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369" r:id="rId3"/>
    <p:sldId id="424" r:id="rId4"/>
    <p:sldId id="422" r:id="rId5"/>
    <p:sldId id="423" r:id="rId6"/>
    <p:sldId id="425" r:id="rId7"/>
    <p:sldId id="426" r:id="rId8"/>
    <p:sldId id="427" r:id="rId9"/>
    <p:sldId id="436" r:id="rId10"/>
    <p:sldId id="437" r:id="rId11"/>
    <p:sldId id="438" r:id="rId12"/>
    <p:sldId id="439" r:id="rId13"/>
    <p:sldId id="440" r:id="rId14"/>
    <p:sldId id="441" r:id="rId15"/>
    <p:sldId id="442" r:id="rId16"/>
    <p:sldId id="443" r:id="rId17"/>
    <p:sldId id="444" r:id="rId18"/>
    <p:sldId id="445" r:id="rId19"/>
    <p:sldId id="446" r:id="rId20"/>
    <p:sldId id="44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0CDEB-E032-45D3-9F99-61C850E102A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095DCE4-B80D-4638-BBE4-06A00B365969}">
      <dgm:prSet phldrT="[Text]"/>
      <dgm:spPr/>
      <dgm:t>
        <a:bodyPr/>
        <a:lstStyle/>
        <a:p>
          <a:r>
            <a:rPr lang="en-US" dirty="0" smtClean="0"/>
            <a:t>VARIABLES</a:t>
          </a:r>
          <a:endParaRPr lang="en-US" dirty="0"/>
        </a:p>
      </dgm:t>
    </dgm:pt>
    <dgm:pt modelId="{C9ED69D2-AB7A-4545-A652-CE075EAB8B74}" type="parTrans" cxnId="{028E1848-D413-4836-8C39-21BE1E9AFF70}">
      <dgm:prSet/>
      <dgm:spPr/>
      <dgm:t>
        <a:bodyPr/>
        <a:lstStyle/>
        <a:p>
          <a:endParaRPr lang="en-US"/>
        </a:p>
      </dgm:t>
    </dgm:pt>
    <dgm:pt modelId="{1CFB2554-9661-4153-8572-412EE7D8F8CE}" type="sibTrans" cxnId="{028E1848-D413-4836-8C39-21BE1E9AFF70}">
      <dgm:prSet/>
      <dgm:spPr/>
      <dgm:t>
        <a:bodyPr/>
        <a:lstStyle/>
        <a:p>
          <a:endParaRPr lang="en-US"/>
        </a:p>
      </dgm:t>
    </dgm:pt>
    <dgm:pt modelId="{86C3ADFB-F924-4048-A41B-269C17D2343F}">
      <dgm:prSet phldrT="[Text]"/>
      <dgm:spPr/>
      <dgm:t>
        <a:bodyPr/>
        <a:lstStyle/>
        <a:p>
          <a:r>
            <a:rPr lang="en-US" dirty="0" smtClean="0"/>
            <a:t>SYSTEM VARIABLES</a:t>
          </a:r>
        </a:p>
        <a:p>
          <a:r>
            <a:rPr lang="en-US" dirty="0" smtClean="0"/>
            <a:t>(FOR EVERY USER)</a:t>
          </a:r>
          <a:endParaRPr lang="en-US" dirty="0"/>
        </a:p>
      </dgm:t>
    </dgm:pt>
    <dgm:pt modelId="{EF8BEDBC-A03C-48B1-BB72-8E60BEC7ED79}" type="parTrans" cxnId="{BFCE553D-0D58-46AB-914B-4D500751CFFA}">
      <dgm:prSet/>
      <dgm:spPr/>
      <dgm:t>
        <a:bodyPr/>
        <a:lstStyle/>
        <a:p>
          <a:endParaRPr lang="en-US"/>
        </a:p>
      </dgm:t>
    </dgm:pt>
    <dgm:pt modelId="{E286A63C-883A-4C0B-818E-28F6CFA2F009}" type="sibTrans" cxnId="{BFCE553D-0D58-46AB-914B-4D500751CFFA}">
      <dgm:prSet/>
      <dgm:spPr/>
      <dgm:t>
        <a:bodyPr/>
        <a:lstStyle/>
        <a:p>
          <a:endParaRPr lang="en-US"/>
        </a:p>
      </dgm:t>
    </dgm:pt>
    <dgm:pt modelId="{10EFFA1A-7ADA-452A-A990-B407BAEA8EF7}">
      <dgm:prSet phldrT="[Text]"/>
      <dgm:spPr/>
      <dgm:t>
        <a:bodyPr/>
        <a:lstStyle/>
        <a:p>
          <a:r>
            <a:rPr lang="en-US" dirty="0" smtClean="0"/>
            <a:t>USER VARIABLES</a:t>
          </a:r>
        </a:p>
        <a:p>
          <a:r>
            <a:rPr lang="en-US" dirty="0" smtClean="0"/>
            <a:t>(FOR THE USER WHO CREATED IT)</a:t>
          </a:r>
          <a:endParaRPr lang="en-US" dirty="0"/>
        </a:p>
      </dgm:t>
    </dgm:pt>
    <dgm:pt modelId="{1D28CEAE-AD01-4375-A9C5-8E5E05BD50E3}" type="parTrans" cxnId="{4ABD76B5-A103-454A-9B7E-5FAF28AFCC99}">
      <dgm:prSet/>
      <dgm:spPr/>
      <dgm:t>
        <a:bodyPr/>
        <a:lstStyle/>
        <a:p>
          <a:endParaRPr lang="en-US"/>
        </a:p>
      </dgm:t>
    </dgm:pt>
    <dgm:pt modelId="{662E625E-DC8D-40DE-942C-3596BFF9E430}" type="sibTrans" cxnId="{4ABD76B5-A103-454A-9B7E-5FAF28AFCC99}">
      <dgm:prSet/>
      <dgm:spPr/>
      <dgm:t>
        <a:bodyPr/>
        <a:lstStyle/>
        <a:p>
          <a:endParaRPr lang="en-US"/>
        </a:p>
      </dgm:t>
    </dgm:pt>
    <dgm:pt modelId="{FBF66B65-BD2C-4B8B-8729-936728EF90C5}" type="pres">
      <dgm:prSet presAssocID="{4C70CDEB-E032-45D3-9F99-61C850E102AD}" presName="hierChild1" presStyleCnt="0">
        <dgm:presLayoutVars>
          <dgm:orgChart val="1"/>
          <dgm:chPref val="1"/>
          <dgm:dir/>
          <dgm:animOne val="branch"/>
          <dgm:animLvl val="lvl"/>
          <dgm:resizeHandles/>
        </dgm:presLayoutVars>
      </dgm:prSet>
      <dgm:spPr/>
      <dgm:t>
        <a:bodyPr/>
        <a:lstStyle/>
        <a:p>
          <a:endParaRPr lang="ru-RU"/>
        </a:p>
      </dgm:t>
    </dgm:pt>
    <dgm:pt modelId="{77214654-BBE7-401F-934F-5FA88A844E62}" type="pres">
      <dgm:prSet presAssocID="{D095DCE4-B80D-4638-BBE4-06A00B365969}" presName="hierRoot1" presStyleCnt="0">
        <dgm:presLayoutVars>
          <dgm:hierBranch val="init"/>
        </dgm:presLayoutVars>
      </dgm:prSet>
      <dgm:spPr/>
    </dgm:pt>
    <dgm:pt modelId="{F5085363-3080-438A-978C-4F6DA621C2E1}" type="pres">
      <dgm:prSet presAssocID="{D095DCE4-B80D-4638-BBE4-06A00B365969}" presName="rootComposite1" presStyleCnt="0"/>
      <dgm:spPr/>
    </dgm:pt>
    <dgm:pt modelId="{99AE7B3A-44FA-49B3-9430-32F977172C32}" type="pres">
      <dgm:prSet presAssocID="{D095DCE4-B80D-4638-BBE4-06A00B365969}" presName="rootText1" presStyleLbl="node0" presStyleIdx="0" presStyleCnt="1" custLinFactNeighborX="-588" custLinFactNeighborY="-2352">
        <dgm:presLayoutVars>
          <dgm:chPref val="3"/>
        </dgm:presLayoutVars>
      </dgm:prSet>
      <dgm:spPr/>
      <dgm:t>
        <a:bodyPr/>
        <a:lstStyle/>
        <a:p>
          <a:endParaRPr lang="en-US"/>
        </a:p>
      </dgm:t>
    </dgm:pt>
    <dgm:pt modelId="{97E8EBA9-7DA9-448D-B2BC-BA83440E35F6}" type="pres">
      <dgm:prSet presAssocID="{D095DCE4-B80D-4638-BBE4-06A00B365969}" presName="rootConnector1" presStyleLbl="node1" presStyleIdx="0" presStyleCnt="0"/>
      <dgm:spPr/>
      <dgm:t>
        <a:bodyPr/>
        <a:lstStyle/>
        <a:p>
          <a:endParaRPr lang="ru-RU"/>
        </a:p>
      </dgm:t>
    </dgm:pt>
    <dgm:pt modelId="{7715EF83-6551-4457-95F0-24919C06C8BA}" type="pres">
      <dgm:prSet presAssocID="{D095DCE4-B80D-4638-BBE4-06A00B365969}" presName="hierChild2" presStyleCnt="0"/>
      <dgm:spPr/>
    </dgm:pt>
    <dgm:pt modelId="{3A92EC2B-1819-451B-9F1A-71C161950BE8}" type="pres">
      <dgm:prSet presAssocID="{EF8BEDBC-A03C-48B1-BB72-8E60BEC7ED79}" presName="Name37" presStyleLbl="parChTrans1D2" presStyleIdx="0" presStyleCnt="2"/>
      <dgm:spPr/>
      <dgm:t>
        <a:bodyPr/>
        <a:lstStyle/>
        <a:p>
          <a:endParaRPr lang="ru-RU"/>
        </a:p>
      </dgm:t>
    </dgm:pt>
    <dgm:pt modelId="{9470D9AF-C7C4-498A-A97E-652ECF0DBCBA}" type="pres">
      <dgm:prSet presAssocID="{86C3ADFB-F924-4048-A41B-269C17D2343F}" presName="hierRoot2" presStyleCnt="0">
        <dgm:presLayoutVars>
          <dgm:hierBranch val="init"/>
        </dgm:presLayoutVars>
      </dgm:prSet>
      <dgm:spPr/>
    </dgm:pt>
    <dgm:pt modelId="{203DFBA4-F81F-446B-9F1D-05C1634B6582}" type="pres">
      <dgm:prSet presAssocID="{86C3ADFB-F924-4048-A41B-269C17D2343F}" presName="rootComposite" presStyleCnt="0"/>
      <dgm:spPr/>
    </dgm:pt>
    <dgm:pt modelId="{4052F656-B5D2-4759-93A1-E55EAF791FA2}" type="pres">
      <dgm:prSet presAssocID="{86C3ADFB-F924-4048-A41B-269C17D2343F}" presName="rootText" presStyleLbl="node2" presStyleIdx="0" presStyleCnt="2">
        <dgm:presLayoutVars>
          <dgm:chPref val="3"/>
        </dgm:presLayoutVars>
      </dgm:prSet>
      <dgm:spPr/>
      <dgm:t>
        <a:bodyPr/>
        <a:lstStyle/>
        <a:p>
          <a:endParaRPr lang="en-US"/>
        </a:p>
      </dgm:t>
    </dgm:pt>
    <dgm:pt modelId="{3337E806-9996-4AEC-9ECA-875418819E08}" type="pres">
      <dgm:prSet presAssocID="{86C3ADFB-F924-4048-A41B-269C17D2343F}" presName="rootConnector" presStyleLbl="node2" presStyleIdx="0" presStyleCnt="2"/>
      <dgm:spPr/>
      <dgm:t>
        <a:bodyPr/>
        <a:lstStyle/>
        <a:p>
          <a:endParaRPr lang="ru-RU"/>
        </a:p>
      </dgm:t>
    </dgm:pt>
    <dgm:pt modelId="{2450E713-4E3C-47E7-9F67-FBC202455A14}" type="pres">
      <dgm:prSet presAssocID="{86C3ADFB-F924-4048-A41B-269C17D2343F}" presName="hierChild4" presStyleCnt="0"/>
      <dgm:spPr/>
    </dgm:pt>
    <dgm:pt modelId="{414C588B-9EA2-471B-A09B-DD4447D3CF54}" type="pres">
      <dgm:prSet presAssocID="{86C3ADFB-F924-4048-A41B-269C17D2343F}" presName="hierChild5" presStyleCnt="0"/>
      <dgm:spPr/>
    </dgm:pt>
    <dgm:pt modelId="{31809A03-919F-4B3F-BE01-242DD91E802A}" type="pres">
      <dgm:prSet presAssocID="{1D28CEAE-AD01-4375-A9C5-8E5E05BD50E3}" presName="Name37" presStyleLbl="parChTrans1D2" presStyleIdx="1" presStyleCnt="2"/>
      <dgm:spPr/>
      <dgm:t>
        <a:bodyPr/>
        <a:lstStyle/>
        <a:p>
          <a:endParaRPr lang="ru-RU"/>
        </a:p>
      </dgm:t>
    </dgm:pt>
    <dgm:pt modelId="{F9F84291-A0B0-477D-870F-027477DB091F}" type="pres">
      <dgm:prSet presAssocID="{10EFFA1A-7ADA-452A-A990-B407BAEA8EF7}" presName="hierRoot2" presStyleCnt="0">
        <dgm:presLayoutVars>
          <dgm:hierBranch val="init"/>
        </dgm:presLayoutVars>
      </dgm:prSet>
      <dgm:spPr/>
    </dgm:pt>
    <dgm:pt modelId="{02BD376B-1ED6-46E1-AD7D-4475BED87EFB}" type="pres">
      <dgm:prSet presAssocID="{10EFFA1A-7ADA-452A-A990-B407BAEA8EF7}" presName="rootComposite" presStyleCnt="0"/>
      <dgm:spPr/>
    </dgm:pt>
    <dgm:pt modelId="{337591BF-0D96-4D8F-8665-1500918A210B}" type="pres">
      <dgm:prSet presAssocID="{10EFFA1A-7ADA-452A-A990-B407BAEA8EF7}" presName="rootText" presStyleLbl="node2" presStyleIdx="1" presStyleCnt="2">
        <dgm:presLayoutVars>
          <dgm:chPref val="3"/>
        </dgm:presLayoutVars>
      </dgm:prSet>
      <dgm:spPr/>
      <dgm:t>
        <a:bodyPr/>
        <a:lstStyle/>
        <a:p>
          <a:endParaRPr lang="en-US"/>
        </a:p>
      </dgm:t>
    </dgm:pt>
    <dgm:pt modelId="{6408B4A5-CE18-4715-A349-C5229D1808CE}" type="pres">
      <dgm:prSet presAssocID="{10EFFA1A-7ADA-452A-A990-B407BAEA8EF7}" presName="rootConnector" presStyleLbl="node2" presStyleIdx="1" presStyleCnt="2"/>
      <dgm:spPr/>
      <dgm:t>
        <a:bodyPr/>
        <a:lstStyle/>
        <a:p>
          <a:endParaRPr lang="ru-RU"/>
        </a:p>
      </dgm:t>
    </dgm:pt>
    <dgm:pt modelId="{CE65479B-B9C6-45A0-9898-9D740ABC21AA}" type="pres">
      <dgm:prSet presAssocID="{10EFFA1A-7ADA-452A-A990-B407BAEA8EF7}" presName="hierChild4" presStyleCnt="0"/>
      <dgm:spPr/>
    </dgm:pt>
    <dgm:pt modelId="{EE39A647-60B9-4BA1-A42D-D5916F4CC869}" type="pres">
      <dgm:prSet presAssocID="{10EFFA1A-7ADA-452A-A990-B407BAEA8EF7}" presName="hierChild5" presStyleCnt="0"/>
      <dgm:spPr/>
    </dgm:pt>
    <dgm:pt modelId="{B106C133-B7F6-44C9-87BC-C54AD590C993}" type="pres">
      <dgm:prSet presAssocID="{D095DCE4-B80D-4638-BBE4-06A00B365969}" presName="hierChild3" presStyleCnt="0"/>
      <dgm:spPr/>
    </dgm:pt>
  </dgm:ptLst>
  <dgm:cxnLst>
    <dgm:cxn modelId="{11387DCD-8FC7-4352-A18A-1B2CFFCC968E}" type="presOf" srcId="{4C70CDEB-E032-45D3-9F99-61C850E102AD}" destId="{FBF66B65-BD2C-4B8B-8729-936728EF90C5}" srcOrd="0" destOrd="0" presId="urn:microsoft.com/office/officeart/2005/8/layout/orgChart1"/>
    <dgm:cxn modelId="{CA3E8125-7929-4D18-9C1F-F0929D44CCDE}" type="presOf" srcId="{86C3ADFB-F924-4048-A41B-269C17D2343F}" destId="{4052F656-B5D2-4759-93A1-E55EAF791FA2}" srcOrd="0" destOrd="0" presId="urn:microsoft.com/office/officeart/2005/8/layout/orgChart1"/>
    <dgm:cxn modelId="{BFCE553D-0D58-46AB-914B-4D500751CFFA}" srcId="{D095DCE4-B80D-4638-BBE4-06A00B365969}" destId="{86C3ADFB-F924-4048-A41B-269C17D2343F}" srcOrd="0" destOrd="0" parTransId="{EF8BEDBC-A03C-48B1-BB72-8E60BEC7ED79}" sibTransId="{E286A63C-883A-4C0B-818E-28F6CFA2F009}"/>
    <dgm:cxn modelId="{D5C12DB2-4601-49EA-82FE-5D141921C618}" type="presOf" srcId="{D095DCE4-B80D-4638-BBE4-06A00B365969}" destId="{99AE7B3A-44FA-49B3-9430-32F977172C32}" srcOrd="0" destOrd="0" presId="urn:microsoft.com/office/officeart/2005/8/layout/orgChart1"/>
    <dgm:cxn modelId="{028E1848-D413-4836-8C39-21BE1E9AFF70}" srcId="{4C70CDEB-E032-45D3-9F99-61C850E102AD}" destId="{D095DCE4-B80D-4638-BBE4-06A00B365969}" srcOrd="0" destOrd="0" parTransId="{C9ED69D2-AB7A-4545-A652-CE075EAB8B74}" sibTransId="{1CFB2554-9661-4153-8572-412EE7D8F8CE}"/>
    <dgm:cxn modelId="{E88341BD-FD7C-4B73-8812-E69487AD396D}" type="presOf" srcId="{1D28CEAE-AD01-4375-A9C5-8E5E05BD50E3}" destId="{31809A03-919F-4B3F-BE01-242DD91E802A}" srcOrd="0" destOrd="0" presId="urn:microsoft.com/office/officeart/2005/8/layout/orgChart1"/>
    <dgm:cxn modelId="{3AF0F48D-F5C3-4363-8DD1-8D944017AC7A}" type="presOf" srcId="{86C3ADFB-F924-4048-A41B-269C17D2343F}" destId="{3337E806-9996-4AEC-9ECA-875418819E08}" srcOrd="1" destOrd="0" presId="urn:microsoft.com/office/officeart/2005/8/layout/orgChart1"/>
    <dgm:cxn modelId="{4ABD76B5-A103-454A-9B7E-5FAF28AFCC99}" srcId="{D095DCE4-B80D-4638-BBE4-06A00B365969}" destId="{10EFFA1A-7ADA-452A-A990-B407BAEA8EF7}" srcOrd="1" destOrd="0" parTransId="{1D28CEAE-AD01-4375-A9C5-8E5E05BD50E3}" sibTransId="{662E625E-DC8D-40DE-942C-3596BFF9E430}"/>
    <dgm:cxn modelId="{B5D14E93-7573-4107-AF4E-AFA590C61613}" type="presOf" srcId="{10EFFA1A-7ADA-452A-A990-B407BAEA8EF7}" destId="{6408B4A5-CE18-4715-A349-C5229D1808CE}" srcOrd="1" destOrd="0" presId="urn:microsoft.com/office/officeart/2005/8/layout/orgChart1"/>
    <dgm:cxn modelId="{24F10F9B-F407-4042-B40F-9A21C3F16323}" type="presOf" srcId="{EF8BEDBC-A03C-48B1-BB72-8E60BEC7ED79}" destId="{3A92EC2B-1819-451B-9F1A-71C161950BE8}" srcOrd="0" destOrd="0" presId="urn:microsoft.com/office/officeart/2005/8/layout/orgChart1"/>
    <dgm:cxn modelId="{5B4F295C-B159-4DD2-8A0C-3D1F4B760F05}" type="presOf" srcId="{D095DCE4-B80D-4638-BBE4-06A00B365969}" destId="{97E8EBA9-7DA9-448D-B2BC-BA83440E35F6}" srcOrd="1" destOrd="0" presId="urn:microsoft.com/office/officeart/2005/8/layout/orgChart1"/>
    <dgm:cxn modelId="{C0EC2CCD-6F75-4D02-9651-7B9FCFB3F056}" type="presOf" srcId="{10EFFA1A-7ADA-452A-A990-B407BAEA8EF7}" destId="{337591BF-0D96-4D8F-8665-1500918A210B}" srcOrd="0" destOrd="0" presId="urn:microsoft.com/office/officeart/2005/8/layout/orgChart1"/>
    <dgm:cxn modelId="{5C849C6E-9297-4BD2-A06A-B5CB07949BE8}" type="presParOf" srcId="{FBF66B65-BD2C-4B8B-8729-936728EF90C5}" destId="{77214654-BBE7-401F-934F-5FA88A844E62}" srcOrd="0" destOrd="0" presId="urn:microsoft.com/office/officeart/2005/8/layout/orgChart1"/>
    <dgm:cxn modelId="{ACBA46FC-6460-408C-895B-94017F48B6DF}" type="presParOf" srcId="{77214654-BBE7-401F-934F-5FA88A844E62}" destId="{F5085363-3080-438A-978C-4F6DA621C2E1}" srcOrd="0" destOrd="0" presId="urn:microsoft.com/office/officeart/2005/8/layout/orgChart1"/>
    <dgm:cxn modelId="{CD8EB664-147E-4890-8884-A2A34EDA6524}" type="presParOf" srcId="{F5085363-3080-438A-978C-4F6DA621C2E1}" destId="{99AE7B3A-44FA-49B3-9430-32F977172C32}" srcOrd="0" destOrd="0" presId="urn:microsoft.com/office/officeart/2005/8/layout/orgChart1"/>
    <dgm:cxn modelId="{2C130F2C-D8D2-4B73-86B4-97C1FCD5F0C2}" type="presParOf" srcId="{F5085363-3080-438A-978C-4F6DA621C2E1}" destId="{97E8EBA9-7DA9-448D-B2BC-BA83440E35F6}" srcOrd="1" destOrd="0" presId="urn:microsoft.com/office/officeart/2005/8/layout/orgChart1"/>
    <dgm:cxn modelId="{4C509CF8-CA7E-460F-9B6E-BBCDEA8DE5AF}" type="presParOf" srcId="{77214654-BBE7-401F-934F-5FA88A844E62}" destId="{7715EF83-6551-4457-95F0-24919C06C8BA}" srcOrd="1" destOrd="0" presId="urn:microsoft.com/office/officeart/2005/8/layout/orgChart1"/>
    <dgm:cxn modelId="{A84B6095-C993-475C-8C67-4FB2B46E7952}" type="presParOf" srcId="{7715EF83-6551-4457-95F0-24919C06C8BA}" destId="{3A92EC2B-1819-451B-9F1A-71C161950BE8}" srcOrd="0" destOrd="0" presId="urn:microsoft.com/office/officeart/2005/8/layout/orgChart1"/>
    <dgm:cxn modelId="{E66A58A8-7749-491E-9244-31D5C72F2185}" type="presParOf" srcId="{7715EF83-6551-4457-95F0-24919C06C8BA}" destId="{9470D9AF-C7C4-498A-A97E-652ECF0DBCBA}" srcOrd="1" destOrd="0" presId="urn:microsoft.com/office/officeart/2005/8/layout/orgChart1"/>
    <dgm:cxn modelId="{7116F335-5437-4DCE-A420-084AAB75CB07}" type="presParOf" srcId="{9470D9AF-C7C4-498A-A97E-652ECF0DBCBA}" destId="{203DFBA4-F81F-446B-9F1D-05C1634B6582}" srcOrd="0" destOrd="0" presId="urn:microsoft.com/office/officeart/2005/8/layout/orgChart1"/>
    <dgm:cxn modelId="{1B34632C-CC99-4419-AF6C-BCEB6F163D2A}" type="presParOf" srcId="{203DFBA4-F81F-446B-9F1D-05C1634B6582}" destId="{4052F656-B5D2-4759-93A1-E55EAF791FA2}" srcOrd="0" destOrd="0" presId="urn:microsoft.com/office/officeart/2005/8/layout/orgChart1"/>
    <dgm:cxn modelId="{4199F517-8D60-494C-A958-90781F1651A9}" type="presParOf" srcId="{203DFBA4-F81F-446B-9F1D-05C1634B6582}" destId="{3337E806-9996-4AEC-9ECA-875418819E08}" srcOrd="1" destOrd="0" presId="urn:microsoft.com/office/officeart/2005/8/layout/orgChart1"/>
    <dgm:cxn modelId="{3C1150DF-2930-4CF2-93D9-587B026A85C8}" type="presParOf" srcId="{9470D9AF-C7C4-498A-A97E-652ECF0DBCBA}" destId="{2450E713-4E3C-47E7-9F67-FBC202455A14}" srcOrd="1" destOrd="0" presId="urn:microsoft.com/office/officeart/2005/8/layout/orgChart1"/>
    <dgm:cxn modelId="{AD468D35-0B9A-4A3F-9C40-FD83484ACD4F}" type="presParOf" srcId="{9470D9AF-C7C4-498A-A97E-652ECF0DBCBA}" destId="{414C588B-9EA2-471B-A09B-DD4447D3CF54}" srcOrd="2" destOrd="0" presId="urn:microsoft.com/office/officeart/2005/8/layout/orgChart1"/>
    <dgm:cxn modelId="{6CD58412-CDB0-4585-B70B-615175ECF178}" type="presParOf" srcId="{7715EF83-6551-4457-95F0-24919C06C8BA}" destId="{31809A03-919F-4B3F-BE01-242DD91E802A}" srcOrd="2" destOrd="0" presId="urn:microsoft.com/office/officeart/2005/8/layout/orgChart1"/>
    <dgm:cxn modelId="{D3C5901A-2971-41B4-AAE2-61FF2EF070FC}" type="presParOf" srcId="{7715EF83-6551-4457-95F0-24919C06C8BA}" destId="{F9F84291-A0B0-477D-870F-027477DB091F}" srcOrd="3" destOrd="0" presId="urn:microsoft.com/office/officeart/2005/8/layout/orgChart1"/>
    <dgm:cxn modelId="{8BFCC565-BBC5-40D1-B49C-595F6EC0BEAC}" type="presParOf" srcId="{F9F84291-A0B0-477D-870F-027477DB091F}" destId="{02BD376B-1ED6-46E1-AD7D-4475BED87EFB}" srcOrd="0" destOrd="0" presId="urn:microsoft.com/office/officeart/2005/8/layout/orgChart1"/>
    <dgm:cxn modelId="{0AAD8A84-C405-4A75-8C8D-DD52CCFED834}" type="presParOf" srcId="{02BD376B-1ED6-46E1-AD7D-4475BED87EFB}" destId="{337591BF-0D96-4D8F-8665-1500918A210B}" srcOrd="0" destOrd="0" presId="urn:microsoft.com/office/officeart/2005/8/layout/orgChart1"/>
    <dgm:cxn modelId="{79098DE2-2655-4346-86C8-2AAF148A9FF3}" type="presParOf" srcId="{02BD376B-1ED6-46E1-AD7D-4475BED87EFB}" destId="{6408B4A5-CE18-4715-A349-C5229D1808CE}" srcOrd="1" destOrd="0" presId="urn:microsoft.com/office/officeart/2005/8/layout/orgChart1"/>
    <dgm:cxn modelId="{A2812E18-66E0-45DF-85B5-3D1BA6569583}" type="presParOf" srcId="{F9F84291-A0B0-477D-870F-027477DB091F}" destId="{CE65479B-B9C6-45A0-9898-9D740ABC21AA}" srcOrd="1" destOrd="0" presId="urn:microsoft.com/office/officeart/2005/8/layout/orgChart1"/>
    <dgm:cxn modelId="{B5E54CAE-B24B-4758-AF66-ADD865C944DC}" type="presParOf" srcId="{F9F84291-A0B0-477D-870F-027477DB091F}" destId="{EE39A647-60B9-4BA1-A42D-D5916F4CC869}" srcOrd="2" destOrd="0" presId="urn:microsoft.com/office/officeart/2005/8/layout/orgChart1"/>
    <dgm:cxn modelId="{902999F3-F9EA-4319-A532-3599159766C0}" type="presParOf" srcId="{77214654-BBE7-401F-934F-5FA88A844E62}" destId="{B106C133-B7F6-44C9-87BC-C54AD590C99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09A03-919F-4B3F-BE01-242DD91E802A}">
      <dsp:nvSpPr>
        <dsp:cNvPr id="0" name=""/>
        <dsp:cNvSpPr/>
      </dsp:nvSpPr>
      <dsp:spPr>
        <a:xfrm>
          <a:off x="5240769" y="2037254"/>
          <a:ext cx="2489035" cy="858063"/>
        </a:xfrm>
        <a:custGeom>
          <a:avLst/>
          <a:gdLst/>
          <a:ahLst/>
          <a:cxnLst/>
          <a:rect l="0" t="0" r="0" b="0"/>
          <a:pathLst>
            <a:path>
              <a:moveTo>
                <a:pt x="0" y="0"/>
              </a:moveTo>
              <a:lnTo>
                <a:pt x="0" y="430240"/>
              </a:lnTo>
              <a:lnTo>
                <a:pt x="2489035" y="430240"/>
              </a:lnTo>
              <a:lnTo>
                <a:pt x="2489035" y="8580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2EC2B-1819-451B-9F1A-71C161950BE8}">
      <dsp:nvSpPr>
        <dsp:cNvPr id="0" name=""/>
        <dsp:cNvSpPr/>
      </dsp:nvSpPr>
      <dsp:spPr>
        <a:xfrm>
          <a:off x="2799649" y="2037254"/>
          <a:ext cx="2441119" cy="858063"/>
        </a:xfrm>
        <a:custGeom>
          <a:avLst/>
          <a:gdLst/>
          <a:ahLst/>
          <a:cxnLst/>
          <a:rect l="0" t="0" r="0" b="0"/>
          <a:pathLst>
            <a:path>
              <a:moveTo>
                <a:pt x="2441119" y="0"/>
              </a:moveTo>
              <a:lnTo>
                <a:pt x="2441119" y="430240"/>
              </a:lnTo>
              <a:lnTo>
                <a:pt x="0" y="430240"/>
              </a:lnTo>
              <a:lnTo>
                <a:pt x="0" y="85806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AE7B3A-44FA-49B3-9430-32F977172C32}">
      <dsp:nvSpPr>
        <dsp:cNvPr id="0" name=""/>
        <dsp:cNvSpPr/>
      </dsp:nvSpPr>
      <dsp:spPr>
        <a:xfrm>
          <a:off x="3203515" y="0"/>
          <a:ext cx="4074508" cy="2037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VARIABLES</a:t>
          </a:r>
          <a:endParaRPr lang="en-US" sz="4200" kern="1200" dirty="0"/>
        </a:p>
      </dsp:txBody>
      <dsp:txXfrm>
        <a:off x="3203515" y="0"/>
        <a:ext cx="4074508" cy="2037254"/>
      </dsp:txXfrm>
    </dsp:sp>
    <dsp:sp modelId="{4052F656-B5D2-4759-93A1-E55EAF791FA2}">
      <dsp:nvSpPr>
        <dsp:cNvPr id="0" name=""/>
        <dsp:cNvSpPr/>
      </dsp:nvSpPr>
      <dsp:spPr>
        <a:xfrm>
          <a:off x="762395" y="2895317"/>
          <a:ext cx="4074508" cy="2037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SYSTEM VARIABLES</a:t>
          </a:r>
        </a:p>
        <a:p>
          <a:pPr lvl="0" algn="ctr" defTabSz="1866900">
            <a:lnSpc>
              <a:spcPct val="90000"/>
            </a:lnSpc>
            <a:spcBef>
              <a:spcPct val="0"/>
            </a:spcBef>
            <a:spcAft>
              <a:spcPct val="35000"/>
            </a:spcAft>
          </a:pPr>
          <a:r>
            <a:rPr lang="en-US" sz="4200" kern="1200" dirty="0" smtClean="0"/>
            <a:t>(FOR EVERY USER)</a:t>
          </a:r>
          <a:endParaRPr lang="en-US" sz="4200" kern="1200" dirty="0"/>
        </a:p>
      </dsp:txBody>
      <dsp:txXfrm>
        <a:off x="762395" y="2895317"/>
        <a:ext cx="4074508" cy="2037254"/>
      </dsp:txXfrm>
    </dsp:sp>
    <dsp:sp modelId="{337591BF-0D96-4D8F-8665-1500918A210B}">
      <dsp:nvSpPr>
        <dsp:cNvPr id="0" name=""/>
        <dsp:cNvSpPr/>
      </dsp:nvSpPr>
      <dsp:spPr>
        <a:xfrm>
          <a:off x="5692550" y="2895317"/>
          <a:ext cx="4074508" cy="20372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USER VARIABLES</a:t>
          </a:r>
        </a:p>
        <a:p>
          <a:pPr lvl="0" algn="ctr" defTabSz="1866900">
            <a:lnSpc>
              <a:spcPct val="90000"/>
            </a:lnSpc>
            <a:spcBef>
              <a:spcPct val="0"/>
            </a:spcBef>
            <a:spcAft>
              <a:spcPct val="35000"/>
            </a:spcAft>
          </a:pPr>
          <a:r>
            <a:rPr lang="en-US" sz="4200" kern="1200" dirty="0" smtClean="0"/>
            <a:t>(FOR THE USER WHO CREATED IT)</a:t>
          </a:r>
          <a:endParaRPr lang="en-US" sz="4200" kern="1200" dirty="0"/>
        </a:p>
      </dsp:txBody>
      <dsp:txXfrm>
        <a:off x="5692550" y="2895317"/>
        <a:ext cx="4074508" cy="203725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5BB241-7C4E-41FE-8C9C-7657E65D871A}" type="datetimeFigureOut">
              <a:rPr lang="ru-RU" smtClean="0"/>
              <a:t>27.03.2019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0777B-A659-4C59-AE51-BDA36A65CF43}"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122BB82-85CB-45DD-A835-FB5F864D6D60}" type="datetime1">
              <a:rPr lang="en-US" smtClean="0"/>
              <a:t>3/27/2019</a:t>
            </a:fld>
            <a:endParaRPr lang="en-US" dirty="0"/>
          </a:p>
        </p:txBody>
      </p:sp>
      <p:sp>
        <p:nvSpPr>
          <p:cNvPr id="5" name="Footer Placeholder 4"/>
          <p:cNvSpPr>
            <a:spLocks noGrp="1"/>
          </p:cNvSpPr>
          <p:nvPr>
            <p:ph type="ftr" sz="quarter" idx="11"/>
          </p:nvPr>
        </p:nvSpPr>
        <p:spPr/>
        <p:txBody>
          <a:bodyPr/>
          <a:lstStyle/>
          <a:p>
            <a:r>
              <a:rPr lang="pt-BR" smtClean="0"/>
              <a:t>Zvereva O. (OS - Lecture 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A55766C5-F409-4A0B-8735-054AB4518A4F}"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79BE33-51E7-4C82-A0D9-19786EA49D36}"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D1F418-3B7B-4584-8420-44DE61DA1567}"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DB67ED2-63AE-47B0-B67C-E452716F696E}"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19F32453-BCE5-44C9-B386-0B4016733042}" type="datetime1">
              <a:rPr lang="en-US" smtClean="0"/>
              <a:t>3/27/2019</a:t>
            </a:fld>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180BA0C4-3066-406C-896E-7A3E19F6030C}" type="datetime1">
              <a:rPr lang="en-US" smtClean="0"/>
              <a:t>3/27/2019</a:t>
            </a:fld>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B33555C-FCE1-41C7-8611-4B5F5227CF23}" type="datetime1">
              <a:rPr lang="en-US" smtClean="0"/>
              <a:t>3/27/2019</a:t>
            </a:fld>
            <a:endParaRPr lang="en-US" dirty="0"/>
          </a:p>
        </p:txBody>
      </p:sp>
      <p:sp>
        <p:nvSpPr>
          <p:cNvPr id="5" name="Footer Placeholder 4"/>
          <p:cNvSpPr>
            <a:spLocks noGrp="1"/>
          </p:cNvSpPr>
          <p:nvPr>
            <p:ph type="ftr" sz="quarter" idx="11"/>
          </p:nvPr>
        </p:nvSpPr>
        <p:spPr/>
        <p:txBody>
          <a:bodyPr/>
          <a:lstStyle/>
          <a:p>
            <a:r>
              <a:rPr lang="pt-BR" smtClean="0"/>
              <a:t>Zvereva O. (OS - Lecture 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8E04B18-E65A-4D7F-A6E9-1176E6EF4F36}" type="datetime1">
              <a:rPr lang="en-US" smtClean="0"/>
              <a:t>3/27/2019</a:t>
            </a:fld>
            <a:endParaRPr lang="en-US" dirty="0"/>
          </a:p>
        </p:txBody>
      </p:sp>
      <p:sp>
        <p:nvSpPr>
          <p:cNvPr id="5" name="Footer Placeholder 4"/>
          <p:cNvSpPr>
            <a:spLocks noGrp="1"/>
          </p:cNvSpPr>
          <p:nvPr>
            <p:ph type="ftr" sz="quarter" idx="11"/>
          </p:nvPr>
        </p:nvSpPr>
        <p:spPr/>
        <p:txBody>
          <a:bodyPr/>
          <a:lstStyle/>
          <a:p>
            <a:r>
              <a:rPr lang="pt-BR" smtClean="0"/>
              <a:t>Zvereva O. (OS - Lecture 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41CD9D5-46E0-489C-8247-C4BFC3EEBFD0}" type="datetime1">
              <a:rPr lang="en-US" smtClean="0"/>
              <a:t>3/27/2019</a:t>
            </a:fld>
            <a:endParaRPr lang="en-US" dirty="0"/>
          </a:p>
        </p:txBody>
      </p:sp>
      <p:sp>
        <p:nvSpPr>
          <p:cNvPr id="5" name="Footer Placeholder 4"/>
          <p:cNvSpPr>
            <a:spLocks noGrp="1"/>
          </p:cNvSpPr>
          <p:nvPr>
            <p:ph type="ftr" sz="quarter" idx="11"/>
          </p:nvPr>
        </p:nvSpPr>
        <p:spPr/>
        <p:txBody>
          <a:bodyPr/>
          <a:lstStyle/>
          <a:p>
            <a:r>
              <a:rPr lang="pt-BR" smtClean="0"/>
              <a:t>Zvereva O. (OS - Lecture 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6F7C0C-4951-4EE5-98ED-39ACD980EF6E}" type="datetime1">
              <a:rPr lang="en-US" smtClean="0"/>
              <a:t>3/27/2019</a:t>
            </a:fld>
            <a:endParaRPr lang="en-US" dirty="0"/>
          </a:p>
        </p:txBody>
      </p:sp>
      <p:sp>
        <p:nvSpPr>
          <p:cNvPr id="5" name="Footer Placeholder 4"/>
          <p:cNvSpPr>
            <a:spLocks noGrp="1"/>
          </p:cNvSpPr>
          <p:nvPr>
            <p:ph type="ftr" sz="quarter" idx="11"/>
          </p:nvPr>
        </p:nvSpPr>
        <p:spPr/>
        <p:txBody>
          <a:bodyPr/>
          <a:lstStyle/>
          <a:p>
            <a:r>
              <a:rPr lang="pt-BR" smtClean="0"/>
              <a:t>Zvereva O. (OS - Lecture 5)</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DB5BFB4-91B9-4739-98C7-353E9FC653E7}"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C2715F5-ADC6-42F6-AD5B-2EE62759D73C}" type="datetime1">
              <a:rPr lang="en-US" smtClean="0"/>
              <a:t>3/27/2019</a:t>
            </a:fld>
            <a:endParaRPr lang="en-US" dirty="0"/>
          </a:p>
        </p:txBody>
      </p:sp>
      <p:sp>
        <p:nvSpPr>
          <p:cNvPr id="8" name="Footer Placeholder 7"/>
          <p:cNvSpPr>
            <a:spLocks noGrp="1"/>
          </p:cNvSpPr>
          <p:nvPr>
            <p:ph type="ftr" sz="quarter" idx="11"/>
          </p:nvPr>
        </p:nvSpPr>
        <p:spPr/>
        <p:txBody>
          <a:bodyPr/>
          <a:lstStyle/>
          <a:p>
            <a:r>
              <a:rPr lang="pt-BR" smtClean="0"/>
              <a:t>Zvereva O. (OS - Lecture 5)</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7845A29-F8E5-4BDE-AE0C-1E985A65787F}" type="datetime1">
              <a:rPr lang="en-US" smtClean="0"/>
              <a:t>3/27/2019</a:t>
            </a:fld>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EF445A-949B-4604-8603-9E6DE5A42207}" type="datetime1">
              <a:rPr lang="en-US" smtClean="0"/>
              <a:t>3/27/2019</a:t>
            </a:fld>
            <a:endParaRPr lang="en-US" dirty="0"/>
          </a:p>
        </p:txBody>
      </p:sp>
      <p:sp>
        <p:nvSpPr>
          <p:cNvPr id="3" name="Footer Placeholder 2"/>
          <p:cNvSpPr>
            <a:spLocks noGrp="1"/>
          </p:cNvSpPr>
          <p:nvPr>
            <p:ph type="ftr" sz="quarter" idx="11"/>
          </p:nvPr>
        </p:nvSpPr>
        <p:spPr/>
        <p:txBody>
          <a:bodyPr/>
          <a:lstStyle/>
          <a:p>
            <a:r>
              <a:rPr lang="pt-BR" smtClean="0"/>
              <a:t>Zvereva O. (OS - Lecture 5)</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425782-2A48-4371-9863-308B61D4725E}"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64B5B122-7B4C-40E4-9276-833E3EEB2F2B}" type="datetime1">
              <a:rPr lang="en-US" smtClean="0"/>
              <a:t>3/27/2019</a:t>
            </a:fld>
            <a:endParaRPr lang="en-US" dirty="0"/>
          </a:p>
        </p:txBody>
      </p:sp>
      <p:sp>
        <p:nvSpPr>
          <p:cNvPr id="6" name="Footer Placeholder 5"/>
          <p:cNvSpPr>
            <a:spLocks noGrp="1"/>
          </p:cNvSpPr>
          <p:nvPr>
            <p:ph type="ftr" sz="quarter" idx="11"/>
          </p:nvPr>
        </p:nvSpPr>
        <p:spPr/>
        <p:txBody>
          <a:bodyPr/>
          <a:lstStyle/>
          <a:p>
            <a:r>
              <a:rPr lang="pt-BR" smtClean="0"/>
              <a:t>Zvereva O. (OS - Lecture 5)</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30317A0-40F6-4AED-ADC4-109B6C2CD29F}" type="datetime1">
              <a:rPr lang="en-US" smtClean="0"/>
              <a:t>3/27/2019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pt-BR" smtClean="0"/>
              <a:t>Zvereva O. (OS - Lecture 5)</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MODERN OPERATING SYSTEMS</a:t>
            </a:r>
            <a:endParaRPr lang="ru-RU" dirty="0"/>
          </a:p>
        </p:txBody>
      </p:sp>
      <p:sp>
        <p:nvSpPr>
          <p:cNvPr id="3" name="Подзаголовок 2"/>
          <p:cNvSpPr>
            <a:spLocks noGrp="1"/>
          </p:cNvSpPr>
          <p:nvPr>
            <p:ph type="subTitle" idx="1"/>
          </p:nvPr>
        </p:nvSpPr>
        <p:spPr/>
        <p:txBody>
          <a:bodyPr/>
          <a:lstStyle/>
          <a:p>
            <a:r>
              <a:rPr lang="en-US" dirty="0" smtClean="0"/>
              <a:t>Lecture 5</a:t>
            </a:r>
          </a:p>
          <a:p>
            <a:r>
              <a:rPr lang="en-US" dirty="0" smtClean="0"/>
              <a:t>Author: dr. </a:t>
            </a:r>
            <a:r>
              <a:rPr lang="en-US" dirty="0" err="1" smtClean="0"/>
              <a:t>Zvereva</a:t>
            </a:r>
            <a:r>
              <a:rPr lang="en-US" dirty="0" smtClean="0"/>
              <a:t> </a:t>
            </a:r>
            <a:r>
              <a:rPr lang="en-US" dirty="0" err="1" smtClean="0"/>
              <a:t>olga</a:t>
            </a:r>
            <a:r>
              <a:rPr lang="en-US" dirty="0" smtClean="0"/>
              <a:t> M.</a:t>
            </a:r>
            <a:endParaRPr lang="ru-RU" dirty="0"/>
          </a:p>
        </p:txBody>
      </p:sp>
    </p:spTree>
    <p:extLst>
      <p:ext uri="{BB962C8B-B14F-4D97-AF65-F5344CB8AC3E}">
        <p14:creationId xmlns:p14="http://schemas.microsoft.com/office/powerpoint/2010/main" val="596756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3"/>
          </p:nvPr>
        </p:nvSpPr>
        <p:spPr/>
        <p:txBody>
          <a:bodyPr/>
          <a:lstStyle/>
          <a:p>
            <a:pPr marL="0" indent="0">
              <a:buNone/>
            </a:pPr>
            <a:r>
              <a:rPr lang="en-US" dirty="0" smtClean="0"/>
              <a:t>Task: it is necessary to model </a:t>
            </a:r>
            <a:r>
              <a:rPr lang="en-US" dirty="0" smtClean="0"/>
              <a:t>the operation of file moving from one directory into another, the source file name and the name of destination directory are necessary to pass as parameters</a:t>
            </a:r>
            <a:endParaRPr lang="en-US" dirty="0" smtClean="0"/>
          </a:p>
          <a:p>
            <a:pPr marL="0" indent="0">
              <a:buNone/>
            </a:pPr>
            <a:r>
              <a:rPr lang="en-US" dirty="0" smtClean="0"/>
              <a:t>FILE MUST HAVE 2 PARAMETERS:</a:t>
            </a:r>
          </a:p>
          <a:p>
            <a:pPr>
              <a:buFont typeface="Wingdings" panose="05000000000000000000" pitchFamily="2" charset="2"/>
              <a:buChar char="Ø"/>
            </a:pPr>
            <a:r>
              <a:rPr lang="en-US" dirty="0" smtClean="0"/>
              <a:t>SOURCE FILE (TO BE MOVED)</a:t>
            </a:r>
          </a:p>
          <a:p>
            <a:pPr>
              <a:buFont typeface="Wingdings" panose="05000000000000000000" pitchFamily="2" charset="2"/>
              <a:buChar char="Ø"/>
            </a:pPr>
            <a:r>
              <a:rPr lang="en-US" dirty="0" smtClean="0"/>
              <a:t>DESTINATION DIRECTORY (WHERE TO MOVE)</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191056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19506"/>
            <a:ext cx="10364451" cy="1596177"/>
          </a:xfrm>
        </p:spPr>
        <p:txBody>
          <a:bodyPr/>
          <a:lstStyle/>
          <a:p>
            <a:r>
              <a:rPr lang="en-US" dirty="0" smtClean="0"/>
              <a:t>Batch file content</a:t>
            </a:r>
            <a:endParaRPr lang="en-US" dirty="0"/>
          </a:p>
        </p:txBody>
      </p:sp>
      <p:sp>
        <p:nvSpPr>
          <p:cNvPr id="3" name="Content Placeholder 2"/>
          <p:cNvSpPr>
            <a:spLocks noGrp="1"/>
          </p:cNvSpPr>
          <p:nvPr>
            <p:ph sz="quarter" idx="13"/>
          </p:nvPr>
        </p:nvSpPr>
        <p:spPr>
          <a:xfrm>
            <a:off x="913774" y="1338349"/>
            <a:ext cx="10364451" cy="4223183"/>
          </a:xfrm>
        </p:spPr>
        <p:txBody>
          <a:bodyPr>
            <a:normAutofit fontScale="55000" lnSpcReduction="20000"/>
          </a:bodyPr>
          <a:lstStyle/>
          <a:p>
            <a:pPr marL="0" indent="0">
              <a:buNone/>
            </a:pPr>
            <a:r>
              <a:rPr lang="en-US" dirty="0"/>
              <a:t>@echo off</a:t>
            </a:r>
          </a:p>
          <a:p>
            <a:pPr marL="0" indent="0">
              <a:buNone/>
            </a:pPr>
            <a:r>
              <a:rPr lang="en-US" dirty="0"/>
              <a:t>rem FILES MOVING</a:t>
            </a:r>
          </a:p>
          <a:p>
            <a:pPr marL="0" indent="0">
              <a:buNone/>
            </a:pPr>
            <a:r>
              <a:rPr lang="en-US" dirty="0"/>
              <a:t>if [%1]==[] </a:t>
            </a:r>
            <a:r>
              <a:rPr lang="en-US" dirty="0" err="1"/>
              <a:t>goto</a:t>
            </a:r>
            <a:r>
              <a:rPr lang="en-US" dirty="0"/>
              <a:t> L1</a:t>
            </a:r>
          </a:p>
          <a:p>
            <a:pPr marL="0" indent="0">
              <a:buNone/>
            </a:pPr>
            <a:r>
              <a:rPr lang="en-US" dirty="0"/>
              <a:t>if [%2]==[] </a:t>
            </a:r>
            <a:r>
              <a:rPr lang="en-US" dirty="0" err="1"/>
              <a:t>goto</a:t>
            </a:r>
            <a:r>
              <a:rPr lang="en-US" dirty="0"/>
              <a:t> L1</a:t>
            </a:r>
          </a:p>
          <a:p>
            <a:pPr marL="0" indent="0">
              <a:buNone/>
            </a:pPr>
            <a:r>
              <a:rPr lang="en-US" dirty="0"/>
              <a:t>if not exist %1 </a:t>
            </a:r>
            <a:r>
              <a:rPr lang="en-US" dirty="0" err="1"/>
              <a:t>goto</a:t>
            </a:r>
            <a:r>
              <a:rPr lang="en-US" dirty="0"/>
              <a:t> L1</a:t>
            </a:r>
          </a:p>
          <a:p>
            <a:pPr marL="0" indent="0">
              <a:buNone/>
            </a:pPr>
            <a:r>
              <a:rPr lang="en-US" dirty="0"/>
              <a:t>if not exist %2 </a:t>
            </a:r>
            <a:r>
              <a:rPr lang="en-US" dirty="0" err="1"/>
              <a:t>mkdir</a:t>
            </a:r>
            <a:r>
              <a:rPr lang="en-US" dirty="0"/>
              <a:t> %2</a:t>
            </a:r>
          </a:p>
          <a:p>
            <a:pPr marL="0" indent="0">
              <a:buNone/>
            </a:pPr>
            <a:r>
              <a:rPr lang="en-US" dirty="0"/>
              <a:t>copy %1 %2</a:t>
            </a:r>
          </a:p>
          <a:p>
            <a:pPr marL="0" indent="0">
              <a:buNone/>
            </a:pPr>
            <a:r>
              <a:rPr lang="en-US" dirty="0"/>
              <a:t>echo YOU CAN INTERRUPT OPERATION TYPING CTRL+C OR...</a:t>
            </a:r>
          </a:p>
          <a:p>
            <a:pPr marL="0" indent="0">
              <a:buNone/>
            </a:pPr>
            <a:r>
              <a:rPr lang="en-US" dirty="0"/>
              <a:t>pause &gt; NUL</a:t>
            </a:r>
          </a:p>
          <a:p>
            <a:pPr marL="0" indent="0">
              <a:buNone/>
            </a:pPr>
            <a:r>
              <a:rPr lang="en-US" dirty="0"/>
              <a:t>del %1</a:t>
            </a:r>
          </a:p>
          <a:p>
            <a:pPr marL="0" indent="0">
              <a:buNone/>
            </a:pPr>
            <a:r>
              <a:rPr lang="en-US" dirty="0" err="1"/>
              <a:t>goto</a:t>
            </a:r>
            <a:r>
              <a:rPr lang="en-US" dirty="0"/>
              <a:t> L2</a:t>
            </a:r>
          </a:p>
          <a:p>
            <a:pPr marL="0" indent="0">
              <a:buNone/>
            </a:pPr>
            <a:r>
              <a:rPr lang="en-US" dirty="0"/>
              <a:t>:L1 </a:t>
            </a:r>
          </a:p>
          <a:p>
            <a:pPr marL="0" indent="0">
              <a:buNone/>
            </a:pPr>
            <a:r>
              <a:rPr lang="en-US" dirty="0"/>
              <a:t>echo BAD or LACK OF PARAMETERS</a:t>
            </a:r>
          </a:p>
          <a:p>
            <a:pPr marL="0" indent="0">
              <a:buNone/>
            </a:pPr>
            <a:r>
              <a:rPr lang="en-US" dirty="0"/>
              <a:t>:L2</a:t>
            </a:r>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28913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78190"/>
            <a:ext cx="10364451" cy="1596177"/>
          </a:xfrm>
        </p:spPr>
        <p:txBody>
          <a:bodyPr/>
          <a:lstStyle/>
          <a:p>
            <a:r>
              <a:rPr lang="en-US" dirty="0" smtClean="0"/>
              <a:t>results</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3151648" y="1005827"/>
            <a:ext cx="7667625" cy="5562600"/>
          </a:xfrm>
          <a:prstGeom prst="rect">
            <a:avLst/>
          </a:prstGeom>
        </p:spPr>
      </p:pic>
    </p:spTree>
    <p:extLst>
      <p:ext uri="{BB962C8B-B14F-4D97-AF65-F5344CB8AC3E}">
        <p14:creationId xmlns:p14="http://schemas.microsoft.com/office/powerpoint/2010/main" val="269458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2561445" y="746240"/>
            <a:ext cx="7667625" cy="4667250"/>
          </a:xfrm>
          <a:prstGeom prst="rect">
            <a:avLst/>
          </a:prstGeom>
        </p:spPr>
      </p:pic>
    </p:spTree>
    <p:extLst>
      <p:ext uri="{BB962C8B-B14F-4D97-AF65-F5344CB8AC3E}">
        <p14:creationId xmlns:p14="http://schemas.microsoft.com/office/powerpoint/2010/main" val="358332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3"/>
            <p:extLst>
              <p:ext uri="{D42A27DB-BD31-4B8C-83A1-F6EECF244321}">
                <p14:modId xmlns:p14="http://schemas.microsoft.com/office/powerpoint/2010/main" val="2721396555"/>
              </p:ext>
            </p:extLst>
          </p:nvPr>
        </p:nvGraphicFramePr>
        <p:xfrm>
          <a:off x="748145" y="856211"/>
          <a:ext cx="10529455" cy="4934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301820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19" y="0"/>
            <a:ext cx="10364451" cy="1596177"/>
          </a:xfrm>
        </p:spPr>
        <p:txBody>
          <a:bodyPr/>
          <a:lstStyle/>
          <a:p>
            <a:r>
              <a:rPr lang="en-US" dirty="0" smtClean="0"/>
              <a:t>SYSTEM\ADVANCED SYSTEM SETTINGS\ENVIRONMENT VARIABLES</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3297122" y="1505201"/>
            <a:ext cx="5464752" cy="5172945"/>
          </a:xfrm>
          <a:prstGeom prst="rect">
            <a:avLst/>
          </a:prstGeom>
        </p:spPr>
      </p:pic>
    </p:spTree>
    <p:extLst>
      <p:ext uri="{BB962C8B-B14F-4D97-AF65-F5344CB8AC3E}">
        <p14:creationId xmlns:p14="http://schemas.microsoft.com/office/powerpoint/2010/main" val="1712209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08" y="2111433"/>
            <a:ext cx="4398058" cy="1596177"/>
          </a:xfrm>
        </p:spPr>
        <p:txBody>
          <a:bodyPr/>
          <a:lstStyle/>
          <a:p>
            <a:r>
              <a:rPr lang="en-US" dirty="0" smtClean="0"/>
              <a:t>COMMAND “SET”</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4576666" y="216132"/>
            <a:ext cx="7146523" cy="6400799"/>
          </a:xfrm>
          <a:prstGeom prst="rect">
            <a:avLst/>
          </a:prstGeom>
        </p:spPr>
      </p:pic>
    </p:spTree>
    <p:extLst>
      <p:ext uri="{BB962C8B-B14F-4D97-AF65-F5344CB8AC3E}">
        <p14:creationId xmlns:p14="http://schemas.microsoft.com/office/powerpoint/2010/main" val="27177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 SET </a:t>
            </a:r>
            <a:endParaRPr lang="en-US" dirty="0"/>
          </a:p>
        </p:txBody>
      </p:sp>
      <p:sp>
        <p:nvSpPr>
          <p:cNvPr id="3" name="Content Placeholder 2"/>
          <p:cNvSpPr>
            <a:spLocks noGrp="1"/>
          </p:cNvSpPr>
          <p:nvPr>
            <p:ph sz="quarter" idx="13"/>
          </p:nvPr>
        </p:nvSpPr>
        <p:spPr/>
        <p:txBody>
          <a:bodyPr/>
          <a:lstStyle/>
          <a:p>
            <a:pPr marL="0" indent="0">
              <a:buNone/>
            </a:pPr>
            <a:r>
              <a:rPr lang="en-US" dirty="0" smtClean="0"/>
              <a:t>Variable creation:</a:t>
            </a:r>
          </a:p>
          <a:p>
            <a:r>
              <a:rPr lang="en-US" dirty="0" err="1" smtClean="0"/>
              <a:t>Gui</a:t>
            </a:r>
            <a:r>
              <a:rPr lang="en-US" dirty="0" smtClean="0"/>
              <a:t> (Window shown in the 39 slide)</a:t>
            </a:r>
          </a:p>
          <a:p>
            <a:r>
              <a:rPr lang="en-US" dirty="0" smtClean="0"/>
              <a:t>Command “SET”  (Set  </a:t>
            </a:r>
            <a:r>
              <a:rPr lang="en-US" dirty="0" err="1" smtClean="0"/>
              <a:t>variable_name</a:t>
            </a:r>
            <a:r>
              <a:rPr lang="en-US" dirty="0" smtClean="0"/>
              <a:t>=</a:t>
            </a:r>
            <a:r>
              <a:rPr lang="en-US" dirty="0" err="1" smtClean="0"/>
              <a:t>variable_value</a:t>
            </a:r>
            <a:r>
              <a:rPr lang="en-US" dirty="0" smtClean="0"/>
              <a:t>)</a:t>
            </a:r>
          </a:p>
          <a:p>
            <a:pPr marL="0" indent="0">
              <a:buNone/>
            </a:pPr>
            <a:r>
              <a:rPr lang="en-US" dirty="0" smtClean="0"/>
              <a:t>Variable usage:</a:t>
            </a:r>
          </a:p>
          <a:p>
            <a:pPr marL="0" indent="0">
              <a:buNone/>
            </a:pPr>
            <a:r>
              <a:rPr lang="en-US" dirty="0" smtClean="0"/>
              <a:t>%</a:t>
            </a:r>
            <a:r>
              <a:rPr lang="en-US" dirty="0" err="1" smtClean="0"/>
              <a:t>Variable_name</a:t>
            </a:r>
            <a:r>
              <a:rPr lang="en-US" dirty="0" smtClean="0"/>
              <a:t>%</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216842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94568"/>
            <a:ext cx="10364451" cy="1596177"/>
          </a:xfrm>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3135024" y="1652328"/>
            <a:ext cx="7667625" cy="3752850"/>
          </a:xfrm>
          <a:prstGeom prst="rect">
            <a:avLst/>
          </a:prstGeom>
        </p:spPr>
      </p:pic>
    </p:spTree>
    <p:extLst>
      <p:ext uri="{BB962C8B-B14F-4D97-AF65-F5344CB8AC3E}">
        <p14:creationId xmlns:p14="http://schemas.microsoft.com/office/powerpoint/2010/main" val="339749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77942"/>
            <a:ext cx="10364451" cy="1596177"/>
          </a:xfrm>
        </p:spPr>
        <p:txBody>
          <a:bodyPr/>
          <a:lstStyle/>
          <a:p>
            <a:r>
              <a:rPr lang="en-US" dirty="0" smtClean="0"/>
              <a:t>Some Environment system variables</a:t>
            </a:r>
            <a:endParaRPr lang="en-US" dirty="0"/>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75082490"/>
              </p:ext>
            </p:extLst>
          </p:nvPr>
        </p:nvGraphicFramePr>
        <p:xfrm>
          <a:off x="912813" y="1936750"/>
          <a:ext cx="10364788" cy="3403600"/>
        </p:xfrm>
        <a:graphic>
          <a:graphicData uri="http://schemas.openxmlformats.org/drawingml/2006/table">
            <a:tbl>
              <a:tblPr firstRow="1" bandRow="1">
                <a:tableStyleId>{5C22544A-7EE6-4342-B048-85BDC9FD1C3A}</a:tableStyleId>
              </a:tblPr>
              <a:tblGrid>
                <a:gridCol w="5182394">
                  <a:extLst>
                    <a:ext uri="{9D8B030D-6E8A-4147-A177-3AD203B41FA5}">
                      <a16:colId xmlns:a16="http://schemas.microsoft.com/office/drawing/2014/main" val="2009070434"/>
                    </a:ext>
                  </a:extLst>
                </a:gridCol>
                <a:gridCol w="5182394">
                  <a:extLst>
                    <a:ext uri="{9D8B030D-6E8A-4147-A177-3AD203B41FA5}">
                      <a16:colId xmlns:a16="http://schemas.microsoft.com/office/drawing/2014/main" val="4071210423"/>
                    </a:ext>
                  </a:extLst>
                </a:gridCol>
              </a:tblGrid>
              <a:tr h="370840">
                <a:tc>
                  <a:txBody>
                    <a:bodyPr/>
                    <a:lstStyle/>
                    <a:p>
                      <a:r>
                        <a:rPr lang="en-US" dirty="0" smtClean="0"/>
                        <a:t>VARIABLE</a:t>
                      </a:r>
                      <a:r>
                        <a:rPr lang="en-US" baseline="0" dirty="0" smtClean="0"/>
                        <a:t> 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652989549"/>
                  </a:ext>
                </a:extLst>
              </a:tr>
              <a:tr h="370840">
                <a:tc>
                  <a:txBody>
                    <a:bodyPr/>
                    <a:lstStyle/>
                    <a:p>
                      <a:r>
                        <a:rPr lang="en-US" dirty="0" smtClean="0"/>
                        <a:t>SYSTEMDRIVE</a:t>
                      </a:r>
                      <a:endParaRPr lang="en-US" dirty="0"/>
                    </a:p>
                  </a:txBody>
                  <a:tcPr/>
                </a:tc>
                <a:tc>
                  <a:txBody>
                    <a:bodyPr/>
                    <a:lstStyle/>
                    <a:p>
                      <a:r>
                        <a:rPr lang="en-US" dirty="0" smtClean="0"/>
                        <a:t>NAME</a:t>
                      </a:r>
                      <a:r>
                        <a:rPr lang="en-US" baseline="0" dirty="0" smtClean="0"/>
                        <a:t> OF THE DRIVE WITH THE SYSTEM DIRECTORY</a:t>
                      </a:r>
                      <a:endParaRPr lang="en-US" dirty="0"/>
                    </a:p>
                  </a:txBody>
                  <a:tcPr/>
                </a:tc>
                <a:extLst>
                  <a:ext uri="{0D108BD9-81ED-4DB2-BD59-A6C34878D82A}">
                    <a16:rowId xmlns:a16="http://schemas.microsoft.com/office/drawing/2014/main" val="2986526683"/>
                  </a:ext>
                </a:extLst>
              </a:tr>
              <a:tr h="370840">
                <a:tc>
                  <a:txBody>
                    <a:bodyPr/>
                    <a:lstStyle/>
                    <a:p>
                      <a:r>
                        <a:rPr lang="en-US" dirty="0" smtClean="0"/>
                        <a:t>SYSTEMROOT</a:t>
                      </a:r>
                      <a:endParaRPr lang="en-US" dirty="0"/>
                    </a:p>
                  </a:txBody>
                  <a:tcPr/>
                </a:tc>
                <a:tc>
                  <a:txBody>
                    <a:bodyPr/>
                    <a:lstStyle/>
                    <a:p>
                      <a:r>
                        <a:rPr lang="en-US" dirty="0" smtClean="0"/>
                        <a:t>PATH TO THE DIRECTORY WHERE SYSTEM FILES ARE STORED</a:t>
                      </a:r>
                      <a:endParaRPr lang="en-US" dirty="0"/>
                    </a:p>
                  </a:txBody>
                  <a:tcPr/>
                </a:tc>
                <a:extLst>
                  <a:ext uri="{0D108BD9-81ED-4DB2-BD59-A6C34878D82A}">
                    <a16:rowId xmlns:a16="http://schemas.microsoft.com/office/drawing/2014/main" val="528284680"/>
                  </a:ext>
                </a:extLst>
              </a:tr>
              <a:tr h="370840">
                <a:tc>
                  <a:txBody>
                    <a:bodyPr/>
                    <a:lstStyle/>
                    <a:p>
                      <a:r>
                        <a:rPr lang="en-US" dirty="0" smtClean="0"/>
                        <a:t>COMPUTERNAME</a:t>
                      </a:r>
                      <a:endParaRPr lang="en-US" dirty="0"/>
                    </a:p>
                  </a:txBody>
                  <a:tcPr/>
                </a:tc>
                <a:tc>
                  <a:txBody>
                    <a:bodyPr/>
                    <a:lstStyle/>
                    <a:p>
                      <a:r>
                        <a:rPr lang="en-US" dirty="0" smtClean="0"/>
                        <a:t>NAME</a:t>
                      </a:r>
                      <a:r>
                        <a:rPr lang="en-US" baseline="0" dirty="0" smtClean="0"/>
                        <a:t> OF THE COMPUTER YOU ARE WORKING AT THE MOMENT</a:t>
                      </a:r>
                      <a:endParaRPr lang="en-US" dirty="0"/>
                    </a:p>
                  </a:txBody>
                  <a:tcPr/>
                </a:tc>
                <a:extLst>
                  <a:ext uri="{0D108BD9-81ED-4DB2-BD59-A6C34878D82A}">
                    <a16:rowId xmlns:a16="http://schemas.microsoft.com/office/drawing/2014/main" val="2249971992"/>
                  </a:ext>
                </a:extLst>
              </a:tr>
              <a:tr h="370840">
                <a:tc>
                  <a:txBody>
                    <a:bodyPr/>
                    <a:lstStyle/>
                    <a:p>
                      <a:r>
                        <a:rPr lang="en-US" dirty="0" smtClean="0"/>
                        <a:t>USERNAME</a:t>
                      </a:r>
                      <a:endParaRPr lang="en-US" dirty="0"/>
                    </a:p>
                  </a:txBody>
                  <a:tcPr/>
                </a:tc>
                <a:tc>
                  <a:txBody>
                    <a:bodyPr/>
                    <a:lstStyle/>
                    <a:p>
                      <a:r>
                        <a:rPr lang="en-US" dirty="0" smtClean="0"/>
                        <a:t>USER LOGIN YOU ARE USING AT THE MOMENT</a:t>
                      </a:r>
                      <a:endParaRPr lang="en-US" dirty="0"/>
                    </a:p>
                  </a:txBody>
                  <a:tcPr/>
                </a:tc>
                <a:extLst>
                  <a:ext uri="{0D108BD9-81ED-4DB2-BD59-A6C34878D82A}">
                    <a16:rowId xmlns:a16="http://schemas.microsoft.com/office/drawing/2014/main" val="2578532123"/>
                  </a:ext>
                </a:extLst>
              </a:tr>
              <a:tr h="370840">
                <a:tc>
                  <a:txBody>
                    <a:bodyPr/>
                    <a:lstStyle/>
                    <a:p>
                      <a:r>
                        <a:rPr lang="en-US" dirty="0" smtClean="0"/>
                        <a:t>OS </a:t>
                      </a:r>
                      <a:endParaRPr lang="en-US" dirty="0"/>
                    </a:p>
                  </a:txBody>
                  <a:tcPr/>
                </a:tc>
                <a:tc>
                  <a:txBody>
                    <a:bodyPr/>
                    <a:lstStyle/>
                    <a:p>
                      <a:r>
                        <a:rPr lang="en-US" dirty="0" smtClean="0"/>
                        <a:t>OPERATING SYSTEM </a:t>
                      </a:r>
                      <a:endParaRPr lang="en-US" dirty="0"/>
                    </a:p>
                  </a:txBody>
                  <a:tcPr/>
                </a:tc>
                <a:extLst>
                  <a:ext uri="{0D108BD9-81ED-4DB2-BD59-A6C34878D82A}">
                    <a16:rowId xmlns:a16="http://schemas.microsoft.com/office/drawing/2014/main" val="1576336104"/>
                  </a:ext>
                </a:extLst>
              </a:tr>
              <a:tr h="370840">
                <a:tc>
                  <a:txBody>
                    <a:bodyPr/>
                    <a:lstStyle/>
                    <a:p>
                      <a:r>
                        <a:rPr lang="en-US" dirty="0" smtClean="0"/>
                        <a:t>PATH</a:t>
                      </a:r>
                      <a:endParaRPr lang="en-US" dirty="0"/>
                    </a:p>
                  </a:txBody>
                  <a:tcPr/>
                </a:tc>
                <a:tc>
                  <a:txBody>
                    <a:bodyPr/>
                    <a:lstStyle/>
                    <a:p>
                      <a:r>
                        <a:rPr lang="en-US" dirty="0" smtClean="0"/>
                        <a:t>SEQUENCE OF THE PATHES WHER OS ARE LOOKING FOR FILES</a:t>
                      </a:r>
                      <a:endParaRPr lang="en-US" dirty="0"/>
                    </a:p>
                  </a:txBody>
                  <a:tcPr/>
                </a:tc>
                <a:extLst>
                  <a:ext uri="{0D108BD9-81ED-4DB2-BD59-A6C34878D82A}">
                    <a16:rowId xmlns:a16="http://schemas.microsoft.com/office/drawing/2014/main" val="1539444786"/>
                  </a:ext>
                </a:extLst>
              </a:tr>
            </a:tbl>
          </a:graphicData>
        </a:graphic>
      </p:graphicFrame>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300025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a:xfrm>
            <a:off x="1047404" y="1895302"/>
            <a:ext cx="10230196" cy="3895897"/>
          </a:xfrm>
        </p:spPr>
        <p:txBody>
          <a:bodyPr/>
          <a:lstStyle/>
          <a:p>
            <a:pPr>
              <a:buFont typeface="Wingdings" panose="05000000000000000000" pitchFamily="2" charset="2"/>
              <a:buChar char="Ø"/>
            </a:pPr>
            <a:r>
              <a:rPr lang="en-US" dirty="0" smtClean="0"/>
              <a:t>Batch files</a:t>
            </a:r>
          </a:p>
          <a:p>
            <a:pPr lvl="1">
              <a:buFont typeface="Wingdings" panose="05000000000000000000" pitchFamily="2" charset="2"/>
              <a:buChar char="ü"/>
            </a:pPr>
            <a:r>
              <a:rPr lang="en-US" dirty="0" smtClean="0"/>
              <a:t>Definition and structure</a:t>
            </a:r>
          </a:p>
          <a:p>
            <a:pPr lvl="1">
              <a:buFont typeface="Wingdings" panose="05000000000000000000" pitchFamily="2" charset="2"/>
              <a:buChar char="ü"/>
            </a:pPr>
            <a:r>
              <a:rPr lang="en-US" dirty="0" smtClean="0"/>
              <a:t>Specific commands</a:t>
            </a:r>
          </a:p>
          <a:p>
            <a:pPr lvl="1">
              <a:buFont typeface="Wingdings" panose="05000000000000000000" pitchFamily="2" charset="2"/>
              <a:buChar char="ü"/>
            </a:pPr>
            <a:r>
              <a:rPr lang="en-US" dirty="0" smtClean="0"/>
              <a:t>Parameters</a:t>
            </a:r>
          </a:p>
          <a:p>
            <a:pPr lvl="1">
              <a:buFont typeface="Wingdings" panose="05000000000000000000" pitchFamily="2" charset="2"/>
              <a:buChar char="ü"/>
            </a:pPr>
            <a:r>
              <a:rPr lang="en-US" dirty="0" smtClean="0"/>
              <a:t>variables</a:t>
            </a:r>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3231580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a:t>
            </a:r>
            <a:br>
              <a:rPr lang="en-US" dirty="0" smtClean="0"/>
            </a:br>
            <a:r>
              <a:rPr lang="en-US" dirty="0" smtClean="0"/>
              <a:t>(coding batch files carrying out the following actions)</a:t>
            </a:r>
            <a:endParaRPr lang="en-US" dirty="0"/>
          </a:p>
        </p:txBody>
      </p:sp>
      <p:sp>
        <p:nvSpPr>
          <p:cNvPr id="3" name="Content Placeholder 2"/>
          <p:cNvSpPr>
            <a:spLocks noGrp="1"/>
          </p:cNvSpPr>
          <p:nvPr>
            <p:ph sz="quarter" idx="13"/>
          </p:nvPr>
        </p:nvSpPr>
        <p:spPr>
          <a:xfrm>
            <a:off x="1022465" y="2214694"/>
            <a:ext cx="10255134" cy="3576505"/>
          </a:xfrm>
        </p:spPr>
        <p:txBody>
          <a:bodyPr>
            <a:normAutofit fontScale="92500" lnSpcReduction="20000"/>
          </a:bodyPr>
          <a:lstStyle/>
          <a:p>
            <a:r>
              <a:rPr lang="en-US" dirty="0" smtClean="0"/>
              <a:t>archive the data stored in various directories (indicated as the batch file parameters) into the specified directory with the preliminary check that this directory exists, if not – create this directory</a:t>
            </a:r>
          </a:p>
          <a:p>
            <a:r>
              <a:rPr lang="en-US" dirty="0" smtClean="0"/>
              <a:t>Look for a file with the indicated as a parameter name in the directory which name is defined by the environment variable “temp”. If file with the specified name exists, compare its content with the content of file with the same name in the home directory of the current user (path to this directory is stored in the “</a:t>
            </a:r>
            <a:r>
              <a:rPr lang="en-US" dirty="0" err="1" smtClean="0"/>
              <a:t>homedir</a:t>
            </a:r>
            <a:r>
              <a:rPr lang="en-US" dirty="0" smtClean="0"/>
              <a:t>” variable)</a:t>
            </a:r>
          </a:p>
          <a:p>
            <a:r>
              <a:rPr lang="en-US" dirty="0" smtClean="0"/>
              <a:t>receive</a:t>
            </a:r>
            <a:r>
              <a:rPr lang="en-US" dirty="0" smtClean="0"/>
              <a:t> the Content </a:t>
            </a:r>
            <a:r>
              <a:rPr lang="en-US" dirty="0" smtClean="0"/>
              <a:t>of the root directories from all existing logical disks </a:t>
            </a:r>
            <a:r>
              <a:rPr lang="en-US" smtClean="0"/>
              <a:t>of </a:t>
            </a:r>
            <a:r>
              <a:rPr lang="en-US" smtClean="0"/>
              <a:t>the computer</a:t>
            </a:r>
            <a:r>
              <a:rPr lang="en-US" dirty="0" smtClean="0"/>
              <a:t>, and write it into </a:t>
            </a:r>
            <a:r>
              <a:rPr lang="en-US" dirty="0" smtClean="0"/>
              <a:t>the </a:t>
            </a:r>
            <a:r>
              <a:rPr lang="en-US" dirty="0" smtClean="0"/>
              <a:t>file, which name is the same as the name of the computer</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37287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file</a:t>
            </a:r>
            <a:endParaRPr lang="en-US" dirty="0"/>
          </a:p>
        </p:txBody>
      </p:sp>
      <p:sp>
        <p:nvSpPr>
          <p:cNvPr id="3" name="Content Placeholder 2"/>
          <p:cNvSpPr>
            <a:spLocks noGrp="1"/>
          </p:cNvSpPr>
          <p:nvPr>
            <p:ph sz="quarter" idx="13"/>
          </p:nvPr>
        </p:nvSpPr>
        <p:spPr>
          <a:xfrm>
            <a:off x="1038465" y="2336931"/>
            <a:ext cx="10363826" cy="3424107"/>
          </a:xfrm>
        </p:spPr>
        <p:txBody>
          <a:bodyPr>
            <a:normAutofit lnSpcReduction="10000"/>
          </a:bodyPr>
          <a:lstStyle/>
          <a:p>
            <a:pPr>
              <a:buFont typeface="Wingdings" panose="05000000000000000000" pitchFamily="2" charset="2"/>
              <a:buChar char="Ø"/>
            </a:pPr>
            <a:r>
              <a:rPr lang="en-US" sz="3600" dirty="0" smtClean="0"/>
              <a:t>A sequence of commands each </a:t>
            </a:r>
            <a:r>
              <a:rPr lang="en-US" sz="3600" dirty="0" smtClean="0"/>
              <a:t>in </a:t>
            </a:r>
            <a:r>
              <a:rPr lang="en-US" sz="3600" dirty="0" smtClean="0"/>
              <a:t>a single line, which is executed as a </a:t>
            </a:r>
            <a:r>
              <a:rPr lang="en-US" sz="3600" dirty="0" smtClean="0"/>
              <a:t>one</a:t>
            </a:r>
            <a:r>
              <a:rPr lang="en-US" sz="3600" dirty="0" smtClean="0"/>
              <a:t> </a:t>
            </a:r>
            <a:r>
              <a:rPr lang="en-US" sz="3600" dirty="0" smtClean="0"/>
              <a:t>program</a:t>
            </a:r>
          </a:p>
          <a:p>
            <a:pPr>
              <a:buFont typeface="Wingdings" panose="05000000000000000000" pitchFamily="2" charset="2"/>
              <a:buChar char="Ø"/>
            </a:pPr>
            <a:r>
              <a:rPr lang="en-US" sz="3600" dirty="0" smtClean="0"/>
              <a:t>Must have </a:t>
            </a:r>
            <a:r>
              <a:rPr lang="en-US" sz="3600" dirty="0" smtClean="0"/>
              <a:t>“.</a:t>
            </a:r>
            <a:r>
              <a:rPr lang="en-US" sz="3600" dirty="0" err="1" smtClean="0"/>
              <a:t>cmd</a:t>
            </a:r>
            <a:r>
              <a:rPr lang="en-US" sz="3600" dirty="0" smtClean="0"/>
              <a:t>” </a:t>
            </a:r>
            <a:r>
              <a:rPr lang="en-US" sz="3600" dirty="0" smtClean="0"/>
              <a:t>(or </a:t>
            </a:r>
            <a:r>
              <a:rPr lang="en-US" sz="3600" dirty="0" smtClean="0"/>
              <a:t>“.bat”) </a:t>
            </a:r>
            <a:r>
              <a:rPr lang="en-US" sz="3600" dirty="0" smtClean="0"/>
              <a:t>extension</a:t>
            </a:r>
            <a:endParaRPr lang="en-US" sz="3600" dirty="0"/>
          </a:p>
          <a:p>
            <a:pPr>
              <a:buFont typeface="Wingdings" panose="05000000000000000000" pitchFamily="2" charset="2"/>
              <a:buChar char="Ø"/>
            </a:pPr>
            <a:r>
              <a:rPr lang="en-US" sz="3600" dirty="0" smtClean="0"/>
              <a:t>Is developed in editors which do not </a:t>
            </a:r>
            <a:r>
              <a:rPr lang="en-US" sz="3600" dirty="0" smtClean="0"/>
              <a:t>place specific </a:t>
            </a:r>
            <a:r>
              <a:rPr lang="en-US" sz="3600" dirty="0" smtClean="0"/>
              <a:t>formatting (i.e. Notepad in windows)</a:t>
            </a:r>
            <a:endParaRPr lang="en-US" sz="3600"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181719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871" y="618517"/>
            <a:ext cx="10229355" cy="1210283"/>
          </a:xfrm>
        </p:spPr>
        <p:txBody>
          <a:bodyPr/>
          <a:lstStyle/>
          <a:p>
            <a:r>
              <a:rPr lang="en-US" dirty="0" smtClean="0"/>
              <a:t>Conditional operation (if-else)</a:t>
            </a:r>
            <a:endParaRPr lang="en-US" dirty="0"/>
          </a:p>
        </p:txBody>
      </p:sp>
      <p:sp>
        <p:nvSpPr>
          <p:cNvPr id="3" name="Content Placeholder 2"/>
          <p:cNvSpPr>
            <a:spLocks noGrp="1"/>
          </p:cNvSpPr>
          <p:nvPr>
            <p:ph sz="quarter" idx="13"/>
          </p:nvPr>
        </p:nvSpPr>
        <p:spPr>
          <a:xfrm>
            <a:off x="914400" y="2044363"/>
            <a:ext cx="10363826" cy="3424107"/>
          </a:xfrm>
        </p:spPr>
        <p:txBody>
          <a:bodyPr>
            <a:normAutofit fontScale="92500" lnSpcReduction="20000"/>
          </a:bodyPr>
          <a:lstStyle/>
          <a:p>
            <a:pPr marL="0" indent="0">
              <a:buNone/>
            </a:pPr>
            <a:r>
              <a:rPr lang="en-US" dirty="0" smtClean="0"/>
              <a:t>The most common syntax:</a:t>
            </a:r>
          </a:p>
          <a:p>
            <a:pPr>
              <a:lnSpc>
                <a:spcPct val="100000"/>
              </a:lnSpc>
              <a:spcBef>
                <a:spcPts val="0"/>
              </a:spcBef>
              <a:buFont typeface="Wingdings" panose="05000000000000000000" pitchFamily="2" charset="2"/>
              <a:buChar char="Ø"/>
            </a:pPr>
            <a:r>
              <a:rPr lang="en-US" dirty="0" smtClean="0"/>
              <a:t>IF </a:t>
            </a:r>
            <a:r>
              <a:rPr lang="en-US" dirty="0"/>
              <a:t>[NOT] EXIST </a:t>
            </a:r>
            <a:r>
              <a:rPr lang="en-US" dirty="0" err="1" smtClean="0"/>
              <a:t>file_name</a:t>
            </a:r>
            <a:r>
              <a:rPr lang="en-US" dirty="0" smtClean="0"/>
              <a:t> command </a:t>
            </a:r>
          </a:p>
          <a:p>
            <a:pPr marL="0" indent="0">
              <a:lnSpc>
                <a:spcPct val="100000"/>
              </a:lnSpc>
              <a:spcBef>
                <a:spcPts val="0"/>
              </a:spcBef>
              <a:buNone/>
            </a:pPr>
            <a:r>
              <a:rPr lang="en-US" dirty="0" smtClean="0"/>
              <a:t>(if file/directory exists [does not exist],  the command is executed)</a:t>
            </a:r>
          </a:p>
          <a:p>
            <a:pPr marL="0" indent="0">
              <a:buNone/>
            </a:pPr>
            <a:r>
              <a:rPr lang="en-US" dirty="0" smtClean="0"/>
              <a:t>Ex:</a:t>
            </a:r>
          </a:p>
          <a:p>
            <a:pPr marL="0" indent="0">
              <a:buNone/>
            </a:pPr>
            <a:endParaRPr lang="en-US" dirty="0" smtClean="0"/>
          </a:p>
          <a:p>
            <a:pPr>
              <a:lnSpc>
                <a:spcPct val="100000"/>
              </a:lnSpc>
              <a:spcBef>
                <a:spcPts val="0"/>
              </a:spcBef>
              <a:buFont typeface="Wingdings" panose="05000000000000000000" pitchFamily="2" charset="2"/>
              <a:buChar char="Ø"/>
            </a:pPr>
            <a:r>
              <a:rPr lang="en-US" dirty="0" smtClean="0"/>
              <a:t> if [not] “string1”==“string2” command</a:t>
            </a:r>
          </a:p>
          <a:p>
            <a:pPr marL="0" indent="0">
              <a:lnSpc>
                <a:spcPct val="100000"/>
              </a:lnSpc>
              <a:spcBef>
                <a:spcPts val="0"/>
              </a:spcBef>
              <a:buNone/>
            </a:pPr>
            <a:r>
              <a:rPr lang="en-US" dirty="0" smtClean="0"/>
              <a:t>(if “string1” is equal [is not equal] to “string2, then the command is executed – mostly used in batch files)</a:t>
            </a:r>
          </a:p>
          <a:p>
            <a:pPr>
              <a:spcBef>
                <a:spcPts val="0"/>
              </a:spcBef>
              <a:buFont typeface="Wingdings" panose="05000000000000000000" pitchFamily="2" charset="2"/>
              <a:buChar char="Ø"/>
            </a:pPr>
            <a:r>
              <a:rPr lang="en-US" dirty="0" smtClean="0"/>
              <a:t> if </a:t>
            </a:r>
            <a:r>
              <a:rPr lang="en-US" dirty="0" err="1" smtClean="0"/>
              <a:t>errorlevel</a:t>
            </a:r>
            <a:r>
              <a:rPr lang="en-US" dirty="0" smtClean="0"/>
              <a:t> number </a:t>
            </a:r>
            <a:r>
              <a:rPr lang="en-US" dirty="0" smtClean="0"/>
              <a:t>command</a:t>
            </a:r>
          </a:p>
          <a:p>
            <a:pPr marL="0" indent="0">
              <a:spcBef>
                <a:spcPts val="0"/>
              </a:spcBef>
              <a:buNone/>
            </a:pPr>
            <a:r>
              <a:rPr lang="en-US" dirty="0" smtClean="0"/>
              <a:t> </a:t>
            </a:r>
            <a:r>
              <a:rPr lang="en-US" dirty="0" smtClean="0"/>
              <a:t>(checks the </a:t>
            </a:r>
            <a:r>
              <a:rPr lang="en-US" dirty="0"/>
              <a:t>code being </a:t>
            </a:r>
            <a:r>
              <a:rPr lang="en-US" dirty="0" smtClean="0"/>
              <a:t>returned by </a:t>
            </a:r>
            <a:r>
              <a:rPr lang="en-US" dirty="0" smtClean="0"/>
              <a:t>the previous  command or program</a:t>
            </a:r>
            <a:r>
              <a:rPr lang="en-US" dirty="0" smtClean="0"/>
              <a:t>, and </a:t>
            </a:r>
            <a:r>
              <a:rPr lang="en-US" dirty="0" smtClean="0"/>
              <a:t>if it is less  or equal to the “number” the command is executed)</a:t>
            </a:r>
          </a:p>
          <a:p>
            <a:pPr>
              <a:buFont typeface="Wingdings" panose="05000000000000000000" pitchFamily="2" charset="2"/>
              <a:buChar char="Ø"/>
            </a:pPr>
            <a:endParaRPr lang="ru-RU" dirty="0"/>
          </a:p>
          <a:p>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1469414" y="3008168"/>
            <a:ext cx="6363251" cy="466552"/>
          </a:xfrm>
          <a:prstGeom prst="rect">
            <a:avLst/>
          </a:prstGeom>
        </p:spPr>
      </p:pic>
    </p:spTree>
    <p:extLst>
      <p:ext uri="{BB962C8B-B14F-4D97-AF65-F5344CB8AC3E}">
        <p14:creationId xmlns:p14="http://schemas.microsoft.com/office/powerpoint/2010/main" val="245048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65240"/>
            <a:ext cx="10364451" cy="1596177"/>
          </a:xfrm>
        </p:spPr>
        <p:txBody>
          <a:bodyPr/>
          <a:lstStyle/>
          <a:p>
            <a:r>
              <a:rPr lang="en-US" dirty="0" smtClean="0"/>
              <a:t>Some other useful commands</a:t>
            </a:r>
            <a:endParaRPr lang="en-US" dirty="0"/>
          </a:p>
        </p:txBody>
      </p:sp>
      <p:sp>
        <p:nvSpPr>
          <p:cNvPr id="3" name="Content Placeholder 2"/>
          <p:cNvSpPr>
            <a:spLocks noGrp="1"/>
          </p:cNvSpPr>
          <p:nvPr>
            <p:ph sz="quarter" idx="13"/>
          </p:nvPr>
        </p:nvSpPr>
        <p:spPr>
          <a:xfrm>
            <a:off x="913774" y="1953492"/>
            <a:ext cx="10363826" cy="3837708"/>
          </a:xfrm>
        </p:spPr>
        <p:txBody>
          <a:bodyPr>
            <a:normAutofit fontScale="77500" lnSpcReduction="20000"/>
          </a:bodyPr>
          <a:lstStyle/>
          <a:p>
            <a:pPr>
              <a:buFont typeface="Wingdings" panose="05000000000000000000" pitchFamily="2" charset="2"/>
              <a:buChar char="Ø"/>
            </a:pPr>
            <a:r>
              <a:rPr lang="en-US" dirty="0" smtClean="0"/>
              <a:t>Echo </a:t>
            </a:r>
            <a:r>
              <a:rPr lang="en-US" dirty="0" err="1" smtClean="0"/>
              <a:t>off|on</a:t>
            </a:r>
            <a:r>
              <a:rPr lang="en-US" dirty="0" smtClean="0"/>
              <a:t> (to switch off or switch on echo of the succeeding commands  from a command file onto the screen while the command file executing)</a:t>
            </a:r>
          </a:p>
          <a:p>
            <a:pPr>
              <a:buFont typeface="Wingdings" panose="05000000000000000000" pitchFamily="2" charset="2"/>
              <a:buChar char="Ø"/>
            </a:pPr>
            <a:r>
              <a:rPr lang="en-US" dirty="0" smtClean="0"/>
              <a:t>Echo message (to display the message in the screen)</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REM – (to make a line in a command file to be a comment)</a:t>
            </a:r>
          </a:p>
          <a:p>
            <a:pPr>
              <a:buFont typeface="Wingdings" panose="05000000000000000000" pitchFamily="2" charset="2"/>
              <a:buChar char="Ø"/>
            </a:pPr>
            <a:r>
              <a:rPr lang="en-US" dirty="0" smtClean="0"/>
              <a:t>@ - (not to display the command from this line in the screen while the command file </a:t>
            </a:r>
            <a:r>
              <a:rPr lang="en-US" dirty="0" smtClean="0"/>
              <a:t>executing)</a:t>
            </a:r>
            <a:endParaRPr lang="en-US" dirty="0" smtClean="0"/>
          </a:p>
          <a:p>
            <a:pPr lvl="1">
              <a:buFont typeface="Wingdings" panose="05000000000000000000" pitchFamily="2" charset="2"/>
              <a:buChar char="Ø"/>
            </a:pPr>
            <a:r>
              <a:rPr lang="en-US" dirty="0" smtClean="0"/>
              <a:t>Usually, </a:t>
            </a:r>
            <a:r>
              <a:rPr lang="en-US" dirty="0" smtClean="0"/>
              <a:t>the first line in a command </a:t>
            </a:r>
            <a:r>
              <a:rPr lang="en-US" dirty="0" smtClean="0"/>
              <a:t>file is the following: </a:t>
            </a:r>
          </a:p>
          <a:p>
            <a:pPr marL="457200" lvl="1" indent="0">
              <a:buNone/>
            </a:pPr>
            <a:r>
              <a:rPr lang="en-US" dirty="0" smtClean="0"/>
              <a:t>@</a:t>
            </a:r>
            <a:r>
              <a:rPr lang="en-US" dirty="0" smtClean="0"/>
              <a:t>echo </a:t>
            </a:r>
            <a:r>
              <a:rPr lang="en-US" dirty="0" smtClean="0"/>
              <a:t>off</a:t>
            </a:r>
          </a:p>
          <a:p>
            <a:pPr marL="457200" lvl="1" indent="0">
              <a:buNone/>
            </a:pPr>
            <a:r>
              <a:rPr lang="en-US" dirty="0" smtClean="0"/>
              <a:t> </a:t>
            </a:r>
            <a:r>
              <a:rPr lang="en-US" dirty="0" smtClean="0"/>
              <a:t>prohibits to display all the </a:t>
            </a:r>
            <a:r>
              <a:rPr lang="en-US" dirty="0" smtClean="0"/>
              <a:t>succeeding commands </a:t>
            </a:r>
            <a:r>
              <a:rPr lang="en-US" dirty="0" smtClean="0"/>
              <a:t>(Echo off itself – as well, but all </a:t>
            </a:r>
            <a:r>
              <a:rPr lang="en-US" dirty="0" smtClean="0"/>
              <a:t>commands output </a:t>
            </a:r>
            <a:r>
              <a:rPr lang="en-US" dirty="0" smtClean="0"/>
              <a:t>is shown)</a:t>
            </a:r>
          </a:p>
          <a:p>
            <a:pPr>
              <a:buFont typeface="Wingdings" panose="05000000000000000000" pitchFamily="2" charset="2"/>
              <a:buChar char="Ø"/>
            </a:pPr>
            <a:r>
              <a:rPr lang="en-US" dirty="0" err="1" smtClean="0"/>
              <a:t>Cls</a:t>
            </a:r>
            <a:r>
              <a:rPr lang="en-US" dirty="0" smtClean="0"/>
              <a:t> – (to clear the command window, to delete all the output information from the window)</a:t>
            </a:r>
          </a:p>
          <a:p>
            <a:pPr>
              <a:buFont typeface="Wingdings" panose="05000000000000000000" pitchFamily="2" charset="2"/>
              <a:buChar char="Ø"/>
            </a:pPr>
            <a:r>
              <a:rPr lang="en-US" dirty="0" smtClean="0"/>
              <a:t>PAUSE – STOPS THE EXECUTION UNTIL THE USER PRESS ANY KEY</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7" name="Picture 6"/>
          <p:cNvPicPr>
            <a:picLocks noChangeAspect="1"/>
          </p:cNvPicPr>
          <p:nvPr/>
        </p:nvPicPr>
        <p:blipFill>
          <a:blip r:embed="rId2"/>
          <a:stretch>
            <a:fillRect/>
          </a:stretch>
        </p:blipFill>
        <p:spPr>
          <a:xfrm>
            <a:off x="4250217" y="2954730"/>
            <a:ext cx="3973224" cy="558112"/>
          </a:xfrm>
          <a:prstGeom prst="rect">
            <a:avLst/>
          </a:prstGeom>
        </p:spPr>
      </p:pic>
    </p:spTree>
    <p:extLst>
      <p:ext uri="{BB962C8B-B14F-4D97-AF65-F5344CB8AC3E}">
        <p14:creationId xmlns:p14="http://schemas.microsoft.com/office/powerpoint/2010/main" val="61144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863801" y="1816156"/>
            <a:ext cx="10464398" cy="3587115"/>
          </a:xfrm>
          <a:prstGeom prst="rect">
            <a:avLst/>
          </a:prstGeom>
        </p:spPr>
      </p:pic>
    </p:spTree>
    <p:extLst>
      <p:ext uri="{BB962C8B-B14F-4D97-AF65-F5344CB8AC3E}">
        <p14:creationId xmlns:p14="http://schemas.microsoft.com/office/powerpoint/2010/main" val="107601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28066"/>
            <a:ext cx="10364451" cy="1596177"/>
          </a:xfrm>
        </p:spPr>
        <p:txBody>
          <a:bodyPr/>
          <a:lstStyle/>
          <a:p>
            <a:r>
              <a:rPr lang="en-US" dirty="0" smtClean="0"/>
              <a:t>example</a:t>
            </a: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pic>
        <p:nvPicPr>
          <p:cNvPr id="6" name="Picture 5"/>
          <p:cNvPicPr>
            <a:picLocks noChangeAspect="1"/>
          </p:cNvPicPr>
          <p:nvPr/>
        </p:nvPicPr>
        <p:blipFill>
          <a:blip r:embed="rId2"/>
          <a:stretch>
            <a:fillRect/>
          </a:stretch>
        </p:blipFill>
        <p:spPr>
          <a:xfrm>
            <a:off x="2811173" y="1313065"/>
            <a:ext cx="7400925" cy="4381500"/>
          </a:xfrm>
          <a:prstGeom prst="rect">
            <a:avLst/>
          </a:prstGeom>
        </p:spPr>
      </p:pic>
    </p:spTree>
    <p:extLst>
      <p:ext uri="{BB962C8B-B14F-4D97-AF65-F5344CB8AC3E}">
        <p14:creationId xmlns:p14="http://schemas.microsoft.com/office/powerpoint/2010/main" val="418465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Goto</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err="1" smtClean="0"/>
              <a:t>Goto</a:t>
            </a:r>
            <a:r>
              <a:rPr lang="en-US" dirty="0" smtClean="0"/>
              <a:t> label - (to transfer control to the line labelled by the label, one of the lines must start with -&gt; LABEL:)</a:t>
            </a:r>
          </a:p>
          <a:p>
            <a:r>
              <a:rPr lang="en-US" dirty="0" smtClean="0"/>
              <a:t>Example of code:</a:t>
            </a:r>
          </a:p>
          <a:p>
            <a:pPr marL="0" indent="0">
              <a:buNone/>
            </a:pPr>
            <a:r>
              <a:rPr lang="en-US" dirty="0" err="1" smtClean="0"/>
              <a:t>Goto</a:t>
            </a:r>
            <a:r>
              <a:rPr lang="en-US" dirty="0" smtClean="0"/>
              <a:t> m1</a:t>
            </a:r>
          </a:p>
          <a:p>
            <a:pPr marL="0" indent="0">
              <a:buNone/>
            </a:pPr>
            <a:r>
              <a:rPr lang="en-US" dirty="0" smtClean="0"/>
              <a:t>cd \</a:t>
            </a:r>
          </a:p>
          <a:p>
            <a:pPr marL="0" indent="0">
              <a:buNone/>
            </a:pPr>
            <a:r>
              <a:rPr lang="en-US" dirty="0" smtClean="0"/>
              <a:t>Copy *.txt \1</a:t>
            </a:r>
          </a:p>
          <a:p>
            <a:pPr marL="0" indent="0">
              <a:buNone/>
            </a:pPr>
            <a:r>
              <a:rPr lang="en-US" dirty="0" smtClean="0"/>
              <a:t>:M1 </a:t>
            </a:r>
          </a:p>
          <a:p>
            <a:pPr marL="0" indent="0">
              <a:buNone/>
            </a:pPr>
            <a:r>
              <a:rPr lang="en-US" dirty="0" smtClean="0"/>
              <a:t>echo nothing has been copied</a:t>
            </a:r>
          </a:p>
          <a:p>
            <a:pPr marL="0" indent="0">
              <a:buNone/>
            </a:pP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242192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a batch file</a:t>
            </a:r>
            <a:endParaRPr lang="en-US" dirty="0"/>
          </a:p>
        </p:txBody>
      </p:sp>
      <p:sp>
        <p:nvSpPr>
          <p:cNvPr id="3" name="Content Placeholder 2"/>
          <p:cNvSpPr>
            <a:spLocks noGrp="1"/>
          </p:cNvSpPr>
          <p:nvPr>
            <p:ph sz="quarter" idx="13"/>
          </p:nvPr>
        </p:nvSpPr>
        <p:spPr/>
        <p:txBody>
          <a:bodyPr>
            <a:normAutofit fontScale="85000" lnSpcReduction="20000"/>
          </a:bodyPr>
          <a:lstStyle/>
          <a:p>
            <a:pPr>
              <a:buFont typeface="Wingdings" panose="05000000000000000000" pitchFamily="2" charset="2"/>
              <a:buChar char="Ø"/>
            </a:pPr>
            <a:r>
              <a:rPr lang="en-US" dirty="0" smtClean="0"/>
              <a:t>We could </a:t>
            </a:r>
            <a:r>
              <a:rPr lang="en-US" dirty="0" smtClean="0"/>
              <a:t>pass some pieces of information to </a:t>
            </a:r>
            <a:r>
              <a:rPr lang="en-US" dirty="0" smtClean="0"/>
              <a:t>a batch file by means of parameters</a:t>
            </a:r>
          </a:p>
          <a:p>
            <a:pPr>
              <a:buFont typeface="Wingdings" panose="05000000000000000000" pitchFamily="2" charset="2"/>
              <a:buChar char="Ø"/>
            </a:pPr>
            <a:r>
              <a:rPr lang="en-US" dirty="0" smtClean="0"/>
              <a:t>One could distinguish two types of parameters:</a:t>
            </a:r>
          </a:p>
          <a:p>
            <a:pPr lvl="1">
              <a:buFont typeface="Wingdings" panose="05000000000000000000" pitchFamily="2" charset="2"/>
              <a:buChar char="ü"/>
            </a:pPr>
            <a:r>
              <a:rPr lang="en-US" dirty="0" smtClean="0"/>
              <a:t>Those in command line after batch file name – real data (file or directory names, keys, and etc.);</a:t>
            </a:r>
          </a:p>
          <a:p>
            <a:pPr lvl="1">
              <a:buFont typeface="Wingdings" panose="05000000000000000000" pitchFamily="2" charset="2"/>
              <a:buChar char="ü"/>
            </a:pPr>
            <a:r>
              <a:rPr lang="en-US" dirty="0" smtClean="0"/>
              <a:t>Internal </a:t>
            </a:r>
            <a:r>
              <a:rPr lang="en-US" dirty="0" err="1" smtClean="0"/>
              <a:t>PARAMEtERs’</a:t>
            </a:r>
            <a:r>
              <a:rPr lang="en-US" dirty="0" smtClean="0"/>
              <a:t> Names in a batch file (%0, %1, …%9)</a:t>
            </a:r>
          </a:p>
          <a:p>
            <a:pPr lvl="2">
              <a:buFont typeface="Wingdings" panose="05000000000000000000" pitchFamily="2" charset="2"/>
              <a:buChar char="v"/>
            </a:pPr>
            <a:r>
              <a:rPr lang="en-US" dirty="0" smtClean="0"/>
              <a:t>If you want to have more parameters, you must use command “shift”</a:t>
            </a:r>
          </a:p>
          <a:p>
            <a:pPr lvl="2">
              <a:buFont typeface="Wingdings" panose="05000000000000000000" pitchFamily="2" charset="2"/>
              <a:buChar char="v"/>
            </a:pPr>
            <a:r>
              <a:rPr lang="en-US" dirty="0" smtClean="0"/>
              <a:t>%0 – THE BATCH FILE </a:t>
            </a:r>
            <a:r>
              <a:rPr lang="en-US" dirty="0" smtClean="0"/>
              <a:t>NAME</a:t>
            </a:r>
          </a:p>
          <a:p>
            <a:pPr lvl="1">
              <a:buFont typeface="Wingdings" panose="05000000000000000000" pitchFamily="2" charset="2"/>
              <a:buChar char="ü"/>
            </a:pPr>
            <a:r>
              <a:rPr lang="en-US" dirty="0" smtClean="0"/>
              <a:t>Internal names will be replaced by real values from the command line </a:t>
            </a:r>
            <a:endParaRPr lang="en-US" dirty="0" smtClean="0"/>
          </a:p>
          <a:p>
            <a:pPr lvl="1">
              <a:buFont typeface="Wingdings" panose="05000000000000000000" pitchFamily="2" charset="2"/>
              <a:buChar char="ü"/>
            </a:pPr>
            <a:r>
              <a:rPr lang="en-US" dirty="0" smtClean="0"/>
              <a:t>There is a strict correspondence between data </a:t>
            </a:r>
            <a:r>
              <a:rPr lang="en-US" dirty="0" smtClean="0"/>
              <a:t>in the command </a:t>
            </a:r>
            <a:r>
              <a:rPr lang="en-US" dirty="0" smtClean="0"/>
              <a:t>line (batch file call) and internal </a:t>
            </a:r>
            <a:r>
              <a:rPr lang="en-US" dirty="0" smtClean="0"/>
              <a:t>names in </a:t>
            </a:r>
            <a:r>
              <a:rPr lang="en-US" dirty="0" smtClean="0"/>
              <a:t>the batch file</a:t>
            </a:r>
          </a:p>
          <a:p>
            <a:pPr marL="457200" lvl="1" indent="0">
              <a:buNone/>
            </a:pPr>
            <a:r>
              <a:rPr lang="en-US" dirty="0" smtClean="0"/>
              <a:t>(i.e. in the command line: </a:t>
            </a:r>
            <a:r>
              <a:rPr lang="en-US" b="1" dirty="0" smtClean="0"/>
              <a:t>a.cmd C:\users\*.txt “program file.exe”)</a:t>
            </a:r>
          </a:p>
          <a:p>
            <a:pPr marL="457200" lvl="1" indent="0">
              <a:buNone/>
            </a:pPr>
            <a:r>
              <a:rPr lang="en-US" dirty="0" smtClean="0"/>
              <a:t>In the batch file you could find: %0 (a.cmd), %1 (</a:t>
            </a:r>
            <a:r>
              <a:rPr lang="en-US" dirty="0"/>
              <a:t>C:\users\*.txt </a:t>
            </a:r>
            <a:r>
              <a:rPr lang="en-US" dirty="0" smtClean="0"/>
              <a:t>), %2 (</a:t>
            </a:r>
            <a:r>
              <a:rPr lang="en-US" dirty="0"/>
              <a:t>“program file.exe”)</a:t>
            </a:r>
          </a:p>
          <a:p>
            <a:pPr marL="457200" lvl="1" indent="0">
              <a:buNone/>
            </a:pPr>
            <a:endParaRPr lang="en-US" dirty="0"/>
          </a:p>
        </p:txBody>
      </p:sp>
      <p:sp>
        <p:nvSpPr>
          <p:cNvPr id="4" name="Footer Placeholder 3"/>
          <p:cNvSpPr>
            <a:spLocks noGrp="1"/>
          </p:cNvSpPr>
          <p:nvPr>
            <p:ph type="ftr" sz="quarter" idx="11"/>
          </p:nvPr>
        </p:nvSpPr>
        <p:spPr/>
        <p:txBody>
          <a:bodyPr/>
          <a:lstStyle/>
          <a:p>
            <a:r>
              <a:rPr lang="pt-BR" smtClean="0"/>
              <a:t>Zvereva O. (OS - Lecture 5)</a:t>
            </a:r>
            <a:endParaRPr lang="en-US" dirty="0"/>
          </a:p>
        </p:txBody>
      </p:sp>
    </p:spTree>
    <p:extLst>
      <p:ext uri="{BB962C8B-B14F-4D97-AF65-F5344CB8AC3E}">
        <p14:creationId xmlns:p14="http://schemas.microsoft.com/office/powerpoint/2010/main" val="3187092406"/>
      </p:ext>
    </p:extLst>
  </p:cSld>
  <p:clrMapOvr>
    <a:masterClrMapping/>
  </p:clrMapOvr>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TM04033925[[fn=Капля]]</Template>
  <TotalTime>4162</TotalTime>
  <Words>1091</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Tw Cen MT</vt:lpstr>
      <vt:lpstr>Wingdings</vt:lpstr>
      <vt:lpstr>Капля</vt:lpstr>
      <vt:lpstr>MODERN OPERATING SYSTEMS</vt:lpstr>
      <vt:lpstr>agenda</vt:lpstr>
      <vt:lpstr>Batch file</vt:lpstr>
      <vt:lpstr>Conditional operation (if-else)</vt:lpstr>
      <vt:lpstr>Some other useful commands</vt:lpstr>
      <vt:lpstr>cycle</vt:lpstr>
      <vt:lpstr>example</vt:lpstr>
      <vt:lpstr>Goto</vt:lpstr>
      <vt:lpstr>Parameters in a batch file</vt:lpstr>
      <vt:lpstr>Example</vt:lpstr>
      <vt:lpstr>Batch file content</vt:lpstr>
      <vt:lpstr>results</vt:lpstr>
      <vt:lpstr>PowerPoint Presentation</vt:lpstr>
      <vt:lpstr>PowerPoint Presentation</vt:lpstr>
      <vt:lpstr>SYSTEM\ADVANCED SYSTEM SETTINGS\ENVIRONMENT VARIABLES</vt:lpstr>
      <vt:lpstr>COMMAND “SET”</vt:lpstr>
      <vt:lpstr>ENVIRONMENT VARIABLE SET </vt:lpstr>
      <vt:lpstr>example</vt:lpstr>
      <vt:lpstr>Some Environment system variables</vt:lpstr>
      <vt:lpstr>HOME task (coding batch files carrying out the following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dc:title>
  <dc:creator>admin</dc:creator>
  <cp:lastModifiedBy>admin</cp:lastModifiedBy>
  <cp:revision>322</cp:revision>
  <dcterms:created xsi:type="dcterms:W3CDTF">2019-02-22T11:25:21Z</dcterms:created>
  <dcterms:modified xsi:type="dcterms:W3CDTF">2019-03-27T12:04:51Z</dcterms:modified>
</cp:coreProperties>
</file>