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9" r:id="rId3"/>
    <p:sldId id="262" r:id="rId4"/>
    <p:sldId id="286" r:id="rId5"/>
    <p:sldId id="287" r:id="rId6"/>
    <p:sldId id="288" r:id="rId7"/>
    <p:sldId id="315" r:id="rId8"/>
    <p:sldId id="289" r:id="rId9"/>
    <p:sldId id="291" r:id="rId10"/>
    <p:sldId id="313" r:id="rId11"/>
    <p:sldId id="301" r:id="rId12"/>
    <p:sldId id="292" r:id="rId13"/>
    <p:sldId id="293" r:id="rId14"/>
    <p:sldId id="316" r:id="rId15"/>
    <p:sldId id="294" r:id="rId16"/>
    <p:sldId id="295" r:id="rId17"/>
    <p:sldId id="296" r:id="rId18"/>
    <p:sldId id="297" r:id="rId19"/>
    <p:sldId id="299" r:id="rId20"/>
    <p:sldId id="314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1" r:id="rId30"/>
    <p:sldId id="312" r:id="rId31"/>
    <p:sldId id="317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00" autoAdjust="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E8EA3-1269-4E87-8B90-DAA04A0A9B7D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0F646-EBEB-47ED-8041-5836FA58F0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87398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Программа повышения конкурентоспособности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F29B-9480-49C4-A519-D98CAF7FD704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570AD-BE57-410D-B7AE-6FE28F4C01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47204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570AD-BE57-410D-B7AE-6FE28F4C0175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Программа повышения конкурентоспособности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895-6796-4090-8FC9-D85AB3551213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1252-48BF-45BD-812B-20090DF18C82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62E-AB4F-4283-9C72-7427C887ECC0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B965-A732-4910-AF20-0B464F31E138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20EC-2BC3-4912-BD6C-91D74C4AE8DA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5650-9F5F-4A79-B15C-9D1E34293071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AF88-E6A9-48DB-8AD6-E9F630F488F4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AD0A-3603-4792-B4A7-4BDE4ECE08FC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A0CC-08F0-40D5-9DB8-21A5BB536862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46C-53AC-4A2C-8920-A6C2986462D1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C9E1-5768-4158-A55F-984D82097AAE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5D1F-05B7-445D-8C3B-C2AC04532899}" type="datetime1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image" Target="../media/image24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66" y="116632"/>
            <a:ext cx="4570067" cy="217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5" y="2310935"/>
            <a:ext cx="8352928" cy="1800200"/>
          </a:xfrm>
        </p:spPr>
        <p:txBody>
          <a:bodyPr>
            <a:normAutofit/>
          </a:bodyPr>
          <a:lstStyle/>
          <a:p>
            <a:r>
              <a:rPr lang="en-US" b="1" dirty="0"/>
              <a:t>Time series data analysis and forecast methods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599" y="4077072"/>
            <a:ext cx="6400800" cy="1752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Lecture</a:t>
            </a:r>
            <a:r>
              <a:rPr lang="ru-RU" b="1" dirty="0">
                <a:solidFill>
                  <a:schemeClr val="tx1"/>
                </a:solidFill>
              </a:rPr>
              <a:t> 1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Time series definition and typical models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</a:t>
            </a:r>
            <a:r>
              <a:rPr lang="en-US" dirty="0"/>
              <a:t>2</a:t>
            </a:r>
            <a:r>
              <a:rPr lang="ru-RU" dirty="0"/>
              <a:t>. </a:t>
            </a:r>
            <a:r>
              <a:rPr lang="en-US" dirty="0"/>
              <a:t>TIME SERIES CLASSIFICATION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30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3" y="1134229"/>
            <a:ext cx="8018414" cy="501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3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24" y="954555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Time series (TS) classification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61211"/>
              </p:ext>
            </p:extLst>
          </p:nvPr>
        </p:nvGraphicFramePr>
        <p:xfrm>
          <a:off x="323528" y="1778907"/>
          <a:ext cx="8568952" cy="45703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792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6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710"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Type of classification</a:t>
                      </a:r>
                      <a:endParaRPr lang="ru-RU" sz="16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Type of time series classes</a:t>
                      </a:r>
                      <a:endParaRPr lang="ru-RU" sz="16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006">
                <a:tc>
                  <a:txBody>
                    <a:bodyPr/>
                    <a:lstStyle/>
                    <a:p>
                      <a:pPr indent="-4572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Type of data,</a:t>
                      </a:r>
                      <a:r>
                        <a:rPr lang="en-US" sz="1600" baseline="0" dirty="0">
                          <a:effectLst/>
                        </a:rPr>
                        <a:t> levels, observations</a:t>
                      </a:r>
                      <a:endParaRPr lang="ru-RU" sz="16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600" dirty="0">
                          <a:effectLst/>
                        </a:rPr>
                        <a:t>Absolute value TS</a:t>
                      </a:r>
                      <a:endParaRPr lang="ru-RU" sz="16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600" dirty="0">
                          <a:effectLst/>
                        </a:rPr>
                        <a:t>Relative value TS</a:t>
                      </a:r>
                      <a:endParaRPr lang="ru-RU" sz="16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600" dirty="0">
                          <a:effectLst/>
                        </a:rPr>
                        <a:t>Mean value TS</a:t>
                      </a:r>
                      <a:endParaRPr lang="ru-RU" sz="16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861">
                <a:tc>
                  <a:txBody>
                    <a:bodyPr/>
                    <a:lstStyle/>
                    <a:p>
                      <a:pPr indent="-4572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Type of time frame</a:t>
                      </a:r>
                      <a:endParaRPr lang="ru-RU" sz="16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600" dirty="0">
                          <a:effectLst/>
                        </a:rPr>
                        <a:t>Equidistant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TS</a:t>
                      </a:r>
                      <a:endParaRPr lang="ru-RU" sz="16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600" dirty="0">
                          <a:effectLst/>
                        </a:rPr>
                        <a:t>Unequally-spaced TS</a:t>
                      </a:r>
                      <a:endParaRPr lang="ru-RU" sz="16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074">
                <a:tc>
                  <a:txBody>
                    <a:bodyPr/>
                    <a:lstStyle/>
                    <a:p>
                      <a:pPr indent="-4572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Type of function between observations and time frames</a:t>
                      </a:r>
                      <a:endParaRPr lang="ru-RU" sz="16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600" dirty="0">
                          <a:effectLst/>
                        </a:rPr>
                        <a:t>Interval TS</a:t>
                      </a:r>
                      <a:endParaRPr lang="ru-RU" sz="16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600" dirty="0">
                          <a:effectLst/>
                        </a:rPr>
                        <a:t>Instantaneous TS</a:t>
                      </a:r>
                      <a:endParaRPr lang="ru-RU" sz="16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744">
                <a:tc>
                  <a:txBody>
                    <a:bodyPr/>
                    <a:lstStyle/>
                    <a:p>
                      <a:pPr indent="-4572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Type of generating stochastic process</a:t>
                      </a:r>
                      <a:endParaRPr lang="ru-RU" sz="16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600" dirty="0">
                          <a:effectLst/>
                        </a:rPr>
                        <a:t>Stationary TS</a:t>
                      </a:r>
                      <a:endParaRPr lang="ru-RU" sz="16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600" dirty="0">
                          <a:effectLst/>
                        </a:rPr>
                        <a:t>Non-Stationary TS = NS time</a:t>
                      </a:r>
                      <a:r>
                        <a:rPr lang="en-US" sz="1600" baseline="0" dirty="0">
                          <a:effectLst/>
                        </a:rPr>
                        <a:t> series</a:t>
                      </a:r>
                      <a:endParaRPr lang="ru-RU" sz="160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85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Type of observations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08512"/>
          </a:xfrm>
        </p:spPr>
        <p:txBody>
          <a:bodyPr>
            <a:normAutofit/>
          </a:bodyPr>
          <a:lstStyle/>
          <a:p>
            <a:pPr lvl="0"/>
            <a:r>
              <a:rPr lang="en-US" sz="3600" b="1" dirty="0"/>
              <a:t>Absolute </a:t>
            </a:r>
            <a:r>
              <a:rPr lang="en-US" sz="3600" dirty="0"/>
              <a:t>values </a:t>
            </a:r>
            <a:r>
              <a:rPr lang="ru-RU" sz="3600" dirty="0"/>
              <a:t>(</a:t>
            </a:r>
            <a:r>
              <a:rPr lang="en-US" sz="3600" dirty="0"/>
              <a:t>pt., kg, m, pieces …</a:t>
            </a:r>
            <a:r>
              <a:rPr lang="ru-RU" sz="3600" dirty="0"/>
              <a:t>)</a:t>
            </a:r>
          </a:p>
          <a:p>
            <a:pPr lvl="0"/>
            <a:r>
              <a:rPr lang="en-US" sz="3600" b="1" dirty="0"/>
              <a:t>Relative</a:t>
            </a:r>
            <a:r>
              <a:rPr lang="en-US" sz="3600" dirty="0"/>
              <a:t> values </a:t>
            </a:r>
            <a:r>
              <a:rPr lang="ru-RU" sz="3600" dirty="0"/>
              <a:t>(</a:t>
            </a:r>
            <a:r>
              <a:rPr lang="en-US" sz="3600" dirty="0"/>
              <a:t>USD/EUR</a:t>
            </a:r>
            <a:r>
              <a:rPr lang="ru-RU" sz="3600" dirty="0"/>
              <a:t>)</a:t>
            </a:r>
          </a:p>
          <a:p>
            <a:pPr lvl="0"/>
            <a:r>
              <a:rPr lang="en-US" sz="3600" b="1" dirty="0"/>
              <a:t>Mean</a:t>
            </a:r>
            <a:r>
              <a:rPr lang="en-US" sz="3600" dirty="0"/>
              <a:t> values</a:t>
            </a:r>
            <a:endParaRPr lang="ru-RU" sz="3600" dirty="0"/>
          </a:p>
          <a:p>
            <a:pPr marL="0" lvl="0" indent="0">
              <a:buNone/>
            </a:pPr>
            <a:r>
              <a:rPr lang="ru-RU" sz="3600" dirty="0"/>
              <a:t>(</a:t>
            </a:r>
            <a:r>
              <a:rPr lang="en-US" sz="3600" i="1" dirty="0"/>
              <a:t>monthly</a:t>
            </a:r>
            <a:r>
              <a:rPr lang="en-US" sz="3600" dirty="0"/>
              <a:t> mean values</a:t>
            </a:r>
            <a:r>
              <a:rPr lang="ru-RU" sz="3600" dirty="0"/>
              <a:t>, </a:t>
            </a:r>
            <a:r>
              <a:rPr lang="en-US" sz="3600" i="1" dirty="0"/>
              <a:t>yearly</a:t>
            </a:r>
            <a:r>
              <a:rPr lang="en-US" sz="3600" dirty="0"/>
              <a:t> mean values</a:t>
            </a:r>
            <a:r>
              <a:rPr lang="ru-RU" sz="3600" dirty="0"/>
              <a:t>)</a:t>
            </a:r>
          </a:p>
          <a:p>
            <a:pPr lv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1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Type of time frame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52839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Equidistant</a:t>
            </a:r>
            <a:r>
              <a:rPr lang="en-US" dirty="0"/>
              <a:t> time series</a:t>
            </a:r>
            <a:endParaRPr lang="ru-RU" dirty="0"/>
          </a:p>
          <a:p>
            <a:pPr marL="0" lvl="0" indent="0">
              <a:buNone/>
            </a:pPr>
            <a:r>
              <a:rPr lang="en-US" dirty="0"/>
              <a:t>Time frame is </a:t>
            </a:r>
            <a:r>
              <a:rPr lang="en-US" b="1" dirty="0"/>
              <a:t>constant</a:t>
            </a:r>
            <a:endParaRPr lang="ru-RU" b="1" dirty="0"/>
          </a:p>
          <a:p>
            <a:pPr lvl="0"/>
            <a:r>
              <a:rPr lang="en-US" b="1" dirty="0"/>
              <a:t>Unequally-spaced</a:t>
            </a:r>
            <a:r>
              <a:rPr lang="en-US" dirty="0"/>
              <a:t> time series</a:t>
            </a:r>
            <a:endParaRPr lang="ru-RU" dirty="0"/>
          </a:p>
          <a:p>
            <a:pPr marL="0" lvl="0" indent="0">
              <a:buNone/>
            </a:pPr>
            <a:r>
              <a:rPr lang="en-US" dirty="0"/>
              <a:t>Time frame is </a:t>
            </a:r>
            <a:r>
              <a:rPr lang="en-US" b="1" dirty="0"/>
              <a:t>variable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12224"/>
              </p:ext>
            </p:extLst>
          </p:nvPr>
        </p:nvGraphicFramePr>
        <p:xfrm>
          <a:off x="3779912" y="2132856"/>
          <a:ext cx="202774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3" imgW="838200" imgH="241300" progId="Equation.DSMT4">
                  <p:embed/>
                </p:oleObj>
              </mc:Choice>
              <mc:Fallback>
                <p:oleObj name="Equation" r:id="rId3" imgW="838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132856"/>
                        <a:ext cx="2027745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28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Interval or instantaneous data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Interval</a:t>
            </a:r>
            <a:r>
              <a:rPr lang="en-US" dirty="0"/>
              <a:t> time series</a:t>
            </a:r>
            <a:endParaRPr lang="ru-RU" dirty="0"/>
          </a:p>
          <a:p>
            <a:pPr marL="0" lvl="0" indent="0">
              <a:buNone/>
            </a:pPr>
            <a:r>
              <a:rPr lang="ru-RU" dirty="0"/>
              <a:t> - </a:t>
            </a:r>
            <a:r>
              <a:rPr lang="en-US" dirty="0"/>
              <a:t>times series have absolute level/observation values divided by result from concrete stipulated time interval (numbers in a week, in an hour, in a day, etc.);</a:t>
            </a:r>
          </a:p>
          <a:p>
            <a:pPr lvl="0"/>
            <a:r>
              <a:rPr lang="en-US" b="1" dirty="0"/>
              <a:t>Instantaneous</a:t>
            </a:r>
            <a:r>
              <a:rPr lang="en-US" dirty="0"/>
              <a:t> time series</a:t>
            </a:r>
            <a:endParaRPr lang="ru-RU" dirty="0"/>
          </a:p>
          <a:p>
            <a:pPr marL="0" lvl="0" indent="0">
              <a:buNone/>
            </a:pPr>
            <a:r>
              <a:rPr lang="ru-RU" dirty="0"/>
              <a:t> - </a:t>
            </a:r>
            <a:r>
              <a:rPr lang="en-US" dirty="0"/>
              <a:t>time series have instantaneous data point in any given time point;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22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Type of stochastic process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lvl="0"/>
            <a:endParaRPr lang="ru-RU" dirty="0"/>
          </a:p>
          <a:p>
            <a:pPr lvl="0"/>
            <a:r>
              <a:rPr lang="en-US" sz="4800" dirty="0"/>
              <a:t>Stationary Time Series</a:t>
            </a:r>
            <a:endParaRPr lang="ru-RU" sz="4800" dirty="0"/>
          </a:p>
          <a:p>
            <a:pPr marL="0" lvl="0" indent="0">
              <a:buNone/>
            </a:pPr>
            <a:endParaRPr lang="ru-RU" sz="4800" dirty="0"/>
          </a:p>
          <a:p>
            <a:pPr lvl="0"/>
            <a:r>
              <a:rPr lang="en-US" sz="4800" dirty="0"/>
              <a:t>Non-Stationary Time Series</a:t>
            </a:r>
            <a:endParaRPr lang="ru-RU" sz="4800" dirty="0"/>
          </a:p>
          <a:p>
            <a:pPr marL="0" lvl="0" indent="0">
              <a:buNone/>
            </a:pPr>
            <a:endParaRPr lang="ru-RU" sz="4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88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Narrow sense Stationary process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692680"/>
              </p:ext>
            </p:extLst>
          </p:nvPr>
        </p:nvGraphicFramePr>
        <p:xfrm>
          <a:off x="422539" y="2420888"/>
          <a:ext cx="829892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3" imgW="4394200" imgH="266700" progId="Equation.DSMT4">
                  <p:embed/>
                </p:oleObj>
              </mc:Choice>
              <mc:Fallback>
                <p:oleObj name="Equation" r:id="rId3" imgW="4394200" imgH="266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39" y="2420888"/>
                        <a:ext cx="8298922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Заголовок 1"/>
          <p:cNvSpPr txBox="1">
            <a:spLocks/>
          </p:cNvSpPr>
          <p:nvPr/>
        </p:nvSpPr>
        <p:spPr>
          <a:xfrm>
            <a:off x="287524" y="3176972"/>
            <a:ext cx="85689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Wide sense Stationary process</a:t>
            </a:r>
            <a:endParaRPr lang="ru-RU" dirty="0"/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2376264"/>
          </a:xfrm>
        </p:spPr>
        <p:txBody>
          <a:bodyPr>
            <a:normAutofit fontScale="92500"/>
          </a:bodyPr>
          <a:lstStyle/>
          <a:p>
            <a:pPr lvl="0"/>
            <a:r>
              <a:rPr lang="en-US" b="1" dirty="0"/>
              <a:t>First</a:t>
            </a:r>
            <a:r>
              <a:rPr lang="en-US" dirty="0"/>
              <a:t> and </a:t>
            </a:r>
            <a:r>
              <a:rPr lang="en-US" b="1" dirty="0"/>
              <a:t>second</a:t>
            </a:r>
            <a:r>
              <a:rPr lang="en-US" dirty="0"/>
              <a:t> dimensions of probability density are </a:t>
            </a:r>
            <a:r>
              <a:rPr lang="en-US" u="sng" dirty="0"/>
              <a:t>time-independent</a:t>
            </a:r>
          </a:p>
          <a:p>
            <a:pPr lvl="0"/>
            <a:r>
              <a:rPr lang="en-US" b="1" dirty="0"/>
              <a:t>Expectation</a:t>
            </a:r>
            <a:r>
              <a:rPr lang="en-US" dirty="0"/>
              <a:t> (average of distribution) </a:t>
            </a:r>
            <a:r>
              <a:rPr lang="en-US" b="1" dirty="0"/>
              <a:t>value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(dispersion) are </a:t>
            </a:r>
            <a:r>
              <a:rPr lang="en-US" u="sng" dirty="0"/>
              <a:t>time-independent</a:t>
            </a:r>
            <a:endParaRPr lang="ru-RU" u="sng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806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 err="1"/>
              <a:t>Ergodic</a:t>
            </a:r>
            <a:r>
              <a:rPr lang="en-US" b="1" dirty="0"/>
              <a:t> process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Stationary stochastic process is the </a:t>
            </a:r>
            <a:r>
              <a:rPr lang="en-US" sz="3600" b="1" dirty="0" err="1"/>
              <a:t>ergodic</a:t>
            </a:r>
            <a:r>
              <a:rPr lang="en-US" sz="3600" b="1" dirty="0"/>
              <a:t> process</a:t>
            </a:r>
            <a:r>
              <a:rPr lang="en-US" sz="3600" dirty="0"/>
              <a:t>, when the estimation process of its statistical characteristics by </a:t>
            </a:r>
            <a:r>
              <a:rPr lang="en-US" sz="3600" b="1" i="1" dirty="0"/>
              <a:t>ensemble averaging</a:t>
            </a:r>
            <a:r>
              <a:rPr lang="en-US" sz="3600" b="1" dirty="0"/>
              <a:t> </a:t>
            </a:r>
            <a:r>
              <a:rPr lang="en-US" sz="3600" dirty="0"/>
              <a:t>is equal to the estimation process of its statistical characteristics by </a:t>
            </a:r>
            <a:r>
              <a:rPr lang="en-US" sz="3600" b="1" i="1" dirty="0"/>
              <a:t>time averaging</a:t>
            </a:r>
            <a:r>
              <a:rPr lang="en-US" sz="3600" dirty="0"/>
              <a:t>, where time span is theoretically infinitely long.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61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Real Time Series Data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lvl="0"/>
            <a:r>
              <a:rPr lang="en-US" sz="4000" dirty="0"/>
              <a:t>Almost always </a:t>
            </a:r>
            <a:r>
              <a:rPr lang="en-US" sz="4000" i="1" dirty="0"/>
              <a:t>non-stationary</a:t>
            </a:r>
            <a:r>
              <a:rPr lang="en-US" sz="4000" dirty="0"/>
              <a:t>;</a:t>
            </a:r>
            <a:endParaRPr lang="ru-RU" sz="4000" dirty="0"/>
          </a:p>
          <a:p>
            <a:pPr lvl="0"/>
            <a:r>
              <a:rPr lang="en-US" sz="4000" dirty="0"/>
              <a:t>Sometimes can be estimated as </a:t>
            </a:r>
            <a:r>
              <a:rPr lang="en-US" sz="4000" i="1" dirty="0"/>
              <a:t>semi-stationary</a:t>
            </a:r>
            <a:r>
              <a:rPr lang="en-US" sz="4000" dirty="0"/>
              <a:t>;</a:t>
            </a:r>
            <a:endParaRPr lang="ru-RU" sz="4000" dirty="0"/>
          </a:p>
          <a:p>
            <a:pPr lvl="0"/>
            <a:r>
              <a:rPr lang="en-US" sz="4000" dirty="0"/>
              <a:t>Small number of </a:t>
            </a:r>
            <a:r>
              <a:rPr lang="en-US" sz="4000" i="1" dirty="0"/>
              <a:t>stationary</a:t>
            </a:r>
            <a:r>
              <a:rPr lang="en-US" sz="4000" dirty="0"/>
              <a:t> data.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92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229600" cy="576064"/>
          </a:xfrm>
        </p:spPr>
        <p:txBody>
          <a:bodyPr>
            <a:noAutofit/>
          </a:bodyPr>
          <a:lstStyle/>
          <a:p>
            <a:r>
              <a:rPr lang="en-US" b="1" dirty="0"/>
              <a:t>Lecture map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8052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Time series definition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Time series analysis problems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Time series classification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Stationary and non-stationary data, </a:t>
            </a:r>
            <a:r>
              <a:rPr lang="en-US" b="1" dirty="0" err="1"/>
              <a:t>ergodicity</a:t>
            </a:r>
            <a:r>
              <a:rPr lang="en-US" b="1" dirty="0"/>
              <a:t> definition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Typical time series models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Typical components of those models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</a:t>
            </a:r>
            <a:r>
              <a:rPr lang="en-US" dirty="0"/>
              <a:t>3</a:t>
            </a:r>
            <a:r>
              <a:rPr lang="ru-RU" dirty="0"/>
              <a:t>. </a:t>
            </a:r>
            <a:r>
              <a:rPr lang="en-US" dirty="0"/>
              <a:t>TYPICAL </a:t>
            </a:r>
            <a:br>
              <a:rPr lang="en-US" dirty="0"/>
            </a:br>
            <a:r>
              <a:rPr lang="en-US" dirty="0"/>
              <a:t>TIME SERIES MODELS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654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Base time series 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331236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Time Series Data/observations/levels</a:t>
            </a:r>
            <a:r>
              <a:rPr lang="ru-RU" dirty="0"/>
              <a:t>, </a:t>
            </a:r>
          </a:p>
          <a:p>
            <a:pPr lvl="1"/>
            <a:r>
              <a:rPr lang="en-US" b="1" dirty="0"/>
              <a:t>deterministic</a:t>
            </a:r>
            <a:r>
              <a:rPr lang="ru-RU" dirty="0"/>
              <a:t> (</a:t>
            </a:r>
            <a:r>
              <a:rPr lang="en-US" dirty="0"/>
              <a:t>non-stochastic</a:t>
            </a:r>
            <a:r>
              <a:rPr lang="ru-RU" dirty="0"/>
              <a:t>) </a:t>
            </a:r>
            <a:r>
              <a:rPr lang="en-US" dirty="0"/>
              <a:t>part of model</a:t>
            </a:r>
            <a:r>
              <a:rPr lang="ru-RU" dirty="0"/>
              <a:t>, </a:t>
            </a:r>
            <a:r>
              <a:rPr lang="en-US" dirty="0"/>
              <a:t>often represented as some combination of simple modes or time-dependent components</a:t>
            </a:r>
            <a:r>
              <a:rPr lang="ru-RU" dirty="0"/>
              <a:t>,  </a:t>
            </a:r>
          </a:p>
          <a:p>
            <a:pPr lvl="1"/>
            <a:r>
              <a:rPr lang="en-US" b="1" dirty="0"/>
              <a:t>stochastic </a:t>
            </a:r>
            <a:r>
              <a:rPr lang="en-US" dirty="0"/>
              <a:t>part of model</a:t>
            </a:r>
            <a:r>
              <a:rPr lang="ru-RU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114522"/>
              </p:ext>
            </p:extLst>
          </p:nvPr>
        </p:nvGraphicFramePr>
        <p:xfrm>
          <a:off x="1259632" y="2060848"/>
          <a:ext cx="687419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name="Equation" r:id="rId3" imgW="2311400" imgH="266700" progId="Equation.DSMT4">
                  <p:embed/>
                </p:oleObj>
              </mc:Choice>
              <mc:Fallback>
                <p:oleObj name="Equation" r:id="rId3" imgW="2311400" imgH="266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060848"/>
                        <a:ext cx="6874192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696966"/>
              </p:ext>
            </p:extLst>
          </p:nvPr>
        </p:nvGraphicFramePr>
        <p:xfrm>
          <a:off x="323528" y="3284984"/>
          <a:ext cx="648072" cy="442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Equation" r:id="rId5" imgW="393359" imgH="266469" progId="Equation.DSMT4">
                  <p:embed/>
                </p:oleObj>
              </mc:Choice>
              <mc:Fallback>
                <p:oleObj name="Equation" r:id="rId5" imgW="393359" imgH="26646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284984"/>
                        <a:ext cx="648072" cy="4425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614548"/>
              </p:ext>
            </p:extLst>
          </p:nvPr>
        </p:nvGraphicFramePr>
        <p:xfrm>
          <a:off x="323528" y="3789040"/>
          <a:ext cx="648072" cy="45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Equation" r:id="rId7" imgW="380835" imgH="266584" progId="Equation.DSMT4">
                  <p:embed/>
                </p:oleObj>
              </mc:Choice>
              <mc:Fallback>
                <p:oleObj name="Equation" r:id="rId7" imgW="380835" imgH="26658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789040"/>
                        <a:ext cx="648072" cy="453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673520"/>
              </p:ext>
            </p:extLst>
          </p:nvPr>
        </p:nvGraphicFramePr>
        <p:xfrm>
          <a:off x="323528" y="5157192"/>
          <a:ext cx="632641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Equation" r:id="rId9" imgW="393359" imgH="266469" progId="Equation.DSMT4">
                  <p:embed/>
                </p:oleObj>
              </mc:Choice>
              <mc:Fallback>
                <p:oleObj name="Equation" r:id="rId9" imgW="393359" imgH="26646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157192"/>
                        <a:ext cx="632641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129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Additive time series 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3312368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trend</a:t>
            </a:r>
            <a:r>
              <a:rPr lang="ru-RU" dirty="0"/>
              <a:t> (</a:t>
            </a:r>
            <a:r>
              <a:rPr lang="en-US" dirty="0"/>
              <a:t>or tendency</a:t>
            </a:r>
            <a:r>
              <a:rPr lang="ru-RU" dirty="0"/>
              <a:t>); </a:t>
            </a:r>
          </a:p>
          <a:p>
            <a:pPr lvl="1"/>
            <a:r>
              <a:rPr lang="ru-RU" i="1" dirty="0"/>
              <a:t>j</a:t>
            </a:r>
            <a:r>
              <a:rPr lang="ru-RU" dirty="0"/>
              <a:t> </a:t>
            </a:r>
            <a:r>
              <a:rPr lang="en-US" b="1" dirty="0"/>
              <a:t>seasonal component </a:t>
            </a:r>
            <a:r>
              <a:rPr lang="en-US" dirty="0"/>
              <a:t>(season)</a:t>
            </a:r>
            <a:r>
              <a:rPr lang="ru-RU" dirty="0"/>
              <a:t>;  </a:t>
            </a:r>
          </a:p>
          <a:p>
            <a:pPr lvl="1"/>
            <a:r>
              <a:rPr lang="ru-RU" i="1" dirty="0"/>
              <a:t>k</a:t>
            </a:r>
            <a:r>
              <a:rPr lang="ru-RU" dirty="0"/>
              <a:t> </a:t>
            </a:r>
            <a:r>
              <a:rPr lang="en-US" b="1" dirty="0"/>
              <a:t>periodic component </a:t>
            </a:r>
            <a:r>
              <a:rPr lang="en-US" dirty="0"/>
              <a:t>(cycle)</a:t>
            </a:r>
            <a:r>
              <a:rPr lang="ru-RU" b="1" dirty="0"/>
              <a:t>,</a:t>
            </a:r>
          </a:p>
          <a:p>
            <a:pPr marL="457200" lvl="1" indent="0">
              <a:buNone/>
            </a:pPr>
            <a:endParaRPr lang="ru-RU" b="1" dirty="0"/>
          </a:p>
          <a:p>
            <a:pPr marL="457200" lvl="1" indent="0">
              <a:buNone/>
            </a:pPr>
            <a:r>
              <a:rPr lang="ru-RU" b="1" dirty="0"/>
              <a:t>          </a:t>
            </a:r>
            <a:r>
              <a:rPr lang="en-US" b="1" dirty="0"/>
              <a:t>coefficients </a:t>
            </a:r>
            <a:r>
              <a:rPr lang="en-US" dirty="0"/>
              <a:t>of presence or lack of components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01931"/>
              </p:ext>
            </p:extLst>
          </p:nvPr>
        </p:nvGraphicFramePr>
        <p:xfrm>
          <a:off x="327619" y="2132856"/>
          <a:ext cx="8488761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Equation" r:id="rId3" imgW="3797300" imgH="419100" progId="Equation.DSMT4">
                  <p:embed/>
                </p:oleObj>
              </mc:Choice>
              <mc:Fallback>
                <p:oleObj name="Equation" r:id="rId3" imgW="37973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19" y="2132856"/>
                        <a:ext cx="8488761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771253"/>
              </p:ext>
            </p:extLst>
          </p:nvPr>
        </p:nvGraphicFramePr>
        <p:xfrm>
          <a:off x="395536" y="3284984"/>
          <a:ext cx="55549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Equation" r:id="rId5" imgW="342603" imgH="266469" progId="Equation.DSMT4">
                  <p:embed/>
                </p:oleObj>
              </mc:Choice>
              <mc:Fallback>
                <p:oleObj name="Equation" r:id="rId5" imgW="342603" imgH="26646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284984"/>
                        <a:ext cx="555490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117603"/>
              </p:ext>
            </p:extLst>
          </p:nvPr>
        </p:nvGraphicFramePr>
        <p:xfrm>
          <a:off x="251520" y="3789040"/>
          <a:ext cx="677868" cy="479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" name="Equation" r:id="rId7" imgW="393480" imgH="279360" progId="Equation.DSMT4">
                  <p:embed/>
                </p:oleObj>
              </mc:Choice>
              <mc:Fallback>
                <p:oleObj name="Equation" r:id="rId7" imgW="39348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789040"/>
                        <a:ext cx="677868" cy="4794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721414"/>
              </p:ext>
            </p:extLst>
          </p:nvPr>
        </p:nvGraphicFramePr>
        <p:xfrm>
          <a:off x="251520" y="4293096"/>
          <a:ext cx="69436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0" name="Equation" r:id="rId9" imgW="431425" imgH="266469" progId="Equation.DSMT4">
                  <p:embed/>
                </p:oleObj>
              </mc:Choice>
              <mc:Fallback>
                <p:oleObj name="Equation" r:id="rId9" imgW="431425" imgH="26646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293096"/>
                        <a:ext cx="694363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040767"/>
              </p:ext>
            </p:extLst>
          </p:nvPr>
        </p:nvGraphicFramePr>
        <p:xfrm>
          <a:off x="395536" y="5301208"/>
          <a:ext cx="1368152" cy="510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1" name="Equation" r:id="rId11" imgW="710891" imgH="266584" progId="Equation.DSMT4">
                  <p:embed/>
                </p:oleObj>
              </mc:Choice>
              <mc:Fallback>
                <p:oleObj name="Equation" r:id="rId11" imgW="710891" imgH="266584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301208"/>
                        <a:ext cx="1368152" cy="5107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092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Trend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lvl="0"/>
            <a:r>
              <a:rPr lang="en-US" sz="4000" dirty="0"/>
              <a:t>Stable regularity observed on the whole available time span:</a:t>
            </a:r>
          </a:p>
          <a:p>
            <a:pPr lvl="0"/>
            <a:r>
              <a:rPr lang="en-US" sz="4000" dirty="0"/>
              <a:t>Monotonic function;</a:t>
            </a:r>
          </a:p>
          <a:p>
            <a:pPr lvl="0"/>
            <a:r>
              <a:rPr lang="en-US" sz="4000" dirty="0"/>
              <a:t>Very Low-frequency component;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953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Trend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5" t="5171" r="7912" b="5148"/>
          <a:stretch>
            <a:fillRect/>
          </a:stretch>
        </p:blipFill>
        <p:spPr bwMode="auto">
          <a:xfrm>
            <a:off x="61713" y="1844824"/>
            <a:ext cx="9000575" cy="457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921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Seasonal components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lvl="0"/>
            <a:r>
              <a:rPr lang="en-US" sz="4000" b="1" dirty="0"/>
              <a:t>Semi-periodic </a:t>
            </a:r>
            <a:r>
              <a:rPr lang="en-US" sz="4000" dirty="0"/>
              <a:t>regular </a:t>
            </a:r>
            <a:r>
              <a:rPr lang="en-US" sz="4000" b="1" dirty="0"/>
              <a:t>oscillations</a:t>
            </a:r>
            <a:r>
              <a:rPr lang="en-US" sz="4000" dirty="0"/>
              <a:t>, often multiple of sampling time</a:t>
            </a:r>
          </a:p>
          <a:p>
            <a:pPr lvl="0"/>
            <a:r>
              <a:rPr lang="en-US" sz="4000" dirty="0"/>
              <a:t>Multiple of hours, days, weeks, months, years, etc.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659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Seasonal components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8891F5E-1D20-4656-B8FA-7D9210D34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0" t="4870" r="7626" b="6300"/>
          <a:stretch/>
        </p:blipFill>
        <p:spPr bwMode="auto">
          <a:xfrm>
            <a:off x="488272" y="1844824"/>
            <a:ext cx="8167456" cy="468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248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Cycles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003232" cy="439248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4000" b="1" dirty="0"/>
              <a:t>Long periods of time </a:t>
            </a:r>
            <a:r>
              <a:rPr lang="en-US" sz="4000" dirty="0"/>
              <a:t>with variable amplitudes and length of time</a:t>
            </a:r>
          </a:p>
          <a:p>
            <a:pPr lvl="0"/>
            <a:r>
              <a:rPr lang="en-US" sz="4000" dirty="0"/>
              <a:t>Cycles represent in time series some </a:t>
            </a:r>
            <a:r>
              <a:rPr lang="en-US" sz="4000" b="1" dirty="0"/>
              <a:t>settled </a:t>
            </a:r>
            <a:r>
              <a:rPr lang="en-US" sz="4000" dirty="0"/>
              <a:t>components, which </a:t>
            </a:r>
            <a:r>
              <a:rPr lang="en-US" sz="4000" b="1" dirty="0"/>
              <a:t>repeat </a:t>
            </a:r>
            <a:r>
              <a:rPr lang="en-US" sz="4000" dirty="0"/>
              <a:t>itself in process with some minor variations in its characteristics (amplitude modulation, frequency modulation, phase modulation, etc.)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452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Cycle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0E24FEA-B88B-48B8-BC1E-6B5B1EE28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7" t="5543" r="7899" b="6468"/>
          <a:stretch/>
        </p:blipFill>
        <p:spPr bwMode="auto">
          <a:xfrm>
            <a:off x="603681" y="1863814"/>
            <a:ext cx="7936637" cy="4643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454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Multiplicative model of time series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74968"/>
              </p:ext>
            </p:extLst>
          </p:nvPr>
        </p:nvGraphicFramePr>
        <p:xfrm>
          <a:off x="257949" y="2132856"/>
          <a:ext cx="862810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Equation" r:id="rId3" imgW="2908300" imgH="266700" progId="Equation.DSMT4">
                  <p:embed/>
                </p:oleObj>
              </mc:Choice>
              <mc:Fallback>
                <p:oleObj name="Equation" r:id="rId3" imgW="2908300" imgH="266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49" y="2132856"/>
                        <a:ext cx="8628101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Заголовок 1"/>
          <p:cNvSpPr txBox="1">
            <a:spLocks/>
          </p:cNvSpPr>
          <p:nvPr/>
        </p:nvSpPr>
        <p:spPr>
          <a:xfrm>
            <a:off x="287524" y="3356992"/>
            <a:ext cx="85689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Composite or hybrid model</a:t>
            </a:r>
            <a:endParaRPr lang="ru-RU" dirty="0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817122"/>
              </p:ext>
            </p:extLst>
          </p:nvPr>
        </p:nvGraphicFramePr>
        <p:xfrm>
          <a:off x="283931" y="4725144"/>
          <a:ext cx="8722145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tion" r:id="rId5" imgW="3225800" imgH="266700" progId="Equation.DSMT4">
                  <p:embed/>
                </p:oleObj>
              </mc:Choice>
              <mc:Fallback>
                <p:oleObj name="Equation" r:id="rId5" imgW="3225800" imgH="266700" progId="Equation.DSMT4">
                  <p:embed/>
                  <p:pic>
                    <p:nvPicPr>
                      <p:cNvPr id="0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931" y="4725144"/>
                        <a:ext cx="8722145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84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</a:t>
            </a:r>
            <a:r>
              <a:rPr lang="ru-RU" dirty="0"/>
              <a:t> 1. </a:t>
            </a:r>
            <a:r>
              <a:rPr lang="en-US" dirty="0"/>
              <a:t>TIME SERIES DEFINITION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Autoregressive model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672408"/>
          </a:xfrm>
        </p:spPr>
        <p:txBody>
          <a:bodyPr>
            <a:normAutofit fontScale="92500"/>
          </a:bodyPr>
          <a:lstStyle/>
          <a:p>
            <a:pPr lvl="0"/>
            <a:r>
              <a:rPr lang="en-US" sz="4000" dirty="0"/>
              <a:t>Function</a:t>
            </a:r>
            <a:r>
              <a:rPr lang="ru-RU" sz="4000" dirty="0"/>
              <a:t> </a:t>
            </a:r>
            <a:r>
              <a:rPr lang="ru-RU" sz="4000" b="1" i="1" dirty="0"/>
              <a:t>f</a:t>
            </a:r>
            <a:r>
              <a:rPr lang="ru-RU" sz="4000" dirty="0"/>
              <a:t> </a:t>
            </a:r>
            <a:r>
              <a:rPr lang="en-US" sz="4000" dirty="0"/>
              <a:t>shows connection between current and previous values of data;</a:t>
            </a:r>
          </a:p>
          <a:p>
            <a:pPr lvl="0"/>
            <a:r>
              <a:rPr lang="en-US" sz="4000" dirty="0"/>
              <a:t>Function </a:t>
            </a:r>
            <a:r>
              <a:rPr lang="en-US" sz="4000" b="1" i="1" dirty="0"/>
              <a:t>g</a:t>
            </a:r>
            <a:r>
              <a:rPr lang="en-US" sz="4000" dirty="0"/>
              <a:t> shows connection between current values of data and previous values of</a:t>
            </a:r>
            <a:r>
              <a:rPr lang="ru-RU" sz="4000" dirty="0"/>
              <a:t> </a:t>
            </a:r>
            <a:r>
              <a:rPr lang="en-US" sz="4000" dirty="0"/>
              <a:t>some random impulses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966003"/>
              </p:ext>
            </p:extLst>
          </p:nvPr>
        </p:nvGraphicFramePr>
        <p:xfrm>
          <a:off x="470919" y="1916832"/>
          <a:ext cx="8202161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3" imgW="3860800" imgH="304800" progId="Equation.DSMT4">
                  <p:embed/>
                </p:oleObj>
              </mc:Choice>
              <mc:Fallback>
                <p:oleObj name="Equation" r:id="rId3" imgW="3860800" imgH="304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919" y="1916832"/>
                        <a:ext cx="8202161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537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778098"/>
          </a:xfrm>
        </p:spPr>
        <p:txBody>
          <a:bodyPr>
            <a:normAutofit/>
          </a:bodyPr>
          <a:lstStyle/>
          <a:p>
            <a:r>
              <a:rPr lang="en-US" b="1" dirty="0"/>
              <a:t>References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3650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Box G., Jenkins G. Time Series Analysis: Forecasting and Control. — 4</a:t>
            </a:r>
            <a:r>
              <a:rPr lang="en-US" baseline="30000" dirty="0"/>
              <a:t>th</a:t>
            </a:r>
            <a:r>
              <a:rPr lang="en-US" dirty="0"/>
              <a:t> ed. Wiley. — 2008. — 784 p.</a:t>
            </a:r>
          </a:p>
          <a:p>
            <a:r>
              <a:rPr lang="en-US" dirty="0"/>
              <a:t>Robert H. Shumway, David </a:t>
            </a:r>
            <a:r>
              <a:rPr lang="en-US" dirty="0" err="1"/>
              <a:t>Stoffer</a:t>
            </a:r>
            <a:r>
              <a:rPr lang="en-US" dirty="0"/>
              <a:t>. Time Series Analysis and Its Applications. — Springer Texts in Statistics, 4</a:t>
            </a:r>
            <a:r>
              <a:rPr lang="en-US" baseline="30000" dirty="0"/>
              <a:t>th</a:t>
            </a:r>
            <a:r>
              <a:rPr lang="en-US" dirty="0"/>
              <a:t> ed. — 2016. — 550 p. </a:t>
            </a:r>
            <a:r>
              <a:rPr lang="en-US"/>
              <a:t>ISBN  978-3-319-52451-1</a:t>
            </a:r>
            <a:endParaRPr lang="en-US" dirty="0"/>
          </a:p>
          <a:p>
            <a:r>
              <a:rPr lang="x-none"/>
              <a:t>David R. Brillinger</a:t>
            </a:r>
            <a:r>
              <a:rPr lang="en-US" dirty="0"/>
              <a:t>. Time Series</a:t>
            </a:r>
            <a:r>
              <a:rPr lang="x-none"/>
              <a:t>: </a:t>
            </a:r>
            <a:r>
              <a:rPr lang="en-US" dirty="0"/>
              <a:t>Data Analysis and Theory. — SIAM. — </a:t>
            </a:r>
            <a:r>
              <a:rPr lang="x-none"/>
              <a:t>2001</a:t>
            </a:r>
            <a:r>
              <a:rPr lang="en-US" dirty="0"/>
              <a:t>. — 540 p.</a:t>
            </a:r>
          </a:p>
          <a:p>
            <a:r>
              <a:rPr lang="en-US" dirty="0" err="1"/>
              <a:t>Karter</a:t>
            </a:r>
            <a:r>
              <a:rPr lang="en-US" dirty="0"/>
              <a:t> J. Time series analysis with MATLAB. ARIMA/VARMAX/GARCH/GJR Models. Functions and Examples. — 2016. — 422 p. ISBN 978-1-539-54638-2.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43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Time Series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 = </a:t>
            </a:r>
            <a:r>
              <a:rPr lang="en-US" dirty="0"/>
              <a:t>One partial sample data from the entire assembly</a:t>
            </a:r>
            <a:r>
              <a:rPr lang="ru-RU" dirty="0"/>
              <a:t> </a:t>
            </a:r>
            <a:r>
              <a:rPr lang="en-US" dirty="0"/>
              <a:t>of stochastic variable,  which is characterized by some distribution function</a:t>
            </a:r>
          </a:p>
          <a:p>
            <a:pPr marL="0" lvl="0" indent="0">
              <a:buNone/>
            </a:pPr>
            <a:r>
              <a:rPr lang="ru-RU" dirty="0"/>
              <a:t> = </a:t>
            </a:r>
            <a:r>
              <a:rPr lang="en-US" dirty="0"/>
              <a:t>Time sample of this data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916317"/>
              </p:ext>
            </p:extLst>
          </p:nvPr>
        </p:nvGraphicFramePr>
        <p:xfrm>
          <a:off x="5076056" y="3743628"/>
          <a:ext cx="1656184" cy="477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3" imgW="1054100" imgH="304800" progId="Equation.DSMT4">
                  <p:embed/>
                </p:oleObj>
              </mc:Choice>
              <mc:Fallback>
                <p:oleObj name="Equation" r:id="rId3" imgW="1054100" imgH="304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743628"/>
                        <a:ext cx="1656184" cy="4774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86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026" name="Picture 2" descr="pro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0" b="4416"/>
          <a:stretch>
            <a:fillRect/>
          </a:stretch>
        </p:blipFill>
        <p:spPr bwMode="auto">
          <a:xfrm>
            <a:off x="138506" y="1412776"/>
            <a:ext cx="879377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00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2050" name="Picture 2" descr="D:\Downloads\wolfjm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459"/>
            <a:ext cx="9127654" cy="547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18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29222"/>
            <a:ext cx="7632848" cy="574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68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Time series analysis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Estimation of quantitative characteristics </a:t>
            </a:r>
            <a:r>
              <a:rPr lang="en-US" dirty="0"/>
              <a:t>for initial process, that generated the time series data, making it possible to study and understand the concealed stochastic variable; </a:t>
            </a:r>
          </a:p>
          <a:p>
            <a:pPr lvl="0"/>
            <a:r>
              <a:rPr lang="en-US" b="1" dirty="0"/>
              <a:t>Quantitative and qualitative comparison </a:t>
            </a:r>
            <a:r>
              <a:rPr lang="en-US" dirty="0"/>
              <a:t>between time series arrays in order to find similarities and distinctions of their initial generating process;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34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568952" cy="792088"/>
          </a:xfrm>
        </p:spPr>
        <p:txBody>
          <a:bodyPr>
            <a:normAutofit/>
          </a:bodyPr>
          <a:lstStyle/>
          <a:p>
            <a:r>
              <a:rPr lang="en-US" b="1" dirty="0"/>
              <a:t>Time series analysis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92488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Description and estimation of formal models</a:t>
            </a:r>
            <a:r>
              <a:rPr lang="en-US" dirty="0"/>
              <a:t>, that we can use to define, evaluate and forecast the initial generating process data</a:t>
            </a:r>
          </a:p>
          <a:p>
            <a:pPr lvl="0"/>
            <a:r>
              <a:rPr lang="en-US" b="1" dirty="0"/>
              <a:t>Time series decomposition </a:t>
            </a:r>
            <a:r>
              <a:rPr lang="en-US" dirty="0"/>
              <a:t>in order to find elementary components/modes with needed stochastic, statistical and periodic qualities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5088" cy="10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4853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810</Words>
  <Application>Microsoft Office PowerPoint</Application>
  <PresentationFormat>Экран (4:3)</PresentationFormat>
  <Paragraphs>133</Paragraphs>
  <Slides>31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Arial</vt:lpstr>
      <vt:lpstr>Calibri</vt:lpstr>
      <vt:lpstr>Verdana</vt:lpstr>
      <vt:lpstr>Wingdings</vt:lpstr>
      <vt:lpstr>Тема Office</vt:lpstr>
      <vt:lpstr>Equation</vt:lpstr>
      <vt:lpstr>Time series data analysis and forecast methods</vt:lpstr>
      <vt:lpstr>Lecture map</vt:lpstr>
      <vt:lpstr>PART 1. TIME SERIES DEFINITION</vt:lpstr>
      <vt:lpstr>Time Series</vt:lpstr>
      <vt:lpstr>Презентация PowerPoint</vt:lpstr>
      <vt:lpstr>Презентация PowerPoint</vt:lpstr>
      <vt:lpstr>Презентация PowerPoint</vt:lpstr>
      <vt:lpstr>Time series analysis</vt:lpstr>
      <vt:lpstr>Time series analysis</vt:lpstr>
      <vt:lpstr>PART 2. TIME SERIES CLASSIFICATION</vt:lpstr>
      <vt:lpstr>Презентация PowerPoint</vt:lpstr>
      <vt:lpstr>Time series (TS) classification</vt:lpstr>
      <vt:lpstr>Type of observations</vt:lpstr>
      <vt:lpstr>Type of time frame</vt:lpstr>
      <vt:lpstr>Interval or instantaneous data</vt:lpstr>
      <vt:lpstr>Type of stochastic process</vt:lpstr>
      <vt:lpstr>Narrow sense Stationary process </vt:lpstr>
      <vt:lpstr>Ergodic process</vt:lpstr>
      <vt:lpstr>Real Time Series Data</vt:lpstr>
      <vt:lpstr>PART 3. TYPICAL  TIME SERIES MODELS</vt:lpstr>
      <vt:lpstr>Base time series model</vt:lpstr>
      <vt:lpstr>Additive time series model</vt:lpstr>
      <vt:lpstr>Trend</vt:lpstr>
      <vt:lpstr>Trend</vt:lpstr>
      <vt:lpstr>Seasonal components</vt:lpstr>
      <vt:lpstr>Seasonal components</vt:lpstr>
      <vt:lpstr>Cycles</vt:lpstr>
      <vt:lpstr>Cycle</vt:lpstr>
      <vt:lpstr>Multiplicative model of time series</vt:lpstr>
      <vt:lpstr>Autoregressive model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analysis and forecast methods</dc:title>
  <dc:subject>Adaptive Data Analysis</dc:subject>
  <dc:creator>Safiullin N.T.</dc:creator>
  <cp:lastModifiedBy>Nikolai</cp:lastModifiedBy>
  <cp:revision>67</cp:revision>
  <dcterms:created xsi:type="dcterms:W3CDTF">2017-01-03T05:50:48Z</dcterms:created>
  <dcterms:modified xsi:type="dcterms:W3CDTF">2019-02-09T21:47:41Z</dcterms:modified>
</cp:coreProperties>
</file>