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36" r:id="rId2"/>
    <p:sldId id="259" r:id="rId3"/>
    <p:sldId id="262" r:id="rId4"/>
    <p:sldId id="313" r:id="rId5"/>
    <p:sldId id="314" r:id="rId6"/>
    <p:sldId id="315" r:id="rId7"/>
    <p:sldId id="287" r:id="rId8"/>
    <p:sldId id="316" r:id="rId9"/>
    <p:sldId id="317" r:id="rId10"/>
    <p:sldId id="333" r:id="rId11"/>
    <p:sldId id="289" r:id="rId12"/>
    <p:sldId id="319" r:id="rId13"/>
    <p:sldId id="320" r:id="rId14"/>
    <p:sldId id="291" r:id="rId15"/>
    <p:sldId id="323" r:id="rId16"/>
    <p:sldId id="321" r:id="rId17"/>
    <p:sldId id="324" r:id="rId18"/>
    <p:sldId id="325" r:id="rId19"/>
    <p:sldId id="334" r:id="rId20"/>
    <p:sldId id="326" r:id="rId21"/>
    <p:sldId id="328" r:id="rId22"/>
    <p:sldId id="329" r:id="rId23"/>
    <p:sldId id="331" r:id="rId24"/>
    <p:sldId id="330" r:id="rId25"/>
    <p:sldId id="332" r:id="rId26"/>
    <p:sldId id="337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00" autoAdjust="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Программа повышения конкурентоспособности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E8EA3-1269-4E87-8B90-DAA04A0A9B7D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0F646-EBEB-47ED-8041-5836FA58F09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87398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Программа повышения конкурентоспособности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DF29B-9480-49C4-A519-D98CAF7FD704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570AD-BE57-410D-B7AE-6FE28F4C01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47204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570AD-BE57-410D-B7AE-6FE28F4C0175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Программа повышения конкурентоспособности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8895-6796-4090-8FC9-D85AB3551213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1252-48BF-45BD-812B-20090DF18C82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762E-AB4F-4283-9C72-7427C887ECC0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B965-A732-4910-AF20-0B464F31E138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20EC-2BC3-4912-BD6C-91D74C4AE8DA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5650-9F5F-4A79-B15C-9D1E34293071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AF88-E6A9-48DB-8AD6-E9F630F488F4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AD0A-3603-4792-B4A7-4BDE4ECE08FC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A0CC-08F0-40D5-9DB8-21A5BB536862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046C-53AC-4A2C-8920-A6C2986462D1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C9E1-5768-4158-A55F-984D82097AAE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25D1F-05B7-445D-8C3B-C2AC04532899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.png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.png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image" Target="../media/image28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966" y="116632"/>
            <a:ext cx="4570067" cy="217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5" y="2310935"/>
            <a:ext cx="8352928" cy="1800200"/>
          </a:xfrm>
        </p:spPr>
        <p:txBody>
          <a:bodyPr>
            <a:normAutofit/>
          </a:bodyPr>
          <a:lstStyle/>
          <a:p>
            <a:r>
              <a:rPr lang="en-US" b="1" dirty="0"/>
              <a:t>Time series data analysis and forecast methods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599" y="4077072"/>
            <a:ext cx="6400800" cy="17526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Lecture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2</a:t>
            </a:r>
          </a:p>
          <a:p>
            <a:r>
              <a:rPr lang="en-US" b="1" dirty="0">
                <a:solidFill>
                  <a:schemeClr val="tx1"/>
                </a:solidFill>
              </a:rPr>
              <a:t>Principal characteristics of time series data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929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</a:t>
            </a:r>
            <a:r>
              <a:rPr lang="ru-RU" dirty="0"/>
              <a:t> 2. </a:t>
            </a:r>
            <a:r>
              <a:rPr lang="en-US" dirty="0"/>
              <a:t>correlation CHARACTERISTICS OF TIME SERIES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3751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Correlation characteristics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Relation between </a:t>
            </a:r>
            <a:r>
              <a:rPr lang="en-US" b="1" dirty="0"/>
              <a:t>two</a:t>
            </a:r>
            <a:r>
              <a:rPr lang="en-US" dirty="0"/>
              <a:t> stochastic values</a:t>
            </a:r>
          </a:p>
          <a:p>
            <a:pPr lvl="0"/>
            <a:r>
              <a:rPr lang="en-US" b="1" dirty="0"/>
              <a:t>Covariance</a:t>
            </a:r>
            <a:r>
              <a:rPr lang="ru-RU" dirty="0"/>
              <a:t> (</a:t>
            </a:r>
            <a:r>
              <a:rPr lang="en-US" i="1" dirty="0"/>
              <a:t>not centralized</a:t>
            </a:r>
            <a:r>
              <a:rPr lang="ru-RU" dirty="0"/>
              <a:t>)</a:t>
            </a:r>
          </a:p>
          <a:p>
            <a:pPr lvl="0"/>
            <a:r>
              <a:rPr lang="en-US" b="1" dirty="0"/>
              <a:t>Correlation </a:t>
            </a:r>
            <a:r>
              <a:rPr lang="ru-RU" dirty="0"/>
              <a:t>(</a:t>
            </a:r>
            <a:r>
              <a:rPr lang="en-US" i="1" dirty="0"/>
              <a:t>centralized</a:t>
            </a:r>
            <a:r>
              <a:rPr lang="ru-RU" dirty="0"/>
              <a:t>)</a:t>
            </a:r>
          </a:p>
          <a:p>
            <a:pPr marL="0" lvl="0" indent="0">
              <a:buNone/>
            </a:pPr>
            <a:r>
              <a:rPr lang="en-US" dirty="0"/>
              <a:t>Relation between values of </a:t>
            </a:r>
            <a:r>
              <a:rPr lang="en-US" b="1" dirty="0"/>
              <a:t>one and the same </a:t>
            </a:r>
            <a:r>
              <a:rPr lang="en-US" dirty="0"/>
              <a:t>stochastic variable</a:t>
            </a:r>
          </a:p>
          <a:p>
            <a:pPr lvl="0"/>
            <a:r>
              <a:rPr lang="en-US" b="1" dirty="0" err="1"/>
              <a:t>Autocovariance</a:t>
            </a:r>
            <a:endParaRPr lang="ru-RU" b="1" dirty="0"/>
          </a:p>
          <a:p>
            <a:pPr lvl="0"/>
            <a:r>
              <a:rPr lang="en-US" b="1" dirty="0"/>
              <a:t>Autocorrelation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340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Covariance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87524" y="3789040"/>
            <a:ext cx="856895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Correlation</a:t>
            </a:r>
            <a:endParaRPr lang="ru-RU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614199"/>
              </p:ext>
            </p:extLst>
          </p:nvPr>
        </p:nvGraphicFramePr>
        <p:xfrm>
          <a:off x="755576" y="1988840"/>
          <a:ext cx="7401664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7" name="Equation" r:id="rId3" imgW="2654300" imgH="546100" progId="Equation.DSMT4">
                  <p:embed/>
                </p:oleObj>
              </mc:Choice>
              <mc:Fallback>
                <p:oleObj name="Equation" r:id="rId3" imgW="2654300" imgH="546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988840"/>
                        <a:ext cx="7401664" cy="1512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026874"/>
              </p:ext>
            </p:extLst>
          </p:nvPr>
        </p:nvGraphicFramePr>
        <p:xfrm>
          <a:off x="319173" y="4941168"/>
          <a:ext cx="8539893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8" name="Equation" r:id="rId5" imgW="4953000" imgH="546100" progId="Equation.DSMT4">
                  <p:embed/>
                </p:oleObj>
              </mc:Choice>
              <mc:Fallback>
                <p:oleObj name="Equation" r:id="rId5" imgW="4953000" imgH="546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173" y="4941168"/>
                        <a:ext cx="8539893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9172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 err="1"/>
              <a:t>Autocovariance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87524" y="3789040"/>
            <a:ext cx="856895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Autocorrelation</a:t>
            </a:r>
            <a:endParaRPr lang="ru-RU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513705"/>
              </p:ext>
            </p:extLst>
          </p:nvPr>
        </p:nvGraphicFramePr>
        <p:xfrm>
          <a:off x="314053" y="2132856"/>
          <a:ext cx="8515893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7" name="Equation" r:id="rId3" imgW="3060700" imgH="546100" progId="Equation.DSMT4">
                  <p:embed/>
                </p:oleObj>
              </mc:Choice>
              <mc:Fallback>
                <p:oleObj name="Equation" r:id="rId3" imgW="3060700" imgH="546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53" y="2132856"/>
                        <a:ext cx="8515893" cy="1512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44978"/>
              </p:ext>
            </p:extLst>
          </p:nvPr>
        </p:nvGraphicFramePr>
        <p:xfrm>
          <a:off x="226017" y="4941168"/>
          <a:ext cx="8630459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8" name="Equation" r:id="rId5" imgW="4978400" imgH="457200" progId="Equation.DSMT4">
                  <p:embed/>
                </p:oleObj>
              </mc:Choice>
              <mc:Fallback>
                <p:oleObj name="Equation" r:id="rId5" imgW="49784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17" y="4941168"/>
                        <a:ext cx="8630459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580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Autocorrelation function estimation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45638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400" dirty="0"/>
              <a:t>Useful features of </a:t>
            </a:r>
            <a:r>
              <a:rPr lang="en-US" sz="3400" b="1" dirty="0"/>
              <a:t>ACF</a:t>
            </a:r>
            <a:r>
              <a:rPr lang="ru-RU" sz="3400" dirty="0"/>
              <a:t>:</a:t>
            </a:r>
          </a:p>
          <a:p>
            <a:pPr lvl="0"/>
            <a:r>
              <a:rPr lang="ru-RU" sz="3400" dirty="0"/>
              <a:t>1) </a:t>
            </a:r>
            <a:r>
              <a:rPr lang="en-US" sz="3400" dirty="0"/>
              <a:t>Symmetry</a:t>
            </a:r>
            <a:endParaRPr lang="ru-RU" sz="3400" dirty="0"/>
          </a:p>
          <a:p>
            <a:pPr lvl="0"/>
            <a:r>
              <a:rPr lang="ru-RU" sz="3400" dirty="0"/>
              <a:t>2) </a:t>
            </a:r>
            <a:r>
              <a:rPr lang="en-US" sz="3400" dirty="0"/>
              <a:t>In point</a:t>
            </a:r>
            <a:r>
              <a:rPr lang="ru-RU" sz="3400" dirty="0"/>
              <a:t> </a:t>
            </a:r>
            <a:r>
              <a:rPr lang="en-US" sz="3400" i="1" dirty="0"/>
              <a:t>l</a:t>
            </a:r>
            <a:r>
              <a:rPr lang="en-US" sz="3400" dirty="0"/>
              <a:t> = 0</a:t>
            </a:r>
            <a:r>
              <a:rPr lang="ru-RU" sz="3400" dirty="0"/>
              <a:t>: </a:t>
            </a:r>
          </a:p>
          <a:p>
            <a:pPr lvl="0"/>
            <a:r>
              <a:rPr lang="ru-RU" sz="3400" dirty="0"/>
              <a:t>3) </a:t>
            </a:r>
            <a:r>
              <a:rPr lang="en-US" sz="3400" dirty="0"/>
              <a:t>Maximum on zero</a:t>
            </a:r>
            <a:r>
              <a:rPr lang="ru-RU" sz="3400" dirty="0"/>
              <a:t>: </a:t>
            </a:r>
          </a:p>
          <a:p>
            <a:pPr lvl="0"/>
            <a:r>
              <a:rPr lang="ru-RU" sz="3400" dirty="0"/>
              <a:t>4) </a:t>
            </a:r>
            <a:r>
              <a:rPr lang="en-US" sz="3400" dirty="0"/>
              <a:t>For random time series</a:t>
            </a:r>
            <a:r>
              <a:rPr lang="ru-RU" sz="3400" dirty="0"/>
              <a:t>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956140"/>
              </p:ext>
            </p:extLst>
          </p:nvPr>
        </p:nvGraphicFramePr>
        <p:xfrm>
          <a:off x="1198702" y="1916832"/>
          <a:ext cx="6746596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9" name="Equation" r:id="rId3" imgW="2489200" imgH="368300" progId="Equation.DSMT4">
                  <p:embed/>
                </p:oleObj>
              </mc:Choice>
              <mc:Fallback>
                <p:oleObj name="Equation" r:id="rId3" imgW="2489200" imgH="368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702" y="1916832"/>
                        <a:ext cx="6746596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959778"/>
              </p:ext>
            </p:extLst>
          </p:nvPr>
        </p:nvGraphicFramePr>
        <p:xfrm>
          <a:off x="3635896" y="3717032"/>
          <a:ext cx="2407125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0" name="Equation" r:id="rId5" imgW="990170" imgH="266584" progId="Equation.DSMT4">
                  <p:embed/>
                </p:oleObj>
              </mc:Choice>
              <mc:Fallback>
                <p:oleObj name="Equation" r:id="rId5" imgW="990170" imgH="26658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3717032"/>
                        <a:ext cx="2407125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242317"/>
              </p:ext>
            </p:extLst>
          </p:nvPr>
        </p:nvGraphicFramePr>
        <p:xfrm>
          <a:off x="3779912" y="4293096"/>
          <a:ext cx="1800200" cy="663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1" name="Equation" r:id="rId7" imgW="723586" imgH="266584" progId="Equation.DSMT4">
                  <p:embed/>
                </p:oleObj>
              </mc:Choice>
              <mc:Fallback>
                <p:oleObj name="Equation" r:id="rId7" imgW="723586" imgH="26658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293096"/>
                        <a:ext cx="1800200" cy="6632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013918"/>
              </p:ext>
            </p:extLst>
          </p:nvPr>
        </p:nvGraphicFramePr>
        <p:xfrm>
          <a:off x="4788024" y="4869160"/>
          <a:ext cx="2580673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2" name="Equation" r:id="rId9" imgW="965200" imgH="292100" progId="Equation.DSMT4">
                  <p:embed/>
                </p:oleObj>
              </mc:Choice>
              <mc:Fallback>
                <p:oleObj name="Equation" r:id="rId9" imgW="965200" imgH="292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869160"/>
                        <a:ext cx="2580673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985798"/>
              </p:ext>
            </p:extLst>
          </p:nvPr>
        </p:nvGraphicFramePr>
        <p:xfrm>
          <a:off x="5580112" y="5589240"/>
          <a:ext cx="2088232" cy="740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3" name="Equation" r:id="rId11" imgW="888614" imgH="317362" progId="Equation.DSMT4">
                  <p:embed/>
                </p:oleObj>
              </mc:Choice>
              <mc:Fallback>
                <p:oleObj name="Equation" r:id="rId11" imgW="888614" imgH="31736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5589240"/>
                        <a:ext cx="2088232" cy="7409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1485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97C9CE75-15A2-44C3-923E-062112C7CA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1" t="2707" r="8634" b="2935"/>
          <a:stretch/>
        </p:blipFill>
        <p:spPr bwMode="auto">
          <a:xfrm>
            <a:off x="251520" y="966247"/>
            <a:ext cx="8496944" cy="5390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594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Coefficient of Autocorrelation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45638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400" dirty="0"/>
              <a:t>Useful features</a:t>
            </a:r>
            <a:r>
              <a:rPr lang="ru-RU" sz="3400" dirty="0"/>
              <a:t>:</a:t>
            </a:r>
          </a:p>
          <a:p>
            <a:pPr lvl="0"/>
            <a:r>
              <a:rPr lang="ru-RU" sz="3400" dirty="0"/>
              <a:t>1) </a:t>
            </a:r>
            <a:r>
              <a:rPr lang="en-US" sz="3400" dirty="0"/>
              <a:t>Symmetry:</a:t>
            </a:r>
            <a:endParaRPr lang="ru-RU" sz="3400" dirty="0"/>
          </a:p>
          <a:p>
            <a:pPr lvl="0"/>
            <a:r>
              <a:rPr lang="ru-RU" sz="3400" dirty="0"/>
              <a:t>2) </a:t>
            </a:r>
            <a:r>
              <a:rPr lang="en-US" sz="3400" dirty="0"/>
              <a:t>In point</a:t>
            </a:r>
            <a:r>
              <a:rPr lang="ru-RU" sz="3400" dirty="0"/>
              <a:t> </a:t>
            </a:r>
            <a:r>
              <a:rPr lang="en-US" sz="3400" i="1" dirty="0"/>
              <a:t>l</a:t>
            </a:r>
            <a:r>
              <a:rPr lang="en-US" sz="3400" dirty="0"/>
              <a:t> = 0</a:t>
            </a:r>
            <a:r>
              <a:rPr lang="ru-RU" sz="3400" dirty="0"/>
              <a:t>: </a:t>
            </a:r>
          </a:p>
          <a:p>
            <a:pPr lvl="0"/>
            <a:r>
              <a:rPr lang="ru-RU" sz="3400" dirty="0"/>
              <a:t>3) </a:t>
            </a:r>
            <a:r>
              <a:rPr lang="en-US" sz="3400" dirty="0"/>
              <a:t>Normalized</a:t>
            </a:r>
            <a:r>
              <a:rPr lang="ru-RU" sz="3400" dirty="0"/>
              <a:t>: </a:t>
            </a:r>
          </a:p>
          <a:p>
            <a:pPr lvl="0"/>
            <a:r>
              <a:rPr lang="ru-RU" sz="3400" dirty="0"/>
              <a:t>4) </a:t>
            </a:r>
            <a:r>
              <a:rPr lang="en-US" sz="3400" dirty="0"/>
              <a:t>For random time series</a:t>
            </a:r>
            <a:r>
              <a:rPr lang="ru-RU" sz="3400" dirty="0"/>
              <a:t>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610592"/>
              </p:ext>
            </p:extLst>
          </p:nvPr>
        </p:nvGraphicFramePr>
        <p:xfrm>
          <a:off x="5580112" y="5589240"/>
          <a:ext cx="2027237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1" name="Equation" r:id="rId3" imgW="863280" imgH="317160" progId="Equation.DSMT4">
                  <p:embed/>
                </p:oleObj>
              </mc:Choice>
              <mc:Fallback>
                <p:oleObj name="Equation" r:id="rId3" imgW="86328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5589240"/>
                        <a:ext cx="2027237" cy="741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504273"/>
              </p:ext>
            </p:extLst>
          </p:nvPr>
        </p:nvGraphicFramePr>
        <p:xfrm>
          <a:off x="2195736" y="1844824"/>
          <a:ext cx="5059947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2" name="Equation" r:id="rId5" imgW="1930400" imgH="495300" progId="Equation.DSMT4">
                  <p:embed/>
                </p:oleObj>
              </mc:Choice>
              <mc:Fallback>
                <p:oleObj name="Equation" r:id="rId5" imgW="1930400" imgH="495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844824"/>
                        <a:ext cx="5059947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917077"/>
              </p:ext>
            </p:extLst>
          </p:nvPr>
        </p:nvGraphicFramePr>
        <p:xfrm>
          <a:off x="3759725" y="3789040"/>
          <a:ext cx="1757953" cy="50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3" name="Equation" r:id="rId7" imgW="926698" imgH="266584" progId="Equation.DSMT4">
                  <p:embed/>
                </p:oleObj>
              </mc:Choice>
              <mc:Fallback>
                <p:oleObj name="Equation" r:id="rId7" imgW="926698" imgH="26658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725" y="3789040"/>
                        <a:ext cx="1757953" cy="507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098641"/>
              </p:ext>
            </p:extLst>
          </p:nvPr>
        </p:nvGraphicFramePr>
        <p:xfrm>
          <a:off x="3779912" y="4365104"/>
          <a:ext cx="1316717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4" name="Equation" r:id="rId9" imgW="609336" imgH="266584" progId="Equation.DSMT4">
                  <p:embed/>
                </p:oleObj>
              </mc:Choice>
              <mc:Fallback>
                <p:oleObj name="Equation" r:id="rId9" imgW="609336" imgH="266584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365104"/>
                        <a:ext cx="1316717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39049"/>
              </p:ext>
            </p:extLst>
          </p:nvPr>
        </p:nvGraphicFramePr>
        <p:xfrm>
          <a:off x="3779912" y="4941168"/>
          <a:ext cx="1349773" cy="64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5" name="Equation" r:id="rId11" imgW="622030" imgH="291973" progId="Equation.DSMT4">
                  <p:embed/>
                </p:oleObj>
              </mc:Choice>
              <mc:Fallback>
                <p:oleObj name="Equation" r:id="rId11" imgW="622030" imgH="291973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941168"/>
                        <a:ext cx="1349773" cy="643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407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B7877D65-1B21-4F92-98E4-8F932BEB79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7" t="2708" r="7899" b="2431"/>
          <a:stretch/>
        </p:blipFill>
        <p:spPr bwMode="auto">
          <a:xfrm>
            <a:off x="342351" y="1052736"/>
            <a:ext cx="8459297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85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13681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Estimation of</a:t>
            </a:r>
            <a:r>
              <a:rPr lang="ru-RU" b="1" dirty="0"/>
              <a:t> </a:t>
            </a:r>
            <a:r>
              <a:rPr lang="en-US" b="1" dirty="0"/>
              <a:t>sample autocorrelation coefficient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964116"/>
              </p:ext>
            </p:extLst>
          </p:nvPr>
        </p:nvGraphicFramePr>
        <p:xfrm>
          <a:off x="242127" y="3140968"/>
          <a:ext cx="8659745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9" name="Equation" r:id="rId3" imgW="4394200" imgH="1092200" progId="Equation.DSMT4">
                  <p:embed/>
                </p:oleObj>
              </mc:Choice>
              <mc:Fallback>
                <p:oleObj name="Equation" r:id="rId3" imgW="4394200" imgH="1092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127" y="3140968"/>
                        <a:ext cx="8659745" cy="2160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82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</a:t>
            </a:r>
            <a:r>
              <a:rPr lang="ru-RU" dirty="0"/>
              <a:t> 3. </a:t>
            </a:r>
            <a:r>
              <a:rPr lang="en-US" dirty="0"/>
              <a:t>AUTOCORRELATION FUNCTION ANALYSIS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406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8229600" cy="767358"/>
          </a:xfrm>
        </p:spPr>
        <p:txBody>
          <a:bodyPr>
            <a:normAutofit/>
          </a:bodyPr>
          <a:lstStyle/>
          <a:p>
            <a:r>
              <a:rPr lang="en-US" b="1" dirty="0"/>
              <a:t>Lecture map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040560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Theoretical definitions of statistical characteristics</a:t>
            </a:r>
          </a:p>
          <a:p>
            <a:pPr lvl="0"/>
            <a:r>
              <a:rPr lang="en-US" b="1" dirty="0"/>
              <a:t>Transition from ensemble averaging to time averaging</a:t>
            </a:r>
            <a:endParaRPr lang="ru-RU" dirty="0"/>
          </a:p>
          <a:p>
            <a:pPr lvl="0"/>
            <a:r>
              <a:rPr lang="en-US" b="1" dirty="0"/>
              <a:t>Characteristics estimation based on one sample data</a:t>
            </a:r>
            <a:endParaRPr lang="ru-RU" dirty="0"/>
          </a:p>
          <a:p>
            <a:pPr lvl="0"/>
            <a:r>
              <a:rPr lang="en-US" b="1" dirty="0"/>
              <a:t>Common definition of correlation moments</a:t>
            </a:r>
            <a:endParaRPr lang="ru-RU" dirty="0"/>
          </a:p>
          <a:p>
            <a:pPr lvl="0"/>
            <a:r>
              <a:rPr lang="en-US" b="1" dirty="0"/>
              <a:t>Autocorrelation function estimation</a:t>
            </a:r>
            <a:endParaRPr lang="ru-RU" dirty="0"/>
          </a:p>
          <a:p>
            <a:pPr lvl="0"/>
            <a:r>
              <a:rPr lang="en-US" b="1" dirty="0" err="1"/>
              <a:t>Correlograms</a:t>
            </a:r>
            <a:r>
              <a:rPr lang="en-US" b="1" dirty="0"/>
              <a:t> or correlation tables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ACF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With </a:t>
            </a:r>
            <a:r>
              <a:rPr lang="en-US" b="1" dirty="0"/>
              <a:t>lag increase </a:t>
            </a:r>
            <a:r>
              <a:rPr lang="en-US" dirty="0"/>
              <a:t>for a </a:t>
            </a:r>
            <a:r>
              <a:rPr lang="en-US" b="1" dirty="0"/>
              <a:t>stationary</a:t>
            </a:r>
            <a:r>
              <a:rPr lang="en-US" dirty="0"/>
              <a:t> time series </a:t>
            </a:r>
            <a:r>
              <a:rPr lang="en-US" b="1" dirty="0"/>
              <a:t>ACF</a:t>
            </a:r>
            <a:r>
              <a:rPr lang="en-US" dirty="0"/>
              <a:t> should </a:t>
            </a:r>
            <a:r>
              <a:rPr lang="en-US" b="1" dirty="0"/>
              <a:t>decrease to zero</a:t>
            </a:r>
            <a:r>
              <a:rPr lang="en-US" dirty="0"/>
              <a:t>;</a:t>
            </a:r>
          </a:p>
          <a:p>
            <a:pPr lvl="0"/>
            <a:r>
              <a:rPr lang="en-US" dirty="0"/>
              <a:t>Based on the ACF coefficients estimations we can estimate parameters of ARIMA models;</a:t>
            </a:r>
          </a:p>
          <a:p>
            <a:pPr lvl="0"/>
            <a:r>
              <a:rPr lang="en-US" dirty="0"/>
              <a:t>Note, that there is </a:t>
            </a:r>
            <a:r>
              <a:rPr lang="en-US" b="1" dirty="0"/>
              <a:t>no link </a:t>
            </a:r>
            <a:r>
              <a:rPr lang="en-US" dirty="0"/>
              <a:t>between ACF coefficient </a:t>
            </a:r>
            <a:r>
              <a:rPr lang="en-US" i="1" dirty="0"/>
              <a:t>sign</a:t>
            </a:r>
            <a:r>
              <a:rPr lang="en-US" dirty="0"/>
              <a:t> and trend/tendency </a:t>
            </a:r>
            <a:r>
              <a:rPr lang="en-US" i="1" dirty="0"/>
              <a:t>increment</a:t>
            </a:r>
            <a:r>
              <a:rPr lang="en-US" dirty="0"/>
              <a:t>/</a:t>
            </a:r>
            <a:r>
              <a:rPr lang="en-US" i="1" dirty="0"/>
              <a:t>decrement</a:t>
            </a:r>
            <a:r>
              <a:rPr lang="en-US" dirty="0"/>
              <a:t> nature;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505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Example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6728"/>
              </p:ext>
            </p:extLst>
          </p:nvPr>
        </p:nvGraphicFramePr>
        <p:xfrm>
          <a:off x="179511" y="1916832"/>
          <a:ext cx="8784978" cy="4464496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878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84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84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84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84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93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58062"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1-7</a:t>
                      </a:r>
                      <a:endParaRPr lang="ru-RU" sz="2000" b="1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8-14</a:t>
                      </a:r>
                      <a:endParaRPr lang="ru-RU" sz="20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15-21</a:t>
                      </a:r>
                      <a:endParaRPr lang="ru-RU" sz="20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22-28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29-35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36-42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43-49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50-56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57-63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64-70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47</a:t>
                      </a:r>
                      <a:endParaRPr lang="ru-RU" sz="2000" b="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41</a:t>
                      </a:r>
                      <a:endParaRPr lang="ru-RU" sz="20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58</a:t>
                      </a:r>
                      <a:endParaRPr lang="ru-RU" sz="20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57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25</a:t>
                      </a:r>
                      <a:endParaRPr lang="ru-RU" sz="20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58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45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52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34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60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64</a:t>
                      </a:r>
                      <a:endParaRPr lang="ru-RU" sz="2000" b="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59</a:t>
                      </a:r>
                      <a:endParaRPr lang="ru-RU" sz="20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44</a:t>
                      </a:r>
                      <a:endParaRPr lang="ru-RU" sz="20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50</a:t>
                      </a:r>
                      <a:endParaRPr lang="ru-RU" sz="20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59</a:t>
                      </a:r>
                      <a:endParaRPr lang="ru-RU" sz="20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45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57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38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35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39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23</a:t>
                      </a:r>
                      <a:endParaRPr lang="ru-RU" sz="2000" b="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48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80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60</a:t>
                      </a:r>
                      <a:endParaRPr lang="ru-RU" sz="20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50</a:t>
                      </a:r>
                      <a:endParaRPr lang="ru-RU" sz="20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54</a:t>
                      </a:r>
                      <a:endParaRPr lang="ru-RU" sz="20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50</a:t>
                      </a:r>
                      <a:endParaRPr lang="ru-RU" sz="20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59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54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59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71</a:t>
                      </a:r>
                      <a:endParaRPr lang="ru-RU" sz="2000" b="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71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55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45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71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36</a:t>
                      </a:r>
                      <a:endParaRPr lang="ru-RU" sz="20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62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55</a:t>
                      </a:r>
                      <a:endParaRPr lang="ru-RU" sz="20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45</a:t>
                      </a:r>
                      <a:endParaRPr lang="ru-RU" sz="20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40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38</a:t>
                      </a:r>
                      <a:endParaRPr lang="ru-RU" sz="2000" b="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35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37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57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56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54</a:t>
                      </a:r>
                      <a:endParaRPr lang="ru-RU" sz="20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44</a:t>
                      </a:r>
                      <a:endParaRPr lang="ru-RU" sz="20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41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65</a:t>
                      </a:r>
                      <a:endParaRPr lang="ru-RU" sz="20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57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64</a:t>
                      </a:r>
                      <a:endParaRPr lang="ru-RU" sz="2000" b="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57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74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50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74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48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64</a:t>
                      </a:r>
                      <a:endParaRPr lang="ru-RU" sz="20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53</a:t>
                      </a:r>
                      <a:endParaRPr lang="ru-RU" sz="20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38</a:t>
                      </a:r>
                      <a:endParaRPr lang="ru-RU" sz="20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54</a:t>
                      </a:r>
                      <a:endParaRPr lang="ru-RU" sz="20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55</a:t>
                      </a:r>
                      <a:endParaRPr lang="ru-RU" sz="2000" b="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40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51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45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50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55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43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49</a:t>
                      </a:r>
                      <a:endParaRPr lang="ru-RU" sz="20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50</a:t>
                      </a:r>
                      <a:endParaRPr lang="ru-RU" sz="20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23</a:t>
                      </a:r>
                      <a:endParaRPr lang="ru-RU" sz="20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4563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524" y="956502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Example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0" t="4874" r="8447" b="3729"/>
          <a:stretch>
            <a:fillRect/>
          </a:stretch>
        </p:blipFill>
        <p:spPr bwMode="auto">
          <a:xfrm>
            <a:off x="105150" y="1722512"/>
            <a:ext cx="893370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903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524" y="956502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Example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4" t="5742" r="8447" b="5743"/>
          <a:stretch>
            <a:fillRect/>
          </a:stretch>
        </p:blipFill>
        <p:spPr bwMode="auto">
          <a:xfrm>
            <a:off x="179512" y="1747519"/>
            <a:ext cx="8859721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2219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20D40FB-809C-4903-A1D6-3F61833E91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1" t="2707" r="8450" b="2935"/>
          <a:stretch/>
        </p:blipFill>
        <p:spPr bwMode="auto">
          <a:xfrm>
            <a:off x="272956" y="1206912"/>
            <a:ext cx="8431597" cy="518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169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Example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Alternating-sign or oscillating time series corresponds to alternating-sign or oscillating ACF;</a:t>
            </a:r>
          </a:p>
          <a:p>
            <a:pPr lvl="0"/>
            <a:r>
              <a:rPr lang="en-US" dirty="0"/>
              <a:t>A semi-stationary time series due to ACF approaching zero with increasing lag </a:t>
            </a:r>
            <a:r>
              <a:rPr lang="en-US" b="1" i="1" dirty="0"/>
              <a:t>l</a:t>
            </a:r>
            <a:r>
              <a:rPr lang="en-US" dirty="0"/>
              <a:t>;</a:t>
            </a:r>
          </a:p>
          <a:p>
            <a:pPr lvl="0"/>
            <a:r>
              <a:rPr lang="el-GR" i="1" dirty="0"/>
              <a:t>ρ</a:t>
            </a:r>
            <a:r>
              <a:rPr lang="en-US" dirty="0"/>
              <a:t>(</a:t>
            </a:r>
            <a:r>
              <a:rPr lang="en-US" b="1" dirty="0"/>
              <a:t>1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en-US" dirty="0"/>
              <a:t>is the biggest point </a:t>
            </a:r>
            <a:r>
              <a:rPr lang="ru-RU" dirty="0"/>
              <a:t>– </a:t>
            </a:r>
            <a:r>
              <a:rPr lang="en-US" dirty="0"/>
              <a:t>there is a high correlation between successive points;</a:t>
            </a:r>
            <a:endParaRPr lang="ru-RU" dirty="0"/>
          </a:p>
          <a:p>
            <a:pPr lvl="0"/>
            <a:r>
              <a:rPr lang="el-GR" i="1" dirty="0"/>
              <a:t>ρ</a:t>
            </a:r>
            <a:r>
              <a:rPr lang="en-US" dirty="0"/>
              <a:t>(</a:t>
            </a:r>
            <a:r>
              <a:rPr lang="ru-RU" b="1" dirty="0"/>
              <a:t>2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en-US" dirty="0"/>
              <a:t>is the second biggest point </a:t>
            </a:r>
            <a:r>
              <a:rPr lang="ru-RU" dirty="0"/>
              <a:t>– </a:t>
            </a:r>
            <a:r>
              <a:rPr lang="en-US" dirty="0"/>
              <a:t>there is a high chance of autoregressive regularity; </a:t>
            </a:r>
          </a:p>
          <a:p>
            <a:pPr lvl="0"/>
            <a:r>
              <a:rPr lang="en-US" dirty="0"/>
              <a:t>Exponential decrease in oscillating ACF function corresponds to AR model with negative coefficient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6161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778098"/>
          </a:xfrm>
        </p:spPr>
        <p:txBody>
          <a:bodyPr>
            <a:normAutofit/>
          </a:bodyPr>
          <a:lstStyle/>
          <a:p>
            <a:r>
              <a:rPr lang="en-US" b="1" dirty="0"/>
              <a:t>References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680520"/>
          </a:xfrm>
        </p:spPr>
        <p:txBody>
          <a:bodyPr>
            <a:normAutofit/>
          </a:bodyPr>
          <a:lstStyle/>
          <a:p>
            <a:r>
              <a:rPr lang="x-none"/>
              <a:t>David R. Brillinger</a:t>
            </a:r>
            <a:r>
              <a:rPr lang="en-US" dirty="0"/>
              <a:t>. Time Series</a:t>
            </a:r>
            <a:r>
              <a:rPr lang="x-none"/>
              <a:t>: </a:t>
            </a:r>
            <a:r>
              <a:rPr lang="en-US" dirty="0"/>
              <a:t>Data Analysis and Theory. — SIAM. — </a:t>
            </a:r>
            <a:r>
              <a:rPr lang="x-none"/>
              <a:t>2001</a:t>
            </a:r>
            <a:r>
              <a:rPr lang="en-US" dirty="0"/>
              <a:t>. — 540 p.</a:t>
            </a:r>
          </a:p>
          <a:p>
            <a:r>
              <a:rPr lang="en-US" dirty="0"/>
              <a:t>Box G., Jenkins G. Time Series Analysis: Forecasting and Control. — 4</a:t>
            </a:r>
            <a:r>
              <a:rPr lang="en-US" baseline="30000" dirty="0"/>
              <a:t>th</a:t>
            </a:r>
            <a:r>
              <a:rPr lang="en-US" dirty="0"/>
              <a:t> ed. Wiley. — 2008. — 784 p.</a:t>
            </a:r>
          </a:p>
          <a:p>
            <a:r>
              <a:rPr lang="en-US" dirty="0"/>
              <a:t>George A </a:t>
            </a:r>
            <a:r>
              <a:rPr lang="en-US" dirty="0" err="1"/>
              <a:t>Duckett</a:t>
            </a:r>
            <a:r>
              <a:rPr lang="en-US" dirty="0"/>
              <a:t>. Time Series Analysis: Questions and Answers. — </a:t>
            </a:r>
            <a:r>
              <a:rPr lang="en-US" dirty="0" err="1"/>
              <a:t>CreateSpace</a:t>
            </a:r>
            <a:r>
              <a:rPr lang="en-US" dirty="0"/>
              <a:t> Independent Publishing Platform. — 2016. — 258 p. ISBN 978-1-533-57098-7.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26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713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</a:t>
            </a:r>
            <a:r>
              <a:rPr lang="ru-RU" dirty="0"/>
              <a:t> 1. </a:t>
            </a:r>
            <a:r>
              <a:rPr lang="en-US" dirty="0"/>
              <a:t>numerical characteristics OF TIME SERIES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Statistical characteristics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For a </a:t>
            </a:r>
            <a:r>
              <a:rPr lang="en-US" b="1" dirty="0"/>
              <a:t>stationary</a:t>
            </a:r>
            <a:r>
              <a:rPr lang="en-US" dirty="0"/>
              <a:t> time series</a:t>
            </a:r>
            <a:r>
              <a:rPr lang="ru-RU" dirty="0"/>
              <a:t>:</a:t>
            </a:r>
          </a:p>
          <a:p>
            <a:pPr lvl="0"/>
            <a:r>
              <a:rPr lang="en-US" sz="2800" b="1" dirty="0"/>
              <a:t>Expectation value</a:t>
            </a:r>
            <a:r>
              <a:rPr lang="en-US" sz="2800" dirty="0"/>
              <a:t> (average of distribution) and</a:t>
            </a:r>
            <a:r>
              <a:rPr lang="ru-RU" sz="2800" dirty="0"/>
              <a:t> </a:t>
            </a:r>
            <a:r>
              <a:rPr lang="en-US" sz="2800" b="1" dirty="0"/>
              <a:t>Variance </a:t>
            </a:r>
            <a:r>
              <a:rPr lang="en-US" sz="2800" dirty="0"/>
              <a:t>(dispersion)</a:t>
            </a:r>
            <a:r>
              <a:rPr lang="ru-RU" sz="2800" dirty="0"/>
              <a:t> </a:t>
            </a:r>
            <a:r>
              <a:rPr lang="en-US" sz="2800" dirty="0"/>
              <a:t>are </a:t>
            </a:r>
            <a:r>
              <a:rPr lang="en-US" sz="2800" u="sng" dirty="0"/>
              <a:t>time-independent</a:t>
            </a:r>
            <a:r>
              <a:rPr lang="en-US" sz="2800" dirty="0"/>
              <a:t>;</a:t>
            </a:r>
          </a:p>
          <a:p>
            <a:pPr lvl="0"/>
            <a:r>
              <a:rPr lang="en-US" sz="2800" dirty="0"/>
              <a:t>From them you can estimate any </a:t>
            </a:r>
            <a:r>
              <a:rPr lang="en-US" sz="2800" b="1" dirty="0"/>
              <a:t>ordinary moments </a:t>
            </a:r>
            <a:r>
              <a:rPr lang="en-US" sz="2800" dirty="0"/>
              <a:t>and </a:t>
            </a:r>
            <a:r>
              <a:rPr lang="en-US" sz="2800" b="1" dirty="0"/>
              <a:t>central moments</a:t>
            </a:r>
            <a:r>
              <a:rPr lang="en-US" sz="2800" dirty="0"/>
              <a:t>;</a:t>
            </a:r>
          </a:p>
          <a:p>
            <a:pPr lvl="0"/>
            <a:r>
              <a:rPr lang="en-US" sz="2800" dirty="0"/>
              <a:t>Time series – array of data, generated by stochastic process with </a:t>
            </a:r>
            <a:r>
              <a:rPr lang="en-US" sz="2800" b="1" dirty="0"/>
              <a:t>one-dimensional probability density function</a:t>
            </a:r>
            <a:r>
              <a:rPr lang="en-US" sz="280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53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Ordinary moment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pPr lvl="0"/>
            <a:endParaRPr lang="ru-RU" b="1" dirty="0"/>
          </a:p>
          <a:p>
            <a:pPr lvl="0"/>
            <a:endParaRPr lang="ru-RU" b="1" dirty="0"/>
          </a:p>
          <a:p>
            <a:pPr lvl="0"/>
            <a:endParaRPr lang="ru-RU" b="1" dirty="0"/>
          </a:p>
          <a:p>
            <a:pPr lvl="0"/>
            <a:r>
              <a:rPr lang="en-US" sz="3100" b="1" dirty="0"/>
              <a:t>Expectation value</a:t>
            </a:r>
            <a:r>
              <a:rPr lang="ru-RU" sz="3100" b="1" dirty="0"/>
              <a:t> </a:t>
            </a:r>
            <a:r>
              <a:rPr lang="ru-RU" sz="3100" dirty="0"/>
              <a:t>– </a:t>
            </a:r>
            <a:r>
              <a:rPr lang="en-US" sz="3100" b="1" dirty="0"/>
              <a:t>M</a:t>
            </a:r>
            <a:r>
              <a:rPr lang="en-US" sz="3100" dirty="0"/>
              <a:t>idpoint of stochastic data</a:t>
            </a:r>
            <a:endParaRPr lang="ru-RU" sz="31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894391"/>
              </p:ext>
            </p:extLst>
          </p:nvPr>
        </p:nvGraphicFramePr>
        <p:xfrm>
          <a:off x="1907704" y="1988840"/>
          <a:ext cx="5084775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" name="Equation" r:id="rId3" imgW="1662978" imgH="545863" progId="Equation.DSMT4">
                  <p:embed/>
                </p:oleObj>
              </mc:Choice>
              <mc:Fallback>
                <p:oleObj name="Equation" r:id="rId3" imgW="1662978" imgH="545863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988840"/>
                        <a:ext cx="5084775" cy="1656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852759"/>
              </p:ext>
            </p:extLst>
          </p:nvPr>
        </p:nvGraphicFramePr>
        <p:xfrm>
          <a:off x="1812956" y="4725144"/>
          <a:ext cx="5518087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" name="Equation" r:id="rId5" imgW="1981200" imgH="546100" progId="Equation.DSMT4">
                  <p:embed/>
                </p:oleObj>
              </mc:Choice>
              <mc:Fallback>
                <p:oleObj name="Equation" r:id="rId5" imgW="1981200" imgH="546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56" y="4725144"/>
                        <a:ext cx="5518087" cy="1512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936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Central moment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pPr lvl="0"/>
            <a:endParaRPr lang="ru-RU" b="1" dirty="0"/>
          </a:p>
          <a:p>
            <a:pPr lvl="0"/>
            <a:endParaRPr lang="ru-RU" b="1" dirty="0"/>
          </a:p>
          <a:p>
            <a:pPr lvl="0"/>
            <a:endParaRPr lang="ru-RU" b="1" dirty="0"/>
          </a:p>
          <a:p>
            <a:pPr lvl="0"/>
            <a:r>
              <a:rPr lang="en-US" b="1" dirty="0"/>
              <a:t>Variance</a:t>
            </a:r>
            <a:r>
              <a:rPr lang="ru-RU" b="1" dirty="0"/>
              <a:t> </a:t>
            </a:r>
            <a:r>
              <a:rPr lang="ru-RU" dirty="0"/>
              <a:t>– </a:t>
            </a:r>
            <a:r>
              <a:rPr lang="en-US" dirty="0"/>
              <a:t>value of </a:t>
            </a:r>
            <a:r>
              <a:rPr lang="en-US" b="1" dirty="0"/>
              <a:t>D</a:t>
            </a:r>
            <a:r>
              <a:rPr lang="en-US" dirty="0"/>
              <a:t>ispersion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27625"/>
              </p:ext>
            </p:extLst>
          </p:nvPr>
        </p:nvGraphicFramePr>
        <p:xfrm>
          <a:off x="1115616" y="2204864"/>
          <a:ext cx="7237436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9" name="Equation" r:id="rId3" imgW="3213100" imgH="546100" progId="Equation.DSMT4">
                  <p:embed/>
                </p:oleObj>
              </mc:Choice>
              <mc:Fallback>
                <p:oleObj name="Equation" r:id="rId3" imgW="3213100" imgH="546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204864"/>
                        <a:ext cx="7237436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569710"/>
              </p:ext>
            </p:extLst>
          </p:nvPr>
        </p:nvGraphicFramePr>
        <p:xfrm>
          <a:off x="953294" y="4869160"/>
          <a:ext cx="7237412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0" name="Equation" r:id="rId5" imgW="3213000" imgH="545760" progId="Equation.DSMT4">
                  <p:embed/>
                </p:oleObj>
              </mc:Choice>
              <mc:Fallback>
                <p:oleObj name="Equation" r:id="rId5" imgW="3213000" imgH="545760" progId="Equation.DSMT4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294" y="4869160"/>
                        <a:ext cx="7237412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640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F6E5850-FC7D-43B5-9FFF-4BF4447CD2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1" t="5375" r="8819" b="4953"/>
          <a:stretch/>
        </p:blipFill>
        <p:spPr bwMode="auto">
          <a:xfrm>
            <a:off x="288111" y="1052736"/>
            <a:ext cx="8567777" cy="530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200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 err="1"/>
              <a:t>Ergodic</a:t>
            </a:r>
            <a:r>
              <a:rPr lang="en-US" b="1" dirty="0"/>
              <a:t> process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132856"/>
            <a:ext cx="8568952" cy="1800200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Transition from </a:t>
            </a:r>
            <a:r>
              <a:rPr lang="en-US" sz="2800" b="1" dirty="0"/>
              <a:t>ensemble averaging </a:t>
            </a:r>
            <a:r>
              <a:rPr lang="en-US" sz="2800" dirty="0"/>
              <a:t>to </a:t>
            </a:r>
            <a:r>
              <a:rPr lang="en-US" sz="2800" b="1" dirty="0"/>
              <a:t>time averaging</a:t>
            </a:r>
            <a:r>
              <a:rPr lang="en-US" sz="2800" dirty="0"/>
              <a:t>;</a:t>
            </a:r>
          </a:p>
          <a:p>
            <a:pPr lvl="0"/>
            <a:r>
              <a:rPr lang="en-US" sz="2800" dirty="0"/>
              <a:t>for time series – also </a:t>
            </a:r>
            <a:r>
              <a:rPr lang="en-US" sz="2800" b="1" dirty="0"/>
              <a:t>observation averaging</a:t>
            </a:r>
            <a:r>
              <a:rPr lang="en-US" sz="2800" dirty="0"/>
              <a:t>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452898"/>
              </p:ext>
            </p:extLst>
          </p:nvPr>
        </p:nvGraphicFramePr>
        <p:xfrm>
          <a:off x="2429446" y="3356992"/>
          <a:ext cx="4285108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9" name="Equation" r:id="rId3" imgW="2019300" imgH="546100" progId="Equation.DSMT4">
                  <p:embed/>
                </p:oleObj>
              </mc:Choice>
              <mc:Fallback>
                <p:oleObj name="Equation" r:id="rId3" imgW="2019300" imgH="546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9446" y="3356992"/>
                        <a:ext cx="4285108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212007"/>
              </p:ext>
            </p:extLst>
          </p:nvPr>
        </p:nvGraphicFramePr>
        <p:xfrm>
          <a:off x="1331640" y="4653136"/>
          <a:ext cx="6765982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0" name="Equation" r:id="rId5" imgW="3327400" imgH="495300" progId="Equation.DSMT4">
                  <p:embed/>
                </p:oleObj>
              </mc:Choice>
              <mc:Fallback>
                <p:oleObj name="Equation" r:id="rId5" imgW="3327400" imgH="495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653136"/>
                        <a:ext cx="6765982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7257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Expectation (midpoint) value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157113"/>
              </p:ext>
            </p:extLst>
          </p:nvPr>
        </p:nvGraphicFramePr>
        <p:xfrm>
          <a:off x="2411760" y="1916832"/>
          <a:ext cx="4021370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7" name="Equation" r:id="rId3" imgW="1256755" imgH="495085" progId="Equation.DSMT4">
                  <p:embed/>
                </p:oleObj>
              </mc:Choice>
              <mc:Fallback>
                <p:oleObj name="Equation" r:id="rId3" imgW="1256755" imgH="49508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916832"/>
                        <a:ext cx="4021370" cy="15841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Заголовок 1"/>
          <p:cNvSpPr txBox="1">
            <a:spLocks/>
          </p:cNvSpPr>
          <p:nvPr/>
        </p:nvSpPr>
        <p:spPr>
          <a:xfrm>
            <a:off x="287524" y="3789040"/>
            <a:ext cx="856895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Variance (dispersion)</a:t>
            </a:r>
            <a:endParaRPr lang="ru-RU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894696"/>
              </p:ext>
            </p:extLst>
          </p:nvPr>
        </p:nvGraphicFramePr>
        <p:xfrm>
          <a:off x="1547664" y="4725144"/>
          <a:ext cx="6468719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8" name="Equation" r:id="rId5" imgW="1866900" imgH="457200" progId="Equation.DSMT4">
                  <p:embed/>
                </p:oleObj>
              </mc:Choice>
              <mc:Fallback>
                <p:oleObj name="Equation" r:id="rId5" imgW="18669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725144"/>
                        <a:ext cx="6468719" cy="15841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83300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580</Words>
  <Application>Microsoft Office PowerPoint</Application>
  <PresentationFormat>Экран (4:3)</PresentationFormat>
  <Paragraphs>181</Paragraphs>
  <Slides>26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Verdana</vt:lpstr>
      <vt:lpstr>Тема Office</vt:lpstr>
      <vt:lpstr>Equation</vt:lpstr>
      <vt:lpstr>Time series data analysis and forecast methods</vt:lpstr>
      <vt:lpstr>Lecture map</vt:lpstr>
      <vt:lpstr>PART 1. numerical characteristics OF TIME SERIES</vt:lpstr>
      <vt:lpstr>Statistical characteristics</vt:lpstr>
      <vt:lpstr>Ordinary moment</vt:lpstr>
      <vt:lpstr>Central moment</vt:lpstr>
      <vt:lpstr>Презентация PowerPoint</vt:lpstr>
      <vt:lpstr>Ergodic process</vt:lpstr>
      <vt:lpstr>Expectation (midpoint) value</vt:lpstr>
      <vt:lpstr>PART 2. correlation CHARACTERISTICS OF TIME SERIES</vt:lpstr>
      <vt:lpstr>Correlation characteristics</vt:lpstr>
      <vt:lpstr>Covariance</vt:lpstr>
      <vt:lpstr>Autocovariance</vt:lpstr>
      <vt:lpstr>Autocorrelation function estimation</vt:lpstr>
      <vt:lpstr>Презентация PowerPoint</vt:lpstr>
      <vt:lpstr>Coefficient of Autocorrelation</vt:lpstr>
      <vt:lpstr>Презентация PowerPoint</vt:lpstr>
      <vt:lpstr>Estimation of sample autocorrelation coefficient</vt:lpstr>
      <vt:lpstr>PART 3. AUTOCORRELATION FUNCTION ANALYSIS</vt:lpstr>
      <vt:lpstr>ACF</vt:lpstr>
      <vt:lpstr>Example</vt:lpstr>
      <vt:lpstr>Example</vt:lpstr>
      <vt:lpstr>Example</vt:lpstr>
      <vt:lpstr>Презентация PowerPoint</vt:lpstr>
      <vt:lpstr>Example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analysis and forecast methods</dc:title>
  <dc:subject>Adaptive Data Analysis</dc:subject>
  <dc:creator>Safiullin N.T.</dc:creator>
  <cp:lastModifiedBy>Nikolai</cp:lastModifiedBy>
  <cp:revision>69</cp:revision>
  <dcterms:created xsi:type="dcterms:W3CDTF">2017-01-03T05:50:48Z</dcterms:created>
  <dcterms:modified xsi:type="dcterms:W3CDTF">2019-02-09T21:50:49Z</dcterms:modified>
</cp:coreProperties>
</file>