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78" r:id="rId2"/>
    <p:sldId id="259" r:id="rId3"/>
    <p:sldId id="262" r:id="rId4"/>
    <p:sldId id="313" r:id="rId5"/>
    <p:sldId id="339" r:id="rId6"/>
    <p:sldId id="340" r:id="rId7"/>
    <p:sldId id="341" r:id="rId8"/>
    <p:sldId id="342" r:id="rId9"/>
    <p:sldId id="333" r:id="rId10"/>
    <p:sldId id="343" r:id="rId11"/>
    <p:sldId id="344" r:id="rId12"/>
    <p:sldId id="345" r:id="rId13"/>
    <p:sldId id="335" r:id="rId14"/>
    <p:sldId id="346" r:id="rId15"/>
    <p:sldId id="347" r:id="rId16"/>
    <p:sldId id="348" r:id="rId17"/>
    <p:sldId id="349" r:id="rId18"/>
    <p:sldId id="350" r:id="rId19"/>
    <p:sldId id="352" r:id="rId20"/>
    <p:sldId id="380" r:id="rId21"/>
    <p:sldId id="351" r:id="rId22"/>
    <p:sldId id="353" r:id="rId23"/>
    <p:sldId id="354" r:id="rId24"/>
    <p:sldId id="381" r:id="rId25"/>
    <p:sldId id="336" r:id="rId26"/>
    <p:sldId id="367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8" r:id="rId39"/>
    <p:sldId id="369" r:id="rId40"/>
    <p:sldId id="337" r:id="rId41"/>
    <p:sldId id="370" r:id="rId42"/>
    <p:sldId id="371" r:id="rId43"/>
    <p:sldId id="372" r:id="rId44"/>
    <p:sldId id="373" r:id="rId45"/>
    <p:sldId id="374" r:id="rId46"/>
    <p:sldId id="338" r:id="rId47"/>
    <p:sldId id="375" r:id="rId48"/>
    <p:sldId id="376" r:id="rId49"/>
    <p:sldId id="377" r:id="rId50"/>
    <p:sldId id="379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0" autoAdjust="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E8EA3-1269-4E87-8B90-DAA04A0A9B7D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0F646-EBEB-47ED-8041-5836FA58F0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739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F29B-9480-49C4-A519-D98CAF7FD704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570AD-BE57-410D-B7AE-6FE28F4C01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4720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570AD-BE57-410D-B7AE-6FE28F4C0175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Программа повышения конкурентоспособности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895-6796-4090-8FC9-D85AB3551213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1252-48BF-45BD-812B-20090DF18C82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62E-AB4F-4283-9C72-7427C887ECC0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B965-A732-4910-AF20-0B464F31E138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0EC-2BC3-4912-BD6C-91D74C4AE8DA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5650-9F5F-4A79-B15C-9D1E34293071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AF88-E6A9-48DB-8AD6-E9F630F488F4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D0A-3603-4792-B4A7-4BDE4ECE08FC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A0CC-08F0-40D5-9DB8-21A5BB536862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46C-53AC-4A2C-8920-A6C2986462D1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C9E1-5768-4158-A55F-984D82097AAE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5D1F-05B7-445D-8C3B-C2AC04532899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wmf"/><Relationship Id="rId9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png"/><Relationship Id="rId4" Type="http://schemas.openxmlformats.org/officeDocument/2006/relationships/image" Target="../media/image36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Relationship Id="rId9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wmf"/><Relationship Id="rId9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66" y="116632"/>
            <a:ext cx="4570067" cy="217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5" y="2310935"/>
            <a:ext cx="8352928" cy="1800200"/>
          </a:xfrm>
        </p:spPr>
        <p:txBody>
          <a:bodyPr>
            <a:normAutofit/>
          </a:bodyPr>
          <a:lstStyle/>
          <a:p>
            <a:r>
              <a:rPr lang="en-US" b="1" dirty="0"/>
              <a:t>Time series data analysis and forecast methods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599" y="407707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Lecture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3</a:t>
            </a:r>
          </a:p>
          <a:p>
            <a:r>
              <a:rPr lang="en-US" b="1" dirty="0">
                <a:solidFill>
                  <a:schemeClr val="tx1"/>
                </a:solidFill>
              </a:rPr>
              <a:t>Time series classification and properties estimation with spectral and statistical methods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5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Nyquist</a:t>
            </a:r>
            <a:r>
              <a:rPr lang="en-US" b="1" dirty="0"/>
              <a:t>–Shannon sampling theorem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Any </a:t>
            </a:r>
            <a:r>
              <a:rPr lang="en-US" b="1" dirty="0"/>
              <a:t>continuous</a:t>
            </a:r>
            <a:r>
              <a:rPr lang="en-US" dirty="0"/>
              <a:t> signal can be reconstructed from its </a:t>
            </a:r>
            <a:r>
              <a:rPr lang="en-US" b="1" dirty="0"/>
              <a:t>discrete</a:t>
            </a:r>
            <a:r>
              <a:rPr lang="en-US" dirty="0"/>
              <a:t> time series </a:t>
            </a:r>
            <a:r>
              <a:rPr lang="en-US" b="1" dirty="0"/>
              <a:t>unambiguously</a:t>
            </a:r>
            <a:r>
              <a:rPr lang="en-US" dirty="0"/>
              <a:t>, only if its </a:t>
            </a:r>
            <a:r>
              <a:rPr lang="en-US" b="1" dirty="0"/>
              <a:t>spectrum</a:t>
            </a:r>
            <a:r>
              <a:rPr lang="en-US" dirty="0"/>
              <a:t> </a:t>
            </a:r>
            <a:r>
              <a:rPr lang="en-US" b="1" dirty="0"/>
              <a:t>bandwidth</a:t>
            </a:r>
            <a:r>
              <a:rPr lang="en-US" dirty="0"/>
              <a:t> is </a:t>
            </a:r>
            <a:r>
              <a:rPr lang="en-US" b="1" dirty="0"/>
              <a:t>finite</a:t>
            </a:r>
            <a:r>
              <a:rPr lang="en-US" dirty="0"/>
              <a:t> and </a:t>
            </a:r>
            <a:r>
              <a:rPr lang="en-US" b="1" dirty="0"/>
              <a:t>maximum frequency </a:t>
            </a:r>
            <a:r>
              <a:rPr lang="en-US" dirty="0"/>
              <a:t>is less (or equal) than </a:t>
            </a:r>
            <a:r>
              <a:rPr lang="en-US" b="1" dirty="0" err="1"/>
              <a:t>Nyquist</a:t>
            </a:r>
            <a:r>
              <a:rPr lang="en-US" b="1" dirty="0"/>
              <a:t> frequency</a:t>
            </a:r>
            <a:r>
              <a:rPr lang="en-US" dirty="0"/>
              <a:t>. </a:t>
            </a:r>
          </a:p>
          <a:p>
            <a:pPr marL="0" lvl="0" indent="0">
              <a:buNone/>
            </a:pPr>
            <a:r>
              <a:rPr lang="en-US" dirty="0"/>
              <a:t>In other words, </a:t>
            </a:r>
            <a:r>
              <a:rPr lang="en-US" b="1" dirty="0"/>
              <a:t>bandwidth limit </a:t>
            </a:r>
            <a:r>
              <a:rPr lang="en-US" dirty="0"/>
              <a:t>must be strictly </a:t>
            </a:r>
            <a:r>
              <a:rPr lang="en-US" b="1" dirty="0"/>
              <a:t>less</a:t>
            </a:r>
            <a:r>
              <a:rPr lang="en-US" dirty="0"/>
              <a:t> than </a:t>
            </a:r>
            <a:r>
              <a:rPr lang="en-US" b="1" dirty="0"/>
              <a:t>½</a:t>
            </a:r>
            <a:r>
              <a:rPr lang="en-US" dirty="0"/>
              <a:t> </a:t>
            </a:r>
            <a:r>
              <a:rPr lang="en-US" b="1" dirty="0"/>
              <a:t>of sample rate</a:t>
            </a:r>
            <a:r>
              <a:rPr lang="en-US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374273"/>
              </p:ext>
            </p:extLst>
          </p:nvPr>
        </p:nvGraphicFramePr>
        <p:xfrm>
          <a:off x="5148064" y="5013176"/>
          <a:ext cx="2880320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Equation" r:id="rId3" imgW="1143000" imgH="457200" progId="Equation.DSMT4">
                  <p:embed/>
                </p:oleObj>
              </mc:Choice>
              <mc:Fallback>
                <p:oleObj name="Equation" r:id="rId3" imgW="11430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5013176"/>
                        <a:ext cx="2880320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41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048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Consequences for time series:</a:t>
            </a:r>
          </a:p>
          <a:p>
            <a:pPr lvl="0"/>
            <a:r>
              <a:rPr lang="en-US" b="1" dirty="0"/>
              <a:t>Minimal </a:t>
            </a:r>
            <a:r>
              <a:rPr lang="en-US" dirty="0"/>
              <a:t>found period for any cycle or season is greater than 2 of sampling intervals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With </a:t>
            </a:r>
            <a:r>
              <a:rPr lang="en-US" b="1" dirty="0"/>
              <a:t>fixed frequency resolution </a:t>
            </a:r>
            <a:r>
              <a:rPr lang="en-US" dirty="0"/>
              <a:t>problem it also means that </a:t>
            </a:r>
            <a:r>
              <a:rPr lang="en-US" b="1" dirty="0"/>
              <a:t>it is impossible </a:t>
            </a:r>
            <a:r>
              <a:rPr lang="en-US" dirty="0"/>
              <a:t>to </a:t>
            </a:r>
            <a:r>
              <a:rPr lang="en-US" i="1" dirty="0"/>
              <a:t>separate</a:t>
            </a:r>
            <a:r>
              <a:rPr lang="en-US" dirty="0"/>
              <a:t> two components with periods, differing with less or equal minimal period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Nyquist</a:t>
            </a:r>
            <a:r>
              <a:rPr lang="en-US" b="1" dirty="0"/>
              <a:t>–Shannon sampling theorem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006362"/>
              </p:ext>
            </p:extLst>
          </p:nvPr>
        </p:nvGraphicFramePr>
        <p:xfrm>
          <a:off x="3635896" y="3501008"/>
          <a:ext cx="221784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3" imgW="736600" imgH="241300" progId="Equation.DSMT4">
                  <p:embed/>
                </p:oleObj>
              </mc:Choice>
              <mc:Fallback>
                <p:oleObj name="Equation" r:id="rId3" imgW="7366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501008"/>
                        <a:ext cx="2217846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76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449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ACF estimation and PSD estimation are </a:t>
            </a:r>
            <a:r>
              <a:rPr lang="en-US" b="1" dirty="0"/>
              <a:t>equivalent</a:t>
            </a:r>
            <a:r>
              <a:rPr lang="en-US" dirty="0"/>
              <a:t> in their meaning;</a:t>
            </a:r>
          </a:p>
          <a:p>
            <a:pPr lvl="0"/>
            <a:r>
              <a:rPr lang="en-US" dirty="0"/>
              <a:t>All of these estimations are </a:t>
            </a:r>
            <a:r>
              <a:rPr lang="en-US" b="1" dirty="0"/>
              <a:t>only defined </a:t>
            </a:r>
            <a:r>
              <a:rPr lang="en-US" dirty="0"/>
              <a:t>for </a:t>
            </a:r>
            <a:r>
              <a:rPr lang="en-US" b="1" dirty="0"/>
              <a:t>stationary</a:t>
            </a:r>
            <a:r>
              <a:rPr lang="en-US" dirty="0"/>
              <a:t> (in wide sense) time series;</a:t>
            </a:r>
          </a:p>
          <a:p>
            <a:pPr lvl="0"/>
            <a:r>
              <a:rPr lang="en-US" dirty="0"/>
              <a:t>Is also means, that their frequency or period representations are </a:t>
            </a:r>
            <a:r>
              <a:rPr lang="en-US" b="1" dirty="0"/>
              <a:t>not</a:t>
            </a:r>
            <a:r>
              <a:rPr lang="en-US" dirty="0"/>
              <a:t> a functions of time (as opposed to adaptive methods);</a:t>
            </a:r>
          </a:p>
          <a:p>
            <a:pPr lvl="0"/>
            <a:r>
              <a:rPr lang="en-US" dirty="0"/>
              <a:t>Everything you see in time series can be located in ACF and PSD visual representations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07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</a:t>
            </a:r>
            <a:r>
              <a:rPr lang="ru-RU" dirty="0"/>
              <a:t>. </a:t>
            </a:r>
            <a:r>
              <a:rPr lang="en-US" dirty="0"/>
              <a:t>Statistical </a:t>
            </a:r>
            <a:br>
              <a:rPr lang="en-US" dirty="0"/>
            </a:br>
            <a:r>
              <a:rPr lang="en-US" dirty="0"/>
              <a:t>hypothesis testing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14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4496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The result is </a:t>
            </a:r>
            <a:r>
              <a:rPr lang="en-US" b="1" dirty="0"/>
              <a:t>statistically significant</a:t>
            </a:r>
            <a:r>
              <a:rPr lang="en-US" dirty="0"/>
              <a:t>, if </a:t>
            </a:r>
            <a:r>
              <a:rPr lang="en-US" b="1" dirty="0"/>
              <a:t>probability</a:t>
            </a:r>
            <a:r>
              <a:rPr lang="en-US" dirty="0"/>
              <a:t> of its random (error) occurrence is close to </a:t>
            </a:r>
            <a:r>
              <a:rPr lang="en-US" b="1" dirty="0"/>
              <a:t>zero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In </a:t>
            </a:r>
            <a:r>
              <a:rPr lang="en-US" b="1" dirty="0"/>
              <a:t>statistical hypothesis testing</a:t>
            </a:r>
            <a:r>
              <a:rPr lang="en-US" dirty="0"/>
              <a:t>, statistical significance (or a statistically significant result) is attained whenever the observed </a:t>
            </a:r>
            <a:r>
              <a:rPr lang="en-US" b="1" i="1" dirty="0"/>
              <a:t>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of a statistical test is </a:t>
            </a:r>
            <a:r>
              <a:rPr lang="en-US" b="1" dirty="0"/>
              <a:t>less than the significance level </a:t>
            </a:r>
          </a:p>
          <a:p>
            <a:pPr lvl="0"/>
            <a:r>
              <a:rPr lang="en-US" dirty="0"/>
              <a:t>The </a:t>
            </a:r>
            <a:r>
              <a:rPr lang="en-US" b="1" i="1" dirty="0"/>
              <a:t>p</a:t>
            </a:r>
            <a:r>
              <a:rPr lang="en-US" b="1" dirty="0"/>
              <a:t>-value</a:t>
            </a:r>
            <a:r>
              <a:rPr lang="en-US" dirty="0"/>
              <a:t> is the </a:t>
            </a:r>
            <a:r>
              <a:rPr lang="en-US" b="1" dirty="0"/>
              <a:t>probability</a:t>
            </a:r>
            <a:r>
              <a:rPr lang="en-US" dirty="0"/>
              <a:t> of obtaining results at least as extreme as those observed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Statistical significance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76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4496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b="1" dirty="0"/>
              <a:t>stochastic assumption </a:t>
            </a:r>
            <a:r>
              <a:rPr lang="en-US" dirty="0"/>
              <a:t>about the distribution and properties of some stochastic variable, that can be </a:t>
            </a:r>
            <a:r>
              <a:rPr lang="en-US" b="1" dirty="0"/>
              <a:t>accepted</a:t>
            </a:r>
            <a:r>
              <a:rPr lang="en-US" dirty="0"/>
              <a:t> or </a:t>
            </a:r>
            <a:r>
              <a:rPr lang="en-US" b="1" dirty="0"/>
              <a:t>rejected </a:t>
            </a:r>
            <a:r>
              <a:rPr lang="en-US" dirty="0"/>
              <a:t>by statistical tests</a:t>
            </a:r>
          </a:p>
          <a:p>
            <a:pPr lvl="0"/>
            <a:r>
              <a:rPr lang="en-US" dirty="0"/>
              <a:t>In other words, a </a:t>
            </a:r>
            <a:r>
              <a:rPr lang="en-US" b="1" dirty="0"/>
              <a:t>hypothesis</a:t>
            </a:r>
            <a:r>
              <a:rPr lang="en-US" dirty="0"/>
              <a:t> that is testable on the basis of observing a process that is modeled via a set of random variables or a time series data</a:t>
            </a:r>
          </a:p>
          <a:p>
            <a:pPr lvl="0"/>
            <a:r>
              <a:rPr lang="en-US" dirty="0"/>
              <a:t>Statistical hypothesis always has only </a:t>
            </a:r>
            <a:r>
              <a:rPr lang="en-US" b="1" dirty="0"/>
              <a:t>two</a:t>
            </a:r>
            <a:r>
              <a:rPr lang="en-US" dirty="0"/>
              <a:t> kind of answers: “</a:t>
            </a:r>
            <a:r>
              <a:rPr lang="en-US" b="1" dirty="0"/>
              <a:t>accept</a:t>
            </a:r>
            <a:r>
              <a:rPr lang="en-US" dirty="0"/>
              <a:t>” or “</a:t>
            </a:r>
            <a:r>
              <a:rPr lang="en-US" b="1" dirty="0"/>
              <a:t>reject</a:t>
            </a:r>
            <a:r>
              <a:rPr lang="en-US" dirty="0"/>
              <a:t>”.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Statistical hypothesis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054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323528" y="1988840"/>
            <a:ext cx="8568952" cy="446449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Two rival hypotheses:</a:t>
            </a:r>
          </a:p>
          <a:p>
            <a:pPr lvl="0"/>
            <a:r>
              <a:rPr lang="en-US" b="1" dirty="0"/>
              <a:t>Null </a:t>
            </a:r>
            <a:r>
              <a:rPr lang="en-US" dirty="0"/>
              <a:t>Hypothesis</a:t>
            </a:r>
            <a:r>
              <a:rPr lang="ru-RU" dirty="0"/>
              <a:t>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endParaRPr lang="ru-RU" i="1" baseline="-25000" dirty="0"/>
          </a:p>
          <a:p>
            <a:pPr lvl="0"/>
            <a:r>
              <a:rPr lang="en-US" b="1" dirty="0"/>
              <a:t>Alternative </a:t>
            </a:r>
            <a:r>
              <a:rPr lang="en-US" dirty="0"/>
              <a:t>Hypothesis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</a:p>
          <a:p>
            <a:pPr marL="0" lvl="0" indent="0">
              <a:buNone/>
            </a:pPr>
            <a:r>
              <a:rPr lang="en-US" sz="3100" b="1" dirty="0"/>
              <a:t>Accepting </a:t>
            </a:r>
            <a:r>
              <a:rPr lang="en-US" sz="3100" dirty="0"/>
              <a:t>the </a:t>
            </a:r>
            <a:r>
              <a:rPr lang="en-US" sz="3100" b="1" dirty="0"/>
              <a:t>null</a:t>
            </a:r>
            <a:r>
              <a:rPr lang="en-US" sz="3100" dirty="0"/>
              <a:t> hypothesis is the same as </a:t>
            </a:r>
            <a:r>
              <a:rPr lang="en-US" sz="3100" b="1" dirty="0"/>
              <a:t>rejecting</a:t>
            </a:r>
            <a:r>
              <a:rPr lang="en-US" sz="3100" dirty="0"/>
              <a:t> the </a:t>
            </a:r>
            <a:r>
              <a:rPr lang="en-US" sz="3100" b="1" dirty="0"/>
              <a:t>alternative </a:t>
            </a:r>
            <a:r>
              <a:rPr lang="en-US" sz="3100" dirty="0"/>
              <a:t>hypothesis, and vice versa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Statistical hypothesis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07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449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Single </a:t>
            </a:r>
            <a:r>
              <a:rPr lang="en-US" dirty="0"/>
              <a:t>hypothesis</a:t>
            </a:r>
            <a:endParaRPr lang="ru-RU" dirty="0"/>
          </a:p>
          <a:p>
            <a:pPr lvl="0"/>
            <a:r>
              <a:rPr lang="en-US" dirty="0"/>
              <a:t>allows to </a:t>
            </a:r>
            <a:r>
              <a:rPr lang="en-US" b="1" dirty="0"/>
              <a:t>unambiguously</a:t>
            </a:r>
            <a:r>
              <a:rPr lang="en-US" dirty="0"/>
              <a:t> define the distribution and its properties for the analyzed stochastic variable</a:t>
            </a:r>
          </a:p>
          <a:p>
            <a:pPr marL="0" lvl="0" indent="0">
              <a:buNone/>
            </a:pPr>
            <a:r>
              <a:rPr lang="en-US" b="1" dirty="0"/>
              <a:t>Complex </a:t>
            </a:r>
            <a:r>
              <a:rPr lang="en-US" dirty="0"/>
              <a:t>hypothesis</a:t>
            </a:r>
            <a:endParaRPr lang="ru-RU" dirty="0"/>
          </a:p>
          <a:p>
            <a:pPr lvl="0"/>
            <a:r>
              <a:rPr lang="en-US" dirty="0"/>
              <a:t>allows to define only a </a:t>
            </a:r>
            <a:r>
              <a:rPr lang="en-US" b="1" dirty="0"/>
              <a:t>belonging to the family of distributions</a:t>
            </a:r>
            <a:r>
              <a:rPr lang="en-US" dirty="0"/>
              <a:t>, thus complex hypothesis consists of several single hypotheses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Statistical hypothesis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739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Checks the hypothesis </a:t>
            </a:r>
            <a:r>
              <a:rPr lang="en-US" dirty="0"/>
              <a:t>with the </a:t>
            </a:r>
            <a:r>
              <a:rPr lang="en-US" b="1" dirty="0"/>
              <a:t>test statistic </a:t>
            </a:r>
            <a:r>
              <a:rPr lang="en-US" dirty="0"/>
              <a:t>estimation</a:t>
            </a:r>
            <a:r>
              <a:rPr lang="en-US" b="1" dirty="0"/>
              <a:t> </a:t>
            </a:r>
            <a:r>
              <a:rPr lang="en-US" dirty="0"/>
              <a:t>by some kind of calculation process</a:t>
            </a:r>
          </a:p>
          <a:p>
            <a:pPr lvl="0"/>
            <a:r>
              <a:rPr lang="en-US" dirty="0"/>
              <a:t>Test</a:t>
            </a:r>
            <a:r>
              <a:rPr lang="en-US" b="1" dirty="0"/>
              <a:t> statistic </a:t>
            </a:r>
            <a:r>
              <a:rPr lang="en-US" dirty="0"/>
              <a:t>or</a:t>
            </a:r>
            <a:r>
              <a:rPr lang="en-US" b="1" dirty="0"/>
              <a:t> criteria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quantitative </a:t>
            </a:r>
            <a:r>
              <a:rPr lang="en-US" b="1" dirty="0"/>
              <a:t>measure</a:t>
            </a:r>
            <a:r>
              <a:rPr lang="en-US" dirty="0"/>
              <a:t>, derived from a sample, that allows to </a:t>
            </a:r>
            <a:r>
              <a:rPr lang="en-US" b="1" dirty="0"/>
              <a:t>distinguish</a:t>
            </a:r>
            <a:r>
              <a:rPr lang="en-US" dirty="0"/>
              <a:t> the discrepancy between the null hypothesis and its alternative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Statistical 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285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Parametric</a:t>
            </a:r>
            <a:endParaRPr lang="ru-RU" b="1" dirty="0"/>
          </a:p>
          <a:p>
            <a:pPr lvl="0"/>
            <a:r>
              <a:rPr lang="en-US" dirty="0"/>
              <a:t>Estimate the statistical parameters of initial time series data</a:t>
            </a:r>
          </a:p>
          <a:p>
            <a:pPr lvl="0"/>
            <a:endParaRPr lang="ru-RU" dirty="0"/>
          </a:p>
          <a:p>
            <a:pPr marL="0" lvl="0" indent="0">
              <a:buNone/>
            </a:pPr>
            <a:r>
              <a:rPr lang="en-US" b="1" dirty="0"/>
              <a:t>Non-parametric</a:t>
            </a:r>
            <a:endParaRPr lang="ru-RU" b="1" dirty="0"/>
          </a:p>
          <a:p>
            <a:pPr lvl="0"/>
            <a:r>
              <a:rPr lang="en-US" dirty="0"/>
              <a:t>Using only samples of time series data without parameters estimation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Statistical criteria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50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933450"/>
            <a:ext cx="8229600" cy="767358"/>
          </a:xfrm>
        </p:spPr>
        <p:txBody>
          <a:bodyPr>
            <a:normAutofit/>
          </a:bodyPr>
          <a:lstStyle/>
          <a:p>
            <a:r>
              <a:rPr lang="en-US" b="1" dirty="0"/>
              <a:t>Lecture map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Definition of </a:t>
            </a:r>
            <a:r>
              <a:rPr lang="en-US" b="1" dirty="0" err="1"/>
              <a:t>periodogram</a:t>
            </a:r>
            <a:endParaRPr lang="ru-RU" dirty="0"/>
          </a:p>
          <a:p>
            <a:pPr lvl="0"/>
            <a:r>
              <a:rPr lang="en-US" b="1" dirty="0"/>
              <a:t>Specific character of </a:t>
            </a:r>
            <a:r>
              <a:rPr lang="en-US" b="1" dirty="0" err="1"/>
              <a:t>Nyquist</a:t>
            </a:r>
            <a:r>
              <a:rPr lang="en-US" b="1" dirty="0"/>
              <a:t>–Shannon sampling theorem in time series data analysis</a:t>
            </a:r>
          </a:p>
          <a:p>
            <a:pPr lvl="0"/>
            <a:r>
              <a:rPr lang="en-US" b="1" dirty="0"/>
              <a:t>Spectrum analysis</a:t>
            </a:r>
          </a:p>
          <a:p>
            <a:pPr lvl="0"/>
            <a:r>
              <a:rPr lang="en-US" b="1" dirty="0"/>
              <a:t>Statistical hypothesis testing, general algorithm</a:t>
            </a:r>
          </a:p>
          <a:p>
            <a:pPr lvl="0"/>
            <a:r>
              <a:rPr lang="en-US" b="1" dirty="0"/>
              <a:t>Some useful statistical tests for time series</a:t>
            </a:r>
          </a:p>
          <a:p>
            <a:pPr lvl="0"/>
            <a:r>
              <a:rPr lang="en-US" b="1" dirty="0"/>
              <a:t>Testing the null hypothesis of </a:t>
            </a:r>
            <a:r>
              <a:rPr lang="en-US" b="1" dirty="0" err="1"/>
              <a:t>stationarity</a:t>
            </a:r>
            <a:r>
              <a:rPr lang="en-US" b="1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Type I</a:t>
            </a:r>
            <a:endParaRPr lang="ru-RU" b="1" dirty="0"/>
          </a:p>
          <a:p>
            <a:pPr lvl="0"/>
            <a:r>
              <a:rPr lang="en-US" dirty="0"/>
              <a:t>the incorrect </a:t>
            </a:r>
            <a:r>
              <a:rPr lang="en-US" b="1" dirty="0"/>
              <a:t>rejection</a:t>
            </a:r>
            <a:r>
              <a:rPr lang="en-US" dirty="0"/>
              <a:t> of a </a:t>
            </a:r>
            <a:r>
              <a:rPr lang="en-US" b="1" dirty="0"/>
              <a:t>true</a:t>
            </a:r>
            <a:r>
              <a:rPr lang="en-US" dirty="0"/>
              <a:t> null hypothesis, i.e. </a:t>
            </a:r>
            <a:r>
              <a:rPr lang="en-US" b="1" dirty="0"/>
              <a:t>false positive</a:t>
            </a:r>
          </a:p>
          <a:p>
            <a:pPr marL="0" lvl="0" indent="0">
              <a:buNone/>
            </a:pPr>
            <a:r>
              <a:rPr lang="en-US" b="1" dirty="0"/>
              <a:t>Type II</a:t>
            </a:r>
            <a:endParaRPr lang="ru-RU" b="1" dirty="0"/>
          </a:p>
          <a:p>
            <a:pPr lvl="0"/>
            <a:r>
              <a:rPr lang="en-US" dirty="0"/>
              <a:t>the incorrect </a:t>
            </a:r>
            <a:r>
              <a:rPr lang="en-US" b="1" dirty="0"/>
              <a:t>acceptance</a:t>
            </a:r>
            <a:r>
              <a:rPr lang="en-US" dirty="0"/>
              <a:t> of a </a:t>
            </a:r>
            <a:r>
              <a:rPr lang="en-US" b="1" dirty="0"/>
              <a:t>false</a:t>
            </a:r>
            <a:r>
              <a:rPr lang="en-US" dirty="0"/>
              <a:t> null hypothesis, i.e. </a:t>
            </a:r>
            <a:r>
              <a:rPr lang="en-US" b="1" dirty="0"/>
              <a:t>false negative</a:t>
            </a:r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Statistical tests errors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7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Type I</a:t>
            </a:r>
            <a:endParaRPr lang="ru-RU" b="1" dirty="0"/>
          </a:p>
          <a:p>
            <a:pPr lvl="0"/>
            <a:r>
              <a:rPr lang="en-US" dirty="0"/>
              <a:t>Detecting the effect that is not present</a:t>
            </a:r>
          </a:p>
          <a:p>
            <a:pPr marL="0" lvl="0" indent="0">
              <a:buNone/>
            </a:pPr>
            <a:r>
              <a:rPr lang="en-US" b="1" dirty="0"/>
              <a:t>Type II</a:t>
            </a:r>
            <a:endParaRPr lang="ru-RU" b="1" dirty="0"/>
          </a:p>
          <a:p>
            <a:pPr lvl="0"/>
            <a:r>
              <a:rPr lang="en-US" dirty="0"/>
              <a:t>Failing to detect an effect that is present</a:t>
            </a:r>
            <a:endParaRPr lang="ru-RU" b="1" dirty="0"/>
          </a:p>
          <a:p>
            <a:pPr marL="0" lvl="0" indent="0">
              <a:buNone/>
            </a:pPr>
            <a:r>
              <a:rPr lang="en-US" dirty="0"/>
              <a:t>The </a:t>
            </a:r>
            <a:r>
              <a:rPr lang="en-US" b="1" dirty="0"/>
              <a:t>probability </a:t>
            </a:r>
            <a:r>
              <a:rPr lang="en-US" dirty="0"/>
              <a:t>of a </a:t>
            </a:r>
            <a:r>
              <a:rPr lang="en-US" b="1" dirty="0"/>
              <a:t>type I error </a:t>
            </a:r>
            <a:r>
              <a:rPr lang="en-US" dirty="0"/>
              <a:t>is called </a:t>
            </a:r>
            <a:r>
              <a:rPr lang="en-US" b="1" dirty="0"/>
              <a:t>significance level </a:t>
            </a:r>
            <a:r>
              <a:rPr lang="el-GR" dirty="0"/>
              <a:t>α</a:t>
            </a:r>
            <a:r>
              <a:rPr lang="en-US" dirty="0"/>
              <a:t> and is the main factor for the statistical tests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Statistical tests errors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26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State </a:t>
            </a:r>
            <a:r>
              <a:rPr lang="en-US" dirty="0"/>
              <a:t>the relevant </a:t>
            </a:r>
            <a:r>
              <a:rPr lang="en-US" b="1" dirty="0"/>
              <a:t>null hypothesis </a:t>
            </a:r>
            <a:r>
              <a:rPr lang="en-US" dirty="0"/>
              <a:t>and, opposite to it, </a:t>
            </a:r>
            <a:r>
              <a:rPr lang="en-US" b="1" dirty="0"/>
              <a:t>alternative hypothesis</a:t>
            </a:r>
          </a:p>
          <a:p>
            <a:pPr lvl="0"/>
            <a:r>
              <a:rPr lang="en-US" b="1" dirty="0"/>
              <a:t>Select</a:t>
            </a:r>
            <a:r>
              <a:rPr lang="en-US" dirty="0"/>
              <a:t> a </a:t>
            </a:r>
            <a:r>
              <a:rPr lang="en-US" b="1" dirty="0"/>
              <a:t>significance level </a:t>
            </a:r>
            <a:r>
              <a:rPr lang="el-GR" dirty="0"/>
              <a:t>α</a:t>
            </a:r>
            <a:r>
              <a:rPr lang="en-US" dirty="0"/>
              <a:t>, a probability threshold below which the null hypothesis will be rejected</a:t>
            </a:r>
          </a:p>
          <a:p>
            <a:pPr lvl="0"/>
            <a:r>
              <a:rPr lang="en-US" b="1" dirty="0"/>
              <a:t>Estimate</a:t>
            </a:r>
            <a:r>
              <a:rPr lang="en-US" dirty="0"/>
              <a:t> from initial time series data the relevant </a:t>
            </a:r>
            <a:r>
              <a:rPr lang="en-US" b="1" dirty="0"/>
              <a:t>statistical criterion</a:t>
            </a:r>
            <a:r>
              <a:rPr lang="en-US" dirty="0"/>
              <a:t> </a:t>
            </a:r>
            <a:r>
              <a:rPr lang="ru-RU" i="1" dirty="0"/>
              <a:t>k</a:t>
            </a:r>
            <a:r>
              <a:rPr lang="en-US" i="1" dirty="0"/>
              <a:t> – </a:t>
            </a:r>
            <a:r>
              <a:rPr lang="en-US" dirty="0"/>
              <a:t>the stochastic variable, which should be a value from a desired probability distribution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5053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Statistical 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245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Compare</a:t>
            </a:r>
            <a:r>
              <a:rPr lang="en-US" dirty="0"/>
              <a:t> the estimated criterion with the a priori known statistical </a:t>
            </a:r>
            <a:r>
              <a:rPr lang="en-US" b="1" dirty="0"/>
              <a:t>critical</a:t>
            </a:r>
            <a:r>
              <a:rPr lang="en-US" dirty="0"/>
              <a:t> criterion </a:t>
            </a:r>
            <a:r>
              <a:rPr lang="en-US" b="1" dirty="0"/>
              <a:t>value</a:t>
            </a:r>
          </a:p>
          <a:p>
            <a:pPr lvl="0"/>
            <a:r>
              <a:rPr lang="en-US" b="1" dirty="0"/>
              <a:t>Check</a:t>
            </a:r>
            <a:r>
              <a:rPr lang="en-US" dirty="0"/>
              <a:t> the estimated criterion if its within some </a:t>
            </a:r>
            <a:r>
              <a:rPr lang="en-US" b="1" dirty="0"/>
              <a:t>critical region</a:t>
            </a:r>
          </a:p>
          <a:p>
            <a:pPr lvl="0"/>
            <a:r>
              <a:rPr lang="en-US" b="1" dirty="0"/>
              <a:t>Decide </a:t>
            </a:r>
            <a:r>
              <a:rPr lang="en-US" dirty="0"/>
              <a:t>to either </a:t>
            </a:r>
            <a:r>
              <a:rPr lang="en-US" b="1" dirty="0"/>
              <a:t>reject</a:t>
            </a:r>
            <a:r>
              <a:rPr lang="en-US" dirty="0"/>
              <a:t> the null hypothesis in favor of the alternative or </a:t>
            </a:r>
            <a:r>
              <a:rPr lang="en-US" b="1" dirty="0"/>
              <a:t>accept</a:t>
            </a:r>
            <a:r>
              <a:rPr lang="en-US" dirty="0"/>
              <a:t> it. </a:t>
            </a:r>
          </a:p>
          <a:p>
            <a:pPr marL="0" lvl="0" indent="0">
              <a:buNone/>
            </a:pPr>
            <a:r>
              <a:rPr lang="en-US" sz="2800" dirty="0"/>
              <a:t>The decision rule is to reject the null hypothesis </a:t>
            </a:r>
            <a:r>
              <a:rPr lang="en-US" sz="2800" i="1" dirty="0"/>
              <a:t>H</a:t>
            </a:r>
            <a:r>
              <a:rPr lang="en-US" sz="2800" baseline="-25000" dirty="0"/>
              <a:t>0</a:t>
            </a:r>
            <a:r>
              <a:rPr lang="en-US" sz="2800" dirty="0"/>
              <a:t> if the estimated criterion is in the critical region, and to accept or “fail to reject” the hypothesis otherwise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Statistical 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684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Compute</a:t>
            </a:r>
            <a:r>
              <a:rPr lang="en-US" dirty="0"/>
              <a:t> the statistical </a:t>
            </a:r>
            <a:r>
              <a:rPr lang="en-US" b="1" dirty="0"/>
              <a:t>criterion</a:t>
            </a:r>
            <a:r>
              <a:rPr lang="en-US" dirty="0"/>
              <a:t> based on hypothesis and significance level</a:t>
            </a:r>
            <a:r>
              <a:rPr lang="el-GR" dirty="0"/>
              <a:t> α</a:t>
            </a:r>
            <a:endParaRPr lang="en-US" dirty="0"/>
          </a:p>
          <a:p>
            <a:pPr lvl="0"/>
            <a:r>
              <a:rPr lang="en-US" b="1" dirty="0"/>
              <a:t>Calculate</a:t>
            </a:r>
            <a:r>
              <a:rPr lang="en-US" dirty="0"/>
              <a:t> the </a:t>
            </a:r>
            <a:r>
              <a:rPr lang="en-US" b="1" i="1" dirty="0"/>
              <a:t>p</a:t>
            </a:r>
            <a:r>
              <a:rPr lang="en-US" b="1" dirty="0"/>
              <a:t>-value</a:t>
            </a:r>
            <a:r>
              <a:rPr lang="en-US" dirty="0"/>
              <a:t>. This is the </a:t>
            </a:r>
            <a:r>
              <a:rPr lang="en-US" b="1" dirty="0"/>
              <a:t>probability </a:t>
            </a:r>
            <a:r>
              <a:rPr lang="en-US" dirty="0"/>
              <a:t>of sampling a criterion at least as extreme as that which was observed in time series</a:t>
            </a:r>
          </a:p>
          <a:p>
            <a:r>
              <a:rPr lang="en-US" b="1" dirty="0"/>
              <a:t>Reject</a:t>
            </a:r>
            <a:r>
              <a:rPr lang="en-US" dirty="0"/>
              <a:t> the null hypothesis, in favor of the accepting alternative hypothesis, </a:t>
            </a:r>
            <a:r>
              <a:rPr lang="en-US" b="1" dirty="0"/>
              <a:t>if and only if </a:t>
            </a:r>
            <a:r>
              <a:rPr lang="en-US" dirty="0"/>
              <a:t>the </a:t>
            </a:r>
            <a:r>
              <a:rPr lang="en-US" b="1" i="1" dirty="0"/>
              <a:t>p</a:t>
            </a:r>
            <a:r>
              <a:rPr lang="en-US" b="1" dirty="0"/>
              <a:t>-value is less </a:t>
            </a:r>
            <a:r>
              <a:rPr lang="en-US" dirty="0"/>
              <a:t>than the </a:t>
            </a:r>
            <a:r>
              <a:rPr lang="en-US" b="1" dirty="0"/>
              <a:t>significance level </a:t>
            </a:r>
            <a:r>
              <a:rPr lang="en-US" dirty="0"/>
              <a:t>threshold.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Simple version of 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57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4</a:t>
            </a:r>
            <a:r>
              <a:rPr lang="ru-RU" dirty="0"/>
              <a:t>. </a:t>
            </a:r>
            <a:r>
              <a:rPr lang="en-US" dirty="0"/>
              <a:t>Statistical hypothesis testing AND CRITERIA </a:t>
            </a:r>
            <a:br>
              <a:rPr lang="en-US" dirty="0"/>
            </a:br>
            <a:r>
              <a:rPr lang="en-US" dirty="0"/>
              <a:t>FOR TIME SERIES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637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Anomaly observations test (Irvine test)</a:t>
            </a:r>
            <a:endParaRPr lang="ru-RU" dirty="0"/>
          </a:p>
          <a:p>
            <a:pPr lvl="0"/>
            <a:r>
              <a:rPr lang="en-US" dirty="0"/>
              <a:t>Student’s </a:t>
            </a:r>
            <a:r>
              <a:rPr lang="en-US" i="1" dirty="0"/>
              <a:t>t</a:t>
            </a:r>
            <a:r>
              <a:rPr lang="en-US" dirty="0"/>
              <a:t>-test</a:t>
            </a:r>
            <a:endParaRPr lang="ru-RU" dirty="0"/>
          </a:p>
          <a:p>
            <a:pPr lvl="0"/>
            <a:r>
              <a:rPr lang="en-US" dirty="0"/>
              <a:t>Two-sample </a:t>
            </a:r>
            <a:r>
              <a:rPr lang="en-US" i="1" dirty="0"/>
              <a:t>F</a:t>
            </a:r>
            <a:r>
              <a:rPr lang="en-US" dirty="0"/>
              <a:t>-test for equality of variances</a:t>
            </a:r>
            <a:endParaRPr lang="ru-RU" dirty="0"/>
          </a:p>
          <a:p>
            <a:pPr lvl="0"/>
            <a:r>
              <a:rPr lang="en-US" i="1" dirty="0"/>
              <a:t>Run</a:t>
            </a:r>
            <a:r>
              <a:rPr lang="en-US" dirty="0"/>
              <a:t> test, based on median value</a:t>
            </a:r>
            <a:endParaRPr lang="ru-RU" dirty="0"/>
          </a:p>
          <a:p>
            <a:pPr lvl="0"/>
            <a:r>
              <a:rPr lang="en-US" dirty="0"/>
              <a:t>Check for time series </a:t>
            </a:r>
            <a:r>
              <a:rPr lang="en-US" dirty="0" err="1"/>
              <a:t>stationarity</a:t>
            </a:r>
            <a:r>
              <a:rPr lang="ru-RU" dirty="0"/>
              <a:t>:</a:t>
            </a:r>
          </a:p>
          <a:p>
            <a:pPr marL="0" lvl="0" indent="0">
              <a:buNone/>
            </a:pPr>
            <a:r>
              <a:rPr lang="ru-RU" dirty="0"/>
              <a:t>	</a:t>
            </a:r>
            <a:r>
              <a:rPr lang="en-US" dirty="0"/>
              <a:t>based on </a:t>
            </a:r>
            <a:r>
              <a:rPr lang="en-US" i="1" dirty="0"/>
              <a:t>t</a:t>
            </a:r>
            <a:r>
              <a:rPr lang="en-US" dirty="0"/>
              <a:t>-test + </a:t>
            </a:r>
            <a:r>
              <a:rPr lang="en-US" i="1" dirty="0"/>
              <a:t>F</a:t>
            </a:r>
            <a:r>
              <a:rPr lang="en-US" dirty="0"/>
              <a:t>-test</a:t>
            </a:r>
            <a:endParaRPr lang="ru-RU" dirty="0"/>
          </a:p>
          <a:p>
            <a:pPr marL="0" lvl="0" indent="0">
              <a:buNone/>
            </a:pPr>
            <a:r>
              <a:rPr lang="ru-RU" dirty="0"/>
              <a:t>	</a:t>
            </a:r>
            <a:r>
              <a:rPr lang="en-US" i="1" dirty="0"/>
              <a:t>ADF</a:t>
            </a:r>
            <a:r>
              <a:rPr lang="en-US" dirty="0"/>
              <a:t>-test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i="1" dirty="0"/>
              <a:t>KPSS</a:t>
            </a:r>
            <a:r>
              <a:rPr lang="en-US" dirty="0"/>
              <a:t>-test</a:t>
            </a:r>
            <a:r>
              <a:rPr lang="ru-RU" dirty="0"/>
              <a:t>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Useful tests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475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417646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b="1" dirty="0"/>
              <a:t>Irvine method</a:t>
            </a:r>
            <a:endParaRPr lang="ru-RU" b="1" dirty="0"/>
          </a:p>
          <a:p>
            <a:pPr marL="0" lvl="0" indent="0">
              <a:buNone/>
            </a:pPr>
            <a:endParaRPr lang="ru-RU" b="1" dirty="0"/>
          </a:p>
          <a:p>
            <a:pPr marL="0" lvl="0" indent="0">
              <a:buNone/>
            </a:pPr>
            <a:r>
              <a:rPr lang="en-US" b="1" dirty="0"/>
              <a:t>Null</a:t>
            </a:r>
            <a:r>
              <a:rPr lang="ru-RU" dirty="0"/>
              <a:t> </a:t>
            </a:r>
            <a:r>
              <a:rPr lang="en-US" dirty="0"/>
              <a:t>hypothesis</a:t>
            </a:r>
            <a:endParaRPr lang="ru-RU" dirty="0"/>
          </a:p>
          <a:p>
            <a:pPr lvl="0"/>
            <a:r>
              <a:rPr lang="en-US" i="1" dirty="0" err="1"/>
              <a:t>i</a:t>
            </a:r>
            <a:r>
              <a:rPr lang="ru-RU" dirty="0"/>
              <a:t>-</a:t>
            </a:r>
            <a:r>
              <a:rPr lang="en-US" dirty="0"/>
              <a:t>observation</a:t>
            </a:r>
            <a:r>
              <a:rPr lang="ru-RU" dirty="0"/>
              <a:t> </a:t>
            </a:r>
            <a:r>
              <a:rPr lang="en-US" b="1" dirty="0"/>
              <a:t>is not </a:t>
            </a:r>
            <a:r>
              <a:rPr lang="en-US" dirty="0"/>
              <a:t>an anomaly</a:t>
            </a:r>
          </a:p>
          <a:p>
            <a:pPr marL="0" lvl="0" indent="0">
              <a:buNone/>
            </a:pPr>
            <a:r>
              <a:rPr lang="en-US" b="1" dirty="0"/>
              <a:t>Alternative</a:t>
            </a:r>
            <a:r>
              <a:rPr lang="ru-RU" dirty="0"/>
              <a:t> </a:t>
            </a:r>
            <a:r>
              <a:rPr lang="en-US" dirty="0"/>
              <a:t>hypothesis</a:t>
            </a:r>
            <a:endParaRPr lang="ru-RU" dirty="0"/>
          </a:p>
          <a:p>
            <a:pPr lvl="0"/>
            <a:r>
              <a:rPr lang="en-US" i="1" dirty="0" err="1"/>
              <a:t>i</a:t>
            </a:r>
            <a:r>
              <a:rPr lang="ru-RU" dirty="0"/>
              <a:t>-</a:t>
            </a:r>
            <a:r>
              <a:rPr lang="en-US" dirty="0"/>
              <a:t>observation</a:t>
            </a:r>
            <a:r>
              <a:rPr lang="ru-RU" dirty="0"/>
              <a:t> </a:t>
            </a:r>
            <a:r>
              <a:rPr lang="en-US" b="1" dirty="0"/>
              <a:t>is </a:t>
            </a:r>
            <a:r>
              <a:rPr lang="en-US" dirty="0"/>
              <a:t>an anomaly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1343422"/>
          </a:xfrm>
        </p:spPr>
        <p:txBody>
          <a:bodyPr>
            <a:normAutofit/>
          </a:bodyPr>
          <a:lstStyle/>
          <a:p>
            <a:r>
              <a:rPr lang="en-US" b="1" dirty="0"/>
              <a:t>Anomaly observations 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548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Estimate the criterion</a:t>
            </a:r>
            <a:r>
              <a:rPr lang="ru-RU" dirty="0"/>
              <a:t>:</a:t>
            </a:r>
          </a:p>
          <a:p>
            <a:pPr lvl="0"/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r>
              <a:rPr lang="en-US" dirty="0"/>
              <a:t>Where value</a:t>
            </a:r>
            <a:r>
              <a:rPr lang="ru-RU" dirty="0"/>
              <a:t>:</a:t>
            </a:r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r>
              <a:rPr lang="en-US" dirty="0"/>
              <a:t>If</a:t>
            </a:r>
            <a:r>
              <a:rPr lang="ru-RU" dirty="0"/>
              <a:t>           </a:t>
            </a:r>
            <a:r>
              <a:rPr lang="en-US" dirty="0"/>
              <a:t>      </a:t>
            </a:r>
            <a:r>
              <a:rPr lang="ru-RU" dirty="0"/>
              <a:t>, </a:t>
            </a:r>
            <a:r>
              <a:rPr lang="en-US" dirty="0"/>
              <a:t>than with the probability </a:t>
            </a:r>
            <a:r>
              <a:rPr lang="el-GR" dirty="0"/>
              <a:t>α</a:t>
            </a:r>
            <a:r>
              <a:rPr lang="en-US" dirty="0"/>
              <a:t> the null hypothesis would be </a:t>
            </a:r>
            <a:r>
              <a:rPr lang="en-US" b="1" dirty="0"/>
              <a:t>rejected</a:t>
            </a:r>
            <a:r>
              <a:rPr lang="en-US" dirty="0"/>
              <a:t>, </a:t>
            </a:r>
          </a:p>
          <a:p>
            <a:pPr marL="0" lvl="0" indent="0">
              <a:buNone/>
            </a:pPr>
            <a:r>
              <a:rPr lang="en-US" dirty="0"/>
              <a:t>i.e. this </a:t>
            </a:r>
            <a:r>
              <a:rPr lang="en-US" i="1" dirty="0" err="1"/>
              <a:t>i</a:t>
            </a:r>
            <a:r>
              <a:rPr lang="en-US" dirty="0"/>
              <a:t>-observation </a:t>
            </a:r>
            <a:r>
              <a:rPr lang="en-US" b="1" dirty="0"/>
              <a:t>is an anomaly</a:t>
            </a:r>
            <a:r>
              <a:rPr lang="en-US" dirty="0"/>
              <a:t>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Anomaly observations 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11822"/>
              </p:ext>
            </p:extLst>
          </p:nvPr>
        </p:nvGraphicFramePr>
        <p:xfrm>
          <a:off x="4788024" y="1916832"/>
          <a:ext cx="247227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" name="Equation" r:id="rId3" imgW="977476" imgH="482391" progId="Equation.DSMT4">
                  <p:embed/>
                </p:oleObj>
              </mc:Choice>
              <mc:Fallback>
                <p:oleObj name="Equation" r:id="rId3" imgW="977476" imgH="48239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916832"/>
                        <a:ext cx="2472275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749799"/>
              </p:ext>
            </p:extLst>
          </p:nvPr>
        </p:nvGraphicFramePr>
        <p:xfrm>
          <a:off x="2843808" y="2996952"/>
          <a:ext cx="2304256" cy="1300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9" name="Equation" r:id="rId5" imgW="1333500" imgH="749300" progId="Equation.DSMT4">
                  <p:embed/>
                </p:oleObj>
              </mc:Choice>
              <mc:Fallback>
                <p:oleObj name="Equation" r:id="rId5" imgW="1333500" imgH="749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996952"/>
                        <a:ext cx="2304256" cy="13002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654417"/>
              </p:ext>
            </p:extLst>
          </p:nvPr>
        </p:nvGraphicFramePr>
        <p:xfrm>
          <a:off x="899592" y="4869160"/>
          <a:ext cx="1435496" cy="469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0" name="Equation" r:id="rId7" imgW="736560" imgH="241200" progId="Equation.DSMT4">
                  <p:embed/>
                </p:oleObj>
              </mc:Choice>
              <mc:Fallback>
                <p:oleObj name="Equation" r:id="rId7" imgW="7365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869160"/>
                        <a:ext cx="1435496" cy="4694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321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Critical criteria table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6977"/>
              </p:ext>
            </p:extLst>
          </p:nvPr>
        </p:nvGraphicFramePr>
        <p:xfrm>
          <a:off x="628009" y="1916832"/>
          <a:ext cx="7832423" cy="432048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428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2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1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N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2400">
                        <a:effectLst/>
                        <a:latin typeface="Times New Roman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2400">
                        <a:effectLst/>
                        <a:latin typeface="Times New Roman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10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1.5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2.0</a:t>
                      </a:r>
                      <a:endParaRPr lang="ru-RU" sz="24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20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1.3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1.8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50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1.1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1.6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100</a:t>
                      </a:r>
                      <a:endParaRPr lang="ru-RU" sz="24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1.0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1.5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400</a:t>
                      </a:r>
                      <a:endParaRPr lang="ru-RU" sz="24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0.9</a:t>
                      </a:r>
                      <a:endParaRPr lang="ru-RU" sz="240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88900"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1.3</a:t>
                      </a:r>
                      <a:endParaRPr lang="ru-RU" sz="24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83513"/>
              </p:ext>
            </p:extLst>
          </p:nvPr>
        </p:nvGraphicFramePr>
        <p:xfrm>
          <a:off x="3707904" y="2060848"/>
          <a:ext cx="122413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3" name="Equation" r:id="rId3" imgW="647700" imgH="190500" progId="Equation.DSMT4">
                  <p:embed/>
                </p:oleObj>
              </mc:Choice>
              <mc:Fallback>
                <p:oleObj name="Equation" r:id="rId3" imgW="647700" imgH="190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060848"/>
                        <a:ext cx="1224136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6565"/>
              </p:ext>
            </p:extLst>
          </p:nvPr>
        </p:nvGraphicFramePr>
        <p:xfrm>
          <a:off x="6444208" y="2060848"/>
          <a:ext cx="1224136" cy="365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4" name="Equation" r:id="rId5" imgW="634725" imgH="190417" progId="Equation.DSMT4">
                  <p:embed/>
                </p:oleObj>
              </mc:Choice>
              <mc:Fallback>
                <p:oleObj name="Equation" r:id="rId5" imgW="634725" imgH="19041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2060848"/>
                        <a:ext cx="1224136" cy="3654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50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1. </a:t>
            </a:r>
            <a:r>
              <a:rPr lang="en-US" dirty="0"/>
              <a:t>SPECTRUM ANALYSIS OF STATIONARY TIME SERIES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Time series data</a:t>
            </a:r>
            <a:r>
              <a:rPr lang="ru-RU" dirty="0"/>
              <a:t>: </a:t>
            </a:r>
            <a:endParaRPr lang="en-US" dirty="0"/>
          </a:p>
          <a:p>
            <a:pPr marL="0" lvl="0" indent="0">
              <a:buNone/>
            </a:pPr>
            <a:endParaRPr lang="ru-RU" u="sng" dirty="0"/>
          </a:p>
          <a:p>
            <a:pPr marL="0" lvl="0" indent="0">
              <a:buNone/>
            </a:pPr>
            <a:r>
              <a:rPr lang="en-US" dirty="0"/>
              <a:t>100, </a:t>
            </a:r>
            <a:r>
              <a:rPr lang="en-US" b="1" i="1" dirty="0"/>
              <a:t>143</a:t>
            </a:r>
            <a:r>
              <a:rPr lang="en-US" dirty="0"/>
              <a:t>, </a:t>
            </a:r>
            <a:r>
              <a:rPr lang="en-US" b="1" i="1" dirty="0"/>
              <a:t>124</a:t>
            </a:r>
            <a:r>
              <a:rPr lang="en-US" dirty="0"/>
              <a:t>, 115, 113, 110, 105, 100</a:t>
            </a:r>
            <a:r>
              <a:rPr lang="ru-RU" dirty="0"/>
              <a:t>, 104, 105</a:t>
            </a:r>
            <a:endParaRPr lang="en-US" dirty="0"/>
          </a:p>
          <a:p>
            <a:pPr lvl="0"/>
            <a:endParaRPr lang="ru-RU" dirty="0"/>
          </a:p>
          <a:p>
            <a:pPr lvl="0"/>
            <a:r>
              <a:rPr lang="en-US" dirty="0"/>
              <a:t>With</a:t>
            </a:r>
            <a:r>
              <a:rPr lang="ru-RU" dirty="0"/>
              <a:t>               </a:t>
            </a:r>
            <a:r>
              <a:rPr lang="en-US" dirty="0"/>
              <a:t>we need criterion </a:t>
            </a:r>
            <a:r>
              <a:rPr lang="en-US" i="1" dirty="0"/>
              <a:t>k</a:t>
            </a:r>
            <a:r>
              <a:rPr lang="en-US" dirty="0"/>
              <a:t> &gt; </a:t>
            </a:r>
            <a:r>
              <a:rPr lang="ru-RU" dirty="0"/>
              <a:t>1.5;</a:t>
            </a:r>
          </a:p>
          <a:p>
            <a:pPr lvl="0"/>
            <a:r>
              <a:rPr lang="en-US" dirty="0"/>
              <a:t>Estimate the </a:t>
            </a:r>
            <a:r>
              <a:rPr lang="en-US" i="1" dirty="0"/>
              <a:t>k</a:t>
            </a:r>
            <a:r>
              <a:rPr lang="en-US" i="1" baseline="-25000" dirty="0"/>
              <a:t>i</a:t>
            </a:r>
            <a:r>
              <a:rPr lang="en-US" dirty="0"/>
              <a:t> for every observation</a:t>
            </a:r>
            <a:endParaRPr lang="ru-RU" dirty="0"/>
          </a:p>
          <a:p>
            <a:pPr lvl="0"/>
            <a:r>
              <a:rPr lang="en-US" dirty="0"/>
              <a:t>Observations </a:t>
            </a:r>
            <a:r>
              <a:rPr lang="en-US" b="1" dirty="0"/>
              <a:t>2</a:t>
            </a:r>
            <a:r>
              <a:rPr lang="en-US" dirty="0"/>
              <a:t> &amp; </a:t>
            </a:r>
            <a:r>
              <a:rPr lang="en-US" b="1" dirty="0"/>
              <a:t>3</a:t>
            </a:r>
            <a:r>
              <a:rPr lang="en-US" dirty="0"/>
              <a:t> reject the null hypothesis, i.e. they are </a:t>
            </a:r>
            <a:r>
              <a:rPr lang="en-US" b="1" dirty="0"/>
              <a:t>anomalous</a:t>
            </a:r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38099"/>
              </p:ext>
            </p:extLst>
          </p:nvPr>
        </p:nvGraphicFramePr>
        <p:xfrm>
          <a:off x="1763688" y="4293096"/>
          <a:ext cx="1224142" cy="36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name="Equation" r:id="rId3" imgW="647700" imgH="190500" progId="Equation.DSMT4">
                  <p:embed/>
                </p:oleObj>
              </mc:Choice>
              <mc:Fallback>
                <p:oleObj name="Equation" r:id="rId3" imgW="647700" imgH="190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293096"/>
                        <a:ext cx="1224142" cy="360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268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Test for a </a:t>
            </a:r>
            <a:r>
              <a:rPr lang="en-US" b="1" dirty="0"/>
              <a:t>constant expectation </a:t>
            </a:r>
            <a:r>
              <a:rPr lang="en-US" dirty="0"/>
              <a:t>value (no trends, data follows the normal distribution) </a:t>
            </a:r>
          </a:p>
          <a:p>
            <a:pPr lvl="0"/>
            <a:r>
              <a:rPr lang="en-US" dirty="0"/>
              <a:t>Test that the </a:t>
            </a:r>
            <a:r>
              <a:rPr lang="en-US" b="1" dirty="0"/>
              <a:t>means</a:t>
            </a:r>
            <a:r>
              <a:rPr lang="en-US" dirty="0"/>
              <a:t> of two samples are </a:t>
            </a:r>
            <a:r>
              <a:rPr lang="en-US" b="1" dirty="0"/>
              <a:t>equal</a:t>
            </a:r>
          </a:p>
          <a:p>
            <a:pPr lvl="0"/>
            <a:r>
              <a:rPr lang="en-US" b="1" dirty="0"/>
              <a:t>Null</a:t>
            </a:r>
            <a:r>
              <a:rPr lang="en-US" dirty="0"/>
              <a:t> hypothesis</a:t>
            </a:r>
            <a:r>
              <a:rPr lang="ru-RU" dirty="0"/>
              <a:t>:</a:t>
            </a:r>
          </a:p>
          <a:p>
            <a:pPr lvl="0"/>
            <a:endParaRPr lang="ru-RU" dirty="0"/>
          </a:p>
          <a:p>
            <a:pPr lvl="0"/>
            <a:r>
              <a:rPr lang="en-US" b="1" dirty="0"/>
              <a:t>Alternative</a:t>
            </a:r>
            <a:r>
              <a:rPr lang="en-US" dirty="0"/>
              <a:t> hypothesis</a:t>
            </a:r>
            <a:r>
              <a:rPr lang="ru-RU" dirty="0"/>
              <a:t>:</a:t>
            </a:r>
          </a:p>
          <a:p>
            <a:pPr lv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Student’s </a:t>
            </a:r>
            <a:r>
              <a:rPr lang="en-US" b="1" i="1" dirty="0"/>
              <a:t>t</a:t>
            </a:r>
            <a:r>
              <a:rPr lang="en-US" b="1" dirty="0"/>
              <a:t>-test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411901"/>
              </p:ext>
            </p:extLst>
          </p:nvPr>
        </p:nvGraphicFramePr>
        <p:xfrm>
          <a:off x="2483768" y="4221088"/>
          <a:ext cx="3202496" cy="645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0" name="Equation" r:id="rId3" imgW="1320227" imgH="266584" progId="Equation.DSMT4">
                  <p:embed/>
                </p:oleObj>
              </mc:Choice>
              <mc:Fallback>
                <p:oleObj name="Equation" r:id="rId3" imgW="1320227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221088"/>
                        <a:ext cx="3202496" cy="6451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706872"/>
              </p:ext>
            </p:extLst>
          </p:nvPr>
        </p:nvGraphicFramePr>
        <p:xfrm>
          <a:off x="2483768" y="5445224"/>
          <a:ext cx="317092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1" name="Equation" r:id="rId5" imgW="1307532" imgH="266584" progId="Equation.DSMT4">
                  <p:embed/>
                </p:oleObj>
              </mc:Choice>
              <mc:Fallback>
                <p:oleObj name="Equation" r:id="rId5" imgW="1307532" imgH="26658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445224"/>
                        <a:ext cx="317092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780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Separate</a:t>
            </a:r>
            <a:r>
              <a:rPr lang="en-US" dirty="0"/>
              <a:t> the initial time series data into two equally-sized samples:</a:t>
            </a:r>
          </a:p>
          <a:p>
            <a:pPr lvl="0"/>
            <a:endParaRPr lang="ru-RU" dirty="0"/>
          </a:p>
          <a:p>
            <a:pPr lvl="0"/>
            <a:r>
              <a:rPr lang="en-US" b="1" dirty="0"/>
              <a:t>Estimate</a:t>
            </a:r>
            <a:r>
              <a:rPr lang="en-US" dirty="0"/>
              <a:t> the </a:t>
            </a:r>
            <a:r>
              <a:rPr lang="en-US" i="1" dirty="0"/>
              <a:t>t</a:t>
            </a:r>
            <a:r>
              <a:rPr lang="en-US" dirty="0"/>
              <a:t>-test criterion</a:t>
            </a:r>
            <a:r>
              <a:rPr lang="ru-RU" dirty="0"/>
              <a:t>:</a:t>
            </a:r>
          </a:p>
          <a:p>
            <a:pPr lv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Student’s </a:t>
            </a:r>
            <a:r>
              <a:rPr lang="en-US" b="1" i="1" dirty="0"/>
              <a:t>t</a:t>
            </a:r>
            <a:r>
              <a:rPr lang="en-US" b="1" dirty="0"/>
              <a:t>-test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512028"/>
              </p:ext>
            </p:extLst>
          </p:nvPr>
        </p:nvGraphicFramePr>
        <p:xfrm>
          <a:off x="971600" y="2996952"/>
          <a:ext cx="256914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8" name="Equation" r:id="rId3" imgW="1053643" imgH="266584" progId="Equation.DSMT4">
                  <p:embed/>
                </p:oleObj>
              </mc:Choice>
              <mc:Fallback>
                <p:oleObj name="Equation" r:id="rId3" imgW="1053643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96952"/>
                        <a:ext cx="2569143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168829"/>
              </p:ext>
            </p:extLst>
          </p:nvPr>
        </p:nvGraphicFramePr>
        <p:xfrm>
          <a:off x="4067944" y="2996952"/>
          <a:ext cx="386528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9" name="Equation" r:id="rId5" imgW="1586811" imgH="266584" progId="Equation.DSMT4">
                  <p:embed/>
                </p:oleObj>
              </mc:Choice>
              <mc:Fallback>
                <p:oleObj name="Equation" r:id="rId5" imgW="1586811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996952"/>
                        <a:ext cx="386528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594680"/>
              </p:ext>
            </p:extLst>
          </p:nvPr>
        </p:nvGraphicFramePr>
        <p:xfrm>
          <a:off x="539552" y="4221088"/>
          <a:ext cx="8242666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0" name="Equation" r:id="rId7" imgW="3873500" imgH="609600" progId="Equation.DSMT4">
                  <p:embed/>
                </p:oleObj>
              </mc:Choice>
              <mc:Fallback>
                <p:oleObj name="Equation" r:id="rId7" imgW="3873500" imgH="60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221088"/>
                        <a:ext cx="8242666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298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48654" y="1877744"/>
            <a:ext cx="8229600" cy="46805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If it is </a:t>
            </a:r>
            <a:r>
              <a:rPr lang="en-US" b="1" dirty="0"/>
              <a:t>true</a:t>
            </a:r>
            <a:r>
              <a:rPr lang="en-US" dirty="0"/>
              <a:t>, that</a:t>
            </a:r>
            <a:r>
              <a:rPr lang="ru-RU" dirty="0"/>
              <a:t> </a:t>
            </a:r>
            <a:endParaRPr lang="ru-RU" b="1" dirty="0"/>
          </a:p>
          <a:p>
            <a:pPr marL="0" lvl="0" indent="0">
              <a:buNone/>
            </a:pPr>
            <a:r>
              <a:rPr lang="en-US" dirty="0"/>
              <a:t>where</a:t>
            </a:r>
            <a:r>
              <a:rPr lang="ru-RU" dirty="0"/>
              <a:t>                                    -</a:t>
            </a:r>
            <a:r>
              <a:rPr lang="en-US" dirty="0"/>
              <a:t> is a value from the Student distribution, than the null hypothesis about two equal expectation means is </a:t>
            </a:r>
            <a:r>
              <a:rPr lang="en-US" b="1" dirty="0"/>
              <a:t>rejected</a:t>
            </a:r>
            <a:r>
              <a:rPr lang="en-US" dirty="0"/>
              <a:t> on the significance level </a:t>
            </a:r>
            <a:r>
              <a:rPr lang="el-GR" dirty="0"/>
              <a:t>α</a:t>
            </a:r>
            <a:endParaRPr lang="ru-RU" dirty="0"/>
          </a:p>
          <a:p>
            <a:pPr lvl="0"/>
            <a:r>
              <a:rPr lang="en-US" dirty="0"/>
              <a:t>It means that the expectation mean is not constant and in time series there are some </a:t>
            </a:r>
            <a:r>
              <a:rPr lang="en-US" b="1" dirty="0"/>
              <a:t>deterministic</a:t>
            </a:r>
            <a:r>
              <a:rPr lang="en-US" dirty="0"/>
              <a:t> (non-stochastic) components (trends, cycles, etc.)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Student’s </a:t>
            </a:r>
            <a:r>
              <a:rPr lang="en-US" b="1" i="1" dirty="0"/>
              <a:t>t</a:t>
            </a:r>
            <a:r>
              <a:rPr lang="en-US" b="1" dirty="0"/>
              <a:t>-test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331810"/>
              </p:ext>
            </p:extLst>
          </p:nvPr>
        </p:nvGraphicFramePr>
        <p:xfrm>
          <a:off x="3635896" y="1916832"/>
          <a:ext cx="401187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1" name="Equation" r:id="rId3" imgW="1853396" imgH="266584" progId="Equation.DSMT4">
                  <p:embed/>
                </p:oleObj>
              </mc:Choice>
              <mc:Fallback>
                <p:oleObj name="Equation" r:id="rId3" imgW="1853396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916832"/>
                        <a:ext cx="4011874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114146"/>
              </p:ext>
            </p:extLst>
          </p:nvPr>
        </p:nvGraphicFramePr>
        <p:xfrm>
          <a:off x="1691680" y="2492896"/>
          <a:ext cx="314777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2" name="Equation" r:id="rId5" imgW="1459866" imgH="266584" progId="Equation.DSMT4">
                  <p:embed/>
                </p:oleObj>
              </mc:Choice>
              <mc:Fallback>
                <p:oleObj name="Equation" r:id="rId5" imgW="1459866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492896"/>
                        <a:ext cx="3147778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023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Initial substantial assumption for the test</a:t>
            </a:r>
            <a:r>
              <a:rPr lang="ru-RU" dirty="0"/>
              <a:t>: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r>
              <a:rPr lang="en-US" i="1" dirty="0"/>
              <a:t>How to verify this assumption</a:t>
            </a:r>
            <a:r>
              <a:rPr lang="ru-RU" dirty="0"/>
              <a:t>?</a:t>
            </a:r>
          </a:p>
          <a:p>
            <a:pPr lvl="0"/>
            <a:r>
              <a:rPr lang="en-US" dirty="0"/>
              <a:t>Of course we need to test this assumption as a null hypothesis with some statistical test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Student’s </a:t>
            </a:r>
            <a:r>
              <a:rPr lang="en-US" b="1" i="1" dirty="0"/>
              <a:t>t</a:t>
            </a:r>
            <a:r>
              <a:rPr lang="en-US" b="1" dirty="0"/>
              <a:t>-test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1103"/>
              </p:ext>
            </p:extLst>
          </p:nvPr>
        </p:nvGraphicFramePr>
        <p:xfrm>
          <a:off x="2987824" y="2708920"/>
          <a:ext cx="336380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Equation" r:id="rId3" imgW="1040948" imgH="266584" progId="Equation.DSMT4">
                  <p:embed/>
                </p:oleObj>
              </mc:Choice>
              <mc:Fallback>
                <p:oleObj name="Equation" r:id="rId3" imgW="1040948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708920"/>
                        <a:ext cx="3363803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300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Two-sample </a:t>
            </a:r>
            <a:r>
              <a:rPr lang="en-US" i="1" dirty="0"/>
              <a:t>F</a:t>
            </a:r>
            <a:r>
              <a:rPr lang="en-US" dirty="0"/>
              <a:t>-test for </a:t>
            </a:r>
            <a:r>
              <a:rPr lang="en-US" b="1" dirty="0"/>
              <a:t>equality of variances</a:t>
            </a:r>
            <a:endParaRPr lang="ru-RU" b="1" dirty="0"/>
          </a:p>
          <a:p>
            <a:pPr lvl="0"/>
            <a:r>
              <a:rPr lang="en-US" b="1" dirty="0"/>
              <a:t>Initial assumptions</a:t>
            </a:r>
            <a:r>
              <a:rPr lang="en-US" dirty="0"/>
              <a:t>: normal distribution and two samples are from the same variable</a:t>
            </a:r>
            <a:endParaRPr lang="ru-RU" dirty="0"/>
          </a:p>
          <a:p>
            <a:pPr lvl="0"/>
            <a:r>
              <a:rPr lang="en-US" b="1" dirty="0"/>
              <a:t>Null</a:t>
            </a:r>
            <a:r>
              <a:rPr lang="en-US" dirty="0"/>
              <a:t> hypothesis</a:t>
            </a:r>
            <a:r>
              <a:rPr lang="ru-RU" dirty="0"/>
              <a:t>:</a:t>
            </a:r>
          </a:p>
          <a:p>
            <a:pPr lvl="0"/>
            <a:endParaRPr lang="ru-RU" dirty="0"/>
          </a:p>
          <a:p>
            <a:pPr lvl="0"/>
            <a:r>
              <a:rPr lang="en-US" b="1" dirty="0"/>
              <a:t>Alternative</a:t>
            </a:r>
            <a:r>
              <a:rPr lang="en-US" dirty="0"/>
              <a:t> hypothesis</a:t>
            </a:r>
            <a:r>
              <a:rPr lang="ru-RU" dirty="0"/>
              <a:t>:</a:t>
            </a:r>
          </a:p>
          <a:p>
            <a:pPr lv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i="1" dirty="0"/>
              <a:t>F</a:t>
            </a:r>
            <a:r>
              <a:rPr lang="en-US" b="1" dirty="0"/>
              <a:t>-test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314678"/>
              </p:ext>
            </p:extLst>
          </p:nvPr>
        </p:nvGraphicFramePr>
        <p:xfrm>
          <a:off x="3203848" y="4221088"/>
          <a:ext cx="290089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5" name="Equation" r:id="rId3" imgW="1345616" imgH="266584" progId="Equation.DSMT4">
                  <p:embed/>
                </p:oleObj>
              </mc:Choice>
              <mc:Fallback>
                <p:oleObj name="Equation" r:id="rId3" imgW="1345616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221088"/>
                        <a:ext cx="2900894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159310"/>
              </p:ext>
            </p:extLst>
          </p:nvPr>
        </p:nvGraphicFramePr>
        <p:xfrm>
          <a:off x="3275856" y="5373216"/>
          <a:ext cx="28749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6" name="Equation" r:id="rId5" imgW="1333440" imgH="266400" progId="Equation.DSMT4">
                  <p:embed/>
                </p:oleObj>
              </mc:Choice>
              <mc:Fallback>
                <p:oleObj name="Equation" r:id="rId5" imgW="1333440" imgH="266400" progId="Equation.DSMT4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373216"/>
                        <a:ext cx="28749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047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8052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Fisher</a:t>
            </a:r>
            <a:r>
              <a:rPr lang="en-US" dirty="0"/>
              <a:t> (F) criterion</a:t>
            </a:r>
            <a:r>
              <a:rPr lang="ru-RU" dirty="0"/>
              <a:t>:</a:t>
            </a:r>
          </a:p>
          <a:p>
            <a:pPr lvl="0"/>
            <a:endParaRPr lang="ru-RU" dirty="0"/>
          </a:p>
          <a:p>
            <a:pPr lvl="0"/>
            <a:r>
              <a:rPr lang="en-US" dirty="0"/>
              <a:t>If inequality below is </a:t>
            </a:r>
            <a:r>
              <a:rPr lang="en-US" b="1" dirty="0"/>
              <a:t>false</a:t>
            </a:r>
            <a:r>
              <a:rPr lang="en-US" dirty="0"/>
              <a:t>,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marL="0" lvl="0" indent="0">
              <a:buNone/>
            </a:pPr>
            <a:r>
              <a:rPr lang="en-US" dirty="0"/>
              <a:t>than the </a:t>
            </a:r>
            <a:r>
              <a:rPr lang="en-US" b="1" dirty="0"/>
              <a:t>null hypothesis </a:t>
            </a:r>
            <a:r>
              <a:rPr lang="en-US" dirty="0"/>
              <a:t>about the equality of variances is </a:t>
            </a:r>
            <a:r>
              <a:rPr lang="en-US" b="1" dirty="0"/>
              <a:t>rejected</a:t>
            </a:r>
            <a:r>
              <a:rPr lang="en-US" dirty="0"/>
              <a:t> with significance level </a:t>
            </a:r>
            <a:r>
              <a:rPr lang="el-GR" dirty="0"/>
              <a:t>α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i="1" dirty="0"/>
              <a:t>F</a:t>
            </a:r>
            <a:r>
              <a:rPr lang="en-US" b="1" dirty="0"/>
              <a:t>-test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70168"/>
              </p:ext>
            </p:extLst>
          </p:nvPr>
        </p:nvGraphicFramePr>
        <p:xfrm>
          <a:off x="4355976" y="2060848"/>
          <a:ext cx="3038480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9" name="Equation" r:id="rId3" imgW="1320227" imgH="533169" progId="Equation.DSMT4">
                  <p:embed/>
                </p:oleObj>
              </mc:Choice>
              <mc:Fallback>
                <p:oleObj name="Equation" r:id="rId3" imgW="1320227" imgH="53316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060848"/>
                        <a:ext cx="3038480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418035"/>
              </p:ext>
            </p:extLst>
          </p:nvPr>
        </p:nvGraphicFramePr>
        <p:xfrm>
          <a:off x="2267744" y="3933056"/>
          <a:ext cx="499964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0" name="Equation" r:id="rId5" imgW="2235200" imgH="419100" progId="Equation.DSMT4">
                  <p:embed/>
                </p:oleObj>
              </mc:Choice>
              <mc:Fallback>
                <p:oleObj name="Equation" r:id="rId5" imgW="22352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933056"/>
                        <a:ext cx="4999646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232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Rearrange</a:t>
            </a:r>
            <a:r>
              <a:rPr lang="en-US" dirty="0"/>
              <a:t> the initial time series data into </a:t>
            </a:r>
            <a:r>
              <a:rPr lang="en-US" dirty="0" err="1"/>
              <a:t>variational</a:t>
            </a:r>
            <a:r>
              <a:rPr lang="en-US" dirty="0"/>
              <a:t> time series in ascending order</a:t>
            </a:r>
          </a:p>
          <a:p>
            <a:pPr lvl="0"/>
            <a:endParaRPr lang="ru-RU" dirty="0"/>
          </a:p>
          <a:p>
            <a:pPr lvl="0"/>
            <a:r>
              <a:rPr lang="en-US" b="1" dirty="0"/>
              <a:t>Estimate</a:t>
            </a:r>
            <a:r>
              <a:rPr lang="en-US" dirty="0"/>
              <a:t> the sample median value</a:t>
            </a:r>
            <a:r>
              <a:rPr lang="ru-RU" dirty="0"/>
              <a:t>:</a:t>
            </a:r>
          </a:p>
          <a:p>
            <a:pPr lvl="0"/>
            <a:endParaRPr lang="ru-RU" dirty="0"/>
          </a:p>
          <a:p>
            <a:pPr lv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1109"/>
            <a:ext cx="8568952" cy="792088"/>
          </a:xfrm>
        </p:spPr>
        <p:txBody>
          <a:bodyPr>
            <a:normAutofit/>
          </a:bodyPr>
          <a:lstStyle/>
          <a:p>
            <a:r>
              <a:rPr lang="en-US" b="1" i="1" dirty="0"/>
              <a:t>Run</a:t>
            </a:r>
            <a:r>
              <a:rPr lang="en-US" b="1" dirty="0"/>
              <a:t> 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463109"/>
              </p:ext>
            </p:extLst>
          </p:nvPr>
        </p:nvGraphicFramePr>
        <p:xfrm>
          <a:off x="2771800" y="2636912"/>
          <a:ext cx="429725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5" name="Equation" r:id="rId3" imgW="1765300" imgH="292100" progId="Equation.DSMT4">
                  <p:embed/>
                </p:oleObj>
              </mc:Choice>
              <mc:Fallback>
                <p:oleObj name="Equation" r:id="rId3" imgW="1765300" imgH="292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636912"/>
                        <a:ext cx="4297252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05999"/>
              </p:ext>
            </p:extLst>
          </p:nvPr>
        </p:nvGraphicFramePr>
        <p:xfrm>
          <a:off x="1585913" y="3860800"/>
          <a:ext cx="5818187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6" name="Equation" r:id="rId5" imgW="2895480" imgH="1079280" progId="Equation.DSMT4">
                  <p:embed/>
                </p:oleObj>
              </mc:Choice>
              <mc:Fallback>
                <p:oleObj name="Equation" r:id="rId5" imgW="2895480" imgH="1079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3860800"/>
                        <a:ext cx="5818187" cy="2160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135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811708"/>
            <a:ext cx="8229600" cy="4857652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/>
              <a:t>Shape</a:t>
            </a:r>
            <a:r>
              <a:rPr lang="en-US" dirty="0"/>
              <a:t> the </a:t>
            </a:r>
            <a:r>
              <a:rPr lang="en-US" i="1" dirty="0"/>
              <a:t>run</a:t>
            </a:r>
            <a:r>
              <a:rPr lang="en-US" dirty="0"/>
              <a:t> of </a:t>
            </a:r>
            <a:r>
              <a:rPr lang="ru-RU" dirty="0"/>
              <a:t>«+» </a:t>
            </a:r>
            <a:r>
              <a:rPr lang="en-US" dirty="0"/>
              <a:t>and</a:t>
            </a:r>
            <a:r>
              <a:rPr lang="ru-RU" dirty="0"/>
              <a:t> «–»</a:t>
            </a:r>
          </a:p>
          <a:p>
            <a:pPr lvl="0"/>
            <a:r>
              <a:rPr lang="ru-RU" dirty="0"/>
              <a:t>«+», </a:t>
            </a:r>
            <a:r>
              <a:rPr lang="en-US" dirty="0"/>
              <a:t>if</a:t>
            </a:r>
            <a:endParaRPr lang="ru-RU" dirty="0"/>
          </a:p>
          <a:p>
            <a:pPr lvl="0"/>
            <a:r>
              <a:rPr lang="ru-RU" dirty="0"/>
              <a:t>«–», </a:t>
            </a:r>
            <a:r>
              <a:rPr lang="en-US" dirty="0"/>
              <a:t>if</a:t>
            </a:r>
            <a:endParaRPr lang="ru-RU" dirty="0"/>
          </a:p>
          <a:p>
            <a:pPr lvl="0"/>
            <a:r>
              <a:rPr lang="en-US" dirty="0"/>
              <a:t>If</a:t>
            </a:r>
            <a:r>
              <a:rPr lang="ru-RU" dirty="0"/>
              <a:t>             </a:t>
            </a:r>
            <a:r>
              <a:rPr lang="en-US" dirty="0"/>
              <a:t> </a:t>
            </a:r>
            <a:r>
              <a:rPr lang="ru-RU" dirty="0"/>
              <a:t>, </a:t>
            </a:r>
            <a:r>
              <a:rPr lang="en-US" dirty="0"/>
              <a:t>than disregard these points</a:t>
            </a:r>
            <a:endParaRPr lang="ru-RU" dirty="0"/>
          </a:p>
          <a:p>
            <a:pPr lvl="0"/>
            <a:r>
              <a:rPr lang="en-US" dirty="0"/>
              <a:t>If the initial time series consists of </a:t>
            </a:r>
            <a:r>
              <a:rPr lang="en-US" b="1" dirty="0"/>
              <a:t>independent observations</a:t>
            </a:r>
            <a:r>
              <a:rPr lang="en-US" dirty="0"/>
              <a:t>, than the </a:t>
            </a:r>
            <a:r>
              <a:rPr lang="en-US" b="1" dirty="0"/>
              <a:t>alternation</a:t>
            </a:r>
            <a:r>
              <a:rPr lang="en-US" dirty="0"/>
              <a:t> between </a:t>
            </a:r>
            <a:r>
              <a:rPr lang="ru-RU" dirty="0"/>
              <a:t>«+» </a:t>
            </a:r>
            <a:r>
              <a:rPr lang="en-US" dirty="0"/>
              <a:t>and</a:t>
            </a:r>
            <a:r>
              <a:rPr lang="ru-RU" dirty="0"/>
              <a:t> «–» </a:t>
            </a:r>
            <a:r>
              <a:rPr lang="en-US" dirty="0"/>
              <a:t>is </a:t>
            </a:r>
            <a:r>
              <a:rPr lang="en-US" b="1" dirty="0"/>
              <a:t>random</a:t>
            </a:r>
            <a:r>
              <a:rPr lang="en-US" dirty="0"/>
              <a:t>, i.e. their numbers      are approximately equal and the sequence lengths are almost the same throughout the </a:t>
            </a:r>
            <a:r>
              <a:rPr lang="en-US" i="1" dirty="0"/>
              <a:t>run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i="1" dirty="0"/>
              <a:t>Run</a:t>
            </a:r>
            <a:r>
              <a:rPr lang="en-US" b="1" dirty="0"/>
              <a:t> 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968097"/>
              </p:ext>
            </p:extLst>
          </p:nvPr>
        </p:nvGraphicFramePr>
        <p:xfrm>
          <a:off x="2051720" y="2420888"/>
          <a:ext cx="112332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7" name="Equation" r:id="rId3" imgW="622030" imgH="241195" progId="Equation.DSMT4">
                  <p:embed/>
                </p:oleObj>
              </mc:Choice>
              <mc:Fallback>
                <p:oleObj name="Equation" r:id="rId3" imgW="622030" imgH="24119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420888"/>
                        <a:ext cx="1123325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271628"/>
              </p:ext>
            </p:extLst>
          </p:nvPr>
        </p:nvGraphicFramePr>
        <p:xfrm>
          <a:off x="2051720" y="2996952"/>
          <a:ext cx="112332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8" name="Equation" r:id="rId5" imgW="622030" imgH="241195" progId="Equation.DSMT4">
                  <p:embed/>
                </p:oleObj>
              </mc:Choice>
              <mc:Fallback>
                <p:oleObj name="Equation" r:id="rId5" imgW="622030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996952"/>
                        <a:ext cx="1123325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133672"/>
              </p:ext>
            </p:extLst>
          </p:nvPr>
        </p:nvGraphicFramePr>
        <p:xfrm>
          <a:off x="1167544" y="3501008"/>
          <a:ext cx="112332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9" name="Equation" r:id="rId7" imgW="622030" imgH="241195" progId="Equation.DSMT4">
                  <p:embed/>
                </p:oleObj>
              </mc:Choice>
              <mc:Fallback>
                <p:oleObj name="Equation" r:id="rId7" imgW="622030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544" y="3501008"/>
                        <a:ext cx="1123325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511377"/>
              </p:ext>
            </p:extLst>
          </p:nvPr>
        </p:nvGraphicFramePr>
        <p:xfrm>
          <a:off x="6804248" y="5085184"/>
          <a:ext cx="360040" cy="38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0" name="Equation" r:id="rId9" imgW="139639" imgH="152334" progId="Equation.DSMT4">
                  <p:embed/>
                </p:oleObj>
              </mc:Choice>
              <mc:Fallback>
                <p:oleObj name="Equation" r:id="rId9" imgW="139639" imgH="15233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5085184"/>
                        <a:ext cx="360040" cy="3840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53931"/>
              </p:ext>
            </p:extLst>
          </p:nvPr>
        </p:nvGraphicFramePr>
        <p:xfrm>
          <a:off x="8172400" y="5517232"/>
          <a:ext cx="373541" cy="459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1" name="Equation" r:id="rId11" imgW="126835" imgH="152202" progId="Equation.DSMT4">
                  <p:embed/>
                </p:oleObj>
              </mc:Choice>
              <mc:Fallback>
                <p:oleObj name="Equation" r:id="rId11" imgW="126835" imgH="15220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00" y="5517232"/>
                        <a:ext cx="373541" cy="4597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119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Even if one of these two inequalities is </a:t>
            </a:r>
            <a:r>
              <a:rPr lang="en-US" b="1" dirty="0"/>
              <a:t>false,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 the </a:t>
            </a:r>
            <a:r>
              <a:rPr lang="en-US" b="1" dirty="0"/>
              <a:t>null</a:t>
            </a:r>
            <a:r>
              <a:rPr lang="en-US" dirty="0"/>
              <a:t> hypothesis</a:t>
            </a:r>
            <a:r>
              <a:rPr lang="ru-RU" dirty="0"/>
              <a:t>                        </a:t>
            </a:r>
            <a:r>
              <a:rPr lang="en-US" dirty="0"/>
              <a:t> is </a:t>
            </a:r>
            <a:r>
              <a:rPr lang="en-US" b="1" dirty="0"/>
              <a:t>rejected</a:t>
            </a:r>
            <a:r>
              <a:rPr lang="ru-RU" dirty="0"/>
              <a:t> </a:t>
            </a:r>
          </a:p>
          <a:p>
            <a:pPr lvl="0"/>
            <a:r>
              <a:rPr lang="en-US" dirty="0"/>
              <a:t>It means that </a:t>
            </a:r>
            <a:r>
              <a:rPr lang="en-US" b="1" dirty="0"/>
              <a:t>alternative </a:t>
            </a:r>
            <a:r>
              <a:rPr lang="en-US" dirty="0"/>
              <a:t>hypothesis about </a:t>
            </a:r>
            <a:r>
              <a:rPr lang="en-US" b="1" dirty="0"/>
              <a:t>non-random</a:t>
            </a:r>
            <a:r>
              <a:rPr lang="en-US" dirty="0"/>
              <a:t> (deterministic, non-stochastic) </a:t>
            </a:r>
            <a:r>
              <a:rPr lang="en-US" b="1" dirty="0"/>
              <a:t>component</a:t>
            </a:r>
            <a:r>
              <a:rPr lang="en-US" dirty="0"/>
              <a:t> in the time series is </a:t>
            </a:r>
            <a:r>
              <a:rPr lang="en-US" b="1" dirty="0"/>
              <a:t>accepted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i="1" dirty="0"/>
              <a:t>Run</a:t>
            </a:r>
            <a:r>
              <a:rPr lang="en-US" b="1" dirty="0"/>
              <a:t> 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710522"/>
              </p:ext>
            </p:extLst>
          </p:nvPr>
        </p:nvGraphicFramePr>
        <p:xfrm>
          <a:off x="1979712" y="2420888"/>
          <a:ext cx="4770783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5" name="Equation" r:id="rId3" imgW="2133600" imgH="673100" progId="Equation.DSMT4">
                  <p:embed/>
                </p:oleObj>
              </mc:Choice>
              <mc:Fallback>
                <p:oleObj name="Equation" r:id="rId3" imgW="2133600" imgH="673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420888"/>
                        <a:ext cx="4770783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60845"/>
              </p:ext>
            </p:extLst>
          </p:nvPr>
        </p:nvGraphicFramePr>
        <p:xfrm>
          <a:off x="4644008" y="4221088"/>
          <a:ext cx="2088232" cy="42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6" name="Equation" r:id="rId5" imgW="1320227" imgH="266584" progId="Equation.DSMT4">
                  <p:embed/>
                </p:oleObj>
              </mc:Choice>
              <mc:Fallback>
                <p:oleObj name="Equation" r:id="rId5" imgW="1320227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221088"/>
                        <a:ext cx="2088232" cy="4206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16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 err="1"/>
              <a:t>Periodogram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3312368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Power Spectral Density </a:t>
            </a:r>
            <a:r>
              <a:rPr lang="en-US" dirty="0"/>
              <a:t>(</a:t>
            </a:r>
            <a:r>
              <a:rPr lang="en-US" b="1" dirty="0"/>
              <a:t>PSD</a:t>
            </a:r>
            <a:r>
              <a:rPr lang="en-US" dirty="0"/>
              <a:t>) estimation</a:t>
            </a:r>
          </a:p>
          <a:p>
            <a:pPr lvl="0"/>
            <a:r>
              <a:rPr lang="en-US" dirty="0"/>
              <a:t>Fourier transform of sample ACF estimation</a:t>
            </a:r>
          </a:p>
          <a:p>
            <a:pPr lvl="0"/>
            <a:r>
              <a:rPr lang="en-US" dirty="0"/>
              <a:t>PSD = the same estimation, as ACF, but in frequency representation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315560"/>
              </p:ext>
            </p:extLst>
          </p:nvPr>
        </p:nvGraphicFramePr>
        <p:xfrm>
          <a:off x="971600" y="1844824"/>
          <a:ext cx="7407060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3" imgW="3403600" imgH="558800" progId="Equation.DSMT4">
                  <p:embed/>
                </p:oleObj>
              </mc:Choice>
              <mc:Fallback>
                <p:oleObj name="Equation" r:id="rId3" imgW="3403600" imgH="558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44824"/>
                        <a:ext cx="7407060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533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lvl="0" algn="ctr"/>
            <a:r>
              <a:rPr lang="en-US" dirty="0"/>
              <a:t>PART 5</a:t>
            </a:r>
            <a:r>
              <a:rPr lang="ru-RU" dirty="0"/>
              <a:t>. </a:t>
            </a:r>
            <a:r>
              <a:rPr lang="en-US" dirty="0"/>
              <a:t>Testing the null hypothesis for </a:t>
            </a:r>
            <a:r>
              <a:rPr lang="en-US" dirty="0" err="1"/>
              <a:t>stationarity</a:t>
            </a:r>
            <a:r>
              <a:rPr lang="en-US" dirty="0"/>
              <a:t> </a:t>
            </a:r>
            <a:br>
              <a:rPr lang="en-US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643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3650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faithful theoretical </a:t>
            </a:r>
            <a:r>
              <a:rPr lang="en-US" b="1" dirty="0" err="1"/>
              <a:t>stationarity</a:t>
            </a:r>
            <a:r>
              <a:rPr lang="en-US" b="1" dirty="0"/>
              <a:t> definition </a:t>
            </a:r>
            <a:r>
              <a:rPr lang="en-US" dirty="0"/>
              <a:t>(in </a:t>
            </a:r>
            <a:r>
              <a:rPr lang="en-US" i="1" dirty="0"/>
              <a:t>narrow</a:t>
            </a:r>
            <a:r>
              <a:rPr lang="en-US" dirty="0"/>
              <a:t> and </a:t>
            </a:r>
            <a:r>
              <a:rPr lang="en-US" i="1" dirty="0"/>
              <a:t>wide</a:t>
            </a:r>
            <a:r>
              <a:rPr lang="en-US" dirty="0"/>
              <a:t> senses) is </a:t>
            </a:r>
            <a:r>
              <a:rPr lang="en-US" b="1" dirty="0"/>
              <a:t>non-applicable</a:t>
            </a:r>
          </a:p>
          <a:p>
            <a:pPr marL="0" lvl="0" indent="0">
              <a:buNone/>
            </a:pPr>
            <a:r>
              <a:rPr lang="en-US" dirty="0"/>
              <a:t>The </a:t>
            </a:r>
            <a:r>
              <a:rPr lang="en-US" i="1" dirty="0"/>
              <a:t>approximation</a:t>
            </a:r>
            <a:r>
              <a:rPr lang="en-US" dirty="0"/>
              <a:t> to this definition:</a:t>
            </a:r>
          </a:p>
          <a:p>
            <a:pPr lvl="0"/>
            <a:r>
              <a:rPr lang="en-US" b="1" dirty="0"/>
              <a:t>State</a:t>
            </a:r>
            <a:r>
              <a:rPr lang="en-US" dirty="0"/>
              <a:t> the </a:t>
            </a:r>
            <a:r>
              <a:rPr lang="en-US" b="1" dirty="0"/>
              <a:t>null</a:t>
            </a:r>
            <a:r>
              <a:rPr lang="en-US" dirty="0"/>
              <a:t> hypothesis of </a:t>
            </a:r>
            <a:r>
              <a:rPr lang="en-US" b="1" dirty="0"/>
              <a:t>time-independent</a:t>
            </a:r>
            <a:r>
              <a:rPr lang="en-US" dirty="0"/>
              <a:t> expectation </a:t>
            </a:r>
            <a:r>
              <a:rPr lang="en-US" b="1" dirty="0"/>
              <a:t>mean</a:t>
            </a:r>
            <a:r>
              <a:rPr lang="en-US" dirty="0"/>
              <a:t> value and </a:t>
            </a:r>
            <a:r>
              <a:rPr lang="en-US" b="1" dirty="0"/>
              <a:t>variance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    (only wide sense </a:t>
            </a:r>
            <a:r>
              <a:rPr lang="en-US" dirty="0" err="1"/>
              <a:t>stationarity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It means that on all sub-intervals of time span the mean and variance values </a:t>
            </a:r>
            <a:r>
              <a:rPr lang="en-US" b="1" dirty="0"/>
              <a:t>are equal</a:t>
            </a:r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Time Series </a:t>
            </a:r>
            <a:r>
              <a:rPr lang="en-US" b="1" dirty="0" err="1"/>
              <a:t>Stationarity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203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323528" y="2132856"/>
            <a:ext cx="8064896" cy="4536504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Divide</a:t>
            </a:r>
            <a:r>
              <a:rPr lang="en-US" dirty="0"/>
              <a:t> the initial data into </a:t>
            </a:r>
            <a:r>
              <a:rPr lang="en-US" b="1" dirty="0"/>
              <a:t>equal</a:t>
            </a:r>
            <a:r>
              <a:rPr lang="en-US" dirty="0"/>
              <a:t> time spans;</a:t>
            </a:r>
          </a:p>
          <a:p>
            <a:pPr lvl="0"/>
            <a:r>
              <a:rPr lang="en-US" b="1" dirty="0"/>
              <a:t>Test </a:t>
            </a:r>
            <a:r>
              <a:rPr lang="en-US" dirty="0"/>
              <a:t>these samples with </a:t>
            </a:r>
            <a:r>
              <a:rPr lang="en-US" i="1" dirty="0"/>
              <a:t>F</a:t>
            </a:r>
            <a:r>
              <a:rPr lang="en-US" dirty="0"/>
              <a:t>-test and </a:t>
            </a:r>
            <a:r>
              <a:rPr lang="en-US" i="1" dirty="0"/>
              <a:t>t</a:t>
            </a:r>
            <a:r>
              <a:rPr lang="en-US" dirty="0"/>
              <a:t>-test </a:t>
            </a:r>
            <a:r>
              <a:rPr lang="en-US" b="1" dirty="0"/>
              <a:t>in pairs</a:t>
            </a:r>
            <a:r>
              <a:rPr lang="en-US" dirty="0"/>
              <a:t>;</a:t>
            </a:r>
          </a:p>
          <a:p>
            <a:pPr lvl="0"/>
            <a:r>
              <a:rPr lang="en-US" dirty="0"/>
              <a:t>Even if one of those tests </a:t>
            </a:r>
            <a:r>
              <a:rPr lang="en-US" b="1" dirty="0"/>
              <a:t>failed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ru-RU" dirty="0"/>
              <a:t>		</a:t>
            </a:r>
            <a:r>
              <a:rPr lang="en-US" dirty="0"/>
              <a:t>         </a:t>
            </a:r>
            <a:r>
              <a:rPr lang="ru-RU" dirty="0"/>
              <a:t>– </a:t>
            </a:r>
            <a:r>
              <a:rPr lang="en-US" b="1" dirty="0"/>
              <a:t>time series is non-stationary.</a:t>
            </a:r>
            <a:endParaRPr lang="ru-RU" dirty="0"/>
          </a:p>
          <a:p>
            <a:pPr lvl="0"/>
            <a:r>
              <a:rPr lang="en-US" dirty="0"/>
              <a:t>This technique is </a:t>
            </a:r>
            <a:r>
              <a:rPr lang="en-US" b="1" dirty="0"/>
              <a:t>ill-conditioned</a:t>
            </a:r>
            <a:r>
              <a:rPr lang="en-US" dirty="0"/>
              <a:t>, because the </a:t>
            </a:r>
            <a:r>
              <a:rPr lang="en-US" i="1" dirty="0"/>
              <a:t>F</a:t>
            </a:r>
            <a:r>
              <a:rPr lang="en-US" dirty="0"/>
              <a:t>-test and </a:t>
            </a:r>
            <a:r>
              <a:rPr lang="en-US" i="1" dirty="0"/>
              <a:t>t</a:t>
            </a:r>
            <a:r>
              <a:rPr lang="en-US" dirty="0"/>
              <a:t>-test are based on </a:t>
            </a:r>
            <a:r>
              <a:rPr lang="en-US" b="1" dirty="0"/>
              <a:t>normal distribution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Time Series </a:t>
            </a:r>
            <a:r>
              <a:rPr lang="en-US" b="1" dirty="0" err="1"/>
              <a:t>Stationarity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828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Kwiatkowski–Phillips–Schmidt–Shin Test</a:t>
            </a:r>
            <a:endParaRPr lang="en-US" dirty="0"/>
          </a:p>
          <a:p>
            <a:pPr lvl="0"/>
            <a:r>
              <a:rPr lang="en-US" dirty="0"/>
              <a:t>Let the model for time series be defined as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Null </a:t>
            </a:r>
            <a:r>
              <a:rPr lang="en-US" dirty="0"/>
              <a:t>hypothesis:</a:t>
            </a:r>
            <a:endParaRPr lang="ru-RU" dirty="0"/>
          </a:p>
          <a:p>
            <a:pPr marL="0" lvl="0" indent="0">
              <a:buNone/>
            </a:pPr>
            <a:r>
              <a:rPr lang="en-US" dirty="0"/>
              <a:t>time series data is stationary and </a:t>
            </a:r>
          </a:p>
          <a:p>
            <a:pPr lvl="0"/>
            <a:r>
              <a:rPr lang="en-US" b="1" dirty="0"/>
              <a:t>Alternative </a:t>
            </a:r>
            <a:r>
              <a:rPr lang="en-US" dirty="0"/>
              <a:t>hypothesis</a:t>
            </a:r>
            <a:r>
              <a:rPr lang="ru-RU" dirty="0"/>
              <a:t>:</a:t>
            </a:r>
          </a:p>
          <a:p>
            <a:pPr marL="0" lvl="0" indent="0">
              <a:buNone/>
            </a:pPr>
            <a:r>
              <a:rPr lang="en-US" dirty="0"/>
              <a:t>time series data is non-stationary and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i="1" dirty="0"/>
              <a:t>KPSS</a:t>
            </a:r>
            <a:r>
              <a:rPr lang="en-US" b="1" dirty="0"/>
              <a:t>-test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688956"/>
              </p:ext>
            </p:extLst>
          </p:nvPr>
        </p:nvGraphicFramePr>
        <p:xfrm>
          <a:off x="2978822" y="3068960"/>
          <a:ext cx="318635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8" name="Equation" r:id="rId3" imgW="1688367" imgH="266584" progId="Equation.DSMT4">
                  <p:embed/>
                </p:oleObj>
              </mc:Choice>
              <mc:Fallback>
                <p:oleObj name="Equation" r:id="rId3" imgW="1688367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822" y="3068960"/>
                        <a:ext cx="3186355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133548"/>
              </p:ext>
            </p:extLst>
          </p:nvPr>
        </p:nvGraphicFramePr>
        <p:xfrm>
          <a:off x="6156176" y="4221088"/>
          <a:ext cx="936104" cy="55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9" name="Equation" r:id="rId5" imgW="495085" imgH="291973" progId="Equation.DSMT4">
                  <p:embed/>
                </p:oleObj>
              </mc:Choice>
              <mc:Fallback>
                <p:oleObj name="Equation" r:id="rId5" imgW="495085" imgH="29197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4221088"/>
                        <a:ext cx="936104" cy="558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589028"/>
              </p:ext>
            </p:extLst>
          </p:nvPr>
        </p:nvGraphicFramePr>
        <p:xfrm>
          <a:off x="6876256" y="5373216"/>
          <a:ext cx="1008112" cy="58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0" name="Equation" r:id="rId7" imgW="507780" imgH="291973" progId="Equation.DSMT4">
                  <p:embed/>
                </p:oleObj>
              </mc:Choice>
              <mc:Fallback>
                <p:oleObj name="Equation" r:id="rId7" imgW="507780" imgH="29197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5373216"/>
                        <a:ext cx="1008112" cy="5896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421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Calculate</a:t>
            </a:r>
            <a:r>
              <a:rPr lang="en-US" dirty="0"/>
              <a:t> the criterion:</a:t>
            </a:r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r>
              <a:rPr lang="en-US" b="1" dirty="0"/>
              <a:t>Compare</a:t>
            </a:r>
            <a:r>
              <a:rPr lang="en-US" dirty="0"/>
              <a:t> it with critical criterion</a:t>
            </a:r>
            <a:r>
              <a:rPr lang="ru-RU" dirty="0"/>
              <a:t>;</a:t>
            </a:r>
          </a:p>
          <a:p>
            <a:pPr lvl="0"/>
            <a:r>
              <a:rPr lang="en-US" b="1" dirty="0"/>
              <a:t>Accept</a:t>
            </a:r>
            <a:r>
              <a:rPr lang="en-US" dirty="0"/>
              <a:t> or </a:t>
            </a:r>
            <a:r>
              <a:rPr lang="en-US" b="1" dirty="0"/>
              <a:t>reject</a:t>
            </a:r>
            <a:r>
              <a:rPr lang="en-US" dirty="0"/>
              <a:t> the null hypothesis about time series </a:t>
            </a:r>
            <a:r>
              <a:rPr lang="en-US" dirty="0" err="1"/>
              <a:t>stationarity</a:t>
            </a:r>
            <a:r>
              <a:rPr lang="ru-RU" dirty="0"/>
              <a:t>;</a:t>
            </a:r>
          </a:p>
          <a:p>
            <a:pPr lvl="0"/>
            <a:r>
              <a:rPr lang="en-US" dirty="0"/>
              <a:t>In practice </a:t>
            </a:r>
            <a:r>
              <a:rPr lang="en-US" i="1" dirty="0"/>
              <a:t>KPSS</a:t>
            </a:r>
            <a:r>
              <a:rPr lang="en-US" dirty="0"/>
              <a:t>-test is already programmed and gives you the answer at once.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i="1" dirty="0"/>
              <a:t>KPSS</a:t>
            </a:r>
            <a:r>
              <a:rPr lang="en-US" b="1" dirty="0"/>
              <a:t>-test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231890"/>
              </p:ext>
            </p:extLst>
          </p:nvPr>
        </p:nvGraphicFramePr>
        <p:xfrm>
          <a:off x="2915816" y="2276872"/>
          <a:ext cx="3523460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8" name="Equation" r:id="rId3" imgW="1790700" imgH="698500" progId="Equation.DSMT4">
                  <p:embed/>
                </p:oleObj>
              </mc:Choice>
              <mc:Fallback>
                <p:oleObj name="Equation" r:id="rId3" imgW="1790700" imgH="698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276872"/>
                        <a:ext cx="3523460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246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Basis for the </a:t>
            </a:r>
            <a:r>
              <a:rPr lang="en-US" i="1" dirty="0"/>
              <a:t>KPSS</a:t>
            </a:r>
            <a:r>
              <a:rPr lang="en-US" dirty="0"/>
              <a:t>-test</a:t>
            </a:r>
            <a:r>
              <a:rPr lang="ru-RU" dirty="0"/>
              <a:t>:</a:t>
            </a:r>
          </a:p>
          <a:p>
            <a:pPr lvl="0"/>
            <a:r>
              <a:rPr lang="en-US" dirty="0"/>
              <a:t>an observable time series is stationary around a deterministic trend (i.e. </a:t>
            </a:r>
            <a:r>
              <a:rPr lang="en-US" b="1" dirty="0"/>
              <a:t>trend-stationary</a:t>
            </a:r>
            <a:r>
              <a:rPr lang="en-US" dirty="0"/>
              <a:t>) against the alternative of a </a:t>
            </a:r>
            <a:r>
              <a:rPr lang="en-US" b="1" dirty="0"/>
              <a:t>unit root</a:t>
            </a:r>
          </a:p>
          <a:p>
            <a:pPr lvl="0"/>
            <a:r>
              <a:rPr lang="en-US" dirty="0"/>
              <a:t>If any ARIMA model has characteristic roots </a:t>
            </a:r>
            <a:r>
              <a:rPr lang="en-US" b="1" dirty="0"/>
              <a:t>larger</a:t>
            </a:r>
            <a:r>
              <a:rPr lang="en-US" dirty="0"/>
              <a:t> </a:t>
            </a:r>
            <a:r>
              <a:rPr lang="en-US" b="1" dirty="0"/>
              <a:t>than 1</a:t>
            </a:r>
            <a:r>
              <a:rPr lang="en-US" dirty="0"/>
              <a:t> – than the initial stochastic process is non-stationary</a:t>
            </a:r>
          </a:p>
          <a:p>
            <a:pPr lvl="0"/>
            <a:r>
              <a:rPr lang="en-US" dirty="0"/>
              <a:t>If any ARIMA model has </a:t>
            </a:r>
            <a:r>
              <a:rPr lang="en-US" b="1" dirty="0"/>
              <a:t>several unit roots </a:t>
            </a:r>
            <a:r>
              <a:rPr lang="en-US" dirty="0"/>
              <a:t>(= 1) – than the </a:t>
            </a:r>
            <a:r>
              <a:rPr lang="en-US" dirty="0" err="1"/>
              <a:t>stationarity</a:t>
            </a:r>
            <a:r>
              <a:rPr lang="en-US" dirty="0"/>
              <a:t> </a:t>
            </a:r>
            <a:r>
              <a:rPr lang="en-US" b="1" dirty="0"/>
              <a:t>is still possible </a:t>
            </a:r>
            <a:r>
              <a:rPr lang="en-US" dirty="0"/>
              <a:t>in form of ARMA model based on difference scheme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i="1" dirty="0"/>
              <a:t>KPSS</a:t>
            </a:r>
            <a:r>
              <a:rPr lang="en-US" b="1" dirty="0"/>
              <a:t>-test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289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</a:t>
            </a:r>
            <a:r>
              <a:rPr lang="ru-RU" dirty="0"/>
              <a:t>. </a:t>
            </a:r>
            <a:r>
              <a:rPr lang="en-US" dirty="0"/>
              <a:t>QUALITY AND </a:t>
            </a:r>
            <a:br>
              <a:rPr lang="en-US" dirty="0"/>
            </a:br>
            <a:r>
              <a:rPr lang="en-US" dirty="0"/>
              <a:t>goodness of fit TESTS </a:t>
            </a:r>
            <a:br>
              <a:rPr lang="en-US" dirty="0"/>
            </a:br>
            <a:r>
              <a:rPr lang="en-US" dirty="0"/>
              <a:t>FOR TIME SERIES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46</a:t>
            </a:fld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266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The model is of a </a:t>
            </a:r>
            <a:r>
              <a:rPr lang="en-US" b="1" dirty="0"/>
              <a:t>good quality</a:t>
            </a:r>
            <a:r>
              <a:rPr lang="en-US" dirty="0"/>
              <a:t>, when its </a:t>
            </a:r>
            <a:r>
              <a:rPr lang="en-US" b="1" dirty="0"/>
              <a:t>residual</a:t>
            </a:r>
            <a:r>
              <a:rPr lang="en-US" dirty="0"/>
              <a:t> time series is a stochastic variable sample from </a:t>
            </a:r>
            <a:r>
              <a:rPr lang="en-US" b="1" dirty="0"/>
              <a:t>normal distribution </a:t>
            </a:r>
            <a:r>
              <a:rPr lang="en-US" dirty="0"/>
              <a:t>with </a:t>
            </a:r>
            <a:r>
              <a:rPr lang="en-US" b="1" dirty="0"/>
              <a:t>zero</a:t>
            </a:r>
            <a:r>
              <a:rPr lang="en-US" dirty="0"/>
              <a:t> mean (thus, </a:t>
            </a:r>
            <a:r>
              <a:rPr lang="en-US" i="1" dirty="0"/>
              <a:t>zero</a:t>
            </a:r>
            <a:r>
              <a:rPr lang="en-US" dirty="0"/>
              <a:t>-test)</a:t>
            </a:r>
          </a:p>
          <a:p>
            <a:pPr lvl="0"/>
            <a:r>
              <a:rPr lang="en-US" dirty="0"/>
              <a:t>Estimate the </a:t>
            </a:r>
            <a:r>
              <a:rPr lang="en-US" b="1" dirty="0"/>
              <a:t>residual</a:t>
            </a:r>
            <a:r>
              <a:rPr lang="en-US" dirty="0"/>
              <a:t> (</a:t>
            </a:r>
            <a:r>
              <a:rPr lang="en-US" i="1" dirty="0"/>
              <a:t>error</a:t>
            </a:r>
            <a:r>
              <a:rPr lang="en-US" dirty="0"/>
              <a:t>) data:</a:t>
            </a:r>
            <a:endParaRPr lang="ru-RU" dirty="0"/>
          </a:p>
          <a:p>
            <a:pPr lvl="0"/>
            <a:r>
              <a:rPr lang="en-US" dirty="0"/>
              <a:t>The </a:t>
            </a:r>
            <a:r>
              <a:rPr lang="en-US" b="1" dirty="0"/>
              <a:t>good-quality </a:t>
            </a:r>
            <a:r>
              <a:rPr lang="en-US" dirty="0"/>
              <a:t>model has </a:t>
            </a:r>
            <a:r>
              <a:rPr lang="en-US" b="1" dirty="0"/>
              <a:t>zero</a:t>
            </a:r>
            <a:r>
              <a:rPr lang="en-US" dirty="0"/>
              <a:t> </a:t>
            </a:r>
            <a:r>
              <a:rPr lang="en-US" b="1" dirty="0"/>
              <a:t>mean</a:t>
            </a:r>
            <a:r>
              <a:rPr lang="en-US" dirty="0"/>
              <a:t> value</a:t>
            </a:r>
          </a:p>
          <a:p>
            <a:pPr lvl="0"/>
            <a:r>
              <a:rPr lang="en-US" b="1" dirty="0"/>
              <a:t>Null              </a:t>
            </a:r>
            <a:r>
              <a:rPr lang="en-US" dirty="0"/>
              <a:t>hypothesis:</a:t>
            </a:r>
            <a:endParaRPr lang="ru-RU" b="1" dirty="0"/>
          </a:p>
          <a:p>
            <a:pPr lvl="0"/>
            <a:r>
              <a:rPr lang="en-US" b="1" dirty="0"/>
              <a:t>Alternative</a:t>
            </a:r>
            <a:r>
              <a:rPr lang="en-US" dirty="0"/>
              <a:t> hypothesis</a:t>
            </a:r>
            <a:r>
              <a:rPr lang="ru-RU" dirty="0"/>
              <a:t>:</a:t>
            </a:r>
          </a:p>
          <a:p>
            <a:pPr lvl="0"/>
            <a:r>
              <a:rPr lang="en-US" dirty="0"/>
              <a:t>Estimate the </a:t>
            </a:r>
            <a:r>
              <a:rPr lang="en-US" b="1" dirty="0"/>
              <a:t>criterion</a:t>
            </a:r>
            <a:r>
              <a:rPr lang="en-US" dirty="0"/>
              <a:t>:</a:t>
            </a:r>
          </a:p>
          <a:p>
            <a:pPr lvl="0"/>
            <a:endParaRPr lang="ru-RU" dirty="0"/>
          </a:p>
          <a:p>
            <a:pPr lvl="0"/>
            <a:r>
              <a:rPr lang="en-US" dirty="0"/>
              <a:t>If this criterion is </a:t>
            </a:r>
            <a:r>
              <a:rPr lang="en-US" b="1" dirty="0"/>
              <a:t>bigger</a:t>
            </a:r>
            <a:r>
              <a:rPr lang="en-US" dirty="0"/>
              <a:t> than </a:t>
            </a:r>
            <a:r>
              <a:rPr lang="en-US" b="1" dirty="0"/>
              <a:t>critical</a:t>
            </a:r>
            <a:r>
              <a:rPr lang="en-US" dirty="0"/>
              <a:t> value – null hypothesis is </a:t>
            </a:r>
            <a:r>
              <a:rPr lang="en-US" b="1" dirty="0"/>
              <a:t>rejected</a:t>
            </a:r>
            <a:r>
              <a:rPr lang="en-US" dirty="0"/>
              <a:t>, the </a:t>
            </a:r>
            <a:r>
              <a:rPr lang="en-US" b="1" dirty="0"/>
              <a:t>model</a:t>
            </a:r>
            <a:r>
              <a:rPr lang="en-US" dirty="0"/>
              <a:t> is of a </a:t>
            </a:r>
            <a:r>
              <a:rPr lang="en-US" b="1" dirty="0"/>
              <a:t>poor quality</a:t>
            </a:r>
            <a:r>
              <a:rPr lang="en-US" dirty="0"/>
              <a:t>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sz="4300" b="1" i="1" dirty="0"/>
              <a:t>Z</a:t>
            </a:r>
            <a:r>
              <a:rPr lang="en-US" sz="4300" b="1" dirty="0"/>
              <a:t>-test</a:t>
            </a:r>
            <a:endParaRPr lang="ru-RU" sz="4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908482"/>
              </p:ext>
            </p:extLst>
          </p:nvPr>
        </p:nvGraphicFramePr>
        <p:xfrm>
          <a:off x="5652120" y="2996952"/>
          <a:ext cx="1944216" cy="52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8" name="Equation" r:id="rId3" imgW="977476" imgH="266584" progId="Equation.DSMT4">
                  <p:embed/>
                </p:oleObj>
              </mc:Choice>
              <mc:Fallback>
                <p:oleObj name="Equation" r:id="rId3" imgW="977476" imgH="26658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996952"/>
                        <a:ext cx="1944216" cy="528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572388"/>
              </p:ext>
            </p:extLst>
          </p:nvPr>
        </p:nvGraphicFramePr>
        <p:xfrm>
          <a:off x="4211960" y="3968087"/>
          <a:ext cx="1800200" cy="92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9" name="Equation" r:id="rId5" imgW="1053643" imgH="545863" progId="Equation.DSMT4">
                  <p:embed/>
                </p:oleObj>
              </mc:Choice>
              <mc:Fallback>
                <p:oleObj name="Equation" r:id="rId5" imgW="1053643" imgH="54586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968087"/>
                        <a:ext cx="1800200" cy="9244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274342"/>
              </p:ext>
            </p:extLst>
          </p:nvPr>
        </p:nvGraphicFramePr>
        <p:xfrm>
          <a:off x="4355976" y="4869160"/>
          <a:ext cx="13811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0" name="Equation" r:id="rId7" imgW="863280" imgH="495000" progId="Equation.DSMT4">
                  <p:embed/>
                </p:oleObj>
              </mc:Choice>
              <mc:Fallback>
                <p:oleObj name="Equation" r:id="rId7" imgW="86328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869160"/>
                        <a:ext cx="1381125" cy="792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502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68552"/>
          </a:xfrm>
        </p:spPr>
        <p:txBody>
          <a:bodyPr>
            <a:normAutofit fontScale="92500"/>
          </a:bodyPr>
          <a:lstStyle/>
          <a:p>
            <a:pPr marL="0" lvl="0" indent="0" algn="ctr">
              <a:buNone/>
            </a:pPr>
            <a:r>
              <a:rPr lang="en-US" b="1" dirty="0"/>
              <a:t>Rotation points criterion</a:t>
            </a:r>
            <a:endParaRPr lang="ru-RU" b="1" dirty="0"/>
          </a:p>
          <a:p>
            <a:pPr lvl="0"/>
            <a:r>
              <a:rPr lang="en-US" sz="3500" dirty="0"/>
              <a:t>The point is a </a:t>
            </a:r>
            <a:r>
              <a:rPr lang="en-US" sz="3500" b="1" dirty="0"/>
              <a:t>rotation point</a:t>
            </a:r>
            <a:r>
              <a:rPr lang="en-US" sz="3500" dirty="0"/>
              <a:t>, when</a:t>
            </a:r>
          </a:p>
          <a:p>
            <a:pPr lvl="0"/>
            <a:endParaRPr lang="ru-RU" sz="3500" dirty="0"/>
          </a:p>
          <a:p>
            <a:pPr lvl="0"/>
            <a:r>
              <a:rPr lang="en-US" sz="3500" dirty="0"/>
              <a:t>If residual data is random, then one rotational point on average is within 1.5 other points </a:t>
            </a:r>
          </a:p>
          <a:p>
            <a:pPr lvl="0"/>
            <a:r>
              <a:rPr lang="en-US" sz="3500" dirty="0"/>
              <a:t>If there are      rotational points, then</a:t>
            </a:r>
          </a:p>
          <a:p>
            <a:pPr lvl="0"/>
            <a:r>
              <a:rPr lang="en-US" sz="3500" dirty="0"/>
              <a:t>If inequality is true</a:t>
            </a:r>
            <a:r>
              <a:rPr lang="ru-RU" sz="3500" dirty="0"/>
              <a:t>:</a:t>
            </a:r>
          </a:p>
          <a:p>
            <a:pPr marL="0" lvl="0" indent="0">
              <a:buNone/>
            </a:pPr>
            <a:r>
              <a:rPr lang="en-US" sz="3500" dirty="0"/>
              <a:t>then the residual data has an absence of pattern</a:t>
            </a:r>
            <a:endParaRPr lang="ru-RU" sz="35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sz="4300" b="1" dirty="0"/>
              <a:t>Absence of pattern in residual</a:t>
            </a:r>
            <a:endParaRPr lang="ru-RU" sz="4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239496"/>
              </p:ext>
            </p:extLst>
          </p:nvPr>
        </p:nvGraphicFramePr>
        <p:xfrm>
          <a:off x="4139952" y="2780928"/>
          <a:ext cx="158417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3" name="Equation" r:id="rId3" imgW="1155700" imgH="520700" progId="Equation.DSMT4">
                  <p:embed/>
                </p:oleObj>
              </mc:Choice>
              <mc:Fallback>
                <p:oleObj name="Equation" r:id="rId3" imgW="1155700" imgH="520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780928"/>
                        <a:ext cx="1584176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597202"/>
              </p:ext>
            </p:extLst>
          </p:nvPr>
        </p:nvGraphicFramePr>
        <p:xfrm>
          <a:off x="2771800" y="4653136"/>
          <a:ext cx="434928" cy="4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4" name="Equation" r:id="rId5" imgW="228600" imgH="241300" progId="Equation.DSMT4">
                  <p:embed/>
                </p:oleObj>
              </mc:Choice>
              <mc:Fallback>
                <p:oleObj name="Equation" r:id="rId5" imgW="2286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653136"/>
                        <a:ext cx="434928" cy="453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757357"/>
              </p:ext>
            </p:extLst>
          </p:nvPr>
        </p:nvGraphicFramePr>
        <p:xfrm>
          <a:off x="4139952" y="5085184"/>
          <a:ext cx="3744416" cy="82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5" name="Equation" r:id="rId7" imgW="2590800" imgH="571500" progId="Equation.DSMT4">
                  <p:embed/>
                </p:oleObj>
              </mc:Choice>
              <mc:Fallback>
                <p:oleObj name="Equation" r:id="rId7" imgW="2590800" imgH="571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085184"/>
                        <a:ext cx="3744416" cy="8259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730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0851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Chi-squared test </a:t>
            </a:r>
            <a:r>
              <a:rPr lang="en-US" dirty="0"/>
              <a:t>for goodness of fit;</a:t>
            </a:r>
          </a:p>
          <a:p>
            <a:pPr lvl="0"/>
            <a:r>
              <a:rPr lang="en-US" i="1" dirty="0"/>
              <a:t>KS</a:t>
            </a:r>
            <a:r>
              <a:rPr lang="en-US" dirty="0"/>
              <a:t>-test (</a:t>
            </a:r>
            <a:r>
              <a:rPr lang="en-US" b="1" dirty="0"/>
              <a:t>Kolmogorov-Smirnov test</a:t>
            </a:r>
            <a:r>
              <a:rPr lang="en-US" dirty="0"/>
              <a:t>) is a </a:t>
            </a:r>
            <a:r>
              <a:rPr lang="en-US" b="1" dirty="0"/>
              <a:t>non-parametric</a:t>
            </a:r>
            <a:r>
              <a:rPr lang="en-US" dirty="0"/>
              <a:t> test of a </a:t>
            </a:r>
            <a:r>
              <a:rPr lang="en-US" b="1" dirty="0"/>
              <a:t>complex</a:t>
            </a:r>
            <a:r>
              <a:rPr lang="en-US" dirty="0"/>
              <a:t> hypothesis that the empirical sample is drawn from the reference estimated distribution</a:t>
            </a:r>
          </a:p>
          <a:p>
            <a:pPr lvl="0"/>
            <a:r>
              <a:rPr lang="en-US" dirty="0"/>
              <a:t>In our case: in order to check, if the </a:t>
            </a:r>
            <a:r>
              <a:rPr lang="en-US" b="1" dirty="0"/>
              <a:t>residual </a:t>
            </a:r>
            <a:r>
              <a:rPr lang="en-US" dirty="0"/>
              <a:t>data is a sample from </a:t>
            </a:r>
            <a:r>
              <a:rPr lang="en-US" b="1" dirty="0"/>
              <a:t>normal </a:t>
            </a:r>
            <a:r>
              <a:rPr lang="en-US" dirty="0"/>
              <a:t>distribution with </a:t>
            </a:r>
            <a:r>
              <a:rPr lang="en-US" b="1" dirty="0"/>
              <a:t>unknown</a:t>
            </a:r>
            <a:r>
              <a:rPr lang="en-US" dirty="0"/>
              <a:t> parameters.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33450"/>
            <a:ext cx="8568952" cy="792088"/>
          </a:xfrm>
        </p:spPr>
        <p:txBody>
          <a:bodyPr>
            <a:normAutofit/>
          </a:bodyPr>
          <a:lstStyle/>
          <a:p>
            <a:r>
              <a:rPr lang="en-US" sz="4000" b="1" dirty="0"/>
              <a:t>Goodness of fit tests</a:t>
            </a:r>
            <a:endParaRPr lang="ru-RU" sz="43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49</a:t>
            </a:fld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99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 err="1"/>
              <a:t>Periodogram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363272" cy="453650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Modifications and alternatives</a:t>
            </a:r>
            <a:r>
              <a:rPr lang="ru-RU" dirty="0"/>
              <a:t>:</a:t>
            </a:r>
          </a:p>
          <a:p>
            <a:pPr lvl="0"/>
            <a:r>
              <a:rPr lang="en-US" dirty="0"/>
              <a:t>Averaging and window convolutions;</a:t>
            </a:r>
          </a:p>
          <a:p>
            <a:pPr lvl="0"/>
            <a:r>
              <a:rPr lang="en-US" b="1" dirty="0"/>
              <a:t>Bartlett’s method </a:t>
            </a:r>
            <a:r>
              <a:rPr lang="en-US" dirty="0"/>
              <a:t>of averaged </a:t>
            </a:r>
            <a:r>
              <a:rPr lang="en-US" dirty="0" err="1"/>
              <a:t>periodograms</a:t>
            </a:r>
            <a:r>
              <a:rPr lang="en-US" dirty="0"/>
              <a:t>;</a:t>
            </a:r>
          </a:p>
          <a:p>
            <a:pPr lvl="0"/>
            <a:r>
              <a:rPr lang="en-US" b="1" dirty="0"/>
              <a:t>Welch’s method</a:t>
            </a:r>
            <a:r>
              <a:rPr lang="en-US" dirty="0"/>
              <a:t>;</a:t>
            </a:r>
          </a:p>
          <a:p>
            <a:pPr lvl="0"/>
            <a:r>
              <a:rPr lang="en-US" b="1" dirty="0" err="1"/>
              <a:t>Multitaper</a:t>
            </a:r>
            <a:r>
              <a:rPr lang="ru-RU" b="1" dirty="0"/>
              <a:t>-</a:t>
            </a:r>
            <a:r>
              <a:rPr lang="en-US" b="1" dirty="0"/>
              <a:t>method</a:t>
            </a:r>
            <a:r>
              <a:rPr lang="ru-RU" dirty="0"/>
              <a:t> </a:t>
            </a:r>
            <a:r>
              <a:rPr lang="en-US" dirty="0"/>
              <a:t>(Thomson's PSD estimate);</a:t>
            </a:r>
            <a:endParaRPr lang="ru-RU" dirty="0"/>
          </a:p>
          <a:p>
            <a:pPr lvl="0"/>
            <a:r>
              <a:rPr lang="en-US" dirty="0"/>
              <a:t>And many others…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240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778098"/>
          </a:xfrm>
        </p:spPr>
        <p:txBody>
          <a:bodyPr>
            <a:normAutofit/>
          </a:bodyPr>
          <a:lstStyle/>
          <a:p>
            <a:r>
              <a:rPr lang="en-US" b="1" dirty="0"/>
              <a:t>References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75252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Katsuo</a:t>
            </a:r>
            <a:r>
              <a:rPr lang="en-US" dirty="0"/>
              <a:t> Tanaka</a:t>
            </a:r>
            <a:r>
              <a:rPr lang="en-US" i="1" dirty="0"/>
              <a:t>.</a:t>
            </a:r>
            <a:r>
              <a:rPr lang="en-US" dirty="0"/>
              <a:t> Time Series Analysis: </a:t>
            </a:r>
            <a:r>
              <a:rPr lang="en-US" dirty="0" err="1"/>
              <a:t>Nonstationary</a:t>
            </a:r>
            <a:r>
              <a:rPr lang="en-US" dirty="0"/>
              <a:t> and Noninvertible Distribution Theory. — Wiley Series in Probability and Statistics, 2</a:t>
            </a:r>
            <a:r>
              <a:rPr lang="en-US" baseline="30000" dirty="0"/>
              <a:t>nd</a:t>
            </a:r>
            <a:r>
              <a:rPr lang="en-US" dirty="0"/>
              <a:t> ed. — 2016. — 960 p. </a:t>
            </a:r>
          </a:p>
          <a:p>
            <a:r>
              <a:rPr lang="en-US" dirty="0"/>
              <a:t>Kwiatkowski D., Phillips P. B., Schmidt P., Shin Y. Testing the null hypothesis of </a:t>
            </a:r>
            <a:r>
              <a:rPr lang="en-US" dirty="0" err="1"/>
              <a:t>stationarity</a:t>
            </a:r>
            <a:r>
              <a:rPr lang="en-US" dirty="0"/>
              <a:t> against the alternative of a unit root // Journal of Econometrics, 1992. — Vol. 54. — pp. 159–178.</a:t>
            </a:r>
          </a:p>
          <a:p>
            <a:r>
              <a:rPr lang="en-US" dirty="0"/>
              <a:t>Dickey D. A., Fuller W. A. Distribution of the Estimators for Autoregressive Time Series With a Unit Root // Journal of the American Stat. Association, 1979. — Vol. 74. — pp. 427–431.</a:t>
            </a:r>
          </a:p>
          <a:p>
            <a:r>
              <a:rPr lang="en-US" dirty="0"/>
              <a:t>Daniel, Wayne W. (1990). Kolmogorov–Smirnov one-sample test. Applied Nonparametric Statistics (2nd ed.). Boston: PWS-Kent. pp. 319–330. ISBN 0-534-91976-6.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50</a:t>
            </a:fld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83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D19A120-8440-477F-A7D6-8D2CB552A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4" t="7334" r="8177" b="3050"/>
          <a:stretch/>
        </p:blipFill>
        <p:spPr bwMode="auto">
          <a:xfrm>
            <a:off x="62143" y="1233174"/>
            <a:ext cx="9019713" cy="514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90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Drawbacks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Spectral leakage</a:t>
            </a:r>
            <a:endParaRPr lang="ru-RU" b="1" dirty="0"/>
          </a:p>
          <a:p>
            <a:pPr marL="0" lvl="0" indent="0">
              <a:buNone/>
            </a:pPr>
            <a:r>
              <a:rPr lang="en-US" dirty="0"/>
              <a:t>The available time span is finite, thus resulting in distortion of frequency domain;</a:t>
            </a:r>
          </a:p>
          <a:p>
            <a:pPr marL="0" lvl="0" indent="0">
              <a:buNone/>
            </a:pPr>
            <a:r>
              <a:rPr lang="en-US" dirty="0"/>
              <a:t>For example, all </a:t>
            </a:r>
            <a:r>
              <a:rPr lang="en-US" i="1" dirty="0"/>
              <a:t>delta</a:t>
            </a:r>
            <a:r>
              <a:rPr lang="en-US" dirty="0"/>
              <a:t>-functions would be replaced by their </a:t>
            </a:r>
            <a:r>
              <a:rPr lang="en-US" i="1" dirty="0" err="1"/>
              <a:t>sinc</a:t>
            </a:r>
            <a:r>
              <a:rPr lang="en-US" dirty="0"/>
              <a:t>-approximations.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46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Drawbacks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Fixed frequency resolution</a:t>
            </a:r>
          </a:p>
          <a:p>
            <a:pPr marL="0" lvl="0" indent="0">
              <a:buNone/>
            </a:pPr>
            <a:r>
              <a:rPr lang="en-US" dirty="0"/>
              <a:t>The number of points in time series is always finite and determined.</a:t>
            </a:r>
          </a:p>
          <a:p>
            <a:pPr marL="0" lvl="0" indent="0">
              <a:buNone/>
            </a:pPr>
            <a:r>
              <a:rPr lang="en-US" dirty="0"/>
              <a:t>It means that variance at any given frequency </a:t>
            </a:r>
            <a:r>
              <a:rPr lang="en-US" b="1" dirty="0"/>
              <a:t>does not decrease </a:t>
            </a:r>
            <a:r>
              <a:rPr lang="en-US" dirty="0"/>
              <a:t>as the number of samples increases.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023105"/>
              </p:ext>
            </p:extLst>
          </p:nvPr>
        </p:nvGraphicFramePr>
        <p:xfrm>
          <a:off x="3356865" y="4941168"/>
          <a:ext cx="243027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3" imgW="1028700" imgH="457200" progId="Equation.DSMT4">
                  <p:embed/>
                </p:oleObj>
              </mc:Choice>
              <mc:Fallback>
                <p:oleObj name="Equation" r:id="rId3" imgW="10287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865" y="4941168"/>
                        <a:ext cx="2430270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26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2. </a:t>
            </a:r>
            <a:r>
              <a:rPr lang="en-US" dirty="0" err="1"/>
              <a:t>Nyquist</a:t>
            </a:r>
            <a:r>
              <a:rPr lang="en-US" dirty="0"/>
              <a:t>–Shannon sampling theorem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1369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2008</Words>
  <Application>Microsoft Office PowerPoint</Application>
  <PresentationFormat>Экран (4:3)</PresentationFormat>
  <Paragraphs>308</Paragraphs>
  <Slides>50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6" baseType="lpstr">
      <vt:lpstr>Arial</vt:lpstr>
      <vt:lpstr>Calibri</vt:lpstr>
      <vt:lpstr>Times New Roman</vt:lpstr>
      <vt:lpstr>Verdana</vt:lpstr>
      <vt:lpstr>Тема Office</vt:lpstr>
      <vt:lpstr>Equation</vt:lpstr>
      <vt:lpstr>Time series data analysis and forecast methods</vt:lpstr>
      <vt:lpstr>Lecture map</vt:lpstr>
      <vt:lpstr>PART 1. SPECTRUM ANALYSIS OF STATIONARY TIME SERIES</vt:lpstr>
      <vt:lpstr>Periodogram</vt:lpstr>
      <vt:lpstr>Periodogram</vt:lpstr>
      <vt:lpstr>Презентация PowerPoint</vt:lpstr>
      <vt:lpstr>Drawbacks</vt:lpstr>
      <vt:lpstr>Drawbacks</vt:lpstr>
      <vt:lpstr>PART 2. Nyquist–Shannon sampling theorem</vt:lpstr>
      <vt:lpstr>Nyquist–Shannon sampling theorem</vt:lpstr>
      <vt:lpstr>Nyquist–Shannon sampling theorem</vt:lpstr>
      <vt:lpstr>Summary</vt:lpstr>
      <vt:lpstr>PART 3. Statistical  hypothesis testing</vt:lpstr>
      <vt:lpstr>Statistical significance</vt:lpstr>
      <vt:lpstr>Statistical hypothesis</vt:lpstr>
      <vt:lpstr>Statistical hypothesis</vt:lpstr>
      <vt:lpstr>Statistical hypothesis</vt:lpstr>
      <vt:lpstr>Statistical Test</vt:lpstr>
      <vt:lpstr>Statistical criteria</vt:lpstr>
      <vt:lpstr>Statistical tests errors</vt:lpstr>
      <vt:lpstr>Statistical tests errors</vt:lpstr>
      <vt:lpstr>Statistical Test</vt:lpstr>
      <vt:lpstr>Statistical Test</vt:lpstr>
      <vt:lpstr>Simple version of test</vt:lpstr>
      <vt:lpstr>PART 4. Statistical hypothesis testing AND CRITERIA  FOR TIME SERIES </vt:lpstr>
      <vt:lpstr>Useful tests</vt:lpstr>
      <vt:lpstr>Anomaly observations test</vt:lpstr>
      <vt:lpstr>Anomaly observations test</vt:lpstr>
      <vt:lpstr>Critical criteria table</vt:lpstr>
      <vt:lpstr>Example</vt:lpstr>
      <vt:lpstr>Student’s t-test</vt:lpstr>
      <vt:lpstr>Student’s t-test</vt:lpstr>
      <vt:lpstr>Student’s t-test</vt:lpstr>
      <vt:lpstr>Student’s t-test</vt:lpstr>
      <vt:lpstr>F-test</vt:lpstr>
      <vt:lpstr>F-test</vt:lpstr>
      <vt:lpstr>Run test</vt:lpstr>
      <vt:lpstr>Run test</vt:lpstr>
      <vt:lpstr>Run test</vt:lpstr>
      <vt:lpstr>PART 5. Testing the null hypothesis for stationarity  </vt:lpstr>
      <vt:lpstr>Time Series Stationarity</vt:lpstr>
      <vt:lpstr>Time Series Stationarity</vt:lpstr>
      <vt:lpstr>KPSS-test</vt:lpstr>
      <vt:lpstr>KPSS-test</vt:lpstr>
      <vt:lpstr>KPSS-test</vt:lpstr>
      <vt:lpstr>PART 6. QUALITY AND  goodness of fit TESTS  FOR TIME SERIES</vt:lpstr>
      <vt:lpstr>Z-test</vt:lpstr>
      <vt:lpstr>Absence of pattern in residual</vt:lpstr>
      <vt:lpstr>Goodness of fit tests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analysis and forecast methods</dc:title>
  <dc:subject>Adaptive Data Analysis</dc:subject>
  <dc:creator>Safiullin N.T.</dc:creator>
  <cp:lastModifiedBy>Nikolai</cp:lastModifiedBy>
  <cp:revision>114</cp:revision>
  <dcterms:created xsi:type="dcterms:W3CDTF">2017-01-03T05:50:48Z</dcterms:created>
  <dcterms:modified xsi:type="dcterms:W3CDTF">2019-02-09T21:53:23Z</dcterms:modified>
</cp:coreProperties>
</file>