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3" r:id="rId2"/>
    <p:sldId id="259" r:id="rId3"/>
    <p:sldId id="262" r:id="rId4"/>
    <p:sldId id="365" r:id="rId5"/>
    <p:sldId id="313" r:id="rId6"/>
    <p:sldId id="338" r:id="rId7"/>
    <p:sldId id="339" r:id="rId8"/>
    <p:sldId id="340" r:id="rId9"/>
    <p:sldId id="336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66" r:id="rId23"/>
    <p:sldId id="353" r:id="rId24"/>
    <p:sldId id="355" r:id="rId25"/>
    <p:sldId id="356" r:id="rId26"/>
    <p:sldId id="367" r:id="rId27"/>
    <p:sldId id="357" r:id="rId28"/>
    <p:sldId id="334" r:id="rId29"/>
    <p:sldId id="359" r:id="rId30"/>
    <p:sldId id="360" r:id="rId31"/>
    <p:sldId id="361" r:id="rId32"/>
    <p:sldId id="362" r:id="rId33"/>
    <p:sldId id="36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3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9" Type="http://schemas.openxmlformats.org/officeDocument/2006/relationships/image" Target="../media/image2.png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2.png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4</a:t>
            </a:r>
          </a:p>
          <a:p>
            <a:r>
              <a:rPr lang="en-US" b="1" dirty="0">
                <a:solidFill>
                  <a:schemeClr val="tx1"/>
                </a:solidFill>
              </a:rPr>
              <a:t>Time series decomposition into components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1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Trend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075240" cy="4464496"/>
          </a:xfrm>
        </p:spPr>
        <p:txBody>
          <a:bodyPr>
            <a:normAutofit/>
          </a:bodyPr>
          <a:lstStyle/>
          <a:p>
            <a:r>
              <a:rPr lang="en-US" b="1" dirty="0"/>
              <a:t>Trend </a:t>
            </a:r>
            <a:r>
              <a:rPr lang="en-US" dirty="0"/>
              <a:t>is a long-term stable non-periodic tendency (some times even monotonic)</a:t>
            </a:r>
          </a:p>
          <a:p>
            <a:pPr marL="0" indent="0">
              <a:buNone/>
            </a:pPr>
            <a:r>
              <a:rPr lang="en-US" dirty="0"/>
              <a:t>Two type of methods</a:t>
            </a:r>
            <a:r>
              <a:rPr lang="ru-RU" dirty="0"/>
              <a:t>:</a:t>
            </a:r>
          </a:p>
          <a:p>
            <a:r>
              <a:rPr lang="en-US" b="1" dirty="0"/>
              <a:t>Regression analysis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=</a:t>
            </a:r>
            <a:r>
              <a:rPr lang="ru-RU" b="1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fitting</a:t>
            </a:r>
            <a:r>
              <a:rPr lang="ru-RU" dirty="0"/>
              <a:t>, </a:t>
            </a:r>
            <a:r>
              <a:rPr lang="en-US" dirty="0"/>
              <a:t>line </a:t>
            </a:r>
            <a:r>
              <a:rPr lang="en-US" b="1" dirty="0"/>
              <a:t>fitting</a:t>
            </a:r>
            <a:r>
              <a:rPr lang="en-US" dirty="0"/>
              <a:t>, curve </a:t>
            </a:r>
            <a:r>
              <a:rPr lang="en-US" b="1" dirty="0"/>
              <a:t>fitting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= trend </a:t>
            </a:r>
            <a:r>
              <a:rPr lang="en-US" b="1" dirty="0"/>
              <a:t>approximation</a:t>
            </a:r>
            <a:r>
              <a:rPr lang="en-US" dirty="0"/>
              <a:t> with specified function</a:t>
            </a:r>
            <a:endParaRPr lang="ru-RU" dirty="0"/>
          </a:p>
          <a:p>
            <a:r>
              <a:rPr lang="en-US" b="1" dirty="0"/>
              <a:t>Smoothing </a:t>
            </a:r>
            <a:r>
              <a:rPr lang="en-US" dirty="0"/>
              <a:t>methods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51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Regression method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392488"/>
          </a:xfrm>
        </p:spPr>
        <p:txBody>
          <a:bodyPr>
            <a:normAutofit/>
          </a:bodyPr>
          <a:lstStyle/>
          <a:p>
            <a:r>
              <a:rPr lang="en-US" dirty="0"/>
              <a:t>Choose the </a:t>
            </a:r>
            <a:r>
              <a:rPr lang="en-US" b="1" dirty="0"/>
              <a:t>form</a:t>
            </a:r>
            <a:r>
              <a:rPr lang="en-US" dirty="0"/>
              <a:t> of trend;</a:t>
            </a:r>
          </a:p>
          <a:p>
            <a:r>
              <a:rPr lang="en-US" dirty="0"/>
              <a:t>Choose the </a:t>
            </a:r>
            <a:r>
              <a:rPr lang="en-US" b="1" dirty="0"/>
              <a:t>order</a:t>
            </a:r>
            <a:r>
              <a:rPr lang="en-US" dirty="0"/>
              <a:t> of regression model;</a:t>
            </a:r>
          </a:p>
          <a:p>
            <a:r>
              <a:rPr lang="en-US" dirty="0"/>
              <a:t>Construct the </a:t>
            </a:r>
            <a:r>
              <a:rPr lang="en-US" b="1" dirty="0"/>
              <a:t>regression equation</a:t>
            </a:r>
            <a:r>
              <a:rPr lang="en-US" dirty="0"/>
              <a:t>;</a:t>
            </a:r>
          </a:p>
          <a:p>
            <a:r>
              <a:rPr lang="en-US" dirty="0"/>
              <a:t>Solve this equation with </a:t>
            </a:r>
            <a:r>
              <a:rPr lang="en-US" b="1" dirty="0"/>
              <a:t>least-squares method</a:t>
            </a:r>
            <a:r>
              <a:rPr lang="en-US" dirty="0"/>
              <a:t> = the best fit in the least-squares sense minimizes the sum of squared residuals (the difference between an observed value and the fitted value provided by a model)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0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42832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Forms of trend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2372" y="1628800"/>
            <a:ext cx="8219256" cy="5085184"/>
          </a:xfrm>
        </p:spPr>
        <p:txBody>
          <a:bodyPr>
            <a:normAutofit/>
          </a:bodyPr>
          <a:lstStyle/>
          <a:p>
            <a:r>
              <a:rPr lang="en-US" sz="3000" dirty="0"/>
              <a:t>Linear</a:t>
            </a:r>
            <a:endParaRPr lang="ru-RU" sz="3000" dirty="0"/>
          </a:p>
          <a:p>
            <a:endParaRPr lang="ru-RU" sz="3000" dirty="0"/>
          </a:p>
          <a:p>
            <a:r>
              <a:rPr lang="en-US" sz="3000" dirty="0"/>
              <a:t>Quadratic</a:t>
            </a:r>
            <a:endParaRPr lang="ru-RU" sz="3000" dirty="0"/>
          </a:p>
          <a:p>
            <a:endParaRPr lang="ru-RU" sz="3000" dirty="0"/>
          </a:p>
          <a:p>
            <a:r>
              <a:rPr lang="en-US" sz="3000" dirty="0"/>
              <a:t>Polynomial</a:t>
            </a:r>
            <a:endParaRPr lang="ru-RU" sz="3000" dirty="0"/>
          </a:p>
          <a:p>
            <a:endParaRPr lang="ru-RU" sz="3000" dirty="0"/>
          </a:p>
          <a:p>
            <a:r>
              <a:rPr lang="en-US" sz="3000" dirty="0"/>
              <a:t>Exponential</a:t>
            </a:r>
            <a:endParaRPr lang="ru-RU" sz="3000" dirty="0"/>
          </a:p>
          <a:p>
            <a:endParaRPr lang="ru-RU" sz="3000" dirty="0"/>
          </a:p>
          <a:p>
            <a:r>
              <a:rPr lang="en-US" sz="3000" dirty="0"/>
              <a:t>Logistic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5399"/>
              </p:ext>
            </p:extLst>
          </p:nvPr>
        </p:nvGraphicFramePr>
        <p:xfrm>
          <a:off x="3995936" y="1628800"/>
          <a:ext cx="22836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Equation" r:id="rId3" imgW="1053643" imgH="266584" progId="Equation.DSMT4">
                  <p:embed/>
                </p:oleObj>
              </mc:Choice>
              <mc:Fallback>
                <p:oleObj name="Equation" r:id="rId3" imgW="1053643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28800"/>
                        <a:ext cx="228368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65489"/>
              </p:ext>
            </p:extLst>
          </p:nvPr>
        </p:nvGraphicFramePr>
        <p:xfrm>
          <a:off x="3995936" y="2708920"/>
          <a:ext cx="31584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5" imgW="1511300" imgH="279400" progId="Equation.DSMT4">
                  <p:embed/>
                </p:oleObj>
              </mc:Choice>
              <mc:Fallback>
                <p:oleObj name="Equation" r:id="rId5" imgW="15113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708920"/>
                        <a:ext cx="315841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96020"/>
              </p:ext>
            </p:extLst>
          </p:nvPr>
        </p:nvGraphicFramePr>
        <p:xfrm>
          <a:off x="4067944" y="3789040"/>
          <a:ext cx="39929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7" imgW="1816100" imgH="292100" progId="Equation.DSMT4">
                  <p:embed/>
                </p:oleObj>
              </mc:Choice>
              <mc:Fallback>
                <p:oleObj name="Equation" r:id="rId7" imgW="18161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789040"/>
                        <a:ext cx="399296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29743"/>
              </p:ext>
            </p:extLst>
          </p:nvPr>
        </p:nvGraphicFramePr>
        <p:xfrm>
          <a:off x="4139952" y="4941168"/>
          <a:ext cx="184737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9" imgW="889000" imgH="279400" progId="Equation.DSMT4">
                  <p:embed/>
                </p:oleObj>
              </mc:Choice>
              <mc:Fallback>
                <p:oleObj name="Equation" r:id="rId9" imgW="8890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941168"/>
                        <a:ext cx="184737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12638"/>
              </p:ext>
            </p:extLst>
          </p:nvPr>
        </p:nvGraphicFramePr>
        <p:xfrm>
          <a:off x="4211960" y="5805264"/>
          <a:ext cx="2160240" cy="88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11" imgW="1205977" imgH="495085" progId="Equation.DSMT4">
                  <p:embed/>
                </p:oleObj>
              </mc:Choice>
              <mc:Fallback>
                <p:oleObj name="Equation" r:id="rId11" imgW="1205977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805264"/>
                        <a:ext cx="2160240" cy="884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9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Estimation of regression 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Compute the differences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Then compute</a:t>
            </a:r>
            <a:r>
              <a:rPr lang="ru-RU" dirty="0"/>
              <a:t>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99650"/>
              </p:ext>
            </p:extLst>
          </p:nvPr>
        </p:nvGraphicFramePr>
        <p:xfrm>
          <a:off x="3779912" y="2492896"/>
          <a:ext cx="2160240" cy="19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3" imgW="1143000" imgH="1054100" progId="Equation.DSMT4">
                  <p:embed/>
                </p:oleObj>
              </mc:Choice>
              <mc:Fallback>
                <p:oleObj name="Equation" r:id="rId3" imgW="1143000" imgH="1054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492896"/>
                        <a:ext cx="2160240" cy="199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06087"/>
              </p:ext>
            </p:extLst>
          </p:nvPr>
        </p:nvGraphicFramePr>
        <p:xfrm>
          <a:off x="2627784" y="4869160"/>
          <a:ext cx="4608512" cy="145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5" imgW="2438400" imgH="774700" progId="Equation.DSMT4">
                  <p:embed/>
                </p:oleObj>
              </mc:Choice>
              <mc:Fallback>
                <p:oleObj name="Equation" r:id="rId5" imgW="24384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69160"/>
                        <a:ext cx="4608512" cy="145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4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Estimation of regression 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value decreases with higher </a:t>
            </a:r>
            <a:r>
              <a:rPr lang="en-US" i="1" dirty="0"/>
              <a:t>k</a:t>
            </a:r>
            <a:r>
              <a:rPr lang="en-US" dirty="0"/>
              <a:t>, but starting from some </a:t>
            </a:r>
            <a:r>
              <a:rPr lang="ru-RU" i="1" dirty="0"/>
              <a:t>k</a:t>
            </a:r>
            <a:r>
              <a:rPr lang="ru-RU" baseline="-25000" dirty="0"/>
              <a:t>0</a:t>
            </a:r>
            <a:r>
              <a:rPr lang="en-US" dirty="0"/>
              <a:t> it stands on the same level almost unchanged;</a:t>
            </a:r>
          </a:p>
          <a:p>
            <a:r>
              <a:rPr lang="en-US" dirty="0"/>
              <a:t>Then the best order for regression polynomial model is</a:t>
            </a:r>
          </a:p>
          <a:p>
            <a:endParaRPr lang="en-US" dirty="0"/>
          </a:p>
          <a:p>
            <a:r>
              <a:rPr lang="en-US" dirty="0"/>
              <a:t>In case we use a </a:t>
            </a:r>
            <a:r>
              <a:rPr lang="en-US" b="1" dirty="0"/>
              <a:t>non-polynomial</a:t>
            </a:r>
            <a:r>
              <a:rPr lang="en-US" dirty="0"/>
              <a:t> model, we can always </a:t>
            </a:r>
            <a:r>
              <a:rPr lang="en-US" b="1" dirty="0"/>
              <a:t>convert</a:t>
            </a:r>
            <a:r>
              <a:rPr lang="en-US" dirty="0"/>
              <a:t> it to polynomial form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15748"/>
              </p:ext>
            </p:extLst>
          </p:nvPr>
        </p:nvGraphicFramePr>
        <p:xfrm>
          <a:off x="3451088" y="4365104"/>
          <a:ext cx="2241823" cy="76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088" y="4365104"/>
                        <a:ext cx="2241823" cy="767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91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Generalized least-squares method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19256" cy="4608512"/>
          </a:xfrm>
        </p:spPr>
        <p:txBody>
          <a:bodyPr>
            <a:normAutofit/>
          </a:bodyPr>
          <a:lstStyle/>
          <a:p>
            <a:r>
              <a:rPr lang="en-US" dirty="0"/>
              <a:t>The best fit </a:t>
            </a:r>
            <a:r>
              <a:rPr lang="en-US" b="1" dirty="0"/>
              <a:t>condition</a:t>
            </a:r>
            <a:r>
              <a:rPr lang="ru-RU" dirty="0"/>
              <a:t>:</a:t>
            </a:r>
          </a:p>
          <a:p>
            <a:r>
              <a:rPr lang="en-US" dirty="0"/>
              <a:t>The </a:t>
            </a:r>
            <a:r>
              <a:rPr lang="en-US" b="1" dirty="0"/>
              <a:t>linear regression </a:t>
            </a:r>
            <a:r>
              <a:rPr lang="en-US" dirty="0"/>
              <a:t>model is:</a:t>
            </a:r>
            <a:endParaRPr lang="ru-RU" b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68166"/>
              </p:ext>
            </p:extLst>
          </p:nvPr>
        </p:nvGraphicFramePr>
        <p:xfrm>
          <a:off x="4572971" y="1772816"/>
          <a:ext cx="307834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Equation" r:id="rId3" imgW="1624895" imgH="495085" progId="Equation.DSMT4">
                  <p:embed/>
                </p:oleObj>
              </mc:Choice>
              <mc:Fallback>
                <p:oleObj name="Equation" r:id="rId3" imgW="1624895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971" y="1772816"/>
                        <a:ext cx="307834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73782"/>
              </p:ext>
            </p:extLst>
          </p:nvPr>
        </p:nvGraphicFramePr>
        <p:xfrm>
          <a:off x="384926" y="3068960"/>
          <a:ext cx="8374148" cy="62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Equation" r:id="rId5" imgW="3594100" imgH="266700" progId="Equation.DSMT4">
                  <p:embed/>
                </p:oleObj>
              </mc:Choice>
              <mc:Fallback>
                <p:oleObj name="Equation" r:id="rId5" imgW="35941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26" y="3068960"/>
                        <a:ext cx="8374148" cy="621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06012"/>
              </p:ext>
            </p:extLst>
          </p:nvPr>
        </p:nvGraphicFramePr>
        <p:xfrm>
          <a:off x="1475656" y="3717032"/>
          <a:ext cx="21362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3" name="Equation" r:id="rId7" imgW="850900" imgH="228600" progId="Equation.DSMT4">
                  <p:embed/>
                </p:oleObj>
              </mc:Choice>
              <mc:Fallback>
                <p:oleObj name="Equation" r:id="rId7" imgW="850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17032"/>
                        <a:ext cx="213623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63683"/>
              </p:ext>
            </p:extLst>
          </p:nvPr>
        </p:nvGraphicFramePr>
        <p:xfrm>
          <a:off x="117064" y="4293096"/>
          <a:ext cx="403372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Equation" r:id="rId9" imgW="2006600" imgH="1079500" progId="Equation.DSMT4">
                  <p:embed/>
                </p:oleObj>
              </mc:Choice>
              <mc:Fallback>
                <p:oleObj name="Equation" r:id="rId9" imgW="2006600" imgH="1079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4" y="4293096"/>
                        <a:ext cx="4033722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62828"/>
              </p:ext>
            </p:extLst>
          </p:nvPr>
        </p:nvGraphicFramePr>
        <p:xfrm>
          <a:off x="4283968" y="4365104"/>
          <a:ext cx="1073377" cy="20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11" imgW="571252" imgH="1079032" progId="Equation.DSMT4">
                  <p:embed/>
                </p:oleObj>
              </mc:Choice>
              <mc:Fallback>
                <p:oleObj name="Equation" r:id="rId11" imgW="571252" imgH="107903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365104"/>
                        <a:ext cx="1073377" cy="2021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18905"/>
              </p:ext>
            </p:extLst>
          </p:nvPr>
        </p:nvGraphicFramePr>
        <p:xfrm>
          <a:off x="5724128" y="4365104"/>
          <a:ext cx="122158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13" imgW="672808" imgH="1079032" progId="Equation.DSMT4">
                  <p:embed/>
                </p:oleObj>
              </mc:Choice>
              <mc:Fallback>
                <p:oleObj name="Equation" r:id="rId13" imgW="672808" imgH="107903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65104"/>
                        <a:ext cx="1221587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859484"/>
              </p:ext>
            </p:extLst>
          </p:nvPr>
        </p:nvGraphicFramePr>
        <p:xfrm>
          <a:off x="7308304" y="4365104"/>
          <a:ext cx="1008112" cy="193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Equation" r:id="rId15" imgW="558800" imgH="1079500" progId="Equation.DSMT4">
                  <p:embed/>
                </p:oleObj>
              </mc:Choice>
              <mc:Fallback>
                <p:oleObj name="Equation" r:id="rId15" imgW="558800" imgH="1079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365104"/>
                        <a:ext cx="1008112" cy="1930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22876"/>
              </p:ext>
            </p:extLst>
          </p:nvPr>
        </p:nvGraphicFramePr>
        <p:xfrm>
          <a:off x="5004048" y="3717032"/>
          <a:ext cx="288032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Equation" r:id="rId17" imgW="1523339" imgH="266584" progId="Equation.DSMT4">
                  <p:embed/>
                </p:oleObj>
              </mc:Choice>
              <mc:Fallback>
                <p:oleObj name="Equation" r:id="rId17" imgW="1523339" imgH="26658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17032"/>
                        <a:ext cx="288032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3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1271414"/>
          </a:xfrm>
        </p:spPr>
        <p:txBody>
          <a:bodyPr>
            <a:normAutofit/>
          </a:bodyPr>
          <a:lstStyle/>
          <a:p>
            <a:r>
              <a:rPr lang="en-US" b="1" dirty="0"/>
              <a:t>Generalized least-squares method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219256" cy="4032448"/>
          </a:xfrm>
        </p:spPr>
        <p:txBody>
          <a:bodyPr>
            <a:normAutofit/>
          </a:bodyPr>
          <a:lstStyle/>
          <a:p>
            <a:r>
              <a:rPr lang="en-US" dirty="0"/>
              <a:t>The solution of this matrix equation is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 – </a:t>
            </a:r>
            <a:r>
              <a:rPr lang="en-US" b="1" dirty="0"/>
              <a:t>covariance matrix of errors</a:t>
            </a:r>
            <a:r>
              <a:rPr lang="ru-RU" dirty="0"/>
              <a:t>.    </a:t>
            </a:r>
          </a:p>
          <a:p>
            <a:r>
              <a:rPr lang="en-US" dirty="0"/>
              <a:t>We do not know this matrix, so we need to estimate it with the points from initial data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98005"/>
              </p:ext>
            </p:extLst>
          </p:nvPr>
        </p:nvGraphicFramePr>
        <p:xfrm>
          <a:off x="1872571" y="3140968"/>
          <a:ext cx="537140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3" imgW="1752600" imgH="355600" progId="Equation.DSMT4">
                  <p:embed/>
                </p:oleObj>
              </mc:Choice>
              <mc:Fallback>
                <p:oleObj name="Equation" r:id="rId3" imgW="17526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571" y="3140968"/>
                        <a:ext cx="537140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43347"/>
              </p:ext>
            </p:extLst>
          </p:nvPr>
        </p:nvGraphicFramePr>
        <p:xfrm>
          <a:off x="1691680" y="4293096"/>
          <a:ext cx="432048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432048" cy="540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0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Covariance matrix of errors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59778"/>
              </p:ext>
            </p:extLst>
          </p:nvPr>
        </p:nvGraphicFramePr>
        <p:xfrm>
          <a:off x="179512" y="1988840"/>
          <a:ext cx="8589830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" imgW="3429000" imgH="1612900" progId="Equation.DSMT4">
                  <p:embed/>
                </p:oleObj>
              </mc:Choice>
              <mc:Fallback>
                <p:oleObj name="Equation" r:id="rId3" imgW="3429000" imgH="1612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589830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43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Covariance matrix of errors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We need to estimate values:  </a:t>
            </a:r>
            <a:r>
              <a:rPr lang="ru-RU" dirty="0"/>
              <a:t>     </a:t>
            </a:r>
            <a:r>
              <a:rPr lang="en-US" dirty="0"/>
              <a:t>and</a:t>
            </a:r>
            <a:r>
              <a:rPr lang="ru-RU" dirty="0"/>
              <a:t>       </a:t>
            </a:r>
          </a:p>
          <a:p>
            <a:r>
              <a:rPr lang="en-US" dirty="0"/>
              <a:t>Calculate the initial</a:t>
            </a:r>
            <a:endParaRPr lang="ru-RU" dirty="0"/>
          </a:p>
          <a:p>
            <a:r>
              <a:rPr lang="en-US" dirty="0"/>
              <a:t>Calculate the residual data</a:t>
            </a:r>
            <a:endParaRPr lang="ru-RU" dirty="0"/>
          </a:p>
          <a:p>
            <a:r>
              <a:rPr lang="en-US" dirty="0"/>
              <a:t>Calculate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Estimate: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65712"/>
              </p:ext>
            </p:extLst>
          </p:nvPr>
        </p:nvGraphicFramePr>
        <p:xfrm>
          <a:off x="5652120" y="2132856"/>
          <a:ext cx="38656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3" imgW="164814" imgH="177492" progId="Equation.DSMT4">
                  <p:embed/>
                </p:oleObj>
              </mc:Choice>
              <mc:Fallback>
                <p:oleObj name="Equation" r:id="rId3" imgW="164814" imgH="17749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132856"/>
                        <a:ext cx="38656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42939"/>
              </p:ext>
            </p:extLst>
          </p:nvPr>
        </p:nvGraphicFramePr>
        <p:xfrm>
          <a:off x="6948264" y="1988840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988840"/>
                        <a:ext cx="50405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54678"/>
              </p:ext>
            </p:extLst>
          </p:nvPr>
        </p:nvGraphicFramePr>
        <p:xfrm>
          <a:off x="4283968" y="2564904"/>
          <a:ext cx="264483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7" imgW="1434477" imgH="355446" progId="Equation.DSMT4">
                  <p:embed/>
                </p:oleObj>
              </mc:Choice>
              <mc:Fallback>
                <p:oleObj name="Equation" r:id="rId7" imgW="1434477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64904"/>
                        <a:ext cx="264483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21197"/>
              </p:ext>
            </p:extLst>
          </p:nvPr>
        </p:nvGraphicFramePr>
        <p:xfrm>
          <a:off x="5436096" y="3212976"/>
          <a:ext cx="18771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9" imgW="1028700" imgH="279400" progId="Equation.DSMT4">
                  <p:embed/>
                </p:oleObj>
              </mc:Choice>
              <mc:Fallback>
                <p:oleObj name="Equation" r:id="rId9" imgW="10287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12976"/>
                        <a:ext cx="187717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20974"/>
              </p:ext>
            </p:extLst>
          </p:nvPr>
        </p:nvGraphicFramePr>
        <p:xfrm>
          <a:off x="2627784" y="3717032"/>
          <a:ext cx="3456384" cy="145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11" imgW="2260600" imgH="952500" progId="Equation.DSMT4">
                  <p:embed/>
                </p:oleObj>
              </mc:Choice>
              <mc:Fallback>
                <p:oleObj name="Equation" r:id="rId11" imgW="2260600" imgH="952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17032"/>
                        <a:ext cx="3456384" cy="1458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96278"/>
              </p:ext>
            </p:extLst>
          </p:nvPr>
        </p:nvGraphicFramePr>
        <p:xfrm>
          <a:off x="2361842" y="5445224"/>
          <a:ext cx="42498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0" name="Equation" r:id="rId13" imgW="2654300" imgH="495300" progId="Equation.DSMT4">
                  <p:embed/>
                </p:oleObj>
              </mc:Choice>
              <mc:Fallback>
                <p:oleObj name="Equation" r:id="rId13" imgW="26543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842" y="5445224"/>
                        <a:ext cx="42498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8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Covariance matrix of errors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Repeat these steps until the difference between         and       is small;</a:t>
            </a:r>
          </a:p>
          <a:p>
            <a:r>
              <a:rPr lang="en-US" dirty="0"/>
              <a:t>Estimate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Now we can at last find this covariance matrix of errors and solve the regression equation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36001"/>
              </p:ext>
            </p:extLst>
          </p:nvPr>
        </p:nvGraphicFramePr>
        <p:xfrm>
          <a:off x="2411760" y="2492896"/>
          <a:ext cx="72008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3" imgW="380835" imgH="266584" progId="Equation.DSMT4">
                  <p:embed/>
                </p:oleObj>
              </mc:Choice>
              <mc:Fallback>
                <p:oleObj name="Equation" r:id="rId3" imgW="380835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92896"/>
                        <a:ext cx="72008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0934"/>
              </p:ext>
            </p:extLst>
          </p:nvPr>
        </p:nvGraphicFramePr>
        <p:xfrm>
          <a:off x="3851920" y="2492896"/>
          <a:ext cx="527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5" imgW="279360" imgH="266400" progId="Equation.DSMT4">
                  <p:embed/>
                </p:oleObj>
              </mc:Choice>
              <mc:Fallback>
                <p:oleObj name="Equation" r:id="rId5" imgW="279360" imgH="26640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492896"/>
                        <a:ext cx="527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06517"/>
              </p:ext>
            </p:extLst>
          </p:nvPr>
        </p:nvGraphicFramePr>
        <p:xfrm>
          <a:off x="2699792" y="2996952"/>
          <a:ext cx="164332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7" imgW="672808" imgH="266584" progId="Equation.DSMT4">
                  <p:embed/>
                </p:oleObj>
              </mc:Choice>
              <mc:Fallback>
                <p:oleObj name="Equation" r:id="rId7" imgW="672808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96952"/>
                        <a:ext cx="164332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32870"/>
              </p:ext>
            </p:extLst>
          </p:nvPr>
        </p:nvGraphicFramePr>
        <p:xfrm>
          <a:off x="2771800" y="3717032"/>
          <a:ext cx="3471051" cy="108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9" imgW="1803400" imgH="558800" progId="Equation.DSMT4">
                  <p:embed/>
                </p:oleObj>
              </mc:Choice>
              <mc:Fallback>
                <p:oleObj name="Equation" r:id="rId9" imgW="18034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17032"/>
                        <a:ext cx="3471051" cy="1083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42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Definition of time series separability</a:t>
            </a:r>
          </a:p>
          <a:p>
            <a:pPr lvl="0"/>
            <a:r>
              <a:rPr lang="en-US" b="1" dirty="0"/>
              <a:t>Decomposition of stationary time series</a:t>
            </a:r>
          </a:p>
          <a:p>
            <a:pPr lvl="0"/>
            <a:r>
              <a:rPr lang="en-US" b="1" dirty="0"/>
              <a:t>Trend estimation with regression methods</a:t>
            </a:r>
            <a:endParaRPr lang="ru-RU" dirty="0"/>
          </a:p>
          <a:p>
            <a:pPr lvl="0"/>
            <a:r>
              <a:rPr lang="en-US" b="1" dirty="0"/>
              <a:t>Trend estimation with smoothing methods</a:t>
            </a:r>
            <a:endParaRPr lang="ru-RU" dirty="0"/>
          </a:p>
          <a:p>
            <a:pPr lvl="0"/>
            <a:r>
              <a:rPr lang="en-US" b="1" dirty="0"/>
              <a:t>Periodic components retrieval from stationary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The simplest approach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Let the errors be </a:t>
            </a:r>
            <a:r>
              <a:rPr lang="en-US" b="1" dirty="0"/>
              <a:t>non-correlated </a:t>
            </a:r>
            <a:r>
              <a:rPr lang="en-US" dirty="0"/>
              <a:t>in model; </a:t>
            </a:r>
          </a:p>
          <a:p>
            <a:r>
              <a:rPr lang="en-US" dirty="0"/>
              <a:t>Then covariance matrix of errors is an identity matrix (unit matrix) </a:t>
            </a:r>
            <a:r>
              <a:rPr lang="en-US" b="1" i="1" dirty="0"/>
              <a:t>I</a:t>
            </a:r>
            <a:r>
              <a:rPr lang="en-US" dirty="0"/>
              <a:t>;</a:t>
            </a:r>
          </a:p>
          <a:p>
            <a:r>
              <a:rPr lang="en-US" dirty="0"/>
              <a:t>Then the solution to the least-squares regression problem is simple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806524"/>
              </p:ext>
            </p:extLst>
          </p:nvPr>
        </p:nvGraphicFramePr>
        <p:xfrm>
          <a:off x="2601511" y="4653136"/>
          <a:ext cx="39409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3" imgW="1282700" imgH="355600" progId="Equation.DSMT4">
                  <p:embed/>
                </p:oleObj>
              </mc:Choice>
              <mc:Fallback>
                <p:oleObj name="Equation" r:id="rId3" imgW="12827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511" y="4653136"/>
                        <a:ext cx="394097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4576" r="8307" b="6018"/>
          <a:stretch>
            <a:fillRect/>
          </a:stretch>
        </p:blipFill>
        <p:spPr bwMode="auto">
          <a:xfrm>
            <a:off x="150857" y="1844824"/>
            <a:ext cx="8842285" cy="450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Trend fitting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1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CDD4E1B-3E32-4671-A9E3-8D0950DFD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t="4095" r="7365" b="5019"/>
          <a:stretch/>
        </p:blipFill>
        <p:spPr bwMode="auto">
          <a:xfrm>
            <a:off x="31071" y="1283577"/>
            <a:ext cx="9081858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46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Trend estimation with smoothing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en-US" dirty="0"/>
              <a:t>Estimate the trend as </a:t>
            </a:r>
            <a:r>
              <a:rPr lang="en-US" b="1" dirty="0"/>
              <a:t>weighed mean </a:t>
            </a:r>
            <a:r>
              <a:rPr lang="en-US" dirty="0"/>
              <a:t>of initial data points of time series with </a:t>
            </a:r>
            <a:r>
              <a:rPr lang="en-US" b="1" dirty="0"/>
              <a:t>smoothing window</a:t>
            </a:r>
            <a:r>
              <a:rPr lang="en-US" dirty="0"/>
              <a:t> of size (2</a:t>
            </a:r>
            <a:r>
              <a:rPr lang="en-US" i="1" dirty="0"/>
              <a:t>L</a:t>
            </a:r>
            <a:r>
              <a:rPr lang="en-US" dirty="0"/>
              <a:t>+1):</a:t>
            </a:r>
          </a:p>
          <a:p>
            <a:endParaRPr lang="ru-RU" b="1" dirty="0"/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with </a:t>
            </a:r>
            <a:r>
              <a:rPr lang="en-US" b="1" dirty="0"/>
              <a:t>weighting coefficients</a:t>
            </a:r>
            <a:r>
              <a:rPr lang="ru-RU" dirty="0"/>
              <a:t>: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81629"/>
              </p:ext>
            </p:extLst>
          </p:nvPr>
        </p:nvGraphicFramePr>
        <p:xfrm>
          <a:off x="1194736" y="3573016"/>
          <a:ext cx="649179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3" imgW="2794000" imgH="495300" progId="Equation.DSMT4">
                  <p:embed/>
                </p:oleObj>
              </mc:Choice>
              <mc:Fallback>
                <p:oleObj name="Equation" r:id="rId3" imgW="27940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736" y="3573016"/>
                        <a:ext cx="649179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24412"/>
              </p:ext>
            </p:extLst>
          </p:nvPr>
        </p:nvGraphicFramePr>
        <p:xfrm>
          <a:off x="6156176" y="5085184"/>
          <a:ext cx="1368152" cy="104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5" imgW="647419" imgH="495085" progId="Equation.DSMT4">
                  <p:embed/>
                </p:oleObj>
              </mc:Choice>
              <mc:Fallback>
                <p:oleObj name="Equation" r:id="rId5" imgW="647419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085184"/>
                        <a:ext cx="1368152" cy="1046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6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Moving mean = Running average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For example</a:t>
            </a:r>
            <a:r>
              <a:rPr lang="ru-RU" dirty="0"/>
              <a:t>, </a:t>
            </a:r>
            <a:r>
              <a:rPr lang="en-US" dirty="0"/>
              <a:t>smooth with 3 points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50311"/>
              </p:ext>
            </p:extLst>
          </p:nvPr>
        </p:nvGraphicFramePr>
        <p:xfrm>
          <a:off x="2090022" y="2276872"/>
          <a:ext cx="496395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3" imgW="2057400" imgH="444500" progId="Equation.DSMT4">
                  <p:embed/>
                </p:oleObj>
              </mc:Choice>
              <mc:Fallback>
                <p:oleObj name="Equation" r:id="rId3" imgW="20574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22" y="2276872"/>
                        <a:ext cx="496395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55831"/>
              </p:ext>
            </p:extLst>
          </p:nvPr>
        </p:nvGraphicFramePr>
        <p:xfrm>
          <a:off x="1907704" y="4437112"/>
          <a:ext cx="57229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5" imgW="1650960" imgH="457200" progId="Equation.DSMT4">
                  <p:embed/>
                </p:oleObj>
              </mc:Choice>
              <mc:Fallback>
                <p:oleObj name="Equation" r:id="rId5" imgW="16509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5722938" cy="157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2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t="5047" r="7868" b="5466"/>
          <a:stretch/>
        </p:blipFill>
        <p:spPr bwMode="auto">
          <a:xfrm>
            <a:off x="223606" y="1124744"/>
            <a:ext cx="8696787" cy="50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2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59F3E9C-F5A6-44B1-BE77-ECBAB65FD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4828" r="7527" b="4905"/>
          <a:stretch/>
        </p:blipFill>
        <p:spPr bwMode="auto">
          <a:xfrm>
            <a:off x="0" y="1196749"/>
            <a:ext cx="9064102" cy="518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84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Exponential smoothing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717032"/>
            <a:ext cx="8219256" cy="2808312"/>
          </a:xfrm>
        </p:spPr>
        <p:txBody>
          <a:bodyPr>
            <a:normAutofit/>
          </a:bodyPr>
          <a:lstStyle/>
          <a:p>
            <a:r>
              <a:rPr lang="en-US" dirty="0"/>
              <a:t>The weighting coefficients are decreasing with the increase of number </a:t>
            </a:r>
            <a:r>
              <a:rPr lang="en-US" i="1" dirty="0"/>
              <a:t>j</a:t>
            </a:r>
            <a:r>
              <a:rPr lang="en-US" dirty="0"/>
              <a:t>;</a:t>
            </a:r>
          </a:p>
          <a:p>
            <a:r>
              <a:rPr lang="en-US" dirty="0"/>
              <a:t>The equation is constructed recursively, thus making it easier for a future trend forecast.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21770"/>
              </p:ext>
            </p:extLst>
          </p:nvPr>
        </p:nvGraphicFramePr>
        <p:xfrm>
          <a:off x="850812" y="1916832"/>
          <a:ext cx="74423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3" imgW="2539800" imgH="291960" progId="Equation.DSMT4">
                  <p:embed/>
                </p:oleObj>
              </mc:Choice>
              <mc:Fallback>
                <p:oleObj name="Equation" r:id="rId3" imgW="253980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12" y="1916832"/>
                        <a:ext cx="744237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26015"/>
              </p:ext>
            </p:extLst>
          </p:nvPr>
        </p:nvGraphicFramePr>
        <p:xfrm>
          <a:off x="3609494" y="2924944"/>
          <a:ext cx="19250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5" imgW="647640" imgH="190440" progId="Equation.DSMT4">
                  <p:embed/>
                </p:oleObj>
              </mc:Choice>
              <mc:Fallback>
                <p:oleObj name="Equation" r:id="rId5" imgW="64764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494" y="2924944"/>
                        <a:ext cx="192501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044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Periodic components retrieval from </a:t>
            </a:r>
            <a:br>
              <a:rPr lang="en-US" dirty="0"/>
            </a:br>
            <a:r>
              <a:rPr lang="en-US" dirty="0"/>
              <a:t>stationary time series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algorithm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Cycles</a:t>
            </a:r>
            <a:r>
              <a:rPr lang="ru-RU" b="1" dirty="0"/>
              <a:t> </a:t>
            </a:r>
            <a:r>
              <a:rPr lang="en-US" dirty="0"/>
              <a:t>and</a:t>
            </a:r>
            <a:r>
              <a:rPr lang="en-US" b="1" dirty="0"/>
              <a:t> seasons </a:t>
            </a:r>
            <a:r>
              <a:rPr lang="en-US" dirty="0"/>
              <a:t>= </a:t>
            </a:r>
            <a:r>
              <a:rPr lang="en-US" b="1" dirty="0"/>
              <a:t>trigonometric</a:t>
            </a:r>
            <a:r>
              <a:rPr lang="en-US" dirty="0"/>
              <a:t> components</a:t>
            </a:r>
          </a:p>
          <a:p>
            <a:r>
              <a:rPr lang="en-US" b="1" dirty="0"/>
              <a:t>Statistical tests </a:t>
            </a:r>
            <a:r>
              <a:rPr lang="en-US" dirty="0"/>
              <a:t>for non-random components;</a:t>
            </a:r>
            <a:endParaRPr lang="ru-RU" dirty="0"/>
          </a:p>
          <a:p>
            <a:r>
              <a:rPr lang="en-US" b="1" dirty="0"/>
              <a:t>De-trend</a:t>
            </a:r>
            <a:r>
              <a:rPr lang="en-US" dirty="0"/>
              <a:t> the time series;</a:t>
            </a:r>
          </a:p>
          <a:p>
            <a:r>
              <a:rPr lang="en-US" b="1" dirty="0"/>
              <a:t>De-noise </a:t>
            </a:r>
            <a:r>
              <a:rPr lang="en-US" dirty="0"/>
              <a:t>the time series if possible;</a:t>
            </a:r>
          </a:p>
          <a:p>
            <a:r>
              <a:rPr lang="en-US" dirty="0"/>
              <a:t>According to the additive model, there are only </a:t>
            </a:r>
            <a:r>
              <a:rPr lang="en-US" b="1" dirty="0"/>
              <a:t>seasonal</a:t>
            </a:r>
            <a:r>
              <a:rPr lang="en-US" dirty="0"/>
              <a:t> and </a:t>
            </a:r>
            <a:r>
              <a:rPr lang="en-US" b="1" dirty="0"/>
              <a:t>cycle</a:t>
            </a:r>
            <a:r>
              <a:rPr lang="en-US" dirty="0"/>
              <a:t> components remain;</a:t>
            </a:r>
          </a:p>
          <a:p>
            <a:r>
              <a:rPr lang="en-US" dirty="0"/>
              <a:t>To estimate their periods/frequencies we can use </a:t>
            </a:r>
            <a:r>
              <a:rPr lang="en-US" b="1" dirty="0"/>
              <a:t>spectrum harmonic analysis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TIME SERIES </a:t>
            </a:r>
            <a:br>
              <a:rPr lang="en-US" dirty="0"/>
            </a:br>
            <a:r>
              <a:rPr lang="en-US" dirty="0"/>
              <a:t>SEPARABILITY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933450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Spectrum harmonic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4824536"/>
          </a:xfrm>
        </p:spPr>
        <p:txBody>
          <a:bodyPr>
            <a:normAutofit/>
          </a:bodyPr>
          <a:lstStyle/>
          <a:p>
            <a:r>
              <a:rPr lang="en-US" dirty="0"/>
              <a:t>Fourier transform: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Fourier coefficients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75378"/>
              </p:ext>
            </p:extLst>
          </p:nvPr>
        </p:nvGraphicFramePr>
        <p:xfrm>
          <a:off x="1259632" y="2348880"/>
          <a:ext cx="69716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3" imgW="3378200" imgH="520700" progId="Equation.DSMT4">
                  <p:embed/>
                </p:oleObj>
              </mc:Choice>
              <mc:Fallback>
                <p:oleObj name="Equation" r:id="rId3" imgW="3378200" imgH="520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697168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40730"/>
              </p:ext>
            </p:extLst>
          </p:nvPr>
        </p:nvGraphicFramePr>
        <p:xfrm>
          <a:off x="2831006" y="4077072"/>
          <a:ext cx="348198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5" imgW="1828800" imgH="1282700" progId="Equation.DSMT4">
                  <p:embed/>
                </p:oleObj>
              </mc:Choice>
              <mc:Fallback>
                <p:oleObj name="Equation" r:id="rId5" imgW="1828800" imgH="1282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006" y="4077072"/>
                        <a:ext cx="348198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23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933450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Spectrum harmonic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4824536"/>
          </a:xfrm>
        </p:spPr>
        <p:txBody>
          <a:bodyPr>
            <a:normAutofit/>
          </a:bodyPr>
          <a:lstStyle/>
          <a:p>
            <a:r>
              <a:rPr lang="en-US" dirty="0"/>
              <a:t>We can correlate those Fourier coefficients with PSD estimate</a:t>
            </a:r>
            <a:r>
              <a:rPr lang="ru-RU" dirty="0"/>
              <a:t>:</a:t>
            </a:r>
          </a:p>
          <a:p>
            <a:r>
              <a:rPr lang="en-US" dirty="0"/>
              <a:t>Then we can define from PSD diagram the corresponding frequency domain </a:t>
            </a:r>
            <a:r>
              <a:rPr lang="ru-RU" dirty="0"/>
              <a:t>(</a:t>
            </a:r>
            <a:r>
              <a:rPr lang="en-US" dirty="0"/>
              <a:t>domain</a:t>
            </a:r>
            <a:r>
              <a:rPr lang="ru-RU" dirty="0"/>
              <a:t> </a:t>
            </a:r>
            <a:r>
              <a:rPr lang="en-US" b="1" i="1" dirty="0"/>
              <a:t>K</a:t>
            </a:r>
            <a:r>
              <a:rPr lang="ru-RU" dirty="0"/>
              <a:t>)</a:t>
            </a:r>
          </a:p>
          <a:p>
            <a:r>
              <a:rPr lang="en-US" dirty="0"/>
              <a:t>The periodic component is estimated as: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63489"/>
              </p:ext>
            </p:extLst>
          </p:nvPr>
        </p:nvGraphicFramePr>
        <p:xfrm>
          <a:off x="4067944" y="2204864"/>
          <a:ext cx="1728192" cy="53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3" imgW="863225" imgH="266584" progId="Equation.DSMT4">
                  <p:embed/>
                </p:oleObj>
              </mc:Choice>
              <mc:Fallback>
                <p:oleObj name="Equation" r:id="rId3" imgW="863225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204864"/>
                        <a:ext cx="1728192" cy="531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11303"/>
              </p:ext>
            </p:extLst>
          </p:nvPr>
        </p:nvGraphicFramePr>
        <p:xfrm>
          <a:off x="610251" y="4653136"/>
          <a:ext cx="792349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5" imgW="3390900" imgH="520700" progId="Equation.DSMT4">
                  <p:embed/>
                </p:oleObj>
              </mc:Choice>
              <mc:Fallback>
                <p:oleObj name="Equation" r:id="rId5" imgW="33909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51" y="4653136"/>
                        <a:ext cx="7923497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73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Spectrum harmonic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Spectrum harmonic analysis works as intended only if</a:t>
            </a:r>
            <a:r>
              <a:rPr lang="ru-RU" dirty="0"/>
              <a:t>:</a:t>
            </a:r>
          </a:p>
          <a:p>
            <a:r>
              <a:rPr lang="en-US" dirty="0"/>
              <a:t>Time series is </a:t>
            </a:r>
            <a:r>
              <a:rPr lang="en-US" b="1" dirty="0"/>
              <a:t>stationary</a:t>
            </a:r>
            <a:r>
              <a:rPr lang="ru-RU" dirty="0"/>
              <a:t>;</a:t>
            </a:r>
          </a:p>
          <a:p>
            <a:r>
              <a:rPr lang="en-US" b="1" dirty="0" err="1"/>
              <a:t>Nyquist</a:t>
            </a:r>
            <a:r>
              <a:rPr lang="en-US" b="1" dirty="0"/>
              <a:t>–Shannon sampling theorem </a:t>
            </a:r>
            <a:r>
              <a:rPr lang="en-US" dirty="0"/>
              <a:t>is satisfied;</a:t>
            </a:r>
          </a:p>
          <a:p>
            <a:r>
              <a:rPr lang="en-US" b="1" dirty="0"/>
              <a:t>Frequency resolution </a:t>
            </a:r>
            <a:r>
              <a:rPr lang="en-US" dirty="0"/>
              <a:t>is adequate;</a:t>
            </a:r>
          </a:p>
          <a:p>
            <a:r>
              <a:rPr lang="en-US" dirty="0"/>
              <a:t>There are none </a:t>
            </a:r>
            <a:r>
              <a:rPr lang="en-US" b="1" dirty="0"/>
              <a:t>spectrum leakages</a:t>
            </a:r>
            <a:r>
              <a:rPr lang="en-US" dirty="0"/>
              <a:t>;</a:t>
            </a:r>
          </a:p>
          <a:p>
            <a:r>
              <a:rPr lang="en-US" dirty="0"/>
              <a:t>Estimated trigonometric modes are </a:t>
            </a:r>
            <a:r>
              <a:rPr lang="en-US" b="1" dirty="0"/>
              <a:t>semi-periodic</a:t>
            </a:r>
            <a:r>
              <a:rPr lang="en-US" dirty="0"/>
              <a:t>;</a:t>
            </a:r>
          </a:p>
          <a:p>
            <a:r>
              <a:rPr lang="en-US" dirty="0"/>
              <a:t>There are none </a:t>
            </a:r>
            <a:r>
              <a:rPr lang="en-US" b="1" dirty="0"/>
              <a:t>frequency modulations</a:t>
            </a:r>
            <a:r>
              <a:rPr lang="en-US" dirty="0"/>
              <a:t>;</a:t>
            </a:r>
          </a:p>
          <a:p>
            <a:r>
              <a:rPr lang="en-US" dirty="0"/>
              <a:t>There are small </a:t>
            </a:r>
            <a:r>
              <a:rPr lang="en-US" b="1" dirty="0"/>
              <a:t>amplitude modulations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Therefore, the usability of this method is scarce.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53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352928" cy="4392488"/>
          </a:xfrm>
        </p:spPr>
        <p:txBody>
          <a:bodyPr>
            <a:normAutofit/>
          </a:bodyPr>
          <a:lstStyle/>
          <a:p>
            <a:r>
              <a:rPr lang="en-US" sz="3100" dirty="0"/>
              <a:t>N. </a:t>
            </a:r>
            <a:r>
              <a:rPr lang="en-US" sz="3100" dirty="0" err="1"/>
              <a:t>Golyandina</a:t>
            </a:r>
            <a:r>
              <a:rPr lang="en-US" sz="3100" dirty="0"/>
              <a:t>, A. </a:t>
            </a:r>
            <a:r>
              <a:rPr lang="en-US" sz="3100" dirty="0" err="1"/>
              <a:t>Zhigljavsky</a:t>
            </a:r>
            <a:r>
              <a:rPr lang="en-US" sz="3100" i="1" dirty="0"/>
              <a:t>.</a:t>
            </a:r>
            <a:r>
              <a:rPr lang="en-US" sz="3100" dirty="0"/>
              <a:t> Singular Spectrum Analysis for time series. — Springer Briefs in Statistics. — Springer. — 2013. — 120 p. ISBN 978-3-642-34912-6.</a:t>
            </a:r>
          </a:p>
          <a:p>
            <a:r>
              <a:rPr lang="x-none" sz="3100"/>
              <a:t>David R. Brillinger</a:t>
            </a:r>
            <a:r>
              <a:rPr lang="en-US" sz="3100" i="1" dirty="0"/>
              <a:t>.</a:t>
            </a:r>
            <a:r>
              <a:rPr lang="en-US" sz="3100" dirty="0"/>
              <a:t> Time Series</a:t>
            </a:r>
            <a:r>
              <a:rPr lang="x-none" sz="3100"/>
              <a:t>: </a:t>
            </a:r>
            <a:r>
              <a:rPr lang="en-US" sz="3100" dirty="0"/>
              <a:t>Data Analysis and Theory. — SIAM, </a:t>
            </a:r>
            <a:r>
              <a:rPr lang="x-none" sz="3100"/>
              <a:t>2001</a:t>
            </a:r>
            <a:r>
              <a:rPr lang="en-US" sz="3100" dirty="0"/>
              <a:t>. — 540 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Additive time series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trend</a:t>
            </a:r>
            <a:r>
              <a:rPr lang="ru-RU" dirty="0"/>
              <a:t> (</a:t>
            </a:r>
            <a:r>
              <a:rPr lang="en-US" dirty="0"/>
              <a:t>or tendency</a:t>
            </a:r>
            <a:r>
              <a:rPr lang="ru-RU" dirty="0"/>
              <a:t>); </a:t>
            </a:r>
          </a:p>
          <a:p>
            <a:pPr lvl="1"/>
            <a:r>
              <a:rPr lang="ru-RU" i="1" dirty="0"/>
              <a:t>j</a:t>
            </a:r>
            <a:r>
              <a:rPr lang="ru-RU" dirty="0"/>
              <a:t> </a:t>
            </a:r>
            <a:r>
              <a:rPr lang="en-US" b="1" dirty="0"/>
              <a:t>seasonal component </a:t>
            </a:r>
            <a:r>
              <a:rPr lang="en-US" dirty="0"/>
              <a:t>(season)</a:t>
            </a:r>
            <a:r>
              <a:rPr lang="ru-RU" dirty="0"/>
              <a:t>;  </a:t>
            </a:r>
          </a:p>
          <a:p>
            <a:pPr lvl="1"/>
            <a:r>
              <a:rPr lang="ru-RU" i="1" dirty="0"/>
              <a:t>k</a:t>
            </a:r>
            <a:r>
              <a:rPr lang="ru-RU" dirty="0"/>
              <a:t> </a:t>
            </a:r>
            <a:r>
              <a:rPr lang="en-US" b="1" dirty="0"/>
              <a:t>periodic component </a:t>
            </a:r>
            <a:r>
              <a:rPr lang="en-US" dirty="0"/>
              <a:t>(cycle)</a:t>
            </a:r>
            <a:r>
              <a:rPr lang="ru-RU" b="1" dirty="0"/>
              <a:t>,</a:t>
            </a:r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r>
              <a:rPr lang="ru-RU" b="1" dirty="0"/>
              <a:t>          </a:t>
            </a:r>
            <a:r>
              <a:rPr lang="en-US" b="1" dirty="0"/>
              <a:t>coefficients </a:t>
            </a:r>
            <a:r>
              <a:rPr lang="en-US" dirty="0"/>
              <a:t>of presence or lack of components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74324"/>
              </p:ext>
            </p:extLst>
          </p:nvPr>
        </p:nvGraphicFramePr>
        <p:xfrm>
          <a:off x="327619" y="2132856"/>
          <a:ext cx="848876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3" imgW="3797300" imgH="419100" progId="Equation.DSMT4">
                  <p:embed/>
                </p:oleObj>
              </mc:Choice>
              <mc:Fallback>
                <p:oleObj name="Equation" r:id="rId3" imgW="379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9" y="2132856"/>
                        <a:ext cx="848876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44995"/>
              </p:ext>
            </p:extLst>
          </p:nvPr>
        </p:nvGraphicFramePr>
        <p:xfrm>
          <a:off x="395536" y="3284984"/>
          <a:ext cx="55549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5" imgW="342603" imgH="266469" progId="Equation.DSMT4">
                  <p:embed/>
                </p:oleObj>
              </mc:Choice>
              <mc:Fallback>
                <p:oleObj name="Equation" r:id="rId5" imgW="342603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55549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14034"/>
              </p:ext>
            </p:extLst>
          </p:nvPr>
        </p:nvGraphicFramePr>
        <p:xfrm>
          <a:off x="251520" y="3789040"/>
          <a:ext cx="677868" cy="4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7" imgW="393480" imgH="279360" progId="Equation.DSMT4">
                  <p:embed/>
                </p:oleObj>
              </mc:Choice>
              <mc:Fallback>
                <p:oleObj name="Equation" r:id="rId7" imgW="393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677868" cy="479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25148"/>
              </p:ext>
            </p:extLst>
          </p:nvPr>
        </p:nvGraphicFramePr>
        <p:xfrm>
          <a:off x="251520" y="4293096"/>
          <a:ext cx="6943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9" imgW="431425" imgH="266469" progId="Equation.DSMT4">
                  <p:embed/>
                </p:oleObj>
              </mc:Choice>
              <mc:Fallback>
                <p:oleObj name="Equation" r:id="rId9" imgW="431425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69436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56908"/>
              </p:ext>
            </p:extLst>
          </p:nvPr>
        </p:nvGraphicFramePr>
        <p:xfrm>
          <a:off x="395536" y="5301208"/>
          <a:ext cx="1368152" cy="51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11" imgW="710891" imgH="266584" progId="Equation.DSMT4">
                  <p:embed/>
                </p:oleObj>
              </mc:Choice>
              <mc:Fallback>
                <p:oleObj name="Equation" r:id="rId11" imgW="71089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301208"/>
                        <a:ext cx="1368152" cy="510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1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separability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We try to decompose time series into deterministic components/modes and stochastic residual, to reconstruct the model</a:t>
            </a:r>
          </a:p>
          <a:p>
            <a:pPr lvl="0"/>
            <a:r>
              <a:rPr lang="en-US" dirty="0"/>
              <a:t>Let                is a time series with exactly </a:t>
            </a:r>
            <a:r>
              <a:rPr lang="en-US" i="1" dirty="0"/>
              <a:t>m</a:t>
            </a:r>
            <a:r>
              <a:rPr lang="en-US" dirty="0"/>
              <a:t> components</a:t>
            </a:r>
          </a:p>
          <a:p>
            <a:pPr lvl="0"/>
            <a:r>
              <a:rPr lang="en-US" b="1" dirty="0"/>
              <a:t>Separability</a:t>
            </a:r>
            <a:r>
              <a:rPr lang="en-US" dirty="0"/>
              <a:t> of this </a:t>
            </a:r>
            <a:r>
              <a:rPr lang="en-US" i="1" dirty="0"/>
              <a:t>F</a:t>
            </a:r>
            <a:r>
              <a:rPr lang="en-US" dirty="0"/>
              <a:t> into exactly </a:t>
            </a:r>
            <a:r>
              <a:rPr lang="en-US" i="1" dirty="0"/>
              <a:t>m</a:t>
            </a:r>
            <a:r>
              <a:rPr lang="en-US" dirty="0"/>
              <a:t> components is a </a:t>
            </a:r>
            <a:r>
              <a:rPr lang="en-US" b="1" dirty="0"/>
              <a:t>measure</a:t>
            </a:r>
            <a:r>
              <a:rPr lang="en-US" dirty="0"/>
              <a:t> of accuracy for a denoted algorithm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848411"/>
              </p:ext>
            </p:extLst>
          </p:nvPr>
        </p:nvGraphicFramePr>
        <p:xfrm>
          <a:off x="1547664" y="3789040"/>
          <a:ext cx="1152128" cy="47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" imgW="647419" imgH="266584" progId="Equation.DSMT4">
                  <p:embed/>
                </p:oleObj>
              </mc:Choice>
              <mc:Fallback>
                <p:oleObj name="Equation" r:id="rId3" imgW="647419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89040"/>
                        <a:ext cx="1152128" cy="47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separability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Every component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has its own </a:t>
            </a:r>
            <a:r>
              <a:rPr lang="en-US" b="1" dirty="0"/>
              <a:t>linear space</a:t>
            </a:r>
          </a:p>
          <a:p>
            <a:pPr lvl="0"/>
            <a:r>
              <a:rPr lang="en-US" dirty="0"/>
              <a:t>The time series has a </a:t>
            </a:r>
            <a:r>
              <a:rPr lang="en-US" b="1" dirty="0"/>
              <a:t>weak separability </a:t>
            </a:r>
            <a:r>
              <a:rPr lang="en-US" dirty="0"/>
              <a:t>with denoted method, if the </a:t>
            </a:r>
            <a:r>
              <a:rPr lang="en-US" b="1" dirty="0"/>
              <a:t>bases </a:t>
            </a:r>
            <a:r>
              <a:rPr lang="en-US" dirty="0"/>
              <a:t>are </a:t>
            </a:r>
            <a:r>
              <a:rPr lang="en-US" b="1" dirty="0"/>
              <a:t>orthogonal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The time series has a </a:t>
            </a:r>
            <a:r>
              <a:rPr lang="en-US" b="1" dirty="0"/>
              <a:t>strong separability </a:t>
            </a:r>
            <a:r>
              <a:rPr lang="en-US" dirty="0"/>
              <a:t>with denoted method, if the bases are </a:t>
            </a:r>
            <a:r>
              <a:rPr lang="en-US" b="1" dirty="0"/>
              <a:t>orthogonal</a:t>
            </a:r>
            <a:r>
              <a:rPr lang="en-US" dirty="0"/>
              <a:t> and </a:t>
            </a:r>
            <a:r>
              <a:rPr lang="en-US" b="1" dirty="0"/>
              <a:t>disjoint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The time series with </a:t>
            </a:r>
            <a:r>
              <a:rPr lang="en-US" b="1" dirty="0"/>
              <a:t>strong separability </a:t>
            </a:r>
            <a:r>
              <a:rPr lang="en-US" dirty="0"/>
              <a:t>has an </a:t>
            </a:r>
            <a:r>
              <a:rPr lang="en-US" b="1" dirty="0"/>
              <a:t>absolute accuracy </a:t>
            </a:r>
            <a:r>
              <a:rPr lang="en-US" dirty="0"/>
              <a:t>of its </a:t>
            </a:r>
            <a:r>
              <a:rPr lang="en-US" b="1" dirty="0"/>
              <a:t>decomposition </a:t>
            </a:r>
            <a:r>
              <a:rPr lang="en-US" dirty="0"/>
              <a:t>into any number of components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3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separability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9248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dirty="0"/>
              <a:t>Strong separability </a:t>
            </a:r>
            <a:r>
              <a:rPr lang="ru-RU" b="1" dirty="0"/>
              <a:t>= </a:t>
            </a:r>
            <a:r>
              <a:rPr lang="en-US" b="1" dirty="0"/>
              <a:t>high accuracy</a:t>
            </a:r>
            <a:endParaRPr lang="ru-RU" b="1" dirty="0"/>
          </a:p>
          <a:p>
            <a:pPr lvl="0"/>
            <a:r>
              <a:rPr lang="en-US" dirty="0"/>
              <a:t>In practice </a:t>
            </a:r>
            <a:r>
              <a:rPr lang="en-US" b="1" dirty="0"/>
              <a:t>strong separability is unattainable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In most cases we have another type of separability</a:t>
            </a:r>
            <a:r>
              <a:rPr lang="ru-RU" dirty="0"/>
              <a:t>:</a:t>
            </a:r>
          </a:p>
          <a:p>
            <a:pPr lvl="0"/>
            <a:r>
              <a:rPr lang="en-US" b="1" dirty="0"/>
              <a:t>Approximate separability</a:t>
            </a:r>
            <a:endParaRPr lang="ru-RU" b="1" dirty="0"/>
          </a:p>
          <a:p>
            <a:r>
              <a:rPr lang="en-US" b="1" dirty="0"/>
              <a:t>Asymptotic separability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We can estimate the </a:t>
            </a:r>
            <a:r>
              <a:rPr lang="en-US" b="1" dirty="0"/>
              <a:t>orthogonal property </a:t>
            </a:r>
            <a:r>
              <a:rPr lang="en-US" dirty="0"/>
              <a:t>between linear spaces with </a:t>
            </a:r>
            <a:r>
              <a:rPr lang="en-US" b="1" dirty="0"/>
              <a:t>independence</a:t>
            </a:r>
            <a:r>
              <a:rPr lang="en-US" dirty="0"/>
              <a:t> measure between their generated time series = </a:t>
            </a:r>
            <a:r>
              <a:rPr lang="en-US" i="1" dirty="0"/>
              <a:t>correlation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52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separability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92488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Approximate separability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Coefficient of correlation is close to zero</a:t>
            </a:r>
            <a:endParaRPr lang="ru-RU" b="1" dirty="0"/>
          </a:p>
          <a:p>
            <a:endParaRPr lang="en-US" b="1" dirty="0"/>
          </a:p>
          <a:p>
            <a:r>
              <a:rPr lang="en-US" b="1" dirty="0"/>
              <a:t>Asymptotic separability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Coefficient of correlation is close to zero with the increasing number of observations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07436"/>
              </p:ext>
            </p:extLst>
          </p:nvPr>
        </p:nvGraphicFramePr>
        <p:xfrm>
          <a:off x="3635896" y="3284984"/>
          <a:ext cx="22669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3" imgW="812520" imgH="266400" progId="Equation.DSMT4">
                  <p:embed/>
                </p:oleObj>
              </mc:Choice>
              <mc:Fallback>
                <p:oleObj name="Equation" r:id="rId3" imgW="81252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84984"/>
                        <a:ext cx="2266950" cy="75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78166"/>
              </p:ext>
            </p:extLst>
          </p:nvPr>
        </p:nvGraphicFramePr>
        <p:xfrm>
          <a:off x="6372200" y="4941168"/>
          <a:ext cx="2016224" cy="10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5" imgW="672808" imgH="342751" progId="Equation.DSMT4">
                  <p:embed/>
                </p:oleObj>
              </mc:Choice>
              <mc:Fallback>
                <p:oleObj name="Equation" r:id="rId5" imgW="672808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941168"/>
                        <a:ext cx="2016224" cy="1022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72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TREND ESTIMATION </a:t>
            </a:r>
            <a:br>
              <a:rPr lang="en-US" dirty="0"/>
            </a:br>
            <a:r>
              <a:rPr lang="en-US" dirty="0"/>
              <a:t>for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919</Words>
  <Application>Microsoft Office PowerPoint</Application>
  <PresentationFormat>Экран (4:3)</PresentationFormat>
  <Paragraphs>178</Paragraphs>
  <Slides>33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Тема Office</vt:lpstr>
      <vt:lpstr>Equation</vt:lpstr>
      <vt:lpstr>Time series data analysis and forecast methods</vt:lpstr>
      <vt:lpstr>Lecture map</vt:lpstr>
      <vt:lpstr>PART 1. TIME SERIES  SEPARABILITY</vt:lpstr>
      <vt:lpstr>Additive time series model</vt:lpstr>
      <vt:lpstr>Time series separability</vt:lpstr>
      <vt:lpstr>Time series separability</vt:lpstr>
      <vt:lpstr>Time series separability</vt:lpstr>
      <vt:lpstr>Time series separability</vt:lpstr>
      <vt:lpstr>PART 2. TREND ESTIMATION  for TIME SERIES</vt:lpstr>
      <vt:lpstr>Trend estimation</vt:lpstr>
      <vt:lpstr>Regression method</vt:lpstr>
      <vt:lpstr>Forms of trend</vt:lpstr>
      <vt:lpstr>Estimation of regression order</vt:lpstr>
      <vt:lpstr>Estimation of regression order</vt:lpstr>
      <vt:lpstr>Generalized least-squares method</vt:lpstr>
      <vt:lpstr>Generalized least-squares method</vt:lpstr>
      <vt:lpstr>Covariance matrix of errors</vt:lpstr>
      <vt:lpstr>Covariance matrix of errors</vt:lpstr>
      <vt:lpstr>Covariance matrix of errors</vt:lpstr>
      <vt:lpstr>The simplest approach</vt:lpstr>
      <vt:lpstr>Trend fitting</vt:lpstr>
      <vt:lpstr>Презентация PowerPoint</vt:lpstr>
      <vt:lpstr>Trend estimation with smoothing</vt:lpstr>
      <vt:lpstr>Moving mean = Running average</vt:lpstr>
      <vt:lpstr>Презентация PowerPoint</vt:lpstr>
      <vt:lpstr>Презентация PowerPoint</vt:lpstr>
      <vt:lpstr>Exponential smoothing</vt:lpstr>
      <vt:lpstr>PART 3. Periodic components retrieval from  stationary time series</vt:lpstr>
      <vt:lpstr>General algorithm</vt:lpstr>
      <vt:lpstr>Spectrum harmonic analysis</vt:lpstr>
      <vt:lpstr>Spectrum harmonic analysis</vt:lpstr>
      <vt:lpstr>Spectrum harmonic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86</cp:revision>
  <dcterms:created xsi:type="dcterms:W3CDTF">2017-01-03T05:50:48Z</dcterms:created>
  <dcterms:modified xsi:type="dcterms:W3CDTF">2019-02-09T21:56:42Z</dcterms:modified>
</cp:coreProperties>
</file>