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04" r:id="rId2"/>
    <p:sldId id="259" r:id="rId3"/>
    <p:sldId id="262" r:id="rId4"/>
    <p:sldId id="313" r:id="rId5"/>
    <p:sldId id="367" r:id="rId6"/>
    <p:sldId id="368" r:id="rId7"/>
    <p:sldId id="370" r:id="rId8"/>
    <p:sldId id="371" r:id="rId9"/>
    <p:sldId id="336" r:id="rId10"/>
    <p:sldId id="369" r:id="rId11"/>
    <p:sldId id="373" r:id="rId12"/>
    <p:sldId id="374" r:id="rId13"/>
    <p:sldId id="406" r:id="rId14"/>
    <p:sldId id="372" r:id="rId15"/>
    <p:sldId id="375" r:id="rId16"/>
    <p:sldId id="376" r:id="rId17"/>
    <p:sldId id="334" r:id="rId18"/>
    <p:sldId id="377" r:id="rId19"/>
    <p:sldId id="378" r:id="rId20"/>
    <p:sldId id="379" r:id="rId21"/>
    <p:sldId id="380" r:id="rId22"/>
    <p:sldId id="363" r:id="rId23"/>
    <p:sldId id="381" r:id="rId24"/>
    <p:sldId id="382" r:id="rId25"/>
    <p:sldId id="383" r:id="rId26"/>
    <p:sldId id="384" r:id="rId27"/>
    <p:sldId id="385" r:id="rId28"/>
    <p:sldId id="387" r:id="rId29"/>
    <p:sldId id="388" r:id="rId30"/>
    <p:sldId id="389" r:id="rId31"/>
    <p:sldId id="391" r:id="rId32"/>
    <p:sldId id="392" r:id="rId33"/>
    <p:sldId id="390" r:id="rId34"/>
    <p:sldId id="364" r:id="rId35"/>
    <p:sldId id="393" r:id="rId36"/>
    <p:sldId id="394" r:id="rId37"/>
    <p:sldId id="407" r:id="rId38"/>
    <p:sldId id="395" r:id="rId39"/>
    <p:sldId id="408" r:id="rId40"/>
    <p:sldId id="365" r:id="rId41"/>
    <p:sldId id="396" r:id="rId42"/>
    <p:sldId id="398" r:id="rId43"/>
    <p:sldId id="397" r:id="rId44"/>
    <p:sldId id="399" r:id="rId45"/>
    <p:sldId id="400" r:id="rId46"/>
    <p:sldId id="366" r:id="rId47"/>
    <p:sldId id="401" r:id="rId48"/>
    <p:sldId id="402" r:id="rId49"/>
    <p:sldId id="403" r:id="rId50"/>
    <p:sldId id="405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7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30.wmf"/><Relationship Id="rId1" Type="http://schemas.openxmlformats.org/officeDocument/2006/relationships/image" Target="../media/image57.wmf"/><Relationship Id="rId4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7.wmf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4.wmf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5.wmf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png"/><Relationship Id="rId4" Type="http://schemas.openxmlformats.org/officeDocument/2006/relationships/image" Target="../media/image69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png"/><Relationship Id="rId4" Type="http://schemas.openxmlformats.org/officeDocument/2006/relationships/image" Target="../media/image7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5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1.wmf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2.png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6.wmf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9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6" y="116632"/>
            <a:ext cx="4570067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5" y="2310935"/>
            <a:ext cx="8352928" cy="1800200"/>
          </a:xfrm>
        </p:spPr>
        <p:txBody>
          <a:bodyPr>
            <a:normAutofit/>
          </a:bodyPr>
          <a:lstStyle/>
          <a:p>
            <a:r>
              <a:rPr lang="en-US" b="1" dirty="0"/>
              <a:t>Time series data analysis and forecast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Lecture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5</a:t>
            </a:r>
          </a:p>
          <a:p>
            <a:r>
              <a:rPr lang="en-US" b="1" dirty="0">
                <a:solidFill>
                  <a:schemeClr val="tx1"/>
                </a:solidFill>
              </a:rPr>
              <a:t>Typical time series </a:t>
            </a:r>
          </a:p>
          <a:p>
            <a:r>
              <a:rPr lang="en-US" b="1" dirty="0">
                <a:solidFill>
                  <a:schemeClr val="tx1"/>
                </a:solidFill>
              </a:rPr>
              <a:t>autoregressive models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2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Moving-Average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Moving-Average Model of order </a:t>
            </a:r>
            <a:r>
              <a:rPr lang="en-US" b="1" i="1" dirty="0"/>
              <a:t>q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MA(</a:t>
            </a:r>
            <a:r>
              <a:rPr lang="en-US" i="1" dirty="0"/>
              <a:t>q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53558"/>
              </p:ext>
            </p:extLst>
          </p:nvPr>
        </p:nvGraphicFramePr>
        <p:xfrm>
          <a:off x="1043608" y="3356992"/>
          <a:ext cx="734256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3" imgW="2387600" imgH="304800" progId="Equation.DSMT4">
                  <p:embed/>
                </p:oleObj>
              </mc:Choice>
              <mc:Fallback>
                <p:oleObj name="Equation" r:id="rId3" imgW="23876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56992"/>
                        <a:ext cx="7342566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765759"/>
              </p:ext>
            </p:extLst>
          </p:nvPr>
        </p:nvGraphicFramePr>
        <p:xfrm>
          <a:off x="1691680" y="4509120"/>
          <a:ext cx="620894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5" imgW="2311400" imgH="292100" progId="Equation.DSMT4">
                  <p:embed/>
                </p:oleObj>
              </mc:Choice>
              <mc:Fallback>
                <p:oleObj name="Equation" r:id="rId5" imgW="2311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09120"/>
                        <a:ext cx="6208948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26219"/>
              </p:ext>
            </p:extLst>
          </p:nvPr>
        </p:nvGraphicFramePr>
        <p:xfrm>
          <a:off x="3411445" y="5589240"/>
          <a:ext cx="210623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7" imgW="863225" imgH="266584" progId="Equation.DSMT4">
                  <p:embed/>
                </p:oleObj>
              </mc:Choice>
              <mc:Fallback>
                <p:oleObj name="Equation" r:id="rId7" imgW="863225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445" y="5589240"/>
                        <a:ext cx="210623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32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" t="5688" r="7767" b="6329"/>
          <a:stretch/>
        </p:blipFill>
        <p:spPr bwMode="auto">
          <a:xfrm>
            <a:off x="88616" y="1080338"/>
            <a:ext cx="896676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00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B2CDC19-DD12-450B-906E-DB86226C8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3746" r="7690" b="6451"/>
          <a:stretch/>
        </p:blipFill>
        <p:spPr bwMode="auto">
          <a:xfrm>
            <a:off x="79899" y="1052736"/>
            <a:ext cx="8984202" cy="515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59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A6BFDAF-7CAE-4603-9CC3-E610305F0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t="3438" r="8340" b="5677"/>
          <a:stretch/>
        </p:blipFill>
        <p:spPr bwMode="auto">
          <a:xfrm>
            <a:off x="119848" y="1052736"/>
            <a:ext cx="8904304" cy="522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3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ARMA Mixed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Autoregressive</a:t>
            </a:r>
            <a:r>
              <a:rPr lang="en-US" dirty="0"/>
              <a:t> – </a:t>
            </a:r>
            <a:r>
              <a:rPr lang="en-US" b="1" dirty="0"/>
              <a:t>Moving-Average </a:t>
            </a:r>
            <a:r>
              <a:rPr lang="en-US" dirty="0"/>
              <a:t>model of order </a:t>
            </a:r>
            <a:r>
              <a:rPr lang="ru-RU" dirty="0"/>
              <a:t>(</a:t>
            </a:r>
            <a:r>
              <a:rPr lang="en-US" b="1" i="1" dirty="0" err="1"/>
              <a:t>p</a:t>
            </a:r>
            <a:r>
              <a:rPr lang="en-US" dirty="0" err="1"/>
              <a:t>,</a:t>
            </a:r>
            <a:r>
              <a:rPr lang="en-US" b="1" i="1" dirty="0" err="1"/>
              <a:t>q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ARMA(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This is a </a:t>
            </a:r>
            <a:r>
              <a:rPr lang="en-US" b="1" dirty="0"/>
              <a:t>stationary </a:t>
            </a:r>
            <a:r>
              <a:rPr lang="en-US" dirty="0"/>
              <a:t>model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58920"/>
              </p:ext>
            </p:extLst>
          </p:nvPr>
        </p:nvGraphicFramePr>
        <p:xfrm>
          <a:off x="481946" y="4005064"/>
          <a:ext cx="8180108" cy="106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4368800" imgH="571500" progId="Equation.DSMT4">
                  <p:embed/>
                </p:oleObj>
              </mc:Choice>
              <mc:Fallback>
                <p:oleObj name="Equation" r:id="rId3" imgW="4368800" imgH="571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46" y="4005064"/>
                        <a:ext cx="8180108" cy="1069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51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ARIMA Mixed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Autoregressive </a:t>
            </a:r>
            <a:r>
              <a:rPr lang="en-US" dirty="0"/>
              <a:t>– </a:t>
            </a:r>
            <a:r>
              <a:rPr lang="en-US" b="1" dirty="0"/>
              <a:t>Integrated</a:t>
            </a:r>
            <a:r>
              <a:rPr lang="en-US" dirty="0"/>
              <a:t> </a:t>
            </a:r>
            <a:r>
              <a:rPr lang="en-US" b="1" dirty="0"/>
              <a:t>Moving-Average </a:t>
            </a:r>
            <a:r>
              <a:rPr lang="en-US" dirty="0"/>
              <a:t>model of order</a:t>
            </a:r>
            <a:r>
              <a:rPr lang="ru-RU" dirty="0"/>
              <a:t>(</a:t>
            </a:r>
            <a:r>
              <a:rPr lang="en-US" b="1" i="1" dirty="0" err="1"/>
              <a:t>p</a:t>
            </a:r>
            <a:r>
              <a:rPr lang="en-US" dirty="0" err="1"/>
              <a:t>,</a:t>
            </a:r>
            <a:r>
              <a:rPr lang="en-US" b="1" i="1" dirty="0" err="1"/>
              <a:t>d</a:t>
            </a:r>
            <a:r>
              <a:rPr lang="en-US" dirty="0" err="1"/>
              <a:t>,</a:t>
            </a:r>
            <a:r>
              <a:rPr lang="en-US" b="1" i="1" dirty="0" err="1"/>
              <a:t>q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ARIMA(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The </a:t>
            </a:r>
            <a:r>
              <a:rPr lang="en-US" b="1" i="1" dirty="0"/>
              <a:t>d</a:t>
            </a:r>
            <a:r>
              <a:rPr lang="en-US" dirty="0"/>
              <a:t>-difference is a </a:t>
            </a:r>
            <a:r>
              <a:rPr lang="en-US" b="1" dirty="0"/>
              <a:t>stationary </a:t>
            </a:r>
            <a:r>
              <a:rPr lang="en-US" dirty="0"/>
              <a:t>model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571123"/>
              </p:ext>
            </p:extLst>
          </p:nvPr>
        </p:nvGraphicFramePr>
        <p:xfrm>
          <a:off x="2195736" y="3573016"/>
          <a:ext cx="475252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Equation" r:id="rId3" imgW="1828800" imgH="304800" progId="Equation.DSMT4">
                  <p:embed/>
                </p:oleObj>
              </mc:Choice>
              <mc:Fallback>
                <p:oleObj name="Equation" r:id="rId3" imgW="18288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73016"/>
                        <a:ext cx="4752528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77052"/>
              </p:ext>
            </p:extLst>
          </p:nvPr>
        </p:nvGraphicFramePr>
        <p:xfrm>
          <a:off x="2061369" y="4509120"/>
          <a:ext cx="50212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Equation" r:id="rId5" imgW="2070000" imgH="279360" progId="Equation.DSMT4">
                  <p:embed/>
                </p:oleObj>
              </mc:Choice>
              <mc:Fallback>
                <p:oleObj name="Equation" r:id="rId5" imgW="207000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369" y="4509120"/>
                        <a:ext cx="5021262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36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«</a:t>
            </a:r>
            <a:r>
              <a:rPr lang="en-US" b="1" dirty="0"/>
              <a:t>Integrated</a:t>
            </a:r>
            <a:r>
              <a:rPr lang="ru-RU" b="1" dirty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ARIMA definition with shift operators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265927"/>
              </p:ext>
            </p:extLst>
          </p:nvPr>
        </p:nvGraphicFramePr>
        <p:xfrm>
          <a:off x="3707904" y="2564904"/>
          <a:ext cx="187735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3" imgW="698197" imgH="266584" progId="Equation.DSMT4">
                  <p:embed/>
                </p:oleObj>
              </mc:Choice>
              <mc:Fallback>
                <p:oleObj name="Equation" r:id="rId3" imgW="698197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564904"/>
                        <a:ext cx="187735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348005"/>
              </p:ext>
            </p:extLst>
          </p:nvPr>
        </p:nvGraphicFramePr>
        <p:xfrm>
          <a:off x="3779912" y="3429000"/>
          <a:ext cx="205737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Equation" r:id="rId5" imgW="761669" imgH="266584" progId="Equation.DSMT4">
                  <p:embed/>
                </p:oleObj>
              </mc:Choice>
              <mc:Fallback>
                <p:oleObj name="Equation" r:id="rId5" imgW="761669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429000"/>
                        <a:ext cx="205737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53689"/>
              </p:ext>
            </p:extLst>
          </p:nvPr>
        </p:nvGraphicFramePr>
        <p:xfrm>
          <a:off x="539552" y="4293096"/>
          <a:ext cx="790802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Equation" r:id="rId7" imgW="1954951" imgH="266584" progId="Equation.DSMT4">
                  <p:embed/>
                </p:oleObj>
              </mc:Choice>
              <mc:Fallback>
                <p:oleObj name="Equation" r:id="rId7" imgW="1954951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93096"/>
                        <a:ext cx="7908022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96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3. </a:t>
            </a:r>
            <a:r>
              <a:rPr lang="en-US" dirty="0"/>
              <a:t>STATIONARITY criterion FOR ARMA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ARMA </a:t>
            </a:r>
            <a:r>
              <a:rPr lang="en-US" b="1" dirty="0" err="1"/>
              <a:t>stationarity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680520"/>
          </a:xfrm>
        </p:spPr>
        <p:txBody>
          <a:bodyPr>
            <a:normAutofit/>
          </a:bodyPr>
          <a:lstStyle/>
          <a:p>
            <a:r>
              <a:rPr lang="en-US" dirty="0"/>
              <a:t>If the process is </a:t>
            </a:r>
            <a:r>
              <a:rPr lang="en-US" b="1" dirty="0"/>
              <a:t>stationary </a:t>
            </a:r>
            <a:r>
              <a:rPr lang="en-US" dirty="0"/>
              <a:t>in </a:t>
            </a:r>
            <a:r>
              <a:rPr lang="en-US" b="1" dirty="0"/>
              <a:t>wide sense</a:t>
            </a:r>
            <a:r>
              <a:rPr lang="en-US" dirty="0"/>
              <a:t>, hence its variance is </a:t>
            </a:r>
            <a:r>
              <a:rPr lang="en-US" b="1" dirty="0"/>
              <a:t>finite</a:t>
            </a:r>
            <a:r>
              <a:rPr lang="en-US" dirty="0"/>
              <a:t> and </a:t>
            </a:r>
            <a:r>
              <a:rPr lang="en-US" b="1" dirty="0"/>
              <a:t>constant</a:t>
            </a:r>
            <a:r>
              <a:rPr lang="en-US" dirty="0"/>
              <a:t>;</a:t>
            </a:r>
          </a:p>
          <a:p>
            <a:r>
              <a:rPr lang="en-US" dirty="0"/>
              <a:t>For ARMA model it means, that </a:t>
            </a:r>
            <a:r>
              <a:rPr lang="en-US" b="1" dirty="0"/>
              <a:t>generating weighting function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polynomial converging with condition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365590"/>
              </p:ext>
            </p:extLst>
          </p:nvPr>
        </p:nvGraphicFramePr>
        <p:xfrm>
          <a:off x="898350" y="4149080"/>
          <a:ext cx="734729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3" imgW="2565400" imgH="279400" progId="Equation.DSMT4">
                  <p:embed/>
                </p:oleObj>
              </mc:Choice>
              <mc:Fallback>
                <p:oleObj name="Equation" r:id="rId3" imgW="25654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350" y="4149080"/>
                        <a:ext cx="7347299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00073"/>
              </p:ext>
            </p:extLst>
          </p:nvPr>
        </p:nvGraphicFramePr>
        <p:xfrm>
          <a:off x="7452320" y="5157192"/>
          <a:ext cx="1224136" cy="72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5" imgW="444114" imgH="266469" progId="Equation.DSMT4">
                  <p:embed/>
                </p:oleObj>
              </mc:Choice>
              <mc:Fallback>
                <p:oleObj name="Equation" r:id="rId5" imgW="444114" imgH="2664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5157192"/>
                        <a:ext cx="1224136" cy="729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70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29054"/>
            <a:ext cx="8568952" cy="627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Characteristic Polynomial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92896"/>
            <a:ext cx="8507288" cy="4032448"/>
          </a:xfrm>
        </p:spPr>
        <p:txBody>
          <a:bodyPr>
            <a:normAutofit/>
          </a:bodyPr>
          <a:lstStyle/>
          <a:p>
            <a:r>
              <a:rPr lang="en-US" dirty="0"/>
              <a:t>Its </a:t>
            </a:r>
            <a:r>
              <a:rPr lang="en-US" b="1" dirty="0"/>
              <a:t>roots</a:t>
            </a:r>
            <a:r>
              <a:rPr lang="en-US" dirty="0"/>
              <a:t> can be a measure of </a:t>
            </a:r>
            <a:r>
              <a:rPr lang="en-US" dirty="0" err="1"/>
              <a:t>stationarity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AR process is a </a:t>
            </a:r>
            <a:r>
              <a:rPr lang="en-US" b="1" dirty="0"/>
              <a:t>stationary</a:t>
            </a:r>
            <a:r>
              <a:rPr lang="en-US" dirty="0"/>
              <a:t> time series, 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its characteristic polynomial have </a:t>
            </a:r>
            <a:r>
              <a:rPr lang="en-US" b="1" dirty="0"/>
              <a:t>no unit roots</a:t>
            </a:r>
            <a:r>
              <a:rPr lang="en-US" dirty="0"/>
              <a:t>, i.e. the roots are situated outside of unit circle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43375"/>
              </p:ext>
            </p:extLst>
          </p:nvPr>
        </p:nvGraphicFramePr>
        <p:xfrm>
          <a:off x="3419872" y="1628800"/>
          <a:ext cx="2304256" cy="90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3" imgW="672808" imgH="266584" progId="Equation.DSMT4">
                  <p:embed/>
                </p:oleObj>
              </mc:Choice>
              <mc:Fallback>
                <p:oleObj name="Equation" r:id="rId3" imgW="672808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628800"/>
                        <a:ext cx="2304256" cy="908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554172"/>
              </p:ext>
            </p:extLst>
          </p:nvPr>
        </p:nvGraphicFramePr>
        <p:xfrm>
          <a:off x="3563888" y="3933056"/>
          <a:ext cx="228882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Equation" r:id="rId5" imgW="850531" imgH="266584" progId="Equation.DSMT4">
                  <p:embed/>
                </p:oleObj>
              </mc:Choice>
              <mc:Fallback>
                <p:oleObj name="Equation" r:id="rId5" imgW="850531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933056"/>
                        <a:ext cx="228882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46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33450"/>
            <a:ext cx="8229600" cy="767358"/>
          </a:xfrm>
        </p:spPr>
        <p:txBody>
          <a:bodyPr>
            <a:normAutofit/>
          </a:bodyPr>
          <a:lstStyle/>
          <a:p>
            <a:r>
              <a:rPr lang="en-US" b="1" dirty="0"/>
              <a:t>Lecture 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Basic autoregressive model (AR) models</a:t>
            </a:r>
          </a:p>
          <a:p>
            <a:pPr lvl="0"/>
            <a:r>
              <a:rPr lang="en-US" b="1" dirty="0"/>
              <a:t>Basic moving-average (MA) models</a:t>
            </a:r>
          </a:p>
          <a:p>
            <a:pPr lvl="0"/>
            <a:r>
              <a:rPr lang="en-US" b="1" dirty="0"/>
              <a:t>Examples of AR models</a:t>
            </a:r>
          </a:p>
          <a:p>
            <a:pPr lvl="0"/>
            <a:r>
              <a:rPr lang="en-US" b="1" dirty="0"/>
              <a:t>Examples of MA models</a:t>
            </a:r>
          </a:p>
          <a:p>
            <a:pPr lvl="0"/>
            <a:r>
              <a:rPr lang="en-US" b="1" dirty="0"/>
              <a:t>Complex ARMA models</a:t>
            </a:r>
          </a:p>
          <a:p>
            <a:pPr lvl="0"/>
            <a:r>
              <a:rPr lang="en-US" b="1" dirty="0"/>
              <a:t>Non-stationary ARIMA models</a:t>
            </a:r>
          </a:p>
          <a:p>
            <a:pPr lvl="0"/>
            <a:r>
              <a:rPr lang="en-US" b="1" dirty="0"/>
              <a:t>Difference scheme between models of ARIMA and ARMA</a:t>
            </a:r>
          </a:p>
          <a:p>
            <a:pPr lvl="0"/>
            <a:r>
              <a:rPr lang="en-US" b="1" dirty="0"/>
              <a:t>Initial estimation of ARIMA coefficients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ARMA </a:t>
            </a:r>
            <a:r>
              <a:rPr lang="en-US" b="1" dirty="0" err="1"/>
              <a:t>stationarity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132856"/>
            <a:ext cx="8712968" cy="4392488"/>
          </a:xfrm>
        </p:spPr>
        <p:txBody>
          <a:bodyPr>
            <a:normAutofit/>
          </a:bodyPr>
          <a:lstStyle/>
          <a:p>
            <a:r>
              <a:rPr lang="en-US" dirty="0"/>
              <a:t>The definition of AR stationary process can be expanded to MA and mixed ARMA models with the help of inverse shift operators in generating weighting function;</a:t>
            </a:r>
          </a:p>
          <a:p>
            <a:r>
              <a:rPr lang="en-US" dirty="0"/>
              <a:t>Thus, the ARMA </a:t>
            </a:r>
            <a:r>
              <a:rPr lang="en-US" dirty="0" err="1"/>
              <a:t>stationarity</a:t>
            </a:r>
            <a:r>
              <a:rPr lang="en-US" dirty="0"/>
              <a:t> problem is equal to the </a:t>
            </a:r>
            <a:r>
              <a:rPr lang="en-US" b="1" dirty="0"/>
              <a:t>search of unit roots</a:t>
            </a:r>
            <a:r>
              <a:rPr lang="en-US" dirty="0"/>
              <a:t> of corresponding characteristic polynomial;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11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ARIMA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132856"/>
            <a:ext cx="8280920" cy="4392488"/>
          </a:xfrm>
        </p:spPr>
        <p:txBody>
          <a:bodyPr>
            <a:normAutofit/>
          </a:bodyPr>
          <a:lstStyle/>
          <a:p>
            <a:r>
              <a:rPr lang="en-US" dirty="0"/>
              <a:t>ARIMA has </a:t>
            </a:r>
            <a:r>
              <a:rPr lang="en-US" b="1" dirty="0"/>
              <a:t>exactly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b="1" dirty="0"/>
              <a:t>unit roots</a:t>
            </a:r>
            <a:r>
              <a:rPr lang="en-US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69933"/>
              </p:ext>
            </p:extLst>
          </p:nvPr>
        </p:nvGraphicFramePr>
        <p:xfrm>
          <a:off x="2411760" y="4149080"/>
          <a:ext cx="47529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3" imgW="1828800" imgH="304800" progId="Equation.DSMT4">
                  <p:embed/>
                </p:oleObj>
              </mc:Choice>
              <mc:Fallback>
                <p:oleObj name="Equation" r:id="rId3" imgW="1828800" imgH="304800" progId="Equation.DSMT4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149080"/>
                        <a:ext cx="47529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89290"/>
              </p:ext>
            </p:extLst>
          </p:nvPr>
        </p:nvGraphicFramePr>
        <p:xfrm>
          <a:off x="1907704" y="2996952"/>
          <a:ext cx="5554157" cy="748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5" imgW="2070000" imgH="279360" progId="Equation.DSMT4">
                  <p:embed/>
                </p:oleObj>
              </mc:Choice>
              <mc:Fallback>
                <p:oleObj name="Equation" r:id="rId5" imgW="2070000" imgH="279360" progId="Equation.DSMT4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96952"/>
                        <a:ext cx="5554157" cy="748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66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4. </a:t>
            </a:r>
            <a:r>
              <a:rPr lang="en-US" dirty="0"/>
              <a:t>ESTIMATION OF </a:t>
            </a:r>
            <a:br>
              <a:rPr lang="en-US" dirty="0"/>
            </a:br>
            <a:r>
              <a:rPr lang="en-US" dirty="0"/>
              <a:t>AR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14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Autoregressive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en-US" dirty="0"/>
              <a:t>We need to estimate the coefficients in eq.:</a:t>
            </a:r>
            <a:endParaRPr lang="ru-RU" dirty="0"/>
          </a:p>
          <a:p>
            <a:endParaRPr lang="ru-RU" dirty="0"/>
          </a:p>
          <a:p>
            <a:r>
              <a:rPr lang="en-US" dirty="0"/>
              <a:t>Multiply it with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AR model is stationary, hence expectation value is </a:t>
            </a:r>
            <a:r>
              <a:rPr lang="en-US" b="1" dirty="0"/>
              <a:t>zero</a:t>
            </a:r>
            <a:r>
              <a:rPr lang="en-US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39954"/>
              </p:ext>
            </p:extLst>
          </p:nvPr>
        </p:nvGraphicFramePr>
        <p:xfrm>
          <a:off x="1919463" y="2348880"/>
          <a:ext cx="5459586" cy="695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Equation" r:id="rId3" imgW="2387600" imgH="304800" progId="Equation.DSMT4">
                  <p:embed/>
                </p:oleObj>
              </mc:Choice>
              <mc:Fallback>
                <p:oleObj name="Equation" r:id="rId3" imgW="2387600" imgH="30480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463" y="2348880"/>
                        <a:ext cx="5459586" cy="695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39234"/>
              </p:ext>
            </p:extLst>
          </p:nvPr>
        </p:nvGraphicFramePr>
        <p:xfrm>
          <a:off x="3635896" y="3068960"/>
          <a:ext cx="648072" cy="55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5" imgW="279279" imgH="241195" progId="Equation.DSMT4">
                  <p:embed/>
                </p:oleObj>
              </mc:Choice>
              <mc:Fallback>
                <p:oleObj name="Equation" r:id="rId5" imgW="279279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068960"/>
                        <a:ext cx="648072" cy="558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384115"/>
              </p:ext>
            </p:extLst>
          </p:nvPr>
        </p:nvGraphicFramePr>
        <p:xfrm>
          <a:off x="764577" y="3573016"/>
          <a:ext cx="761484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Equation" r:id="rId7" imgW="3581400" imgH="304800" progId="Equation.DSMT4">
                  <p:embed/>
                </p:oleObj>
              </mc:Choice>
              <mc:Fallback>
                <p:oleObj name="Equation" r:id="rId7" imgW="35814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77" y="3573016"/>
                        <a:ext cx="761484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6751"/>
              </p:ext>
            </p:extLst>
          </p:nvPr>
        </p:nvGraphicFramePr>
        <p:xfrm>
          <a:off x="3131840" y="4725144"/>
          <a:ext cx="213966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Equation" r:id="rId9" imgW="990170" imgH="266584" progId="Equation.DSMT4">
                  <p:embed/>
                </p:oleObj>
              </mc:Choice>
              <mc:Fallback>
                <p:oleObj name="Equation" r:id="rId9" imgW="990170" imgH="2665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725144"/>
                        <a:ext cx="2139666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900364"/>
              </p:ext>
            </p:extLst>
          </p:nvPr>
        </p:nvGraphicFramePr>
        <p:xfrm>
          <a:off x="560125" y="5445224"/>
          <a:ext cx="802374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4" name="Equation" r:id="rId11" imgW="2286000" imgH="266700" progId="Equation.DSMT4">
                  <p:embed/>
                </p:oleObj>
              </mc:Choice>
              <mc:Fallback>
                <p:oleObj name="Equation" r:id="rId11" imgW="2286000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25" y="5445224"/>
                        <a:ext cx="8023749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13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Yule–Walker equations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07370"/>
              </p:ext>
            </p:extLst>
          </p:nvPr>
        </p:nvGraphicFramePr>
        <p:xfrm>
          <a:off x="3707904" y="1772816"/>
          <a:ext cx="2016224" cy="61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Equation" r:id="rId3" imgW="875920" imgH="266584" progId="Equation.DSMT4">
                  <p:embed/>
                </p:oleObj>
              </mc:Choice>
              <mc:Fallback>
                <p:oleObj name="Equation" r:id="rId3" imgW="875920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72816"/>
                        <a:ext cx="2016224" cy="613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699324"/>
              </p:ext>
            </p:extLst>
          </p:nvPr>
        </p:nvGraphicFramePr>
        <p:xfrm>
          <a:off x="978614" y="2420888"/>
          <a:ext cx="7186772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Equation" r:id="rId5" imgW="2044700" imgH="1079500" progId="Equation.DSMT4">
                  <p:embed/>
                </p:oleObj>
              </mc:Choice>
              <mc:Fallback>
                <p:oleObj name="Equation" r:id="rId5" imgW="2044700" imgH="1079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614" y="2420888"/>
                        <a:ext cx="7186772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939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Yule–Walker equations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19028"/>
              </p:ext>
            </p:extLst>
          </p:nvPr>
        </p:nvGraphicFramePr>
        <p:xfrm>
          <a:off x="3563888" y="1700808"/>
          <a:ext cx="2232248" cy="83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Equation" r:id="rId3" imgW="685800" imgH="254000" progId="Equation.DSMT4">
                  <p:embed/>
                </p:oleObj>
              </mc:Choice>
              <mc:Fallback>
                <p:oleObj name="Equation" r:id="rId3" imgW="6858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700808"/>
                        <a:ext cx="2232248" cy="837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847365"/>
              </p:ext>
            </p:extLst>
          </p:nvPr>
        </p:nvGraphicFramePr>
        <p:xfrm>
          <a:off x="251520" y="4077072"/>
          <a:ext cx="1512168" cy="244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4" name="Equation" r:id="rId5" imgW="685800" imgH="1104900" progId="Equation.DSMT4">
                  <p:embed/>
                </p:oleObj>
              </mc:Choice>
              <mc:Fallback>
                <p:oleObj name="Equation" r:id="rId5" imgW="685800" imgH="1104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77072"/>
                        <a:ext cx="1512168" cy="2447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16701"/>
              </p:ext>
            </p:extLst>
          </p:nvPr>
        </p:nvGraphicFramePr>
        <p:xfrm>
          <a:off x="7236296" y="4005064"/>
          <a:ext cx="1512168" cy="239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5" name="Equation" r:id="rId7" imgW="698500" imgH="1104900" progId="Equation.DSMT4">
                  <p:embed/>
                </p:oleObj>
              </mc:Choice>
              <mc:Fallback>
                <p:oleObj name="Equation" r:id="rId7" imgW="698500" imgH="1104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005064"/>
                        <a:ext cx="1512168" cy="2398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42416"/>
              </p:ext>
            </p:extLst>
          </p:nvPr>
        </p:nvGraphicFramePr>
        <p:xfrm>
          <a:off x="1916088" y="2564904"/>
          <a:ext cx="5457010" cy="239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6" name="Equation" r:id="rId9" imgW="2514600" imgH="1104900" progId="Equation.DSMT4">
                  <p:embed/>
                </p:oleObj>
              </mc:Choice>
              <mc:Fallback>
                <p:oleObj name="Equation" r:id="rId9" imgW="2514600" imgH="1104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088" y="2564904"/>
                        <a:ext cx="5457010" cy="239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81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Variance of AR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en-US" b="1" dirty="0"/>
              <a:t>Yule–Walker equations </a:t>
            </a:r>
            <a:r>
              <a:rPr lang="en-US" dirty="0"/>
              <a:t>technique is equivalent to the </a:t>
            </a:r>
            <a:r>
              <a:rPr lang="en-US" b="1" dirty="0"/>
              <a:t>least-square method </a:t>
            </a:r>
            <a:r>
              <a:rPr lang="en-US" dirty="0"/>
              <a:t>for finding </a:t>
            </a:r>
            <a:r>
              <a:rPr lang="en-US" b="1" dirty="0"/>
              <a:t>linear regression </a:t>
            </a:r>
            <a:r>
              <a:rPr lang="en-US" dirty="0"/>
              <a:t>coefficients from known observations: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98031"/>
              </p:ext>
            </p:extLst>
          </p:nvPr>
        </p:nvGraphicFramePr>
        <p:xfrm>
          <a:off x="1259632" y="4149080"/>
          <a:ext cx="583643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3" imgW="2197100" imgH="546100" progId="Equation.DSMT4">
                  <p:embed/>
                </p:oleObj>
              </mc:Choice>
              <mc:Fallback>
                <p:oleObj name="Equation" r:id="rId3" imgW="21971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49080"/>
                        <a:ext cx="5836438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15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AR(1) model of the first order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32541"/>
              </p:ext>
            </p:extLst>
          </p:nvPr>
        </p:nvGraphicFramePr>
        <p:xfrm>
          <a:off x="3330483" y="1988840"/>
          <a:ext cx="248303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name="Equation" r:id="rId3" imgW="952200" imgH="279360" progId="Equation.DSMT4">
                  <p:embed/>
                </p:oleObj>
              </mc:Choice>
              <mc:Fallback>
                <p:oleObj name="Equation" r:id="rId3" imgW="952200" imgH="279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483" y="1988840"/>
                        <a:ext cx="2483034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50387"/>
              </p:ext>
            </p:extLst>
          </p:nvPr>
        </p:nvGraphicFramePr>
        <p:xfrm>
          <a:off x="2411760" y="2780928"/>
          <a:ext cx="182848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Equation" r:id="rId5" imgW="748975" imgH="266584" progId="Equation.DSMT4">
                  <p:embed/>
                </p:oleObj>
              </mc:Choice>
              <mc:Fallback>
                <p:oleObj name="Equation" r:id="rId5" imgW="748975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80928"/>
                        <a:ext cx="182848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910370"/>
              </p:ext>
            </p:extLst>
          </p:nvPr>
        </p:nvGraphicFramePr>
        <p:xfrm>
          <a:off x="4602052" y="2780928"/>
          <a:ext cx="168846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name="Equation" r:id="rId7" imgW="812447" imgH="279279" progId="Equation.DSMT4">
                  <p:embed/>
                </p:oleObj>
              </mc:Choice>
              <mc:Fallback>
                <p:oleObj name="Equation" r:id="rId7" imgW="812447" imgH="27927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052" y="2780928"/>
                        <a:ext cx="168846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81890"/>
              </p:ext>
            </p:extLst>
          </p:nvPr>
        </p:nvGraphicFramePr>
        <p:xfrm>
          <a:off x="1693679" y="3645024"/>
          <a:ext cx="575664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0" name="Equation" r:id="rId9" imgW="1231560" imgH="279360" progId="Equation.DSMT4">
                  <p:embed/>
                </p:oleObj>
              </mc:Choice>
              <mc:Fallback>
                <p:oleObj name="Equation" r:id="rId9" imgW="123156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679" y="3645024"/>
                        <a:ext cx="5756642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272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F124680-F947-4BEF-B9DF-7AD4FCBE6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4210" r="8178" b="5678"/>
          <a:stretch/>
        </p:blipFill>
        <p:spPr bwMode="auto">
          <a:xfrm>
            <a:off x="90752" y="1052736"/>
            <a:ext cx="8930936" cy="51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71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0AE7C8F-3B8E-4DE1-A922-7A36F64E0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3746" r="8097" b="5523"/>
          <a:stretch/>
        </p:blipFill>
        <p:spPr bwMode="auto">
          <a:xfrm>
            <a:off x="110970" y="1052736"/>
            <a:ext cx="8922059" cy="521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2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1. </a:t>
            </a:r>
            <a:r>
              <a:rPr lang="en-US" dirty="0"/>
              <a:t>autoregressive </a:t>
            </a:r>
            <a:br>
              <a:rPr lang="en-US" dirty="0"/>
            </a:br>
            <a:r>
              <a:rPr lang="en-US" dirty="0"/>
              <a:t>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AR(2) model of the second order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76192"/>
              </p:ext>
            </p:extLst>
          </p:nvPr>
        </p:nvGraphicFramePr>
        <p:xfrm>
          <a:off x="1393716" y="1772816"/>
          <a:ext cx="635656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7" name="Equation" r:id="rId3" imgW="1524000" imgH="279400" progId="Equation.DSMT4">
                  <p:embed/>
                </p:oleObj>
              </mc:Choice>
              <mc:Fallback>
                <p:oleObj name="Equation" r:id="rId3" imgW="15240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716" y="1772816"/>
                        <a:ext cx="635656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3332"/>
              </p:ext>
            </p:extLst>
          </p:nvPr>
        </p:nvGraphicFramePr>
        <p:xfrm>
          <a:off x="395536" y="3284984"/>
          <a:ext cx="820105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Equation" r:id="rId5" imgW="3314700" imgH="520700" progId="Equation.DSMT4">
                  <p:embed/>
                </p:oleObj>
              </mc:Choice>
              <mc:Fallback>
                <p:oleObj name="Equation" r:id="rId5" imgW="33147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4984"/>
                        <a:ext cx="8201057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38770"/>
              </p:ext>
            </p:extLst>
          </p:nvPr>
        </p:nvGraphicFramePr>
        <p:xfrm>
          <a:off x="1915537" y="4869160"/>
          <a:ext cx="5141371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Equation" r:id="rId7" imgW="2197100" imgH="520700" progId="Equation.DSMT4">
                  <p:embed/>
                </p:oleObj>
              </mc:Choice>
              <mc:Fallback>
                <p:oleObj name="Equation" r:id="rId7" imgW="21971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537" y="4869160"/>
                        <a:ext cx="5141371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607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AR(</a:t>
            </a:r>
            <a:r>
              <a:rPr lang="en-US" b="1" i="1" dirty="0"/>
              <a:t>p</a:t>
            </a:r>
            <a:r>
              <a:rPr lang="en-US" b="1" dirty="0"/>
              <a:t>) model of </a:t>
            </a:r>
            <a:r>
              <a:rPr lang="en-US" b="1" i="1" dirty="0"/>
              <a:t>p</a:t>
            </a:r>
            <a:r>
              <a:rPr lang="en-US" b="1" dirty="0"/>
              <a:t>-order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140968"/>
            <a:ext cx="8568952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</a:t>
            </a:r>
            <a:r>
              <a:rPr lang="ru-RU" dirty="0"/>
              <a:t>       – </a:t>
            </a:r>
            <a:r>
              <a:rPr lang="en-US" i="1" dirty="0"/>
              <a:t>j</a:t>
            </a:r>
            <a:r>
              <a:rPr lang="en-US" dirty="0"/>
              <a:t>-coefficient of a partial </a:t>
            </a:r>
            <a:r>
              <a:rPr lang="en-US" b="1" dirty="0"/>
              <a:t>AR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model.</a:t>
            </a:r>
          </a:p>
          <a:p>
            <a:r>
              <a:rPr lang="en-US" b="1" dirty="0"/>
              <a:t>AR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+1) model coefficients of higher order are estimated </a:t>
            </a:r>
            <a:r>
              <a:rPr lang="en-US" b="1" dirty="0"/>
              <a:t>recurrently</a:t>
            </a:r>
            <a:r>
              <a:rPr lang="en-US" dirty="0"/>
              <a:t> from coefficients of a partial </a:t>
            </a:r>
            <a:r>
              <a:rPr lang="en-US" b="1" dirty="0"/>
              <a:t>AR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low-order models with the </a:t>
            </a:r>
            <a:r>
              <a:rPr lang="en-US" dirty="0" err="1"/>
              <a:t>Darbin</a:t>
            </a:r>
            <a:r>
              <a:rPr lang="en-US" dirty="0"/>
              <a:t> equations;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504217"/>
              </p:ext>
            </p:extLst>
          </p:nvPr>
        </p:nvGraphicFramePr>
        <p:xfrm>
          <a:off x="405823" y="1988840"/>
          <a:ext cx="833235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3" imgW="3086100" imgH="266700" progId="Equation.DSMT4">
                  <p:embed/>
                </p:oleObj>
              </mc:Choice>
              <mc:Fallback>
                <p:oleObj name="Equation" r:id="rId3" imgW="30861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23" y="1988840"/>
                        <a:ext cx="8332354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675782"/>
              </p:ext>
            </p:extLst>
          </p:nvPr>
        </p:nvGraphicFramePr>
        <p:xfrm>
          <a:off x="1547664" y="3140968"/>
          <a:ext cx="504056" cy="6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5" imgW="203024" imgH="266469" progId="Equation.DSMT4">
                  <p:embed/>
                </p:oleObj>
              </mc:Choice>
              <mc:Fallback>
                <p:oleObj name="Equation" r:id="rId5" imgW="203024" imgH="2664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40968"/>
                        <a:ext cx="504056" cy="672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227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 err="1"/>
              <a:t>Darbin</a:t>
            </a:r>
            <a:r>
              <a:rPr lang="en-US" b="1" dirty="0"/>
              <a:t> Equations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216062"/>
              </p:ext>
            </p:extLst>
          </p:nvPr>
        </p:nvGraphicFramePr>
        <p:xfrm>
          <a:off x="272094" y="1916832"/>
          <a:ext cx="859981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3" imgW="2895600" imgH="266700" progId="Equation.DSMT4">
                  <p:embed/>
                </p:oleObj>
              </mc:Choice>
              <mc:Fallback>
                <p:oleObj name="Equation" r:id="rId3" imgW="28956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4" y="1916832"/>
                        <a:ext cx="8599812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46864"/>
              </p:ext>
            </p:extLst>
          </p:nvPr>
        </p:nvGraphicFramePr>
        <p:xfrm>
          <a:off x="1763688" y="2996952"/>
          <a:ext cx="5184576" cy="28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Equation" r:id="rId5" imgW="1841500" imgH="1003300" progId="Equation.DSMT4">
                  <p:embed/>
                </p:oleObj>
              </mc:Choice>
              <mc:Fallback>
                <p:oleObj name="Equation" r:id="rId5" imgW="1841500" imgH="1003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96952"/>
                        <a:ext cx="5184576" cy="2820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632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AR(3) model of the third order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52537"/>
              </p:ext>
            </p:extLst>
          </p:nvPr>
        </p:nvGraphicFramePr>
        <p:xfrm>
          <a:off x="1403648" y="1819383"/>
          <a:ext cx="2016224" cy="106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6" name="Equation" r:id="rId3" imgW="990170" imgH="520474" progId="Equation.DSMT4">
                  <p:embed/>
                </p:oleObj>
              </mc:Choice>
              <mc:Fallback>
                <p:oleObj name="Equation" r:id="rId3" imgW="990170" imgH="52047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819383"/>
                        <a:ext cx="2016224" cy="1066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22923"/>
              </p:ext>
            </p:extLst>
          </p:nvPr>
        </p:nvGraphicFramePr>
        <p:xfrm>
          <a:off x="4932040" y="1667400"/>
          <a:ext cx="3105919" cy="171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7" name="Equation" r:id="rId5" imgW="1447800" imgH="800100" progId="Equation.DSMT4">
                  <p:embed/>
                </p:oleObj>
              </mc:Choice>
              <mc:Fallback>
                <p:oleObj name="Equation" r:id="rId5" imgW="1447800" imgH="800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667400"/>
                        <a:ext cx="3105919" cy="1716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871999"/>
              </p:ext>
            </p:extLst>
          </p:nvPr>
        </p:nvGraphicFramePr>
        <p:xfrm>
          <a:off x="2375756" y="3861048"/>
          <a:ext cx="3672408" cy="255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8" name="Equation" r:id="rId7" imgW="1473200" imgH="1028700" progId="Equation.DSMT4">
                  <p:embed/>
                </p:oleObj>
              </mc:Choice>
              <mc:Fallback>
                <p:oleObj name="Equation" r:id="rId7" imgW="1473200" imgH="1028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56" y="3861048"/>
                        <a:ext cx="3672408" cy="2558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Стрелка вправо 39"/>
          <p:cNvSpPr/>
          <p:nvPr/>
        </p:nvSpPr>
        <p:spPr>
          <a:xfrm>
            <a:off x="3635896" y="2165575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низ 43"/>
          <p:cNvSpPr/>
          <p:nvPr/>
        </p:nvSpPr>
        <p:spPr>
          <a:xfrm>
            <a:off x="4172386" y="3429000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435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5. </a:t>
            </a:r>
            <a:r>
              <a:rPr lang="en-US" dirty="0"/>
              <a:t>ESTIMATION OF </a:t>
            </a:r>
            <a:br>
              <a:rPr lang="en-US" dirty="0"/>
            </a:br>
            <a:r>
              <a:rPr lang="en-US" dirty="0"/>
              <a:t>MA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35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Moving-Average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en-US" dirty="0"/>
              <a:t>We need to estimate the equation:</a:t>
            </a:r>
            <a:endParaRPr lang="ru-RU" dirty="0"/>
          </a:p>
          <a:p>
            <a:r>
              <a:rPr lang="en-US" dirty="0"/>
              <a:t>Multiply with</a:t>
            </a:r>
            <a:r>
              <a:rPr lang="ru-RU" dirty="0"/>
              <a:t>        </a:t>
            </a:r>
            <a:r>
              <a:rPr lang="en-US" dirty="0"/>
              <a:t>and ensemble average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hence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90717"/>
              </p:ext>
            </p:extLst>
          </p:nvPr>
        </p:nvGraphicFramePr>
        <p:xfrm>
          <a:off x="6732240" y="1916832"/>
          <a:ext cx="187220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Equation" r:id="rId3" imgW="863225" imgH="266584" progId="Equation.DSMT4">
                  <p:embed/>
                </p:oleObj>
              </mc:Choice>
              <mc:Fallback>
                <p:oleObj name="Equation" r:id="rId3" imgW="863225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916832"/>
                        <a:ext cx="187220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93905"/>
              </p:ext>
            </p:extLst>
          </p:nvPr>
        </p:nvGraphicFramePr>
        <p:xfrm>
          <a:off x="3203848" y="2492896"/>
          <a:ext cx="576064" cy="49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Equation" r:id="rId5" imgW="279279" imgH="241195" progId="Equation.DSMT4">
                  <p:embed/>
                </p:oleObj>
              </mc:Choice>
              <mc:Fallback>
                <p:oleObj name="Equation" r:id="rId5" imgW="279279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92896"/>
                        <a:ext cx="576064" cy="496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6296"/>
              </p:ext>
            </p:extLst>
          </p:nvPr>
        </p:nvGraphicFramePr>
        <p:xfrm>
          <a:off x="1085697" y="2924944"/>
          <a:ext cx="6972605" cy="134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7" name="Equation" r:id="rId7" imgW="3505200" imgH="673100" progId="Equation.DSMT4">
                  <p:embed/>
                </p:oleObj>
              </mc:Choice>
              <mc:Fallback>
                <p:oleObj name="Equation" r:id="rId7" imgW="35052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697" y="2924944"/>
                        <a:ext cx="6972605" cy="134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79906"/>
              </p:ext>
            </p:extLst>
          </p:nvPr>
        </p:nvGraphicFramePr>
        <p:xfrm>
          <a:off x="1403648" y="4725144"/>
          <a:ext cx="6700882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name="Equation" r:id="rId9" imgW="3352800" imgH="825500" progId="Equation.DSMT4">
                  <p:embed/>
                </p:oleObj>
              </mc:Choice>
              <mc:Fallback>
                <p:oleObj name="Equation" r:id="rId9" imgW="3352800" imgH="825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25144"/>
                        <a:ext cx="6700882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016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MA(1) model of the first order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060414"/>
              </p:ext>
            </p:extLst>
          </p:nvPr>
        </p:nvGraphicFramePr>
        <p:xfrm>
          <a:off x="3151704" y="1772816"/>
          <a:ext cx="28405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0" name="Equation" r:id="rId3" imgW="990170" imgH="279279" progId="Equation.DSMT4">
                  <p:embed/>
                </p:oleObj>
              </mc:Choice>
              <mc:Fallback>
                <p:oleObj name="Equation" r:id="rId3" imgW="990170" imgH="27927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704" y="1772816"/>
                        <a:ext cx="284059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17748"/>
              </p:ext>
            </p:extLst>
          </p:nvPr>
        </p:nvGraphicFramePr>
        <p:xfrm>
          <a:off x="3275856" y="2708920"/>
          <a:ext cx="2814761" cy="150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1" name="Equation" r:id="rId5" imgW="1498600" imgH="800100" progId="Equation.DSMT4">
                  <p:embed/>
                </p:oleObj>
              </mc:Choice>
              <mc:Fallback>
                <p:oleObj name="Equation" r:id="rId5" imgW="1498600" imgH="800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708920"/>
                        <a:ext cx="2814761" cy="150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647520"/>
              </p:ext>
            </p:extLst>
          </p:nvPr>
        </p:nvGraphicFramePr>
        <p:xfrm>
          <a:off x="1710442" y="4437112"/>
          <a:ext cx="381899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2" name="Equation" r:id="rId7" imgW="1282700" imgH="266700" progId="Equation.DSMT4">
                  <p:embed/>
                </p:oleObj>
              </mc:Choice>
              <mc:Fallback>
                <p:oleObj name="Equation" r:id="rId7" imgW="12827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442" y="4437112"/>
                        <a:ext cx="3818996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83855"/>
              </p:ext>
            </p:extLst>
          </p:nvPr>
        </p:nvGraphicFramePr>
        <p:xfrm>
          <a:off x="5940152" y="4509120"/>
          <a:ext cx="1152128" cy="6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Equation" r:id="rId9" imgW="457002" imgH="266584" progId="Equation.DSMT4">
                  <p:embed/>
                </p:oleObj>
              </mc:Choice>
              <mc:Fallback>
                <p:oleObj name="Equation" r:id="rId9" imgW="457002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509120"/>
                        <a:ext cx="1152128" cy="672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980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E0313D84-AAD1-44C7-AA06-D28B5B961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3591" r="8178" b="5523"/>
          <a:stretch/>
        </p:blipFill>
        <p:spPr bwMode="auto">
          <a:xfrm>
            <a:off x="115409" y="1045089"/>
            <a:ext cx="8913181" cy="522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674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MA(2) model of the second order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30003"/>
              </p:ext>
            </p:extLst>
          </p:nvPr>
        </p:nvGraphicFramePr>
        <p:xfrm>
          <a:off x="1941225" y="1772816"/>
          <a:ext cx="526155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0" name="Equation" r:id="rId3" imgW="1549400" imgH="279400" progId="Equation.DSMT4">
                  <p:embed/>
                </p:oleObj>
              </mc:Choice>
              <mc:Fallback>
                <p:oleObj name="Equation" r:id="rId3" imgW="15494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225" y="1772816"/>
                        <a:ext cx="5261550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71950"/>
              </p:ext>
            </p:extLst>
          </p:nvPr>
        </p:nvGraphicFramePr>
        <p:xfrm>
          <a:off x="3023828" y="2924944"/>
          <a:ext cx="3096344" cy="331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1" name="Equation" r:id="rId5" imgW="1219200" imgH="1308100" progId="Equation.DSMT4">
                  <p:embed/>
                </p:oleObj>
              </mc:Choice>
              <mc:Fallback>
                <p:oleObj name="Equation" r:id="rId5" imgW="1219200" imgH="1308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28" y="2924944"/>
                        <a:ext cx="3096344" cy="331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01590"/>
              </p:ext>
            </p:extLst>
          </p:nvPr>
        </p:nvGraphicFramePr>
        <p:xfrm>
          <a:off x="6948264" y="4005064"/>
          <a:ext cx="1152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2" name="Equation" r:id="rId7" imgW="457200" imgH="266400" progId="Equation.DSMT4">
                  <p:embed/>
                </p:oleObj>
              </mc:Choice>
              <mc:Fallback>
                <p:oleObj name="Equation" r:id="rId7" imgW="457200" imgH="266400" progId="Equation.DSMT4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005064"/>
                        <a:ext cx="11525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488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2B6F4D4-54EC-4089-9133-A1407878E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3282" r="8177" b="6914"/>
          <a:stretch/>
        </p:blipFill>
        <p:spPr bwMode="auto">
          <a:xfrm>
            <a:off x="88775" y="1052736"/>
            <a:ext cx="8966447" cy="515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80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Autoregressive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 of model, where current observation can be estimated from previous observations</a:t>
            </a:r>
          </a:p>
          <a:p>
            <a:r>
              <a:rPr lang="en-US" dirty="0"/>
              <a:t>Backward-shift operator</a:t>
            </a:r>
            <a:endParaRPr lang="ru-RU" dirty="0"/>
          </a:p>
          <a:p>
            <a:r>
              <a:rPr lang="en-US" dirty="0"/>
              <a:t>Forward-shift operator</a:t>
            </a:r>
            <a:endParaRPr lang="ru-RU" dirty="0"/>
          </a:p>
          <a:p>
            <a:r>
              <a:rPr lang="en-US" dirty="0"/>
              <a:t>Difference backward-shift operator</a:t>
            </a:r>
          </a:p>
          <a:p>
            <a:endParaRPr lang="ru-RU" dirty="0"/>
          </a:p>
          <a:p>
            <a:r>
              <a:rPr lang="en-US" dirty="0"/>
              <a:t>Difference forward-shift operator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222892"/>
              </p:ext>
            </p:extLst>
          </p:nvPr>
        </p:nvGraphicFramePr>
        <p:xfrm>
          <a:off x="5220072" y="2996952"/>
          <a:ext cx="1517927" cy="54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name="Equation" r:id="rId3" imgW="660113" imgH="241195" progId="Equation.DSMT4">
                  <p:embed/>
                </p:oleObj>
              </mc:Choice>
              <mc:Fallback>
                <p:oleObj name="Equation" r:id="rId3" imgW="660113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996952"/>
                        <a:ext cx="1517927" cy="549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31609"/>
              </p:ext>
            </p:extLst>
          </p:nvPr>
        </p:nvGraphicFramePr>
        <p:xfrm>
          <a:off x="5004048" y="3573016"/>
          <a:ext cx="27019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name="Equation" r:id="rId5" imgW="1269720" imgH="266400" progId="Equation.DSMT4">
                  <p:embed/>
                </p:oleObj>
              </mc:Choice>
              <mc:Fallback>
                <p:oleObj name="Equation" r:id="rId5" imgW="1269720" imgH="26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573016"/>
                        <a:ext cx="2701925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4446"/>
              </p:ext>
            </p:extLst>
          </p:nvPr>
        </p:nvGraphicFramePr>
        <p:xfrm>
          <a:off x="2843808" y="4653136"/>
          <a:ext cx="380613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2" name="Equation" r:id="rId7" imgW="1764534" imgH="266584" progId="Equation.DSMT4">
                  <p:embed/>
                </p:oleObj>
              </mc:Choice>
              <mc:Fallback>
                <p:oleObj name="Equation" r:id="rId7" imgW="1764534" imgH="26658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653136"/>
                        <a:ext cx="380613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45291"/>
              </p:ext>
            </p:extLst>
          </p:nvPr>
        </p:nvGraphicFramePr>
        <p:xfrm>
          <a:off x="2843808" y="5661248"/>
          <a:ext cx="400626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3" name="Equation" r:id="rId9" imgW="1943100" imgH="520700" progId="Equation.DSMT4">
                  <p:embed/>
                </p:oleObj>
              </mc:Choice>
              <mc:Fallback>
                <p:oleObj name="Equation" r:id="rId9" imgW="1943100" imgH="520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661248"/>
                        <a:ext cx="400626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6. </a:t>
            </a:r>
            <a:r>
              <a:rPr lang="en-US" dirty="0"/>
              <a:t>ESTIMATION OF </a:t>
            </a:r>
            <a:br>
              <a:rPr lang="en-US" dirty="0"/>
            </a:br>
            <a:r>
              <a:rPr lang="en-US" dirty="0"/>
              <a:t>ARMA AND ARIMA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85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ARMA model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need to estimate:</a:t>
            </a:r>
            <a:endParaRPr lang="ru-RU" dirty="0"/>
          </a:p>
          <a:p>
            <a:r>
              <a:rPr lang="en-US" b="1" i="1" dirty="0" err="1"/>
              <a:t>Wold</a:t>
            </a:r>
            <a:r>
              <a:rPr lang="en-US" b="1" dirty="0"/>
              <a:t> representation theorem</a:t>
            </a:r>
            <a:r>
              <a:rPr lang="ru-RU" dirty="0"/>
              <a:t>: </a:t>
            </a:r>
            <a:r>
              <a:rPr lang="en-US" dirty="0"/>
              <a:t>every </a:t>
            </a:r>
            <a:r>
              <a:rPr lang="en-US" b="1" dirty="0"/>
              <a:t>stationary</a:t>
            </a:r>
            <a:r>
              <a:rPr lang="en-US" dirty="0"/>
              <a:t> time series can be written as the sum of two time series, one </a:t>
            </a:r>
            <a:r>
              <a:rPr lang="en-US" b="1" dirty="0"/>
              <a:t>deterministic</a:t>
            </a:r>
            <a:r>
              <a:rPr lang="en-US" dirty="0"/>
              <a:t> and one </a:t>
            </a:r>
            <a:r>
              <a:rPr lang="en-US" b="1" dirty="0"/>
              <a:t>stochastic</a:t>
            </a:r>
            <a:r>
              <a:rPr lang="en-US" dirty="0"/>
              <a:t>, with possibly infinite vector of MA or AR weights.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Thus,</a:t>
            </a:r>
            <a:r>
              <a:rPr lang="ru-RU" dirty="0"/>
              <a:t> </a:t>
            </a:r>
            <a:r>
              <a:rPr lang="en-US" b="1" dirty="0"/>
              <a:t>ARMA</a:t>
            </a:r>
            <a:r>
              <a:rPr lang="ru-RU" b="1" dirty="0"/>
              <a:t> (</a:t>
            </a:r>
            <a:r>
              <a:rPr lang="ru-RU" b="1" i="1" dirty="0" err="1"/>
              <a:t>p</a:t>
            </a:r>
            <a:r>
              <a:rPr lang="ru-RU" b="1" dirty="0" err="1"/>
              <a:t>,</a:t>
            </a:r>
            <a:r>
              <a:rPr lang="ru-RU" b="1" i="1" dirty="0" err="1"/>
              <a:t>q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en-US" dirty="0"/>
              <a:t>can be represented, as</a:t>
            </a:r>
            <a:r>
              <a:rPr lang="ru-RU" dirty="0"/>
              <a:t>:</a:t>
            </a:r>
          </a:p>
          <a:p>
            <a:r>
              <a:rPr lang="en-US" dirty="0"/>
              <a:t>Deterministic process </a:t>
            </a:r>
            <a:r>
              <a:rPr lang="ru-RU" b="1" dirty="0"/>
              <a:t>А</a:t>
            </a:r>
            <a:r>
              <a:rPr lang="en-US" b="1" dirty="0"/>
              <a:t>R</a:t>
            </a:r>
            <a:r>
              <a:rPr lang="ru-RU" b="1" dirty="0"/>
              <a:t>(</a:t>
            </a:r>
            <a:r>
              <a:rPr lang="ru-RU" b="1" i="1" dirty="0"/>
              <a:t>p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en-US" dirty="0"/>
              <a:t>with </a:t>
            </a:r>
            <a:r>
              <a:rPr lang="en-US" b="1" dirty="0"/>
              <a:t>MA</a:t>
            </a:r>
            <a:r>
              <a:rPr lang="ru-RU" b="1" dirty="0"/>
              <a:t>(</a:t>
            </a:r>
            <a:r>
              <a:rPr lang="ru-RU" b="1" i="1" dirty="0"/>
              <a:t>q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en-US" dirty="0"/>
              <a:t>noise;</a:t>
            </a:r>
          </a:p>
          <a:p>
            <a:r>
              <a:rPr lang="en-US" dirty="0"/>
              <a:t>Deterministic process </a:t>
            </a:r>
            <a:r>
              <a:rPr lang="en-US" b="1" dirty="0"/>
              <a:t>MA</a:t>
            </a:r>
            <a:r>
              <a:rPr lang="ru-RU" b="1" dirty="0"/>
              <a:t>(</a:t>
            </a:r>
            <a:r>
              <a:rPr lang="ru-RU" b="1" i="1" dirty="0"/>
              <a:t>p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en-US" dirty="0"/>
              <a:t>with </a:t>
            </a:r>
            <a:r>
              <a:rPr lang="en-US" b="1" dirty="0"/>
              <a:t>AR</a:t>
            </a:r>
            <a:r>
              <a:rPr lang="ru-RU" b="1" dirty="0"/>
              <a:t>(</a:t>
            </a:r>
            <a:r>
              <a:rPr lang="ru-RU" b="1" i="1" dirty="0"/>
              <a:t>q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en-US" dirty="0"/>
              <a:t>noise;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983096"/>
              </p:ext>
            </p:extLst>
          </p:nvPr>
        </p:nvGraphicFramePr>
        <p:xfrm>
          <a:off x="4563162" y="1844824"/>
          <a:ext cx="2634148" cy="56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3" imgW="1244060" imgH="266584" progId="Equation.DSMT4">
                  <p:embed/>
                </p:oleObj>
              </mc:Choice>
              <mc:Fallback>
                <p:oleObj name="Equation" r:id="rId3" imgW="1244060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162" y="1844824"/>
                        <a:ext cx="2634148" cy="563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594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Three methods of ARMA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en-US" dirty="0"/>
              <a:t>Infinite vector of </a:t>
            </a:r>
            <a:r>
              <a:rPr lang="en-US" b="1" dirty="0"/>
              <a:t>MA</a:t>
            </a:r>
            <a:r>
              <a:rPr lang="en-US" dirty="0"/>
              <a:t> bounded weights, based on </a:t>
            </a:r>
            <a:r>
              <a:rPr lang="en-US" dirty="0" err="1"/>
              <a:t>Wold</a:t>
            </a:r>
            <a:r>
              <a:rPr lang="en-US" dirty="0"/>
              <a:t> theorem with several conditions;</a:t>
            </a:r>
          </a:p>
          <a:p>
            <a:r>
              <a:rPr lang="en-US" dirty="0"/>
              <a:t>The </a:t>
            </a:r>
            <a:r>
              <a:rPr lang="en-US" b="1" dirty="0"/>
              <a:t>least-squares method </a:t>
            </a:r>
            <a:r>
              <a:rPr lang="en-US" dirty="0"/>
              <a:t>with </a:t>
            </a:r>
            <a:r>
              <a:rPr lang="en-US" b="1" dirty="0"/>
              <a:t>AR</a:t>
            </a:r>
            <a:r>
              <a:rPr lang="en-US" dirty="0"/>
              <a:t> coefficients from Yule-Walker and </a:t>
            </a:r>
            <a:r>
              <a:rPr lang="en-US" dirty="0" err="1"/>
              <a:t>Darbin</a:t>
            </a:r>
            <a:r>
              <a:rPr lang="en-US" dirty="0"/>
              <a:t> equations; </a:t>
            </a:r>
          </a:p>
          <a:p>
            <a:r>
              <a:rPr lang="en-US" dirty="0"/>
              <a:t>Conventional method of a </a:t>
            </a:r>
            <a:r>
              <a:rPr lang="en-US" b="1" dirty="0"/>
              <a:t>highest likelihood</a:t>
            </a:r>
            <a:r>
              <a:rPr lang="en-US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476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ARMA model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en-US" dirty="0"/>
              <a:t>We can estimate the ARMA(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 model coefficients based on AR or MA estimation techniques.</a:t>
            </a:r>
          </a:p>
          <a:p>
            <a:r>
              <a:rPr lang="en-US" dirty="0"/>
              <a:t>The question is – which is </a:t>
            </a:r>
            <a:r>
              <a:rPr lang="en-US" b="1" dirty="0"/>
              <a:t>better</a:t>
            </a:r>
            <a:r>
              <a:rPr lang="en-US" dirty="0"/>
              <a:t>: based on deterministic AR or deterministic MA?</a:t>
            </a:r>
          </a:p>
          <a:p>
            <a:r>
              <a:rPr lang="en-US" b="1" dirty="0" err="1"/>
              <a:t>Wold</a:t>
            </a:r>
            <a:r>
              <a:rPr lang="en-US" b="1" dirty="0"/>
              <a:t> theorem </a:t>
            </a:r>
            <a:r>
              <a:rPr lang="en-US" dirty="0"/>
              <a:t>also gives an answer to this question: infinite vector of moving average </a:t>
            </a:r>
            <a:r>
              <a:rPr lang="en-US" b="1" dirty="0"/>
              <a:t>MA</a:t>
            </a:r>
            <a:r>
              <a:rPr lang="en-US" dirty="0"/>
              <a:t> bounded weights is better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767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ARIMA</a:t>
            </a:r>
            <a:r>
              <a:rPr lang="ru-RU" b="1" dirty="0"/>
              <a:t> (</a:t>
            </a:r>
            <a:r>
              <a:rPr lang="en-US" b="1" i="1" dirty="0"/>
              <a:t>p</a:t>
            </a:r>
            <a:r>
              <a:rPr lang="en-US" b="1" dirty="0"/>
              <a:t>, </a:t>
            </a:r>
            <a:r>
              <a:rPr lang="en-US" b="1" i="1" dirty="0"/>
              <a:t>d</a:t>
            </a:r>
            <a:r>
              <a:rPr lang="en-US" b="1" dirty="0"/>
              <a:t>, </a:t>
            </a:r>
            <a:r>
              <a:rPr lang="en-US" b="1" i="1" dirty="0"/>
              <a:t>q</a:t>
            </a:r>
            <a:r>
              <a:rPr lang="ru-RU" b="1" dirty="0"/>
              <a:t>)</a:t>
            </a:r>
            <a:r>
              <a:rPr lang="en-US" b="1" dirty="0"/>
              <a:t>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en-US" dirty="0"/>
              <a:t>We need to solve:</a:t>
            </a:r>
            <a:endParaRPr lang="ru-RU" dirty="0"/>
          </a:p>
          <a:p>
            <a:r>
              <a:rPr lang="en-US" dirty="0"/>
              <a:t>When</a:t>
            </a:r>
            <a:r>
              <a:rPr lang="ru-RU" dirty="0"/>
              <a:t> </a:t>
            </a:r>
            <a:r>
              <a:rPr lang="ru-RU" b="1" i="1" dirty="0"/>
              <a:t>d</a:t>
            </a:r>
            <a:r>
              <a:rPr lang="ru-RU" dirty="0"/>
              <a:t>=0 </a:t>
            </a:r>
            <a:r>
              <a:rPr lang="en-US" dirty="0"/>
              <a:t>model is simply </a:t>
            </a:r>
            <a:r>
              <a:rPr lang="en-US" b="1" dirty="0"/>
              <a:t>ARMA</a:t>
            </a:r>
            <a:r>
              <a:rPr lang="ru-RU" dirty="0"/>
              <a:t>(</a:t>
            </a:r>
            <a:r>
              <a:rPr lang="ru-RU" b="1" i="1" dirty="0"/>
              <a:t>p</a:t>
            </a:r>
            <a:r>
              <a:rPr lang="ru-RU" dirty="0"/>
              <a:t>, </a:t>
            </a:r>
            <a:r>
              <a:rPr lang="ru-RU" b="1" i="1" dirty="0"/>
              <a:t>q</a:t>
            </a:r>
            <a:r>
              <a:rPr lang="ru-RU" dirty="0"/>
              <a:t>)</a:t>
            </a:r>
            <a:r>
              <a:rPr lang="en-US" dirty="0"/>
              <a:t> model</a:t>
            </a:r>
            <a:r>
              <a:rPr lang="ru-RU" dirty="0"/>
              <a:t>. </a:t>
            </a:r>
          </a:p>
          <a:p>
            <a:r>
              <a:rPr lang="en-US" dirty="0"/>
              <a:t>With </a:t>
            </a:r>
            <a:r>
              <a:rPr lang="en-US" b="1" dirty="0" err="1"/>
              <a:t>stationarity</a:t>
            </a:r>
            <a:r>
              <a:rPr lang="en-US" dirty="0"/>
              <a:t> we can reconfigure </a:t>
            </a:r>
          </a:p>
          <a:p>
            <a:pPr marL="0" indent="0">
              <a:buNone/>
            </a:pPr>
            <a:r>
              <a:rPr lang="en-US" b="1" dirty="0"/>
              <a:t>    ARIMA</a:t>
            </a:r>
            <a:r>
              <a:rPr lang="ru-RU" dirty="0"/>
              <a:t>(</a:t>
            </a:r>
            <a:r>
              <a:rPr lang="ru-RU" b="1" i="1" dirty="0"/>
              <a:t>p</a:t>
            </a:r>
            <a:r>
              <a:rPr lang="ru-RU" dirty="0"/>
              <a:t>, </a:t>
            </a:r>
            <a:r>
              <a:rPr lang="ru-RU" b="1" i="1" dirty="0"/>
              <a:t>d</a:t>
            </a:r>
            <a:r>
              <a:rPr lang="ru-RU" dirty="0"/>
              <a:t>, </a:t>
            </a:r>
            <a:r>
              <a:rPr lang="ru-RU" b="1" i="1" dirty="0"/>
              <a:t>q</a:t>
            </a:r>
            <a:r>
              <a:rPr lang="ru-RU" dirty="0"/>
              <a:t>) </a:t>
            </a:r>
            <a:r>
              <a:rPr lang="en-US" dirty="0"/>
              <a:t>model as </a:t>
            </a:r>
            <a:r>
              <a:rPr lang="en-US" b="1" dirty="0"/>
              <a:t>ARMA</a:t>
            </a:r>
            <a:r>
              <a:rPr lang="ru-RU" b="1" dirty="0"/>
              <a:t>(</a:t>
            </a:r>
            <a:r>
              <a:rPr lang="ru-RU" b="1" i="1" dirty="0" err="1"/>
              <a:t>p</a:t>
            </a:r>
            <a:r>
              <a:rPr lang="ru-RU" b="1" dirty="0" err="1"/>
              <a:t>+</a:t>
            </a:r>
            <a:r>
              <a:rPr lang="ru-RU" b="1" i="1" dirty="0" err="1"/>
              <a:t>d</a:t>
            </a:r>
            <a:r>
              <a:rPr lang="ru-RU" b="1" dirty="0"/>
              <a:t>, </a:t>
            </a:r>
            <a:r>
              <a:rPr lang="ru-RU" b="1" i="1" dirty="0"/>
              <a:t>q</a:t>
            </a:r>
            <a:r>
              <a:rPr lang="ru-RU" b="1" dirty="0"/>
              <a:t>)</a:t>
            </a:r>
            <a:r>
              <a:rPr lang="ru-RU" dirty="0"/>
              <a:t>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with exactly </a:t>
            </a:r>
            <a:r>
              <a:rPr lang="ru-RU" b="1" i="1" dirty="0"/>
              <a:t>d</a:t>
            </a:r>
            <a:r>
              <a:rPr lang="ru-RU" dirty="0"/>
              <a:t> </a:t>
            </a:r>
            <a:r>
              <a:rPr lang="en-US" dirty="0"/>
              <a:t>unit roots.</a:t>
            </a:r>
          </a:p>
          <a:p>
            <a:r>
              <a:rPr lang="en-US" dirty="0"/>
              <a:t>So, first of all we need to check unit roots statistical tests (to assess the </a:t>
            </a:r>
            <a:r>
              <a:rPr lang="en-US" b="1" i="1" dirty="0"/>
              <a:t>d</a:t>
            </a:r>
            <a:r>
              <a:rPr lang="en-US" dirty="0"/>
              <a:t> value), and check for </a:t>
            </a:r>
            <a:r>
              <a:rPr lang="en-US" dirty="0" err="1"/>
              <a:t>stationarity</a:t>
            </a:r>
            <a:r>
              <a:rPr lang="en-US" dirty="0"/>
              <a:t> of time series data.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91340"/>
              </p:ext>
            </p:extLst>
          </p:nvPr>
        </p:nvGraphicFramePr>
        <p:xfrm>
          <a:off x="4007994" y="1844824"/>
          <a:ext cx="30193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3" imgW="1447800" imgH="279400" progId="Equation.DSMT4">
                  <p:embed/>
                </p:oleObj>
              </mc:Choice>
              <mc:Fallback>
                <p:oleObj name="Equation" r:id="rId3" imgW="14478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994" y="1844824"/>
                        <a:ext cx="30193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230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Box-Jenkins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en-US" dirty="0"/>
              <a:t>Usage of </a:t>
            </a:r>
            <a:r>
              <a:rPr lang="en-US" b="1" dirty="0"/>
              <a:t>statistical tests </a:t>
            </a:r>
            <a:r>
              <a:rPr lang="en-US" dirty="0"/>
              <a:t>for time series </a:t>
            </a:r>
            <a:r>
              <a:rPr lang="en-US" b="1" dirty="0" err="1"/>
              <a:t>stationarity</a:t>
            </a:r>
            <a:r>
              <a:rPr lang="en-US" dirty="0"/>
              <a:t> and </a:t>
            </a:r>
            <a:r>
              <a:rPr lang="en-US" b="1" dirty="0"/>
              <a:t>unit root tests</a:t>
            </a:r>
            <a:r>
              <a:rPr lang="en-US" dirty="0"/>
              <a:t>;</a:t>
            </a:r>
          </a:p>
          <a:p>
            <a:r>
              <a:rPr lang="en-US" dirty="0"/>
              <a:t>Estimation of number </a:t>
            </a:r>
            <a:r>
              <a:rPr lang="en-US" b="1" i="1" dirty="0"/>
              <a:t>d</a:t>
            </a:r>
            <a:r>
              <a:rPr lang="en-US" dirty="0"/>
              <a:t> unit roots;</a:t>
            </a:r>
          </a:p>
          <a:p>
            <a:r>
              <a:rPr lang="en-US" dirty="0"/>
              <a:t>Application of </a:t>
            </a:r>
            <a:r>
              <a:rPr lang="en-US" b="1" dirty="0"/>
              <a:t>Difference Scheme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transition from </a:t>
            </a:r>
            <a:r>
              <a:rPr lang="en-US" b="1" dirty="0"/>
              <a:t>ARIMA</a:t>
            </a:r>
            <a:r>
              <a:rPr lang="en-US" dirty="0"/>
              <a:t> to </a:t>
            </a:r>
            <a:r>
              <a:rPr lang="en-US" b="1" dirty="0"/>
              <a:t>ARMA </a:t>
            </a:r>
            <a:r>
              <a:rPr lang="en-US" dirty="0"/>
              <a:t>model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06606"/>
              </p:ext>
            </p:extLst>
          </p:nvPr>
        </p:nvGraphicFramePr>
        <p:xfrm>
          <a:off x="3347864" y="4077072"/>
          <a:ext cx="3019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4" imgW="1447800" imgH="279400" progId="Equation.DSMT4">
                  <p:embed/>
                </p:oleObj>
              </mc:Choice>
              <mc:Fallback>
                <p:oleObj name="Equation" r:id="rId4" imgW="1447800" imgH="279400" progId="Equation.DSMT4">
                  <p:embed/>
                  <p:pic>
                    <p:nvPicPr>
                      <p:cNvPr id="0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077072"/>
                        <a:ext cx="30194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692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7. </a:t>
            </a:r>
            <a:r>
              <a:rPr lang="en-US" cap="none" dirty="0"/>
              <a:t>GENERAL TECHNIQUE FOR INITIAL ESTIMATION OF ARMA AND ARIMA COEFFICIENTS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569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6233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Estimation of ARMA coefficients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896544"/>
          </a:xfrm>
        </p:spPr>
        <p:txBody>
          <a:bodyPr>
            <a:normAutofit/>
          </a:bodyPr>
          <a:lstStyle/>
          <a:p>
            <a:r>
              <a:rPr lang="en-US" dirty="0"/>
              <a:t>General process of estimation for ARMA model coefficients is based on the first </a:t>
            </a:r>
            <a:r>
              <a:rPr lang="ru-RU" b="1" i="1" dirty="0"/>
              <a:t>p</a:t>
            </a:r>
            <a:r>
              <a:rPr lang="ru-RU" dirty="0"/>
              <a:t>+</a:t>
            </a:r>
            <a:r>
              <a:rPr lang="ru-RU" b="1" i="1" dirty="0"/>
              <a:t>q</a:t>
            </a:r>
            <a:r>
              <a:rPr lang="ru-RU" dirty="0"/>
              <a:t>+</a:t>
            </a:r>
            <a:r>
              <a:rPr lang="ru-RU" b="1" dirty="0"/>
              <a:t>1</a:t>
            </a:r>
            <a:r>
              <a:rPr lang="ru-RU" dirty="0"/>
              <a:t> </a:t>
            </a:r>
            <a:r>
              <a:rPr lang="en-US" b="1" dirty="0"/>
              <a:t>auto-covariance </a:t>
            </a:r>
            <a:r>
              <a:rPr lang="en-US" dirty="0"/>
              <a:t>coefficients</a:t>
            </a:r>
          </a:p>
          <a:p>
            <a:r>
              <a:rPr lang="en-US" b="1" dirty="0"/>
              <a:t>AR parameters                      are estimated from</a:t>
            </a:r>
            <a:r>
              <a:rPr lang="ru-RU" dirty="0"/>
              <a:t> </a:t>
            </a:r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09430"/>
              </p:ext>
            </p:extLst>
          </p:nvPr>
        </p:nvGraphicFramePr>
        <p:xfrm>
          <a:off x="5724128" y="2708920"/>
          <a:ext cx="23092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" name="Equation" r:id="rId3" imgW="1473200" imgH="279400" progId="Equation.DSMT4">
                  <p:embed/>
                </p:oleObj>
              </mc:Choice>
              <mc:Fallback>
                <p:oleObj name="Equation" r:id="rId3" imgW="14732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708920"/>
                        <a:ext cx="230922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164437"/>
              </p:ext>
            </p:extLst>
          </p:nvPr>
        </p:nvGraphicFramePr>
        <p:xfrm>
          <a:off x="3491880" y="3212976"/>
          <a:ext cx="187478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" name="Equation" r:id="rId5" imgW="774364" imgH="266584" progId="Equation.DSMT4">
                  <p:embed/>
                </p:oleObj>
              </mc:Choice>
              <mc:Fallback>
                <p:oleObj name="Equation" r:id="rId5" imgW="774364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212976"/>
                        <a:ext cx="187478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88668"/>
              </p:ext>
            </p:extLst>
          </p:nvPr>
        </p:nvGraphicFramePr>
        <p:xfrm>
          <a:off x="1691680" y="3861048"/>
          <a:ext cx="5925230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" name="Equation" r:id="rId7" imgW="2438400" imgH="800100" progId="Equation.DSMT4">
                  <p:embed/>
                </p:oleObj>
              </mc:Choice>
              <mc:Fallback>
                <p:oleObj name="Equation" r:id="rId7" imgW="2438400" imgH="800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861048"/>
                        <a:ext cx="5925230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717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Estimation of ARMA coefficients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80520"/>
          </a:xfrm>
        </p:spPr>
        <p:txBody>
          <a:bodyPr>
            <a:normAutofit/>
          </a:bodyPr>
          <a:lstStyle/>
          <a:p>
            <a:r>
              <a:rPr lang="en-US" dirty="0"/>
              <a:t>With newly founded</a:t>
            </a:r>
            <a:r>
              <a:rPr lang="ru-RU" dirty="0"/>
              <a:t>                     </a:t>
            </a:r>
            <a:r>
              <a:rPr lang="en-US" dirty="0"/>
              <a:t>we can estimate</a:t>
            </a:r>
            <a:r>
              <a:rPr lang="ru-RU" dirty="0"/>
              <a:t> </a:t>
            </a:r>
            <a:r>
              <a:rPr lang="ru-RU" b="1" i="1" dirty="0"/>
              <a:t>q</a:t>
            </a:r>
            <a:r>
              <a:rPr lang="ru-RU" dirty="0"/>
              <a:t>+</a:t>
            </a:r>
            <a:r>
              <a:rPr lang="ru-RU" b="1" dirty="0"/>
              <a:t>1</a:t>
            </a:r>
            <a:r>
              <a:rPr lang="ru-RU" dirty="0"/>
              <a:t> </a:t>
            </a:r>
            <a:r>
              <a:rPr lang="en-US" dirty="0"/>
              <a:t>auto-covariance</a:t>
            </a:r>
            <a:r>
              <a:rPr lang="ru-RU" dirty="0"/>
              <a:t>  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for the </a:t>
            </a:r>
            <a:r>
              <a:rPr lang="en-US" b="1" dirty="0"/>
              <a:t>MA</a:t>
            </a:r>
            <a:r>
              <a:rPr lang="en-US" dirty="0"/>
              <a:t> part </a:t>
            </a:r>
            <a:endParaRPr lang="ru-RU" dirty="0"/>
          </a:p>
          <a:p>
            <a:r>
              <a:rPr lang="en-US" dirty="0"/>
              <a:t>Then we use these                        in order to estimate the initial parameters for MA part of model and </a:t>
            </a:r>
            <a:r>
              <a:rPr lang="en-US" b="1" dirty="0"/>
              <a:t>ARMA</a:t>
            </a:r>
            <a:r>
              <a:rPr lang="en-US" dirty="0"/>
              <a:t> variance estimate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052198"/>
              </p:ext>
            </p:extLst>
          </p:nvPr>
        </p:nvGraphicFramePr>
        <p:xfrm>
          <a:off x="4572000" y="1916832"/>
          <a:ext cx="145816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9" name="Equation" r:id="rId3" imgW="774364" imgH="266584" progId="Equation.DSMT4">
                  <p:embed/>
                </p:oleObj>
              </mc:Choice>
              <mc:Fallback>
                <p:oleObj name="Equation" r:id="rId3" imgW="774364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16832"/>
                        <a:ext cx="145816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90855"/>
              </p:ext>
            </p:extLst>
          </p:nvPr>
        </p:nvGraphicFramePr>
        <p:xfrm>
          <a:off x="6012160" y="2420888"/>
          <a:ext cx="203679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0" name="Equation" r:id="rId5" imgW="939392" imgH="266584" progId="Equation.DSMT4">
                  <p:embed/>
                </p:oleObj>
              </mc:Choice>
              <mc:Fallback>
                <p:oleObj name="Equation" r:id="rId5" imgW="939392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420888"/>
                        <a:ext cx="203679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573257"/>
              </p:ext>
            </p:extLst>
          </p:nvPr>
        </p:nvGraphicFramePr>
        <p:xfrm>
          <a:off x="3635896" y="2996952"/>
          <a:ext cx="421761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1" name="Equation" r:id="rId7" imgW="1954951" imgH="266584" progId="Equation.DSMT4">
                  <p:embed/>
                </p:oleObj>
              </mc:Choice>
              <mc:Fallback>
                <p:oleObj name="Equation" r:id="rId7" imgW="1954951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996952"/>
                        <a:ext cx="4217611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821351"/>
              </p:ext>
            </p:extLst>
          </p:nvPr>
        </p:nvGraphicFramePr>
        <p:xfrm>
          <a:off x="4067944" y="3573016"/>
          <a:ext cx="2088232" cy="59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2" name="Equation" r:id="rId9" imgW="939392" imgH="266584" progId="Equation.DSMT4">
                  <p:embed/>
                </p:oleObj>
              </mc:Choice>
              <mc:Fallback>
                <p:oleObj name="Equation" r:id="rId9" imgW="939392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73016"/>
                        <a:ext cx="2088232" cy="590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3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Estimation of ARMA coefficients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53038"/>
              </p:ext>
            </p:extLst>
          </p:nvPr>
        </p:nvGraphicFramePr>
        <p:xfrm>
          <a:off x="151816" y="1988840"/>
          <a:ext cx="884036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3" imgW="3797300" imgH="495300" progId="Equation.DSMT4">
                  <p:embed/>
                </p:oleObj>
              </mc:Choice>
              <mc:Fallback>
                <p:oleObj name="Equation" r:id="rId3" imgW="37973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16" y="1988840"/>
                        <a:ext cx="8840367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382595"/>
              </p:ext>
            </p:extLst>
          </p:nvPr>
        </p:nvGraphicFramePr>
        <p:xfrm>
          <a:off x="2969494" y="3140968"/>
          <a:ext cx="320501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Equation" r:id="rId5" imgW="1459866" imgH="520474" progId="Equation.DSMT4">
                  <p:embed/>
                </p:oleObj>
              </mc:Choice>
              <mc:Fallback>
                <p:oleObj name="Equation" r:id="rId5" imgW="1459866" imgH="52047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494" y="3140968"/>
                        <a:ext cx="3205011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9465"/>
              </p:ext>
            </p:extLst>
          </p:nvPr>
        </p:nvGraphicFramePr>
        <p:xfrm>
          <a:off x="403116" y="4365104"/>
          <a:ext cx="8337768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name="Equation" r:id="rId7" imgW="2857500" imgH="546100" progId="Equation.DSMT4">
                  <p:embed/>
                </p:oleObj>
              </mc:Choice>
              <mc:Fallback>
                <p:oleObj name="Equation" r:id="rId7" imgW="2857500" imgH="546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16" y="4365104"/>
                        <a:ext cx="8337768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29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Autoregressive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Autoregressive Model of order </a:t>
            </a:r>
            <a:r>
              <a:rPr lang="en-US" b="1" i="1" dirty="0"/>
              <a:t>p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AR</a:t>
            </a:r>
            <a:r>
              <a:rPr lang="ru-RU" dirty="0"/>
              <a:t>(</a:t>
            </a:r>
            <a:r>
              <a:rPr lang="en-US" i="1" dirty="0"/>
              <a:t>p</a:t>
            </a:r>
            <a:r>
              <a:rPr lang="ru-RU" dirty="0"/>
              <a:t>):</a:t>
            </a:r>
          </a:p>
          <a:p>
            <a:endParaRPr lang="ru-RU" dirty="0"/>
          </a:p>
          <a:p>
            <a:pPr marL="0" lvl="0" indent="0">
              <a:buNone/>
            </a:pPr>
            <a:r>
              <a:rPr lang="en-US" dirty="0"/>
              <a:t>where</a:t>
            </a:r>
            <a:r>
              <a:rPr lang="ru-RU" dirty="0"/>
              <a:t>                      </a:t>
            </a:r>
            <a:r>
              <a:rPr lang="en-US" dirty="0"/>
              <a:t>and</a:t>
            </a:r>
            <a:r>
              <a:rPr lang="ru-RU" dirty="0"/>
              <a:t>       – </a:t>
            </a:r>
            <a:r>
              <a:rPr lang="en-US" dirty="0"/>
              <a:t>stationary noise;</a:t>
            </a:r>
            <a:endParaRPr lang="ru-RU" dirty="0"/>
          </a:p>
          <a:p>
            <a:pPr lvl="0"/>
            <a:r>
              <a:rPr lang="en-US" dirty="0"/>
              <a:t>The observations are “regressing” on their own previous values.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258695"/>
              </p:ext>
            </p:extLst>
          </p:nvPr>
        </p:nvGraphicFramePr>
        <p:xfrm>
          <a:off x="1979712" y="3140968"/>
          <a:ext cx="677775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3" imgW="2387600" imgH="304800" progId="Equation.DSMT4">
                  <p:embed/>
                </p:oleObj>
              </mc:Choice>
              <mc:Fallback>
                <p:oleObj name="Equation" r:id="rId3" imgW="23876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140968"/>
                        <a:ext cx="677775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13138"/>
              </p:ext>
            </p:extLst>
          </p:nvPr>
        </p:nvGraphicFramePr>
        <p:xfrm>
          <a:off x="1691680" y="4437112"/>
          <a:ext cx="1837446" cy="66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5" imgW="761669" imgH="279279" progId="Equation.DSMT4">
                  <p:embed/>
                </p:oleObj>
              </mc:Choice>
              <mc:Fallback>
                <p:oleObj name="Equation" r:id="rId5" imgW="761669" imgH="27927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437112"/>
                        <a:ext cx="1837446" cy="666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66663"/>
              </p:ext>
            </p:extLst>
          </p:nvPr>
        </p:nvGraphicFramePr>
        <p:xfrm>
          <a:off x="4355976" y="4437112"/>
          <a:ext cx="432048" cy="62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437112"/>
                        <a:ext cx="432048" cy="629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075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36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Box G., Jenkins G. Time Series Analysis: Forecasting and Control. — 4</a:t>
            </a:r>
            <a:r>
              <a:rPr lang="en-US" baseline="30000" dirty="0"/>
              <a:t>th</a:t>
            </a:r>
            <a:r>
              <a:rPr lang="en-US" dirty="0"/>
              <a:t> ed. Wiley. — 2008. — 784 p.</a:t>
            </a:r>
          </a:p>
          <a:p>
            <a:r>
              <a:rPr lang="en-US" dirty="0"/>
              <a:t>Robert H. Shumway, David </a:t>
            </a:r>
            <a:r>
              <a:rPr lang="en-US" dirty="0" err="1"/>
              <a:t>Stoffer</a:t>
            </a:r>
            <a:r>
              <a:rPr lang="en-US" dirty="0"/>
              <a:t>. Time Series Analysis and Its Applications. — Springer Texts in Statistics, 4</a:t>
            </a:r>
            <a:r>
              <a:rPr lang="en-US" baseline="30000" dirty="0"/>
              <a:t>th</a:t>
            </a:r>
            <a:r>
              <a:rPr lang="en-US" dirty="0"/>
              <a:t> ed. — 2016. — 550 p. ISBN 978-3-319-52451-1</a:t>
            </a:r>
          </a:p>
          <a:p>
            <a:r>
              <a:rPr lang="en-US" dirty="0" err="1"/>
              <a:t>Karter</a:t>
            </a:r>
            <a:r>
              <a:rPr lang="en-US" dirty="0"/>
              <a:t> J. Time series analysis with MATLAB. ARIMA/VARMAX/GARCH/GJR Models. Functions and Examples. — 2016. — 422 p. ISBN 978-1-539-54638-2.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68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Autoregressive Model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440323"/>
              </p:ext>
            </p:extLst>
          </p:nvPr>
        </p:nvGraphicFramePr>
        <p:xfrm>
          <a:off x="335904" y="1988840"/>
          <a:ext cx="847219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3" imgW="2387600" imgH="304800" progId="Equation.DSMT4">
                  <p:embed/>
                </p:oleObj>
              </mc:Choice>
              <mc:Fallback>
                <p:oleObj name="Equation" r:id="rId3" imgW="2387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04" y="1988840"/>
                        <a:ext cx="8472191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39565"/>
              </p:ext>
            </p:extLst>
          </p:nvPr>
        </p:nvGraphicFramePr>
        <p:xfrm>
          <a:off x="321205" y="3356992"/>
          <a:ext cx="850159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5" imgW="2324100" imgH="292100" progId="Equation.DSMT4">
                  <p:embed/>
                </p:oleObj>
              </mc:Choice>
              <mc:Fallback>
                <p:oleObj name="Equation" r:id="rId5" imgW="2324100" imgH="292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05" y="3356992"/>
                        <a:ext cx="8501590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40235"/>
              </p:ext>
            </p:extLst>
          </p:nvPr>
        </p:nvGraphicFramePr>
        <p:xfrm>
          <a:off x="2855381" y="4725144"/>
          <a:ext cx="343323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7" imgW="850531" imgH="266584" progId="Equation.DSMT4">
                  <p:embed/>
                </p:oleObj>
              </mc:Choice>
              <mc:Fallback>
                <p:oleObj name="Equation" r:id="rId7" imgW="850531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381" y="4725144"/>
                        <a:ext cx="343323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55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" t="5761" r="7435" b="5396"/>
          <a:stretch/>
        </p:blipFill>
        <p:spPr bwMode="auto">
          <a:xfrm>
            <a:off x="139298" y="1196752"/>
            <a:ext cx="8865404" cy="515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67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6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" y="1375927"/>
            <a:ext cx="8859837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9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MOVING-AVERAGE MODELS AND COMPLEX </a:t>
            </a:r>
            <a:br>
              <a:rPr lang="en-US" dirty="0"/>
            </a:br>
            <a:r>
              <a:rPr lang="en-US" dirty="0"/>
              <a:t>ARMA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592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1071</Words>
  <Application>Microsoft Office PowerPoint</Application>
  <PresentationFormat>Экран (4:3)</PresentationFormat>
  <Paragraphs>187</Paragraphs>
  <Slides>50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4" baseType="lpstr">
      <vt:lpstr>Arial</vt:lpstr>
      <vt:lpstr>Calibri</vt:lpstr>
      <vt:lpstr>Тема Office</vt:lpstr>
      <vt:lpstr>Equation</vt:lpstr>
      <vt:lpstr>Time series data analysis and forecast methods</vt:lpstr>
      <vt:lpstr>Lecture map</vt:lpstr>
      <vt:lpstr>PART 1. autoregressive  MODELS</vt:lpstr>
      <vt:lpstr>Autoregressive Model</vt:lpstr>
      <vt:lpstr>Autoregressive Model</vt:lpstr>
      <vt:lpstr>Autoregressive Model</vt:lpstr>
      <vt:lpstr>Презентация PowerPoint</vt:lpstr>
      <vt:lpstr>Презентация PowerPoint</vt:lpstr>
      <vt:lpstr>PART 2. MOVING-AVERAGE MODELS AND COMPLEX  ARMA MODELS</vt:lpstr>
      <vt:lpstr>Moving-Average Model</vt:lpstr>
      <vt:lpstr>Презентация PowerPoint</vt:lpstr>
      <vt:lpstr>Презентация PowerPoint</vt:lpstr>
      <vt:lpstr>Презентация PowerPoint</vt:lpstr>
      <vt:lpstr>ARMA Mixed Model</vt:lpstr>
      <vt:lpstr>ARIMA Mixed Model</vt:lpstr>
      <vt:lpstr>«Integrated»</vt:lpstr>
      <vt:lpstr>PART 3. STATIONARITY criterion FOR ARMA MODELS</vt:lpstr>
      <vt:lpstr>ARMA stationarity</vt:lpstr>
      <vt:lpstr>Characteristic Polynomial</vt:lpstr>
      <vt:lpstr>ARMA stationarity</vt:lpstr>
      <vt:lpstr>ARIMA Model</vt:lpstr>
      <vt:lpstr>PART 4. ESTIMATION OF  AR MODELS</vt:lpstr>
      <vt:lpstr>Autoregressive Model</vt:lpstr>
      <vt:lpstr>Yule–Walker equations</vt:lpstr>
      <vt:lpstr>Yule–Walker equations</vt:lpstr>
      <vt:lpstr>Variance of AR model</vt:lpstr>
      <vt:lpstr>AR(1) model of the first order</vt:lpstr>
      <vt:lpstr>Презентация PowerPoint</vt:lpstr>
      <vt:lpstr>Презентация PowerPoint</vt:lpstr>
      <vt:lpstr>AR(2) model of the second order</vt:lpstr>
      <vt:lpstr>AR(p) model of p-order</vt:lpstr>
      <vt:lpstr>Darbin Equations</vt:lpstr>
      <vt:lpstr>AR(3) model of the third order</vt:lpstr>
      <vt:lpstr>PART 5. ESTIMATION OF  MA MODELS</vt:lpstr>
      <vt:lpstr>Moving-Average Model</vt:lpstr>
      <vt:lpstr>MA(1) model of the first order</vt:lpstr>
      <vt:lpstr>Презентация PowerPoint</vt:lpstr>
      <vt:lpstr>MA(2) model of the second order</vt:lpstr>
      <vt:lpstr>Презентация PowerPoint</vt:lpstr>
      <vt:lpstr>PART 6. ESTIMATION OF  ARMA AND ARIMA MODELS</vt:lpstr>
      <vt:lpstr>ARMA model estimation</vt:lpstr>
      <vt:lpstr>Three methods of ARMA estimation</vt:lpstr>
      <vt:lpstr>ARMA model estimation</vt:lpstr>
      <vt:lpstr>ARIMA (p, d, q) estimation</vt:lpstr>
      <vt:lpstr>Box-Jenkins Technique</vt:lpstr>
      <vt:lpstr>PART 7. GENERAL TECHNIQUE FOR INITIAL ESTIMATION OF ARMA AND ARIMA COEFFICIENTS</vt:lpstr>
      <vt:lpstr>Estimation of ARMA coefficients</vt:lpstr>
      <vt:lpstr>Estimation of ARMA coefficients</vt:lpstr>
      <vt:lpstr>Estimation of ARMA coefficients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and forecast methods</dc:title>
  <dc:subject>Adaptive Data Analysis</dc:subject>
  <dc:creator>Safiullin N.T.</dc:creator>
  <cp:lastModifiedBy>Nikolai</cp:lastModifiedBy>
  <cp:revision>101</cp:revision>
  <dcterms:created xsi:type="dcterms:W3CDTF">2017-01-03T05:50:48Z</dcterms:created>
  <dcterms:modified xsi:type="dcterms:W3CDTF">2019-02-09T22:01:59Z</dcterms:modified>
</cp:coreProperties>
</file>