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437" r:id="rId2"/>
    <p:sldId id="259" r:id="rId3"/>
    <p:sldId id="262" r:id="rId4"/>
    <p:sldId id="313" r:id="rId5"/>
    <p:sldId id="365" r:id="rId6"/>
    <p:sldId id="366" r:id="rId7"/>
    <p:sldId id="336" r:id="rId8"/>
    <p:sldId id="367" r:id="rId9"/>
    <p:sldId id="369" r:id="rId10"/>
    <p:sldId id="368" r:id="rId11"/>
    <p:sldId id="370" r:id="rId12"/>
    <p:sldId id="371" r:id="rId13"/>
    <p:sldId id="372" r:id="rId14"/>
    <p:sldId id="373" r:id="rId15"/>
    <p:sldId id="374" r:id="rId16"/>
    <p:sldId id="376" r:id="rId17"/>
    <p:sldId id="387" r:id="rId18"/>
    <p:sldId id="388" r:id="rId19"/>
    <p:sldId id="375" r:id="rId20"/>
    <p:sldId id="377" r:id="rId21"/>
    <p:sldId id="389" r:id="rId22"/>
    <p:sldId id="378" r:id="rId23"/>
    <p:sldId id="380" r:id="rId24"/>
    <p:sldId id="390" r:id="rId25"/>
    <p:sldId id="382" r:id="rId26"/>
    <p:sldId id="383" r:id="rId27"/>
    <p:sldId id="384" r:id="rId28"/>
    <p:sldId id="391" r:id="rId29"/>
    <p:sldId id="385" r:id="rId30"/>
    <p:sldId id="334" r:id="rId31"/>
    <p:sldId id="393" r:id="rId32"/>
    <p:sldId id="392" r:id="rId33"/>
    <p:sldId id="394" r:id="rId34"/>
    <p:sldId id="395" r:id="rId35"/>
    <p:sldId id="397" r:id="rId36"/>
    <p:sldId id="396" r:id="rId37"/>
    <p:sldId id="399" r:id="rId38"/>
    <p:sldId id="401" r:id="rId39"/>
    <p:sldId id="404" r:id="rId40"/>
    <p:sldId id="405" r:id="rId41"/>
    <p:sldId id="400" r:id="rId42"/>
    <p:sldId id="403" r:id="rId43"/>
    <p:sldId id="402" r:id="rId44"/>
    <p:sldId id="407" r:id="rId45"/>
    <p:sldId id="406" r:id="rId46"/>
    <p:sldId id="363" r:id="rId47"/>
    <p:sldId id="408" r:id="rId48"/>
    <p:sldId id="409" r:id="rId49"/>
    <p:sldId id="411" r:id="rId50"/>
    <p:sldId id="410" r:id="rId51"/>
    <p:sldId id="414" r:id="rId52"/>
    <p:sldId id="415" r:id="rId53"/>
    <p:sldId id="416" r:id="rId54"/>
    <p:sldId id="418" r:id="rId55"/>
    <p:sldId id="417" r:id="rId56"/>
    <p:sldId id="413" r:id="rId57"/>
    <p:sldId id="419" r:id="rId58"/>
    <p:sldId id="412" r:id="rId59"/>
    <p:sldId id="420" r:id="rId60"/>
    <p:sldId id="421" r:id="rId61"/>
    <p:sldId id="423" r:id="rId62"/>
    <p:sldId id="424" r:id="rId63"/>
    <p:sldId id="422" r:id="rId64"/>
    <p:sldId id="426" r:id="rId65"/>
    <p:sldId id="364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36" r:id="rId74"/>
    <p:sldId id="434" r:id="rId75"/>
    <p:sldId id="438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9" Type="http://schemas.openxmlformats.org/officeDocument/2006/relationships/image" Target="../media/image2.png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png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png"/><Relationship Id="rId4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5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png"/><Relationship Id="rId4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png"/><Relationship Id="rId5" Type="http://schemas.openxmlformats.org/officeDocument/2006/relationships/image" Target="../media/image2.png"/><Relationship Id="rId4" Type="http://schemas.openxmlformats.org/officeDocument/2006/relationships/image" Target="../media/image5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png"/><Relationship Id="rId5" Type="http://schemas.openxmlformats.org/officeDocument/2006/relationships/image" Target="../media/image2.png"/><Relationship Id="rId4" Type="http://schemas.openxmlformats.org/officeDocument/2006/relationships/image" Target="../media/image5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png"/><Relationship Id="rId5" Type="http://schemas.openxmlformats.org/officeDocument/2006/relationships/image" Target="../media/image2.png"/><Relationship Id="rId4" Type="http://schemas.openxmlformats.org/officeDocument/2006/relationships/image" Target="../media/image6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2.wmf"/><Relationship Id="rId9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11" Type="http://schemas.openxmlformats.org/officeDocument/2006/relationships/image" Target="../media/image79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76.wmf"/><Relationship Id="rId9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.png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6</a:t>
            </a:r>
          </a:p>
          <a:p>
            <a:r>
              <a:rPr lang="en-US" b="1" dirty="0">
                <a:solidFill>
                  <a:schemeClr val="tx1"/>
                </a:solidFill>
              </a:rPr>
              <a:t>Adaptive time series data analysis 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Trajectory matrix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62190"/>
              </p:ext>
            </p:extLst>
          </p:nvPr>
        </p:nvGraphicFramePr>
        <p:xfrm>
          <a:off x="305137" y="2132856"/>
          <a:ext cx="853372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3" imgW="3073400" imgH="1333500" progId="Equation.DSMT4">
                  <p:embed/>
                </p:oleObj>
              </mc:Choice>
              <mc:Fallback>
                <p:oleObj name="Equation" r:id="rId3" imgW="3073400" imgH="1333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37" y="2132856"/>
                        <a:ext cx="8533725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1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Decomposition 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2) </a:t>
            </a:r>
            <a:r>
              <a:rPr lang="en-US" b="1" dirty="0"/>
              <a:t>Singular value decomposition</a:t>
            </a:r>
            <a:r>
              <a:rPr lang="ru-RU" b="1" dirty="0"/>
              <a:t>:</a:t>
            </a:r>
          </a:p>
          <a:p>
            <a:r>
              <a:rPr lang="en-US" b="1" dirty="0"/>
              <a:t>Eigen-values</a:t>
            </a:r>
            <a:r>
              <a:rPr lang="ru-RU" dirty="0"/>
              <a:t>: </a:t>
            </a:r>
          </a:p>
          <a:p>
            <a:endParaRPr lang="ru-RU" dirty="0"/>
          </a:p>
          <a:p>
            <a:r>
              <a:rPr lang="en-US" b="1" dirty="0"/>
              <a:t>Eigen-vectors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/>
              <a:t>Let   </a:t>
            </a:r>
            <a:r>
              <a:rPr lang="ru-RU" dirty="0"/>
              <a:t>                            </a:t>
            </a:r>
            <a:r>
              <a:rPr lang="en-US" dirty="0"/>
              <a:t> &amp;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Then</a:t>
            </a:r>
            <a:r>
              <a:rPr lang="ru-RU" dirty="0"/>
              <a:t>                             </a:t>
            </a:r>
            <a:r>
              <a:rPr lang="en-US" dirty="0"/>
              <a:t>, where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36895"/>
              </p:ext>
            </p:extLst>
          </p:nvPr>
        </p:nvGraphicFramePr>
        <p:xfrm>
          <a:off x="6372200" y="2060848"/>
          <a:ext cx="186320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name="Equation" r:id="rId3" imgW="660400" imgH="228600" progId="Equation.DSMT4">
                  <p:embed/>
                </p:oleObj>
              </mc:Choice>
              <mc:Fallback>
                <p:oleObj name="Equation" r:id="rId3" imgW="6604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060848"/>
                        <a:ext cx="186320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28915"/>
              </p:ext>
            </p:extLst>
          </p:nvPr>
        </p:nvGraphicFramePr>
        <p:xfrm>
          <a:off x="3203848" y="2708920"/>
          <a:ext cx="1584176" cy="64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5" name="Equation" r:id="rId5" imgW="583947" imgH="241195" progId="Equation.DSMT4">
                  <p:embed/>
                </p:oleObj>
              </mc:Choice>
              <mc:Fallback>
                <p:oleObj name="Equation" r:id="rId5" imgW="583947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708920"/>
                        <a:ext cx="1584176" cy="649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74569"/>
              </p:ext>
            </p:extLst>
          </p:nvPr>
        </p:nvGraphicFramePr>
        <p:xfrm>
          <a:off x="2901950" y="3357563"/>
          <a:ext cx="3609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name="Equation" r:id="rId7" imgW="1536480" imgH="266400" progId="Equation.DSMT4">
                  <p:embed/>
                </p:oleObj>
              </mc:Choice>
              <mc:Fallback>
                <p:oleObj name="Equation" r:id="rId7" imgW="153648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357563"/>
                        <a:ext cx="3609975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250453"/>
              </p:ext>
            </p:extLst>
          </p:nvPr>
        </p:nvGraphicFramePr>
        <p:xfrm>
          <a:off x="3347864" y="4005064"/>
          <a:ext cx="13911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name="Equation" r:id="rId9" imgW="660113" imgH="241195" progId="Equation.DSMT4">
                  <p:embed/>
                </p:oleObj>
              </mc:Choice>
              <mc:Fallback>
                <p:oleObj name="Equation" r:id="rId9" imgW="660113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05064"/>
                        <a:ext cx="139119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68524"/>
              </p:ext>
            </p:extLst>
          </p:nvPr>
        </p:nvGraphicFramePr>
        <p:xfrm>
          <a:off x="1547664" y="4581128"/>
          <a:ext cx="2394266" cy="47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8" name="Equation" r:id="rId11" imgW="1345616" imgH="266584" progId="Equation.DSMT4">
                  <p:embed/>
                </p:oleObj>
              </mc:Choice>
              <mc:Fallback>
                <p:oleObj name="Equation" r:id="rId11" imgW="1345616" imgH="26658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81128"/>
                        <a:ext cx="2394266" cy="475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8890"/>
              </p:ext>
            </p:extLst>
          </p:nvPr>
        </p:nvGraphicFramePr>
        <p:xfrm>
          <a:off x="4427984" y="4509120"/>
          <a:ext cx="360040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9" name="Equation" r:id="rId13" imgW="1841500" imgH="292100" progId="Equation.DSMT4">
                  <p:embed/>
                </p:oleObj>
              </mc:Choice>
              <mc:Fallback>
                <p:oleObj name="Equation" r:id="rId13" imgW="1841500" imgH="29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509120"/>
                        <a:ext cx="360040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138424"/>
              </p:ext>
            </p:extLst>
          </p:nvPr>
        </p:nvGraphicFramePr>
        <p:xfrm>
          <a:off x="1475656" y="5157192"/>
          <a:ext cx="25807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0" name="Equation" r:id="rId15" imgW="1218671" imgH="241195" progId="Equation.DSMT4">
                  <p:embed/>
                </p:oleObj>
              </mc:Choice>
              <mc:Fallback>
                <p:oleObj name="Equation" r:id="rId15" imgW="1218671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157192"/>
                        <a:ext cx="258076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82527"/>
              </p:ext>
            </p:extLst>
          </p:nvPr>
        </p:nvGraphicFramePr>
        <p:xfrm>
          <a:off x="5364088" y="5085184"/>
          <a:ext cx="246884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1" name="Equation" r:id="rId17" imgW="1016000" imgH="292100" progId="Equation.DSMT4">
                  <p:embed/>
                </p:oleObj>
              </mc:Choice>
              <mc:Fallback>
                <p:oleObj name="Equation" r:id="rId17" imgW="1016000" imgH="292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085184"/>
                        <a:ext cx="246884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81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Eigen-triple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collection of</a:t>
            </a:r>
            <a:r>
              <a:rPr lang="ru-RU" dirty="0"/>
              <a:t>: </a:t>
            </a:r>
          </a:p>
          <a:p>
            <a:r>
              <a:rPr lang="en-US" b="1" dirty="0"/>
              <a:t>Eigen-value</a:t>
            </a:r>
            <a:endParaRPr lang="ru-RU" b="1" dirty="0"/>
          </a:p>
          <a:p>
            <a:r>
              <a:rPr lang="en-US" b="1" dirty="0"/>
              <a:t>Eigen-vector</a:t>
            </a:r>
            <a:endParaRPr lang="ru-RU" b="1" dirty="0"/>
          </a:p>
          <a:p>
            <a:r>
              <a:rPr lang="en-US" b="1" dirty="0"/>
              <a:t>Trajectory vector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65206"/>
              </p:ext>
            </p:extLst>
          </p:nvPr>
        </p:nvGraphicFramePr>
        <p:xfrm>
          <a:off x="3131840" y="2060848"/>
          <a:ext cx="3384376" cy="142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3" imgW="876300" imgH="368300" progId="Equation.DSMT4">
                  <p:embed/>
                </p:oleObj>
              </mc:Choice>
              <mc:Fallback>
                <p:oleObj name="Equation" r:id="rId3" imgW="8763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3384376" cy="1427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75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Reconstruction 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132856"/>
            <a:ext cx="7992888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3) </a:t>
            </a:r>
            <a:r>
              <a:rPr lang="en-US" b="1" dirty="0"/>
              <a:t>Grouping step</a:t>
            </a:r>
            <a:r>
              <a:rPr lang="ru-RU" b="1" dirty="0"/>
              <a:t>:</a:t>
            </a:r>
          </a:p>
          <a:p>
            <a:r>
              <a:rPr lang="en-US" dirty="0"/>
              <a:t>Regroup the initial set {1, …, </a:t>
            </a:r>
            <a:r>
              <a:rPr lang="en-US" i="1" dirty="0"/>
              <a:t>d</a:t>
            </a:r>
            <a:r>
              <a:rPr lang="en-US" dirty="0"/>
              <a:t>} of indices into </a:t>
            </a:r>
            <a:r>
              <a:rPr lang="en-US" i="1" dirty="0"/>
              <a:t>m</a:t>
            </a:r>
            <a:r>
              <a:rPr lang="en-US" dirty="0"/>
              <a:t> disjoint subsets</a:t>
            </a:r>
            <a:endParaRPr lang="ru-RU" dirty="0"/>
          </a:p>
          <a:p>
            <a:r>
              <a:rPr lang="en-US" dirty="0"/>
              <a:t>These subsets                  have their own </a:t>
            </a:r>
            <a:r>
              <a:rPr lang="en-US" dirty="0" err="1"/>
              <a:t>eigen</a:t>
            </a:r>
            <a:r>
              <a:rPr lang="en-US" dirty="0"/>
              <a:t>-triples with group matrix </a:t>
            </a:r>
            <a:endParaRPr lang="ru-RU" dirty="0"/>
          </a:p>
          <a:p>
            <a:r>
              <a:rPr lang="en-US" dirty="0"/>
              <a:t>The grouping of these new matrices leads to a new decomposition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63184"/>
              </p:ext>
            </p:extLst>
          </p:nvPr>
        </p:nvGraphicFramePr>
        <p:xfrm>
          <a:off x="3419872" y="3861048"/>
          <a:ext cx="145107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Equation" r:id="rId3" imgW="901309" imgH="317362" progId="Equation.DSMT4">
                  <p:embed/>
                </p:oleObj>
              </mc:Choice>
              <mc:Fallback>
                <p:oleObj name="Equation" r:id="rId3" imgW="901309" imgH="31736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861048"/>
                        <a:ext cx="145107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31525"/>
              </p:ext>
            </p:extLst>
          </p:nvPr>
        </p:nvGraphicFramePr>
        <p:xfrm>
          <a:off x="4788024" y="3284984"/>
          <a:ext cx="1152128" cy="48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2" name="Equation" r:id="rId5" imgW="571252" imgH="241195" progId="Equation.DSMT4">
                  <p:embed/>
                </p:oleObj>
              </mc:Choice>
              <mc:Fallback>
                <p:oleObj name="Equation" r:id="rId5" imgW="571252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84984"/>
                        <a:ext cx="1152128" cy="480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263606"/>
              </p:ext>
            </p:extLst>
          </p:nvPr>
        </p:nvGraphicFramePr>
        <p:xfrm>
          <a:off x="6156176" y="4437112"/>
          <a:ext cx="2376264" cy="49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3" name="Equation" r:id="rId7" imgW="1320227" imgH="279279" progId="Equation.DSMT4">
                  <p:embed/>
                </p:oleObj>
              </mc:Choice>
              <mc:Fallback>
                <p:oleObj name="Equation" r:id="rId7" imgW="1320227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437112"/>
                        <a:ext cx="2376264" cy="499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84379"/>
              </p:ext>
            </p:extLst>
          </p:nvPr>
        </p:nvGraphicFramePr>
        <p:xfrm>
          <a:off x="4788024" y="5445224"/>
          <a:ext cx="352324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9" imgW="1307532" imgH="266584" progId="Equation.DSMT4">
                  <p:embed/>
                </p:oleObj>
              </mc:Choice>
              <mc:Fallback>
                <p:oleObj name="Equation" r:id="rId9" imgW="1307532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445224"/>
                        <a:ext cx="3523249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1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Grouping step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explanation</a:t>
            </a:r>
            <a:r>
              <a:rPr lang="ru-RU" dirty="0"/>
              <a:t>:</a:t>
            </a:r>
          </a:p>
          <a:p>
            <a:r>
              <a:rPr lang="en-US" b="1" dirty="0"/>
              <a:t>Before </a:t>
            </a:r>
            <a:r>
              <a:rPr lang="en-US" dirty="0"/>
              <a:t>the grouping step:</a:t>
            </a:r>
            <a:endParaRPr lang="ru-RU" dirty="0"/>
          </a:p>
          <a:p>
            <a:pPr marL="0" indent="0" algn="ctr">
              <a:buNone/>
            </a:pPr>
            <a:r>
              <a:rPr lang="en-US" b="1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+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f + g + h</a:t>
            </a:r>
            <a:endParaRPr lang="ru-RU" i="1" dirty="0"/>
          </a:p>
          <a:p>
            <a:r>
              <a:rPr lang="en-US" b="1" dirty="0"/>
              <a:t>After </a:t>
            </a:r>
            <a:r>
              <a:rPr lang="en-US" dirty="0"/>
              <a:t>the grouping step:</a:t>
            </a:r>
            <a:endParaRPr lang="ru-RU" dirty="0"/>
          </a:p>
          <a:p>
            <a:pPr marL="0" indent="0" algn="ctr">
              <a:buNone/>
            </a:pPr>
            <a:r>
              <a:rPr lang="en-US" b="1" i="1" dirty="0"/>
              <a:t>X</a:t>
            </a:r>
            <a:r>
              <a:rPr lang="en-US" dirty="0"/>
              <a:t> = (</a:t>
            </a:r>
            <a:r>
              <a:rPr lang="en-US" i="1" dirty="0"/>
              <a:t>a)</a:t>
            </a:r>
            <a:r>
              <a:rPr lang="en-US" dirty="0"/>
              <a:t> + (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c)</a:t>
            </a:r>
            <a:r>
              <a:rPr lang="en-US" dirty="0"/>
              <a:t> + (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e)</a:t>
            </a:r>
            <a:r>
              <a:rPr lang="en-US" dirty="0"/>
              <a:t> + (</a:t>
            </a:r>
            <a:r>
              <a:rPr lang="en-US" i="1" dirty="0"/>
              <a:t>f + g + h)</a:t>
            </a:r>
            <a:endParaRPr lang="ru-RU" i="1" dirty="0"/>
          </a:p>
          <a:p>
            <a:pPr marL="0" indent="0" algn="ctr">
              <a:buNone/>
            </a:pPr>
            <a:r>
              <a:rPr lang="en-US" b="1" i="1" dirty="0"/>
              <a:t>X</a:t>
            </a:r>
            <a:r>
              <a:rPr lang="en-US" dirty="0"/>
              <a:t> = </a:t>
            </a:r>
            <a:r>
              <a:rPr lang="en-US" i="1" dirty="0"/>
              <a:t>g0</a:t>
            </a:r>
            <a:r>
              <a:rPr lang="en-US" dirty="0"/>
              <a:t> + </a:t>
            </a:r>
            <a:r>
              <a:rPr lang="en-US" i="1" dirty="0"/>
              <a:t>g1</a:t>
            </a:r>
            <a:r>
              <a:rPr lang="en-US" dirty="0"/>
              <a:t> + </a:t>
            </a:r>
            <a:r>
              <a:rPr lang="en-US" i="1" dirty="0"/>
              <a:t>g2</a:t>
            </a:r>
            <a:r>
              <a:rPr lang="en-US" dirty="0"/>
              <a:t> + </a:t>
            </a:r>
            <a:r>
              <a:rPr lang="en-US" i="1" dirty="0"/>
              <a:t>g3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20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Reconstruction 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</a:t>
            </a:r>
            <a:r>
              <a:rPr lang="ru-RU" b="1" dirty="0"/>
              <a:t>) </a:t>
            </a:r>
            <a:r>
              <a:rPr lang="en-US" b="1" dirty="0"/>
              <a:t>Diagonal averaging</a:t>
            </a:r>
            <a:r>
              <a:rPr lang="ru-RU" b="1" dirty="0"/>
              <a:t>:</a:t>
            </a:r>
          </a:p>
          <a:p>
            <a:r>
              <a:rPr lang="en-US" dirty="0"/>
              <a:t>Transform each matrix of the grouped decomposition into a new time series;</a:t>
            </a:r>
            <a:endParaRPr lang="ru-RU" dirty="0"/>
          </a:p>
          <a:p>
            <a:r>
              <a:rPr lang="en-US" dirty="0"/>
              <a:t>Let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if</a:t>
            </a:r>
            <a:r>
              <a:rPr lang="ru-RU" dirty="0"/>
              <a:t>            </a:t>
            </a:r>
            <a:r>
              <a:rPr lang="en-US" dirty="0"/>
              <a:t>and</a:t>
            </a:r>
            <a:r>
              <a:rPr lang="ru-RU" dirty="0"/>
              <a:t>            – </a:t>
            </a:r>
            <a:r>
              <a:rPr lang="en-US" dirty="0"/>
              <a:t>otherwise</a:t>
            </a:r>
            <a:r>
              <a:rPr lang="ru-RU" dirty="0"/>
              <a:t> </a:t>
            </a:r>
          </a:p>
          <a:p>
            <a:r>
              <a:rPr lang="en-US" b="1" dirty="0"/>
              <a:t>Reconstructed time series</a:t>
            </a:r>
            <a:r>
              <a:rPr lang="ru-RU" b="1" dirty="0"/>
              <a:t> </a:t>
            </a:r>
            <a:r>
              <a:rPr lang="en-US" dirty="0"/>
              <a:t>is: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87470"/>
              </p:ext>
            </p:extLst>
          </p:nvPr>
        </p:nvGraphicFramePr>
        <p:xfrm>
          <a:off x="1619672" y="3861048"/>
          <a:ext cx="42931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3" name="Equation" r:id="rId3" imgW="2349500" imgH="279400" progId="Equation.DSMT4">
                  <p:embed/>
                </p:oleObj>
              </mc:Choice>
              <mc:Fallback>
                <p:oleObj name="Equation" r:id="rId3" imgW="23495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861048"/>
                        <a:ext cx="429317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569974"/>
              </p:ext>
            </p:extLst>
          </p:nvPr>
        </p:nvGraphicFramePr>
        <p:xfrm>
          <a:off x="908883" y="4437112"/>
          <a:ext cx="998821" cy="54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Equation" r:id="rId5" imgW="545863" imgH="291973" progId="Equation.DSMT4">
                  <p:embed/>
                </p:oleObj>
              </mc:Choice>
              <mc:Fallback>
                <p:oleObj name="Equation" r:id="rId5" imgW="545863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83" y="4437112"/>
                        <a:ext cx="998821" cy="543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33898"/>
              </p:ext>
            </p:extLst>
          </p:nvPr>
        </p:nvGraphicFramePr>
        <p:xfrm>
          <a:off x="2335088" y="4509120"/>
          <a:ext cx="92852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5" name="Equation" r:id="rId7" imgW="469696" imgH="177723" progId="Equation.DSMT4">
                  <p:embed/>
                </p:oleObj>
              </mc:Choice>
              <mc:Fallback>
                <p:oleObj name="Equation" r:id="rId7" imgW="469696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88" y="4509120"/>
                        <a:ext cx="928524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90252"/>
              </p:ext>
            </p:extLst>
          </p:nvPr>
        </p:nvGraphicFramePr>
        <p:xfrm>
          <a:off x="4077194" y="4437112"/>
          <a:ext cx="989612" cy="51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6" name="Equation" r:id="rId9" imgW="571252" imgH="291973" progId="Equation.DSMT4">
                  <p:embed/>
                </p:oleObj>
              </mc:Choice>
              <mc:Fallback>
                <p:oleObj name="Equation" r:id="rId9" imgW="571252" imgH="29197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194" y="4437112"/>
                        <a:ext cx="989612" cy="511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20705"/>
              </p:ext>
            </p:extLst>
          </p:nvPr>
        </p:nvGraphicFramePr>
        <p:xfrm>
          <a:off x="2774950" y="5517232"/>
          <a:ext cx="3594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7" name="Equation" r:id="rId11" imgW="1206360" imgH="266400" progId="Equation.DSMT4">
                  <p:embed/>
                </p:oleObj>
              </mc:Choice>
              <mc:Fallback>
                <p:oleObj name="Equation" r:id="rId11" imgW="120636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517232"/>
                        <a:ext cx="3594100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45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Diagonal averaging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47173"/>
              </p:ext>
            </p:extLst>
          </p:nvPr>
        </p:nvGraphicFramePr>
        <p:xfrm>
          <a:off x="179512" y="1988840"/>
          <a:ext cx="8615395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3" imgW="3213100" imgH="1612900" progId="Equation.DSMT4">
                  <p:embed/>
                </p:oleObj>
              </mc:Choice>
              <mc:Fallback>
                <p:oleObj name="Equation" r:id="rId3" imgW="3213100" imgH="1612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615395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64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t="5095" r="8774" b="5768"/>
          <a:stretch/>
        </p:blipFill>
        <p:spPr bwMode="auto">
          <a:xfrm>
            <a:off x="246511" y="1237783"/>
            <a:ext cx="8576530" cy="512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04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BD017CE-8913-4AA2-97EA-CF80BE99E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4364" r="8422" b="5523"/>
          <a:stretch/>
        </p:blipFill>
        <p:spPr bwMode="auto">
          <a:xfrm>
            <a:off x="155358" y="1124744"/>
            <a:ext cx="8833283" cy="51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695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Separability for the SSA method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Grouping step </a:t>
            </a:r>
            <a:r>
              <a:rPr lang="en-US" dirty="0"/>
              <a:t>is closely </a:t>
            </a:r>
            <a:r>
              <a:rPr lang="en-US" b="1" dirty="0"/>
              <a:t>connected </a:t>
            </a:r>
            <a:r>
              <a:rPr lang="en-US" dirty="0"/>
              <a:t>to the </a:t>
            </a:r>
            <a:r>
              <a:rPr lang="en-US" b="1" dirty="0"/>
              <a:t>separability </a:t>
            </a:r>
            <a:r>
              <a:rPr lang="en-US" dirty="0"/>
              <a:t>measure of time series;</a:t>
            </a:r>
          </a:p>
          <a:p>
            <a:r>
              <a:rPr lang="en-US" dirty="0"/>
              <a:t>With </a:t>
            </a:r>
            <a:r>
              <a:rPr lang="en-US" b="1" dirty="0"/>
              <a:t>strong separability </a:t>
            </a:r>
            <a:r>
              <a:rPr lang="en-US" dirty="0"/>
              <a:t>SSA method can only separate </a:t>
            </a:r>
            <a:r>
              <a:rPr lang="en-US" b="1" dirty="0"/>
              <a:t>constants</a:t>
            </a:r>
            <a:r>
              <a:rPr lang="en-US" dirty="0"/>
              <a:t> from </a:t>
            </a:r>
            <a:r>
              <a:rPr lang="en-US" b="1" dirty="0"/>
              <a:t>harmonic components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b="1" dirty="0"/>
              <a:t>asymptotic separability </a:t>
            </a:r>
            <a:r>
              <a:rPr lang="en-US" dirty="0"/>
              <a:t>SSA method can separate everything</a:t>
            </a:r>
            <a:r>
              <a:rPr lang="en-US" b="1" dirty="0"/>
              <a:t> except</a:t>
            </a:r>
            <a:r>
              <a:rPr lang="en-US" dirty="0"/>
              <a:t> the </a:t>
            </a:r>
            <a:r>
              <a:rPr lang="en-US" b="1" dirty="0"/>
              <a:t>long-term</a:t>
            </a:r>
            <a:r>
              <a:rPr lang="en-US" dirty="0"/>
              <a:t> tendencies;</a:t>
            </a:r>
          </a:p>
          <a:p>
            <a:r>
              <a:rPr lang="en-US" dirty="0"/>
              <a:t>With </a:t>
            </a:r>
            <a:r>
              <a:rPr lang="en-US" b="1" dirty="0"/>
              <a:t>approximate separability </a:t>
            </a:r>
            <a:r>
              <a:rPr lang="en-US" dirty="0"/>
              <a:t>SSA method can decompose </a:t>
            </a:r>
            <a:r>
              <a:rPr lang="en-US" b="1" dirty="0"/>
              <a:t>everything</a:t>
            </a:r>
            <a:r>
              <a:rPr lang="en-US" dirty="0"/>
              <a:t>, but the accuracy is proportional to the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86368"/>
              </p:ext>
            </p:extLst>
          </p:nvPr>
        </p:nvGraphicFramePr>
        <p:xfrm>
          <a:off x="3923928" y="6093296"/>
          <a:ext cx="1161926" cy="47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3" imgW="469800" imgH="190440" progId="Equation.DSMT4">
                  <p:embed/>
                </p:oleObj>
              </mc:Choice>
              <mc:Fallback>
                <p:oleObj name="Equation" r:id="rId3" imgW="469800" imgH="190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6093296"/>
                        <a:ext cx="1161926" cy="474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1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Definition of adaptive time series analysis </a:t>
            </a:r>
          </a:p>
          <a:p>
            <a:pPr lvl="0"/>
            <a:r>
              <a:rPr lang="en-US" b="1" dirty="0"/>
              <a:t>Non-stationary time series data analysis</a:t>
            </a:r>
            <a:endParaRPr lang="ru-RU" dirty="0"/>
          </a:p>
          <a:p>
            <a:pPr lvl="0"/>
            <a:r>
              <a:rPr lang="en-US" b="1" dirty="0"/>
              <a:t>Singular Spectrum Analysis (SSA) method</a:t>
            </a:r>
            <a:endParaRPr lang="ru-RU" dirty="0"/>
          </a:p>
          <a:p>
            <a:pPr lvl="0"/>
            <a:r>
              <a:rPr lang="en-US" b="1" dirty="0"/>
              <a:t>Wavelet Decomposition and Wavelet Packet Decomposition (WPD)</a:t>
            </a:r>
            <a:endParaRPr lang="ru-RU" dirty="0"/>
          </a:p>
          <a:p>
            <a:pPr lvl="0"/>
            <a:r>
              <a:rPr lang="en-US" b="1" dirty="0"/>
              <a:t>Empirical Mode Decomposition (EMD) and modifications (EEMD, CEEMD)</a:t>
            </a:r>
            <a:endParaRPr lang="ru-RU" dirty="0"/>
          </a:p>
          <a:p>
            <a:r>
              <a:rPr lang="en-US" b="1" dirty="0"/>
              <a:t>Spectrogram methods for time-frequency characteristics estimations</a:t>
            </a:r>
            <a:endParaRPr lang="ru-RU" dirty="0"/>
          </a:p>
          <a:p>
            <a:pPr lvl="0"/>
            <a:r>
              <a:rPr lang="en-US" b="1" dirty="0"/>
              <a:t>Other methods for time-frequency characteristics estimations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How to choose grouping indices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The higher the value of </a:t>
            </a:r>
            <a:r>
              <a:rPr lang="en-US" dirty="0" err="1"/>
              <a:t>eigen</a:t>
            </a:r>
            <a:r>
              <a:rPr lang="en-US" dirty="0"/>
              <a:t>-value, the higher the contribution of the corresponding component to the total energy of process;</a:t>
            </a:r>
          </a:p>
          <a:p>
            <a:r>
              <a:rPr lang="en-US" dirty="0"/>
              <a:t>Harmonic </a:t>
            </a:r>
            <a:r>
              <a:rPr lang="en-US" dirty="0" err="1"/>
              <a:t>eigen</a:t>
            </a:r>
            <a:r>
              <a:rPr lang="en-US" dirty="0"/>
              <a:t>-vectors generate trigonometric components;</a:t>
            </a:r>
          </a:p>
          <a:p>
            <a:r>
              <a:rPr lang="en-US" dirty="0"/>
              <a:t>Singular </a:t>
            </a:r>
            <a:r>
              <a:rPr lang="en-US" dirty="0" err="1"/>
              <a:t>eigen</a:t>
            </a:r>
            <a:r>
              <a:rPr lang="en-US" dirty="0"/>
              <a:t>-triples diagrams with regular form or pattern have a higher chance for a mutual grouping between each other;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0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19386"/>
            <a:ext cx="8568952" cy="5653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choose grouping indices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t="4274" r="7592" b="4722"/>
          <a:stretch/>
        </p:blipFill>
        <p:spPr bwMode="auto">
          <a:xfrm>
            <a:off x="1403648" y="1556791"/>
            <a:ext cx="6336704" cy="508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29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How to choose grouping indices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b="1" dirty="0"/>
              <a:t>trigonometric </a:t>
            </a:r>
            <a:r>
              <a:rPr lang="en-US" dirty="0"/>
              <a:t>component has </a:t>
            </a:r>
            <a:r>
              <a:rPr lang="en-US" b="1" dirty="0"/>
              <a:t>at least two </a:t>
            </a:r>
            <a:r>
              <a:rPr lang="en-US" dirty="0" err="1"/>
              <a:t>eigen</a:t>
            </a:r>
            <a:r>
              <a:rPr lang="en-US" dirty="0"/>
              <a:t>-triples;</a:t>
            </a:r>
          </a:p>
          <a:p>
            <a:r>
              <a:rPr lang="en-US" dirty="0"/>
              <a:t>Each </a:t>
            </a:r>
            <a:r>
              <a:rPr lang="en-US" b="1" dirty="0"/>
              <a:t>cycle</a:t>
            </a:r>
            <a:r>
              <a:rPr lang="en-US" dirty="0"/>
              <a:t> or </a:t>
            </a:r>
            <a:r>
              <a:rPr lang="en-US" b="1" dirty="0"/>
              <a:t>season</a:t>
            </a:r>
            <a:r>
              <a:rPr lang="en-US" dirty="0"/>
              <a:t> consists of components with </a:t>
            </a:r>
            <a:r>
              <a:rPr lang="en-US" b="1" dirty="0"/>
              <a:t>approximately equal period</a:t>
            </a:r>
            <a:r>
              <a:rPr lang="en-US" dirty="0"/>
              <a:t>; </a:t>
            </a:r>
          </a:p>
          <a:p>
            <a:r>
              <a:rPr lang="en-US" b="1" dirty="0"/>
              <a:t>Trend</a:t>
            </a:r>
            <a:r>
              <a:rPr lang="en-US" dirty="0"/>
              <a:t> has a </a:t>
            </a:r>
            <a:r>
              <a:rPr lang="en-US" b="1" dirty="0"/>
              <a:t>high quantity </a:t>
            </a:r>
            <a:r>
              <a:rPr lang="en-US" dirty="0"/>
              <a:t>of </a:t>
            </a:r>
            <a:r>
              <a:rPr lang="en-US" b="1" dirty="0" err="1"/>
              <a:t>eigen</a:t>
            </a:r>
            <a:r>
              <a:rPr lang="en-US" b="1" dirty="0"/>
              <a:t>-values</a:t>
            </a:r>
            <a:r>
              <a:rPr lang="en-US" dirty="0"/>
              <a:t> with slow-changing </a:t>
            </a:r>
            <a:r>
              <a:rPr lang="en-US" dirty="0" err="1"/>
              <a:t>eigen</a:t>
            </a:r>
            <a:r>
              <a:rPr lang="en-US" dirty="0"/>
              <a:t>-vectors;</a:t>
            </a:r>
          </a:p>
          <a:p>
            <a:r>
              <a:rPr lang="en-US" dirty="0"/>
              <a:t>All of the </a:t>
            </a:r>
            <a:r>
              <a:rPr lang="en-US" b="1" dirty="0"/>
              <a:t>residual</a:t>
            </a:r>
            <a:r>
              <a:rPr lang="en-US" dirty="0"/>
              <a:t> indices – to the one </a:t>
            </a:r>
            <a:r>
              <a:rPr lang="en-US" b="1" dirty="0"/>
              <a:t>residual</a:t>
            </a:r>
            <a:r>
              <a:rPr lang="en-US" dirty="0"/>
              <a:t> data = noise, error, etc.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022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How to choose grouping indices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Eigen-values </a:t>
            </a:r>
            <a:r>
              <a:rPr lang="en-US" dirty="0"/>
              <a:t>are always in </a:t>
            </a:r>
            <a:r>
              <a:rPr lang="en-US" b="1" dirty="0"/>
              <a:t>descending order</a:t>
            </a:r>
            <a:r>
              <a:rPr lang="en-US" dirty="0"/>
              <a:t>:</a:t>
            </a:r>
          </a:p>
          <a:p>
            <a:r>
              <a:rPr lang="en-US" dirty="0"/>
              <a:t>Single big </a:t>
            </a:r>
            <a:r>
              <a:rPr lang="en-US" dirty="0" err="1"/>
              <a:t>eigen</a:t>
            </a:r>
            <a:r>
              <a:rPr lang="en-US" dirty="0"/>
              <a:t>-values are related to </a:t>
            </a:r>
            <a:r>
              <a:rPr lang="en-US" b="1" dirty="0"/>
              <a:t>trend</a:t>
            </a:r>
          </a:p>
          <a:p>
            <a:r>
              <a:rPr lang="en-US" dirty="0"/>
              <a:t>Double paired almost equal </a:t>
            </a:r>
            <a:r>
              <a:rPr lang="en-US" dirty="0" err="1"/>
              <a:t>eigen</a:t>
            </a:r>
            <a:r>
              <a:rPr lang="en-US" dirty="0"/>
              <a:t>-values are related to </a:t>
            </a:r>
            <a:r>
              <a:rPr lang="en-US" b="1" dirty="0"/>
              <a:t>seasons</a:t>
            </a:r>
            <a:r>
              <a:rPr lang="en-US" dirty="0"/>
              <a:t>;</a:t>
            </a:r>
          </a:p>
          <a:p>
            <a:r>
              <a:rPr lang="en-US" dirty="0"/>
              <a:t>Close numerically </a:t>
            </a:r>
            <a:r>
              <a:rPr lang="en-US" dirty="0" err="1"/>
              <a:t>eigen</a:t>
            </a:r>
            <a:r>
              <a:rPr lang="en-US" dirty="0"/>
              <a:t>-values are related to modulated </a:t>
            </a:r>
            <a:r>
              <a:rPr lang="en-US" b="1" dirty="0"/>
              <a:t>cycles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1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" t="5495" r="7968" b="6455"/>
          <a:stretch/>
        </p:blipFill>
        <p:spPr bwMode="auto">
          <a:xfrm>
            <a:off x="176841" y="1124744"/>
            <a:ext cx="879031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66238"/>
              </p:ext>
            </p:extLst>
          </p:nvPr>
        </p:nvGraphicFramePr>
        <p:xfrm>
          <a:off x="2843808" y="5157192"/>
          <a:ext cx="36083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4" imgW="1536480" imgH="266400" progId="Equation.DSMT4">
                  <p:embed/>
                </p:oleObj>
              </mc:Choice>
              <mc:Fallback>
                <p:oleObj name="Equation" r:id="rId4" imgW="1536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57192"/>
                        <a:ext cx="36083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8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How to choose the window </a:t>
            </a:r>
            <a:r>
              <a:rPr lang="en-US" b="1" i="1" dirty="0"/>
              <a:t>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no meaning to choose window length </a:t>
            </a:r>
            <a:r>
              <a:rPr lang="en-US" b="1" i="1" dirty="0"/>
              <a:t>L</a:t>
            </a:r>
            <a:r>
              <a:rPr lang="en-US" dirty="0"/>
              <a:t> </a:t>
            </a:r>
            <a:r>
              <a:rPr lang="en-US" b="1" dirty="0"/>
              <a:t>larger than half </a:t>
            </a:r>
            <a:r>
              <a:rPr lang="en-US" dirty="0"/>
              <a:t>of time series length </a:t>
            </a:r>
            <a:r>
              <a:rPr lang="en-US" b="1" i="1" dirty="0"/>
              <a:t>N</a:t>
            </a:r>
            <a:r>
              <a:rPr lang="en-US" dirty="0"/>
              <a:t>;</a:t>
            </a:r>
          </a:p>
          <a:p>
            <a:r>
              <a:rPr lang="en-US" dirty="0"/>
              <a:t>The </a:t>
            </a:r>
            <a:r>
              <a:rPr lang="en-US" b="1" dirty="0"/>
              <a:t>more</a:t>
            </a:r>
            <a:r>
              <a:rPr lang="en-US" dirty="0"/>
              <a:t> the window </a:t>
            </a:r>
            <a:r>
              <a:rPr lang="en-US" b="1" i="1" dirty="0"/>
              <a:t>L</a:t>
            </a:r>
            <a:r>
              <a:rPr lang="en-US" dirty="0"/>
              <a:t> – the </a:t>
            </a:r>
            <a:r>
              <a:rPr lang="en-US" b="1" dirty="0"/>
              <a:t>more</a:t>
            </a:r>
            <a:r>
              <a:rPr lang="en-US" dirty="0"/>
              <a:t> basic components you will get, and the </a:t>
            </a:r>
            <a:r>
              <a:rPr lang="en-US" b="1" dirty="0"/>
              <a:t>more detailed </a:t>
            </a:r>
            <a:r>
              <a:rPr lang="en-US" dirty="0"/>
              <a:t>decomposition is built;</a:t>
            </a:r>
          </a:p>
          <a:p>
            <a:r>
              <a:rPr lang="en-US" dirty="0"/>
              <a:t>Too </a:t>
            </a:r>
            <a:r>
              <a:rPr lang="en-US" b="1" dirty="0"/>
              <a:t>small</a:t>
            </a:r>
            <a:r>
              <a:rPr lang="en-US" dirty="0"/>
              <a:t> window </a:t>
            </a:r>
            <a:r>
              <a:rPr lang="en-US" b="1" i="1" dirty="0"/>
              <a:t>L</a:t>
            </a:r>
            <a:r>
              <a:rPr lang="en-US" dirty="0"/>
              <a:t> can lead to the </a:t>
            </a:r>
            <a:r>
              <a:rPr lang="en-US" b="1" dirty="0"/>
              <a:t>mode mixing</a:t>
            </a:r>
            <a:r>
              <a:rPr lang="en-US" dirty="0"/>
              <a:t>;</a:t>
            </a:r>
          </a:p>
          <a:p>
            <a:r>
              <a:rPr lang="en-US" dirty="0"/>
              <a:t>In order to separate the </a:t>
            </a:r>
            <a:r>
              <a:rPr lang="en-US" b="1" dirty="0"/>
              <a:t>periodic</a:t>
            </a:r>
            <a:r>
              <a:rPr lang="en-US" dirty="0"/>
              <a:t> component with higher accuracy, it is essential to choose the window </a:t>
            </a:r>
            <a:r>
              <a:rPr lang="en-US" b="1" i="1" dirty="0"/>
              <a:t>L</a:t>
            </a:r>
            <a:r>
              <a:rPr lang="en-US" dirty="0"/>
              <a:t> as a </a:t>
            </a:r>
            <a:r>
              <a:rPr lang="en-US" b="1" dirty="0"/>
              <a:t>multiple of this period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22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Eigen-values difference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For the initial time series window </a:t>
            </a:r>
            <a:r>
              <a:rPr lang="en-US" b="1" i="1" dirty="0"/>
              <a:t>L</a:t>
            </a:r>
            <a:r>
              <a:rPr lang="en-US" dirty="0"/>
              <a:t> is chosen between 10-20 time samples to the half of </a:t>
            </a:r>
            <a:r>
              <a:rPr lang="en-US" b="1" i="1" dirty="0"/>
              <a:t>N</a:t>
            </a:r>
            <a:r>
              <a:rPr lang="en-US" dirty="0"/>
              <a:t>;</a:t>
            </a:r>
          </a:p>
          <a:p>
            <a:r>
              <a:rPr lang="en-US" dirty="0"/>
              <a:t>For each corresponding value of </a:t>
            </a:r>
            <a:r>
              <a:rPr lang="en-US" b="1" i="1" dirty="0"/>
              <a:t>L</a:t>
            </a:r>
            <a:r>
              <a:rPr lang="en-US" dirty="0"/>
              <a:t> the </a:t>
            </a:r>
            <a:r>
              <a:rPr lang="en-US" b="1" dirty="0"/>
              <a:t>difference</a:t>
            </a:r>
            <a:r>
              <a:rPr lang="en-US" dirty="0"/>
              <a:t> between consecutive </a:t>
            </a:r>
            <a:r>
              <a:rPr lang="en-US" dirty="0" err="1"/>
              <a:t>eigen</a:t>
            </a:r>
            <a:r>
              <a:rPr lang="en-US" dirty="0"/>
              <a:t>-values is calculated: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9267"/>
              </p:ext>
            </p:extLst>
          </p:nvPr>
        </p:nvGraphicFramePr>
        <p:xfrm>
          <a:off x="3563888" y="4725144"/>
          <a:ext cx="23544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3" imgW="787320" imgH="317160" progId="Equation.DSMT4">
                  <p:embed/>
                </p:oleObj>
              </mc:Choice>
              <mc:Fallback>
                <p:oleObj name="Equation" r:id="rId3" imgW="787320" imgH="317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25144"/>
                        <a:ext cx="2354445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3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Eigen-values difference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Plot these differences as functions from window </a:t>
            </a:r>
            <a:r>
              <a:rPr lang="en-US" b="1" i="1" dirty="0"/>
              <a:t>L</a:t>
            </a:r>
            <a:r>
              <a:rPr lang="en-US" dirty="0"/>
              <a:t> for every pair of consecutive </a:t>
            </a:r>
            <a:r>
              <a:rPr lang="en-US" dirty="0" err="1"/>
              <a:t>eigen</a:t>
            </a:r>
            <a:r>
              <a:rPr lang="en-US" dirty="0"/>
              <a:t>-values:</a:t>
            </a:r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r>
              <a:rPr lang="en-US" dirty="0"/>
              <a:t>Analyze these plots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58382"/>
              </p:ext>
            </p:extLst>
          </p:nvPr>
        </p:nvGraphicFramePr>
        <p:xfrm>
          <a:off x="3316647" y="3417541"/>
          <a:ext cx="2510705" cy="174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3" imgW="1549400" imgH="1079500" progId="Equation.DSMT4">
                  <p:embed/>
                </p:oleObj>
              </mc:Choice>
              <mc:Fallback>
                <p:oleObj name="Equation" r:id="rId3" imgW="1549400" imgH="1079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647" y="3417541"/>
                        <a:ext cx="2510705" cy="174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34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5083" r="7566" b="6475"/>
          <a:stretch/>
        </p:blipFill>
        <p:spPr bwMode="auto">
          <a:xfrm>
            <a:off x="188046" y="1052735"/>
            <a:ext cx="8767907" cy="513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14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Eigen-values difference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4392488"/>
          </a:xfrm>
        </p:spPr>
        <p:txBody>
          <a:bodyPr>
            <a:normAutofit/>
          </a:bodyPr>
          <a:lstStyle/>
          <a:p>
            <a:r>
              <a:rPr lang="en-US" dirty="0"/>
              <a:t>The window </a:t>
            </a:r>
            <a:r>
              <a:rPr lang="en-US" b="1" i="1" dirty="0"/>
              <a:t>L</a:t>
            </a:r>
            <a:r>
              <a:rPr lang="en-US" dirty="0"/>
              <a:t> is chosen by the </a:t>
            </a:r>
            <a:r>
              <a:rPr lang="en-US" b="1" dirty="0"/>
              <a:t>minimization of the difference </a:t>
            </a:r>
            <a:r>
              <a:rPr lang="en-US" dirty="0"/>
              <a:t>between consecutive pair of </a:t>
            </a:r>
            <a:r>
              <a:rPr lang="en-US" dirty="0" err="1"/>
              <a:t>eigen</a:t>
            </a:r>
            <a:r>
              <a:rPr lang="en-US" dirty="0"/>
              <a:t>-values, considering all of them together;</a:t>
            </a:r>
          </a:p>
          <a:p>
            <a:r>
              <a:rPr lang="en-US" b="1" dirty="0"/>
              <a:t>Periodic </a:t>
            </a:r>
            <a:r>
              <a:rPr lang="en-US" dirty="0"/>
              <a:t>components will have the same </a:t>
            </a:r>
            <a:r>
              <a:rPr lang="en-US" b="1" dirty="0"/>
              <a:t>period</a:t>
            </a:r>
            <a:r>
              <a:rPr lang="en-US" dirty="0"/>
              <a:t>, as the plotted functions;</a:t>
            </a:r>
          </a:p>
          <a:p>
            <a:r>
              <a:rPr lang="en-US" dirty="0"/>
              <a:t>The consecutive pair of </a:t>
            </a:r>
            <a:r>
              <a:rPr lang="en-US" dirty="0" err="1"/>
              <a:t>eigen</a:t>
            </a:r>
            <a:r>
              <a:rPr lang="en-US" dirty="0"/>
              <a:t>-values, </a:t>
            </a:r>
            <a:r>
              <a:rPr lang="en-US" b="1" dirty="0"/>
              <a:t>which are not for grouping</a:t>
            </a:r>
            <a:r>
              <a:rPr lang="en-US" dirty="0"/>
              <a:t>, will have non-periodic form of monotonic functions;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13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ADAPTIVE DATA ANALYSIS OF NON-STATIONARY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WAVELET DECOMPOSITION OF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Continuous Wavelet Transform CWT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4824536"/>
          </a:xfrm>
        </p:spPr>
        <p:txBody>
          <a:bodyPr>
            <a:normAutofit/>
          </a:bodyPr>
          <a:lstStyle/>
          <a:p>
            <a:r>
              <a:rPr lang="en-US" dirty="0"/>
              <a:t>Wavelet transform is very similar to the Fourier transform with some adjustments: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</a:t>
            </a:r>
            <a:r>
              <a:rPr lang="ru-RU" i="1" dirty="0"/>
              <a:t>a</a:t>
            </a:r>
            <a:r>
              <a:rPr lang="ru-RU" dirty="0"/>
              <a:t> – </a:t>
            </a:r>
            <a:r>
              <a:rPr lang="en-US" dirty="0"/>
              <a:t>scale</a:t>
            </a:r>
            <a:r>
              <a:rPr lang="ru-RU" dirty="0"/>
              <a:t>, </a:t>
            </a:r>
            <a:r>
              <a:rPr lang="ru-RU" i="1" dirty="0"/>
              <a:t>b</a:t>
            </a:r>
            <a:r>
              <a:rPr lang="ru-RU" dirty="0"/>
              <a:t> – </a:t>
            </a:r>
            <a:r>
              <a:rPr lang="en-US" dirty="0"/>
              <a:t>translational value</a:t>
            </a:r>
            <a:r>
              <a:rPr lang="ru-RU" dirty="0"/>
              <a:t>,     – </a:t>
            </a:r>
            <a:r>
              <a:rPr lang="en-US" dirty="0"/>
              <a:t>the mother wavelet</a:t>
            </a:r>
            <a:r>
              <a:rPr lang="ru-RU" dirty="0"/>
              <a:t> </a:t>
            </a:r>
            <a:r>
              <a:rPr lang="en-US" dirty="0"/>
              <a:t>or wavelet basis function.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99373"/>
              </p:ext>
            </p:extLst>
          </p:nvPr>
        </p:nvGraphicFramePr>
        <p:xfrm>
          <a:off x="1907704" y="2852936"/>
          <a:ext cx="558377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Equation" r:id="rId3" imgW="2476500" imgH="546100" progId="Equation.DSMT4">
                  <p:embed/>
                </p:oleObj>
              </mc:Choice>
              <mc:Fallback>
                <p:oleObj name="Equation" r:id="rId3" imgW="24765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852936"/>
                        <a:ext cx="5583778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00075"/>
              </p:ext>
            </p:extLst>
          </p:nvPr>
        </p:nvGraphicFramePr>
        <p:xfrm>
          <a:off x="7092280" y="4221088"/>
          <a:ext cx="432048" cy="36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5" imgW="190335" imgH="164957" progId="Equation.DSMT4">
                  <p:embed/>
                </p:oleObj>
              </mc:Choice>
              <mc:Fallback>
                <p:oleObj name="Equation" r:id="rId5" imgW="190335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221088"/>
                        <a:ext cx="432048" cy="36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26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Inverse Transform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592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formula can be interpreted as</a:t>
            </a:r>
            <a:r>
              <a:rPr lang="ru-RU" dirty="0"/>
              <a:t>: </a:t>
            </a:r>
          </a:p>
          <a:p>
            <a:r>
              <a:rPr lang="en-US" dirty="0"/>
              <a:t>method for the </a:t>
            </a:r>
            <a:r>
              <a:rPr lang="en-US" b="1" dirty="0"/>
              <a:t>reconstruction</a:t>
            </a:r>
            <a:r>
              <a:rPr lang="en-US" dirty="0"/>
              <a:t> of the initial time series based on its wavelets,</a:t>
            </a:r>
          </a:p>
          <a:p>
            <a:r>
              <a:rPr lang="en-US" dirty="0"/>
              <a:t>method for time series notation in </a:t>
            </a:r>
            <a:r>
              <a:rPr lang="en-US" b="1" dirty="0"/>
              <a:t>time-and-frequency representation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63419"/>
              </p:ext>
            </p:extLst>
          </p:nvPr>
        </p:nvGraphicFramePr>
        <p:xfrm>
          <a:off x="1223628" y="1700808"/>
          <a:ext cx="669674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Equation" r:id="rId3" imgW="2654300" imgH="546100" progId="Equation.DSMT4">
                  <p:embed/>
                </p:oleObj>
              </mc:Choice>
              <mc:Fallback>
                <p:oleObj name="Equation" r:id="rId3" imgW="26543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1700808"/>
                        <a:ext cx="6696744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93638"/>
              </p:ext>
            </p:extLst>
          </p:nvPr>
        </p:nvGraphicFramePr>
        <p:xfrm>
          <a:off x="2522541" y="2996952"/>
          <a:ext cx="40989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5" imgW="1765300" imgH="368300" progId="Equation.DSMT4">
                  <p:embed/>
                </p:oleObj>
              </mc:Choice>
              <mc:Fallback>
                <p:oleObj name="Equation" r:id="rId5" imgW="1765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41" y="2996952"/>
                        <a:ext cx="4098917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530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12968" cy="792088"/>
          </a:xfrm>
        </p:spPr>
        <p:txBody>
          <a:bodyPr>
            <a:normAutofit/>
          </a:bodyPr>
          <a:lstStyle/>
          <a:p>
            <a:r>
              <a:rPr lang="en-US" b="1" dirty="0"/>
              <a:t>Discrete Transform DWT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509120"/>
            <a:ext cx="8568952" cy="2016224"/>
          </a:xfrm>
        </p:spPr>
        <p:txBody>
          <a:bodyPr>
            <a:normAutofit/>
          </a:bodyPr>
          <a:lstStyle/>
          <a:p>
            <a:r>
              <a:rPr lang="en-US" dirty="0"/>
              <a:t>Everything depends on basis wavelet;</a:t>
            </a:r>
          </a:p>
          <a:p>
            <a:r>
              <a:rPr lang="en-US" dirty="0"/>
              <a:t>Second formula = discrete signal filtering.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55706"/>
              </p:ext>
            </p:extLst>
          </p:nvPr>
        </p:nvGraphicFramePr>
        <p:xfrm>
          <a:off x="661747" y="1916832"/>
          <a:ext cx="782050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Equation" r:id="rId3" imgW="2438400" imgH="317500" progId="Equation.DSMT4">
                  <p:embed/>
                </p:oleObj>
              </mc:Choice>
              <mc:Fallback>
                <p:oleObj name="Equation" r:id="rId3" imgW="2438400" imgH="31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47" y="1916832"/>
                        <a:ext cx="782050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31035"/>
              </p:ext>
            </p:extLst>
          </p:nvPr>
        </p:nvGraphicFramePr>
        <p:xfrm>
          <a:off x="1483964" y="2924944"/>
          <a:ext cx="617607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5" imgW="2120900" imgH="495300" progId="Equation.DSMT4">
                  <p:embed/>
                </p:oleObj>
              </mc:Choice>
              <mc:Fallback>
                <p:oleObj name="Equation" r:id="rId5" imgW="21209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964" y="2924944"/>
                        <a:ext cx="6176071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75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Decomposition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of the </a:t>
            </a:r>
            <a:r>
              <a:rPr lang="en-US" b="1" dirty="0"/>
              <a:t>iteration filter scheme </a:t>
            </a:r>
            <a:r>
              <a:rPr lang="en-US" dirty="0"/>
              <a:t>based on </a:t>
            </a:r>
            <a:r>
              <a:rPr lang="en-US" b="1" dirty="0"/>
              <a:t>orthonormal basis wavelet </a:t>
            </a:r>
            <a:r>
              <a:rPr lang="en-US" dirty="0"/>
              <a:t>functions:</a:t>
            </a:r>
          </a:p>
          <a:p>
            <a:r>
              <a:rPr lang="en-US" dirty="0"/>
              <a:t>Initial time series </a:t>
            </a:r>
            <a:r>
              <a:rPr lang="ru-RU" i="1" dirty="0"/>
              <a:t>x</a:t>
            </a:r>
            <a:r>
              <a:rPr lang="ru-RU" dirty="0"/>
              <a:t>(</a:t>
            </a:r>
            <a:r>
              <a:rPr lang="ru-RU" i="1" dirty="0"/>
              <a:t>t</a:t>
            </a:r>
            <a:r>
              <a:rPr lang="ru-RU" dirty="0"/>
              <a:t>) </a:t>
            </a:r>
            <a:r>
              <a:rPr lang="en-US" dirty="0"/>
              <a:t>passes through the low-pass filter with impulse response </a:t>
            </a:r>
            <a:r>
              <a:rPr lang="en-US" b="1" i="1" dirty="0"/>
              <a:t>g,</a:t>
            </a:r>
            <a:r>
              <a:rPr lang="ru-RU" dirty="0"/>
              <a:t> </a:t>
            </a:r>
            <a:r>
              <a:rPr lang="en-US" dirty="0"/>
              <a:t>and through the high-pass filter with impulse response </a:t>
            </a:r>
            <a:r>
              <a:rPr lang="ru-RU" b="1" dirty="0"/>
              <a:t>ℎ</a:t>
            </a:r>
            <a:r>
              <a:rPr lang="ru-RU" dirty="0"/>
              <a:t>, </a:t>
            </a:r>
            <a:r>
              <a:rPr lang="en-US" dirty="0"/>
              <a:t>leading to the convolution product;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Those filters are linked with each other, and they are called </a:t>
            </a:r>
            <a:r>
              <a:rPr lang="en-US" b="1" dirty="0"/>
              <a:t>Quadrature Mirror Filters </a:t>
            </a:r>
            <a:r>
              <a:rPr lang="en-US" dirty="0"/>
              <a:t>QMF;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2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Decomposition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717032"/>
            <a:ext cx="864096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half of the frequency band was filtered, due to the </a:t>
            </a:r>
            <a:r>
              <a:rPr lang="en-US" dirty="0" err="1"/>
              <a:t>Nyquist</a:t>
            </a:r>
            <a:r>
              <a:rPr lang="en-US" dirty="0"/>
              <a:t>–Shannon sampling theorem we can decimate the time series by </a:t>
            </a:r>
            <a:r>
              <a:rPr lang="en-US" b="1" dirty="0" err="1"/>
              <a:t>downsampling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64609"/>
              </p:ext>
            </p:extLst>
          </p:nvPr>
        </p:nvGraphicFramePr>
        <p:xfrm>
          <a:off x="2843808" y="1844824"/>
          <a:ext cx="3672408" cy="182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3" imgW="2005729" imgH="1002865" progId="Equation.DSMT4">
                  <p:embed/>
                </p:oleObj>
              </mc:Choice>
              <mc:Fallback>
                <p:oleObj name="Equation" r:id="rId3" imgW="2005729" imgH="100286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44824"/>
                        <a:ext cx="3672408" cy="1827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058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Decomposition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573016"/>
            <a:ext cx="8568952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this convolution product we receive two results:</a:t>
            </a:r>
          </a:p>
          <a:p>
            <a:r>
              <a:rPr lang="en-US" b="1" dirty="0"/>
              <a:t>Detail </a:t>
            </a:r>
            <a:r>
              <a:rPr lang="en-US" dirty="0"/>
              <a:t>coefficients </a:t>
            </a:r>
            <a:r>
              <a:rPr lang="en-US" i="1" dirty="0" err="1"/>
              <a:t>cD</a:t>
            </a:r>
            <a:r>
              <a:rPr lang="en-US" dirty="0"/>
              <a:t> (after high-pass filtering);</a:t>
            </a:r>
          </a:p>
          <a:p>
            <a:r>
              <a:rPr lang="en-US" b="1" dirty="0"/>
              <a:t>Approximation</a:t>
            </a:r>
            <a:r>
              <a:rPr lang="en-US" dirty="0"/>
              <a:t> coefficients </a:t>
            </a:r>
            <a:r>
              <a:rPr lang="en-US" i="1" dirty="0" err="1"/>
              <a:t>cA</a:t>
            </a:r>
            <a:r>
              <a:rPr lang="en-US" dirty="0"/>
              <a:t> (after low-pass filtering)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7520"/>
              </p:ext>
            </p:extLst>
          </p:nvPr>
        </p:nvGraphicFramePr>
        <p:xfrm>
          <a:off x="2443745" y="1916832"/>
          <a:ext cx="4256509" cy="16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3" imgW="2603500" imgH="1003300" progId="Equation.DSMT4">
                  <p:embed/>
                </p:oleObj>
              </mc:Choice>
              <mc:Fallback>
                <p:oleObj name="Equation" r:id="rId3" imgW="26035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45" y="1916832"/>
                        <a:ext cx="4256509" cy="1637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564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525588"/>
            <a:ext cx="84597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754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700808"/>
            <a:ext cx="87264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87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88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7669" r="26167" b="6766"/>
          <a:stretch/>
        </p:blipFill>
        <p:spPr bwMode="auto">
          <a:xfrm>
            <a:off x="971600" y="73112"/>
            <a:ext cx="7200800" cy="659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5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Non-stationary time series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92500"/>
          </a:bodyPr>
          <a:lstStyle/>
          <a:p>
            <a:r>
              <a:rPr lang="en-US" dirty="0"/>
              <a:t>All of the discussed methods are for the </a:t>
            </a:r>
            <a:r>
              <a:rPr lang="en-US" b="1" dirty="0"/>
              <a:t>stationary </a:t>
            </a:r>
            <a:r>
              <a:rPr lang="en-US" dirty="0"/>
              <a:t>or </a:t>
            </a:r>
            <a:r>
              <a:rPr lang="en-US" b="1" dirty="0"/>
              <a:t>quasi-stationary </a:t>
            </a:r>
            <a:r>
              <a:rPr lang="en-US" dirty="0"/>
              <a:t>time series data;</a:t>
            </a:r>
          </a:p>
          <a:p>
            <a:r>
              <a:rPr lang="en-US" dirty="0"/>
              <a:t>The real data is almost never stationary, thus having </a:t>
            </a:r>
            <a:r>
              <a:rPr lang="en-US" b="1" dirty="0"/>
              <a:t>parameters</a:t>
            </a:r>
            <a:r>
              <a:rPr lang="en-US" dirty="0"/>
              <a:t> and </a:t>
            </a:r>
            <a:r>
              <a:rPr lang="en-US" b="1" dirty="0"/>
              <a:t>characteristics</a:t>
            </a:r>
            <a:r>
              <a:rPr lang="en-US" dirty="0"/>
              <a:t> of its components as </a:t>
            </a:r>
            <a:r>
              <a:rPr lang="en-US" b="1" dirty="0"/>
              <a:t>functions of time</a:t>
            </a:r>
            <a:r>
              <a:rPr lang="en-US" dirty="0"/>
              <a:t>;</a:t>
            </a:r>
          </a:p>
          <a:p>
            <a:r>
              <a:rPr lang="en-US" dirty="0"/>
              <a:t>To represent this varying with time parameters we need the so-called </a:t>
            </a:r>
            <a:r>
              <a:rPr lang="en-US" b="1" dirty="0"/>
              <a:t>instantaneous values</a:t>
            </a:r>
            <a:r>
              <a:rPr lang="en-US" dirty="0"/>
              <a:t>;</a:t>
            </a:r>
          </a:p>
          <a:p>
            <a:r>
              <a:rPr lang="en-US" dirty="0"/>
              <a:t>This point of view is called </a:t>
            </a:r>
            <a:r>
              <a:rPr lang="en-US" b="1" dirty="0"/>
              <a:t>Time-and-Frequency</a:t>
            </a:r>
            <a:r>
              <a:rPr lang="en-US" dirty="0"/>
              <a:t> representation of characteristics.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1000"/>
            <a:ext cx="7488832" cy="578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92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7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Wavelet Packet Decomposition WPD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680520"/>
          </a:xfrm>
        </p:spPr>
        <p:txBody>
          <a:bodyPr>
            <a:normAutofit/>
          </a:bodyPr>
          <a:lstStyle/>
          <a:p>
            <a:r>
              <a:rPr lang="en-US" dirty="0"/>
              <a:t>Repeated convolution and filtering can be applied not only to the detail coefficients </a:t>
            </a:r>
            <a:r>
              <a:rPr lang="en-US" i="1" dirty="0" err="1"/>
              <a:t>cD</a:t>
            </a:r>
            <a:r>
              <a:rPr lang="en-US" dirty="0"/>
              <a:t>, but to the approximation coefficients </a:t>
            </a:r>
            <a:r>
              <a:rPr lang="en-US" i="1" dirty="0" err="1"/>
              <a:t>cA</a:t>
            </a:r>
            <a:r>
              <a:rPr lang="en-US" dirty="0"/>
              <a:t> as well, thus leading to the reconstruction of the </a:t>
            </a:r>
            <a:r>
              <a:rPr lang="en-US" b="1" dirty="0"/>
              <a:t>full binary tree</a:t>
            </a:r>
            <a:r>
              <a:rPr lang="en-US" dirty="0"/>
              <a:t>.</a:t>
            </a:r>
          </a:p>
          <a:p>
            <a:r>
              <a:rPr lang="en-US" dirty="0"/>
              <a:t>From this full binary tree we can choose only one branch with the highest value of estimated entropy.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51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7826" name="Picture 2" descr="w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1052736"/>
            <a:ext cx="8388424" cy="558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095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Wavelet Packet Decomposition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4392488"/>
          </a:xfrm>
        </p:spPr>
        <p:txBody>
          <a:bodyPr>
            <a:normAutofit/>
          </a:bodyPr>
          <a:lstStyle/>
          <a:p>
            <a:r>
              <a:rPr lang="en-US" b="1" dirty="0"/>
              <a:t>Basis mother wavelet </a:t>
            </a:r>
            <a:r>
              <a:rPr lang="en-US" dirty="0"/>
              <a:t>is chosen in such manner, that its </a:t>
            </a:r>
            <a:r>
              <a:rPr lang="en-US" b="1" dirty="0"/>
              <a:t>derived wavelets </a:t>
            </a:r>
            <a:r>
              <a:rPr lang="en-US" dirty="0"/>
              <a:t>can be calculated even </a:t>
            </a:r>
            <a:r>
              <a:rPr lang="en-US" b="1" dirty="0"/>
              <a:t>before</a:t>
            </a:r>
            <a:r>
              <a:rPr lang="en-US" dirty="0"/>
              <a:t> the binary tree reconstruction;</a:t>
            </a:r>
          </a:p>
          <a:p>
            <a:r>
              <a:rPr lang="en-US" b="1" dirty="0"/>
              <a:t>Scale </a:t>
            </a:r>
            <a:r>
              <a:rPr lang="en-US" dirty="0"/>
              <a:t>and </a:t>
            </a:r>
            <a:r>
              <a:rPr lang="en-US" b="1" dirty="0"/>
              <a:t>translational value </a:t>
            </a:r>
            <a:r>
              <a:rPr lang="en-US" dirty="0"/>
              <a:t>are chosen </a:t>
            </a:r>
            <a:r>
              <a:rPr lang="en-US" b="1" dirty="0"/>
              <a:t>adaptively</a:t>
            </a:r>
            <a:r>
              <a:rPr lang="en-US" dirty="0"/>
              <a:t>, in order to achieve the decomposition with the highest accuracy;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403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t="12499" r="28702" b="9279"/>
          <a:stretch/>
        </p:blipFill>
        <p:spPr bwMode="auto">
          <a:xfrm>
            <a:off x="267477" y="188640"/>
            <a:ext cx="8609046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454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7537"/>
            <a:ext cx="7612025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92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685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4. </a:t>
            </a:r>
            <a:r>
              <a:rPr lang="en-US" dirty="0"/>
              <a:t>EMPIRICAL </a:t>
            </a:r>
            <a:br>
              <a:rPr lang="en-US" dirty="0"/>
            </a:br>
            <a:r>
              <a:rPr lang="en-US" dirty="0"/>
              <a:t>MODE DECOMPOSITION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pPr marL="0" indent="0"/>
            <a:r>
              <a:rPr lang="en-US" sz="3600" b="1" dirty="0"/>
              <a:t>Empirical Mode Decomposition</a:t>
            </a:r>
            <a:r>
              <a:rPr lang="ru-RU" sz="3600" dirty="0"/>
              <a:t> = </a:t>
            </a:r>
            <a:r>
              <a:rPr lang="ru-RU" sz="3600" b="1" dirty="0"/>
              <a:t>EMD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Empirical Mode Decomposition (EMD) is very identical to the idea of SSA method:</a:t>
            </a:r>
          </a:p>
          <a:p>
            <a:r>
              <a:rPr lang="en-US" dirty="0"/>
              <a:t>Any time series can be </a:t>
            </a:r>
            <a:r>
              <a:rPr lang="en-US" b="1" dirty="0"/>
              <a:t>decomposed</a:t>
            </a:r>
            <a:r>
              <a:rPr lang="en-US" dirty="0"/>
              <a:t> into an </a:t>
            </a:r>
            <a:r>
              <a:rPr lang="en-US" b="1" dirty="0"/>
              <a:t>additive</a:t>
            </a:r>
            <a:r>
              <a:rPr lang="en-US" dirty="0"/>
              <a:t> model with </a:t>
            </a:r>
            <a:r>
              <a:rPr lang="en-US" b="1" dirty="0"/>
              <a:t>deterministic modes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b="1" dirty="0"/>
              <a:t>residual stochastic </a:t>
            </a:r>
            <a:r>
              <a:rPr lang="en-US" dirty="0"/>
              <a:t>data </a:t>
            </a:r>
            <a:r>
              <a:rPr lang="en-US" i="1" dirty="0"/>
              <a:t>r</a:t>
            </a:r>
            <a:r>
              <a:rPr lang="en-US" i="1" baseline="-25000" dirty="0"/>
              <a:t>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564"/>
              </p:ext>
            </p:extLst>
          </p:nvPr>
        </p:nvGraphicFramePr>
        <p:xfrm>
          <a:off x="2699792" y="4509120"/>
          <a:ext cx="4104456" cy="130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3" imgW="1548728" imgH="495085" progId="Equation.DSMT4">
                  <p:embed/>
                </p:oleObj>
              </mc:Choice>
              <mc:Fallback>
                <p:oleObj name="Equation" r:id="rId3" imgW="1548728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09120"/>
                        <a:ext cx="4104456" cy="1309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813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EMD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en-US" dirty="0"/>
              <a:t>Search out all of the </a:t>
            </a:r>
            <a:r>
              <a:rPr lang="en-US" b="1" dirty="0"/>
              <a:t>max</a:t>
            </a:r>
            <a:r>
              <a:rPr lang="en-US" dirty="0"/>
              <a:t> and </a:t>
            </a:r>
            <a:r>
              <a:rPr lang="en-US" b="1" dirty="0"/>
              <a:t>min points </a:t>
            </a:r>
            <a:r>
              <a:rPr lang="en-US" dirty="0"/>
              <a:t>of the initial time series data;</a:t>
            </a:r>
          </a:p>
          <a:p>
            <a:r>
              <a:rPr lang="en-US" dirty="0"/>
              <a:t>Build the two enveloping </a:t>
            </a:r>
            <a:r>
              <a:rPr lang="en-US" b="1" dirty="0"/>
              <a:t>interpolating curves </a:t>
            </a:r>
            <a:r>
              <a:rPr lang="en-US" dirty="0"/>
              <a:t>with </a:t>
            </a:r>
            <a:r>
              <a:rPr lang="en-US" b="1" dirty="0"/>
              <a:t>splines</a:t>
            </a:r>
            <a:r>
              <a:rPr lang="en-US" dirty="0"/>
              <a:t>, passing through these </a:t>
            </a:r>
            <a:r>
              <a:rPr lang="en-US" b="1" dirty="0"/>
              <a:t>maximum </a:t>
            </a:r>
            <a:r>
              <a:rPr lang="en-US" dirty="0"/>
              <a:t>and </a:t>
            </a:r>
            <a:r>
              <a:rPr lang="en-US" b="1" dirty="0"/>
              <a:t>minimum</a:t>
            </a:r>
            <a:r>
              <a:rPr lang="en-US" dirty="0"/>
              <a:t> points of the time series;</a:t>
            </a:r>
          </a:p>
          <a:p>
            <a:r>
              <a:rPr lang="en-US" dirty="0"/>
              <a:t>The </a:t>
            </a:r>
            <a:r>
              <a:rPr lang="en-US" b="1" dirty="0"/>
              <a:t>upper curve </a:t>
            </a:r>
            <a:r>
              <a:rPr lang="en-US" dirty="0"/>
              <a:t>(passing through the maximums) is noted as </a:t>
            </a:r>
            <a:r>
              <a:rPr lang="en-US" b="1" i="1" dirty="0"/>
              <a:t>U</a:t>
            </a:r>
            <a:r>
              <a:rPr lang="en-US" dirty="0"/>
              <a:t>, the </a:t>
            </a:r>
            <a:r>
              <a:rPr lang="en-US" b="1" dirty="0"/>
              <a:t>lower curve </a:t>
            </a:r>
            <a:r>
              <a:rPr lang="en-US" dirty="0"/>
              <a:t>(passing through the minimums) is noted as </a:t>
            </a:r>
            <a:r>
              <a:rPr lang="en-US" b="1" i="1" dirty="0"/>
              <a:t>L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766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3" t="4688" r="9275" b="7050"/>
          <a:stretch/>
        </p:blipFill>
        <p:spPr bwMode="auto">
          <a:xfrm>
            <a:off x="207774" y="1052736"/>
            <a:ext cx="8728451" cy="515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42832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Non-stationary time series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Set </a:t>
            </a:r>
            <a:r>
              <a:rPr lang="en-US" dirty="0"/>
              <a:t>of non-stationary processes and </a:t>
            </a:r>
            <a:r>
              <a:rPr lang="en-US" b="1" dirty="0"/>
              <a:t>set</a:t>
            </a:r>
            <a:r>
              <a:rPr lang="en-US" dirty="0"/>
              <a:t> of processes with varying time-and-frequency characteristics </a:t>
            </a:r>
            <a:r>
              <a:rPr lang="en-US" b="1" dirty="0"/>
              <a:t>are not the same</a:t>
            </a:r>
            <a:r>
              <a:rPr lang="en-US" dirty="0"/>
              <a:t>;</a:t>
            </a:r>
          </a:p>
          <a:p>
            <a:r>
              <a:rPr lang="en-US" dirty="0"/>
              <a:t>The </a:t>
            </a:r>
            <a:r>
              <a:rPr lang="en-US" b="1" dirty="0"/>
              <a:t>equivalency </a:t>
            </a:r>
            <a:r>
              <a:rPr lang="en-US" dirty="0"/>
              <a:t>between these two sets theoretically is still </a:t>
            </a:r>
            <a:r>
              <a:rPr lang="en-US" b="1" dirty="0"/>
              <a:t>not proved</a:t>
            </a:r>
            <a:r>
              <a:rPr lang="en-US" dirty="0"/>
              <a:t>;</a:t>
            </a:r>
          </a:p>
          <a:p>
            <a:r>
              <a:rPr lang="en-US" dirty="0"/>
              <a:t>However, it is evident, that </a:t>
            </a:r>
            <a:r>
              <a:rPr lang="en-US" b="1" dirty="0"/>
              <a:t>any non-stationary time series </a:t>
            </a:r>
            <a:r>
              <a:rPr lang="en-US" dirty="0"/>
              <a:t>data has a </a:t>
            </a:r>
            <a:r>
              <a:rPr lang="en-US" b="1" dirty="0"/>
              <a:t>varying time-and-frequency </a:t>
            </a:r>
            <a:r>
              <a:rPr lang="en-US" dirty="0"/>
              <a:t>characteristics;</a:t>
            </a:r>
          </a:p>
          <a:p>
            <a:r>
              <a:rPr lang="en-US" dirty="0"/>
              <a:t>The inverse statement is not always true.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17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EMD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en-US" dirty="0"/>
              <a:t>Estimate arithmetical mean curve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=(</a:t>
            </a:r>
            <a:r>
              <a:rPr lang="en-US" b="1" i="1" dirty="0"/>
              <a:t>U</a:t>
            </a:r>
            <a:r>
              <a:rPr lang="en-US" dirty="0"/>
              <a:t>+</a:t>
            </a:r>
            <a:r>
              <a:rPr lang="en-US" b="1" i="1" dirty="0"/>
              <a:t>L</a:t>
            </a:r>
            <a:r>
              <a:rPr lang="en-US" dirty="0"/>
              <a:t>)/2;</a:t>
            </a:r>
            <a:endParaRPr lang="ru-RU" dirty="0"/>
          </a:p>
          <a:p>
            <a:r>
              <a:rPr lang="en-US" dirty="0"/>
              <a:t>Remove this mean curve from data </a:t>
            </a:r>
            <a:r>
              <a:rPr lang="en-US" b="1" i="1" dirty="0"/>
              <a:t>r</a:t>
            </a:r>
            <a:r>
              <a:rPr lang="en-US" dirty="0"/>
              <a:t>=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)-</a:t>
            </a:r>
            <a:r>
              <a:rPr lang="en-US" i="1" dirty="0"/>
              <a:t>m</a:t>
            </a:r>
            <a:r>
              <a:rPr lang="en-US" dirty="0"/>
              <a:t>;</a:t>
            </a:r>
          </a:p>
          <a:p>
            <a:r>
              <a:rPr lang="en-US" dirty="0"/>
              <a:t>Repeat previous steps for ten times (until this arithmetical mean curve </a:t>
            </a:r>
            <a:r>
              <a:rPr lang="en-US" i="1" dirty="0"/>
              <a:t>m</a:t>
            </a:r>
            <a:r>
              <a:rPr lang="en-US" dirty="0"/>
              <a:t> is not close to zero);</a:t>
            </a:r>
          </a:p>
          <a:p>
            <a:r>
              <a:rPr lang="en-US" dirty="0"/>
              <a:t>The final residue </a:t>
            </a:r>
            <a:r>
              <a:rPr lang="en-US" b="1" i="1" dirty="0"/>
              <a:t>r</a:t>
            </a:r>
            <a:r>
              <a:rPr lang="en-US" dirty="0"/>
              <a:t> is accepted as the found component or </a:t>
            </a:r>
            <a:r>
              <a:rPr lang="en-US" b="1" dirty="0"/>
              <a:t>intrinsic mode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45269"/>
              </p:ext>
            </p:extLst>
          </p:nvPr>
        </p:nvGraphicFramePr>
        <p:xfrm>
          <a:off x="3491880" y="5301208"/>
          <a:ext cx="2016224" cy="84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Equation" r:id="rId3" imgW="634449" imgH="266469" progId="Equation.DSMT4">
                  <p:embed/>
                </p:oleObj>
              </mc:Choice>
              <mc:Fallback>
                <p:oleObj name="Equation" r:id="rId3" imgW="634449" imgH="2664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2016224" cy="842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312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4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auto">
          <a:xfrm>
            <a:off x="0" y="28575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3" name="Rectangle 48"/>
          <p:cNvSpPr>
            <a:spLocks noChangeArrowheads="1"/>
          </p:cNvSpPr>
          <p:nvPr/>
        </p:nvSpPr>
        <p:spPr bwMode="auto">
          <a:xfrm>
            <a:off x="0" y="12382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4" name="Заголовок 10"/>
          <p:cNvSpPr>
            <a:spLocks noGrp="1"/>
          </p:cNvSpPr>
          <p:nvPr>
            <p:ph type="title"/>
          </p:nvPr>
        </p:nvSpPr>
        <p:spPr>
          <a:xfrm>
            <a:off x="539552" y="285750"/>
            <a:ext cx="8190110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First step</a:t>
            </a:r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949700" y="1143000"/>
          <a:ext cx="14620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5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143000"/>
                        <a:ext cx="146208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EC6E728-7FEC-45A4-898A-2F4D11443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5136" r="7853" b="6297"/>
          <a:stretch/>
        </p:blipFill>
        <p:spPr bwMode="auto">
          <a:xfrm>
            <a:off x="73477" y="1628800"/>
            <a:ext cx="8975326" cy="508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34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4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6" name="Rectangle 43"/>
          <p:cNvSpPr>
            <a:spLocks noChangeArrowheads="1"/>
          </p:cNvSpPr>
          <p:nvPr/>
        </p:nvSpPr>
        <p:spPr bwMode="auto">
          <a:xfrm>
            <a:off x="0" y="28575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7" name="Rectangle 48"/>
          <p:cNvSpPr>
            <a:spLocks noChangeArrowheads="1"/>
          </p:cNvSpPr>
          <p:nvPr/>
        </p:nvSpPr>
        <p:spPr bwMode="auto">
          <a:xfrm>
            <a:off x="0" y="12382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" name="Заголовок 10"/>
          <p:cNvSpPr>
            <a:spLocks noGrp="1"/>
          </p:cNvSpPr>
          <p:nvPr>
            <p:ph type="title"/>
          </p:nvPr>
        </p:nvSpPr>
        <p:spPr>
          <a:xfrm>
            <a:off x="467544" y="285750"/>
            <a:ext cx="8262118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Second step</a:t>
            </a:r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675063" y="1143000"/>
          <a:ext cx="2012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9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143000"/>
                        <a:ext cx="20129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AEA5A3B-7F4C-492B-914A-A02CAF8C1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6028" r="7283" b="6296"/>
          <a:stretch/>
        </p:blipFill>
        <p:spPr bwMode="auto">
          <a:xfrm>
            <a:off x="71021" y="1588604"/>
            <a:ext cx="9001957" cy="50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9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0" name="Rectangle 4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1" name="Rectangle 43"/>
          <p:cNvSpPr>
            <a:spLocks noChangeArrowheads="1"/>
          </p:cNvSpPr>
          <p:nvPr/>
        </p:nvSpPr>
        <p:spPr bwMode="auto">
          <a:xfrm>
            <a:off x="0" y="28575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2" name="Rectangle 48"/>
          <p:cNvSpPr>
            <a:spLocks noChangeArrowheads="1"/>
          </p:cNvSpPr>
          <p:nvPr/>
        </p:nvSpPr>
        <p:spPr bwMode="auto">
          <a:xfrm>
            <a:off x="0" y="12382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3" name="Заголовок 10"/>
          <p:cNvSpPr>
            <a:spLocks noGrp="1"/>
          </p:cNvSpPr>
          <p:nvPr>
            <p:ph type="title"/>
          </p:nvPr>
        </p:nvSpPr>
        <p:spPr>
          <a:xfrm>
            <a:off x="539552" y="285750"/>
            <a:ext cx="8190110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… step</a:t>
            </a:r>
            <a:endParaRPr lang="ru-RU" dirty="0">
              <a:latin typeface="Calibri" panose="020F0502020204030204" pitchFamily="34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221038" y="1143000"/>
          <a:ext cx="2922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3" imgW="1549080" imgH="253800" progId="Equation.DSMT4">
                  <p:embed/>
                </p:oleObj>
              </mc:Choice>
              <mc:Fallback>
                <p:oleObj name="Equation" r:id="rId3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143000"/>
                        <a:ext cx="29225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B60BEA6-FCED-4791-B189-7609B103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" y="1628800"/>
            <a:ext cx="8990013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38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EMD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en-US" dirty="0"/>
              <a:t>This found mode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 is </a:t>
            </a:r>
            <a:r>
              <a:rPr lang="en-US" b="1" dirty="0"/>
              <a:t>removed </a:t>
            </a:r>
            <a:r>
              <a:rPr lang="en-US" dirty="0"/>
              <a:t>from time series;</a:t>
            </a:r>
          </a:p>
          <a:p>
            <a:r>
              <a:rPr lang="en-US" dirty="0"/>
              <a:t>The </a:t>
            </a:r>
            <a:r>
              <a:rPr lang="en-US" b="1" dirty="0"/>
              <a:t>residual</a:t>
            </a:r>
            <a:r>
              <a:rPr lang="en-US" dirty="0"/>
              <a:t> (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–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) denoted as the </a:t>
            </a:r>
            <a:r>
              <a:rPr lang="en-US" b="1" dirty="0"/>
              <a:t>new time series</a:t>
            </a:r>
            <a:r>
              <a:rPr lang="en-US" dirty="0"/>
              <a:t> </a:t>
            </a:r>
            <a:r>
              <a:rPr lang="en-US" i="1" dirty="0"/>
              <a:t>u’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decompose iteratively with the previous steps of EMD procedure;</a:t>
            </a:r>
          </a:p>
          <a:p>
            <a:r>
              <a:rPr lang="en-US" dirty="0"/>
              <a:t>The overall decomposition is repeated until the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residual is achieved, where </a:t>
            </a:r>
            <a:r>
              <a:rPr lang="en-US" i="1" dirty="0"/>
              <a:t>n</a:t>
            </a:r>
            <a:r>
              <a:rPr lang="en-US" dirty="0"/>
              <a:t>=[log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+1].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390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4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7" name="Rectangle 43"/>
          <p:cNvSpPr>
            <a:spLocks noChangeArrowheads="1"/>
          </p:cNvSpPr>
          <p:nvPr/>
        </p:nvSpPr>
        <p:spPr bwMode="auto">
          <a:xfrm>
            <a:off x="0" y="28575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8" name="Rectangle 48"/>
          <p:cNvSpPr>
            <a:spLocks noChangeArrowheads="1"/>
          </p:cNvSpPr>
          <p:nvPr/>
        </p:nvSpPr>
        <p:spPr bwMode="auto">
          <a:xfrm>
            <a:off x="0" y="12382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9" name="Заголовок 10"/>
          <p:cNvSpPr>
            <a:spLocks noGrp="1"/>
          </p:cNvSpPr>
          <p:nvPr>
            <p:ph type="title"/>
          </p:nvPr>
        </p:nvSpPr>
        <p:spPr>
          <a:xfrm>
            <a:off x="467544" y="285750"/>
            <a:ext cx="8262118" cy="8572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Second component</a:t>
            </a:r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15371" name="Picture 11" descr="D:\Аспирантура\Disser\Диссертация\Doklad2\1\output_oeM3eJ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067800" cy="4495800"/>
          </a:xfrm>
          <a:prstGeom prst="rect">
            <a:avLst/>
          </a:prstGeom>
          <a:noFill/>
        </p:spPr>
      </p:pic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64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2" name="Рисунок 109" descr="D:\Temp\fi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r="11688" b="15135"/>
          <a:stretch>
            <a:fillRect/>
          </a:stretch>
        </p:blipFill>
        <p:spPr bwMode="auto">
          <a:xfrm>
            <a:off x="237924" y="1054984"/>
            <a:ext cx="8668152" cy="539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84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3718B7C-72A4-45D3-AB80-5096739A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" y="1052736"/>
            <a:ext cx="8999537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987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Mixing modes problem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strong separability </a:t>
            </a:r>
            <a:r>
              <a:rPr lang="en-US" dirty="0"/>
              <a:t>is </a:t>
            </a:r>
            <a:r>
              <a:rPr lang="en-US" b="1" dirty="0"/>
              <a:t>unattainable</a:t>
            </a:r>
            <a:r>
              <a:rPr lang="en-US" dirty="0"/>
              <a:t> if the initial time series has a considerable noise;</a:t>
            </a:r>
          </a:p>
          <a:p>
            <a:r>
              <a:rPr lang="en-US" dirty="0"/>
              <a:t>The found modes/components are </a:t>
            </a:r>
            <a:r>
              <a:rPr lang="en-US" b="1" dirty="0"/>
              <a:t>distorted </a:t>
            </a:r>
            <a:r>
              <a:rPr lang="en-US" dirty="0"/>
              <a:t>due to the mixing of frequency bands;</a:t>
            </a:r>
          </a:p>
          <a:p>
            <a:r>
              <a:rPr lang="en-US" dirty="0"/>
              <a:t>The </a:t>
            </a:r>
            <a:r>
              <a:rPr lang="en-US" b="1" dirty="0"/>
              <a:t>residual </a:t>
            </a:r>
            <a:r>
              <a:rPr lang="en-US" dirty="0"/>
              <a:t>stochastic time series data </a:t>
            </a:r>
            <a:r>
              <a:rPr lang="en-US" b="1" dirty="0"/>
              <a:t>does not </a:t>
            </a:r>
            <a:r>
              <a:rPr lang="en-US" dirty="0"/>
              <a:t>qualifies as a random variable with statistical tests;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267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4F1522A-84D8-42B1-BCAF-6E34FC98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052736"/>
            <a:ext cx="9075737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4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Adaptive time series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These types of methods </a:t>
            </a:r>
            <a:r>
              <a:rPr lang="en-US" b="1" dirty="0"/>
              <a:t>do not </a:t>
            </a:r>
            <a:r>
              <a:rPr lang="en-US" dirty="0"/>
              <a:t>require a </a:t>
            </a:r>
            <a:r>
              <a:rPr lang="en-US" dirty="0" err="1"/>
              <a:t>stationarity</a:t>
            </a:r>
            <a:r>
              <a:rPr lang="en-US" dirty="0"/>
              <a:t> property from time series. These methods simply </a:t>
            </a:r>
            <a:r>
              <a:rPr lang="en-US" b="1" dirty="0"/>
              <a:t>do not require</a:t>
            </a:r>
            <a:r>
              <a:rPr lang="en-US" dirty="0"/>
              <a:t>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b="1" dirty="0"/>
              <a:t>kind of a priori information </a:t>
            </a:r>
            <a:r>
              <a:rPr lang="en-US" dirty="0"/>
              <a:t>about the analyzed data.</a:t>
            </a:r>
          </a:p>
          <a:p>
            <a:r>
              <a:rPr lang="en-US" dirty="0"/>
              <a:t>There are also some modifications of well-known methods with variable parameters, which are </a:t>
            </a:r>
            <a:r>
              <a:rPr lang="en-US" b="1" dirty="0"/>
              <a:t>adapting</a:t>
            </a:r>
            <a:r>
              <a:rPr lang="en-US" dirty="0"/>
              <a:t> to the form of analyzed time series.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36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Ensemble Decomposition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Ensemble</a:t>
            </a:r>
            <a:r>
              <a:rPr lang="ru-RU" b="1" dirty="0"/>
              <a:t> EMD</a:t>
            </a:r>
            <a:r>
              <a:rPr lang="ru-RU" dirty="0"/>
              <a:t> = </a:t>
            </a:r>
            <a:r>
              <a:rPr lang="ru-RU" b="1" dirty="0"/>
              <a:t>EEMD</a:t>
            </a:r>
            <a:endParaRPr lang="ru-RU" dirty="0"/>
          </a:p>
          <a:p>
            <a:r>
              <a:rPr lang="en-US" dirty="0"/>
              <a:t>With usage of </a:t>
            </a:r>
            <a:r>
              <a:rPr lang="en-US" b="1" dirty="0"/>
              <a:t>Monte-Carlo</a:t>
            </a:r>
            <a:r>
              <a:rPr lang="en-US" dirty="0"/>
              <a:t> technique we can recreate the set of samples from one time series;</a:t>
            </a:r>
          </a:p>
          <a:p>
            <a:r>
              <a:rPr lang="en-US" dirty="0"/>
              <a:t>In order to achieve this we add the </a:t>
            </a:r>
            <a:r>
              <a:rPr lang="en-US" b="1" dirty="0"/>
              <a:t>white Gaussian noise</a:t>
            </a:r>
            <a:r>
              <a:rPr lang="en-US" dirty="0"/>
              <a:t> (</a:t>
            </a:r>
            <a:r>
              <a:rPr lang="en-US" i="1" dirty="0" err="1"/>
              <a:t>wGn</a:t>
            </a:r>
            <a:r>
              <a:rPr lang="en-US" dirty="0"/>
              <a:t>) to the initial data on </a:t>
            </a:r>
            <a:r>
              <a:rPr lang="en-US" b="1" dirty="0"/>
              <a:t>every</a:t>
            </a:r>
            <a:r>
              <a:rPr lang="en-US" dirty="0"/>
              <a:t> iteration of EMD algorithm;</a:t>
            </a:r>
          </a:p>
          <a:p>
            <a:r>
              <a:rPr lang="en-US" dirty="0"/>
              <a:t>Therefore, the final modes </a:t>
            </a:r>
            <a:r>
              <a:rPr lang="en-US" b="1" dirty="0"/>
              <a:t>are not distorted </a:t>
            </a:r>
            <a:r>
              <a:rPr lang="en-US" dirty="0"/>
              <a:t>and mixed due to the </a:t>
            </a:r>
            <a:r>
              <a:rPr lang="en-US" b="1" dirty="0"/>
              <a:t>ensemble filtering and averaging </a:t>
            </a:r>
            <a:r>
              <a:rPr lang="en-US" dirty="0"/>
              <a:t>procedure;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724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EEMD modification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r>
              <a:rPr lang="en-US" dirty="0"/>
              <a:t>For time series</a:t>
            </a:r>
            <a:r>
              <a:rPr lang="ru-RU" dirty="0"/>
              <a:t> </a:t>
            </a:r>
            <a:r>
              <a:rPr lang="ru-RU" i="1" dirty="0"/>
              <a:t>u</a:t>
            </a:r>
            <a:r>
              <a:rPr lang="ru-RU" dirty="0"/>
              <a:t>(</a:t>
            </a:r>
            <a:r>
              <a:rPr lang="ru-RU" i="1" dirty="0"/>
              <a:t>t</a:t>
            </a:r>
            <a:r>
              <a:rPr lang="ru-RU" dirty="0"/>
              <a:t>) </a:t>
            </a:r>
            <a:r>
              <a:rPr lang="en-US" dirty="0"/>
              <a:t>of length</a:t>
            </a:r>
            <a:r>
              <a:rPr lang="ru-RU" dirty="0"/>
              <a:t> </a:t>
            </a:r>
            <a:r>
              <a:rPr lang="ru-RU" i="1" dirty="0"/>
              <a:t>N</a:t>
            </a:r>
            <a:r>
              <a:rPr lang="ru-RU" dirty="0"/>
              <a:t> </a:t>
            </a:r>
            <a:r>
              <a:rPr lang="en-US" dirty="0"/>
              <a:t>find the total number of modes as </a:t>
            </a:r>
            <a:r>
              <a:rPr lang="en-US" i="1" dirty="0"/>
              <a:t>n</a:t>
            </a:r>
            <a:r>
              <a:rPr lang="en-US" dirty="0"/>
              <a:t>=[log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+1];</a:t>
            </a:r>
          </a:p>
          <a:p>
            <a:r>
              <a:rPr lang="en-US" b="1" dirty="0"/>
              <a:t>Normalize</a:t>
            </a:r>
            <a:r>
              <a:rPr lang="en-US" dirty="0"/>
              <a:t> the initial time series:</a:t>
            </a:r>
          </a:p>
          <a:p>
            <a:r>
              <a:rPr lang="en-US" dirty="0"/>
              <a:t>Determine the two input parameters: the </a:t>
            </a:r>
            <a:r>
              <a:rPr lang="en-US" b="1" dirty="0"/>
              <a:t>ensemble number </a:t>
            </a:r>
            <a:r>
              <a:rPr lang="ru-RU" i="1" dirty="0"/>
              <a:t>N</a:t>
            </a:r>
            <a:r>
              <a:rPr lang="ru-RU" i="1" baseline="-25000" dirty="0"/>
              <a:t>E</a:t>
            </a:r>
            <a:r>
              <a:rPr lang="ru-RU" dirty="0"/>
              <a:t>, </a:t>
            </a:r>
            <a:r>
              <a:rPr lang="en-US" dirty="0"/>
              <a:t>and the added </a:t>
            </a:r>
            <a:r>
              <a:rPr lang="en-US" b="1" dirty="0"/>
              <a:t>signal-to-noise ratio</a:t>
            </a:r>
            <a:r>
              <a:rPr lang="en-US" dirty="0"/>
              <a:t> </a:t>
            </a:r>
            <a:r>
              <a:rPr lang="ru-RU" i="1" dirty="0"/>
              <a:t>SN</a:t>
            </a:r>
            <a:r>
              <a:rPr lang="ru-RU" i="1" baseline="-25000" dirty="0"/>
              <a:t>E</a:t>
            </a:r>
            <a:endParaRPr lang="en-US" dirty="0"/>
          </a:p>
          <a:p>
            <a:r>
              <a:rPr lang="en-US" b="1" dirty="0"/>
              <a:t>Default values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1531"/>
              </p:ext>
            </p:extLst>
          </p:nvPr>
        </p:nvGraphicFramePr>
        <p:xfrm>
          <a:off x="6228184" y="3068960"/>
          <a:ext cx="2016224" cy="59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0" name="Equation" r:id="rId3" imgW="901440" imgH="266400" progId="Equation.DSMT4">
                  <p:embed/>
                </p:oleObj>
              </mc:Choice>
              <mc:Fallback>
                <p:oleObj name="Equation" r:id="rId3" imgW="90144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068960"/>
                        <a:ext cx="2016224" cy="596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766195"/>
              </p:ext>
            </p:extLst>
          </p:nvPr>
        </p:nvGraphicFramePr>
        <p:xfrm>
          <a:off x="3275856" y="5301208"/>
          <a:ext cx="373001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1" name="Equation" r:id="rId5" imgW="1765080" imgH="241200" progId="Equation.DSMT4">
                  <p:embed/>
                </p:oleObj>
              </mc:Choice>
              <mc:Fallback>
                <p:oleObj name="Equation" r:id="rId5" imgW="1765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301208"/>
                        <a:ext cx="373001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203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EEMD modification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Add </a:t>
            </a:r>
            <a:r>
              <a:rPr lang="en-US" dirty="0"/>
              <a:t>to the normalized data a </a:t>
            </a:r>
            <a:r>
              <a:rPr lang="en-US" b="1" dirty="0"/>
              <a:t>noise sample </a:t>
            </a:r>
            <a:r>
              <a:rPr lang="en-US" dirty="0"/>
              <a:t>with the known signal-to-noise ratio </a:t>
            </a:r>
            <a:r>
              <a:rPr lang="ru-RU" i="1" dirty="0"/>
              <a:t>SN</a:t>
            </a:r>
            <a:r>
              <a:rPr lang="ru-RU" i="1" baseline="-25000" dirty="0"/>
              <a:t>E</a:t>
            </a:r>
            <a:r>
              <a:rPr lang="en-US" dirty="0"/>
              <a:t>;</a:t>
            </a:r>
          </a:p>
          <a:p>
            <a:r>
              <a:rPr lang="en-US" b="1" dirty="0"/>
              <a:t>Decompose</a:t>
            </a:r>
            <a:r>
              <a:rPr lang="en-US" dirty="0"/>
              <a:t> this time series with </a:t>
            </a:r>
            <a:r>
              <a:rPr lang="en-US" b="1" dirty="0"/>
              <a:t>EMD</a:t>
            </a:r>
            <a:r>
              <a:rPr lang="en-US" dirty="0"/>
              <a:t>;</a:t>
            </a:r>
          </a:p>
          <a:p>
            <a:r>
              <a:rPr lang="en-US" b="1" dirty="0"/>
              <a:t>Repeat</a:t>
            </a:r>
            <a:r>
              <a:rPr lang="en-US" dirty="0"/>
              <a:t> these steps </a:t>
            </a:r>
            <a:r>
              <a:rPr lang="ru-RU" i="1" dirty="0"/>
              <a:t>N</a:t>
            </a:r>
            <a:r>
              <a:rPr lang="ru-RU" i="1" baseline="-25000" dirty="0"/>
              <a:t>E</a:t>
            </a:r>
            <a:r>
              <a:rPr lang="ru-RU" dirty="0"/>
              <a:t> </a:t>
            </a:r>
            <a:r>
              <a:rPr lang="en-US" dirty="0"/>
              <a:t>times. On </a:t>
            </a:r>
            <a:r>
              <a:rPr lang="en-US" b="1" dirty="0"/>
              <a:t>every iteration </a:t>
            </a:r>
            <a:r>
              <a:rPr lang="en-US" dirty="0"/>
              <a:t>of this outer cycle the decomposition is saved, and the noise sample is re-generated;</a:t>
            </a:r>
          </a:p>
          <a:p>
            <a:r>
              <a:rPr lang="en-US" b="1" dirty="0"/>
              <a:t>Ensemble averaging</a:t>
            </a:r>
            <a:r>
              <a:rPr lang="en-US" dirty="0"/>
              <a:t> procedure is then used on the achieved decomposition, and then the final </a:t>
            </a:r>
            <a:r>
              <a:rPr lang="en-US" b="1" dirty="0"/>
              <a:t>modes</a:t>
            </a:r>
            <a:r>
              <a:rPr lang="en-US" dirty="0"/>
              <a:t> are </a:t>
            </a:r>
            <a:r>
              <a:rPr lang="en-US" b="1" dirty="0" err="1"/>
              <a:t>denormalized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68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6" name="Рисунок 110" descr="D:\Temp\fig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r="21475" b="13104"/>
          <a:stretch>
            <a:fillRect/>
          </a:stretch>
        </p:blipFill>
        <p:spPr bwMode="auto">
          <a:xfrm>
            <a:off x="1223628" y="1076797"/>
            <a:ext cx="6696744" cy="554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64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CEEMD modification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Complementary</a:t>
            </a:r>
            <a:r>
              <a:rPr lang="ru-RU" b="1" dirty="0"/>
              <a:t> </a:t>
            </a:r>
            <a:r>
              <a:rPr lang="en-US" b="1" dirty="0"/>
              <a:t>E</a:t>
            </a:r>
            <a:r>
              <a:rPr lang="ru-RU" b="1" dirty="0"/>
              <a:t>EMD</a:t>
            </a:r>
            <a:r>
              <a:rPr lang="ru-RU" dirty="0"/>
              <a:t> = </a:t>
            </a:r>
            <a:r>
              <a:rPr lang="en-US" b="1" dirty="0"/>
              <a:t>C</a:t>
            </a:r>
            <a:r>
              <a:rPr lang="ru-RU" b="1" dirty="0"/>
              <a:t>EEMD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We save two sets of resulting components:</a:t>
            </a:r>
            <a:r>
              <a:rPr lang="ru-RU" dirty="0"/>
              <a:t> </a:t>
            </a:r>
          </a:p>
          <a:p>
            <a:r>
              <a:rPr lang="en-US" dirty="0"/>
              <a:t>With “plus” added noise sample;</a:t>
            </a:r>
          </a:p>
          <a:p>
            <a:r>
              <a:rPr lang="en-US" dirty="0"/>
              <a:t>With “minus” added </a:t>
            </a:r>
            <a:r>
              <a:rPr lang="en-US" b="1" dirty="0"/>
              <a:t>the same </a:t>
            </a:r>
            <a:r>
              <a:rPr lang="en-US" dirty="0"/>
              <a:t>noise sample;</a:t>
            </a:r>
          </a:p>
          <a:p>
            <a:pPr marL="0" indent="0">
              <a:buNone/>
            </a:pPr>
            <a:r>
              <a:rPr lang="en-US" dirty="0"/>
              <a:t>The final ensemble averaging would be much </a:t>
            </a:r>
            <a:r>
              <a:rPr lang="en-US" b="1" dirty="0"/>
              <a:t>more accurate </a:t>
            </a:r>
            <a:r>
              <a:rPr lang="en-US" dirty="0"/>
              <a:t>and precise due to the symmetry.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4194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ru-RU" dirty="0"/>
              <a:t>5. </a:t>
            </a:r>
            <a:r>
              <a:rPr lang="en-US" dirty="0"/>
              <a:t>TIME-FREQUENCY CHARACTERISTICS OF </a:t>
            </a:r>
            <a:br>
              <a:rPr lang="en-US" dirty="0"/>
            </a:br>
            <a:r>
              <a:rPr lang="en-US" dirty="0"/>
              <a:t>NON-STATIONARY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35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Spectrogram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simple Fourier transform (and all the derivative spectrum methods) has a </a:t>
            </a:r>
            <a:r>
              <a:rPr lang="en-US" b="1" dirty="0"/>
              <a:t>fixed frequency resolution</a:t>
            </a:r>
            <a:r>
              <a:rPr lang="en-US" dirty="0"/>
              <a:t>, and the frequencies are </a:t>
            </a:r>
            <a:r>
              <a:rPr lang="en-US" b="1" dirty="0"/>
              <a:t>integrated</a:t>
            </a:r>
            <a:r>
              <a:rPr lang="en-US" dirty="0"/>
              <a:t> throughout all of the time interval;</a:t>
            </a:r>
          </a:p>
          <a:p>
            <a:r>
              <a:rPr lang="en-US" dirty="0"/>
              <a:t>However, with </a:t>
            </a:r>
            <a:r>
              <a:rPr lang="en-US" b="1" dirty="0"/>
              <a:t>window convolutions </a:t>
            </a:r>
            <a:r>
              <a:rPr lang="en-US" dirty="0"/>
              <a:t>we can </a:t>
            </a:r>
            <a:r>
              <a:rPr lang="en-US" b="1" dirty="0"/>
              <a:t>decompose</a:t>
            </a:r>
            <a:r>
              <a:rPr lang="en-US" dirty="0"/>
              <a:t> the time series into small time spans with </a:t>
            </a:r>
            <a:r>
              <a:rPr lang="en-US" b="1" dirty="0"/>
              <a:t>quasi-constant</a:t>
            </a:r>
            <a:r>
              <a:rPr lang="en-US" dirty="0"/>
              <a:t> </a:t>
            </a:r>
            <a:r>
              <a:rPr lang="en-US" b="1" dirty="0"/>
              <a:t>frequencies</a:t>
            </a:r>
            <a:r>
              <a:rPr lang="en-US" dirty="0"/>
              <a:t>, thus reconstructing the </a:t>
            </a:r>
            <a:r>
              <a:rPr lang="en-US" b="1" dirty="0"/>
              <a:t>time-and-frequency characteristic </a:t>
            </a:r>
            <a:r>
              <a:rPr lang="en-US" dirty="0"/>
              <a:t>of time series data.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800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5446" r="8040" b="6324"/>
          <a:stretch/>
        </p:blipFill>
        <p:spPr bwMode="auto">
          <a:xfrm>
            <a:off x="121780" y="1278179"/>
            <a:ext cx="8900439" cy="44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170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Instantaneous frequency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there is a method to show the </a:t>
            </a:r>
            <a:r>
              <a:rPr lang="en-US" b="1" dirty="0"/>
              <a:t>function</a:t>
            </a:r>
            <a:r>
              <a:rPr lang="en-US" dirty="0"/>
              <a:t> between the season/cycle </a:t>
            </a:r>
            <a:r>
              <a:rPr lang="en-US" b="1" dirty="0"/>
              <a:t>period/frequency</a:t>
            </a:r>
            <a:r>
              <a:rPr lang="en-US" dirty="0"/>
              <a:t> and instant current </a:t>
            </a:r>
            <a:r>
              <a:rPr lang="en-US" b="1" dirty="0"/>
              <a:t>time</a:t>
            </a:r>
            <a:r>
              <a:rPr lang="en-US" dirty="0"/>
              <a:t> moment?</a:t>
            </a:r>
          </a:p>
          <a:p>
            <a:r>
              <a:rPr lang="en-US" dirty="0"/>
              <a:t>Then in </a:t>
            </a:r>
            <a:r>
              <a:rPr lang="en-US" b="1" dirty="0"/>
              <a:t>every</a:t>
            </a:r>
            <a:r>
              <a:rPr lang="en-US" dirty="0"/>
              <a:t> defined time point we can observe the </a:t>
            </a:r>
            <a:r>
              <a:rPr lang="en-US" b="1" dirty="0"/>
              <a:t>value</a:t>
            </a:r>
            <a:r>
              <a:rPr lang="en-US" dirty="0"/>
              <a:t> of period or frequency of mode, reconstructing the </a:t>
            </a:r>
            <a:r>
              <a:rPr lang="en-US" b="1" dirty="0"/>
              <a:t>time-and-frequency representation</a:t>
            </a:r>
            <a:r>
              <a:rPr lang="en-US" dirty="0"/>
              <a:t> of initial time series;</a:t>
            </a:r>
          </a:p>
          <a:p>
            <a:r>
              <a:rPr lang="en-US" dirty="0"/>
              <a:t>Those </a:t>
            </a:r>
            <a:r>
              <a:rPr lang="en-US" b="1" dirty="0"/>
              <a:t>observations </a:t>
            </a:r>
            <a:r>
              <a:rPr lang="en-US" dirty="0"/>
              <a:t>of </a:t>
            </a:r>
            <a:r>
              <a:rPr lang="en-US" b="1" dirty="0"/>
              <a:t>period</a:t>
            </a:r>
            <a:r>
              <a:rPr lang="en-US" dirty="0"/>
              <a:t> and </a:t>
            </a:r>
            <a:r>
              <a:rPr lang="en-US" b="1" dirty="0"/>
              <a:t>frequency</a:t>
            </a:r>
            <a:r>
              <a:rPr lang="en-US" dirty="0"/>
              <a:t> in </a:t>
            </a:r>
            <a:r>
              <a:rPr lang="en-US" b="1" dirty="0"/>
              <a:t>any</a:t>
            </a:r>
            <a:r>
              <a:rPr lang="en-US" dirty="0"/>
              <a:t> given </a:t>
            </a:r>
            <a:r>
              <a:rPr lang="en-US" b="1" dirty="0"/>
              <a:t>instant time </a:t>
            </a:r>
            <a:r>
              <a:rPr lang="en-US" dirty="0"/>
              <a:t>point are called </a:t>
            </a:r>
            <a:r>
              <a:rPr lang="en-US" b="1" dirty="0"/>
              <a:t>instantaneous period</a:t>
            </a:r>
            <a:r>
              <a:rPr lang="en-US" dirty="0"/>
              <a:t> and </a:t>
            </a:r>
            <a:r>
              <a:rPr lang="en-US" b="1" dirty="0"/>
              <a:t>instantaneous frequency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803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Analytical signal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789040"/>
            <a:ext cx="8568952" cy="2736304"/>
          </a:xfrm>
        </p:spPr>
        <p:txBody>
          <a:bodyPr>
            <a:normAutofit/>
          </a:bodyPr>
          <a:lstStyle/>
          <a:p>
            <a:r>
              <a:rPr lang="en-US" b="1" i="1" dirty="0"/>
              <a:t>H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– </a:t>
            </a:r>
            <a:r>
              <a:rPr lang="en-US" b="1" dirty="0"/>
              <a:t>Hilbert Transform operator</a:t>
            </a:r>
            <a:endParaRPr lang="ru-RU" b="1" dirty="0"/>
          </a:p>
          <a:p>
            <a:r>
              <a:rPr lang="en-US" dirty="0"/>
              <a:t>With the introduction of </a:t>
            </a:r>
            <a:r>
              <a:rPr lang="en-US" b="1" dirty="0"/>
              <a:t>analytical signal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with the help of </a:t>
            </a:r>
            <a:r>
              <a:rPr lang="en-US" b="1" dirty="0"/>
              <a:t>Hilbert transform</a:t>
            </a:r>
            <a:r>
              <a:rPr lang="en-US" dirty="0"/>
              <a:t> </a:t>
            </a:r>
            <a:r>
              <a:rPr lang="ru-RU" i="1" dirty="0"/>
              <a:t>H</a:t>
            </a:r>
            <a:r>
              <a:rPr lang="ru-RU" dirty="0"/>
              <a:t>(</a:t>
            </a:r>
            <a:r>
              <a:rPr lang="ru-RU" i="1" dirty="0"/>
              <a:t>u</a:t>
            </a:r>
            <a:r>
              <a:rPr lang="ru-RU" dirty="0"/>
              <a:t>), </a:t>
            </a:r>
            <a:r>
              <a:rPr lang="en-US" dirty="0"/>
              <a:t>we can calculate any instantaneous </a:t>
            </a:r>
            <a:r>
              <a:rPr lang="en-US" b="1" dirty="0"/>
              <a:t>characteristic</a:t>
            </a:r>
            <a:r>
              <a:rPr lang="en-US" dirty="0"/>
              <a:t> as a </a:t>
            </a:r>
            <a:r>
              <a:rPr lang="en-US" b="1" dirty="0"/>
              <a:t>function of time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1177"/>
              </p:ext>
            </p:extLst>
          </p:nvPr>
        </p:nvGraphicFramePr>
        <p:xfrm>
          <a:off x="1763688" y="1844824"/>
          <a:ext cx="536575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Equation" r:id="rId3" imgW="2197100" imgH="292100" progId="Equation.DSMT4">
                  <p:embed/>
                </p:oleObj>
              </mc:Choice>
              <mc:Fallback>
                <p:oleObj name="Equation" r:id="rId3" imgW="21971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44824"/>
                        <a:ext cx="5365757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6762"/>
              </p:ext>
            </p:extLst>
          </p:nvPr>
        </p:nvGraphicFramePr>
        <p:xfrm>
          <a:off x="2732638" y="2636912"/>
          <a:ext cx="36787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Equation" r:id="rId5" imgW="1981200" imgH="546100" progId="Equation.DSMT4">
                  <p:embed/>
                </p:oleObj>
              </mc:Choice>
              <mc:Fallback>
                <p:oleObj name="Equation" r:id="rId5" imgW="19812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638" y="2636912"/>
                        <a:ext cx="367872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94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08912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2</a:t>
            </a:r>
            <a:r>
              <a:rPr lang="ru-RU" dirty="0"/>
              <a:t>. </a:t>
            </a:r>
            <a:r>
              <a:rPr lang="en-US" dirty="0"/>
              <a:t>SINGULAR SPECTRUM ANALYSIS (</a:t>
            </a:r>
            <a:r>
              <a:rPr lang="en-US" cap="none" dirty="0"/>
              <a:t>SSA</a:t>
            </a:r>
            <a:r>
              <a:rPr lang="en-US" dirty="0"/>
              <a:t>) METHOD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Instantaneous values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680520"/>
          </a:xfrm>
        </p:spPr>
        <p:txBody>
          <a:bodyPr>
            <a:normAutofit/>
          </a:bodyPr>
          <a:lstStyle/>
          <a:p>
            <a:r>
              <a:rPr lang="en-US" b="1" dirty="0"/>
              <a:t>Enveloping curve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amplitude modulation</a:t>
            </a:r>
            <a:r>
              <a:rPr lang="ru-RU" dirty="0"/>
              <a:t>):</a:t>
            </a:r>
          </a:p>
          <a:p>
            <a:endParaRPr lang="ru-RU" dirty="0"/>
          </a:p>
          <a:p>
            <a:r>
              <a:rPr lang="en-US" b="1" dirty="0"/>
              <a:t>Instantaneous phase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b="1" dirty="0"/>
              <a:t>Instantaneous frequency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96963"/>
              </p:ext>
            </p:extLst>
          </p:nvPr>
        </p:nvGraphicFramePr>
        <p:xfrm>
          <a:off x="2525713" y="2420938"/>
          <a:ext cx="4092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0" name="Equation" r:id="rId3" imgW="2108160" imgH="330120" progId="Equation.DSMT4">
                  <p:embed/>
                </p:oleObj>
              </mc:Choice>
              <mc:Fallback>
                <p:oleObj name="Equation" r:id="rId3" imgW="2108160" imgH="330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420938"/>
                        <a:ext cx="409257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10320"/>
              </p:ext>
            </p:extLst>
          </p:nvPr>
        </p:nvGraphicFramePr>
        <p:xfrm>
          <a:off x="1475656" y="3645024"/>
          <a:ext cx="64519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5" imgW="3657600" imgH="571500" progId="Equation.DSMT4">
                  <p:embed/>
                </p:oleObj>
              </mc:Choice>
              <mc:Fallback>
                <p:oleObj name="Equation" r:id="rId5" imgW="3657600" imgH="571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6451917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019"/>
              </p:ext>
            </p:extLst>
          </p:nvPr>
        </p:nvGraphicFramePr>
        <p:xfrm>
          <a:off x="1691680" y="5301208"/>
          <a:ext cx="604095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7" imgW="2489200" imgH="533400" progId="Equation.DSMT4">
                  <p:embed/>
                </p:oleObj>
              </mc:Choice>
              <mc:Fallback>
                <p:oleObj name="Equation" r:id="rId7" imgW="24892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01208"/>
                        <a:ext cx="6040957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10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568952" cy="1080120"/>
          </a:xfrm>
        </p:spPr>
        <p:txBody>
          <a:bodyPr>
            <a:normAutofit/>
          </a:bodyPr>
          <a:lstStyle/>
          <a:p>
            <a:r>
              <a:rPr lang="en-US" b="1" dirty="0"/>
              <a:t>Time-and-frequency presentation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2" cy="43924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Decompose</a:t>
            </a:r>
            <a:r>
              <a:rPr lang="en-US" dirty="0"/>
              <a:t> the initial time series adaptively;</a:t>
            </a:r>
          </a:p>
          <a:p>
            <a:r>
              <a:rPr lang="en-US" dirty="0"/>
              <a:t>Reconstruct the </a:t>
            </a:r>
            <a:r>
              <a:rPr lang="en-US" b="1" dirty="0"/>
              <a:t>analytical signal </a:t>
            </a:r>
            <a:r>
              <a:rPr lang="en-US" dirty="0"/>
              <a:t>for every found mode with </a:t>
            </a:r>
            <a:r>
              <a:rPr lang="en-US" b="1" dirty="0"/>
              <a:t>Hilbert Transform </a:t>
            </a:r>
            <a:r>
              <a:rPr lang="en-US" dirty="0"/>
              <a:t>conjugation;</a:t>
            </a:r>
          </a:p>
          <a:p>
            <a:r>
              <a:rPr lang="en-US" dirty="0"/>
              <a:t>Estimate the </a:t>
            </a:r>
            <a:r>
              <a:rPr lang="en-US" b="1" dirty="0"/>
              <a:t>instantaneous values </a:t>
            </a:r>
            <a:r>
              <a:rPr lang="en-US" dirty="0"/>
              <a:t>with equations;</a:t>
            </a:r>
          </a:p>
          <a:p>
            <a:r>
              <a:rPr lang="en-US" dirty="0"/>
              <a:t>Differentiation of instantaneous phase gives us the </a:t>
            </a:r>
            <a:r>
              <a:rPr lang="en-US" b="1" dirty="0"/>
              <a:t>instantaneous frequency</a:t>
            </a:r>
            <a:r>
              <a:rPr lang="en-US" dirty="0"/>
              <a:t>, and, thus, the </a:t>
            </a:r>
            <a:r>
              <a:rPr lang="en-US" b="1" dirty="0"/>
              <a:t>instantaneous period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=1/</a:t>
            </a:r>
            <a:r>
              <a:rPr lang="en-US" i="1" dirty="0"/>
              <a:t>f </a:t>
            </a:r>
            <a:r>
              <a:rPr lang="en-US" dirty="0"/>
              <a:t>) as a function of time;</a:t>
            </a:r>
          </a:p>
          <a:p>
            <a:r>
              <a:rPr lang="en-US" dirty="0"/>
              <a:t>Smooth all the final time-and-frequency functions, due to differentiation errors.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96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" y="1340768"/>
            <a:ext cx="882173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641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07663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Direct Quadrature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can estimate the analytical signal </a:t>
            </a:r>
            <a:r>
              <a:rPr lang="en-US" b="1" dirty="0"/>
              <a:t>empirically</a:t>
            </a:r>
            <a:r>
              <a:rPr lang="en-US" dirty="0"/>
              <a:t>;</a:t>
            </a:r>
          </a:p>
          <a:p>
            <a:r>
              <a:rPr lang="en-US" dirty="0"/>
              <a:t>Create the time series of </a:t>
            </a:r>
            <a:r>
              <a:rPr lang="en-US" b="1" dirty="0"/>
              <a:t>absolute values </a:t>
            </a:r>
            <a:r>
              <a:rPr lang="en-US" dirty="0"/>
              <a:t>of initial data;</a:t>
            </a:r>
          </a:p>
          <a:p>
            <a:r>
              <a:rPr lang="en-US" dirty="0"/>
              <a:t>Create the </a:t>
            </a:r>
            <a:r>
              <a:rPr lang="en-US" b="1" dirty="0"/>
              <a:t>enveloping curve </a:t>
            </a:r>
            <a:r>
              <a:rPr lang="en-US" dirty="0"/>
              <a:t>with </a:t>
            </a:r>
            <a:r>
              <a:rPr lang="en-US" b="1" dirty="0"/>
              <a:t>cubic splines</a:t>
            </a:r>
            <a:r>
              <a:rPr lang="en-US" dirty="0"/>
              <a:t>, passing through the </a:t>
            </a:r>
            <a:r>
              <a:rPr lang="en-US" b="1" dirty="0"/>
              <a:t>maximums</a:t>
            </a:r>
            <a:r>
              <a:rPr lang="en-US" dirty="0"/>
              <a:t>, the same as we did it in EMD;</a:t>
            </a:r>
          </a:p>
          <a:p>
            <a:r>
              <a:rPr lang="en-US" b="1" dirty="0"/>
              <a:t>Divide</a:t>
            </a:r>
            <a:r>
              <a:rPr lang="en-US" dirty="0"/>
              <a:t> the initial time series by this enveloping curve;</a:t>
            </a:r>
          </a:p>
          <a:p>
            <a:r>
              <a:rPr lang="en-US" b="1" dirty="0"/>
              <a:t>Repeat</a:t>
            </a:r>
            <a:r>
              <a:rPr lang="en-US" dirty="0"/>
              <a:t> this normalization, </a:t>
            </a:r>
            <a:r>
              <a:rPr lang="en-US" b="1" dirty="0"/>
              <a:t>until</a:t>
            </a:r>
            <a:r>
              <a:rPr lang="en-US" dirty="0"/>
              <a:t> </a:t>
            </a:r>
          </a:p>
          <a:p>
            <a:r>
              <a:rPr lang="en-US" dirty="0"/>
              <a:t>Estimate the </a:t>
            </a:r>
            <a:r>
              <a:rPr lang="en-US" b="1" dirty="0"/>
              <a:t>amplitude modulation </a:t>
            </a:r>
            <a:r>
              <a:rPr lang="en-US" dirty="0"/>
              <a:t>as </a:t>
            </a:r>
          </a:p>
          <a:p>
            <a:r>
              <a:rPr lang="en-US" dirty="0"/>
              <a:t>Estimate the </a:t>
            </a:r>
            <a:r>
              <a:rPr lang="en-US" b="1" dirty="0"/>
              <a:t>Direct Quadrature </a:t>
            </a:r>
            <a:r>
              <a:rPr lang="en-US" dirty="0"/>
              <a:t>as</a:t>
            </a:r>
          </a:p>
          <a:p>
            <a:endParaRPr lang="en-US" dirty="0"/>
          </a:p>
          <a:p>
            <a:r>
              <a:rPr lang="en-US" dirty="0"/>
              <a:t>Estimate the </a:t>
            </a:r>
            <a:r>
              <a:rPr lang="en-US" b="1" dirty="0"/>
              <a:t>instantaneous frequency </a:t>
            </a:r>
            <a:r>
              <a:rPr lang="en-US" dirty="0"/>
              <a:t>as a differentiation of phase      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076904"/>
              </p:ext>
            </p:extLst>
          </p:nvPr>
        </p:nvGraphicFramePr>
        <p:xfrm>
          <a:off x="5292080" y="3717032"/>
          <a:ext cx="13319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1" name="Equation" r:id="rId3" imgW="685800" imgH="291960" progId="Equation.DSMT4">
                  <p:embed/>
                </p:oleObj>
              </mc:Choice>
              <mc:Fallback>
                <p:oleObj name="Equation" r:id="rId3" imgW="68580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717032"/>
                        <a:ext cx="1331913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218"/>
              </p:ext>
            </p:extLst>
          </p:nvPr>
        </p:nvGraphicFramePr>
        <p:xfrm>
          <a:off x="6300192" y="4149080"/>
          <a:ext cx="1296144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2" name="Equation" r:id="rId5" imgW="914400" imgH="533400" progId="Equation.DSMT4">
                  <p:embed/>
                </p:oleObj>
              </mc:Choice>
              <mc:Fallback>
                <p:oleObj name="Equation" r:id="rId5" imgW="9144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149080"/>
                        <a:ext cx="1296144" cy="756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0489"/>
              </p:ext>
            </p:extLst>
          </p:nvPr>
        </p:nvGraphicFramePr>
        <p:xfrm>
          <a:off x="5580112" y="4941168"/>
          <a:ext cx="288855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3" name="Equation" r:id="rId7" imgW="1485900" imgH="330200" progId="Equation.DSMT4">
                  <p:embed/>
                </p:oleObj>
              </mc:Choice>
              <mc:Fallback>
                <p:oleObj name="Equation" r:id="rId7" imgW="14859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941168"/>
                        <a:ext cx="288855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62194"/>
              </p:ext>
            </p:extLst>
          </p:nvPr>
        </p:nvGraphicFramePr>
        <p:xfrm>
          <a:off x="1979712" y="6021288"/>
          <a:ext cx="504056" cy="36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4" name="Equation" r:id="rId10" imgW="368280" imgH="266400" progId="Equation.DSMT4">
                  <p:embed/>
                </p:oleObj>
              </mc:Choice>
              <mc:Fallback>
                <p:oleObj name="Equation" r:id="rId10" imgW="368280" imgH="266400" progId="Equation.DSMT4">
                  <p:embed/>
                  <p:pic>
                    <p:nvPicPr>
                      <p:cNvPr id="0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6021288"/>
                        <a:ext cx="504056" cy="367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428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8306" name="Picture 2" descr="D:\C\!\fig\sin4_H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" r="3268" b="4584"/>
          <a:stretch/>
        </p:blipFill>
        <p:spPr bwMode="auto">
          <a:xfrm>
            <a:off x="107505" y="1794616"/>
            <a:ext cx="8784976" cy="41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6352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Golyandina</a:t>
            </a:r>
            <a:r>
              <a:rPr lang="en-US" dirty="0"/>
              <a:t>, N., A. </a:t>
            </a:r>
            <a:r>
              <a:rPr lang="en-US" dirty="0" err="1"/>
              <a:t>Zhigljavsky</a:t>
            </a:r>
            <a:r>
              <a:rPr lang="en-US" dirty="0"/>
              <a:t>. Singular Spectrum Analysis for time series. — Springer Briefs in Statistics. — Springer. — 2013. — 120 p. </a:t>
            </a:r>
          </a:p>
          <a:p>
            <a:r>
              <a:rPr lang="en-US" dirty="0"/>
              <a:t>Amara </a:t>
            </a:r>
            <a:r>
              <a:rPr lang="en-US" dirty="0" err="1"/>
              <a:t>Graps</a:t>
            </a:r>
            <a:r>
              <a:rPr lang="en-US" dirty="0"/>
              <a:t>. An Introduction to Wavelets, IEEE Computational Sciences and Engineering. — Vol. 2. — No 2. —1995. — pp. 50-61. </a:t>
            </a:r>
          </a:p>
          <a:p>
            <a:r>
              <a:rPr lang="en-US" dirty="0"/>
              <a:t>Huang N. E. The Hilbert-Huang transform and its applications. Interdisciplinary mathematical sciences: World Scientific Publishing Company Co. Pte. Ltd. — 2005. —311 p. ISBN</a:t>
            </a:r>
            <a:r>
              <a:rPr lang="en-US"/>
              <a:t>:  9812563768</a:t>
            </a:r>
            <a:r>
              <a:rPr lang="en-US" dirty="0"/>
              <a:t>. </a:t>
            </a:r>
          </a:p>
          <a:p>
            <a:r>
              <a:rPr lang="en-US" dirty="0"/>
              <a:t>Huang N. E., Wu Z., Long S. R. On Instantaneous Frequency. — Advances in Adaptive Data Analysis. 2009. — 53 p.</a:t>
            </a:r>
          </a:p>
          <a:p>
            <a:r>
              <a:rPr lang="en-US" dirty="0" err="1"/>
              <a:t>Yeh</a:t>
            </a:r>
            <a:r>
              <a:rPr lang="en-US" dirty="0"/>
              <a:t> J.R., </a:t>
            </a:r>
            <a:r>
              <a:rPr lang="en-US" dirty="0" err="1"/>
              <a:t>Shieh</a:t>
            </a:r>
            <a:r>
              <a:rPr lang="en-US" dirty="0"/>
              <a:t> J.S., Huang N.E. Complementary Ensemble Empirical Mode Decomposition: A Novel Noise Enhanced Data Analysis Method. — Advances in Adaptive Data Analysis. — 2010. — Vol. 2. — No 2. — pp. 135–156.</a:t>
            </a:r>
          </a:p>
          <a:p>
            <a:r>
              <a:rPr lang="en-US" dirty="0" err="1"/>
              <a:t>Bedrosian</a:t>
            </a:r>
            <a:r>
              <a:rPr lang="en-US" dirty="0"/>
              <a:t>, E. (December 1962), A Product Theorem for Hilbert Transforms, Rand Corporation Memorandum (RM-3439-PR) https://www.rand.org/content/dam/rand/pubs/research_memoranda/2008/RM3439.pdf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75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09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Singular Spectrum Analysis – SSA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Caterpillar</a:t>
            </a:r>
            <a:r>
              <a:rPr lang="ru-RU" dirty="0"/>
              <a:t>»-</a:t>
            </a:r>
            <a:r>
              <a:rPr lang="en-US" b="1" dirty="0"/>
              <a:t>SSA </a:t>
            </a:r>
            <a:r>
              <a:rPr lang="en-US" dirty="0"/>
              <a:t>method.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Decomposition</a:t>
            </a:r>
            <a:r>
              <a:rPr lang="en-US" dirty="0"/>
              <a:t> stage</a:t>
            </a:r>
            <a:r>
              <a:rPr lang="ru-RU" dirty="0"/>
              <a:t>:</a:t>
            </a:r>
          </a:p>
          <a:p>
            <a:r>
              <a:rPr lang="en-US" b="1" dirty="0"/>
              <a:t>Embedding</a:t>
            </a:r>
            <a:r>
              <a:rPr lang="en-US" dirty="0"/>
              <a:t> step</a:t>
            </a:r>
            <a:r>
              <a:rPr lang="ru-RU" dirty="0"/>
              <a:t>;</a:t>
            </a:r>
          </a:p>
          <a:p>
            <a:r>
              <a:rPr lang="en-US" b="1" dirty="0"/>
              <a:t>Singular value decomposition </a:t>
            </a:r>
            <a:r>
              <a:rPr lang="en-US" dirty="0"/>
              <a:t>(</a:t>
            </a:r>
            <a:r>
              <a:rPr lang="en-US" b="1" dirty="0"/>
              <a:t>SVD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step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b="1" dirty="0"/>
              <a:t>Reconstruction</a:t>
            </a:r>
            <a:r>
              <a:rPr lang="en-US" dirty="0"/>
              <a:t> stage</a:t>
            </a:r>
            <a:r>
              <a:rPr lang="ru-RU" dirty="0"/>
              <a:t>:</a:t>
            </a:r>
          </a:p>
          <a:p>
            <a:r>
              <a:rPr lang="en-US" b="1" dirty="0"/>
              <a:t>Grouping </a:t>
            </a:r>
            <a:r>
              <a:rPr lang="en-US" dirty="0"/>
              <a:t>step</a:t>
            </a:r>
            <a:r>
              <a:rPr lang="ru-RU" dirty="0"/>
              <a:t>;</a:t>
            </a:r>
          </a:p>
          <a:p>
            <a:r>
              <a:rPr lang="en-US" b="1" dirty="0"/>
              <a:t>Diagonal averaging </a:t>
            </a:r>
            <a:r>
              <a:rPr lang="en-US" dirty="0"/>
              <a:t>step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04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Decomposition stage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data:</a:t>
            </a:r>
            <a:endParaRPr lang="ru-RU" dirty="0"/>
          </a:p>
          <a:p>
            <a:r>
              <a:rPr lang="en-US" dirty="0"/>
              <a:t>Time series</a:t>
            </a:r>
            <a:r>
              <a:rPr lang="ru-RU" dirty="0"/>
              <a:t>:</a:t>
            </a:r>
          </a:p>
          <a:p>
            <a:r>
              <a:rPr lang="en-US" dirty="0"/>
              <a:t>Window size</a:t>
            </a:r>
            <a:r>
              <a:rPr lang="ru-RU" dirty="0"/>
              <a:t> </a:t>
            </a:r>
            <a:r>
              <a:rPr lang="en-US" i="1" dirty="0"/>
              <a:t>L</a:t>
            </a:r>
            <a:r>
              <a:rPr lang="en-US" dirty="0"/>
              <a:t>:</a:t>
            </a:r>
            <a:r>
              <a:rPr lang="ru-RU" dirty="0"/>
              <a:t>                      </a:t>
            </a:r>
            <a:r>
              <a:rPr lang="en-US" dirty="0"/>
              <a:t>-&gt;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b="1" dirty="0"/>
              <a:t>1) </a:t>
            </a:r>
            <a:r>
              <a:rPr lang="en-US" b="1" dirty="0"/>
              <a:t>Embedding step</a:t>
            </a:r>
            <a:r>
              <a:rPr lang="ru-RU" dirty="0"/>
              <a:t>:</a:t>
            </a:r>
          </a:p>
          <a:p>
            <a:r>
              <a:rPr lang="en-US" dirty="0"/>
              <a:t>Creation of </a:t>
            </a:r>
            <a:r>
              <a:rPr lang="en-US" i="1" dirty="0"/>
              <a:t>L</a:t>
            </a:r>
            <a:r>
              <a:rPr lang="en-US" dirty="0"/>
              <a:t>-trajectory matrix</a:t>
            </a:r>
            <a:r>
              <a:rPr lang="ru-RU" dirty="0"/>
              <a:t> </a:t>
            </a:r>
            <a:r>
              <a:rPr lang="en-US" b="1" i="1" dirty="0"/>
              <a:t>X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81304"/>
              </p:ext>
            </p:extLst>
          </p:nvPr>
        </p:nvGraphicFramePr>
        <p:xfrm>
          <a:off x="2987824" y="2780928"/>
          <a:ext cx="41036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3" imgW="2171700" imgH="304800" progId="Equation.DSMT4">
                  <p:embed/>
                </p:oleObj>
              </mc:Choice>
              <mc:Fallback>
                <p:oleObj name="Equation" r:id="rId3" imgW="2171700" imgH="3048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80928"/>
                        <a:ext cx="41036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76976"/>
              </p:ext>
            </p:extLst>
          </p:nvPr>
        </p:nvGraphicFramePr>
        <p:xfrm>
          <a:off x="7308304" y="2852936"/>
          <a:ext cx="968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5" imgW="533169" imgH="241195" progId="Equation.DSMT4">
                  <p:embed/>
                </p:oleObj>
              </mc:Choice>
              <mc:Fallback>
                <p:oleObj name="Equation" r:id="rId5" imgW="533169" imgH="241195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852936"/>
                        <a:ext cx="968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00005"/>
              </p:ext>
            </p:extLst>
          </p:nvPr>
        </p:nvGraphicFramePr>
        <p:xfrm>
          <a:off x="3707904" y="3429000"/>
          <a:ext cx="1440160" cy="394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7" imgW="698500" imgH="190500" progId="Equation.DSMT4">
                  <p:embed/>
                </p:oleObj>
              </mc:Choice>
              <mc:Fallback>
                <p:oleObj name="Equation" r:id="rId7" imgW="698500" imgH="1905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429000"/>
                        <a:ext cx="1440160" cy="394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96975"/>
              </p:ext>
            </p:extLst>
          </p:nvPr>
        </p:nvGraphicFramePr>
        <p:xfrm>
          <a:off x="5868144" y="3429000"/>
          <a:ext cx="189021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9" imgW="1002865" imgH="190417" progId="Equation.DSMT4">
                  <p:embed/>
                </p:oleObj>
              </mc:Choice>
              <mc:Fallback>
                <p:oleObj name="Equation" r:id="rId9" imgW="1002865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429000"/>
                        <a:ext cx="189021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46085"/>
              </p:ext>
            </p:extLst>
          </p:nvPr>
        </p:nvGraphicFramePr>
        <p:xfrm>
          <a:off x="2411760" y="5085184"/>
          <a:ext cx="457700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11" imgW="2145369" imgH="304668" progId="Equation.DSMT4">
                  <p:embed/>
                </p:oleObj>
              </mc:Choice>
              <mc:Fallback>
                <p:oleObj name="Equation" r:id="rId11" imgW="2145369" imgH="3046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085184"/>
                        <a:ext cx="457700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10222"/>
              </p:ext>
            </p:extLst>
          </p:nvPr>
        </p:nvGraphicFramePr>
        <p:xfrm>
          <a:off x="3234708" y="5877272"/>
          <a:ext cx="26745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13" imgW="1231366" imgH="266584" progId="Equation.DSMT4">
                  <p:embed/>
                </p:oleObj>
              </mc:Choice>
              <mc:Fallback>
                <p:oleObj name="Equation" r:id="rId13" imgW="1231366" imgH="26658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708" y="5877272"/>
                        <a:ext cx="267458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983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2400</Words>
  <Application>Microsoft Office PowerPoint</Application>
  <PresentationFormat>Экран (4:3)</PresentationFormat>
  <Paragraphs>302</Paragraphs>
  <Slides>75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9" baseType="lpstr">
      <vt:lpstr>Arial</vt:lpstr>
      <vt:lpstr>Calibri</vt:lpstr>
      <vt:lpstr>Тема Office</vt:lpstr>
      <vt:lpstr>Equation</vt:lpstr>
      <vt:lpstr>Time series data analysis and forecast methods</vt:lpstr>
      <vt:lpstr>Lecture map</vt:lpstr>
      <vt:lpstr>PART 1. ADAPTIVE DATA ANALYSIS OF NON-STATIONARY TIME SERIES</vt:lpstr>
      <vt:lpstr>Non-stationary time series</vt:lpstr>
      <vt:lpstr>Non-stationary time series</vt:lpstr>
      <vt:lpstr>Adaptive time series analysis</vt:lpstr>
      <vt:lpstr>PART 2. SINGULAR SPECTRUM ANALYSIS (SSA) METHOD</vt:lpstr>
      <vt:lpstr>Singular Spectrum Analysis – SSA</vt:lpstr>
      <vt:lpstr>Decomposition stage</vt:lpstr>
      <vt:lpstr>Trajectory matrix</vt:lpstr>
      <vt:lpstr>Decomposition stage</vt:lpstr>
      <vt:lpstr>Eigen-triple</vt:lpstr>
      <vt:lpstr>Reconstruction stage</vt:lpstr>
      <vt:lpstr>Grouping step</vt:lpstr>
      <vt:lpstr>Reconstruction stage</vt:lpstr>
      <vt:lpstr>Diagonal averaging</vt:lpstr>
      <vt:lpstr>Презентация PowerPoint</vt:lpstr>
      <vt:lpstr>Презентация PowerPoint</vt:lpstr>
      <vt:lpstr>Separability for the SSA method</vt:lpstr>
      <vt:lpstr>How to choose grouping indices</vt:lpstr>
      <vt:lpstr>How to choose grouping indices</vt:lpstr>
      <vt:lpstr>How to choose grouping indices</vt:lpstr>
      <vt:lpstr>How to choose grouping indices</vt:lpstr>
      <vt:lpstr>Презентация PowerPoint</vt:lpstr>
      <vt:lpstr>How to choose the window L</vt:lpstr>
      <vt:lpstr>Eigen-values difference technique</vt:lpstr>
      <vt:lpstr>Eigen-values difference technique</vt:lpstr>
      <vt:lpstr>Презентация PowerPoint</vt:lpstr>
      <vt:lpstr>Eigen-values difference technique</vt:lpstr>
      <vt:lpstr>PART 3. WAVELET DECOMPOSITION OF TIME SERIES</vt:lpstr>
      <vt:lpstr>Continuous Wavelet Transform CWT</vt:lpstr>
      <vt:lpstr>Inverse Transform</vt:lpstr>
      <vt:lpstr>Discrete Transform DWT</vt:lpstr>
      <vt:lpstr>Decomposition technique</vt:lpstr>
      <vt:lpstr>Decomposition technique</vt:lpstr>
      <vt:lpstr>Decomposition technique</vt:lpstr>
      <vt:lpstr>Презентация PowerPoint</vt:lpstr>
      <vt:lpstr>Презентация PowerPoint</vt:lpstr>
      <vt:lpstr>Презентация PowerPoint</vt:lpstr>
      <vt:lpstr>Презентация PowerPoint</vt:lpstr>
      <vt:lpstr>Wavelet Packet Decomposition WPD</vt:lpstr>
      <vt:lpstr>Презентация PowerPoint</vt:lpstr>
      <vt:lpstr>Wavelet Packet Decomposition</vt:lpstr>
      <vt:lpstr>Презентация PowerPoint</vt:lpstr>
      <vt:lpstr>Презентация PowerPoint</vt:lpstr>
      <vt:lpstr>PART 4. EMPIRICAL  MODE DECOMPOSITION</vt:lpstr>
      <vt:lpstr>Empirical Mode Decomposition = EMD</vt:lpstr>
      <vt:lpstr>EMD procedure</vt:lpstr>
      <vt:lpstr>Презентация PowerPoint</vt:lpstr>
      <vt:lpstr>EMD procedure</vt:lpstr>
      <vt:lpstr>First step</vt:lpstr>
      <vt:lpstr>Second step</vt:lpstr>
      <vt:lpstr>… step</vt:lpstr>
      <vt:lpstr>EMD procedure</vt:lpstr>
      <vt:lpstr>Second component</vt:lpstr>
      <vt:lpstr>Презентация PowerPoint</vt:lpstr>
      <vt:lpstr>Презентация PowerPoint</vt:lpstr>
      <vt:lpstr>Mixing modes problem</vt:lpstr>
      <vt:lpstr>Презентация PowerPoint</vt:lpstr>
      <vt:lpstr>Ensemble Decomposition</vt:lpstr>
      <vt:lpstr>EEMD modification</vt:lpstr>
      <vt:lpstr>EEMD modification</vt:lpstr>
      <vt:lpstr>Презентация PowerPoint</vt:lpstr>
      <vt:lpstr>CEEMD modification</vt:lpstr>
      <vt:lpstr>PART 5. TIME-FREQUENCY CHARACTERISTICS OF  NON-STATIONARY TIME SERIES</vt:lpstr>
      <vt:lpstr>Spectrogram</vt:lpstr>
      <vt:lpstr>Презентация PowerPoint</vt:lpstr>
      <vt:lpstr>Instantaneous frequency</vt:lpstr>
      <vt:lpstr>Analytical signal</vt:lpstr>
      <vt:lpstr>Instantaneous values</vt:lpstr>
      <vt:lpstr>Time-and-frequency presentation</vt:lpstr>
      <vt:lpstr>Презентация PowerPoint</vt:lpstr>
      <vt:lpstr>Direct Quadrature</vt:lpstr>
      <vt:lpstr>Презентация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126</cp:revision>
  <dcterms:created xsi:type="dcterms:W3CDTF">2017-01-03T05:50:48Z</dcterms:created>
  <dcterms:modified xsi:type="dcterms:W3CDTF">2019-02-09T22:05:28Z</dcterms:modified>
</cp:coreProperties>
</file>