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90" r:id="rId2"/>
    <p:sldId id="259" r:id="rId3"/>
    <p:sldId id="262" r:id="rId4"/>
    <p:sldId id="313" r:id="rId5"/>
    <p:sldId id="364" r:id="rId6"/>
    <p:sldId id="336" r:id="rId7"/>
    <p:sldId id="366" r:id="rId8"/>
    <p:sldId id="367" r:id="rId9"/>
    <p:sldId id="392" r:id="rId10"/>
    <p:sldId id="368" r:id="rId11"/>
    <p:sldId id="369" r:id="rId12"/>
    <p:sldId id="370" r:id="rId13"/>
    <p:sldId id="334" r:id="rId14"/>
    <p:sldId id="371" r:id="rId15"/>
    <p:sldId id="372" r:id="rId16"/>
    <p:sldId id="373" r:id="rId17"/>
    <p:sldId id="374" r:id="rId18"/>
    <p:sldId id="393" r:id="rId19"/>
    <p:sldId id="375" r:id="rId20"/>
    <p:sldId id="363" r:id="rId21"/>
    <p:sldId id="376" r:id="rId22"/>
    <p:sldId id="378" r:id="rId23"/>
    <p:sldId id="379" r:id="rId24"/>
    <p:sldId id="381" r:id="rId25"/>
    <p:sldId id="382" r:id="rId26"/>
    <p:sldId id="383" r:id="rId27"/>
    <p:sldId id="380" r:id="rId28"/>
    <p:sldId id="384" r:id="rId29"/>
    <p:sldId id="385" r:id="rId30"/>
    <p:sldId id="387" r:id="rId31"/>
    <p:sldId id="388" r:id="rId32"/>
    <p:sldId id="389" r:id="rId33"/>
    <p:sldId id="39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png"/><Relationship Id="rId4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png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7</a:t>
            </a:r>
          </a:p>
          <a:p>
            <a:r>
              <a:rPr lang="en-US" b="1" dirty="0">
                <a:solidFill>
                  <a:schemeClr val="tx1"/>
                </a:solidFill>
              </a:rPr>
              <a:t>Time series forecast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6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For the simplest mean forecast, confidence interval is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    – </a:t>
            </a:r>
            <a:r>
              <a:rPr lang="en-US" dirty="0"/>
              <a:t>t-Student value</a:t>
            </a:r>
            <a:r>
              <a:rPr lang="ru-RU" dirty="0"/>
              <a:t>, </a:t>
            </a:r>
            <a:r>
              <a:rPr lang="en-US" i="1" dirty="0"/>
              <a:t>N</a:t>
            </a:r>
            <a:r>
              <a:rPr lang="en-US" dirty="0"/>
              <a:t> – length of data</a:t>
            </a:r>
            <a:r>
              <a:rPr lang="ru-RU" dirty="0"/>
              <a:t>;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02338"/>
              </p:ext>
            </p:extLst>
          </p:nvPr>
        </p:nvGraphicFramePr>
        <p:xfrm>
          <a:off x="2669902" y="2852936"/>
          <a:ext cx="380419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3" imgW="1663700" imgH="508000" progId="Equation.DSMT4">
                  <p:embed/>
                </p:oleObj>
              </mc:Choice>
              <mc:Fallback>
                <p:oleObj name="Equation" r:id="rId3" imgW="16637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02" y="2852936"/>
                        <a:ext cx="380419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79609"/>
              </p:ext>
            </p:extLst>
          </p:nvPr>
        </p:nvGraphicFramePr>
        <p:xfrm>
          <a:off x="3131840" y="5013176"/>
          <a:ext cx="3197155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5" imgW="1409088" imgH="571252" progId="Equation.DSMT4">
                  <p:embed/>
                </p:oleObj>
              </mc:Choice>
              <mc:Fallback>
                <p:oleObj name="Equation" r:id="rId5" imgW="1409088" imgH="57125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13176"/>
                        <a:ext cx="3197155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13164"/>
              </p:ext>
            </p:extLst>
          </p:nvPr>
        </p:nvGraphicFramePr>
        <p:xfrm>
          <a:off x="1691680" y="4365104"/>
          <a:ext cx="393325" cy="57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7" imgW="164957" imgH="241091" progId="Equation.DSMT4">
                  <p:embed/>
                </p:oleObj>
              </mc:Choice>
              <mc:Fallback>
                <p:oleObj name="Equation" r:id="rId7" imgW="164957" imgH="2410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365104"/>
                        <a:ext cx="393325" cy="57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8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Forecast of mean absolute gain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the absolute gains: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they are </a:t>
            </a:r>
            <a:r>
              <a:rPr lang="en-US" b="1" dirty="0"/>
              <a:t>almost equal </a:t>
            </a:r>
            <a:r>
              <a:rPr lang="en-US" dirty="0"/>
              <a:t>throughout the data: </a:t>
            </a:r>
          </a:p>
          <a:p>
            <a:r>
              <a:rPr lang="en-US" dirty="0"/>
              <a:t>Check the inequality:</a:t>
            </a:r>
            <a:endParaRPr lang="ru-RU" dirty="0"/>
          </a:p>
          <a:p>
            <a:endParaRPr lang="ru-RU" dirty="0"/>
          </a:p>
          <a:p>
            <a:r>
              <a:rPr lang="en-US" dirty="0"/>
              <a:t>If the check is true</a:t>
            </a:r>
            <a:r>
              <a:rPr lang="ru-RU" dirty="0"/>
              <a:t>, </a:t>
            </a:r>
            <a:r>
              <a:rPr lang="en-US" dirty="0"/>
              <a:t>then</a:t>
            </a:r>
            <a:r>
              <a:rPr lang="ru-RU" dirty="0"/>
              <a:t>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30910"/>
              </p:ext>
            </p:extLst>
          </p:nvPr>
        </p:nvGraphicFramePr>
        <p:xfrm>
          <a:off x="4572000" y="2204864"/>
          <a:ext cx="203638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Equation" r:id="rId3" imgW="965200" imgH="241300" progId="Equation.DSMT4">
                  <p:embed/>
                </p:oleObj>
              </mc:Choice>
              <mc:Fallback>
                <p:oleObj name="Equation" r:id="rId3" imgW="965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4864"/>
                        <a:ext cx="203638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161989"/>
              </p:ext>
            </p:extLst>
          </p:nvPr>
        </p:nvGraphicFramePr>
        <p:xfrm>
          <a:off x="4427984" y="3284984"/>
          <a:ext cx="1368152" cy="6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284984"/>
                        <a:ext cx="1368152" cy="60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28539"/>
              </p:ext>
            </p:extLst>
          </p:nvPr>
        </p:nvGraphicFramePr>
        <p:xfrm>
          <a:off x="1979712" y="3789040"/>
          <a:ext cx="1939082" cy="78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7" imgW="1282700" imgH="520700" progId="Equation.DSMT4">
                  <p:embed/>
                </p:oleObj>
              </mc:Choice>
              <mc:Fallback>
                <p:oleObj name="Equation" r:id="rId7" imgW="12827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1939082" cy="789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05043"/>
              </p:ext>
            </p:extLst>
          </p:nvPr>
        </p:nvGraphicFramePr>
        <p:xfrm>
          <a:off x="5796136" y="3789040"/>
          <a:ext cx="18335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9" imgW="1193760" imgH="520560" progId="Equation.DSMT4">
                  <p:embed/>
                </p:oleObj>
              </mc:Choice>
              <mc:Fallback>
                <p:oleObj name="Equation" r:id="rId9" imgW="119376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789040"/>
                        <a:ext cx="1833563" cy="804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78956"/>
              </p:ext>
            </p:extLst>
          </p:nvPr>
        </p:nvGraphicFramePr>
        <p:xfrm>
          <a:off x="2209237" y="4869160"/>
          <a:ext cx="4725525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Equation" r:id="rId11" imgW="1663700" imgH="457200" progId="Equation.DSMT4">
                  <p:embed/>
                </p:oleObj>
              </mc:Choice>
              <mc:Fallback>
                <p:oleObj name="Equation" r:id="rId11" imgW="1663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237" y="4869160"/>
                        <a:ext cx="4725525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of mean expansion factor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76264"/>
          </a:xfrm>
        </p:spPr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b="1" dirty="0"/>
              <a:t>expansion factor </a:t>
            </a:r>
            <a:r>
              <a:rPr lang="en-US" i="1" dirty="0"/>
              <a:t>T</a:t>
            </a:r>
            <a:r>
              <a:rPr lang="en-US" i="1" baseline="-25000" dirty="0"/>
              <a:t>p</a:t>
            </a:r>
            <a:r>
              <a:rPr lang="en-US" dirty="0"/>
              <a:t> is almost constant, then the </a:t>
            </a:r>
            <a:r>
              <a:rPr lang="en-US" b="1" dirty="0"/>
              <a:t>tendency</a:t>
            </a:r>
            <a:r>
              <a:rPr lang="en-US" dirty="0"/>
              <a:t> of this time series is subjected to the </a:t>
            </a:r>
            <a:r>
              <a:rPr lang="en-US" b="1" dirty="0"/>
              <a:t>geometric progression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86405"/>
              </p:ext>
            </p:extLst>
          </p:nvPr>
        </p:nvGraphicFramePr>
        <p:xfrm>
          <a:off x="3131840" y="1916832"/>
          <a:ext cx="317067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3" imgW="1002865" imgH="291973" progId="Equation.DSMT4">
                  <p:embed/>
                </p:oleObj>
              </mc:Choice>
              <mc:Fallback>
                <p:oleObj name="Equation" r:id="rId3" imgW="1002865" imgH="29197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16832"/>
                        <a:ext cx="3170675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7550"/>
              </p:ext>
            </p:extLst>
          </p:nvPr>
        </p:nvGraphicFramePr>
        <p:xfrm>
          <a:off x="2987824" y="2852936"/>
          <a:ext cx="337537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5" imgW="1193800" imgH="381000" progId="Equation.DSMT4">
                  <p:embed/>
                </p:oleObj>
              </mc:Choice>
              <mc:Fallback>
                <p:oleObj name="Equation" r:id="rId5" imgW="1193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852936"/>
                        <a:ext cx="337537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85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3. </a:t>
            </a:r>
            <a:r>
              <a:rPr lang="en-US" dirty="0"/>
              <a:t>TIME SERIES </a:t>
            </a:r>
            <a:br>
              <a:rPr lang="en-US" dirty="0"/>
            </a:br>
            <a:r>
              <a:rPr lang="en-US" dirty="0"/>
              <a:t>TREND / TENDENCY FORECAST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Trend 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Trend</a:t>
            </a:r>
            <a:r>
              <a:rPr lang="en-US" dirty="0"/>
              <a:t> is the </a:t>
            </a:r>
            <a:r>
              <a:rPr lang="en-US" b="1" dirty="0"/>
              <a:t>simplest part </a:t>
            </a:r>
            <a:r>
              <a:rPr lang="en-US" dirty="0"/>
              <a:t>of any data;</a:t>
            </a:r>
          </a:p>
          <a:p>
            <a:r>
              <a:rPr lang="en-US" dirty="0"/>
              <a:t>We can estimate trend simply with </a:t>
            </a:r>
            <a:r>
              <a:rPr lang="en-US" b="1" dirty="0"/>
              <a:t>regression</a:t>
            </a:r>
            <a:r>
              <a:rPr lang="en-US" dirty="0"/>
              <a:t> or </a:t>
            </a:r>
            <a:r>
              <a:rPr lang="en-US" b="1" dirty="0"/>
              <a:t>smoothing</a:t>
            </a:r>
            <a:r>
              <a:rPr lang="en-US" dirty="0"/>
              <a:t> procedure</a:t>
            </a:r>
          </a:p>
          <a:p>
            <a:r>
              <a:rPr lang="en-US" b="1" dirty="0"/>
              <a:t>Exponential </a:t>
            </a:r>
            <a:r>
              <a:rPr lang="en-US" dirty="0"/>
              <a:t>form of trend</a:t>
            </a:r>
            <a:r>
              <a:rPr lang="en-US" b="1" dirty="0"/>
              <a:t> </a:t>
            </a:r>
            <a:r>
              <a:rPr lang="en-US" dirty="0"/>
              <a:t>gives us the forecast instantly, due to its recurrent form:</a:t>
            </a:r>
          </a:p>
          <a:p>
            <a:endParaRPr lang="en-US" dirty="0"/>
          </a:p>
          <a:p>
            <a:r>
              <a:rPr lang="en-US" dirty="0"/>
              <a:t>For a </a:t>
            </a:r>
            <a:r>
              <a:rPr lang="en-US" b="1" dirty="0"/>
              <a:t>smoothed</a:t>
            </a:r>
            <a:r>
              <a:rPr lang="en-US" dirty="0"/>
              <a:t> trend it is still needed to be </a:t>
            </a:r>
            <a:r>
              <a:rPr lang="en-US" b="1" dirty="0"/>
              <a:t>curve fitted </a:t>
            </a:r>
            <a:r>
              <a:rPr lang="en-US" dirty="0"/>
              <a:t>with polynomial first, and only then it can be forecasted with regression methods;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69296"/>
              </p:ext>
            </p:extLst>
          </p:nvPr>
        </p:nvGraphicFramePr>
        <p:xfrm>
          <a:off x="1619672" y="4437112"/>
          <a:ext cx="610081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3" imgW="3340100" imgH="279400" progId="Equation.DSMT4">
                  <p:embed/>
                </p:oleObj>
              </mc:Choice>
              <mc:Fallback>
                <p:oleObj name="Equation" r:id="rId3" imgW="33401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437112"/>
                        <a:ext cx="610081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59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based on regression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16424"/>
          </a:xfrm>
        </p:spPr>
        <p:txBody>
          <a:bodyPr>
            <a:normAutofit/>
          </a:bodyPr>
          <a:lstStyle/>
          <a:p>
            <a:r>
              <a:rPr lang="en-US" dirty="0"/>
              <a:t>Assuming the generalized </a:t>
            </a:r>
            <a:r>
              <a:rPr lang="en-US" b="1" dirty="0"/>
              <a:t>least-squared method </a:t>
            </a:r>
            <a:r>
              <a:rPr lang="en-US" dirty="0"/>
              <a:t>of trend </a:t>
            </a:r>
            <a:r>
              <a:rPr lang="en-US" b="1" dirty="0"/>
              <a:t>data fitting</a:t>
            </a:r>
            <a:r>
              <a:rPr lang="en-US" dirty="0"/>
              <a:t>, we have found a regression equation, as a function of time;</a:t>
            </a:r>
          </a:p>
          <a:p>
            <a:r>
              <a:rPr lang="en-US" dirty="0"/>
              <a:t>With every next step of time sample we estimate the future observations of data;</a:t>
            </a:r>
          </a:p>
          <a:p>
            <a:r>
              <a:rPr lang="en-US" dirty="0"/>
              <a:t>And we also will need a </a:t>
            </a:r>
            <a:r>
              <a:rPr lang="en-US" b="1" dirty="0"/>
              <a:t>confidence interval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0032"/>
              </p:ext>
            </p:extLst>
          </p:nvPr>
        </p:nvGraphicFramePr>
        <p:xfrm>
          <a:off x="323528" y="1988840"/>
          <a:ext cx="862038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3" imgW="3987800" imgH="266700" progId="Equation.DSMT4">
                  <p:embed/>
                </p:oleObj>
              </mc:Choice>
              <mc:Fallback>
                <p:oleObj name="Equation" r:id="rId3" imgW="39878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862038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12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96344"/>
          </a:xfrm>
        </p:spPr>
        <p:txBody>
          <a:bodyPr>
            <a:normAutofit/>
          </a:bodyPr>
          <a:lstStyle/>
          <a:p>
            <a:r>
              <a:rPr lang="en-US" dirty="0"/>
              <a:t>If the constructed forecast model is </a:t>
            </a:r>
            <a:r>
              <a:rPr lang="en-US" b="1" dirty="0"/>
              <a:t>adequate</a:t>
            </a:r>
            <a:r>
              <a:rPr lang="en-US" dirty="0"/>
              <a:t>, then with </a:t>
            </a:r>
            <a:r>
              <a:rPr lang="en-US" b="1" dirty="0"/>
              <a:t>probability</a:t>
            </a:r>
            <a:r>
              <a:rPr lang="en-US" dirty="0"/>
              <a:t> </a:t>
            </a:r>
            <a:r>
              <a:rPr lang="el-GR" i="1" dirty="0"/>
              <a:t>α</a:t>
            </a:r>
            <a:r>
              <a:rPr lang="ru-RU" dirty="0"/>
              <a:t> </a:t>
            </a:r>
            <a:r>
              <a:rPr lang="en-US" dirty="0"/>
              <a:t>we can </a:t>
            </a:r>
            <a:r>
              <a:rPr lang="en-US" b="1" dirty="0"/>
              <a:t>assert</a:t>
            </a:r>
            <a:r>
              <a:rPr lang="en-US" dirty="0"/>
              <a:t>, provided that the tendency development is maintained, the forecasted observations will be within/inside the </a:t>
            </a:r>
            <a:r>
              <a:rPr lang="en-US" b="1" dirty="0"/>
              <a:t>confidence interval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176328"/>
              </p:ext>
            </p:extLst>
          </p:nvPr>
        </p:nvGraphicFramePr>
        <p:xfrm>
          <a:off x="3060700" y="1989138"/>
          <a:ext cx="34067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3" imgW="1511280" imgH="545760" progId="Equation.DSMT4">
                  <p:embed/>
                </p:oleObj>
              </mc:Choice>
              <mc:Fallback>
                <p:oleObj name="Equation" r:id="rId3" imgW="151128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989138"/>
                        <a:ext cx="3406775" cy="1223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29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r>
              <a:rPr lang="en-US" dirty="0"/>
              <a:t>For a linear trend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    – </a:t>
            </a:r>
            <a:r>
              <a:rPr lang="en-US" dirty="0"/>
              <a:t>residual data</a:t>
            </a:r>
            <a:r>
              <a:rPr lang="ru-RU" dirty="0"/>
              <a:t>, </a:t>
            </a:r>
            <a:r>
              <a:rPr lang="en-US" dirty="0"/>
              <a:t>or the difference between initial data and its model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12117"/>
              </p:ext>
            </p:extLst>
          </p:nvPr>
        </p:nvGraphicFramePr>
        <p:xfrm>
          <a:off x="2051720" y="2276872"/>
          <a:ext cx="523312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3" imgW="2933700" imgH="850900" progId="Equation.DSMT4">
                  <p:embed/>
                </p:oleObj>
              </mc:Choice>
              <mc:Fallback>
                <p:oleObj name="Equation" r:id="rId3" imgW="2933700" imgH="850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76872"/>
                        <a:ext cx="5233120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0900"/>
              </p:ext>
            </p:extLst>
          </p:nvPr>
        </p:nvGraphicFramePr>
        <p:xfrm>
          <a:off x="1691680" y="3645024"/>
          <a:ext cx="360040" cy="56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645024"/>
                        <a:ext cx="360040" cy="562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886690"/>
              </p:ext>
            </p:extLst>
          </p:nvPr>
        </p:nvGraphicFramePr>
        <p:xfrm>
          <a:off x="3779912" y="4725144"/>
          <a:ext cx="1864713" cy="158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7" imgW="889000" imgH="749300" progId="Equation.DSMT4">
                  <p:embed/>
                </p:oleObj>
              </mc:Choice>
              <mc:Fallback>
                <p:oleObj name="Equation" r:id="rId7" imgW="8890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5144"/>
                        <a:ext cx="1864713" cy="1584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0DD76C0-B4E4-447E-B80A-F289FD5F8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r="1088"/>
          <a:stretch/>
        </p:blipFill>
        <p:spPr bwMode="auto">
          <a:xfrm>
            <a:off x="88777" y="1124744"/>
            <a:ext cx="8966446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3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For a quadratic trend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83836"/>
              </p:ext>
            </p:extLst>
          </p:nvPr>
        </p:nvGraphicFramePr>
        <p:xfrm>
          <a:off x="310348" y="2780928"/>
          <a:ext cx="8523304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3" imgW="4673600" imgH="1066800" progId="Equation.DSMT4">
                  <p:embed/>
                </p:oleObj>
              </mc:Choice>
              <mc:Fallback>
                <p:oleObj name="Equation" r:id="rId3" imgW="4673600" imgH="106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48" y="2780928"/>
                        <a:ext cx="8523304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Time series forecast definition</a:t>
            </a:r>
          </a:p>
          <a:p>
            <a:pPr lvl="0"/>
            <a:r>
              <a:rPr lang="en-US" b="1" dirty="0"/>
              <a:t>Classification of forecasts</a:t>
            </a:r>
            <a:endParaRPr lang="ru-RU" dirty="0"/>
          </a:p>
          <a:p>
            <a:pPr lvl="0"/>
            <a:r>
              <a:rPr lang="en-US" b="1" dirty="0"/>
              <a:t>Examples of simple forecasts</a:t>
            </a:r>
            <a:endParaRPr lang="ru-RU" dirty="0"/>
          </a:p>
          <a:p>
            <a:pPr lvl="0"/>
            <a:r>
              <a:rPr lang="en-US" b="1" dirty="0"/>
              <a:t>Extrapolation of trend and tendencies</a:t>
            </a:r>
            <a:endParaRPr lang="ru-RU" dirty="0"/>
          </a:p>
          <a:p>
            <a:pPr lvl="0"/>
            <a:r>
              <a:rPr lang="en-US" b="1" dirty="0"/>
              <a:t>Regression methods of trend forecast</a:t>
            </a:r>
          </a:p>
          <a:p>
            <a:pPr lvl="0"/>
            <a:r>
              <a:rPr lang="en-US" b="1" dirty="0"/>
              <a:t>Estimated accuracy of forecast</a:t>
            </a:r>
          </a:p>
          <a:p>
            <a:pPr lvl="0"/>
            <a:r>
              <a:rPr lang="en-US" b="1" dirty="0"/>
              <a:t>Estimated quality of forecast from formal features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PART</a:t>
            </a:r>
            <a:r>
              <a:rPr lang="ru-RU" dirty="0"/>
              <a:t> 4. </a:t>
            </a:r>
            <a:r>
              <a:rPr lang="en-US" dirty="0"/>
              <a:t>Estimated accuracy AND QUALITY of forecast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accuracy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empirical measure of </a:t>
            </a:r>
            <a:r>
              <a:rPr lang="en-US" b="1" dirty="0"/>
              <a:t>forecast accuracy </a:t>
            </a:r>
            <a:r>
              <a:rPr lang="en-US" dirty="0"/>
              <a:t>is the value of </a:t>
            </a:r>
            <a:r>
              <a:rPr lang="en-US" b="1" dirty="0"/>
              <a:t>error</a:t>
            </a:r>
            <a:r>
              <a:rPr lang="en-US" dirty="0"/>
              <a:t>, which defines the </a:t>
            </a:r>
            <a:r>
              <a:rPr lang="en-US" b="1" dirty="0"/>
              <a:t>difference</a:t>
            </a:r>
            <a:r>
              <a:rPr lang="en-US" dirty="0"/>
              <a:t> between the forecasted and the factual, real observation of data;</a:t>
            </a:r>
          </a:p>
          <a:p>
            <a:pPr marL="0" indent="0">
              <a:buNone/>
            </a:pPr>
            <a:r>
              <a:rPr lang="en-US" b="1" dirty="0"/>
              <a:t>Retrospective forecast (</a:t>
            </a:r>
            <a:r>
              <a:rPr lang="en-US" b="1" dirty="0" err="1"/>
              <a:t>hindcasting</a:t>
            </a:r>
            <a:r>
              <a:rPr lang="en-US" b="1" dirty="0"/>
              <a:t>) </a:t>
            </a:r>
            <a:r>
              <a:rPr lang="ru-RU" b="1" dirty="0"/>
              <a:t>– </a:t>
            </a:r>
          </a:p>
          <a:p>
            <a:r>
              <a:rPr lang="en-US" dirty="0"/>
              <a:t>Forecast observations are estimated for the already known time samples with actual real observations at hand;</a:t>
            </a:r>
          </a:p>
          <a:p>
            <a:r>
              <a:rPr lang="en-US" dirty="0"/>
              <a:t>Used for a test of forecast accuracy;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7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accuracy indicators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en-US" b="1" dirty="0"/>
              <a:t>Analytical </a:t>
            </a:r>
            <a:r>
              <a:rPr lang="en-US" dirty="0"/>
              <a:t>indicators for the forecast accuracy;</a:t>
            </a:r>
          </a:p>
          <a:p>
            <a:r>
              <a:rPr lang="en-US" b="1" dirty="0"/>
              <a:t>Comparative </a:t>
            </a:r>
            <a:r>
              <a:rPr lang="en-US" dirty="0"/>
              <a:t>indicators for the forecast accuracy;</a:t>
            </a:r>
          </a:p>
          <a:p>
            <a:r>
              <a:rPr lang="en-US" b="1" dirty="0"/>
              <a:t>Qualitative </a:t>
            </a:r>
            <a:r>
              <a:rPr lang="en-US" dirty="0"/>
              <a:t>indicators for the forecast accuracy.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2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Analytical indicators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en-US" b="1" dirty="0"/>
              <a:t>Absolute forecast error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b="1" dirty="0"/>
              <a:t>Relative/fractional forecast error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All of these errors are for a </a:t>
            </a:r>
            <a:r>
              <a:rPr lang="en-US" b="1" dirty="0"/>
              <a:t>point prediction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855812"/>
              </p:ext>
            </p:extLst>
          </p:nvPr>
        </p:nvGraphicFramePr>
        <p:xfrm>
          <a:off x="3454634" y="2492896"/>
          <a:ext cx="223473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3" imgW="952087" imgH="279279" progId="Equation.DSMT4">
                  <p:embed/>
                </p:oleObj>
              </mc:Choice>
              <mc:Fallback>
                <p:oleObj name="Equation" r:id="rId3" imgW="952087" imgH="27927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34" y="2492896"/>
                        <a:ext cx="223473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12331"/>
              </p:ext>
            </p:extLst>
          </p:nvPr>
        </p:nvGraphicFramePr>
        <p:xfrm>
          <a:off x="2393431" y="3789040"/>
          <a:ext cx="435713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5" imgW="1981200" imgH="520700" progId="Equation.DSMT4">
                  <p:embed/>
                </p:oleObj>
              </mc:Choice>
              <mc:Fallback>
                <p:oleObj name="Equation" r:id="rId5" imgW="19812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431" y="3789040"/>
                        <a:ext cx="435713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39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Analytical indicators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en-US" b="1" dirty="0"/>
              <a:t>Average forecast error: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b="1" dirty="0"/>
              <a:t>Root-mean-square error (RMSE)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1603"/>
              </p:ext>
            </p:extLst>
          </p:nvPr>
        </p:nvGraphicFramePr>
        <p:xfrm>
          <a:off x="2915816" y="2420887"/>
          <a:ext cx="3672408" cy="130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3" imgW="1930400" imgH="685800" progId="Equation.DSMT4">
                  <p:embed/>
                </p:oleObj>
              </mc:Choice>
              <mc:Fallback>
                <p:oleObj name="Equation" r:id="rId3" imgW="19304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20887"/>
                        <a:ext cx="3672408" cy="1302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37915"/>
              </p:ext>
            </p:extLst>
          </p:nvPr>
        </p:nvGraphicFramePr>
        <p:xfrm>
          <a:off x="2843808" y="4365104"/>
          <a:ext cx="3888432" cy="175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5" imgW="1625600" imgH="736600" progId="Equation.DSMT4">
                  <p:embed/>
                </p:oleObj>
              </mc:Choice>
              <mc:Fallback>
                <p:oleObj name="Equation" r:id="rId5" imgW="16256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365104"/>
                        <a:ext cx="3888432" cy="1750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245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Analytical indicators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Average approximation error: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Up to</a:t>
            </a:r>
            <a:r>
              <a:rPr lang="ru-RU" dirty="0"/>
              <a:t> </a:t>
            </a:r>
            <a:r>
              <a:rPr lang="ru-RU" b="1" dirty="0"/>
              <a:t>10</a:t>
            </a:r>
            <a:r>
              <a:rPr lang="ru-RU" dirty="0"/>
              <a:t>%: </a:t>
            </a:r>
            <a:r>
              <a:rPr lang="en-US" b="1" dirty="0"/>
              <a:t>high </a:t>
            </a:r>
            <a:r>
              <a:rPr lang="en-US" dirty="0"/>
              <a:t>forecast accuracy</a:t>
            </a:r>
            <a:endParaRPr lang="ru-RU" dirty="0"/>
          </a:p>
          <a:p>
            <a:r>
              <a:rPr lang="en-US" dirty="0"/>
              <a:t>Up to</a:t>
            </a:r>
            <a:r>
              <a:rPr lang="ru-RU" dirty="0"/>
              <a:t> </a:t>
            </a:r>
            <a:r>
              <a:rPr lang="ru-RU" b="1" dirty="0"/>
              <a:t>20</a:t>
            </a:r>
            <a:r>
              <a:rPr lang="ru-RU" dirty="0"/>
              <a:t>%: </a:t>
            </a:r>
            <a:r>
              <a:rPr lang="en-US" b="1" dirty="0"/>
              <a:t>good</a:t>
            </a:r>
            <a:r>
              <a:rPr lang="en-US" dirty="0"/>
              <a:t> forecast accuracy</a:t>
            </a:r>
            <a:endParaRPr lang="ru-RU" dirty="0"/>
          </a:p>
          <a:p>
            <a:r>
              <a:rPr lang="en-US" dirty="0"/>
              <a:t>Up to</a:t>
            </a:r>
            <a:r>
              <a:rPr lang="ru-RU" dirty="0"/>
              <a:t> </a:t>
            </a:r>
            <a:r>
              <a:rPr lang="ru-RU" b="1" dirty="0"/>
              <a:t>50</a:t>
            </a:r>
            <a:r>
              <a:rPr lang="ru-RU" dirty="0"/>
              <a:t>%: </a:t>
            </a:r>
            <a:r>
              <a:rPr lang="en-US" b="1" dirty="0"/>
              <a:t>satisfactory</a:t>
            </a:r>
            <a:r>
              <a:rPr lang="en-US" dirty="0"/>
              <a:t> forecast accuracy</a:t>
            </a:r>
            <a:endParaRPr lang="ru-RU" dirty="0"/>
          </a:p>
          <a:p>
            <a:r>
              <a:rPr lang="en-US" dirty="0"/>
              <a:t>More than</a:t>
            </a:r>
            <a:r>
              <a:rPr lang="ru-RU" dirty="0"/>
              <a:t> </a:t>
            </a:r>
            <a:r>
              <a:rPr lang="ru-RU" b="1" dirty="0"/>
              <a:t>50</a:t>
            </a:r>
            <a:r>
              <a:rPr lang="ru-RU" dirty="0"/>
              <a:t>%: </a:t>
            </a:r>
            <a:r>
              <a:rPr lang="en-US" b="1" dirty="0"/>
              <a:t>inadequate</a:t>
            </a:r>
            <a:r>
              <a:rPr lang="en-US" dirty="0"/>
              <a:t> forecast accuracy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8973"/>
              </p:ext>
            </p:extLst>
          </p:nvPr>
        </p:nvGraphicFramePr>
        <p:xfrm>
          <a:off x="2483768" y="2564904"/>
          <a:ext cx="457970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3" imgW="2019300" imgH="571500" progId="Equation.DSMT4">
                  <p:embed/>
                </p:oleObj>
              </mc:Choice>
              <mc:Fallback>
                <p:oleObj name="Equation" r:id="rId3" imgW="20193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564904"/>
                        <a:ext cx="4579709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2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Comparative accuracy indicator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en-US" b="1" dirty="0"/>
              <a:t>Correlation coefficient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This indicator reflects the linear correlation between two values and only specifies a relationship between the real observations and forecasted values;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3098"/>
              </p:ext>
            </p:extLst>
          </p:nvPr>
        </p:nvGraphicFramePr>
        <p:xfrm>
          <a:off x="2195736" y="2492896"/>
          <a:ext cx="496855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3" imgW="2997200" imgH="1003300" progId="Equation.DSMT4">
                  <p:embed/>
                </p:oleObj>
              </mc:Choice>
              <mc:Fallback>
                <p:oleObj name="Equation" r:id="rId3" imgW="29972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92896"/>
                        <a:ext cx="4968551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78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Qualitative indicators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en-US" b="1" dirty="0"/>
              <a:t>Quality forecast coefficient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ratio between </a:t>
            </a:r>
            <a:r>
              <a:rPr lang="en-US" b="1" dirty="0"/>
              <a:t>exact fit </a:t>
            </a:r>
            <a:r>
              <a:rPr lang="en-US" dirty="0"/>
              <a:t>predicted observations and </a:t>
            </a:r>
            <a:r>
              <a:rPr lang="en-US" b="1" dirty="0"/>
              <a:t>all </a:t>
            </a:r>
            <a:r>
              <a:rPr lang="en-US" dirty="0"/>
              <a:t>factual future observations.</a:t>
            </a:r>
          </a:p>
          <a:p>
            <a:r>
              <a:rPr lang="en-US" dirty="0"/>
              <a:t>The problem is – how to measure the exact fit, how close are they need to be?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14814"/>
              </p:ext>
            </p:extLst>
          </p:nvPr>
        </p:nvGraphicFramePr>
        <p:xfrm>
          <a:off x="3632200" y="2462213"/>
          <a:ext cx="18780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3" imgW="774360" imgH="469800" progId="Equation.DSMT4">
                  <p:embed/>
                </p:oleObj>
              </mc:Choice>
              <mc:Fallback>
                <p:oleObj name="Equation" r:id="rId3" imgW="77436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462213"/>
                        <a:ext cx="1878013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9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Qualitative indicators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276872"/>
            <a:ext cx="7992888" cy="4248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Misfit Coefficient</a:t>
            </a:r>
            <a:endParaRPr lang="ru-RU" b="1" dirty="0"/>
          </a:p>
          <a:p>
            <a:r>
              <a:rPr lang="en-US" dirty="0"/>
              <a:t>First Modification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90974"/>
              </p:ext>
            </p:extLst>
          </p:nvPr>
        </p:nvGraphicFramePr>
        <p:xfrm>
          <a:off x="2483768" y="3501008"/>
          <a:ext cx="39330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3" imgW="1765300" imgH="1003300" progId="Equation.DSMT4">
                  <p:embed/>
                </p:oleObj>
              </mc:Choice>
              <mc:Fallback>
                <p:oleObj name="Equation" r:id="rId3" imgW="17653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1008"/>
                        <a:ext cx="3933010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734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Qualitative indicators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ru-RU" b="1" dirty="0"/>
              <a:t>=0</a:t>
            </a:r>
            <a:r>
              <a:rPr lang="ru-RU" dirty="0"/>
              <a:t> </a:t>
            </a:r>
            <a:r>
              <a:rPr lang="en-US" dirty="0"/>
              <a:t>is the </a:t>
            </a:r>
            <a:r>
              <a:rPr lang="en-US" b="1" dirty="0"/>
              <a:t>exact fit </a:t>
            </a:r>
            <a:r>
              <a:rPr lang="en-US" dirty="0"/>
              <a:t>between factual and forecasted observations;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ru-RU" b="1" dirty="0"/>
              <a:t>=1</a:t>
            </a:r>
            <a:r>
              <a:rPr lang="ru-RU" dirty="0"/>
              <a:t> </a:t>
            </a:r>
            <a:r>
              <a:rPr lang="en-US" dirty="0"/>
              <a:t>is the accuracy of the </a:t>
            </a:r>
            <a:r>
              <a:rPr lang="en-US" b="1" dirty="0"/>
              <a:t>simplest mean extrapolation</a:t>
            </a:r>
            <a:r>
              <a:rPr lang="en-US" dirty="0"/>
              <a:t>;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en-US" b="1" dirty="0"/>
              <a:t>&gt;1</a:t>
            </a:r>
            <a:r>
              <a:rPr lang="ru-RU" dirty="0"/>
              <a:t> </a:t>
            </a:r>
            <a:r>
              <a:rPr lang="en-US" dirty="0"/>
              <a:t>is the accuracy worse, than the forecast based on </a:t>
            </a:r>
            <a:r>
              <a:rPr lang="en-US" b="1" dirty="0"/>
              <a:t>constant</a:t>
            </a:r>
            <a:r>
              <a:rPr lang="en-US" dirty="0"/>
              <a:t> </a:t>
            </a:r>
            <a:r>
              <a:rPr lang="en-US" b="1" dirty="0"/>
              <a:t>mean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81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TIME SERIES </a:t>
            </a:r>
            <a:br>
              <a:rPr lang="en-US" dirty="0"/>
            </a:br>
            <a:r>
              <a:rPr lang="en-US" dirty="0"/>
              <a:t>FORECAST DEFINITION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Qualitative indicators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Second Modification: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The ratio between the </a:t>
            </a:r>
            <a:r>
              <a:rPr lang="en-US" b="1" dirty="0"/>
              <a:t>forecast SMSE </a:t>
            </a:r>
            <a:r>
              <a:rPr lang="en-US" dirty="0"/>
              <a:t>and the </a:t>
            </a:r>
            <a:r>
              <a:rPr lang="en-US" b="1" dirty="0"/>
              <a:t>variance estimation </a:t>
            </a:r>
            <a:r>
              <a:rPr lang="en-US" dirty="0"/>
              <a:t>on the forecast interval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804846"/>
              </p:ext>
            </p:extLst>
          </p:nvPr>
        </p:nvGraphicFramePr>
        <p:xfrm>
          <a:off x="2766999" y="2492896"/>
          <a:ext cx="3610001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3" imgW="1790700" imgH="1003300" progId="Equation.DSMT4">
                  <p:embed/>
                </p:oleObj>
              </mc:Choice>
              <mc:Fallback>
                <p:oleObj name="Equation" r:id="rId3" imgW="17907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999" y="2492896"/>
                        <a:ext cx="3610001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40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Qualitative indicators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Third Modification: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The ratio between the </a:t>
            </a:r>
            <a:r>
              <a:rPr lang="en-US" b="1" dirty="0"/>
              <a:t>forecast SMSE </a:t>
            </a:r>
            <a:r>
              <a:rPr lang="en-US" dirty="0"/>
              <a:t>and the </a:t>
            </a:r>
            <a:r>
              <a:rPr lang="en-US" b="1" dirty="0"/>
              <a:t>linear trend</a:t>
            </a:r>
            <a:r>
              <a:rPr lang="en-US" dirty="0"/>
              <a:t> </a:t>
            </a:r>
            <a:r>
              <a:rPr lang="en-US" b="1" dirty="0"/>
              <a:t>forecast SMSE </a:t>
            </a:r>
            <a:r>
              <a:rPr lang="en-US" dirty="0"/>
              <a:t>on the forecast interval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3492"/>
              </p:ext>
            </p:extLst>
          </p:nvPr>
        </p:nvGraphicFramePr>
        <p:xfrm>
          <a:off x="2987824" y="2492896"/>
          <a:ext cx="3590799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3" imgW="1777229" imgH="1002865" progId="Equation.DSMT4">
                  <p:embed/>
                </p:oleObj>
              </mc:Choice>
              <mc:Fallback>
                <p:oleObj name="Equation" r:id="rId3" imgW="1777229" imgH="100286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492896"/>
                        <a:ext cx="3590799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19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Qualitative indicators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Overall, qualitative indicators show how </a:t>
            </a:r>
            <a:r>
              <a:rPr lang="en-US" b="1" dirty="0"/>
              <a:t>good</a:t>
            </a:r>
            <a:r>
              <a:rPr lang="en-US" dirty="0"/>
              <a:t> or </a:t>
            </a:r>
            <a:r>
              <a:rPr lang="en-US" b="1" dirty="0"/>
              <a:t>bad</a:t>
            </a:r>
            <a:r>
              <a:rPr lang="en-US" dirty="0"/>
              <a:t> the constructed forecast compared to: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ru-RU" dirty="0"/>
              <a:t> – </a:t>
            </a:r>
            <a:r>
              <a:rPr lang="en-US" dirty="0"/>
              <a:t>constant mean value forecast</a:t>
            </a:r>
            <a:r>
              <a:rPr lang="ru-RU" dirty="0"/>
              <a:t>;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2</a:t>
            </a:r>
            <a:r>
              <a:rPr lang="ru-RU" dirty="0"/>
              <a:t> – </a:t>
            </a:r>
            <a:r>
              <a:rPr lang="en-US" dirty="0"/>
              <a:t>time series variance estimation</a:t>
            </a:r>
            <a:r>
              <a:rPr lang="ru-RU" dirty="0"/>
              <a:t>;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3</a:t>
            </a:r>
            <a:r>
              <a:rPr lang="ru-RU" dirty="0"/>
              <a:t> – </a:t>
            </a:r>
            <a:r>
              <a:rPr lang="en-US" dirty="0"/>
              <a:t>linear trend extrapolation;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040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rmAutofit/>
          </a:bodyPr>
          <a:lstStyle/>
          <a:p>
            <a:r>
              <a:rPr lang="en-US" dirty="0"/>
              <a:t>Chris Chatfield. Time-Series Forecasting. — Chapman and Hall/CRC; 1</a:t>
            </a:r>
            <a:r>
              <a:rPr lang="en-US" baseline="30000" dirty="0"/>
              <a:t>st</a:t>
            </a:r>
            <a:r>
              <a:rPr lang="en-US" dirty="0"/>
              <a:t> ed. — 2000. </a:t>
            </a:r>
            <a:r>
              <a:rPr lang="en-US"/>
              <a:t>— 280 p</a:t>
            </a:r>
            <a:r>
              <a:rPr lang="en-US" dirty="0"/>
              <a:t>. ISBN 978-1584880639</a:t>
            </a:r>
          </a:p>
          <a:p>
            <a:r>
              <a:rPr lang="en-US" dirty="0"/>
              <a:t>Box G., Jenkins G. Time Series Analysis: Forecasting and Control. — 4</a:t>
            </a:r>
            <a:r>
              <a:rPr lang="en-US" baseline="30000" dirty="0"/>
              <a:t>th</a:t>
            </a:r>
            <a:r>
              <a:rPr lang="en-US" dirty="0"/>
              <a:t> ed. Wiley. — 2008. — 784 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16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Scientific, based on the established cause-and-effect relations and time series regularities, </a:t>
            </a:r>
            <a:r>
              <a:rPr lang="en-US" b="1" dirty="0"/>
              <a:t>estimation</a:t>
            </a:r>
            <a:r>
              <a:rPr lang="en-US" dirty="0"/>
              <a:t> of state and stochastic </a:t>
            </a:r>
            <a:r>
              <a:rPr lang="en-US" b="1" dirty="0"/>
              <a:t>ways of progress and development </a:t>
            </a:r>
            <a:r>
              <a:rPr lang="en-US" dirty="0"/>
              <a:t>for researched sample-generating processes.</a:t>
            </a:r>
          </a:p>
          <a:p>
            <a:r>
              <a:rPr lang="en-US" dirty="0"/>
              <a:t>A way to </a:t>
            </a:r>
            <a:r>
              <a:rPr lang="en-US" b="1" dirty="0"/>
              <a:t>define the future </a:t>
            </a:r>
            <a:r>
              <a:rPr lang="en-US" dirty="0"/>
              <a:t>events and observations of time series data.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types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Short-term</a:t>
            </a:r>
            <a:endParaRPr lang="ru-RU" b="1" dirty="0"/>
          </a:p>
          <a:p>
            <a:r>
              <a:rPr lang="en-US" dirty="0"/>
              <a:t>For 2-3 time samples forward;</a:t>
            </a:r>
          </a:p>
          <a:p>
            <a:pPr marL="0" indent="0">
              <a:buNone/>
            </a:pPr>
            <a:r>
              <a:rPr lang="en-US" b="1" dirty="0"/>
              <a:t>Medium-term</a:t>
            </a:r>
            <a:endParaRPr lang="ru-RU" b="1" dirty="0"/>
          </a:p>
          <a:p>
            <a:r>
              <a:rPr lang="en-US" dirty="0"/>
              <a:t>For one season/cycle forward;</a:t>
            </a:r>
          </a:p>
          <a:p>
            <a:pPr marL="0" indent="0">
              <a:buNone/>
            </a:pPr>
            <a:r>
              <a:rPr lang="en-US" b="1" dirty="0"/>
              <a:t>Long-term</a:t>
            </a:r>
            <a:endParaRPr lang="ru-RU" b="1" dirty="0"/>
          </a:p>
          <a:p>
            <a:r>
              <a:rPr lang="en-US" dirty="0"/>
              <a:t>For some number of seasons/cycles forward;</a:t>
            </a:r>
          </a:p>
          <a:p>
            <a:r>
              <a:rPr lang="en-US" dirty="0"/>
              <a:t>For one longest cycle or trend/tendency;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SIMPLE FORECAST </a:t>
            </a:r>
            <a:br>
              <a:rPr lang="en-US" dirty="0"/>
            </a:br>
            <a:r>
              <a:rPr lang="en-US" dirty="0"/>
              <a:t>WITH EXTRAPOLATION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Extrapolation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The forecast construction with the well-known fitted curves and lines;</a:t>
            </a:r>
          </a:p>
          <a:p>
            <a:r>
              <a:rPr lang="en-US" dirty="0"/>
              <a:t>The </a:t>
            </a:r>
            <a:r>
              <a:rPr lang="en-US" b="1" dirty="0"/>
              <a:t>simplest possible forecast </a:t>
            </a:r>
            <a:r>
              <a:rPr lang="en-US" dirty="0"/>
              <a:t>(and the least accurate) – with </a:t>
            </a:r>
            <a:r>
              <a:rPr lang="en-US" b="1" dirty="0"/>
              <a:t>constant</a:t>
            </a:r>
            <a:r>
              <a:rPr lang="en-US" dirty="0"/>
              <a:t> expectation </a:t>
            </a:r>
            <a:r>
              <a:rPr lang="en-US" b="1" dirty="0"/>
              <a:t>mean</a:t>
            </a:r>
            <a:r>
              <a:rPr lang="en-US" dirty="0"/>
              <a:t> value observations: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74731"/>
              </p:ext>
            </p:extLst>
          </p:nvPr>
        </p:nvGraphicFramePr>
        <p:xfrm>
          <a:off x="1927811" y="4797152"/>
          <a:ext cx="558319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3" imgW="1586811" imgH="266584" progId="Equation.DSMT4">
                  <p:embed/>
                </p:oleObj>
              </mc:Choice>
              <mc:Fallback>
                <p:oleObj name="Equation" r:id="rId3" imgW="1586811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811" y="4797152"/>
                        <a:ext cx="558319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1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The interval is a </a:t>
            </a:r>
            <a:r>
              <a:rPr lang="en-US" b="1" dirty="0"/>
              <a:t>confidence interval</a:t>
            </a:r>
            <a:r>
              <a:rPr lang="en-US" dirty="0"/>
              <a:t>, when relatively to it with predefined </a:t>
            </a:r>
            <a:r>
              <a:rPr lang="en-US" b="1" dirty="0"/>
              <a:t>probability</a:t>
            </a:r>
            <a:r>
              <a:rPr lang="en-US" dirty="0"/>
              <a:t> we can </a:t>
            </a:r>
            <a:r>
              <a:rPr lang="en-US" b="1" dirty="0"/>
              <a:t>assert</a:t>
            </a:r>
            <a:r>
              <a:rPr lang="en-US" dirty="0"/>
              <a:t>, that the forecasted </a:t>
            </a:r>
            <a:r>
              <a:rPr lang="en-US" b="1" dirty="0"/>
              <a:t>value is within </a:t>
            </a:r>
            <a:r>
              <a:rPr lang="en-US" dirty="0"/>
              <a:t>this confidence interval;</a:t>
            </a:r>
          </a:p>
          <a:p>
            <a:r>
              <a:rPr lang="en-US" dirty="0"/>
              <a:t>Confidence interval consists of two boundaries/borders: </a:t>
            </a:r>
            <a:r>
              <a:rPr lang="en-US" b="1" dirty="0"/>
              <a:t>upper</a:t>
            </a:r>
            <a:r>
              <a:rPr lang="en-US" dirty="0"/>
              <a:t> and </a:t>
            </a:r>
            <a:r>
              <a:rPr lang="en-US" b="1" dirty="0"/>
              <a:t>lower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3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D7DEEB6-FBF7-4945-BC9B-7750EF9D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" y="1268760"/>
            <a:ext cx="895191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41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915</Words>
  <Application>Microsoft Office PowerPoint</Application>
  <PresentationFormat>Экран (4:3)</PresentationFormat>
  <Paragraphs>170</Paragraphs>
  <Slides>33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Тема Office</vt:lpstr>
      <vt:lpstr>Equation</vt:lpstr>
      <vt:lpstr>Time series data analysis and forecast methods</vt:lpstr>
      <vt:lpstr>Lecture map</vt:lpstr>
      <vt:lpstr>PART 1. TIME SERIES  FORECAST DEFINITION</vt:lpstr>
      <vt:lpstr>Forecast</vt:lpstr>
      <vt:lpstr>Forecast types</vt:lpstr>
      <vt:lpstr>PART 2. SIMPLE FORECAST  WITH EXTRAPOLATION</vt:lpstr>
      <vt:lpstr>Extrapolation</vt:lpstr>
      <vt:lpstr>Confidence Interval</vt:lpstr>
      <vt:lpstr>Презентация PowerPoint</vt:lpstr>
      <vt:lpstr>Confidence Interval</vt:lpstr>
      <vt:lpstr>Forecast of mean absolute gain</vt:lpstr>
      <vt:lpstr>Forecast of mean expansion factor</vt:lpstr>
      <vt:lpstr>PART 3. TIME SERIES  TREND / TENDENCY FORECAST</vt:lpstr>
      <vt:lpstr>Trend Forecast</vt:lpstr>
      <vt:lpstr>Forecast based on regression</vt:lpstr>
      <vt:lpstr>Confidence Interval Estimation</vt:lpstr>
      <vt:lpstr>Confidence Interval Estimation</vt:lpstr>
      <vt:lpstr>Презентация PowerPoint</vt:lpstr>
      <vt:lpstr>Confidence Interval Estimation</vt:lpstr>
      <vt:lpstr>PART 4. Estimated accuracy AND QUALITY of forecast</vt:lpstr>
      <vt:lpstr>Forecast accuracy</vt:lpstr>
      <vt:lpstr>Forecast accuracy indicators</vt:lpstr>
      <vt:lpstr>Analytical indicators</vt:lpstr>
      <vt:lpstr>Analytical indicators</vt:lpstr>
      <vt:lpstr>Analytical indicators</vt:lpstr>
      <vt:lpstr>Comparative accuracy indicator </vt:lpstr>
      <vt:lpstr>Qualitative indicators </vt:lpstr>
      <vt:lpstr>Qualitative indicators </vt:lpstr>
      <vt:lpstr>Qualitative indicators </vt:lpstr>
      <vt:lpstr>Qualitative indicators </vt:lpstr>
      <vt:lpstr>Qualitative indicators </vt:lpstr>
      <vt:lpstr>Qualitative indicators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95</cp:revision>
  <dcterms:created xsi:type="dcterms:W3CDTF">2017-01-03T05:50:48Z</dcterms:created>
  <dcterms:modified xsi:type="dcterms:W3CDTF">2019-02-09T22:08:04Z</dcterms:modified>
</cp:coreProperties>
</file>