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94" r:id="rId2"/>
    <p:sldId id="259" r:id="rId3"/>
    <p:sldId id="262" r:id="rId4"/>
    <p:sldId id="313" r:id="rId5"/>
    <p:sldId id="364" r:id="rId6"/>
    <p:sldId id="365" r:id="rId7"/>
    <p:sldId id="366" r:id="rId8"/>
    <p:sldId id="368" r:id="rId9"/>
    <p:sldId id="369" r:id="rId10"/>
    <p:sldId id="370" r:id="rId11"/>
    <p:sldId id="371" r:id="rId12"/>
    <p:sldId id="372" r:id="rId13"/>
    <p:sldId id="374" r:id="rId14"/>
    <p:sldId id="336" r:id="rId15"/>
    <p:sldId id="376" r:id="rId16"/>
    <p:sldId id="375" r:id="rId17"/>
    <p:sldId id="377" r:id="rId18"/>
    <p:sldId id="378" r:id="rId19"/>
    <p:sldId id="379" r:id="rId20"/>
    <p:sldId id="334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63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5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43" autoAdjust="0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png"/><Relationship Id="rId4" Type="http://schemas.openxmlformats.org/officeDocument/2006/relationships/image" Target="../media/image4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wmf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2.png"/><Relationship Id="rId4" Type="http://schemas.openxmlformats.org/officeDocument/2006/relationships/image" Target="../media/image4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wmf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png"/><Relationship Id="rId4" Type="http://schemas.openxmlformats.org/officeDocument/2006/relationships/image" Target="../media/image5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png"/><Relationship Id="rId4" Type="http://schemas.openxmlformats.org/officeDocument/2006/relationships/image" Target="../media/image5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66" y="116632"/>
            <a:ext cx="4570067" cy="217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5" y="2310935"/>
            <a:ext cx="8352928" cy="1800200"/>
          </a:xfrm>
        </p:spPr>
        <p:txBody>
          <a:bodyPr>
            <a:normAutofit/>
          </a:bodyPr>
          <a:lstStyle/>
          <a:p>
            <a:r>
              <a:rPr lang="en-US" b="1" dirty="0"/>
              <a:t>Time series data analysis and forecast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599" y="4077072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Lecture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8</a:t>
            </a:r>
          </a:p>
          <a:p>
            <a:r>
              <a:rPr lang="en-US" b="1" dirty="0">
                <a:solidFill>
                  <a:schemeClr val="tx1"/>
                </a:solidFill>
              </a:rPr>
              <a:t>Time series forecast with autoregressive models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20888"/>
            <a:ext cx="8496944" cy="4104456"/>
          </a:xfrm>
        </p:spPr>
        <p:txBody>
          <a:bodyPr>
            <a:normAutofit/>
          </a:bodyPr>
          <a:lstStyle/>
          <a:p>
            <a:r>
              <a:rPr lang="en-US" dirty="0"/>
              <a:t>Let’s try to estimate the </a:t>
            </a:r>
            <a:r>
              <a:rPr lang="en-US" i="1" dirty="0"/>
              <a:t>best</a:t>
            </a:r>
            <a:r>
              <a:rPr lang="en-US" dirty="0"/>
              <a:t> forecast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Estimate the </a:t>
            </a:r>
            <a:r>
              <a:rPr lang="en-US" b="1" dirty="0"/>
              <a:t>forecast MSE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and its </a:t>
            </a:r>
            <a:r>
              <a:rPr lang="en-US" b="1" dirty="0"/>
              <a:t>minimum </a:t>
            </a:r>
            <a:r>
              <a:rPr lang="en-US" dirty="0"/>
              <a:t>must be when </a:t>
            </a:r>
            <a:r>
              <a:rPr lang="en-US" b="1" dirty="0"/>
              <a:t>weighs are equal.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024933"/>
              </p:ext>
            </p:extLst>
          </p:nvPr>
        </p:nvGraphicFramePr>
        <p:xfrm>
          <a:off x="1043608" y="2924944"/>
          <a:ext cx="6336704" cy="69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6" name="Equation" r:id="rId3" imgW="2501900" imgH="279400" progId="Equation.DSMT4">
                  <p:embed/>
                </p:oleObj>
              </mc:Choice>
              <mc:Fallback>
                <p:oleObj name="Equation" r:id="rId3" imgW="25019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24944"/>
                        <a:ext cx="6336704" cy="6987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86159"/>
              </p:ext>
            </p:extLst>
          </p:nvPr>
        </p:nvGraphicFramePr>
        <p:xfrm>
          <a:off x="347094" y="4221088"/>
          <a:ext cx="844981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7" name="Equation" r:id="rId5" imgW="4394200" imgH="520700" progId="Equation.DSMT4">
                  <p:embed/>
                </p:oleObj>
              </mc:Choice>
              <mc:Fallback>
                <p:oleObj name="Equation" r:id="rId5" imgW="43942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94" y="4221088"/>
                        <a:ext cx="8449812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811942"/>
              </p:ext>
            </p:extLst>
          </p:nvPr>
        </p:nvGraphicFramePr>
        <p:xfrm>
          <a:off x="3575460" y="1772816"/>
          <a:ext cx="1993079" cy="68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8" name="Equation" r:id="rId7" imgW="774364" imgH="266584" progId="Equation.DSMT4">
                  <p:embed/>
                </p:oleObj>
              </mc:Choice>
              <mc:Fallback>
                <p:oleObj name="Equation" r:id="rId7" imgW="774364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460" y="1772816"/>
                        <a:ext cx="1993079" cy="688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18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dirty="0"/>
              <a:t>With minimization we will achieve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First sum is an error</a:t>
            </a:r>
            <a:r>
              <a:rPr lang="ru-RU" dirty="0"/>
              <a:t>, </a:t>
            </a:r>
            <a:r>
              <a:rPr lang="en-US" dirty="0"/>
              <a:t>second sum is the</a:t>
            </a:r>
          </a:p>
          <a:p>
            <a:endParaRPr lang="ru-RU" dirty="0"/>
          </a:p>
          <a:p>
            <a:r>
              <a:rPr lang="en-US" dirty="0"/>
              <a:t>Then the </a:t>
            </a:r>
            <a:r>
              <a:rPr lang="en-US" b="1" dirty="0"/>
              <a:t>best forecast function </a:t>
            </a:r>
            <a:r>
              <a:rPr lang="en-US" dirty="0"/>
              <a:t>is: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426007"/>
              </p:ext>
            </p:extLst>
          </p:nvPr>
        </p:nvGraphicFramePr>
        <p:xfrm>
          <a:off x="374962" y="2564904"/>
          <a:ext cx="839407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Equation" r:id="rId3" imgW="3886200" imgH="266700" progId="Equation.DSMT4">
                  <p:embed/>
                </p:oleObj>
              </mc:Choice>
              <mc:Fallback>
                <p:oleObj name="Equation" r:id="rId3" imgW="38862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2" y="2564904"/>
                        <a:ext cx="8394075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53428"/>
              </p:ext>
            </p:extLst>
          </p:nvPr>
        </p:nvGraphicFramePr>
        <p:xfrm>
          <a:off x="3275856" y="3789040"/>
          <a:ext cx="277745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2" name="Equation" r:id="rId5" imgW="1282700" imgH="266700" progId="Equation.DSMT4">
                  <p:embed/>
                </p:oleObj>
              </mc:Choice>
              <mc:Fallback>
                <p:oleObj name="Equation" r:id="rId5" imgW="12827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789040"/>
                        <a:ext cx="2777451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72017"/>
              </p:ext>
            </p:extLst>
          </p:nvPr>
        </p:nvGraphicFramePr>
        <p:xfrm>
          <a:off x="7380312" y="3212976"/>
          <a:ext cx="72008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3" name="Equation" r:id="rId7" imgW="380835" imgH="266584" progId="Equation.DSMT4">
                  <p:embed/>
                </p:oleObj>
              </mc:Choice>
              <mc:Fallback>
                <p:oleObj name="Equation" r:id="rId7" imgW="380835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212976"/>
                        <a:ext cx="720080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750"/>
              </p:ext>
            </p:extLst>
          </p:nvPr>
        </p:nvGraphicFramePr>
        <p:xfrm>
          <a:off x="1023034" y="4941168"/>
          <a:ext cx="709793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Equation" r:id="rId9" imgW="2628900" imgH="266700" progId="Equation.DSMT4">
                  <p:embed/>
                </p:oleObj>
              </mc:Choice>
              <mc:Fallback>
                <p:oleObj name="Equation" r:id="rId9" imgW="2628900" imgH="266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034" y="4941168"/>
                        <a:ext cx="7097931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19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Some implications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forecast error</a:t>
            </a:r>
            <a:r>
              <a:rPr lang="en-US" dirty="0"/>
              <a:t> is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The error </a:t>
            </a:r>
            <a:r>
              <a:rPr lang="en-US" b="1" dirty="0"/>
              <a:t>mean</a:t>
            </a:r>
            <a:r>
              <a:rPr lang="en-US" dirty="0"/>
              <a:t> and </a:t>
            </a:r>
            <a:r>
              <a:rPr lang="en-US" b="1" dirty="0"/>
              <a:t>variance </a:t>
            </a:r>
            <a:r>
              <a:rPr lang="en-US" dirty="0"/>
              <a:t>are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b="1" dirty="0"/>
              <a:t>One-step</a:t>
            </a:r>
            <a:r>
              <a:rPr lang="en-US" dirty="0"/>
              <a:t> error is: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767616"/>
              </p:ext>
            </p:extLst>
          </p:nvPr>
        </p:nvGraphicFramePr>
        <p:xfrm>
          <a:off x="899592" y="2492896"/>
          <a:ext cx="6480720" cy="6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9" name="Equation" r:id="rId3" imgW="2514600" imgH="266700" progId="Equation.DSMT4">
                  <p:embed/>
                </p:oleObj>
              </mc:Choice>
              <mc:Fallback>
                <p:oleObj name="Equation" r:id="rId3" imgW="25146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6480720" cy="68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121807"/>
              </p:ext>
            </p:extLst>
          </p:nvPr>
        </p:nvGraphicFramePr>
        <p:xfrm>
          <a:off x="683568" y="3687952"/>
          <a:ext cx="2271736" cy="677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0" name="Equation" r:id="rId5" imgW="990170" imgH="291973" progId="Equation.DSMT4">
                  <p:embed/>
                </p:oleObj>
              </mc:Choice>
              <mc:Fallback>
                <p:oleObj name="Equation" r:id="rId5" imgW="990170" imgH="29197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87952"/>
                        <a:ext cx="2271736" cy="677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15907"/>
              </p:ext>
            </p:extLst>
          </p:nvPr>
        </p:nvGraphicFramePr>
        <p:xfrm>
          <a:off x="3491880" y="3717032"/>
          <a:ext cx="5130024" cy="69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" name="Equation" r:id="rId7" imgW="2336800" imgH="317500" progId="Equation.DSMT4">
                  <p:embed/>
                </p:oleObj>
              </mc:Choice>
              <mc:Fallback>
                <p:oleObj name="Equation" r:id="rId7" imgW="2336800" imgH="317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717032"/>
                        <a:ext cx="5130024" cy="690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672993"/>
              </p:ext>
            </p:extLst>
          </p:nvPr>
        </p:nvGraphicFramePr>
        <p:xfrm>
          <a:off x="899592" y="5013176"/>
          <a:ext cx="452621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2" name="Equation" r:id="rId9" imgW="1675673" imgH="266584" progId="Equation.DSMT4">
                  <p:embed/>
                </p:oleObj>
              </mc:Choice>
              <mc:Fallback>
                <p:oleObj name="Equation" r:id="rId9" imgW="1675673" imgH="26658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013176"/>
                        <a:ext cx="4526217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1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Three forms of the forecast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r>
              <a:rPr lang="en-US" dirty="0"/>
              <a:t>:</a:t>
            </a:r>
          </a:p>
          <a:p>
            <a:endParaRPr lang="ru-RU" dirty="0"/>
          </a:p>
          <a:p>
            <a:endParaRPr lang="ru-RU" dirty="0"/>
          </a:p>
          <a:p>
            <a:r>
              <a:rPr lang="en-US" b="1" dirty="0"/>
              <a:t>Weighed Mean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en-US" b="1" dirty="0"/>
              <a:t>Integrated Forecast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359355"/>
              </p:ext>
            </p:extLst>
          </p:nvPr>
        </p:nvGraphicFramePr>
        <p:xfrm>
          <a:off x="323528" y="2348880"/>
          <a:ext cx="8119961" cy="124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Equation" r:id="rId3" imgW="4229100" imgH="647700" progId="Equation.DSMT4">
                  <p:embed/>
                </p:oleObj>
              </mc:Choice>
              <mc:Fallback>
                <p:oleObj name="Equation" r:id="rId3" imgW="4229100" imgH="647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48880"/>
                        <a:ext cx="8119961" cy="1243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683425"/>
              </p:ext>
            </p:extLst>
          </p:nvPr>
        </p:nvGraphicFramePr>
        <p:xfrm>
          <a:off x="2348917" y="4077072"/>
          <a:ext cx="444616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Equation" r:id="rId5" imgW="2692400" imgH="520700" progId="Equation.DSMT4">
                  <p:embed/>
                </p:oleObj>
              </mc:Choice>
              <mc:Fallback>
                <p:oleObj name="Equation" r:id="rId5" imgW="26924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917" y="4077072"/>
                        <a:ext cx="4446166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243729"/>
              </p:ext>
            </p:extLst>
          </p:nvPr>
        </p:nvGraphicFramePr>
        <p:xfrm>
          <a:off x="251520" y="5517232"/>
          <a:ext cx="837864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7" imgW="5168900" imgH="266700" progId="Equation.DSMT4">
                  <p:embed/>
                </p:oleObj>
              </mc:Choice>
              <mc:Fallback>
                <p:oleObj name="Equation" r:id="rId7" imgW="51689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517232"/>
                        <a:ext cx="837864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0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/>
              <a:t>Example of the forecast with AR model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35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06BEC8B9-EA3D-4F07-B22D-8FE2847A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" y="1124744"/>
            <a:ext cx="9104313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55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AR(2) model forecast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816424"/>
          </a:xfrm>
        </p:spPr>
        <p:txBody>
          <a:bodyPr>
            <a:normAutofit/>
          </a:bodyPr>
          <a:lstStyle/>
          <a:p>
            <a:r>
              <a:rPr lang="en-US" dirty="0"/>
              <a:t>Let the time series data have a good approximation with AR(2) model;</a:t>
            </a:r>
          </a:p>
          <a:p>
            <a:r>
              <a:rPr lang="en-US" dirty="0"/>
              <a:t>We want to forecast it from the time point </a:t>
            </a:r>
            <a:r>
              <a:rPr lang="en-US" i="1" dirty="0"/>
              <a:t>t</a:t>
            </a:r>
            <a:r>
              <a:rPr lang="en-US" dirty="0"/>
              <a:t>;</a:t>
            </a:r>
          </a:p>
          <a:p>
            <a:r>
              <a:rPr lang="en-US" dirty="0"/>
              <a:t>We will use the difference equations form;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87032"/>
              </p:ext>
            </p:extLst>
          </p:nvPr>
        </p:nvGraphicFramePr>
        <p:xfrm>
          <a:off x="2123728" y="1988840"/>
          <a:ext cx="458835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3" imgW="1688367" imgH="241195" progId="Equation.DSMT4">
                  <p:embed/>
                </p:oleObj>
              </mc:Choice>
              <mc:Fallback>
                <p:oleObj name="Equation" r:id="rId3" imgW="1688367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988840"/>
                        <a:ext cx="4588350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55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AR(2) model forecast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Forecast is built</a:t>
            </a:r>
            <a:r>
              <a:rPr lang="ru-RU" dirty="0"/>
              <a:t> </a:t>
            </a:r>
            <a:r>
              <a:rPr lang="en-US" b="1" dirty="0"/>
              <a:t>recurrently</a:t>
            </a:r>
            <a:r>
              <a:rPr lang="ru-RU" dirty="0"/>
              <a:t>:</a:t>
            </a:r>
          </a:p>
          <a:p>
            <a:r>
              <a:rPr lang="en-US" dirty="0"/>
              <a:t>For the first point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For the second point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For the third and next points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019159"/>
              </p:ext>
            </p:extLst>
          </p:nvPr>
        </p:nvGraphicFramePr>
        <p:xfrm>
          <a:off x="486832" y="3140968"/>
          <a:ext cx="817033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5" name="Equation" r:id="rId3" imgW="3365500" imgH="266700" progId="Equation.DSMT4">
                  <p:embed/>
                </p:oleObj>
              </mc:Choice>
              <mc:Fallback>
                <p:oleObj name="Equation" r:id="rId3" imgW="33655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32" y="3140968"/>
                        <a:ext cx="817033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636855"/>
              </p:ext>
            </p:extLst>
          </p:nvPr>
        </p:nvGraphicFramePr>
        <p:xfrm>
          <a:off x="539552" y="4365104"/>
          <a:ext cx="7920880" cy="5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6" name="Equation" r:id="rId5" imgW="4140200" imgH="266700" progId="Equation.DSMT4">
                  <p:embed/>
                </p:oleObj>
              </mc:Choice>
              <mc:Fallback>
                <p:oleObj name="Equation" r:id="rId5" imgW="4140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365104"/>
                        <a:ext cx="7920880" cy="509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043279"/>
              </p:ext>
            </p:extLst>
          </p:nvPr>
        </p:nvGraphicFramePr>
        <p:xfrm>
          <a:off x="374962" y="5589240"/>
          <a:ext cx="839407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7" name="Equation" r:id="rId7" imgW="3886200" imgH="266700" progId="Equation.DSMT4">
                  <p:embed/>
                </p:oleObj>
              </mc:Choice>
              <mc:Fallback>
                <p:oleObj name="Equation" r:id="rId7" imgW="38862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2" y="5589240"/>
                        <a:ext cx="8394075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802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AR(2) model forecast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Forecast final scheme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98195"/>
              </p:ext>
            </p:extLst>
          </p:nvPr>
        </p:nvGraphicFramePr>
        <p:xfrm>
          <a:off x="971600" y="2924944"/>
          <a:ext cx="6930770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3" imgW="2336800" imgH="800100" progId="Equation.DSMT4">
                  <p:embed/>
                </p:oleObj>
              </mc:Choice>
              <mc:Fallback>
                <p:oleObj name="Equation" r:id="rId3" imgW="2336800" imgH="800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24944"/>
                        <a:ext cx="6930770" cy="237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48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60BCC1E8-8B45-4E06-B05A-F9D5B56AB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" y="1124743"/>
            <a:ext cx="8913813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52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33450"/>
            <a:ext cx="8229600" cy="767358"/>
          </a:xfrm>
        </p:spPr>
        <p:txBody>
          <a:bodyPr>
            <a:normAutofit/>
          </a:bodyPr>
          <a:lstStyle/>
          <a:p>
            <a:r>
              <a:rPr lang="en-US" b="1" dirty="0"/>
              <a:t>Lecture 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Basic forecast from ARMA model</a:t>
            </a:r>
          </a:p>
          <a:p>
            <a:pPr lvl="0"/>
            <a:r>
              <a:rPr lang="en-US" b="1" dirty="0"/>
              <a:t>Example of retrospective forecast with AR model</a:t>
            </a:r>
            <a:endParaRPr lang="ru-RU" dirty="0"/>
          </a:p>
          <a:p>
            <a:pPr lvl="0"/>
            <a:r>
              <a:rPr lang="en-US" b="1" dirty="0"/>
              <a:t>Correction method for ARMA models based on new observations</a:t>
            </a:r>
          </a:p>
          <a:p>
            <a:pPr lvl="0"/>
            <a:r>
              <a:rPr lang="en-US" b="1" dirty="0"/>
              <a:t>Example of corrections with new observations</a:t>
            </a:r>
          </a:p>
          <a:p>
            <a:pPr lvl="0"/>
            <a:r>
              <a:rPr lang="en-US" b="1" dirty="0"/>
              <a:t>Estimation of confidence intervals for forecast</a:t>
            </a:r>
            <a:endParaRPr lang="ru-RU" dirty="0"/>
          </a:p>
          <a:p>
            <a:pPr lvl="0"/>
            <a:r>
              <a:rPr lang="en-US" b="1" dirty="0"/>
              <a:t>Example of confidence interval reconstruction for an ARMA model forecast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3. </a:t>
            </a:r>
            <a:r>
              <a:rPr lang="en-US" dirty="0"/>
              <a:t>Forecast correction </a:t>
            </a:r>
            <a:br>
              <a:rPr lang="en-US" dirty="0"/>
            </a:br>
            <a:r>
              <a:rPr lang="en-US" dirty="0"/>
              <a:t>with new observations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06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Weighting coefficients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In order to find the </a:t>
            </a:r>
            <a:r>
              <a:rPr lang="en-US" b="1" dirty="0"/>
              <a:t>confidence interval </a:t>
            </a:r>
            <a:r>
              <a:rPr lang="en-US" dirty="0"/>
              <a:t>and to </a:t>
            </a:r>
            <a:r>
              <a:rPr lang="en-US" b="1" dirty="0"/>
              <a:t>correct </a:t>
            </a:r>
            <a:r>
              <a:rPr lang="en-US" dirty="0"/>
              <a:t>the forecast, we need to calculate the </a:t>
            </a:r>
            <a:r>
              <a:rPr lang="en-US" b="1" dirty="0"/>
              <a:t>weighting coefficients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293924"/>
              </p:ext>
            </p:extLst>
          </p:nvPr>
        </p:nvGraphicFramePr>
        <p:xfrm>
          <a:off x="2771800" y="3573016"/>
          <a:ext cx="335608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5" name="Equation" r:id="rId3" imgW="1383699" imgH="266584" progId="Equation.DSMT4">
                  <p:embed/>
                </p:oleObj>
              </mc:Choice>
              <mc:Fallback>
                <p:oleObj name="Equation" r:id="rId3" imgW="1383699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573016"/>
                        <a:ext cx="335608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384997"/>
              </p:ext>
            </p:extLst>
          </p:nvPr>
        </p:nvGraphicFramePr>
        <p:xfrm>
          <a:off x="4716016" y="3068960"/>
          <a:ext cx="50405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6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068960"/>
                        <a:ext cx="50405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64970"/>
              </p:ext>
            </p:extLst>
          </p:nvPr>
        </p:nvGraphicFramePr>
        <p:xfrm>
          <a:off x="2051720" y="4437112"/>
          <a:ext cx="1225624" cy="63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7" name="Equation" r:id="rId7" imgW="457200" imgH="241300" progId="Equation.DSMT4">
                  <p:embed/>
                </p:oleObj>
              </mc:Choice>
              <mc:Fallback>
                <p:oleObj name="Equation" r:id="rId7" imgW="457200" imgH="241300" progId="Equation.DSMT4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437112"/>
                        <a:ext cx="1225624" cy="638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9827"/>
              </p:ext>
            </p:extLst>
          </p:nvPr>
        </p:nvGraphicFramePr>
        <p:xfrm>
          <a:off x="4962525" y="4365625"/>
          <a:ext cx="29337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8" name="Equation" r:id="rId9" imgW="1206360" imgH="291960" progId="Equation.DSMT4">
                  <p:embed/>
                </p:oleObj>
              </mc:Choice>
              <mc:Fallback>
                <p:oleObj name="Equation" r:id="rId9" imgW="1206360" imgH="291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4365625"/>
                        <a:ext cx="2933700" cy="719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51752"/>
              </p:ext>
            </p:extLst>
          </p:nvPr>
        </p:nvGraphicFramePr>
        <p:xfrm>
          <a:off x="2946400" y="5157788"/>
          <a:ext cx="28876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9" name="Equation" r:id="rId11" imgW="1180800" imgH="291960" progId="Equation.DSMT4">
                  <p:embed/>
                </p:oleObj>
              </mc:Choice>
              <mc:Fallback>
                <p:oleObj name="Equation" r:id="rId11" imgW="118080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5157788"/>
                        <a:ext cx="2887663" cy="71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40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Weighting coefficients estimation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These coefficients can be found </a:t>
            </a:r>
            <a:r>
              <a:rPr lang="en-US" b="1" dirty="0"/>
              <a:t>recursively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548125"/>
              </p:ext>
            </p:extLst>
          </p:nvPr>
        </p:nvGraphicFramePr>
        <p:xfrm>
          <a:off x="2411760" y="2780928"/>
          <a:ext cx="4899093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Equation" r:id="rId3" imgW="2362200" imgH="1079500" progId="Equation.DSMT4">
                  <p:embed/>
                </p:oleObj>
              </mc:Choice>
              <mc:Fallback>
                <p:oleObj name="Equation" r:id="rId3" imgW="2362200" imgH="1079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780928"/>
                        <a:ext cx="4899093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03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correction scheme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52528"/>
          </a:xfrm>
        </p:spPr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b="1" dirty="0"/>
              <a:t>correct</a:t>
            </a:r>
            <a:r>
              <a:rPr lang="en-US" dirty="0"/>
              <a:t> the forecast with every </a:t>
            </a:r>
            <a:r>
              <a:rPr lang="en-US" b="1" dirty="0"/>
              <a:t>one new observation</a:t>
            </a:r>
            <a:r>
              <a:rPr lang="en-US" dirty="0"/>
              <a:t>, we need to estimate the new weighting coefficients,</a:t>
            </a:r>
          </a:p>
          <a:p>
            <a:r>
              <a:rPr lang="en-US" dirty="0"/>
              <a:t>and then to find the new forecast point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03692"/>
              </p:ext>
            </p:extLst>
          </p:nvPr>
        </p:nvGraphicFramePr>
        <p:xfrm>
          <a:off x="1691680" y="3933056"/>
          <a:ext cx="5400600" cy="1136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name="Equation" r:id="rId3" imgW="2717800" imgH="571500" progId="Equation.DSMT4">
                  <p:embed/>
                </p:oleObj>
              </mc:Choice>
              <mc:Fallback>
                <p:oleObj name="Equation" r:id="rId3" imgW="2717800" imgH="571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933056"/>
                        <a:ext cx="5400600" cy="1136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060026"/>
              </p:ext>
            </p:extLst>
          </p:nvPr>
        </p:nvGraphicFramePr>
        <p:xfrm>
          <a:off x="2555776" y="5157192"/>
          <a:ext cx="378556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Equation" r:id="rId5" imgW="1752600" imgH="266700" progId="Equation.DSMT4">
                  <p:embed/>
                </p:oleObj>
              </mc:Choice>
              <mc:Fallback>
                <p:oleObj name="Equation" r:id="rId5" imgW="17526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157192"/>
                        <a:ext cx="378556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646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correction scheme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Simple recurrent scheme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324242"/>
              </p:ext>
            </p:extLst>
          </p:nvPr>
        </p:nvGraphicFramePr>
        <p:xfrm>
          <a:off x="2339752" y="2636912"/>
          <a:ext cx="4176464" cy="269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Equation" r:id="rId3" imgW="1663700" imgH="1079500" progId="Equation.DSMT4">
                  <p:embed/>
                </p:oleObj>
              </mc:Choice>
              <mc:Fallback>
                <p:oleObj name="Equation" r:id="rId3" imgW="1663700" imgH="1079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36912"/>
                        <a:ext cx="4176464" cy="2696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08712"/>
              </p:ext>
            </p:extLst>
          </p:nvPr>
        </p:nvGraphicFramePr>
        <p:xfrm>
          <a:off x="2803525" y="5661025"/>
          <a:ext cx="28400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Equation" r:id="rId5" imgW="1091880" imgH="279360" progId="Equation.DSMT4">
                  <p:embed/>
                </p:oleObj>
              </mc:Choice>
              <mc:Fallback>
                <p:oleObj name="Equation" r:id="rId5" imgW="10918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5661025"/>
                        <a:ext cx="2840038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07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Correction example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Our AR(2) model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The correction weighting coefficients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38683"/>
              </p:ext>
            </p:extLst>
          </p:nvPr>
        </p:nvGraphicFramePr>
        <p:xfrm>
          <a:off x="2267744" y="3789040"/>
          <a:ext cx="4392488" cy="239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Equation" r:id="rId3" imgW="1943100" imgH="1054100" progId="Equation.DSMT4">
                  <p:embed/>
                </p:oleObj>
              </mc:Choice>
              <mc:Fallback>
                <p:oleObj name="Equation" r:id="rId3" imgW="1943100" imgH="1054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789040"/>
                        <a:ext cx="4392488" cy="2390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089015"/>
              </p:ext>
            </p:extLst>
          </p:nvPr>
        </p:nvGraphicFramePr>
        <p:xfrm>
          <a:off x="2278062" y="2564904"/>
          <a:ext cx="4587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Equation" r:id="rId5" imgW="1688367" imgH="241195" progId="Equation.DSMT4">
                  <p:embed/>
                </p:oleObj>
              </mc:Choice>
              <mc:Fallback>
                <p:oleObj name="Equation" r:id="rId5" imgW="1688367" imgH="241195" progId="Equation.DSMT4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2" y="2564904"/>
                        <a:ext cx="45878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10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Correction example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We received a new observation data point</a:t>
            </a:r>
            <a:r>
              <a:rPr lang="ru-RU" dirty="0"/>
              <a:t>;</a:t>
            </a:r>
          </a:p>
          <a:p>
            <a:r>
              <a:rPr lang="en-US" dirty="0"/>
              <a:t>Let’s correct our AR(2) forecast as follows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342605"/>
              </p:ext>
            </p:extLst>
          </p:nvPr>
        </p:nvGraphicFramePr>
        <p:xfrm>
          <a:off x="2658274" y="3212976"/>
          <a:ext cx="3827452" cy="242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Equation" r:id="rId3" imgW="1663700" imgH="1054100" progId="Equation.DSMT4">
                  <p:embed/>
                </p:oleObj>
              </mc:Choice>
              <mc:Fallback>
                <p:oleObj name="Equation" r:id="rId3" imgW="1663700" imgH="1054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274" y="3212976"/>
                        <a:ext cx="3827452" cy="2427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613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866C8B44-FDE3-4CB9-A452-5089970A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" y="1196752"/>
            <a:ext cx="90185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372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4. </a:t>
            </a:r>
            <a:r>
              <a:rPr lang="en-US" dirty="0"/>
              <a:t>Estimation of </a:t>
            </a:r>
            <a:br>
              <a:rPr lang="en-US" dirty="0"/>
            </a:br>
            <a:r>
              <a:rPr lang="en-US" dirty="0"/>
              <a:t>the confidence interval </a:t>
            </a:r>
            <a:br>
              <a:rPr lang="en-US" dirty="0"/>
            </a:br>
            <a:r>
              <a:rPr lang="en-US" dirty="0"/>
              <a:t>for forecast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141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Confidence Interval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Any forecast is not absolutely accurate, thus, there is always a probability, that the forecasted observation will deviate from the best estimation;</a:t>
            </a:r>
          </a:p>
          <a:p>
            <a:r>
              <a:rPr lang="en-US" dirty="0"/>
              <a:t>In order to find the </a:t>
            </a:r>
            <a:r>
              <a:rPr lang="en-US" b="1" dirty="0"/>
              <a:t>borders </a:t>
            </a:r>
            <a:r>
              <a:rPr lang="en-US" dirty="0"/>
              <a:t>of these </a:t>
            </a:r>
            <a:r>
              <a:rPr lang="en-US" b="1" dirty="0"/>
              <a:t>deviations</a:t>
            </a:r>
            <a:r>
              <a:rPr lang="en-US" dirty="0"/>
              <a:t> with the specified </a:t>
            </a:r>
            <a:r>
              <a:rPr lang="en-US" b="1" dirty="0"/>
              <a:t>probability</a:t>
            </a:r>
            <a:r>
              <a:rPr lang="en-US" dirty="0"/>
              <a:t>, the </a:t>
            </a:r>
            <a:r>
              <a:rPr lang="en-US" b="1" dirty="0"/>
              <a:t>confidence interval </a:t>
            </a:r>
            <a:r>
              <a:rPr lang="en-US" dirty="0"/>
              <a:t>is built.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90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1. </a:t>
            </a:r>
            <a:r>
              <a:rPr lang="en-US" dirty="0"/>
              <a:t>forecast with </a:t>
            </a:r>
            <a:br>
              <a:rPr lang="en-US" dirty="0"/>
            </a:br>
            <a:r>
              <a:rPr lang="en-US" dirty="0"/>
              <a:t>ARMA and ARIMA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Confidence Interval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Let’s find the </a:t>
            </a:r>
            <a:r>
              <a:rPr lang="en-US" b="1" dirty="0"/>
              <a:t>variance</a:t>
            </a:r>
            <a:r>
              <a:rPr lang="en-US" dirty="0"/>
              <a:t> of the forecast error</a:t>
            </a:r>
            <a:r>
              <a:rPr lang="ru-RU" dirty="0"/>
              <a:t>:</a:t>
            </a:r>
          </a:p>
          <a:p>
            <a:endParaRPr lang="ru-RU" b="1" dirty="0"/>
          </a:p>
          <a:p>
            <a:endParaRPr lang="ru-RU" b="1" dirty="0"/>
          </a:p>
          <a:p>
            <a:endParaRPr lang="ru-RU" dirty="0"/>
          </a:p>
          <a:p>
            <a:r>
              <a:rPr lang="en-US" dirty="0"/>
              <a:t>We lack the parameter</a:t>
            </a:r>
            <a:endParaRPr lang="ru-RU" dirty="0"/>
          </a:p>
          <a:p>
            <a:r>
              <a:rPr lang="en-US" dirty="0"/>
              <a:t>But it can be estimated from </a:t>
            </a:r>
            <a:r>
              <a:rPr lang="en-US" b="1" dirty="0"/>
              <a:t>residual data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187415"/>
              </p:ext>
            </p:extLst>
          </p:nvPr>
        </p:nvGraphicFramePr>
        <p:xfrm>
          <a:off x="2176786" y="2708919"/>
          <a:ext cx="5059510" cy="152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0" name="Equation" r:id="rId3" imgW="3009900" imgH="901700" progId="Equation.DSMT4">
                  <p:embed/>
                </p:oleObj>
              </mc:Choice>
              <mc:Fallback>
                <p:oleObj name="Equation" r:id="rId3" imgW="3009900" imgH="901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786" y="2708919"/>
                        <a:ext cx="5059510" cy="1521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023439"/>
              </p:ext>
            </p:extLst>
          </p:nvPr>
        </p:nvGraphicFramePr>
        <p:xfrm>
          <a:off x="4716016" y="4365104"/>
          <a:ext cx="442335" cy="51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1" name="Equation" r:id="rId5" imgW="228501" imgH="266584" progId="Equation.DSMT4">
                  <p:embed/>
                </p:oleObj>
              </mc:Choice>
              <mc:Fallback>
                <p:oleObj name="Equation" r:id="rId5" imgW="228501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365104"/>
                        <a:ext cx="442335" cy="516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811961"/>
              </p:ext>
            </p:extLst>
          </p:nvPr>
        </p:nvGraphicFramePr>
        <p:xfrm>
          <a:off x="3563888" y="5517232"/>
          <a:ext cx="222196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2" name="Equation" r:id="rId7" imgW="914003" imgH="266584" progId="Equation.DSMT4">
                  <p:embed/>
                </p:oleObj>
              </mc:Choice>
              <mc:Fallback>
                <p:oleObj name="Equation" r:id="rId7" imgW="914003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517232"/>
                        <a:ext cx="2221961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410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Confidence Interval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The residual data is an </a:t>
            </a:r>
            <a:r>
              <a:rPr lang="en-US" b="1" dirty="0"/>
              <a:t>error of fit </a:t>
            </a:r>
            <a:r>
              <a:rPr lang="en-US" dirty="0"/>
              <a:t>between real data and constructed model;</a:t>
            </a:r>
          </a:p>
          <a:p>
            <a:r>
              <a:rPr lang="en-US" dirty="0"/>
              <a:t>If the model is constructed with </a:t>
            </a:r>
            <a:r>
              <a:rPr lang="en-US" b="1" dirty="0"/>
              <a:t>optimal</a:t>
            </a:r>
            <a:r>
              <a:rPr lang="en-US" dirty="0"/>
              <a:t> measures, then the </a:t>
            </a:r>
            <a:r>
              <a:rPr lang="en-US" b="1" dirty="0"/>
              <a:t>error of fit </a:t>
            </a:r>
            <a:r>
              <a:rPr lang="en-US" dirty="0"/>
              <a:t>must have a </a:t>
            </a:r>
            <a:r>
              <a:rPr lang="en-US" b="1" dirty="0"/>
              <a:t>normal distribution</a:t>
            </a:r>
            <a:r>
              <a:rPr lang="en-US" dirty="0"/>
              <a:t>;</a:t>
            </a:r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87026"/>
              </p:ext>
            </p:extLst>
          </p:nvPr>
        </p:nvGraphicFramePr>
        <p:xfrm>
          <a:off x="5004048" y="4149080"/>
          <a:ext cx="2471737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Equation" r:id="rId3" imgW="1307880" imgH="749160" progId="Equation.DSMT4">
                  <p:embed/>
                </p:oleObj>
              </mc:Choice>
              <mc:Fallback>
                <p:oleObj name="Equation" r:id="rId3" imgW="1307880" imgH="749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149080"/>
                        <a:ext cx="2471737" cy="1417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769095"/>
              </p:ext>
            </p:extLst>
          </p:nvPr>
        </p:nvGraphicFramePr>
        <p:xfrm>
          <a:off x="1182548" y="4653136"/>
          <a:ext cx="27352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Equation" r:id="rId6" imgW="1447560" imgH="495000" progId="Equation.DSMT4">
                  <p:embed/>
                </p:oleObj>
              </mc:Choice>
              <mc:Fallback>
                <p:oleObj name="Equation" r:id="rId6" imgW="1447560" imgH="495000" progId="Equation.DSMT4">
                  <p:embed/>
                  <p:pic>
                    <p:nvPicPr>
                      <p:cNvPr id="0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548" y="4653136"/>
                        <a:ext cx="27352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180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Confidence Interval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52528"/>
          </a:xfrm>
        </p:spPr>
        <p:txBody>
          <a:bodyPr>
            <a:normAutofit/>
          </a:bodyPr>
          <a:lstStyle/>
          <a:p>
            <a:r>
              <a:rPr lang="en-US" b="1" dirty="0"/>
              <a:t>The confidence interval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where</a:t>
            </a:r>
            <a:r>
              <a:rPr lang="ru-RU" dirty="0"/>
              <a:t>         – </a:t>
            </a:r>
            <a:r>
              <a:rPr lang="en-US" dirty="0" err="1"/>
              <a:t>quantile</a:t>
            </a:r>
            <a:r>
              <a:rPr lang="en-US" dirty="0"/>
              <a:t> of level</a:t>
            </a:r>
            <a:r>
              <a:rPr lang="ru-RU" dirty="0"/>
              <a:t>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for a standard normal distribution.</a:t>
            </a:r>
          </a:p>
          <a:p>
            <a:r>
              <a:rPr lang="en-US" dirty="0"/>
              <a:t>For</a:t>
            </a:r>
            <a:r>
              <a:rPr lang="ru-RU" dirty="0"/>
              <a:t> </a:t>
            </a:r>
            <a:r>
              <a:rPr lang="ru-RU" b="1" dirty="0"/>
              <a:t>50</a:t>
            </a:r>
            <a:r>
              <a:rPr lang="ru-RU" dirty="0"/>
              <a:t>%-</a:t>
            </a:r>
            <a:r>
              <a:rPr lang="en-US" dirty="0"/>
              <a:t>bound</a:t>
            </a:r>
            <a:r>
              <a:rPr lang="ru-RU" dirty="0"/>
              <a:t> </a:t>
            </a:r>
            <a:r>
              <a:rPr lang="en-US" dirty="0" err="1"/>
              <a:t>quantile</a:t>
            </a:r>
            <a:r>
              <a:rPr lang="en-US" dirty="0"/>
              <a:t> is</a:t>
            </a:r>
            <a:r>
              <a:rPr lang="ru-RU" dirty="0"/>
              <a:t> </a:t>
            </a:r>
            <a:r>
              <a:rPr lang="ru-RU" b="1" dirty="0"/>
              <a:t>–0,674</a:t>
            </a:r>
            <a:r>
              <a:rPr lang="ru-RU" dirty="0"/>
              <a:t>; </a:t>
            </a:r>
          </a:p>
          <a:p>
            <a:r>
              <a:rPr lang="en-US" dirty="0"/>
              <a:t>For</a:t>
            </a:r>
            <a:r>
              <a:rPr lang="ru-RU" dirty="0"/>
              <a:t> </a:t>
            </a:r>
            <a:r>
              <a:rPr lang="ru-RU" b="1" dirty="0"/>
              <a:t>95</a:t>
            </a:r>
            <a:r>
              <a:rPr lang="ru-RU" dirty="0"/>
              <a:t>%-</a:t>
            </a:r>
            <a:r>
              <a:rPr lang="en-US" dirty="0"/>
              <a:t>bound</a:t>
            </a:r>
            <a:r>
              <a:rPr lang="ru-RU" dirty="0"/>
              <a:t> </a:t>
            </a:r>
            <a:r>
              <a:rPr lang="en-US" dirty="0" err="1"/>
              <a:t>quantile</a:t>
            </a:r>
            <a:r>
              <a:rPr lang="en-US" dirty="0"/>
              <a:t> is</a:t>
            </a:r>
            <a:r>
              <a:rPr lang="ru-RU" dirty="0"/>
              <a:t> </a:t>
            </a:r>
            <a:r>
              <a:rPr lang="ru-RU" b="1" dirty="0"/>
              <a:t>–1,96</a:t>
            </a:r>
            <a:r>
              <a:rPr lang="ru-RU" dirty="0"/>
              <a:t>;</a:t>
            </a:r>
          </a:p>
          <a:p>
            <a:r>
              <a:rPr lang="en-US" dirty="0"/>
              <a:t>All of these values are in statistical tables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85651"/>
              </p:ext>
            </p:extLst>
          </p:nvPr>
        </p:nvGraphicFramePr>
        <p:xfrm>
          <a:off x="1958567" y="2420888"/>
          <a:ext cx="5226866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2" name="Equation" r:id="rId3" imgW="2565400" imgH="596900" progId="Equation.DSMT4">
                  <p:embed/>
                </p:oleObj>
              </mc:Choice>
              <mc:Fallback>
                <p:oleObj name="Equation" r:id="rId3" imgW="2565400" imgH="596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567" y="2420888"/>
                        <a:ext cx="5226866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08181"/>
              </p:ext>
            </p:extLst>
          </p:nvPr>
        </p:nvGraphicFramePr>
        <p:xfrm>
          <a:off x="1687016" y="3645024"/>
          <a:ext cx="648072" cy="55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3" name="Equation" r:id="rId5" imgW="279279" imgH="241195" progId="Equation.DSMT4">
                  <p:embed/>
                </p:oleObj>
              </mc:Choice>
              <mc:Fallback>
                <p:oleObj name="Equation" r:id="rId5" imgW="279279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016" y="3645024"/>
                        <a:ext cx="648072" cy="558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05480"/>
              </p:ext>
            </p:extLst>
          </p:nvPr>
        </p:nvGraphicFramePr>
        <p:xfrm>
          <a:off x="5508104" y="3789040"/>
          <a:ext cx="936104" cy="31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4" name="Equation" r:id="rId7" imgW="571252" imgH="190417" progId="Equation.DSMT4">
                  <p:embed/>
                </p:oleObj>
              </mc:Choice>
              <mc:Fallback>
                <p:oleObj name="Equation" r:id="rId7" imgW="571252" imgH="19041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789040"/>
                        <a:ext cx="936104" cy="312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617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AR(2) example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Confidence interval with 50% bound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56268"/>
              </p:ext>
            </p:extLst>
          </p:nvPr>
        </p:nvGraphicFramePr>
        <p:xfrm>
          <a:off x="1403648" y="2708920"/>
          <a:ext cx="6820896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3" imgW="3187440" imgH="1384200" progId="Equation.DSMT4">
                  <p:embed/>
                </p:oleObj>
              </mc:Choice>
              <mc:Fallback>
                <p:oleObj name="Equation" r:id="rId3" imgW="3187440" imgH="1384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08920"/>
                        <a:ext cx="6820896" cy="295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564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AR(2) example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r>
              <a:rPr lang="en-US" dirty="0"/>
              <a:t>Confidence interval with 95% bound 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438727"/>
              </p:ext>
            </p:extLst>
          </p:nvPr>
        </p:nvGraphicFramePr>
        <p:xfrm>
          <a:off x="1403648" y="2708920"/>
          <a:ext cx="6780175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Equation" r:id="rId3" imgW="3175000" imgH="1384300" progId="Equation.DSMT4">
                  <p:embed/>
                </p:oleObj>
              </mc:Choice>
              <mc:Fallback>
                <p:oleObj name="Equation" r:id="rId3" imgW="3175000" imgH="1384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08920"/>
                        <a:ext cx="6780175" cy="295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164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" y="1484784"/>
            <a:ext cx="8916987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064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36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Box G., Jenkins G. Time Series Analysis: Forecasting and Control. — 4</a:t>
            </a:r>
            <a:r>
              <a:rPr lang="en-US" baseline="30000" dirty="0"/>
              <a:t>th</a:t>
            </a:r>
            <a:r>
              <a:rPr lang="en-US" dirty="0"/>
              <a:t> ed. Wiley. — 2008. — 784 p.</a:t>
            </a:r>
          </a:p>
          <a:p>
            <a:r>
              <a:rPr lang="en-US" dirty="0" err="1"/>
              <a:t>Karter</a:t>
            </a:r>
            <a:r>
              <a:rPr lang="en-US" dirty="0"/>
              <a:t> J. Time series analysis with MATLAB. ARIMA/VARMAX/GARCH/GJR Models. Functions and Examples. — 2016. — 422 p. ISBN 978-1-539-54638-2.</a:t>
            </a:r>
          </a:p>
          <a:p>
            <a:r>
              <a:rPr lang="en-US" dirty="0"/>
              <a:t>Chris Chatfield. Time-Series Forecasting. — Chapman and Hall/CRC; 1</a:t>
            </a:r>
            <a:r>
              <a:rPr lang="en-US" baseline="30000" dirty="0"/>
              <a:t>st</a:t>
            </a:r>
            <a:r>
              <a:rPr lang="en-US" dirty="0"/>
              <a:t> ed. — 2000. — 280 p. ISBN 978-1584880639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15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with ARIMA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b="1" dirty="0"/>
              <a:t>ARIMA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i="1" dirty="0"/>
              <a:t>p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i="1" dirty="0"/>
              <a:t>d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i="1" dirty="0"/>
              <a:t>q</a:t>
            </a:r>
            <a:r>
              <a:rPr lang="ru-RU" dirty="0"/>
              <a:t>) </a:t>
            </a:r>
            <a:r>
              <a:rPr lang="en-US" dirty="0"/>
              <a:t>models can be reduced to </a:t>
            </a:r>
            <a:r>
              <a:rPr lang="en-US" b="1" dirty="0"/>
              <a:t>ARMA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i="1" dirty="0" err="1"/>
              <a:t>p</a:t>
            </a:r>
            <a:r>
              <a:rPr lang="en-US" dirty="0" err="1"/>
              <a:t>+</a:t>
            </a:r>
            <a:r>
              <a:rPr lang="en-US" i="1" dirty="0" err="1"/>
              <a:t>d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i="1" dirty="0"/>
              <a:t>q</a:t>
            </a:r>
            <a:r>
              <a:rPr lang="ru-RU" dirty="0"/>
              <a:t>)</a:t>
            </a:r>
            <a:r>
              <a:rPr lang="en-US" dirty="0"/>
              <a:t> stationary models.</a:t>
            </a:r>
          </a:p>
          <a:p>
            <a:r>
              <a:rPr lang="en-US" dirty="0"/>
              <a:t>In these models there are a relationship between current and previous observations, thus making the ARMA models the perfect way to forecast time series data.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with ARMA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r>
              <a:rPr lang="en-US" dirty="0"/>
              <a:t>The main principle to create the forecast scheme with ARMA model – </a:t>
            </a:r>
            <a:r>
              <a:rPr lang="en-US" b="1" dirty="0"/>
              <a:t>to minimize the forecast mean-square error (MSE)</a:t>
            </a:r>
            <a:r>
              <a:rPr lang="en-US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51266"/>
              </p:ext>
            </p:extLst>
          </p:nvPr>
        </p:nvGraphicFramePr>
        <p:xfrm>
          <a:off x="2873604" y="3933056"/>
          <a:ext cx="339679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Equation" r:id="rId3" imgW="1447800" imgH="279400" progId="Equation.DSMT4">
                  <p:embed/>
                </p:oleObj>
              </mc:Choice>
              <mc:Fallback>
                <p:oleObj name="Equation" r:id="rId3" imgW="1447800" imgH="279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604" y="3933056"/>
                        <a:ext cx="3396791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639073"/>
              </p:ext>
            </p:extLst>
          </p:nvPr>
        </p:nvGraphicFramePr>
        <p:xfrm>
          <a:off x="1691680" y="4653136"/>
          <a:ext cx="596673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tion" r:id="rId5" imgW="2540000" imgH="279400" progId="Equation.DSMT4">
                  <p:embed/>
                </p:oleObj>
              </mc:Choice>
              <mc:Fallback>
                <p:oleObj name="Equation" r:id="rId5" imgW="25400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653136"/>
                        <a:ext cx="5966732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71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Forecast with ARMA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ARMA model can be represented in three forms:</a:t>
            </a:r>
          </a:p>
          <a:p>
            <a:r>
              <a:rPr lang="en-US" dirty="0"/>
              <a:t>with difference equations;</a:t>
            </a:r>
          </a:p>
          <a:p>
            <a:r>
              <a:rPr lang="en-US" dirty="0"/>
              <a:t>with </a:t>
            </a:r>
            <a:r>
              <a:rPr lang="en-US" i="1" dirty="0" err="1"/>
              <a:t>Wold</a:t>
            </a:r>
            <a:r>
              <a:rPr lang="en-US" dirty="0"/>
              <a:t> theorem, </a:t>
            </a:r>
            <a:r>
              <a:rPr lang="en-US" b="1" dirty="0"/>
              <a:t>ARMA = MA(</a:t>
            </a:r>
            <a:r>
              <a:rPr lang="ru-RU" b="1" dirty="0"/>
              <a:t>∞</a:t>
            </a:r>
            <a:r>
              <a:rPr lang="en-US" b="1" dirty="0"/>
              <a:t>)</a:t>
            </a:r>
            <a:r>
              <a:rPr lang="en-US" dirty="0"/>
              <a:t>;</a:t>
            </a:r>
          </a:p>
          <a:p>
            <a:r>
              <a:rPr lang="en-US" dirty="0"/>
              <a:t>with infinite weighted sum of previous observations;</a:t>
            </a:r>
          </a:p>
          <a:p>
            <a:pPr marL="0" indent="0">
              <a:buNone/>
            </a:pPr>
            <a:r>
              <a:rPr lang="en-US" dirty="0"/>
              <a:t>All of these forms are equivalent to each other.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27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Difference equations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15037"/>
              </p:ext>
            </p:extLst>
          </p:nvPr>
        </p:nvGraphicFramePr>
        <p:xfrm>
          <a:off x="351631" y="2060848"/>
          <a:ext cx="844073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3" name="Equation" r:id="rId3" imgW="3352680" imgH="571320" progId="Equation.DSMT4">
                  <p:embed/>
                </p:oleObj>
              </mc:Choice>
              <mc:Fallback>
                <p:oleObj name="Equation" r:id="rId3" imgW="3352680" imgH="571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" y="2060848"/>
                        <a:ext cx="8440737" cy="1439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observations are denoted as        , when we start the forecast at </a:t>
            </a:r>
            <a:r>
              <a:rPr lang="en-US" b="1" dirty="0"/>
              <a:t>time point </a:t>
            </a:r>
            <a:r>
              <a:rPr lang="en-US" i="1" dirty="0"/>
              <a:t>t</a:t>
            </a:r>
            <a:r>
              <a:rPr lang="en-US" dirty="0"/>
              <a:t> with </a:t>
            </a:r>
            <a:r>
              <a:rPr lang="en-US" b="1" dirty="0"/>
              <a:t>lead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559125"/>
              </p:ext>
            </p:extLst>
          </p:nvPr>
        </p:nvGraphicFramePr>
        <p:xfrm>
          <a:off x="6444208" y="4221088"/>
          <a:ext cx="720080" cy="66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4" name="Equation" r:id="rId5" imgW="253890" imgH="241195" progId="Equation.DSMT4">
                  <p:embed/>
                </p:oleObj>
              </mc:Choice>
              <mc:Fallback>
                <p:oleObj name="Equation" r:id="rId5" imgW="253890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221088"/>
                        <a:ext cx="720080" cy="666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Infinite sum of MA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the weighting coefficients can be calculated from </a:t>
            </a:r>
            <a:r>
              <a:rPr lang="en-US" b="1" dirty="0"/>
              <a:t>characteristic polynomial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4530"/>
              </p:ext>
            </p:extLst>
          </p:nvPr>
        </p:nvGraphicFramePr>
        <p:xfrm>
          <a:off x="3131840" y="1844824"/>
          <a:ext cx="3096344" cy="137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Equation" r:id="rId3" imgW="1180588" imgH="520474" progId="Equation.DSMT4">
                  <p:embed/>
                </p:oleObj>
              </mc:Choice>
              <mc:Fallback>
                <p:oleObj name="Equation" r:id="rId3" imgW="1180588" imgH="52047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844824"/>
                        <a:ext cx="3096344" cy="13733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348279"/>
              </p:ext>
            </p:extLst>
          </p:nvPr>
        </p:nvGraphicFramePr>
        <p:xfrm>
          <a:off x="661747" y="4437112"/>
          <a:ext cx="782050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5" imgW="2438400" imgH="317500" progId="Equation.DSMT4">
                  <p:embed/>
                </p:oleObj>
              </mc:Choice>
              <mc:Fallback>
                <p:oleObj name="Equation" r:id="rId5" imgW="2438400" imgH="317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47" y="4437112"/>
                        <a:ext cx="7820506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35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92088"/>
          </a:xfrm>
        </p:spPr>
        <p:txBody>
          <a:bodyPr>
            <a:noAutofit/>
          </a:bodyPr>
          <a:lstStyle/>
          <a:p>
            <a:r>
              <a:rPr lang="en-US" sz="3600" b="1" dirty="0"/>
              <a:t>Infinite sum of previous observations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Overall scheme is similar to the weighting scheme of the infinite MA with the </a:t>
            </a:r>
            <a:r>
              <a:rPr lang="en-US" b="1" dirty="0"/>
              <a:t>inverse</a:t>
            </a:r>
            <a:r>
              <a:rPr lang="en-US" dirty="0"/>
              <a:t> of characteristic polynomial.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123312"/>
              </p:ext>
            </p:extLst>
          </p:nvPr>
        </p:nvGraphicFramePr>
        <p:xfrm>
          <a:off x="2339752" y="1844824"/>
          <a:ext cx="4268111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3" imgW="1548728" imgH="520474" progId="Equation.DSMT4">
                  <p:embed/>
                </p:oleObj>
              </mc:Choice>
              <mc:Fallback>
                <p:oleObj name="Equation" r:id="rId3" imgW="1548728" imgH="52047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844824"/>
                        <a:ext cx="4268111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2770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837</Words>
  <Application>Microsoft Office PowerPoint</Application>
  <PresentationFormat>Экран (4:3)</PresentationFormat>
  <Paragraphs>157</Paragraphs>
  <Slides>36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Тема Office</vt:lpstr>
      <vt:lpstr>Equation</vt:lpstr>
      <vt:lpstr>Time series data analysis and forecast methods</vt:lpstr>
      <vt:lpstr>Lecture map</vt:lpstr>
      <vt:lpstr>part 1. forecast with  ARMA and ARIMA models</vt:lpstr>
      <vt:lpstr>Forecast with ARIMA model</vt:lpstr>
      <vt:lpstr>Forecast with ARMA model</vt:lpstr>
      <vt:lpstr>Forecast with ARMA model</vt:lpstr>
      <vt:lpstr>Difference equations</vt:lpstr>
      <vt:lpstr>Infinite sum of MA</vt:lpstr>
      <vt:lpstr>Infinite sum of previous observations</vt:lpstr>
      <vt:lpstr>Forecast estimation</vt:lpstr>
      <vt:lpstr>Forecast estimation</vt:lpstr>
      <vt:lpstr>Some implications</vt:lpstr>
      <vt:lpstr>Three forms of the forecast</vt:lpstr>
      <vt:lpstr>Part 2. Example of the forecast with AR model</vt:lpstr>
      <vt:lpstr>Презентация PowerPoint</vt:lpstr>
      <vt:lpstr>AR(2) model forecast</vt:lpstr>
      <vt:lpstr>AR(2) model forecast</vt:lpstr>
      <vt:lpstr>AR(2) model forecast</vt:lpstr>
      <vt:lpstr>Презентация PowerPoint</vt:lpstr>
      <vt:lpstr>Part 3. Forecast correction  with new observations</vt:lpstr>
      <vt:lpstr>Weighting coefficients estimation</vt:lpstr>
      <vt:lpstr>Weighting coefficients estimation</vt:lpstr>
      <vt:lpstr>Forecast correction scheme</vt:lpstr>
      <vt:lpstr>Forecast correction scheme</vt:lpstr>
      <vt:lpstr>Correction example</vt:lpstr>
      <vt:lpstr>Correction example</vt:lpstr>
      <vt:lpstr>Презентация PowerPoint</vt:lpstr>
      <vt:lpstr>Part 4. Estimation of  the confidence interval  for forecast</vt:lpstr>
      <vt:lpstr>Confidence Interval</vt:lpstr>
      <vt:lpstr>Confidence Interval</vt:lpstr>
      <vt:lpstr>Confidence Interval</vt:lpstr>
      <vt:lpstr>Confidence Interval</vt:lpstr>
      <vt:lpstr>AR(2) example</vt:lpstr>
      <vt:lpstr>AR(2) example</vt:lpstr>
      <vt:lpstr>Презентация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and forecast methods</dc:title>
  <dc:subject>Adaptive Data Analysis</dc:subject>
  <dc:creator>Safiullin N.T.</dc:creator>
  <cp:lastModifiedBy>Nikolai</cp:lastModifiedBy>
  <cp:revision>98</cp:revision>
  <dcterms:created xsi:type="dcterms:W3CDTF">2017-01-03T05:50:48Z</dcterms:created>
  <dcterms:modified xsi:type="dcterms:W3CDTF">2019-02-09T22:10:05Z</dcterms:modified>
</cp:coreProperties>
</file>