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404" r:id="rId2"/>
    <p:sldId id="259" r:id="rId3"/>
    <p:sldId id="336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2" r:id="rId12"/>
    <p:sldId id="371" r:id="rId13"/>
    <p:sldId id="406" r:id="rId14"/>
    <p:sldId id="408" r:id="rId15"/>
    <p:sldId id="373" r:id="rId16"/>
    <p:sldId id="374" r:id="rId17"/>
    <p:sldId id="376" r:id="rId18"/>
    <p:sldId id="334" r:id="rId19"/>
    <p:sldId id="377" r:id="rId20"/>
    <p:sldId id="410" r:id="rId21"/>
    <p:sldId id="411" r:id="rId22"/>
    <p:sldId id="412" r:id="rId23"/>
    <p:sldId id="413" r:id="rId24"/>
    <p:sldId id="409" r:id="rId25"/>
    <p:sldId id="415" r:id="rId26"/>
    <p:sldId id="416" r:id="rId27"/>
    <p:sldId id="417" r:id="rId28"/>
    <p:sldId id="418" r:id="rId29"/>
    <p:sldId id="419" r:id="rId30"/>
    <p:sldId id="420" r:id="rId31"/>
    <p:sldId id="414" r:id="rId32"/>
    <p:sldId id="378" r:id="rId33"/>
    <p:sldId id="380" r:id="rId34"/>
    <p:sldId id="379" r:id="rId35"/>
    <p:sldId id="381" r:id="rId36"/>
    <p:sldId id="382" r:id="rId37"/>
    <p:sldId id="384" r:id="rId38"/>
    <p:sldId id="383" r:id="rId39"/>
    <p:sldId id="385" r:id="rId40"/>
    <p:sldId id="388" r:id="rId41"/>
    <p:sldId id="421" r:id="rId42"/>
    <p:sldId id="363" r:id="rId43"/>
    <p:sldId id="390" r:id="rId44"/>
    <p:sldId id="392" r:id="rId45"/>
    <p:sldId id="393" r:id="rId46"/>
    <p:sldId id="394" r:id="rId47"/>
    <p:sldId id="395" r:id="rId48"/>
    <p:sldId id="396" r:id="rId49"/>
    <p:sldId id="397" r:id="rId50"/>
    <p:sldId id="398" r:id="rId51"/>
    <p:sldId id="400" r:id="rId52"/>
    <p:sldId id="401" r:id="rId53"/>
    <p:sldId id="402" r:id="rId54"/>
    <p:sldId id="403" r:id="rId55"/>
    <p:sldId id="405" r:id="rId5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700" autoAdjust="0"/>
  </p:normalViewPr>
  <p:slideViewPr>
    <p:cSldViewPr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Программа повышения конкурентоспособности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E8EA3-1269-4E87-8B90-DAA04A0A9B7D}" type="datetimeFigureOut">
              <a:rPr lang="ru-RU" smtClean="0"/>
              <a:pPr/>
              <a:t>10.02.2019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0F646-EBEB-47ED-8041-5836FA58F09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87398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Программа повышения конкурентоспособности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DF29B-9480-49C4-A519-D98CAF7FD704}" type="datetimeFigureOut">
              <a:rPr lang="ru-RU" smtClean="0"/>
              <a:pPr/>
              <a:t>10.02.2019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570AD-BE57-410D-B7AE-6FE28F4C01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47204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570AD-BE57-410D-B7AE-6FE28F4C0175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5" name="Верхний колонтитул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Программа повышения конкурентоспособности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8895-6796-4090-8FC9-D85AB3551213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1252-48BF-45BD-812B-20090DF18C82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762E-AB4F-4283-9C72-7427C887ECC0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B965-A732-4910-AF20-0B464F31E138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20EC-2BC3-4912-BD6C-91D74C4AE8DA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5650-9F5F-4A79-B15C-9D1E34293071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AF88-E6A9-48DB-8AD6-E9F630F488F4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AD0A-3603-4792-B4A7-4BDE4ECE08FC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A0CC-08F0-40D5-9DB8-21A5BB536862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046C-53AC-4A2C-8920-A6C2986462D1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C9E1-5768-4158-A55F-984D82097AAE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25D1F-05B7-445D-8C3B-C2AC04532899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png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png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png"/><Relationship Id="rId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4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2.png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0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2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.png"/><Relationship Id="rId4" Type="http://schemas.openxmlformats.org/officeDocument/2006/relationships/image" Target="../media/image44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.png"/><Relationship Id="rId4" Type="http://schemas.openxmlformats.org/officeDocument/2006/relationships/image" Target="../media/image47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.png"/><Relationship Id="rId4" Type="http://schemas.openxmlformats.org/officeDocument/2006/relationships/image" Target="../media/image50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.png"/><Relationship Id="rId4" Type="http://schemas.openxmlformats.org/officeDocument/2006/relationships/image" Target="../media/image51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.png"/><Relationship Id="rId4" Type="http://schemas.openxmlformats.org/officeDocument/2006/relationships/image" Target="../media/image52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54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56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58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60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mathworks.com/help/nnet/ug/design-time-series-narx-feedback-neural-network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966" y="116632"/>
            <a:ext cx="4570067" cy="217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5" y="2310935"/>
            <a:ext cx="8352928" cy="1800200"/>
          </a:xfrm>
        </p:spPr>
        <p:txBody>
          <a:bodyPr>
            <a:normAutofit/>
          </a:bodyPr>
          <a:lstStyle/>
          <a:p>
            <a:r>
              <a:rPr lang="en-US" b="1" dirty="0"/>
              <a:t>Time series data analysis and forecast methods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599" y="4077072"/>
            <a:ext cx="6400800" cy="17526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Lecture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9</a:t>
            </a:r>
          </a:p>
          <a:p>
            <a:r>
              <a:rPr lang="en-US" b="1" dirty="0">
                <a:solidFill>
                  <a:schemeClr val="tx1"/>
                </a:solidFill>
              </a:rPr>
              <a:t>Advanced methods of time series forecast and data assimilation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977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SSA forecast technique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08512"/>
          </a:xfrm>
        </p:spPr>
        <p:txBody>
          <a:bodyPr>
            <a:normAutofit/>
          </a:bodyPr>
          <a:lstStyle/>
          <a:p>
            <a:r>
              <a:rPr lang="en-US" dirty="0"/>
              <a:t>With this array we can forecast the time series data</a:t>
            </a:r>
            <a:r>
              <a:rPr lang="ru-RU" dirty="0"/>
              <a:t> </a:t>
            </a:r>
            <a:r>
              <a:rPr lang="en-US" b="1" i="1" dirty="0"/>
              <a:t>G </a:t>
            </a:r>
            <a:r>
              <a:rPr lang="en-US" dirty="0"/>
              <a:t>as follows: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144239"/>
              </p:ext>
            </p:extLst>
          </p:nvPr>
        </p:nvGraphicFramePr>
        <p:xfrm>
          <a:off x="1763688" y="3212976"/>
          <a:ext cx="5966732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3" imgW="2540000" imgH="825500" progId="Equation.DSMT4">
                  <p:embed/>
                </p:oleObj>
              </mc:Choice>
              <mc:Fallback>
                <p:oleObj name="Equation" r:id="rId3" imgW="2540000" imgH="8255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212976"/>
                        <a:ext cx="5966732" cy="19442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3179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Vector SSA-forecast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Input data</a:t>
            </a:r>
            <a:r>
              <a:rPr lang="ru-RU" dirty="0"/>
              <a:t>:</a:t>
            </a:r>
          </a:p>
          <a:p>
            <a:r>
              <a:rPr lang="en-US" dirty="0"/>
              <a:t>Initial time series</a:t>
            </a:r>
            <a:r>
              <a:rPr lang="ru-RU" dirty="0"/>
              <a:t> </a:t>
            </a:r>
          </a:p>
          <a:p>
            <a:r>
              <a:rPr lang="en-US" dirty="0"/>
              <a:t>Number of samples </a:t>
            </a:r>
            <a:r>
              <a:rPr lang="en-US" i="1" dirty="0"/>
              <a:t>N</a:t>
            </a:r>
            <a:r>
              <a:rPr lang="ru-RU" dirty="0"/>
              <a:t> </a:t>
            </a:r>
          </a:p>
          <a:p>
            <a:r>
              <a:rPr lang="en-US" dirty="0"/>
              <a:t>Window of size</a:t>
            </a:r>
            <a:r>
              <a:rPr lang="ru-RU" dirty="0"/>
              <a:t> </a:t>
            </a:r>
            <a:r>
              <a:rPr lang="ru-RU" i="1" dirty="0"/>
              <a:t>L</a:t>
            </a:r>
            <a:r>
              <a:rPr lang="ru-RU" dirty="0"/>
              <a:t> </a:t>
            </a:r>
          </a:p>
          <a:p>
            <a:r>
              <a:rPr lang="en-US" dirty="0"/>
              <a:t>Number of predicted/forecasted points </a:t>
            </a:r>
            <a:r>
              <a:rPr lang="ru-RU" i="1" dirty="0"/>
              <a:t>M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088056"/>
              </p:ext>
            </p:extLst>
          </p:nvPr>
        </p:nvGraphicFramePr>
        <p:xfrm>
          <a:off x="3851920" y="2780928"/>
          <a:ext cx="2358262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3" imgW="1244060" imgH="266584" progId="Equation.DSMT4">
                  <p:embed/>
                </p:oleObj>
              </mc:Choice>
              <mc:Fallback>
                <p:oleObj name="Equation" r:id="rId3" imgW="1244060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2780928"/>
                        <a:ext cx="2358262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3953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Vector SSA-forecast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5">
            <a:extLst>
              <a:ext uri="{FF2B5EF4-FFF2-40B4-BE49-F238E27FC236}">
                <a16:creationId xmlns:a16="http://schemas.microsoft.com/office/drawing/2014/main" id="{38C47E67-E60F-4C1B-9267-ED6E42B3C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91640"/>
            <a:ext cx="8744038" cy="1221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6">
            <a:extLst>
              <a:ext uri="{FF2B5EF4-FFF2-40B4-BE49-F238E27FC236}">
                <a16:creationId xmlns:a16="http://schemas.microsoft.com/office/drawing/2014/main" id="{CC927607-36A1-430B-8A04-9F922635C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32" y="3836463"/>
            <a:ext cx="8148505" cy="88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7445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Vector SSA-forecast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D5C36506-76A3-4AB3-BE71-6DF753B35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85" y="1789241"/>
            <a:ext cx="7167430" cy="1951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>
            <a:extLst>
              <a:ext uri="{FF2B5EF4-FFF2-40B4-BE49-F238E27FC236}">
                <a16:creationId xmlns:a16="http://schemas.microsoft.com/office/drawing/2014/main" id="{2E6456ED-BB84-4E50-A95B-39B64B49F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32" y="3675726"/>
            <a:ext cx="7573136" cy="129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4">
            <a:extLst>
              <a:ext uri="{FF2B5EF4-FFF2-40B4-BE49-F238E27FC236}">
                <a16:creationId xmlns:a16="http://schemas.microsoft.com/office/drawing/2014/main" id="{00AD5DC4-0E51-4913-ABBC-F3040FE6A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438" y="5409220"/>
            <a:ext cx="484912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461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Another SSA-forecast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r>
              <a:rPr lang="en-US" dirty="0"/>
              <a:t>Analyze the time series with SSA method, but only </a:t>
            </a:r>
            <a:r>
              <a:rPr lang="en-US" b="1" i="1" dirty="0"/>
              <a:t>partially</a:t>
            </a:r>
            <a:r>
              <a:rPr lang="en-US" dirty="0"/>
              <a:t>: </a:t>
            </a:r>
            <a:r>
              <a:rPr lang="en-US" b="1" dirty="0"/>
              <a:t>without diagonal averaging</a:t>
            </a:r>
            <a:r>
              <a:rPr lang="en-US" dirty="0"/>
              <a:t>;</a:t>
            </a:r>
          </a:p>
          <a:p>
            <a:r>
              <a:rPr lang="en-US" dirty="0"/>
              <a:t>Add to the initial time series </a:t>
            </a:r>
            <a:r>
              <a:rPr lang="en-US" b="1" dirty="0"/>
              <a:t>one new random observation </a:t>
            </a:r>
            <a:r>
              <a:rPr lang="en-US" dirty="0"/>
              <a:t>within the reasonable interval: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/>
          </p:nvPr>
        </p:nvGraphicFramePr>
        <p:xfrm>
          <a:off x="693855" y="4437112"/>
          <a:ext cx="7756290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" name="Equation" r:id="rId3" imgW="3594100" imgH="266700" progId="Equation.DSMT4">
                  <p:embed/>
                </p:oleObj>
              </mc:Choice>
              <mc:Fallback>
                <p:oleObj name="Equation" r:id="rId3" imgW="3594100" imgH="266700" progId="Equation.DSMT4">
                  <p:embed/>
                  <p:pic>
                    <p:nvPicPr>
                      <p:cNvPr id="2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855" y="4437112"/>
                        <a:ext cx="7756290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823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Another SSA-forecast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08512"/>
          </a:xfrm>
        </p:spPr>
        <p:txBody>
          <a:bodyPr>
            <a:normAutofit/>
          </a:bodyPr>
          <a:lstStyle/>
          <a:p>
            <a:r>
              <a:rPr lang="en-US" b="1" dirty="0"/>
              <a:t>Decompose </a:t>
            </a:r>
            <a:r>
              <a:rPr lang="en-US" dirty="0"/>
              <a:t>this new time series length of </a:t>
            </a:r>
            <a:r>
              <a:rPr lang="ru-RU" i="1" dirty="0"/>
              <a:t>N</a:t>
            </a:r>
            <a:r>
              <a:rPr lang="ru-RU" dirty="0"/>
              <a:t>+1</a:t>
            </a:r>
            <a:r>
              <a:rPr lang="en-US" dirty="0"/>
              <a:t> with SSA method, but </a:t>
            </a:r>
            <a:r>
              <a:rPr lang="en-US" b="1" dirty="0"/>
              <a:t>do not estimate </a:t>
            </a:r>
            <a:r>
              <a:rPr lang="en-US" dirty="0"/>
              <a:t>any parameters – </a:t>
            </a:r>
            <a:r>
              <a:rPr lang="en-US" b="1" dirty="0"/>
              <a:t>use</a:t>
            </a:r>
            <a:r>
              <a:rPr lang="en-US" dirty="0"/>
              <a:t> </a:t>
            </a:r>
            <a:r>
              <a:rPr lang="en-US" b="1" dirty="0"/>
              <a:t>the</a:t>
            </a:r>
            <a:r>
              <a:rPr lang="en-US" dirty="0"/>
              <a:t> </a:t>
            </a:r>
            <a:r>
              <a:rPr lang="en-US" b="1" dirty="0"/>
              <a:t>previous estimations </a:t>
            </a:r>
            <a:r>
              <a:rPr lang="en-US" dirty="0"/>
              <a:t>from </a:t>
            </a:r>
            <a:r>
              <a:rPr lang="en-US" i="1" dirty="0"/>
              <a:t>N</a:t>
            </a:r>
            <a:r>
              <a:rPr lang="en-US" dirty="0"/>
              <a:t> length initial time series;</a:t>
            </a:r>
          </a:p>
          <a:p>
            <a:r>
              <a:rPr lang="en-US" dirty="0"/>
              <a:t>Regroup and do a diagonal averaging for a new time series to reconstruct the data;</a:t>
            </a:r>
          </a:p>
          <a:p>
            <a:r>
              <a:rPr lang="en-US" b="1" u="sng" dirty="0"/>
              <a:t>Important note</a:t>
            </a:r>
            <a:r>
              <a:rPr lang="en-US" dirty="0"/>
              <a:t>, there is </a:t>
            </a:r>
            <a:r>
              <a:rPr lang="en-US" b="1" dirty="0"/>
              <a:t>no new estimations </a:t>
            </a:r>
            <a:r>
              <a:rPr lang="en-US" dirty="0"/>
              <a:t>or </a:t>
            </a:r>
            <a:r>
              <a:rPr lang="en-US" b="1" dirty="0"/>
              <a:t>grouping</a:t>
            </a:r>
            <a:r>
              <a:rPr lang="en-US" dirty="0"/>
              <a:t> for a new time series.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800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Vector SSA-forecast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363272" cy="4680520"/>
          </a:xfrm>
        </p:spPr>
        <p:txBody>
          <a:bodyPr>
            <a:normAutofit/>
          </a:bodyPr>
          <a:lstStyle/>
          <a:p>
            <a:r>
              <a:rPr lang="en-US" dirty="0"/>
              <a:t>After averaging procedure we will get a new time series with the same </a:t>
            </a:r>
            <a:r>
              <a:rPr lang="en-US" i="1" dirty="0"/>
              <a:t>N</a:t>
            </a:r>
            <a:r>
              <a:rPr lang="en-US" dirty="0"/>
              <a:t> initial observations and the </a:t>
            </a:r>
            <a:r>
              <a:rPr lang="en-US" b="1" dirty="0"/>
              <a:t>last observation </a:t>
            </a:r>
            <a:r>
              <a:rPr lang="en-US" dirty="0"/>
              <a:t>with pre-forecast;</a:t>
            </a:r>
          </a:p>
          <a:p>
            <a:r>
              <a:rPr lang="en-US" dirty="0"/>
              <a:t>For an </a:t>
            </a:r>
            <a:r>
              <a:rPr lang="en-US" b="1" dirty="0"/>
              <a:t>accurate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+1 observation forecast we need to </a:t>
            </a:r>
            <a:r>
              <a:rPr lang="en-US" b="1" dirty="0"/>
              <a:t>repeat</a:t>
            </a:r>
            <a:r>
              <a:rPr lang="en-US" dirty="0"/>
              <a:t> the previous steps </a:t>
            </a:r>
            <a:r>
              <a:rPr lang="en-US" b="1" dirty="0"/>
              <a:t>until </a:t>
            </a:r>
            <a:r>
              <a:rPr lang="en-US" dirty="0"/>
              <a:t>the forecast value stops to change;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015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48" y="1124744"/>
            <a:ext cx="8609903" cy="499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9449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</a:t>
            </a:r>
            <a:r>
              <a:rPr lang="ru-RU" dirty="0"/>
              <a:t> </a:t>
            </a:r>
            <a:r>
              <a:rPr lang="en-US" dirty="0"/>
              <a:t>2</a:t>
            </a:r>
            <a:r>
              <a:rPr lang="ru-RU" dirty="0"/>
              <a:t>. </a:t>
            </a:r>
            <a:r>
              <a:rPr lang="en-US" dirty="0"/>
              <a:t>Forecast with </a:t>
            </a:r>
            <a:br>
              <a:rPr lang="en-US" dirty="0"/>
            </a:br>
            <a:r>
              <a:rPr lang="en-US" dirty="0"/>
              <a:t>ARTIFICIAL</a:t>
            </a:r>
            <a:br>
              <a:rPr lang="en-US" dirty="0"/>
            </a:br>
            <a:r>
              <a:rPr lang="en-US" dirty="0"/>
              <a:t>neural networks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4060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Полотно 28">
            <a:extLst>
              <a:ext uri="{FF2B5EF4-FFF2-40B4-BE49-F238E27FC236}">
                <a16:creationId xmlns:a16="http://schemas.microsoft.com/office/drawing/2014/main" id="{83576281-C35D-458E-BC1E-96B6CA1CD102}"/>
              </a:ext>
            </a:extLst>
          </p:cNvPr>
          <p:cNvGrpSpPr/>
          <p:nvPr/>
        </p:nvGrpSpPr>
        <p:grpSpPr>
          <a:xfrm>
            <a:off x="3144837" y="1130832"/>
            <a:ext cx="2854325" cy="2047343"/>
            <a:chOff x="0" y="0"/>
            <a:chExt cx="2854325" cy="2047343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B2959331-DFE9-4227-A2C9-C8FCD89F87BD}"/>
                </a:ext>
              </a:extLst>
            </p:cNvPr>
            <p:cNvSpPr/>
            <p:nvPr/>
          </p:nvSpPr>
          <p:spPr>
            <a:xfrm>
              <a:off x="0" y="0"/>
              <a:ext cx="2854325" cy="204724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26" name="Text Box 67">
              <a:extLst>
                <a:ext uri="{FF2B5EF4-FFF2-40B4-BE49-F238E27FC236}">
                  <a16:creationId xmlns:a16="http://schemas.microsoft.com/office/drawing/2014/main" id="{DE046CEF-A1A2-4C44-89E7-FDF0DF3C0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127" y="1566463"/>
              <a:ext cx="393700" cy="340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ru-RU" sz="1400" i="1">
                  <a:effectLst/>
                  <a:latin typeface="Times New Roman"/>
                  <a:ea typeface="MS Mincho"/>
                </a:rPr>
                <a:t>w</a:t>
              </a:r>
              <a:r>
                <a:rPr lang="ru-RU" sz="1400" i="1" baseline="-25000">
                  <a:effectLst/>
                  <a:latin typeface="Times New Roman"/>
                  <a:ea typeface="MS Mincho"/>
                </a:rPr>
                <a:t>k</a:t>
              </a:r>
              <a:endParaRPr lang="ru-RU" sz="12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27" name="Text Box 67">
              <a:extLst>
                <a:ext uri="{FF2B5EF4-FFF2-40B4-BE49-F238E27FC236}">
                  <a16:creationId xmlns:a16="http://schemas.microsoft.com/office/drawing/2014/main" id="{EB43FBE9-B20E-4AAB-98D4-7B166A383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422" y="163216"/>
              <a:ext cx="394093" cy="2959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ru-RU" sz="1400" i="1">
                  <a:effectLst/>
                  <a:latin typeface="Times New Roman"/>
                  <a:ea typeface="MS Mincho"/>
                </a:rPr>
                <a:t>w</a:t>
              </a:r>
              <a:r>
                <a:rPr lang="ru-RU" sz="1400" baseline="-25000">
                  <a:effectLst/>
                  <a:latin typeface="Times New Roman"/>
                  <a:ea typeface="MS Mincho"/>
                </a:rPr>
                <a:t>1</a:t>
              </a:r>
              <a:endParaRPr lang="ru-RU" sz="12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28" name="Text Box 67">
              <a:extLst>
                <a:ext uri="{FF2B5EF4-FFF2-40B4-BE49-F238E27FC236}">
                  <a16:creationId xmlns:a16="http://schemas.microsoft.com/office/drawing/2014/main" id="{E2A6E7ED-C5FA-43CE-8ED3-55D2CFDB13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4914" y="737738"/>
              <a:ext cx="299085" cy="295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ru-RU" sz="1400" i="1">
                  <a:effectLst/>
                  <a:latin typeface="Times New Roman"/>
                  <a:ea typeface="MS Mincho"/>
                </a:rPr>
                <a:t>n</a:t>
              </a:r>
              <a:endParaRPr lang="ru-RU" sz="12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29" name="Text Box 67">
              <a:extLst>
                <a:ext uri="{FF2B5EF4-FFF2-40B4-BE49-F238E27FC236}">
                  <a16:creationId xmlns:a16="http://schemas.microsoft.com/office/drawing/2014/main" id="{C1E036D0-9E81-4F3A-B606-C743F322AE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9294" y="753569"/>
              <a:ext cx="299720" cy="2959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ru-RU" sz="1400" i="1">
                  <a:effectLst/>
                  <a:latin typeface="Times New Roman"/>
                  <a:ea typeface="MS Mincho"/>
                </a:rPr>
                <a:t>y</a:t>
              </a:r>
              <a:endParaRPr lang="ru-RU" sz="1000">
                <a:effectLst/>
                <a:latin typeface="Times New Roman"/>
                <a:ea typeface="MS Mincho"/>
              </a:endParaRPr>
            </a:p>
          </p:txBody>
        </p:sp>
        <p:cxnSp>
          <p:nvCxnSpPr>
            <p:cNvPr id="30" name="AutoShape 38">
              <a:extLst>
                <a:ext uri="{FF2B5EF4-FFF2-40B4-BE49-F238E27FC236}">
                  <a16:creationId xmlns:a16="http://schemas.microsoft.com/office/drawing/2014/main" id="{7130CA49-3883-4C03-BB26-0FC892908BAC}"/>
                </a:ext>
              </a:extLst>
            </p:cNvPr>
            <p:cNvCxnSpPr>
              <a:cxnSpLocks noChangeShapeType="1"/>
              <a:stCxn id="31" idx="3"/>
            </p:cNvCxnSpPr>
            <p:nvPr/>
          </p:nvCxnSpPr>
          <p:spPr bwMode="auto">
            <a:xfrm>
              <a:off x="2155697" y="1038433"/>
              <a:ext cx="607989" cy="320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Rectangle 52">
              <a:extLst>
                <a:ext uri="{FF2B5EF4-FFF2-40B4-BE49-F238E27FC236}">
                  <a16:creationId xmlns:a16="http://schemas.microsoft.com/office/drawing/2014/main" id="{C187A5B6-1C9E-438B-A6F6-2D984F249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903" y="865594"/>
              <a:ext cx="344794" cy="3448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 i="1">
                  <a:effectLst/>
                  <a:latin typeface="Times New Roman"/>
                  <a:ea typeface="MS Mincho"/>
                </a:rPr>
                <a:t>f</a:t>
              </a:r>
              <a:endParaRPr lang="ru-RU" sz="10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32" name="Rectangle 56">
              <a:extLst>
                <a:ext uri="{FF2B5EF4-FFF2-40B4-BE49-F238E27FC236}">
                  <a16:creationId xmlns:a16="http://schemas.microsoft.com/office/drawing/2014/main" id="{C50F9A26-B30D-4C82-9F64-CE1AD84C6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115" y="865594"/>
              <a:ext cx="344794" cy="3448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2000" dirty="0">
                  <a:effectLst/>
                  <a:latin typeface="Times New Roman"/>
                  <a:ea typeface="MS Mincho"/>
                </a:rPr>
                <a:t>+</a:t>
              </a:r>
              <a:endParaRPr lang="ru-RU" sz="1000" dirty="0">
                <a:effectLst/>
                <a:latin typeface="Times New Roman"/>
                <a:ea typeface="MS Mincho"/>
              </a:endParaRPr>
            </a:p>
          </p:txBody>
        </p:sp>
        <p:cxnSp>
          <p:nvCxnSpPr>
            <p:cNvPr id="33" name="AutoShape 58">
              <a:extLst>
                <a:ext uri="{FF2B5EF4-FFF2-40B4-BE49-F238E27FC236}">
                  <a16:creationId xmlns:a16="http://schemas.microsoft.com/office/drawing/2014/main" id="{F521CB12-8DC7-46C2-A117-4A91C44DB15A}"/>
                </a:ext>
              </a:extLst>
            </p:cNvPr>
            <p:cNvCxnSpPr>
              <a:cxnSpLocks noChangeShapeType="1"/>
              <a:stCxn id="32" idx="3"/>
              <a:endCxn id="31" idx="1"/>
            </p:cNvCxnSpPr>
            <p:nvPr/>
          </p:nvCxnSpPr>
          <p:spPr bwMode="auto">
            <a:xfrm>
              <a:off x="1434909" y="1038433"/>
              <a:ext cx="375993" cy="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Text Box 59">
              <a:extLst>
                <a:ext uri="{FF2B5EF4-FFF2-40B4-BE49-F238E27FC236}">
                  <a16:creationId xmlns:a16="http://schemas.microsoft.com/office/drawing/2014/main" id="{99E7B11F-6050-4E61-966F-30BCF34FF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991" y="35993"/>
              <a:ext cx="378399" cy="3588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1400" i="1">
                  <a:effectLst/>
                  <a:latin typeface="Times New Roman"/>
                  <a:ea typeface="MS Mincho"/>
                </a:rPr>
                <a:t>p</a:t>
              </a:r>
              <a:r>
                <a:rPr lang="ru-RU" sz="1400" baseline="-25000">
                  <a:effectLst/>
                  <a:latin typeface="Times New Roman"/>
                  <a:ea typeface="MS Mincho"/>
                </a:rPr>
                <a:t>1</a:t>
              </a:r>
              <a:endParaRPr lang="ru-RU" sz="10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35" name="Text Box 65">
              <a:extLst>
                <a:ext uri="{FF2B5EF4-FFF2-40B4-BE49-F238E27FC236}">
                  <a16:creationId xmlns:a16="http://schemas.microsoft.com/office/drawing/2014/main" id="{D2625AAA-BA19-4E55-9F72-4D67EF4C02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115" y="1414649"/>
              <a:ext cx="344794" cy="2959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ru-RU" sz="1400" i="1">
                  <a:effectLst/>
                  <a:latin typeface="Times New Roman"/>
                  <a:ea typeface="MS Mincho"/>
                </a:rPr>
                <a:t>b</a:t>
              </a:r>
              <a:endParaRPr lang="ru-RU" sz="1000">
                <a:effectLst/>
                <a:latin typeface="Times New Roman"/>
                <a:ea typeface="MS Mincho"/>
              </a:endParaRPr>
            </a:p>
          </p:txBody>
        </p:sp>
        <p:cxnSp>
          <p:nvCxnSpPr>
            <p:cNvPr id="36" name="AutoShape 66">
              <a:extLst>
                <a:ext uri="{FF2B5EF4-FFF2-40B4-BE49-F238E27FC236}">
                  <a16:creationId xmlns:a16="http://schemas.microsoft.com/office/drawing/2014/main" id="{8577E86F-8AF6-41CC-A28F-64815CEB373D}"/>
                </a:ext>
              </a:extLst>
            </p:cNvPr>
            <p:cNvCxnSpPr>
              <a:cxnSpLocks noChangeShapeType="1"/>
              <a:stCxn id="35" idx="0"/>
              <a:endCxn id="32" idx="2"/>
            </p:cNvCxnSpPr>
            <p:nvPr/>
          </p:nvCxnSpPr>
          <p:spPr bwMode="auto">
            <a:xfrm flipV="1">
              <a:off x="1262512" y="1210472"/>
              <a:ext cx="0" cy="2041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Text Box 59">
              <a:extLst>
                <a:ext uri="{FF2B5EF4-FFF2-40B4-BE49-F238E27FC236}">
                  <a16:creationId xmlns:a16="http://schemas.microsoft.com/office/drawing/2014/main" id="{B5537A4D-9769-4E61-B05A-DD5B120D96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985" y="398867"/>
              <a:ext cx="377825" cy="3447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1400" i="1">
                  <a:effectLst/>
                  <a:latin typeface="Times New Roman"/>
                  <a:ea typeface="MS Mincho"/>
                </a:rPr>
                <a:t>p</a:t>
              </a:r>
              <a:r>
                <a:rPr lang="ru-RU" sz="1400" baseline="-25000">
                  <a:effectLst/>
                  <a:latin typeface="Times New Roman"/>
                  <a:ea typeface="MS Mincho"/>
                </a:rPr>
                <a:t>2</a:t>
              </a:r>
              <a:endParaRPr lang="ru-RU" sz="12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38" name="Text Box 59">
              <a:extLst>
                <a:ext uri="{FF2B5EF4-FFF2-40B4-BE49-F238E27FC236}">
                  <a16:creationId xmlns:a16="http://schemas.microsoft.com/office/drawing/2014/main" id="{D4F83EEB-CC35-4BFD-BDD9-B36E60793A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029" y="848685"/>
              <a:ext cx="377825" cy="3686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1400" i="1">
                  <a:effectLst/>
                  <a:latin typeface="Times New Roman"/>
                  <a:ea typeface="MS Mincho"/>
                </a:rPr>
                <a:t>p</a:t>
              </a:r>
              <a:r>
                <a:rPr lang="ru-RU" sz="1400" baseline="-25000">
                  <a:effectLst/>
                  <a:latin typeface="Times New Roman"/>
                  <a:ea typeface="MS Mincho"/>
                </a:rPr>
                <a:t>3</a:t>
              </a:r>
              <a:endParaRPr lang="ru-RU" sz="12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39" name="Text Box 59">
              <a:extLst>
                <a:ext uri="{FF2B5EF4-FFF2-40B4-BE49-F238E27FC236}">
                  <a16:creationId xmlns:a16="http://schemas.microsoft.com/office/drawing/2014/main" id="{51A2C55C-3628-4355-982A-8F19AFEF64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464" y="1217341"/>
              <a:ext cx="377825" cy="3488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MS Mincho"/>
                </a:rPr>
                <a:t>:</a:t>
              </a:r>
              <a:endParaRPr lang="ru-RU" sz="12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40" name="Text Box 59">
              <a:extLst>
                <a:ext uri="{FF2B5EF4-FFF2-40B4-BE49-F238E27FC236}">
                  <a16:creationId xmlns:a16="http://schemas.microsoft.com/office/drawing/2014/main" id="{3BF28854-8D94-4CF1-9280-662A18079E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077" y="1630989"/>
              <a:ext cx="377825" cy="4163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1400" i="1">
                  <a:effectLst/>
                  <a:latin typeface="Times New Roman"/>
                  <a:ea typeface="MS Mincho"/>
                </a:rPr>
                <a:t>p</a:t>
              </a:r>
              <a:r>
                <a:rPr lang="ru-RU" sz="1400" i="1" baseline="-25000">
                  <a:effectLst/>
                  <a:latin typeface="Times New Roman"/>
                  <a:ea typeface="MS Mincho"/>
                </a:rPr>
                <a:t>k</a:t>
              </a:r>
              <a:endParaRPr lang="ru-RU" sz="1200">
                <a:effectLst/>
                <a:latin typeface="Times New Roman"/>
                <a:ea typeface="MS Mincho"/>
              </a:endParaRPr>
            </a:p>
          </p:txBody>
        </p:sp>
        <p:cxnSp>
          <p:nvCxnSpPr>
            <p:cNvPr id="41" name="AutoShape 58">
              <a:extLst>
                <a:ext uri="{FF2B5EF4-FFF2-40B4-BE49-F238E27FC236}">
                  <a16:creationId xmlns:a16="http://schemas.microsoft.com/office/drawing/2014/main" id="{B1F1ABE3-4DA3-480B-960F-DBA91C575EA8}"/>
                </a:ext>
              </a:extLst>
            </p:cNvPr>
            <p:cNvCxnSpPr>
              <a:cxnSpLocks noChangeShapeType="1"/>
              <a:stCxn id="34" idx="3"/>
              <a:endCxn id="32" idx="1"/>
            </p:cNvCxnSpPr>
            <p:nvPr/>
          </p:nvCxnSpPr>
          <p:spPr bwMode="auto">
            <a:xfrm>
              <a:off x="472390" y="215416"/>
              <a:ext cx="617725" cy="8226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AutoShape 58">
              <a:extLst>
                <a:ext uri="{FF2B5EF4-FFF2-40B4-BE49-F238E27FC236}">
                  <a16:creationId xmlns:a16="http://schemas.microsoft.com/office/drawing/2014/main" id="{4083A545-3D82-442D-BDDD-0B0C6659CB03}"/>
                </a:ext>
              </a:extLst>
            </p:cNvPr>
            <p:cNvCxnSpPr>
              <a:cxnSpLocks noChangeShapeType="1"/>
              <a:stCxn id="37" idx="3"/>
              <a:endCxn id="32" idx="1"/>
            </p:cNvCxnSpPr>
            <p:nvPr/>
          </p:nvCxnSpPr>
          <p:spPr bwMode="auto">
            <a:xfrm>
              <a:off x="471810" y="571255"/>
              <a:ext cx="618305" cy="46677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58">
              <a:extLst>
                <a:ext uri="{FF2B5EF4-FFF2-40B4-BE49-F238E27FC236}">
                  <a16:creationId xmlns:a16="http://schemas.microsoft.com/office/drawing/2014/main" id="{A8EFA015-CBFB-4B56-9CDB-3A3594BC0ACE}"/>
                </a:ext>
              </a:extLst>
            </p:cNvPr>
            <p:cNvCxnSpPr>
              <a:cxnSpLocks noChangeShapeType="1"/>
              <a:stCxn id="38" idx="3"/>
              <a:endCxn id="32" idx="1"/>
            </p:cNvCxnSpPr>
            <p:nvPr/>
          </p:nvCxnSpPr>
          <p:spPr bwMode="auto">
            <a:xfrm>
              <a:off x="480854" y="1033013"/>
              <a:ext cx="609261" cy="50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58">
              <a:extLst>
                <a:ext uri="{FF2B5EF4-FFF2-40B4-BE49-F238E27FC236}">
                  <a16:creationId xmlns:a16="http://schemas.microsoft.com/office/drawing/2014/main" id="{D58C140B-0E22-4865-B172-30F1884E173D}"/>
                </a:ext>
              </a:extLst>
            </p:cNvPr>
            <p:cNvCxnSpPr>
              <a:cxnSpLocks noChangeShapeType="1"/>
              <a:stCxn id="40" idx="3"/>
              <a:endCxn id="32" idx="1"/>
            </p:cNvCxnSpPr>
            <p:nvPr/>
          </p:nvCxnSpPr>
          <p:spPr bwMode="auto">
            <a:xfrm flipV="1">
              <a:off x="488902" y="1038033"/>
              <a:ext cx="601213" cy="8011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45" name="Объект 44">
            <a:extLst>
              <a:ext uri="{FF2B5EF4-FFF2-40B4-BE49-F238E27FC236}">
                <a16:creationId xmlns:a16="http://schemas.microsoft.com/office/drawing/2014/main" id="{63285D73-7D7D-4483-AA06-BAEB97BA91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189288"/>
              </p:ext>
            </p:extLst>
          </p:nvPr>
        </p:nvGraphicFramePr>
        <p:xfrm>
          <a:off x="2671173" y="3915525"/>
          <a:ext cx="3801652" cy="1412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" name="Equation" r:id="rId4" imgW="1409088" imgH="520474" progId="Equation.DSMT4">
                  <p:embed/>
                </p:oleObj>
              </mc:Choice>
              <mc:Fallback>
                <p:oleObj name="Equation" r:id="rId4" imgW="1409088" imgH="520474" progId="Equation.DSMT4">
                  <p:embed/>
                  <p:pic>
                    <p:nvPicPr>
                      <p:cNvPr id="61" name="Объект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173" y="3915525"/>
                        <a:ext cx="3801652" cy="14127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033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933450"/>
            <a:ext cx="8229600" cy="767358"/>
          </a:xfrm>
        </p:spPr>
        <p:txBody>
          <a:bodyPr>
            <a:normAutofit/>
          </a:bodyPr>
          <a:lstStyle/>
          <a:p>
            <a:r>
              <a:rPr lang="en-US" b="1" dirty="0"/>
              <a:t>Lecture map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08512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/>
              <a:t>Advanced methods of time series forecast</a:t>
            </a:r>
            <a:endParaRPr lang="ru-RU" dirty="0"/>
          </a:p>
          <a:p>
            <a:pPr lvl="0"/>
            <a:r>
              <a:rPr lang="en-US" b="1" dirty="0"/>
              <a:t>Time series forecast with SSA method based on linear recurrence forms</a:t>
            </a:r>
          </a:p>
          <a:p>
            <a:pPr lvl="0"/>
            <a:r>
              <a:rPr lang="en-US" b="1" dirty="0"/>
              <a:t>Time series forecast with SSA vector method</a:t>
            </a:r>
          </a:p>
          <a:p>
            <a:pPr lvl="0"/>
            <a:r>
              <a:rPr lang="en-US" b="1" dirty="0"/>
              <a:t>Forecast with NAR and NARX neural nets</a:t>
            </a:r>
            <a:endParaRPr lang="ru-RU" dirty="0"/>
          </a:p>
          <a:p>
            <a:pPr lvl="0"/>
            <a:r>
              <a:rPr lang="en-US" b="1" dirty="0"/>
              <a:t>Forecast correction with neural nets</a:t>
            </a:r>
            <a:endParaRPr lang="ru-RU" dirty="0"/>
          </a:p>
          <a:p>
            <a:pPr lvl="0"/>
            <a:r>
              <a:rPr lang="en-US" b="1" dirty="0"/>
              <a:t>Data Assimilation technique for forecast correction based on new observations</a:t>
            </a:r>
            <a:endParaRPr lang="ru-RU" dirty="0"/>
          </a:p>
          <a:p>
            <a:pPr lvl="0"/>
            <a:r>
              <a:rPr lang="en-US" b="1" dirty="0"/>
              <a:t>Ensemble Data Assimilation techniques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139CA83-64E9-46C7-B9BB-2F2BB7D4D32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304765"/>
            <a:ext cx="7704856" cy="42484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7" name="Объект 46">
            <a:extLst>
              <a:ext uri="{FF2B5EF4-FFF2-40B4-BE49-F238E27FC236}">
                <a16:creationId xmlns:a16="http://schemas.microsoft.com/office/drawing/2014/main" id="{416BD582-A957-4515-A9D7-FE21193CF4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419317"/>
              </p:ext>
            </p:extLst>
          </p:nvPr>
        </p:nvGraphicFramePr>
        <p:xfrm>
          <a:off x="5665054" y="5329979"/>
          <a:ext cx="2759374" cy="946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5" name="Equation" r:id="rId5" imgW="1333500" imgH="457200" progId="Equation.DSMT4">
                  <p:embed/>
                </p:oleObj>
              </mc:Choice>
              <mc:Fallback>
                <p:oleObj name="Equation" r:id="rId5" imgW="1333500" imgH="457200" progId="Equation.DSMT4">
                  <p:embed/>
                  <p:pic>
                    <p:nvPicPr>
                      <p:cNvPr id="22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5054" y="5329979"/>
                        <a:ext cx="2759374" cy="9460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006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Полотно 104">
            <a:extLst>
              <a:ext uri="{FF2B5EF4-FFF2-40B4-BE49-F238E27FC236}">
                <a16:creationId xmlns:a16="http://schemas.microsoft.com/office/drawing/2014/main" id="{5B67A1B1-1E43-4643-BECA-E2BA62999491}"/>
              </a:ext>
            </a:extLst>
          </p:cNvPr>
          <p:cNvGrpSpPr/>
          <p:nvPr/>
        </p:nvGrpSpPr>
        <p:grpSpPr>
          <a:xfrm>
            <a:off x="1816608" y="1132724"/>
            <a:ext cx="5510784" cy="5616619"/>
            <a:chOff x="0" y="0"/>
            <a:chExt cx="2854325" cy="3442335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70775BB2-0B0F-4DDC-B8F9-2A3840E22297}"/>
                </a:ext>
              </a:extLst>
            </p:cNvPr>
            <p:cNvSpPr/>
            <p:nvPr/>
          </p:nvSpPr>
          <p:spPr>
            <a:xfrm>
              <a:off x="0" y="0"/>
              <a:ext cx="2854325" cy="3442335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24" name="Text Box 67">
              <a:extLst>
                <a:ext uri="{FF2B5EF4-FFF2-40B4-BE49-F238E27FC236}">
                  <a16:creationId xmlns:a16="http://schemas.microsoft.com/office/drawing/2014/main" id="{D08F8971-58C2-41E7-BD78-2529B0A6B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286" y="2789492"/>
              <a:ext cx="490220" cy="340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ru-RU" sz="1400" i="1">
                  <a:effectLst/>
                  <a:latin typeface="Times New Roman"/>
                  <a:ea typeface="MS Mincho"/>
                </a:rPr>
                <a:t>w</a:t>
              </a:r>
              <a:r>
                <a:rPr lang="ru-RU" sz="1400" i="1" baseline="-25000">
                  <a:effectLst/>
                  <a:latin typeface="Times New Roman"/>
                  <a:ea typeface="MS Mincho"/>
                </a:rPr>
                <a:t>S,R</a:t>
              </a:r>
              <a:endParaRPr lang="ru-RU" sz="12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25" name="Text Box 67">
              <a:extLst>
                <a:ext uri="{FF2B5EF4-FFF2-40B4-BE49-F238E27FC236}">
                  <a16:creationId xmlns:a16="http://schemas.microsoft.com/office/drawing/2014/main" id="{1EAEB9E6-AA03-48BF-BE93-78A2767E5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237" y="31052"/>
              <a:ext cx="537210" cy="2959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ru-RU" sz="1400" i="1" dirty="0">
                  <a:effectLst/>
                  <a:latin typeface="Times New Roman"/>
                  <a:ea typeface="MS Mincho"/>
                </a:rPr>
                <a:t>w</a:t>
              </a:r>
              <a:r>
                <a:rPr lang="ru-RU" sz="1400" baseline="-25000" dirty="0">
                  <a:effectLst/>
                  <a:latin typeface="Times New Roman"/>
                  <a:ea typeface="MS Mincho"/>
                </a:rPr>
                <a:t>1,1</a:t>
              </a:r>
              <a:endParaRPr lang="ru-RU" sz="1200" dirty="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26" name="Text Box 67">
              <a:extLst>
                <a:ext uri="{FF2B5EF4-FFF2-40B4-BE49-F238E27FC236}">
                  <a16:creationId xmlns:a16="http://schemas.microsoft.com/office/drawing/2014/main" id="{708D8736-2B3C-403F-9683-59E3277C35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4628" y="35461"/>
              <a:ext cx="375920" cy="2959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ru-RU" sz="1400" i="1" dirty="0">
                  <a:effectLst/>
                  <a:latin typeface="Times New Roman"/>
                  <a:ea typeface="MS Mincho"/>
                </a:rPr>
                <a:t>n</a:t>
              </a:r>
              <a:r>
                <a:rPr lang="ru-RU" sz="1400" baseline="-25000" dirty="0">
                  <a:effectLst/>
                  <a:latin typeface="Times New Roman"/>
                  <a:ea typeface="MS Mincho"/>
                </a:rPr>
                <a:t>1</a:t>
              </a:r>
              <a:endParaRPr lang="ru-RU" sz="1200" dirty="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27" name="Text Box 67">
              <a:extLst>
                <a:ext uri="{FF2B5EF4-FFF2-40B4-BE49-F238E27FC236}">
                  <a16:creationId xmlns:a16="http://schemas.microsoft.com/office/drawing/2014/main" id="{37CA20B1-FB5C-4D09-AB14-73E63D16E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8830" y="51283"/>
              <a:ext cx="370840" cy="2959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ru-RU" sz="1400" i="1">
                  <a:effectLst/>
                  <a:latin typeface="Times New Roman"/>
                  <a:ea typeface="MS Mincho"/>
                </a:rPr>
                <a:t>y</a:t>
              </a:r>
              <a:r>
                <a:rPr lang="ru-RU" sz="1400" baseline="-25000">
                  <a:effectLst/>
                  <a:latin typeface="Times New Roman"/>
                  <a:ea typeface="MS Mincho"/>
                </a:rPr>
                <a:t>1</a:t>
              </a:r>
              <a:endParaRPr lang="ru-RU" sz="1000">
                <a:effectLst/>
                <a:latin typeface="Times New Roman"/>
                <a:ea typeface="MS Mincho"/>
              </a:endParaRPr>
            </a:p>
          </p:txBody>
        </p:sp>
        <p:cxnSp>
          <p:nvCxnSpPr>
            <p:cNvPr id="28" name="AutoShape 38">
              <a:extLst>
                <a:ext uri="{FF2B5EF4-FFF2-40B4-BE49-F238E27FC236}">
                  <a16:creationId xmlns:a16="http://schemas.microsoft.com/office/drawing/2014/main" id="{2189EF24-6D55-437F-880B-8B36E7DBCD51}"/>
                </a:ext>
              </a:extLst>
            </p:cNvPr>
            <p:cNvCxnSpPr>
              <a:cxnSpLocks noChangeShapeType="1"/>
              <a:stCxn id="29" idx="3"/>
            </p:cNvCxnSpPr>
            <p:nvPr/>
          </p:nvCxnSpPr>
          <p:spPr bwMode="auto">
            <a:xfrm>
              <a:off x="2155702" y="336174"/>
              <a:ext cx="607989" cy="320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Rectangle 52">
              <a:extLst>
                <a:ext uri="{FF2B5EF4-FFF2-40B4-BE49-F238E27FC236}">
                  <a16:creationId xmlns:a16="http://schemas.microsoft.com/office/drawing/2014/main" id="{A10D8439-54EA-45D7-B37A-13709C176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908" y="163335"/>
              <a:ext cx="344794" cy="3448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 i="1">
                  <a:effectLst/>
                  <a:latin typeface="Times New Roman"/>
                  <a:ea typeface="MS Mincho"/>
                </a:rPr>
                <a:t>f</a:t>
              </a:r>
              <a:endParaRPr lang="ru-RU" sz="10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30" name="Rectangle 56">
              <a:extLst>
                <a:ext uri="{FF2B5EF4-FFF2-40B4-BE49-F238E27FC236}">
                  <a16:creationId xmlns:a16="http://schemas.microsoft.com/office/drawing/2014/main" id="{75AF3850-D351-417D-95E8-AE533DF7F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120" y="163335"/>
              <a:ext cx="344794" cy="3448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2000">
                  <a:effectLst/>
                  <a:latin typeface="Times New Roman"/>
                  <a:ea typeface="MS Mincho"/>
                </a:rPr>
                <a:t>+</a:t>
              </a:r>
              <a:endParaRPr lang="ru-RU" sz="1000">
                <a:effectLst/>
                <a:latin typeface="Times New Roman"/>
                <a:ea typeface="MS Mincho"/>
              </a:endParaRPr>
            </a:p>
          </p:txBody>
        </p:sp>
        <p:cxnSp>
          <p:nvCxnSpPr>
            <p:cNvPr id="31" name="AutoShape 58">
              <a:extLst>
                <a:ext uri="{FF2B5EF4-FFF2-40B4-BE49-F238E27FC236}">
                  <a16:creationId xmlns:a16="http://schemas.microsoft.com/office/drawing/2014/main" id="{6174482F-1FE8-4EA5-B5A0-FAD40DAB701F}"/>
                </a:ext>
              </a:extLst>
            </p:cNvPr>
            <p:cNvCxnSpPr>
              <a:cxnSpLocks noChangeShapeType="1"/>
              <a:stCxn id="30" idx="3"/>
              <a:endCxn id="29" idx="1"/>
            </p:cNvCxnSpPr>
            <p:nvPr/>
          </p:nvCxnSpPr>
          <p:spPr bwMode="auto">
            <a:xfrm>
              <a:off x="1434914" y="336174"/>
              <a:ext cx="375993" cy="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Text Box 59">
              <a:extLst>
                <a:ext uri="{FF2B5EF4-FFF2-40B4-BE49-F238E27FC236}">
                  <a16:creationId xmlns:a16="http://schemas.microsoft.com/office/drawing/2014/main" id="{50AF60C9-21F7-43A7-B621-E8D7C1D182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991" y="35993"/>
              <a:ext cx="378399" cy="3588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1400" i="1">
                  <a:effectLst/>
                  <a:latin typeface="Times New Roman"/>
                  <a:ea typeface="MS Mincho"/>
                </a:rPr>
                <a:t>p</a:t>
              </a:r>
              <a:r>
                <a:rPr lang="ru-RU" sz="1400" baseline="-25000">
                  <a:effectLst/>
                  <a:latin typeface="Times New Roman"/>
                  <a:ea typeface="MS Mincho"/>
                </a:rPr>
                <a:t>1</a:t>
              </a:r>
              <a:endParaRPr lang="ru-RU" sz="10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33" name="Text Box 65">
              <a:extLst>
                <a:ext uri="{FF2B5EF4-FFF2-40B4-BE49-F238E27FC236}">
                  <a16:creationId xmlns:a16="http://schemas.microsoft.com/office/drawing/2014/main" id="{62C76ED0-40C6-47C2-BBEC-4EE01E09F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823" y="711910"/>
              <a:ext cx="344708" cy="2959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ru-RU" sz="1400" i="1">
                  <a:effectLst/>
                  <a:latin typeface="Times New Roman"/>
                  <a:ea typeface="MS Mincho"/>
                </a:rPr>
                <a:t>b</a:t>
              </a:r>
              <a:r>
                <a:rPr lang="ru-RU" sz="1400" baseline="-25000">
                  <a:effectLst/>
                  <a:latin typeface="Times New Roman"/>
                  <a:ea typeface="MS Mincho"/>
                </a:rPr>
                <a:t>1</a:t>
              </a:r>
              <a:endParaRPr lang="ru-RU" sz="1000">
                <a:effectLst/>
                <a:latin typeface="Times New Roman"/>
                <a:ea typeface="MS Mincho"/>
              </a:endParaRPr>
            </a:p>
          </p:txBody>
        </p:sp>
        <p:cxnSp>
          <p:nvCxnSpPr>
            <p:cNvPr id="34" name="AutoShape 66">
              <a:extLst>
                <a:ext uri="{FF2B5EF4-FFF2-40B4-BE49-F238E27FC236}">
                  <a16:creationId xmlns:a16="http://schemas.microsoft.com/office/drawing/2014/main" id="{75ABC69C-B242-4F06-9170-572233578BB7}"/>
                </a:ext>
              </a:extLst>
            </p:cNvPr>
            <p:cNvCxnSpPr>
              <a:cxnSpLocks noChangeShapeType="1"/>
              <a:stCxn id="33" idx="0"/>
              <a:endCxn id="30" idx="2"/>
            </p:cNvCxnSpPr>
            <p:nvPr/>
          </p:nvCxnSpPr>
          <p:spPr bwMode="auto">
            <a:xfrm flipV="1">
              <a:off x="1262177" y="508213"/>
              <a:ext cx="340" cy="20369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Text Box 59">
              <a:extLst>
                <a:ext uri="{FF2B5EF4-FFF2-40B4-BE49-F238E27FC236}">
                  <a16:creationId xmlns:a16="http://schemas.microsoft.com/office/drawing/2014/main" id="{6249112C-65A9-40A9-893E-623A298107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994" y="711934"/>
              <a:ext cx="377825" cy="3447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1400" i="1">
                  <a:effectLst/>
                  <a:latin typeface="Times New Roman"/>
                  <a:ea typeface="MS Mincho"/>
                </a:rPr>
                <a:t>p</a:t>
              </a:r>
              <a:r>
                <a:rPr lang="ru-RU" sz="1400" baseline="-25000">
                  <a:effectLst/>
                  <a:latin typeface="Times New Roman"/>
                  <a:ea typeface="MS Mincho"/>
                </a:rPr>
                <a:t>2</a:t>
              </a:r>
              <a:endParaRPr lang="ru-RU" sz="12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36" name="Text Box 59">
              <a:extLst>
                <a:ext uri="{FF2B5EF4-FFF2-40B4-BE49-F238E27FC236}">
                  <a16:creationId xmlns:a16="http://schemas.microsoft.com/office/drawing/2014/main" id="{8AD23F73-4F10-4AD9-8B4D-5CCD20B08C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991" y="1457221"/>
              <a:ext cx="377825" cy="3686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1400" i="1">
                  <a:effectLst/>
                  <a:latin typeface="Times New Roman"/>
                  <a:ea typeface="MS Mincho"/>
                </a:rPr>
                <a:t>p</a:t>
              </a:r>
              <a:r>
                <a:rPr lang="ru-RU" sz="1400" baseline="-25000">
                  <a:effectLst/>
                  <a:latin typeface="Times New Roman"/>
                  <a:ea typeface="MS Mincho"/>
                </a:rPr>
                <a:t>3</a:t>
              </a:r>
              <a:endParaRPr lang="ru-RU" sz="12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37" name="Text Box 59">
              <a:extLst>
                <a:ext uri="{FF2B5EF4-FFF2-40B4-BE49-F238E27FC236}">
                  <a16:creationId xmlns:a16="http://schemas.microsoft.com/office/drawing/2014/main" id="{F7A48220-CE2F-4A55-BF26-584596384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08" y="2159495"/>
              <a:ext cx="377825" cy="3488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MS Mincho"/>
                </a:rPr>
                <a:t>:</a:t>
              </a:r>
              <a:endParaRPr lang="ru-RU" sz="12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38" name="Text Box 59">
              <a:extLst>
                <a:ext uri="{FF2B5EF4-FFF2-40B4-BE49-F238E27FC236}">
                  <a16:creationId xmlns:a16="http://schemas.microsoft.com/office/drawing/2014/main" id="{3B0B0219-8BBF-4B6F-ADEB-C51DDE3E80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994" y="2693137"/>
              <a:ext cx="377825" cy="4163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1400" i="1">
                  <a:effectLst/>
                  <a:latin typeface="Times New Roman"/>
                  <a:ea typeface="MS Mincho"/>
                </a:rPr>
                <a:t>p</a:t>
              </a:r>
              <a:r>
                <a:rPr lang="ru-RU" sz="1400" i="1" baseline="-25000">
                  <a:effectLst/>
                  <a:latin typeface="Times New Roman"/>
                  <a:ea typeface="MS Mincho"/>
                </a:rPr>
                <a:t>R</a:t>
              </a:r>
              <a:endParaRPr lang="ru-RU" sz="1200">
                <a:effectLst/>
                <a:latin typeface="Times New Roman"/>
                <a:ea typeface="MS Mincho"/>
              </a:endParaRPr>
            </a:p>
          </p:txBody>
        </p:sp>
        <p:cxnSp>
          <p:nvCxnSpPr>
            <p:cNvPr id="39" name="AutoShape 58">
              <a:extLst>
                <a:ext uri="{FF2B5EF4-FFF2-40B4-BE49-F238E27FC236}">
                  <a16:creationId xmlns:a16="http://schemas.microsoft.com/office/drawing/2014/main" id="{88068ABC-A754-4E5D-BA33-136D9808EEA8}"/>
                </a:ext>
              </a:extLst>
            </p:cNvPr>
            <p:cNvCxnSpPr>
              <a:cxnSpLocks noChangeShapeType="1"/>
              <a:stCxn id="32" idx="3"/>
              <a:endCxn id="30" idx="1"/>
            </p:cNvCxnSpPr>
            <p:nvPr/>
          </p:nvCxnSpPr>
          <p:spPr bwMode="auto">
            <a:xfrm>
              <a:off x="472390" y="215416"/>
              <a:ext cx="617730" cy="1203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58">
              <a:extLst>
                <a:ext uri="{FF2B5EF4-FFF2-40B4-BE49-F238E27FC236}">
                  <a16:creationId xmlns:a16="http://schemas.microsoft.com/office/drawing/2014/main" id="{CBC4A993-786E-4C4D-9413-3CD587500A33}"/>
                </a:ext>
              </a:extLst>
            </p:cNvPr>
            <p:cNvCxnSpPr>
              <a:cxnSpLocks noChangeShapeType="1"/>
              <a:stCxn id="35" idx="3"/>
              <a:endCxn id="30" idx="1"/>
            </p:cNvCxnSpPr>
            <p:nvPr/>
          </p:nvCxnSpPr>
          <p:spPr bwMode="auto">
            <a:xfrm flipV="1">
              <a:off x="471819" y="335774"/>
              <a:ext cx="618301" cy="54854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AutoShape 58">
              <a:extLst>
                <a:ext uri="{FF2B5EF4-FFF2-40B4-BE49-F238E27FC236}">
                  <a16:creationId xmlns:a16="http://schemas.microsoft.com/office/drawing/2014/main" id="{38C11C9D-83C2-4214-8DF8-6A338C4D029D}"/>
                </a:ext>
              </a:extLst>
            </p:cNvPr>
            <p:cNvCxnSpPr>
              <a:cxnSpLocks noChangeShapeType="1"/>
              <a:stCxn id="36" idx="3"/>
              <a:endCxn id="30" idx="1"/>
            </p:cNvCxnSpPr>
            <p:nvPr/>
          </p:nvCxnSpPr>
          <p:spPr bwMode="auto">
            <a:xfrm flipV="1">
              <a:off x="471816" y="335774"/>
              <a:ext cx="618304" cy="13057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AutoShape 58">
              <a:extLst>
                <a:ext uri="{FF2B5EF4-FFF2-40B4-BE49-F238E27FC236}">
                  <a16:creationId xmlns:a16="http://schemas.microsoft.com/office/drawing/2014/main" id="{9E365872-7E1C-45CC-ACF4-815D7F184CCE}"/>
                </a:ext>
              </a:extLst>
            </p:cNvPr>
            <p:cNvCxnSpPr>
              <a:cxnSpLocks noChangeShapeType="1"/>
              <a:stCxn id="38" idx="3"/>
              <a:endCxn id="30" idx="1"/>
            </p:cNvCxnSpPr>
            <p:nvPr/>
          </p:nvCxnSpPr>
          <p:spPr bwMode="auto">
            <a:xfrm flipV="1">
              <a:off x="471819" y="335774"/>
              <a:ext cx="618301" cy="25655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Text Box 67">
              <a:extLst>
                <a:ext uri="{FF2B5EF4-FFF2-40B4-BE49-F238E27FC236}">
                  <a16:creationId xmlns:a16="http://schemas.microsoft.com/office/drawing/2014/main" id="{039F00C4-C617-4D43-A880-B4D9477924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4221" y="992335"/>
              <a:ext cx="375285" cy="340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ru-RU" sz="1400" i="1">
                  <a:effectLst/>
                  <a:latin typeface="Times New Roman"/>
                  <a:ea typeface="MS Mincho"/>
                </a:rPr>
                <a:t>n</a:t>
              </a:r>
              <a:r>
                <a:rPr lang="ru-RU" sz="1400" baseline="-25000">
                  <a:effectLst/>
                  <a:latin typeface="Times New Roman"/>
                  <a:ea typeface="MS Mincho"/>
                </a:rPr>
                <a:t>2</a:t>
              </a:r>
              <a:endParaRPr lang="ru-RU" sz="12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44" name="Text Box 67">
              <a:extLst>
                <a:ext uri="{FF2B5EF4-FFF2-40B4-BE49-F238E27FC236}">
                  <a16:creationId xmlns:a16="http://schemas.microsoft.com/office/drawing/2014/main" id="{73F10A69-14BE-40CD-8E22-3D2FE42E5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7921" y="1008207"/>
              <a:ext cx="370205" cy="340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ru-RU" sz="1400" i="1">
                  <a:effectLst/>
                  <a:latin typeface="Times New Roman"/>
                  <a:ea typeface="MS Mincho"/>
                </a:rPr>
                <a:t>y</a:t>
              </a:r>
              <a:r>
                <a:rPr lang="ru-RU" sz="1400" baseline="-25000">
                  <a:effectLst/>
                  <a:latin typeface="Times New Roman"/>
                  <a:ea typeface="MS Mincho"/>
                </a:rPr>
                <a:t>2</a:t>
              </a:r>
              <a:endParaRPr lang="ru-RU" sz="1200">
                <a:effectLst/>
                <a:latin typeface="Times New Roman"/>
                <a:ea typeface="MS Mincho"/>
              </a:endParaRPr>
            </a:p>
          </p:txBody>
        </p:sp>
        <p:cxnSp>
          <p:nvCxnSpPr>
            <p:cNvPr id="45" name="AutoShape 38">
              <a:extLst>
                <a:ext uri="{FF2B5EF4-FFF2-40B4-BE49-F238E27FC236}">
                  <a16:creationId xmlns:a16="http://schemas.microsoft.com/office/drawing/2014/main" id="{AE2D1701-AB3D-4EF0-BC73-EC7BE169990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54981" y="1293355"/>
              <a:ext cx="607695" cy="31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" name="Rectangle 52">
              <a:extLst>
                <a:ext uri="{FF2B5EF4-FFF2-40B4-BE49-F238E27FC236}">
                  <a16:creationId xmlns:a16="http://schemas.microsoft.com/office/drawing/2014/main" id="{C2BAAE31-8768-4E29-863C-BFCA38A54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176" y="1120635"/>
              <a:ext cx="344170" cy="3448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 i="1">
                  <a:effectLst/>
                  <a:latin typeface="Times New Roman"/>
                  <a:ea typeface="MS Mincho"/>
                </a:rPr>
                <a:t>f</a:t>
              </a:r>
              <a:endParaRPr lang="ru-RU" sz="12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49" name="Rectangle 56">
              <a:extLst>
                <a:ext uri="{FF2B5EF4-FFF2-40B4-BE49-F238E27FC236}">
                  <a16:creationId xmlns:a16="http://schemas.microsoft.com/office/drawing/2014/main" id="{6A6A6634-BD24-45EF-882C-7831ACD19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451" y="1120635"/>
              <a:ext cx="344170" cy="3448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2000">
                  <a:effectLst/>
                  <a:latin typeface="Times New Roman"/>
                  <a:ea typeface="MS Mincho"/>
                </a:rPr>
                <a:t>+</a:t>
              </a:r>
              <a:endParaRPr lang="ru-RU" sz="1200">
                <a:effectLst/>
                <a:latin typeface="Times New Roman"/>
                <a:ea typeface="MS Mincho"/>
              </a:endParaRPr>
            </a:p>
          </p:txBody>
        </p:sp>
        <p:cxnSp>
          <p:nvCxnSpPr>
            <p:cNvPr id="50" name="AutoShape 58">
              <a:extLst>
                <a:ext uri="{FF2B5EF4-FFF2-40B4-BE49-F238E27FC236}">
                  <a16:creationId xmlns:a16="http://schemas.microsoft.com/office/drawing/2014/main" id="{A78605F7-44AB-4C9E-A62A-CA4740B43C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434256" y="1293355"/>
              <a:ext cx="375920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Text Box 65">
              <a:extLst>
                <a:ext uri="{FF2B5EF4-FFF2-40B4-BE49-F238E27FC236}">
                  <a16:creationId xmlns:a16="http://schemas.microsoft.com/office/drawing/2014/main" id="{9309BFD4-0C26-498E-90AC-D7D06A48D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439" y="1668496"/>
              <a:ext cx="344170" cy="340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ru-RU" sz="1400" i="1">
                  <a:effectLst/>
                  <a:latin typeface="Times New Roman"/>
                  <a:ea typeface="MS Mincho"/>
                </a:rPr>
                <a:t>b</a:t>
              </a:r>
              <a:r>
                <a:rPr lang="ru-RU" sz="1400" baseline="-25000">
                  <a:effectLst/>
                  <a:latin typeface="Times New Roman"/>
                  <a:ea typeface="MS Mincho"/>
                </a:rPr>
                <a:t>2</a:t>
              </a:r>
              <a:endParaRPr lang="ru-RU" sz="1200">
                <a:effectLst/>
                <a:latin typeface="Times New Roman"/>
                <a:ea typeface="MS Mincho"/>
              </a:endParaRPr>
            </a:p>
          </p:txBody>
        </p:sp>
        <p:cxnSp>
          <p:nvCxnSpPr>
            <p:cNvPr id="52" name="AutoShape 66">
              <a:extLst>
                <a:ext uri="{FF2B5EF4-FFF2-40B4-BE49-F238E27FC236}">
                  <a16:creationId xmlns:a16="http://schemas.microsoft.com/office/drawing/2014/main" id="{5E653804-A8D0-4EDE-AF46-2FD2979B6F9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261536" y="1465440"/>
              <a:ext cx="0" cy="2032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Text Box 67">
              <a:extLst>
                <a:ext uri="{FF2B5EF4-FFF2-40B4-BE49-F238E27FC236}">
                  <a16:creationId xmlns:a16="http://schemas.microsoft.com/office/drawing/2014/main" id="{C0B64E11-573C-4210-A265-FB6BD31546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4159" y="2327075"/>
              <a:ext cx="375285" cy="340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ru-RU" sz="1400" i="1">
                  <a:effectLst/>
                  <a:latin typeface="Times New Roman"/>
                  <a:ea typeface="MS Mincho"/>
                </a:rPr>
                <a:t>n</a:t>
              </a:r>
              <a:r>
                <a:rPr lang="ru-RU" sz="1400" i="1" baseline="-25000">
                  <a:effectLst/>
                  <a:latin typeface="Times New Roman"/>
                  <a:ea typeface="MS Mincho"/>
                </a:rPr>
                <a:t>S</a:t>
              </a:r>
              <a:endParaRPr lang="ru-RU" sz="12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54" name="Text Box 67">
              <a:extLst>
                <a:ext uri="{FF2B5EF4-FFF2-40B4-BE49-F238E27FC236}">
                  <a16:creationId xmlns:a16="http://schemas.microsoft.com/office/drawing/2014/main" id="{179A2A81-EB7B-4739-867D-0871F69CF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7859" y="2342947"/>
              <a:ext cx="370205" cy="340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ru-RU" sz="1400" i="1">
                  <a:effectLst/>
                  <a:latin typeface="Times New Roman"/>
                  <a:ea typeface="MS Mincho"/>
                </a:rPr>
                <a:t>y</a:t>
              </a:r>
              <a:r>
                <a:rPr lang="ru-RU" sz="1400" i="1" baseline="-25000">
                  <a:effectLst/>
                  <a:latin typeface="Times New Roman"/>
                  <a:ea typeface="MS Mincho"/>
                </a:rPr>
                <a:t>S</a:t>
              </a:r>
              <a:endParaRPr lang="ru-RU" sz="1200">
                <a:effectLst/>
                <a:latin typeface="Times New Roman"/>
                <a:ea typeface="MS Mincho"/>
              </a:endParaRPr>
            </a:p>
          </p:txBody>
        </p:sp>
        <p:cxnSp>
          <p:nvCxnSpPr>
            <p:cNvPr id="55" name="AutoShape 38">
              <a:extLst>
                <a:ext uri="{FF2B5EF4-FFF2-40B4-BE49-F238E27FC236}">
                  <a16:creationId xmlns:a16="http://schemas.microsoft.com/office/drawing/2014/main" id="{EB2EBDD7-0F17-4F6D-AC16-8273E5D532E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54919" y="2628095"/>
              <a:ext cx="607695" cy="31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Rectangle 52">
              <a:extLst>
                <a:ext uri="{FF2B5EF4-FFF2-40B4-BE49-F238E27FC236}">
                  <a16:creationId xmlns:a16="http://schemas.microsoft.com/office/drawing/2014/main" id="{65D65C52-5DDD-4E07-B2B1-29F6D60EB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114" y="2455375"/>
              <a:ext cx="344170" cy="3448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400" i="1">
                  <a:effectLst/>
                  <a:latin typeface="Times New Roman"/>
                  <a:ea typeface="MS Mincho"/>
                </a:rPr>
                <a:t>f</a:t>
              </a:r>
              <a:endParaRPr lang="ru-RU" sz="12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24BF28D-A92B-4682-B5FE-B465BFE17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389" y="2455375"/>
              <a:ext cx="344170" cy="3448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2000">
                  <a:effectLst/>
                  <a:latin typeface="Times New Roman"/>
                  <a:ea typeface="MS Mincho"/>
                </a:rPr>
                <a:t>+</a:t>
              </a:r>
              <a:endParaRPr lang="ru-RU" sz="1200">
                <a:effectLst/>
                <a:latin typeface="Times New Roman"/>
                <a:ea typeface="MS Mincho"/>
              </a:endParaRPr>
            </a:p>
          </p:txBody>
        </p:sp>
        <p:cxnSp>
          <p:nvCxnSpPr>
            <p:cNvPr id="58" name="AutoShape 58">
              <a:extLst>
                <a:ext uri="{FF2B5EF4-FFF2-40B4-BE49-F238E27FC236}">
                  <a16:creationId xmlns:a16="http://schemas.microsoft.com/office/drawing/2014/main" id="{F8A6F21F-D06A-489D-8A4C-9A2F662CF31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434194" y="2628095"/>
              <a:ext cx="375920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" name="Text Box 65">
              <a:extLst>
                <a:ext uri="{FF2B5EF4-FFF2-40B4-BE49-F238E27FC236}">
                  <a16:creationId xmlns:a16="http://schemas.microsoft.com/office/drawing/2014/main" id="{D7C2C2D3-BFA2-4A22-B98E-B9A712B255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377" y="3003236"/>
              <a:ext cx="344170" cy="340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ru-RU" sz="1400" i="1">
                  <a:effectLst/>
                  <a:latin typeface="Times New Roman"/>
                  <a:ea typeface="MS Mincho"/>
                </a:rPr>
                <a:t>b</a:t>
              </a:r>
              <a:r>
                <a:rPr lang="ru-RU" sz="1400" i="1" baseline="-25000">
                  <a:effectLst/>
                  <a:latin typeface="Times New Roman"/>
                  <a:ea typeface="MS Mincho"/>
                </a:rPr>
                <a:t>S</a:t>
              </a:r>
              <a:endParaRPr lang="ru-RU" sz="1200">
                <a:effectLst/>
                <a:latin typeface="Times New Roman"/>
                <a:ea typeface="MS Mincho"/>
              </a:endParaRPr>
            </a:p>
          </p:txBody>
        </p:sp>
        <p:cxnSp>
          <p:nvCxnSpPr>
            <p:cNvPr id="60" name="AutoShape 66">
              <a:extLst>
                <a:ext uri="{FF2B5EF4-FFF2-40B4-BE49-F238E27FC236}">
                  <a16:creationId xmlns:a16="http://schemas.microsoft.com/office/drawing/2014/main" id="{BB9F94A3-C0EF-46E0-BA87-0205DCAA4C5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261474" y="2800180"/>
              <a:ext cx="0" cy="2032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AutoShape 58">
              <a:extLst>
                <a:ext uri="{FF2B5EF4-FFF2-40B4-BE49-F238E27FC236}">
                  <a16:creationId xmlns:a16="http://schemas.microsoft.com/office/drawing/2014/main" id="{26804F86-C06B-4A24-A435-97FDD656BF93}"/>
                </a:ext>
              </a:extLst>
            </p:cNvPr>
            <p:cNvCxnSpPr>
              <a:cxnSpLocks noChangeShapeType="1"/>
              <a:stCxn id="32" idx="3"/>
              <a:endCxn id="49" idx="1"/>
            </p:cNvCxnSpPr>
            <p:nvPr/>
          </p:nvCxnSpPr>
          <p:spPr bwMode="auto">
            <a:xfrm>
              <a:off x="472390" y="215416"/>
              <a:ext cx="617061" cy="10776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AutoShape 58">
              <a:extLst>
                <a:ext uri="{FF2B5EF4-FFF2-40B4-BE49-F238E27FC236}">
                  <a16:creationId xmlns:a16="http://schemas.microsoft.com/office/drawing/2014/main" id="{E495AE51-718D-401C-A290-CEDBD7A56AD2}"/>
                </a:ext>
              </a:extLst>
            </p:cNvPr>
            <p:cNvCxnSpPr>
              <a:cxnSpLocks noChangeShapeType="1"/>
              <a:stCxn id="32" idx="3"/>
              <a:endCxn id="57" idx="1"/>
            </p:cNvCxnSpPr>
            <p:nvPr/>
          </p:nvCxnSpPr>
          <p:spPr bwMode="auto">
            <a:xfrm>
              <a:off x="472390" y="215416"/>
              <a:ext cx="616999" cy="24123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AutoShape 58">
              <a:extLst>
                <a:ext uri="{FF2B5EF4-FFF2-40B4-BE49-F238E27FC236}">
                  <a16:creationId xmlns:a16="http://schemas.microsoft.com/office/drawing/2014/main" id="{FC9ED1DD-5B00-46BD-95C8-B4791A2A0B43}"/>
                </a:ext>
              </a:extLst>
            </p:cNvPr>
            <p:cNvCxnSpPr>
              <a:cxnSpLocks noChangeShapeType="1"/>
              <a:stCxn id="35" idx="3"/>
              <a:endCxn id="49" idx="1"/>
            </p:cNvCxnSpPr>
            <p:nvPr/>
          </p:nvCxnSpPr>
          <p:spPr bwMode="auto">
            <a:xfrm>
              <a:off x="471819" y="884322"/>
              <a:ext cx="617632" cy="40871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AutoShape 58">
              <a:extLst>
                <a:ext uri="{FF2B5EF4-FFF2-40B4-BE49-F238E27FC236}">
                  <a16:creationId xmlns:a16="http://schemas.microsoft.com/office/drawing/2014/main" id="{ED460803-887E-4ECB-9886-4CEDF08F24FB}"/>
                </a:ext>
              </a:extLst>
            </p:cNvPr>
            <p:cNvCxnSpPr>
              <a:cxnSpLocks noChangeShapeType="1"/>
              <a:stCxn id="35" idx="3"/>
              <a:endCxn id="57" idx="1"/>
            </p:cNvCxnSpPr>
            <p:nvPr/>
          </p:nvCxnSpPr>
          <p:spPr bwMode="auto">
            <a:xfrm>
              <a:off x="471819" y="884322"/>
              <a:ext cx="617570" cy="174345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" name="AutoShape 58">
              <a:extLst>
                <a:ext uri="{FF2B5EF4-FFF2-40B4-BE49-F238E27FC236}">
                  <a16:creationId xmlns:a16="http://schemas.microsoft.com/office/drawing/2014/main" id="{92633E14-140E-412C-8945-1EFF75DCAF95}"/>
                </a:ext>
              </a:extLst>
            </p:cNvPr>
            <p:cNvCxnSpPr>
              <a:cxnSpLocks noChangeShapeType="1"/>
              <a:stCxn id="36" idx="3"/>
              <a:endCxn id="49" idx="1"/>
            </p:cNvCxnSpPr>
            <p:nvPr/>
          </p:nvCxnSpPr>
          <p:spPr bwMode="auto">
            <a:xfrm flipV="1">
              <a:off x="471816" y="1293038"/>
              <a:ext cx="617635" cy="34851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AutoShape 58">
              <a:extLst>
                <a:ext uri="{FF2B5EF4-FFF2-40B4-BE49-F238E27FC236}">
                  <a16:creationId xmlns:a16="http://schemas.microsoft.com/office/drawing/2014/main" id="{A11A503A-298C-4DDE-AA98-79A134912ED1}"/>
                </a:ext>
              </a:extLst>
            </p:cNvPr>
            <p:cNvCxnSpPr>
              <a:cxnSpLocks noChangeShapeType="1"/>
              <a:stCxn id="36" idx="3"/>
              <a:endCxn id="57" idx="1"/>
            </p:cNvCxnSpPr>
            <p:nvPr/>
          </p:nvCxnSpPr>
          <p:spPr bwMode="auto">
            <a:xfrm>
              <a:off x="471816" y="1641549"/>
              <a:ext cx="617573" cy="98622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Text Box 59">
              <a:extLst>
                <a:ext uri="{FF2B5EF4-FFF2-40B4-BE49-F238E27FC236}">
                  <a16:creationId xmlns:a16="http://schemas.microsoft.com/office/drawing/2014/main" id="{E2DF7CEA-097C-4A23-9436-73D29E8F6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7562" y="1814345"/>
              <a:ext cx="377190" cy="3486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MS Mincho"/>
                </a:rPr>
                <a:t>:</a:t>
              </a:r>
              <a:endParaRPr lang="ru-RU" sz="1200">
                <a:effectLst/>
                <a:latin typeface="Times New Roman"/>
                <a:ea typeface="MS Mincho"/>
              </a:endParaRPr>
            </a:p>
          </p:txBody>
        </p:sp>
        <p:sp>
          <p:nvSpPr>
            <p:cNvPr id="68" name="Text Box 59">
              <a:extLst>
                <a:ext uri="{FF2B5EF4-FFF2-40B4-BE49-F238E27FC236}">
                  <a16:creationId xmlns:a16="http://schemas.microsoft.com/office/drawing/2014/main" id="{C68C30A1-1E88-4C41-9CC6-C9E6A6DF1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5415" y="1825863"/>
              <a:ext cx="377190" cy="3486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MS Mincho"/>
                </a:rPr>
                <a:t>:</a:t>
              </a:r>
              <a:endParaRPr lang="ru-RU" sz="1200">
                <a:effectLst/>
                <a:latin typeface="Times New Roman"/>
                <a:ea typeface="MS Mincho"/>
              </a:endParaRPr>
            </a:p>
          </p:txBody>
        </p:sp>
        <p:cxnSp>
          <p:nvCxnSpPr>
            <p:cNvPr id="69" name="AutoShape 58">
              <a:extLst>
                <a:ext uri="{FF2B5EF4-FFF2-40B4-BE49-F238E27FC236}">
                  <a16:creationId xmlns:a16="http://schemas.microsoft.com/office/drawing/2014/main" id="{E6030B34-865E-43E5-B062-87BB42E39E31}"/>
                </a:ext>
              </a:extLst>
            </p:cNvPr>
            <p:cNvCxnSpPr>
              <a:cxnSpLocks noChangeShapeType="1"/>
              <a:stCxn id="38" idx="3"/>
              <a:endCxn id="57" idx="1"/>
            </p:cNvCxnSpPr>
            <p:nvPr/>
          </p:nvCxnSpPr>
          <p:spPr bwMode="auto">
            <a:xfrm flipV="1">
              <a:off x="471819" y="2627778"/>
              <a:ext cx="617570" cy="27353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AutoShape 58">
              <a:extLst>
                <a:ext uri="{FF2B5EF4-FFF2-40B4-BE49-F238E27FC236}">
                  <a16:creationId xmlns:a16="http://schemas.microsoft.com/office/drawing/2014/main" id="{228C5162-81ED-44FE-B030-599B5EF1BB4E}"/>
                </a:ext>
              </a:extLst>
            </p:cNvPr>
            <p:cNvCxnSpPr>
              <a:cxnSpLocks noChangeShapeType="1"/>
              <a:stCxn id="38" idx="3"/>
              <a:endCxn id="49" idx="1"/>
            </p:cNvCxnSpPr>
            <p:nvPr/>
          </p:nvCxnSpPr>
          <p:spPr bwMode="auto">
            <a:xfrm flipV="1">
              <a:off x="471819" y="1293038"/>
              <a:ext cx="617632" cy="16082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50559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7A476B81-7C03-40AD-8D96-1B206E2206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65"/>
          <a:stretch/>
        </p:blipFill>
        <p:spPr bwMode="auto">
          <a:xfrm>
            <a:off x="1259632" y="1933845"/>
            <a:ext cx="3125698" cy="235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2" name="Объект 71">
            <a:extLst>
              <a:ext uri="{FF2B5EF4-FFF2-40B4-BE49-F238E27FC236}">
                <a16:creationId xmlns:a16="http://schemas.microsoft.com/office/drawing/2014/main" id="{C74CD386-954F-438B-847F-FCAFC0EF3B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807561"/>
              </p:ext>
            </p:extLst>
          </p:nvPr>
        </p:nvGraphicFramePr>
        <p:xfrm>
          <a:off x="4572000" y="2200914"/>
          <a:ext cx="3920015" cy="208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0" name="Equation" r:id="rId5" imgW="2044700" imgH="1079500" progId="Equation.DSMT4">
                  <p:embed/>
                </p:oleObj>
              </mc:Choice>
              <mc:Fallback>
                <p:oleObj name="Equation" r:id="rId5" imgW="2044700" imgH="1079500" progId="Equation.DSMT4">
                  <p:embed/>
                  <p:pic>
                    <p:nvPicPr>
                      <p:cNvPr id="2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200914"/>
                        <a:ext cx="3920015" cy="20882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Объект 72">
            <a:extLst>
              <a:ext uri="{FF2B5EF4-FFF2-40B4-BE49-F238E27FC236}">
                <a16:creationId xmlns:a16="http://schemas.microsoft.com/office/drawing/2014/main" id="{A7B84E17-FF6B-4279-828C-695E14777B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389166"/>
              </p:ext>
            </p:extLst>
          </p:nvPr>
        </p:nvGraphicFramePr>
        <p:xfrm>
          <a:off x="1664036" y="4365104"/>
          <a:ext cx="5815927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Equation" r:id="rId7" imgW="1143000" imgH="266400" progId="Equation.DSMT4">
                  <p:embed/>
                </p:oleObj>
              </mc:Choice>
              <mc:Fallback>
                <p:oleObj name="Equation" r:id="rId7" imgW="1143000" imgH="266400" progId="Equation.DSMT4">
                  <p:embed/>
                  <p:pic>
                    <p:nvPicPr>
                      <p:cNvPr id="3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4036" y="4365104"/>
                        <a:ext cx="5815927" cy="1368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1625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401A76B4-DBE7-461D-A19A-ACA595EBC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81" y="1988840"/>
            <a:ext cx="7716837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3" name="Объект 22">
            <a:extLst>
              <a:ext uri="{FF2B5EF4-FFF2-40B4-BE49-F238E27FC236}">
                <a16:creationId xmlns:a16="http://schemas.microsoft.com/office/drawing/2014/main" id="{D4D02035-14F0-4EEC-839F-E0156C0146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029296"/>
              </p:ext>
            </p:extLst>
          </p:nvPr>
        </p:nvGraphicFramePr>
        <p:xfrm>
          <a:off x="104231" y="4437112"/>
          <a:ext cx="8935538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3" name="Equation" r:id="rId5" imgW="2997200" imgH="317500" progId="Equation.DSMT4">
                  <p:embed/>
                </p:oleObj>
              </mc:Choice>
              <mc:Fallback>
                <p:oleObj name="Equation" r:id="rId5" imgW="2997200" imgH="317500" progId="Equation.DSMT4">
                  <p:embed/>
                  <p:pic>
                    <p:nvPicPr>
                      <p:cNvPr id="2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31" y="4437112"/>
                        <a:ext cx="8935538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5685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Learning Procedure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988840"/>
            <a:ext cx="8712968" cy="4536504"/>
          </a:xfrm>
        </p:spPr>
        <p:txBody>
          <a:bodyPr>
            <a:normAutofit/>
          </a:bodyPr>
          <a:lstStyle/>
          <a:p>
            <a:r>
              <a:rPr lang="en-US" dirty="0"/>
              <a:t>Training Set</a:t>
            </a:r>
          </a:p>
          <a:p>
            <a:pPr marL="0" indent="0">
              <a:buNone/>
            </a:pPr>
            <a:r>
              <a:rPr lang="en-US" dirty="0"/>
              <a:t>p – </a:t>
            </a:r>
            <a:r>
              <a:rPr lang="en-US" b="1" dirty="0"/>
              <a:t>input </a:t>
            </a:r>
            <a:r>
              <a:rPr lang="en-US" dirty="0"/>
              <a:t>with corresponding </a:t>
            </a:r>
            <a:r>
              <a:rPr lang="en-US" b="1" dirty="0"/>
              <a:t>output</a:t>
            </a:r>
            <a:r>
              <a:rPr lang="en-US" dirty="0"/>
              <a:t> t</a:t>
            </a:r>
          </a:p>
          <a:p>
            <a:r>
              <a:rPr lang="en-US" dirty="0"/>
              <a:t>Validation Set</a:t>
            </a:r>
          </a:p>
          <a:p>
            <a:endParaRPr lang="en-US" dirty="0"/>
          </a:p>
          <a:p>
            <a:r>
              <a:rPr lang="en-US" dirty="0"/>
              <a:t>Testing Set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8D6D8DDE-1C38-4281-9ACD-D6662692BB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203201"/>
              </p:ext>
            </p:extLst>
          </p:nvPr>
        </p:nvGraphicFramePr>
        <p:xfrm>
          <a:off x="2915816" y="1916832"/>
          <a:ext cx="4145915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8" name="Equation" r:id="rId4" imgW="1815312" imgH="317362" progId="Equation.DSMT4">
                  <p:embed/>
                </p:oleObj>
              </mc:Choice>
              <mc:Fallback>
                <p:oleObj name="Equation" r:id="rId4" imgW="1815312" imgH="317362" progId="Equation.DSMT4">
                  <p:embed/>
                  <p:pic>
                    <p:nvPicPr>
                      <p:cNvPr id="22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1916832"/>
                        <a:ext cx="4145915" cy="720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>
            <a:extLst>
              <a:ext uri="{FF2B5EF4-FFF2-40B4-BE49-F238E27FC236}">
                <a16:creationId xmlns:a16="http://schemas.microsoft.com/office/drawing/2014/main" id="{FECC6819-F59E-4668-A2C2-ABEDB0D361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130461"/>
              </p:ext>
            </p:extLst>
          </p:nvPr>
        </p:nvGraphicFramePr>
        <p:xfrm>
          <a:off x="3302757" y="3696347"/>
          <a:ext cx="3372032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9" name="Equation" r:id="rId6" imgW="1422400" imgH="330200" progId="Equation.DSMT4">
                  <p:embed/>
                </p:oleObj>
              </mc:Choice>
              <mc:Fallback>
                <p:oleObj name="Equation" r:id="rId6" imgW="1422400" imgH="330200" progId="Equation.DSMT4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757" y="3696347"/>
                        <a:ext cx="3372032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4930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4" name="Объект 23">
            <a:extLst>
              <a:ext uri="{FF2B5EF4-FFF2-40B4-BE49-F238E27FC236}">
                <a16:creationId xmlns:a16="http://schemas.microsoft.com/office/drawing/2014/main" id="{22EF268A-00FD-415A-9B25-B5D9588279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507195"/>
              </p:ext>
            </p:extLst>
          </p:nvPr>
        </p:nvGraphicFramePr>
        <p:xfrm>
          <a:off x="2578687" y="1988840"/>
          <a:ext cx="3986625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2" name="Equation" r:id="rId4" imgW="2209800" imgH="825500" progId="Equation.DSMT4">
                  <p:embed/>
                </p:oleObj>
              </mc:Choice>
              <mc:Fallback>
                <p:oleObj name="Equation" r:id="rId4" imgW="2209800" imgH="825500" progId="Equation.DSMT4">
                  <p:embed/>
                  <p:pic>
                    <p:nvPicPr>
                      <p:cNvPr id="26" name="Объект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687" y="1988840"/>
                        <a:ext cx="3986625" cy="15121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>
            <a:extLst>
              <a:ext uri="{FF2B5EF4-FFF2-40B4-BE49-F238E27FC236}">
                <a16:creationId xmlns:a16="http://schemas.microsoft.com/office/drawing/2014/main" id="{EFDD5E81-CE3D-45D3-87AB-6BA187172F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30733"/>
              </p:ext>
            </p:extLst>
          </p:nvPr>
        </p:nvGraphicFramePr>
        <p:xfrm>
          <a:off x="1898703" y="3861048"/>
          <a:ext cx="5346594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" name="Equation" r:id="rId6" imgW="2832100" imgH="825500" progId="Equation.DSMT4">
                  <p:embed/>
                </p:oleObj>
              </mc:Choice>
              <mc:Fallback>
                <p:oleObj name="Equation" r:id="rId6" imgW="2832100" imgH="825500" progId="Equation.DSMT4">
                  <p:embed/>
                  <p:pic>
                    <p:nvPicPr>
                      <p:cNvPr id="28" name="Объект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703" y="3861048"/>
                        <a:ext cx="5346594" cy="15841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1223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314F8E7D-477B-450A-B2A6-31ADD51ABE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077701"/>
              </p:ext>
            </p:extLst>
          </p:nvPr>
        </p:nvGraphicFramePr>
        <p:xfrm>
          <a:off x="2329819" y="2420888"/>
          <a:ext cx="4484362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5" name="Equation" r:id="rId4" imgW="1231366" imgH="545863" progId="Equation.DSMT4">
                  <p:embed/>
                </p:oleObj>
              </mc:Choice>
              <mc:Fallback>
                <p:oleObj name="Equation" r:id="rId4" imgW="1231366" imgH="545863" progId="Equation.DSMT4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9819" y="2420888"/>
                        <a:ext cx="4484362" cy="20162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7607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3" name="Объект 22">
            <a:extLst>
              <a:ext uri="{FF2B5EF4-FFF2-40B4-BE49-F238E27FC236}">
                <a16:creationId xmlns:a16="http://schemas.microsoft.com/office/drawing/2014/main" id="{5F7978B4-E2E0-43BA-A12D-95C5CD4752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562400"/>
              </p:ext>
            </p:extLst>
          </p:nvPr>
        </p:nvGraphicFramePr>
        <p:xfrm>
          <a:off x="1524518" y="2132856"/>
          <a:ext cx="6094963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" name="Equation" r:id="rId4" imgW="2260600" imgH="266700" progId="Equation.DSMT4">
                  <p:embed/>
                </p:oleObj>
              </mc:Choice>
              <mc:Fallback>
                <p:oleObj name="Equation" r:id="rId4" imgW="2260600" imgH="266700" progId="Equation.DSMT4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518" y="2132856"/>
                        <a:ext cx="6094963" cy="720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>
            <a:extLst>
              <a:ext uri="{FF2B5EF4-FFF2-40B4-BE49-F238E27FC236}">
                <a16:creationId xmlns:a16="http://schemas.microsoft.com/office/drawing/2014/main" id="{EAECE7A4-13C9-4F6A-9B3A-92BD913FED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229398"/>
              </p:ext>
            </p:extLst>
          </p:nvPr>
        </p:nvGraphicFramePr>
        <p:xfrm>
          <a:off x="1804601" y="3068960"/>
          <a:ext cx="5534797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2" name="Equation" r:id="rId6" imgW="3390900" imgH="825500" progId="Equation.DSMT4">
                  <p:embed/>
                </p:oleObj>
              </mc:Choice>
              <mc:Fallback>
                <p:oleObj name="Equation" r:id="rId6" imgW="3390900" imgH="825500" progId="Equation.DSMT4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601" y="3068960"/>
                        <a:ext cx="5534797" cy="13681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>
            <a:extLst>
              <a:ext uri="{FF2B5EF4-FFF2-40B4-BE49-F238E27FC236}">
                <a16:creationId xmlns:a16="http://schemas.microsoft.com/office/drawing/2014/main" id="{9759C01E-96D8-4B9B-8F7F-A91796B64C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771449"/>
              </p:ext>
            </p:extLst>
          </p:nvPr>
        </p:nvGraphicFramePr>
        <p:xfrm>
          <a:off x="157785" y="4725144"/>
          <a:ext cx="8828429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" name="Equation" r:id="rId8" imgW="5219700" imgH="546100" progId="Equation.DSMT4">
                  <p:embed/>
                </p:oleObj>
              </mc:Choice>
              <mc:Fallback>
                <p:oleObj name="Equation" r:id="rId8" imgW="5219700" imgH="546100" progId="Equation.DSMT4">
                  <p:embed/>
                  <p:pic>
                    <p:nvPicPr>
                      <p:cNvPr id="3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85" y="4725144"/>
                        <a:ext cx="8828429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0389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1329FB7D-F3EF-4008-B7C3-11396050FC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751096"/>
              </p:ext>
            </p:extLst>
          </p:nvPr>
        </p:nvGraphicFramePr>
        <p:xfrm>
          <a:off x="1478929" y="2204864"/>
          <a:ext cx="6186142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4" name="Equation" r:id="rId4" imgW="3429000" imgH="825500" progId="Equation.DSMT4">
                  <p:embed/>
                </p:oleObj>
              </mc:Choice>
              <mc:Fallback>
                <p:oleObj name="Equation" r:id="rId4" imgW="3429000" imgH="825500" progId="Equation.DSMT4">
                  <p:embed/>
                  <p:pic>
                    <p:nvPicPr>
                      <p:cNvPr id="28" name="Объект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8929" y="2204864"/>
                        <a:ext cx="6186142" cy="15121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>
            <a:extLst>
              <a:ext uri="{FF2B5EF4-FFF2-40B4-BE49-F238E27FC236}">
                <a16:creationId xmlns:a16="http://schemas.microsoft.com/office/drawing/2014/main" id="{0E4AA323-D729-4326-8335-5741AE8801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592214"/>
              </p:ext>
            </p:extLst>
          </p:nvPr>
        </p:nvGraphicFramePr>
        <p:xfrm>
          <a:off x="288178" y="4044277"/>
          <a:ext cx="8567643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5" name="Equation" r:id="rId6" imgW="3898900" imgH="520700" progId="Equation.DSMT4">
                  <p:embed/>
                </p:oleObj>
              </mc:Choice>
              <mc:Fallback>
                <p:oleObj name="Equation" r:id="rId6" imgW="3898900" imgH="520700" progId="Equation.DSMT4">
                  <p:embed/>
                  <p:pic>
                    <p:nvPicPr>
                      <p:cNvPr id="32" name="Объект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78" y="4044277"/>
                        <a:ext cx="8567643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1133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3" name="Объект 22">
            <a:extLst>
              <a:ext uri="{FF2B5EF4-FFF2-40B4-BE49-F238E27FC236}">
                <a16:creationId xmlns:a16="http://schemas.microsoft.com/office/drawing/2014/main" id="{A077B0B8-0588-417B-BE11-82B60EAB7B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495883"/>
              </p:ext>
            </p:extLst>
          </p:nvPr>
        </p:nvGraphicFramePr>
        <p:xfrm>
          <a:off x="1475656" y="2132856"/>
          <a:ext cx="6192688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8" name="Equation" r:id="rId4" imgW="3276600" imgH="825500" progId="Equation.DSMT4">
                  <p:embed/>
                </p:oleObj>
              </mc:Choice>
              <mc:Fallback>
                <p:oleObj name="Equation" r:id="rId4" imgW="3276600" imgH="825500" progId="Equation.DSMT4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132856"/>
                        <a:ext cx="6192688" cy="15841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>
            <a:extLst>
              <a:ext uri="{FF2B5EF4-FFF2-40B4-BE49-F238E27FC236}">
                <a16:creationId xmlns:a16="http://schemas.microsoft.com/office/drawing/2014/main" id="{9661FED1-0D12-4B1A-BD66-5593CA4FDD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758353"/>
              </p:ext>
            </p:extLst>
          </p:nvPr>
        </p:nvGraphicFramePr>
        <p:xfrm>
          <a:off x="138925" y="4005064"/>
          <a:ext cx="8866149" cy="1213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9" name="Equation" r:id="rId6" imgW="3835400" imgH="520700" progId="Equation.DSMT4">
                  <p:embed/>
                </p:oleObj>
              </mc:Choice>
              <mc:Fallback>
                <p:oleObj name="Equation" r:id="rId6" imgW="3835400" imgH="520700" progId="Equation.DSMT4">
                  <p:embed/>
                  <p:pic>
                    <p:nvPicPr>
                      <p:cNvPr id="33" name="Объект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25" y="4005064"/>
                        <a:ext cx="8866149" cy="12130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137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</a:t>
            </a:r>
            <a:r>
              <a:rPr lang="ru-RU" dirty="0"/>
              <a:t> </a:t>
            </a:r>
            <a:r>
              <a:rPr lang="en-US" dirty="0"/>
              <a:t>1</a:t>
            </a:r>
            <a:r>
              <a:rPr lang="ru-RU" dirty="0"/>
              <a:t>. </a:t>
            </a:r>
            <a:r>
              <a:rPr lang="en-US" dirty="0"/>
              <a:t>Time series </a:t>
            </a:r>
            <a:br>
              <a:rPr lang="en-US" dirty="0"/>
            </a:br>
            <a:r>
              <a:rPr lang="en-US" dirty="0"/>
              <a:t>forecast with </a:t>
            </a:r>
            <a:br>
              <a:rPr lang="en-US" dirty="0"/>
            </a:br>
            <a:r>
              <a:rPr lang="en-US" dirty="0"/>
              <a:t>Singular Spectrum Analysis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6359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63995899-5C62-410B-A3B6-885DBBD36E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260630"/>
              </p:ext>
            </p:extLst>
          </p:nvPr>
        </p:nvGraphicFramePr>
        <p:xfrm>
          <a:off x="1814512" y="2204864"/>
          <a:ext cx="5514975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0" name="Equation" r:id="rId4" imgW="2920680" imgH="825480" progId="Equation.DSMT4">
                  <p:embed/>
                </p:oleObj>
              </mc:Choice>
              <mc:Fallback>
                <p:oleObj name="Equation" r:id="rId4" imgW="2920680" imgH="825480" progId="Equation.DSMT4">
                  <p:embed/>
                  <p:pic>
                    <p:nvPicPr>
                      <p:cNvPr id="28" name="Объект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2" y="2204864"/>
                        <a:ext cx="5514975" cy="1584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>
            <a:extLst>
              <a:ext uri="{FF2B5EF4-FFF2-40B4-BE49-F238E27FC236}">
                <a16:creationId xmlns:a16="http://schemas.microsoft.com/office/drawing/2014/main" id="{96333844-4937-4DD7-9280-33422973B9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24092"/>
              </p:ext>
            </p:extLst>
          </p:nvPr>
        </p:nvGraphicFramePr>
        <p:xfrm>
          <a:off x="2345531" y="4221088"/>
          <a:ext cx="4452937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1" name="Equation" r:id="rId6" imgW="1650960" imgH="266400" progId="Equation.DSMT4">
                  <p:embed/>
                </p:oleObj>
              </mc:Choice>
              <mc:Fallback>
                <p:oleObj name="Equation" r:id="rId6" imgW="1650960" imgH="266400" progId="Equation.DSMT4">
                  <p:embed/>
                  <p:pic>
                    <p:nvPicPr>
                      <p:cNvPr id="22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5531" y="4221088"/>
                        <a:ext cx="4452937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06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Forecast with neural nets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988840"/>
            <a:ext cx="8712968" cy="4536504"/>
          </a:xfrm>
        </p:spPr>
        <p:txBody>
          <a:bodyPr>
            <a:normAutofit/>
          </a:bodyPr>
          <a:lstStyle/>
          <a:p>
            <a:r>
              <a:rPr lang="en-US" dirty="0"/>
              <a:t>The forecast scheme is reduced to the classification and parameterization of a </a:t>
            </a:r>
            <a:r>
              <a:rPr lang="en-US" b="1" dirty="0"/>
              <a:t>non-linear AR</a:t>
            </a:r>
            <a:r>
              <a:rPr lang="en-US" dirty="0"/>
              <a:t> model with neural net training;</a:t>
            </a:r>
          </a:p>
          <a:p>
            <a:r>
              <a:rPr lang="en-US" dirty="0"/>
              <a:t>The order of model </a:t>
            </a:r>
            <a:r>
              <a:rPr lang="en-US" b="1" i="1" dirty="0"/>
              <a:t>d </a:t>
            </a:r>
            <a:r>
              <a:rPr lang="en-US" dirty="0"/>
              <a:t>(the number of previous needed observations), however, is chosen by human;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5582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Nonlinear Autoregressive model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2852936"/>
            <a:ext cx="8712968" cy="3672408"/>
          </a:xfrm>
        </p:spPr>
        <p:txBody>
          <a:bodyPr>
            <a:normAutofit/>
          </a:bodyPr>
          <a:lstStyle/>
          <a:p>
            <a:r>
              <a:rPr lang="en-US" dirty="0"/>
              <a:t>The main model for the forecast is called </a:t>
            </a:r>
            <a:r>
              <a:rPr lang="en-US" b="1" dirty="0"/>
              <a:t>Nonlinear Autoregressive Model </a:t>
            </a:r>
            <a:r>
              <a:rPr lang="en-US" dirty="0"/>
              <a:t>= </a:t>
            </a:r>
            <a:r>
              <a:rPr lang="en-US" b="1" dirty="0"/>
              <a:t>NAR</a:t>
            </a:r>
            <a:r>
              <a:rPr lang="en-US" dirty="0"/>
              <a:t>-net;</a:t>
            </a:r>
          </a:p>
          <a:p>
            <a:r>
              <a:rPr lang="en-US" dirty="0"/>
              <a:t>The optimization criterion is, as always, the </a:t>
            </a:r>
            <a:r>
              <a:rPr lang="en-US" b="1" dirty="0"/>
              <a:t>minimization of a mean-square error</a:t>
            </a:r>
            <a:r>
              <a:rPr lang="en-US" dirty="0"/>
              <a:t>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774035"/>
              </p:ext>
            </p:extLst>
          </p:nvPr>
        </p:nvGraphicFramePr>
        <p:xfrm>
          <a:off x="683568" y="1988840"/>
          <a:ext cx="75549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Equation" r:id="rId3" imgW="2819160" imgH="291960" progId="Equation.DSMT4">
                  <p:embed/>
                </p:oleObj>
              </mc:Choice>
              <mc:Fallback>
                <p:oleObj name="Equation" r:id="rId3" imgW="2819160" imgH="2919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988840"/>
                        <a:ext cx="7554912" cy="792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304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7524" y="1196752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Structure of</a:t>
            </a:r>
            <a:r>
              <a:rPr lang="ru-RU" b="1" dirty="0"/>
              <a:t> </a:t>
            </a:r>
            <a:r>
              <a:rPr lang="en-US" b="1" dirty="0"/>
              <a:t>NAR-net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2420888"/>
            <a:ext cx="8640960" cy="4104456"/>
          </a:xfrm>
        </p:spPr>
        <p:txBody>
          <a:bodyPr>
            <a:normAutofit/>
          </a:bodyPr>
          <a:lstStyle/>
          <a:p>
            <a:r>
              <a:rPr lang="en-US" dirty="0"/>
              <a:t>A standard </a:t>
            </a:r>
            <a:r>
              <a:rPr lang="en-US" b="1" dirty="0"/>
              <a:t>feed-forward</a:t>
            </a:r>
            <a:r>
              <a:rPr lang="en-US" dirty="0"/>
              <a:t> neural net with </a:t>
            </a:r>
            <a:r>
              <a:rPr lang="en-US" b="1" dirty="0"/>
              <a:t>two layers</a:t>
            </a:r>
            <a:r>
              <a:rPr lang="en-US" dirty="0"/>
              <a:t> and with </a:t>
            </a:r>
            <a:r>
              <a:rPr lang="en-US" b="1" dirty="0"/>
              <a:t>sigmoid</a:t>
            </a:r>
            <a:r>
              <a:rPr lang="en-US" dirty="0"/>
              <a:t> activation function for a hidden layer and with </a:t>
            </a:r>
            <a:r>
              <a:rPr lang="en-US" b="1" dirty="0"/>
              <a:t>linear</a:t>
            </a:r>
            <a:r>
              <a:rPr lang="en-US" dirty="0"/>
              <a:t> activation function for an outer layer.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04184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60B61A7C-F33F-4F2F-A8FC-07A9A9706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83" y="2011775"/>
            <a:ext cx="7903833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68533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General NAR-forecast procedure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988840"/>
            <a:ext cx="8712968" cy="45365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Chose the initial parameters for NAR-net: </a:t>
            </a:r>
            <a:r>
              <a:rPr lang="en-US" b="1" dirty="0"/>
              <a:t>number of neurons</a:t>
            </a:r>
            <a:r>
              <a:rPr lang="en-US" dirty="0"/>
              <a:t> for a hidden layer and </a:t>
            </a:r>
            <a:r>
              <a:rPr lang="en-US" b="1" dirty="0"/>
              <a:t>model order </a:t>
            </a:r>
            <a:r>
              <a:rPr lang="en-US" i="1" dirty="0"/>
              <a:t>d</a:t>
            </a:r>
            <a:r>
              <a:rPr lang="en-US" dirty="0"/>
              <a:t>;</a:t>
            </a:r>
          </a:p>
          <a:p>
            <a:r>
              <a:rPr lang="en-US" dirty="0"/>
              <a:t>Part of time series observations is used for the </a:t>
            </a:r>
            <a:r>
              <a:rPr lang="en-US" b="1" dirty="0"/>
              <a:t>training</a:t>
            </a:r>
            <a:r>
              <a:rPr lang="en-US" dirty="0"/>
              <a:t> of neural net with minimization of MSE principle;</a:t>
            </a:r>
          </a:p>
          <a:p>
            <a:r>
              <a:rPr lang="en-US" dirty="0"/>
              <a:t>Part of time series observations is used for the </a:t>
            </a:r>
            <a:r>
              <a:rPr lang="en-US" b="1" dirty="0"/>
              <a:t>testing </a:t>
            </a:r>
            <a:r>
              <a:rPr lang="en-US" dirty="0"/>
              <a:t>and </a:t>
            </a:r>
            <a:r>
              <a:rPr lang="en-US" b="1" dirty="0"/>
              <a:t>validation </a:t>
            </a:r>
            <a:r>
              <a:rPr lang="en-US" dirty="0"/>
              <a:t>purposes with retrospective forecasting;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86351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General NAR-forecast procedure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988840"/>
            <a:ext cx="8712968" cy="4536504"/>
          </a:xfrm>
        </p:spPr>
        <p:txBody>
          <a:bodyPr>
            <a:normAutofit/>
          </a:bodyPr>
          <a:lstStyle/>
          <a:p>
            <a:r>
              <a:rPr lang="en-US" dirty="0"/>
              <a:t>In the end, the NAR-net will estimate the coefficients for the NAR-model;</a:t>
            </a:r>
          </a:p>
          <a:p>
            <a:r>
              <a:rPr lang="en-US" dirty="0"/>
              <a:t>The forecast is constructed with the same </a:t>
            </a:r>
            <a:r>
              <a:rPr lang="en-US" b="1" dirty="0"/>
              <a:t>recursive principle</a:t>
            </a:r>
            <a:r>
              <a:rPr lang="en-US" dirty="0"/>
              <a:t>, as the simple AR-model forecast difference schemes;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15847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37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CF880F75-C34F-4993-A649-3EE758515F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" r="1619"/>
          <a:stretch/>
        </p:blipFill>
        <p:spPr bwMode="auto">
          <a:xfrm>
            <a:off x="93215" y="1153594"/>
            <a:ext cx="8957569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00684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Definition of</a:t>
            </a:r>
            <a:r>
              <a:rPr lang="ru-RU" b="1" dirty="0"/>
              <a:t> </a:t>
            </a:r>
            <a:r>
              <a:rPr lang="en-US" b="1" dirty="0"/>
              <a:t>NARX</a:t>
            </a:r>
            <a:r>
              <a:rPr lang="ru-RU" b="1" dirty="0"/>
              <a:t>-</a:t>
            </a:r>
            <a:r>
              <a:rPr lang="en-US" b="1" dirty="0"/>
              <a:t>net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988840"/>
            <a:ext cx="8712968" cy="4536504"/>
          </a:xfrm>
        </p:spPr>
        <p:txBody>
          <a:bodyPr>
            <a:normAutofit/>
          </a:bodyPr>
          <a:lstStyle/>
          <a:p>
            <a:r>
              <a:rPr lang="en-US" b="1" dirty="0"/>
              <a:t>N</a:t>
            </a:r>
            <a:r>
              <a:rPr lang="en-US" dirty="0"/>
              <a:t>onlinear </a:t>
            </a:r>
            <a:r>
              <a:rPr lang="en-US" b="1" dirty="0"/>
              <a:t>A</a:t>
            </a:r>
            <a:r>
              <a:rPr lang="en-US" dirty="0"/>
              <a:t>uto</a:t>
            </a:r>
            <a:r>
              <a:rPr lang="en-US" b="1" dirty="0"/>
              <a:t>r</a:t>
            </a:r>
            <a:r>
              <a:rPr lang="en-US" dirty="0"/>
              <a:t>egressive model with </a:t>
            </a:r>
            <a:r>
              <a:rPr lang="en-US" dirty="0" err="1"/>
              <a:t>e</a:t>
            </a:r>
            <a:r>
              <a:rPr lang="en-US" b="1" dirty="0" err="1"/>
              <a:t>X</a:t>
            </a:r>
            <a:r>
              <a:rPr lang="en-US" dirty="0" err="1"/>
              <a:t>ogenous</a:t>
            </a:r>
            <a:r>
              <a:rPr lang="en-US" dirty="0"/>
              <a:t> inputs</a:t>
            </a:r>
            <a:r>
              <a:rPr lang="ru-RU" dirty="0"/>
              <a:t> = </a:t>
            </a:r>
            <a:r>
              <a:rPr lang="ru-RU" b="1" dirty="0"/>
              <a:t>NARX</a:t>
            </a:r>
            <a:r>
              <a:rPr lang="en-US" dirty="0"/>
              <a:t>-net;</a:t>
            </a:r>
          </a:p>
          <a:p>
            <a:endParaRPr lang="en-US" dirty="0"/>
          </a:p>
          <a:p>
            <a:r>
              <a:rPr lang="en-US" dirty="0"/>
              <a:t>It has an </a:t>
            </a:r>
            <a:r>
              <a:rPr lang="en-US" b="1" dirty="0"/>
              <a:t>additional input </a:t>
            </a:r>
            <a:r>
              <a:rPr lang="en-US" i="1" dirty="0"/>
              <a:t>x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), which can be used as the </a:t>
            </a:r>
            <a:r>
              <a:rPr lang="en-US" b="1" dirty="0"/>
              <a:t>initial estimation </a:t>
            </a:r>
            <a:r>
              <a:rPr lang="en-US" dirty="0"/>
              <a:t>of the </a:t>
            </a:r>
            <a:r>
              <a:rPr lang="en-US" b="1" dirty="0"/>
              <a:t>forecast</a:t>
            </a:r>
            <a:r>
              <a:rPr lang="en-US" dirty="0"/>
              <a:t> with another method;</a:t>
            </a:r>
          </a:p>
          <a:p>
            <a:r>
              <a:rPr lang="en-US" dirty="0"/>
              <a:t>In this case it means that the NARX-net actually works as a </a:t>
            </a:r>
            <a:r>
              <a:rPr lang="en-US" b="1" dirty="0"/>
              <a:t>correction</a:t>
            </a:r>
            <a:r>
              <a:rPr lang="en-US" dirty="0"/>
              <a:t> forecast </a:t>
            </a:r>
            <a:r>
              <a:rPr lang="en-US" b="1" dirty="0"/>
              <a:t>scheme</a:t>
            </a:r>
            <a:r>
              <a:rPr lang="en-US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680512"/>
              </p:ext>
            </p:extLst>
          </p:nvPr>
        </p:nvGraphicFramePr>
        <p:xfrm>
          <a:off x="406569" y="3068960"/>
          <a:ext cx="8330861" cy="505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Equation" r:id="rId3" imgW="4864100" imgH="292100" progId="Equation.DSMT4">
                  <p:embed/>
                </p:oleObj>
              </mc:Choice>
              <mc:Fallback>
                <p:oleObj name="Equation" r:id="rId3" imgW="4864100" imgH="292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569" y="3068960"/>
                        <a:ext cx="8330861" cy="5053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5602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39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5894E497-9DF3-4E26-B335-4A75CCE8B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988839"/>
            <a:ext cx="8208914" cy="4260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0785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Forecast with SSA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r>
              <a:rPr lang="en-US" dirty="0"/>
              <a:t>In SSA method we receive the </a:t>
            </a:r>
            <a:r>
              <a:rPr lang="en-US" b="1" dirty="0"/>
              <a:t>set of vectors</a:t>
            </a:r>
            <a:r>
              <a:rPr lang="en-US" dirty="0"/>
              <a:t>, received from the sliding window </a:t>
            </a:r>
            <a:r>
              <a:rPr lang="en-US" b="1" i="1" dirty="0"/>
              <a:t>L</a:t>
            </a:r>
            <a:r>
              <a:rPr lang="en-US" dirty="0"/>
              <a:t>; </a:t>
            </a:r>
          </a:p>
          <a:p>
            <a:r>
              <a:rPr lang="en-US" dirty="0"/>
              <a:t>These vectors generate the </a:t>
            </a:r>
            <a:r>
              <a:rPr lang="en-US" b="1" dirty="0"/>
              <a:t>trajectory matrices</a:t>
            </a:r>
            <a:r>
              <a:rPr lang="en-US" dirty="0"/>
              <a:t>, for which we can establish the </a:t>
            </a:r>
            <a:r>
              <a:rPr lang="en-US" b="1" dirty="0"/>
              <a:t>Linear Recurrent Formula </a:t>
            </a:r>
            <a:r>
              <a:rPr lang="en-US" dirty="0"/>
              <a:t>(</a:t>
            </a:r>
            <a:r>
              <a:rPr lang="en-US" b="1" dirty="0"/>
              <a:t>LRF</a:t>
            </a:r>
            <a:r>
              <a:rPr lang="en-US" dirty="0"/>
              <a:t>);</a:t>
            </a:r>
          </a:p>
          <a:p>
            <a:r>
              <a:rPr lang="en-US" dirty="0"/>
              <a:t>With these LRF the </a:t>
            </a:r>
            <a:r>
              <a:rPr lang="en-US" b="1" dirty="0"/>
              <a:t>forecast </a:t>
            </a:r>
            <a:r>
              <a:rPr lang="en-US" dirty="0"/>
              <a:t>scheme can be reconstructed;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17255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General NARX-forecast procedure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988840"/>
            <a:ext cx="8712968" cy="45365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a given times series </a:t>
            </a:r>
            <a:r>
              <a:rPr lang="ru-RU" i="1" dirty="0"/>
              <a:t>y</a:t>
            </a:r>
            <a:r>
              <a:rPr lang="ru-RU" dirty="0"/>
              <a:t>(</a:t>
            </a:r>
            <a:r>
              <a:rPr lang="ru-RU" i="1" dirty="0"/>
              <a:t>t</a:t>
            </a:r>
            <a:r>
              <a:rPr lang="ru-RU" dirty="0"/>
              <a:t>)</a:t>
            </a:r>
            <a:r>
              <a:rPr lang="en-US" dirty="0"/>
              <a:t> the simplified model </a:t>
            </a:r>
            <a:r>
              <a:rPr lang="ru-RU" i="1" dirty="0"/>
              <a:t>x</a:t>
            </a:r>
            <a:r>
              <a:rPr lang="ru-RU" dirty="0"/>
              <a:t>(</a:t>
            </a:r>
            <a:r>
              <a:rPr lang="ru-RU" i="1" dirty="0"/>
              <a:t>t</a:t>
            </a:r>
            <a:r>
              <a:rPr lang="ru-RU" dirty="0"/>
              <a:t>)</a:t>
            </a:r>
            <a:r>
              <a:rPr lang="en-US" dirty="0"/>
              <a:t> without noise is reconstructed, by any given algorithm;</a:t>
            </a:r>
          </a:p>
          <a:p>
            <a:r>
              <a:rPr lang="en-US" dirty="0"/>
              <a:t>Chose the initial parameters for NARX-net: </a:t>
            </a:r>
            <a:r>
              <a:rPr lang="en-US" b="1" dirty="0"/>
              <a:t>number of neurons</a:t>
            </a:r>
            <a:r>
              <a:rPr lang="en-US" dirty="0"/>
              <a:t> for a hidden layer and a </a:t>
            </a:r>
            <a:r>
              <a:rPr lang="en-US" b="1" dirty="0"/>
              <a:t>model order </a:t>
            </a:r>
            <a:r>
              <a:rPr lang="en-US" i="1" dirty="0"/>
              <a:t>d</a:t>
            </a:r>
            <a:r>
              <a:rPr lang="en-US" dirty="0"/>
              <a:t>;</a:t>
            </a:r>
          </a:p>
          <a:p>
            <a:r>
              <a:rPr lang="en-US" dirty="0"/>
              <a:t>Train the NARX-net based on input vector </a:t>
            </a:r>
            <a:r>
              <a:rPr lang="en-US" i="1" dirty="0"/>
              <a:t>x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with corrections from observations </a:t>
            </a:r>
            <a:r>
              <a:rPr lang="en-US" i="1" dirty="0"/>
              <a:t>y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), delayed by the </a:t>
            </a:r>
            <a:r>
              <a:rPr lang="en-US" i="1" dirty="0"/>
              <a:t>d</a:t>
            </a:r>
            <a:r>
              <a:rPr lang="en-US" dirty="0"/>
              <a:t> lags;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40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29933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41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5" t="4874" r="8040" b="6018"/>
          <a:stretch>
            <a:fillRect/>
          </a:stretch>
        </p:blipFill>
        <p:spPr bwMode="auto">
          <a:xfrm>
            <a:off x="120861" y="1340768"/>
            <a:ext cx="8897089" cy="448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0362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</a:t>
            </a:r>
            <a:r>
              <a:rPr lang="ru-RU" dirty="0"/>
              <a:t> </a:t>
            </a:r>
            <a:r>
              <a:rPr lang="en-US" dirty="0"/>
              <a:t>3</a:t>
            </a:r>
            <a:r>
              <a:rPr lang="ru-RU" dirty="0"/>
              <a:t>. </a:t>
            </a:r>
            <a:r>
              <a:rPr lang="en-US" dirty="0"/>
              <a:t>Forecast correction with Data Assimilation Technique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42</a:t>
            </a:fld>
            <a:endParaRPr 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91413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Forecast correction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988840"/>
            <a:ext cx="8424936" cy="4536504"/>
          </a:xfrm>
        </p:spPr>
        <p:txBody>
          <a:bodyPr>
            <a:normAutofit/>
          </a:bodyPr>
          <a:lstStyle/>
          <a:p>
            <a:r>
              <a:rPr lang="en-US" dirty="0"/>
              <a:t>All of the discussed correction methods were based on the initial </a:t>
            </a:r>
            <a:r>
              <a:rPr lang="en-US" b="1" dirty="0"/>
              <a:t>one-dimensional schemes</a:t>
            </a:r>
            <a:r>
              <a:rPr lang="en-US" dirty="0"/>
              <a:t>;</a:t>
            </a:r>
          </a:p>
          <a:p>
            <a:r>
              <a:rPr lang="en-US" dirty="0"/>
              <a:t>The correction procedure was based on the </a:t>
            </a:r>
            <a:r>
              <a:rPr lang="en-US" b="1" dirty="0"/>
              <a:t>weighting coefficients </a:t>
            </a:r>
            <a:r>
              <a:rPr lang="en-US" dirty="0"/>
              <a:t>within forecast model;</a:t>
            </a:r>
          </a:p>
          <a:p>
            <a:r>
              <a:rPr lang="en-US" dirty="0"/>
              <a:t>Often we have another forecast problem: the </a:t>
            </a:r>
            <a:r>
              <a:rPr lang="en-US" b="1" dirty="0"/>
              <a:t>multi-dimensional evolution</a:t>
            </a:r>
            <a:r>
              <a:rPr lang="en-US" dirty="0"/>
              <a:t> model, but with </a:t>
            </a:r>
            <a:r>
              <a:rPr lang="en-US" b="1" dirty="0"/>
              <a:t>one-dimensional observation </a:t>
            </a:r>
            <a:r>
              <a:rPr lang="en-US" dirty="0"/>
              <a:t>time series;</a:t>
            </a:r>
          </a:p>
          <a:p>
            <a:r>
              <a:rPr lang="en-US" dirty="0"/>
              <a:t>How to correct this type of forecast?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43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59714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Data Assimilation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844824"/>
            <a:ext cx="8424936" cy="4824536"/>
          </a:xfrm>
        </p:spPr>
        <p:txBody>
          <a:bodyPr>
            <a:normAutofit/>
          </a:bodyPr>
          <a:lstStyle/>
          <a:p>
            <a:r>
              <a:rPr lang="en-US" b="1" dirty="0"/>
              <a:t>Data Assimilation </a:t>
            </a:r>
            <a:r>
              <a:rPr lang="en-US" dirty="0"/>
              <a:t>(DA) technique methods solve this problem: correction of multi-dimensional forecast with one-dimensional observation time series vector; </a:t>
            </a:r>
          </a:p>
          <a:p>
            <a:r>
              <a:rPr lang="en-US" dirty="0"/>
              <a:t>Also, DA methods establish the </a:t>
            </a:r>
            <a:r>
              <a:rPr lang="en-US" b="1" dirty="0"/>
              <a:t>single-valued correspondence</a:t>
            </a:r>
            <a:r>
              <a:rPr lang="en-US" dirty="0"/>
              <a:t> between multi-dimensional </a:t>
            </a:r>
            <a:r>
              <a:rPr lang="en-US" b="1" dirty="0"/>
              <a:t>space of solutions </a:t>
            </a:r>
            <a:r>
              <a:rPr lang="en-US" dirty="0"/>
              <a:t>for a forecast model and one-dimensional </a:t>
            </a:r>
            <a:r>
              <a:rPr lang="en-US" b="1" dirty="0"/>
              <a:t>vector of observations</a:t>
            </a:r>
            <a:r>
              <a:rPr lang="en-US" dirty="0"/>
              <a:t>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8151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836712"/>
            <a:ext cx="8424936" cy="561662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dirty="0"/>
              <a:t>        Initial model representation</a:t>
            </a:r>
            <a:r>
              <a:rPr lang="ru-RU" dirty="0"/>
              <a:t>:</a:t>
            </a:r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b="1" i="1" dirty="0" err="1"/>
              <a:t>x</a:t>
            </a:r>
            <a:r>
              <a:rPr lang="en-US" b="1" i="1" baseline="-25000" dirty="0" err="1"/>
              <a:t>k</a:t>
            </a:r>
            <a:r>
              <a:rPr lang="en-US" dirty="0"/>
              <a:t> – is the known initial state of model at time point </a:t>
            </a:r>
            <a:r>
              <a:rPr lang="en-US" b="1" i="1" dirty="0" err="1"/>
              <a:t>t</a:t>
            </a:r>
            <a:r>
              <a:rPr lang="en-US" b="1" i="1" baseline="-25000" dirty="0" err="1"/>
              <a:t>k</a:t>
            </a:r>
            <a:r>
              <a:rPr lang="en-US" dirty="0"/>
              <a:t>; </a:t>
            </a:r>
            <a:r>
              <a:rPr lang="en-US" b="1" i="1" dirty="0"/>
              <a:t>x</a:t>
            </a:r>
            <a:r>
              <a:rPr lang="en-US" b="1" i="1" baseline="-25000" dirty="0"/>
              <a:t>k</a:t>
            </a:r>
            <a:r>
              <a:rPr lang="en-US" b="1" baseline="-25000" dirty="0"/>
              <a:t>+1</a:t>
            </a:r>
            <a:r>
              <a:rPr lang="en-US" baseline="-25000" dirty="0"/>
              <a:t> </a:t>
            </a:r>
            <a:r>
              <a:rPr lang="en-US" dirty="0"/>
              <a:t>– state of model at the next time point; </a:t>
            </a:r>
            <a:r>
              <a:rPr lang="en-US" b="1" i="1" dirty="0"/>
              <a:t>M</a:t>
            </a:r>
            <a:r>
              <a:rPr lang="en-US" dirty="0"/>
              <a:t> – transition matrix or function, defining the evolution of system with time; </a:t>
            </a:r>
            <a:r>
              <a:rPr lang="en-US" b="1" i="1" dirty="0" err="1"/>
              <a:t>w</a:t>
            </a:r>
            <a:r>
              <a:rPr lang="en-US" b="1" i="1" baseline="-25000" dirty="0" err="1"/>
              <a:t>k</a:t>
            </a:r>
            <a:r>
              <a:rPr lang="en-US" dirty="0"/>
              <a:t> – noise or error in the model; </a:t>
            </a:r>
            <a:r>
              <a:rPr lang="en-US" b="1" i="1" dirty="0" err="1"/>
              <a:t>y</a:t>
            </a:r>
            <a:r>
              <a:rPr lang="en-US" b="1" i="1" baseline="-25000" dirty="0" err="1"/>
              <a:t>k</a:t>
            </a:r>
            <a:r>
              <a:rPr lang="en-US" dirty="0"/>
              <a:t> – vector of observational data; </a:t>
            </a:r>
            <a:r>
              <a:rPr lang="en-US" b="1" i="1" dirty="0"/>
              <a:t>H</a:t>
            </a:r>
            <a:r>
              <a:rPr lang="en-US" dirty="0"/>
              <a:t> – observation matrix or function, juxtaposing multi-dimensional state of model with one-dimensional vector of observations; </a:t>
            </a:r>
            <a:r>
              <a:rPr lang="en-US" b="1" i="1" dirty="0" err="1"/>
              <a:t>v</a:t>
            </a:r>
            <a:r>
              <a:rPr lang="en-US" b="1" i="1" baseline="-25000" dirty="0" err="1"/>
              <a:t>k</a:t>
            </a:r>
            <a:r>
              <a:rPr lang="en-US" dirty="0"/>
              <a:t> – observation error.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673649"/>
              </p:ext>
            </p:extLst>
          </p:nvPr>
        </p:nvGraphicFramePr>
        <p:xfrm>
          <a:off x="3021427" y="1484784"/>
          <a:ext cx="3101145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name="Equation" r:id="rId3" imgW="1447560" imgH="571320" progId="Equation.DSMT4">
                  <p:embed/>
                </p:oleObj>
              </mc:Choice>
              <mc:Fallback>
                <p:oleObj name="Equation" r:id="rId3" imgW="1447560" imgH="5713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427" y="1484784"/>
                        <a:ext cx="3101145" cy="122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72655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Data Assimilation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988840"/>
            <a:ext cx="8424936" cy="4536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These two errors/noises are uncorrelated;</a:t>
            </a:r>
          </a:p>
          <a:p>
            <a:r>
              <a:rPr lang="en-US" dirty="0"/>
              <a:t>The first equation is called a </a:t>
            </a:r>
            <a:r>
              <a:rPr lang="en-US" b="1" dirty="0"/>
              <a:t>forecast equation</a:t>
            </a:r>
            <a:r>
              <a:rPr lang="en-US" dirty="0"/>
              <a:t>; </a:t>
            </a:r>
          </a:p>
          <a:p>
            <a:r>
              <a:rPr lang="en-US" dirty="0"/>
              <a:t>The second – </a:t>
            </a:r>
            <a:r>
              <a:rPr lang="en-US" b="1" dirty="0"/>
              <a:t>an observation equation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Hence, there are two steps in DA method:</a:t>
            </a:r>
          </a:p>
          <a:p>
            <a:r>
              <a:rPr lang="en-US" b="1" dirty="0"/>
              <a:t>Analysis step</a:t>
            </a:r>
            <a:r>
              <a:rPr lang="en-US" dirty="0"/>
              <a:t>;</a:t>
            </a:r>
          </a:p>
          <a:p>
            <a:r>
              <a:rPr lang="en-US" b="1" dirty="0"/>
              <a:t>Forecast step</a:t>
            </a:r>
            <a:r>
              <a:rPr lang="en-US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46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71014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Analysis step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988840"/>
            <a:ext cx="8424936" cy="4536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At time </a:t>
            </a:r>
            <a:r>
              <a:rPr lang="en-US" b="1" i="1" dirty="0" err="1"/>
              <a:t>t</a:t>
            </a:r>
            <a:r>
              <a:rPr lang="en-US" b="1" i="1" baseline="-25000" dirty="0" err="1"/>
              <a:t>k</a:t>
            </a:r>
            <a:r>
              <a:rPr lang="en-US" dirty="0"/>
              <a:t> we have an initial assumption of model state </a:t>
            </a:r>
            <a:r>
              <a:rPr lang="en-US" b="1" i="1" dirty="0" err="1"/>
              <a:t>x</a:t>
            </a:r>
            <a:r>
              <a:rPr lang="en-US" b="1" i="1" baseline="-25000" dirty="0" err="1"/>
              <a:t>k</a:t>
            </a:r>
            <a:r>
              <a:rPr lang="en-US" b="1" i="1" baseline="30000" dirty="0" err="1"/>
              <a:t>f</a:t>
            </a:r>
            <a:r>
              <a:rPr lang="en-US" dirty="0"/>
              <a:t>. It will serve as our background. Starting from this background we reconstruct the corrected model state </a:t>
            </a:r>
            <a:r>
              <a:rPr lang="en-US" b="1" i="1" dirty="0" err="1"/>
              <a:t>x</a:t>
            </a:r>
            <a:r>
              <a:rPr lang="en-US" b="1" i="1" baseline="-25000" dirty="0" err="1"/>
              <a:t>k</a:t>
            </a:r>
            <a:r>
              <a:rPr lang="en-US" b="1" i="1" baseline="30000" dirty="0" err="1"/>
              <a:t>a</a:t>
            </a:r>
            <a:r>
              <a:rPr lang="en-US" dirty="0"/>
              <a:t> (known as </a:t>
            </a:r>
            <a:r>
              <a:rPr lang="en-US" b="1" dirty="0"/>
              <a:t>analysis</a:t>
            </a:r>
            <a:r>
              <a:rPr lang="en-US" dirty="0"/>
              <a:t>), based on the observation data </a:t>
            </a:r>
            <a:r>
              <a:rPr lang="en-US" b="1" i="1" dirty="0" err="1"/>
              <a:t>y</a:t>
            </a:r>
            <a:r>
              <a:rPr lang="en-US" b="1" i="1" baseline="-25000" dirty="0" err="1"/>
              <a:t>k</a:t>
            </a:r>
            <a:r>
              <a:rPr lang="en-US" dirty="0"/>
              <a:t> at time point </a:t>
            </a:r>
            <a:r>
              <a:rPr lang="en-US" b="1" i="1" dirty="0" err="1"/>
              <a:t>t</a:t>
            </a:r>
            <a:r>
              <a:rPr lang="en-US" b="1" i="1" baseline="-25000" dirty="0" err="1"/>
              <a:t>k</a:t>
            </a:r>
            <a:r>
              <a:rPr lang="en-US" dirty="0"/>
              <a:t>: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47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849905"/>
              </p:ext>
            </p:extLst>
          </p:nvPr>
        </p:nvGraphicFramePr>
        <p:xfrm>
          <a:off x="2415760" y="4653136"/>
          <a:ext cx="4312479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1" name="Equation" r:id="rId3" imgW="1866090" imgH="342751" progId="Equation.DSMT4">
                  <p:embed/>
                </p:oleObj>
              </mc:Choice>
              <mc:Fallback>
                <p:oleObj name="Equation" r:id="rId3" imgW="1866090" imgH="342751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5760" y="4653136"/>
                        <a:ext cx="4312479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485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Forecast step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988840"/>
            <a:ext cx="8424936" cy="4536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the forecast step we estimate the next system state at time point </a:t>
            </a:r>
            <a:r>
              <a:rPr lang="en-US" b="1" i="1" dirty="0"/>
              <a:t>t</a:t>
            </a:r>
            <a:r>
              <a:rPr lang="en-US" b="1" i="1" baseline="-25000" dirty="0"/>
              <a:t>k</a:t>
            </a:r>
            <a:r>
              <a:rPr lang="en-US" b="1" baseline="-25000" dirty="0"/>
              <a:t>+1</a:t>
            </a:r>
            <a:r>
              <a:rPr lang="en-US" dirty="0"/>
              <a:t> using our knowledge of the system evolution from time </a:t>
            </a:r>
            <a:r>
              <a:rPr lang="en-US" b="1" i="1" dirty="0" err="1"/>
              <a:t>t</a:t>
            </a:r>
            <a:r>
              <a:rPr lang="en-US" b="1" i="1" baseline="-25000" dirty="0" err="1"/>
              <a:t>k</a:t>
            </a:r>
            <a:r>
              <a:rPr lang="en-US" dirty="0"/>
              <a:t> to time </a:t>
            </a:r>
            <a:r>
              <a:rPr lang="en-US" b="1" i="1" dirty="0"/>
              <a:t>t</a:t>
            </a:r>
            <a:r>
              <a:rPr lang="en-US" b="1" i="1" baseline="-25000" dirty="0"/>
              <a:t>k</a:t>
            </a:r>
            <a:r>
              <a:rPr lang="en-US" b="1" baseline="-25000" dirty="0"/>
              <a:t>+1</a:t>
            </a:r>
            <a:r>
              <a:rPr lang="en-US" dirty="0"/>
              <a:t>. Keeping in mind errors, the following estimator can be built: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473034"/>
              </p:ext>
            </p:extLst>
          </p:nvPr>
        </p:nvGraphicFramePr>
        <p:xfrm>
          <a:off x="2987824" y="4365104"/>
          <a:ext cx="2808312" cy="89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9" name="Equation" r:id="rId3" imgW="977476" imgH="317362" progId="Equation.DSMT4">
                  <p:embed/>
                </p:oleObj>
              </mc:Choice>
              <mc:Fallback>
                <p:oleObj name="Equation" r:id="rId3" imgW="977476" imgH="317362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4365104"/>
                        <a:ext cx="2808312" cy="89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33491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49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C529D7D2-16F6-4A3A-A66A-7A87275A0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3" y="1068764"/>
            <a:ext cx="8875713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87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SSA forecast technique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Input data</a:t>
            </a:r>
            <a:r>
              <a:rPr lang="ru-RU" dirty="0"/>
              <a:t>:</a:t>
            </a:r>
          </a:p>
          <a:p>
            <a:r>
              <a:rPr lang="en-US" dirty="0"/>
              <a:t>Initial time series</a:t>
            </a:r>
            <a:r>
              <a:rPr lang="ru-RU" dirty="0"/>
              <a:t> </a:t>
            </a:r>
          </a:p>
          <a:p>
            <a:r>
              <a:rPr lang="en-US" dirty="0"/>
              <a:t>Number of samples </a:t>
            </a:r>
            <a:r>
              <a:rPr lang="en-US" i="1" dirty="0"/>
              <a:t>N</a:t>
            </a:r>
            <a:r>
              <a:rPr lang="ru-RU" dirty="0"/>
              <a:t> </a:t>
            </a:r>
          </a:p>
          <a:p>
            <a:r>
              <a:rPr lang="en-US" dirty="0"/>
              <a:t>Window of size</a:t>
            </a:r>
            <a:r>
              <a:rPr lang="ru-RU" dirty="0"/>
              <a:t> </a:t>
            </a:r>
            <a:r>
              <a:rPr lang="ru-RU" i="1" dirty="0"/>
              <a:t>L</a:t>
            </a:r>
            <a:r>
              <a:rPr lang="ru-RU" dirty="0"/>
              <a:t> </a:t>
            </a:r>
          </a:p>
          <a:p>
            <a:r>
              <a:rPr lang="en-US" dirty="0"/>
              <a:t>Number of predicted/forecasted points </a:t>
            </a:r>
            <a:r>
              <a:rPr lang="ru-RU" i="1" dirty="0"/>
              <a:t>M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48210"/>
              </p:ext>
            </p:extLst>
          </p:nvPr>
        </p:nvGraphicFramePr>
        <p:xfrm>
          <a:off x="3851920" y="2780928"/>
          <a:ext cx="2358262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3" imgW="1244060" imgH="266584" progId="Equation.DSMT4">
                  <p:embed/>
                </p:oleObj>
              </mc:Choice>
              <mc:Fallback>
                <p:oleObj name="Equation" r:id="rId3" imgW="1244060" imgH="266584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2780928"/>
                        <a:ext cx="2358262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89172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Linear</a:t>
            </a:r>
            <a:r>
              <a:rPr lang="ru-RU" b="1" dirty="0"/>
              <a:t> </a:t>
            </a:r>
            <a:r>
              <a:rPr lang="en-US" b="1" dirty="0"/>
              <a:t>Data Assimilation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988840"/>
            <a:ext cx="8424936" cy="4536504"/>
          </a:xfrm>
        </p:spPr>
        <p:txBody>
          <a:bodyPr>
            <a:normAutofit/>
          </a:bodyPr>
          <a:lstStyle/>
          <a:p>
            <a:r>
              <a:rPr lang="en-US" dirty="0"/>
              <a:t>Functions </a:t>
            </a:r>
            <a:r>
              <a:rPr lang="en-US" b="1" i="1" dirty="0"/>
              <a:t>M</a:t>
            </a:r>
            <a:r>
              <a:rPr lang="en-US" dirty="0"/>
              <a:t> and </a:t>
            </a:r>
            <a:r>
              <a:rPr lang="en-US" b="1" i="1" dirty="0"/>
              <a:t>H</a:t>
            </a:r>
            <a:r>
              <a:rPr lang="en-US" dirty="0"/>
              <a:t> can be represented as matrices</a:t>
            </a:r>
            <a:r>
              <a:rPr lang="ru-RU" dirty="0"/>
              <a:t>, </a:t>
            </a:r>
            <a:r>
              <a:rPr lang="en-US" dirty="0"/>
              <a:t>that is</a:t>
            </a:r>
            <a:r>
              <a:rPr lang="ru-RU" dirty="0"/>
              <a:t> </a:t>
            </a:r>
            <a:r>
              <a:rPr lang="ru-RU" b="1" i="1" dirty="0"/>
              <a:t>M</a:t>
            </a:r>
            <a:r>
              <a:rPr lang="ru-RU" b="1" dirty="0"/>
              <a:t>(</a:t>
            </a:r>
            <a:r>
              <a:rPr lang="ru-RU" b="1" i="1" dirty="0" err="1"/>
              <a:t>x</a:t>
            </a:r>
            <a:r>
              <a:rPr lang="ru-RU" b="1" i="1" baseline="-25000" dirty="0" err="1"/>
              <a:t>k</a:t>
            </a:r>
            <a:r>
              <a:rPr lang="ru-RU" b="1" dirty="0"/>
              <a:t>)=</a:t>
            </a:r>
            <a:r>
              <a:rPr lang="ru-RU" b="1" i="1" dirty="0" err="1"/>
              <a:t>M</a:t>
            </a:r>
            <a:r>
              <a:rPr lang="ru-RU" b="1" dirty="0" err="1"/>
              <a:t>·</a:t>
            </a:r>
            <a:r>
              <a:rPr lang="ru-RU" b="1" i="1" dirty="0" err="1"/>
              <a:t>x</a:t>
            </a:r>
            <a:r>
              <a:rPr lang="ru-RU" b="1" i="1" baseline="-25000" dirty="0" err="1"/>
              <a:t>k</a:t>
            </a:r>
            <a:r>
              <a:rPr lang="ru-RU" b="1" dirty="0"/>
              <a:t> </a:t>
            </a:r>
            <a:r>
              <a:rPr lang="en-US" dirty="0"/>
              <a:t>&amp;</a:t>
            </a:r>
            <a:r>
              <a:rPr lang="ru-RU" dirty="0"/>
              <a:t> </a:t>
            </a:r>
            <a:r>
              <a:rPr lang="ru-RU" b="1" i="1" dirty="0"/>
              <a:t>H</a:t>
            </a:r>
            <a:r>
              <a:rPr lang="ru-RU" b="1" dirty="0"/>
              <a:t>(</a:t>
            </a:r>
            <a:r>
              <a:rPr lang="ru-RU" b="1" i="1" dirty="0" err="1"/>
              <a:t>x</a:t>
            </a:r>
            <a:r>
              <a:rPr lang="ru-RU" b="1" i="1" baseline="-25000" dirty="0" err="1"/>
              <a:t>k</a:t>
            </a:r>
            <a:r>
              <a:rPr lang="ru-RU" b="1" dirty="0"/>
              <a:t>)=</a:t>
            </a:r>
            <a:r>
              <a:rPr lang="ru-RU" b="1" i="1" dirty="0" err="1"/>
              <a:t>H</a:t>
            </a:r>
            <a:r>
              <a:rPr lang="ru-RU" b="1" dirty="0" err="1"/>
              <a:t>·</a:t>
            </a:r>
            <a:r>
              <a:rPr lang="ru-RU" b="1" i="1" dirty="0" err="1"/>
              <a:t>x</a:t>
            </a:r>
            <a:r>
              <a:rPr lang="ru-RU" b="1" i="1" baseline="-25000" dirty="0" err="1"/>
              <a:t>k</a:t>
            </a:r>
            <a:r>
              <a:rPr lang="ru-RU" dirty="0"/>
              <a:t>.</a:t>
            </a:r>
          </a:p>
          <a:p>
            <a:r>
              <a:rPr lang="en-US" dirty="0"/>
              <a:t>In this case the </a:t>
            </a:r>
            <a:r>
              <a:rPr lang="en-US" b="1" dirty="0" err="1"/>
              <a:t>Kalman</a:t>
            </a:r>
            <a:r>
              <a:rPr lang="en-US" b="1" dirty="0"/>
              <a:t> gain </a:t>
            </a:r>
            <a:r>
              <a:rPr lang="en-US" b="1" i="1" dirty="0"/>
              <a:t>K</a:t>
            </a:r>
            <a:r>
              <a:rPr lang="en-US" dirty="0"/>
              <a:t> is simply:</a:t>
            </a:r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</a:t>
            </a:r>
            <a:r>
              <a:rPr lang="ru-RU" dirty="0"/>
              <a:t> </a:t>
            </a:r>
          </a:p>
          <a:p>
            <a:r>
              <a:rPr lang="en-US" dirty="0"/>
              <a:t>This type of methods is called </a:t>
            </a:r>
            <a:r>
              <a:rPr lang="en-US" b="1" dirty="0" err="1"/>
              <a:t>Kalman</a:t>
            </a:r>
            <a:r>
              <a:rPr lang="en-US" b="1" dirty="0"/>
              <a:t> Filtering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50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597753"/>
              </p:ext>
            </p:extLst>
          </p:nvPr>
        </p:nvGraphicFramePr>
        <p:xfrm>
          <a:off x="2157786" y="3789040"/>
          <a:ext cx="4828428" cy="797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7" name="Equation" r:id="rId3" imgW="2133600" imgH="355600" progId="Equation.DSMT4">
                  <p:embed/>
                </p:oleObj>
              </mc:Choice>
              <mc:Fallback>
                <p:oleObj name="Equation" r:id="rId3" imgW="2133600" imgH="355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786" y="3789040"/>
                        <a:ext cx="4828428" cy="7975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862605"/>
              </p:ext>
            </p:extLst>
          </p:nvPr>
        </p:nvGraphicFramePr>
        <p:xfrm>
          <a:off x="1547664" y="4869160"/>
          <a:ext cx="4678338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8" name="Equation" r:id="rId5" imgW="2551593" imgH="317362" progId="Equation.DSMT4">
                  <p:embed/>
                </p:oleObj>
              </mc:Choice>
              <mc:Fallback>
                <p:oleObj name="Equation" r:id="rId5" imgW="2551593" imgH="31736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869160"/>
                        <a:ext cx="4678338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79352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Ensemble Data Assimilation</a:t>
            </a:r>
            <a:endParaRPr lang="ru-RU" i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700808"/>
            <a:ext cx="8640960" cy="4968552"/>
          </a:xfrm>
        </p:spPr>
        <p:txBody>
          <a:bodyPr>
            <a:normAutofit/>
          </a:bodyPr>
          <a:lstStyle/>
          <a:p>
            <a:r>
              <a:rPr lang="en-US" dirty="0"/>
              <a:t>In most cases functions </a:t>
            </a:r>
            <a:r>
              <a:rPr lang="en-US" b="1" i="1" dirty="0"/>
              <a:t>M</a:t>
            </a:r>
            <a:r>
              <a:rPr lang="en-US" dirty="0"/>
              <a:t> and </a:t>
            </a:r>
            <a:r>
              <a:rPr lang="en-US" b="1" i="1" dirty="0"/>
              <a:t>H</a:t>
            </a:r>
            <a:r>
              <a:rPr lang="en-US" dirty="0"/>
              <a:t> </a:t>
            </a:r>
            <a:r>
              <a:rPr lang="en-US" b="1" dirty="0"/>
              <a:t>cannot be represented as matrices </a:t>
            </a:r>
            <a:r>
              <a:rPr lang="en-US" dirty="0"/>
              <a:t>or elementary functions;</a:t>
            </a:r>
          </a:p>
          <a:p>
            <a:r>
              <a:rPr lang="en-US" dirty="0"/>
              <a:t>Furthermore, the </a:t>
            </a:r>
            <a:r>
              <a:rPr lang="en-US" b="1" dirty="0"/>
              <a:t>covariance matrices </a:t>
            </a:r>
            <a:r>
              <a:rPr lang="en-US" dirty="0"/>
              <a:t>of error are also </a:t>
            </a:r>
            <a:r>
              <a:rPr lang="en-US" b="1" dirty="0"/>
              <a:t>unknown</a:t>
            </a:r>
            <a:r>
              <a:rPr lang="en-US" dirty="0"/>
              <a:t>;</a:t>
            </a:r>
          </a:p>
          <a:p>
            <a:r>
              <a:rPr lang="en-US" dirty="0"/>
              <a:t>We need to estimate almost </a:t>
            </a:r>
            <a:r>
              <a:rPr lang="en-US" i="1" dirty="0"/>
              <a:t>everything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This type of methods is called </a:t>
            </a:r>
            <a:r>
              <a:rPr lang="en-US" b="1" dirty="0"/>
              <a:t>Ensemble </a:t>
            </a:r>
            <a:r>
              <a:rPr lang="en-US" b="1" dirty="0" err="1"/>
              <a:t>Kalman</a:t>
            </a:r>
            <a:r>
              <a:rPr lang="en-US" b="1" dirty="0"/>
              <a:t> Filters</a:t>
            </a:r>
            <a:r>
              <a:rPr lang="en-US" dirty="0"/>
              <a:t> (</a:t>
            </a:r>
            <a:r>
              <a:rPr lang="en-US" b="1" dirty="0" err="1"/>
              <a:t>EnKF</a:t>
            </a:r>
            <a:r>
              <a:rPr lang="en-US" dirty="0"/>
              <a:t> Data Assimilation techniques)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51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32389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General </a:t>
            </a:r>
            <a:r>
              <a:rPr lang="en-US" b="1" dirty="0" err="1"/>
              <a:t>SEnKF</a:t>
            </a:r>
            <a:r>
              <a:rPr lang="en-US" b="1" dirty="0"/>
              <a:t> technique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700808"/>
            <a:ext cx="8640960" cy="49685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The Stochastic Ensemble </a:t>
            </a:r>
            <a:r>
              <a:rPr lang="en-US" b="1" dirty="0" err="1"/>
              <a:t>Kalman</a:t>
            </a:r>
            <a:r>
              <a:rPr lang="en-US" b="1" dirty="0"/>
              <a:t> Filter</a:t>
            </a:r>
            <a:r>
              <a:rPr lang="ru-RU" b="1" dirty="0"/>
              <a:t> </a:t>
            </a:r>
            <a:r>
              <a:rPr lang="ru-RU" dirty="0"/>
              <a:t>= </a:t>
            </a:r>
            <a:r>
              <a:rPr lang="ru-RU" b="1" dirty="0" err="1"/>
              <a:t>SEnKF</a:t>
            </a:r>
            <a:endParaRPr lang="ru-RU" b="1" dirty="0"/>
          </a:p>
          <a:p>
            <a:r>
              <a:rPr lang="en-US" dirty="0"/>
              <a:t>Draw a statistically consistent observation set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and compute the empirical error covariance matrix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52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964536"/>
              </p:ext>
            </p:extLst>
          </p:nvPr>
        </p:nvGraphicFramePr>
        <p:xfrm>
          <a:off x="2123728" y="2924944"/>
          <a:ext cx="4294135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1" name="Equation" r:id="rId3" imgW="1548728" imgH="393529" progId="Equation.DSMT4">
                  <p:embed/>
                </p:oleObj>
              </mc:Choice>
              <mc:Fallback>
                <p:oleObj name="Equation" r:id="rId3" imgW="1548728" imgH="39352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924944"/>
                        <a:ext cx="4294135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354928"/>
              </p:ext>
            </p:extLst>
          </p:nvPr>
        </p:nvGraphicFramePr>
        <p:xfrm>
          <a:off x="2987824" y="4941168"/>
          <a:ext cx="2688299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2" name="Equation" r:id="rId5" imgW="1295400" imgH="482600" progId="Equation.DSMT4">
                  <p:embed/>
                </p:oleObj>
              </mc:Choice>
              <mc:Fallback>
                <p:oleObj name="Equation" r:id="rId5" imgW="1295400" imgH="482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4941168"/>
                        <a:ext cx="2688299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28604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General </a:t>
            </a:r>
            <a:r>
              <a:rPr lang="en-US" b="1" dirty="0" err="1"/>
              <a:t>SEnKF</a:t>
            </a:r>
            <a:r>
              <a:rPr lang="en-US" b="1" dirty="0"/>
              <a:t> technique</a:t>
            </a:r>
            <a:endParaRPr lang="ru-RU" i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700808"/>
            <a:ext cx="8640960" cy="4968552"/>
          </a:xfrm>
        </p:spPr>
        <p:txBody>
          <a:bodyPr>
            <a:normAutofit/>
          </a:bodyPr>
          <a:lstStyle/>
          <a:p>
            <a:r>
              <a:rPr lang="en-US" dirty="0"/>
              <a:t>Compute the </a:t>
            </a:r>
            <a:r>
              <a:rPr lang="en-US" dirty="0" err="1"/>
              <a:t>Kalman</a:t>
            </a:r>
            <a:r>
              <a:rPr lang="en-US" dirty="0"/>
              <a:t> gain, where instead of matrix product we calculate the following estimations: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53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093014"/>
              </p:ext>
            </p:extLst>
          </p:nvPr>
        </p:nvGraphicFramePr>
        <p:xfrm>
          <a:off x="833070" y="3212976"/>
          <a:ext cx="7477859" cy="208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9" name="Equation" r:id="rId3" imgW="3581400" imgH="1003300" progId="Equation.DSMT4">
                  <p:embed/>
                </p:oleObj>
              </mc:Choice>
              <mc:Fallback>
                <p:oleObj name="Equation" r:id="rId3" imgW="3581400" imgH="1003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070" y="3212976"/>
                        <a:ext cx="7477859" cy="20882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446147"/>
              </p:ext>
            </p:extLst>
          </p:nvPr>
        </p:nvGraphicFramePr>
        <p:xfrm>
          <a:off x="3203848" y="5373216"/>
          <a:ext cx="2880320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0" name="Equation" r:id="rId5" imgW="1295400" imgH="482600" progId="Equation.DSMT4">
                  <p:embed/>
                </p:oleObj>
              </mc:Choice>
              <mc:Fallback>
                <p:oleObj name="Equation" r:id="rId5" imgW="1295400" imgH="482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5373216"/>
                        <a:ext cx="2880320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87653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General </a:t>
            </a:r>
            <a:r>
              <a:rPr lang="en-US" b="1" dirty="0" err="1"/>
              <a:t>SEnKF</a:t>
            </a:r>
            <a:r>
              <a:rPr lang="en-US" b="1" dirty="0"/>
              <a:t> technique</a:t>
            </a:r>
            <a:endParaRPr lang="ru-RU" i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700808"/>
            <a:ext cx="8640960" cy="4968552"/>
          </a:xfrm>
        </p:spPr>
        <p:txBody>
          <a:bodyPr>
            <a:normAutofit/>
          </a:bodyPr>
          <a:lstStyle/>
          <a:p>
            <a:r>
              <a:rPr lang="en-US" dirty="0"/>
              <a:t>Compute the ensemble of analyses </a:t>
            </a:r>
            <a:r>
              <a:rPr lang="ru-RU" b="1" i="1" dirty="0" err="1"/>
              <a:t>x</a:t>
            </a:r>
            <a:r>
              <a:rPr lang="ru-RU" b="1" i="1" baseline="-25000" dirty="0" err="1"/>
              <a:t>i</a:t>
            </a:r>
            <a:r>
              <a:rPr lang="ru-RU" b="1" i="1" baseline="30000" dirty="0" err="1"/>
              <a:t>a</a:t>
            </a:r>
            <a:r>
              <a:rPr lang="ru-RU" dirty="0"/>
              <a:t>.</a:t>
            </a:r>
          </a:p>
          <a:p>
            <a:r>
              <a:rPr lang="en-US" dirty="0"/>
              <a:t>Compute the ensemble forecast for each </a:t>
            </a:r>
            <a:r>
              <a:rPr lang="en-US" b="1" i="1" dirty="0" err="1"/>
              <a:t>x</a:t>
            </a:r>
            <a:r>
              <a:rPr lang="en-US" b="1" i="1" baseline="-25000" dirty="0" err="1"/>
              <a:t>i</a:t>
            </a:r>
            <a:r>
              <a:rPr lang="en-US" b="1" i="1" baseline="30000" dirty="0" err="1"/>
              <a:t>a</a:t>
            </a:r>
            <a:r>
              <a:rPr lang="en-US" dirty="0"/>
              <a:t> and their expectation forecast value</a:t>
            </a:r>
            <a:r>
              <a:rPr lang="ru-RU" dirty="0"/>
              <a:t>:</a:t>
            </a:r>
          </a:p>
          <a:p>
            <a:endParaRPr lang="ru-RU" dirty="0"/>
          </a:p>
          <a:p>
            <a:r>
              <a:rPr lang="en-US" dirty="0"/>
              <a:t>Compute the forecast error covariance matrix, needed for the next time point: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776386"/>
              </p:ext>
            </p:extLst>
          </p:nvPr>
        </p:nvGraphicFramePr>
        <p:xfrm>
          <a:off x="6084168" y="2924944"/>
          <a:ext cx="1881783" cy="931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1" name="Equation" r:id="rId3" imgW="977476" imgH="482391" progId="Equation.DSMT4">
                  <p:embed/>
                </p:oleObj>
              </mc:Choice>
              <mc:Fallback>
                <p:oleObj name="Equation" r:id="rId3" imgW="977476" imgH="482391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2924944"/>
                        <a:ext cx="1881783" cy="9317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843672"/>
              </p:ext>
            </p:extLst>
          </p:nvPr>
        </p:nvGraphicFramePr>
        <p:xfrm>
          <a:off x="1907704" y="5013176"/>
          <a:ext cx="5506494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2" name="Equation" r:id="rId5" imgW="2476500" imgH="482600" progId="Equation.DSMT4">
                  <p:embed/>
                </p:oleObj>
              </mc:Choice>
              <mc:Fallback>
                <p:oleObj name="Equation" r:id="rId5" imgW="2476500" imgH="482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5013176"/>
                        <a:ext cx="5506494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29271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778098"/>
          </a:xfrm>
        </p:spPr>
        <p:txBody>
          <a:bodyPr>
            <a:normAutofit/>
          </a:bodyPr>
          <a:lstStyle/>
          <a:p>
            <a:r>
              <a:rPr lang="en-US" b="1" dirty="0"/>
              <a:t>References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36504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Golyandina</a:t>
            </a:r>
            <a:r>
              <a:rPr lang="en-US" dirty="0"/>
              <a:t> N., A. </a:t>
            </a:r>
            <a:r>
              <a:rPr lang="en-US" dirty="0" err="1"/>
              <a:t>Zhigljavsky</a:t>
            </a:r>
            <a:r>
              <a:rPr lang="en-US" i="1" dirty="0"/>
              <a:t>.</a:t>
            </a:r>
            <a:r>
              <a:rPr lang="en-US" dirty="0"/>
              <a:t> Singular Spectrum Analysis for time series. — Springer Briefs in Statistics. — Springer. — 2013. — 120 p. ISBN 978-3-642-34912-6.</a:t>
            </a:r>
          </a:p>
          <a:p>
            <a:r>
              <a:rPr lang="en-US" dirty="0" err="1"/>
              <a:t>MathWorks</a:t>
            </a:r>
            <a:r>
              <a:rPr lang="en-US" dirty="0"/>
              <a:t> Center. NARX Network. Design Time Series NARX Feedback Neural Networks. (</a:t>
            </a:r>
            <a:r>
              <a:rPr lang="en-US" u="sng" dirty="0">
                <a:hlinkClick r:id="rId2"/>
              </a:rPr>
              <a:t>https://www.mathworks.com/help/nnet/ug/design-time-series-narx-feedback-neural-networks.html</a:t>
            </a:r>
            <a:r>
              <a:rPr lang="en-US" dirty="0"/>
              <a:t>)</a:t>
            </a:r>
          </a:p>
          <a:p>
            <a:r>
              <a:rPr lang="en-US" dirty="0"/>
              <a:t>Marc </a:t>
            </a:r>
            <a:r>
              <a:rPr lang="en-US" dirty="0" err="1"/>
              <a:t>Bocquet</a:t>
            </a:r>
            <a:r>
              <a:rPr lang="en-US" dirty="0"/>
              <a:t>. Introduction to the principles and methods of data assimilation in geosciences. Lecture notes</a:t>
            </a:r>
            <a:r>
              <a:rPr lang="ru-RU" dirty="0"/>
              <a:t>. — </a:t>
            </a:r>
            <a:r>
              <a:rPr lang="en-US" dirty="0" err="1"/>
              <a:t>Ecole</a:t>
            </a:r>
            <a:r>
              <a:rPr lang="en-US" dirty="0"/>
              <a:t> des </a:t>
            </a:r>
            <a:r>
              <a:rPr lang="en-US" dirty="0" err="1"/>
              <a:t>Ponts</a:t>
            </a:r>
            <a:r>
              <a:rPr lang="en-US" dirty="0"/>
              <a:t> </a:t>
            </a:r>
            <a:r>
              <a:rPr lang="en-US" dirty="0" err="1"/>
              <a:t>ParisTech</a:t>
            </a:r>
            <a:r>
              <a:rPr lang="ru-RU" dirty="0"/>
              <a:t>. — </a:t>
            </a:r>
            <a:r>
              <a:rPr lang="en-US" dirty="0"/>
              <a:t>2015</a:t>
            </a:r>
            <a:r>
              <a:rPr lang="ru-RU" dirty="0"/>
              <a:t>. —  </a:t>
            </a:r>
            <a:r>
              <a:rPr lang="en-US" dirty="0"/>
              <a:t>88 p.</a:t>
            </a:r>
          </a:p>
          <a:p>
            <a:r>
              <a:rPr lang="en-US" dirty="0"/>
              <a:t>G. </a:t>
            </a:r>
            <a:r>
              <a:rPr lang="en-US" dirty="0" err="1"/>
              <a:t>Evensen</a:t>
            </a:r>
            <a:r>
              <a:rPr lang="en-US" dirty="0"/>
              <a:t>. The ensemble </a:t>
            </a:r>
            <a:r>
              <a:rPr lang="en-US" dirty="0" err="1"/>
              <a:t>kalman</a:t>
            </a:r>
            <a:r>
              <a:rPr lang="en-US" dirty="0"/>
              <a:t> filter: theoretical formulation and practical implementation. Ocean Dynamics</a:t>
            </a:r>
            <a:r>
              <a:rPr lang="ru-RU" dirty="0"/>
              <a:t>. — 2003. — </a:t>
            </a:r>
            <a:r>
              <a:rPr lang="en-US" dirty="0" err="1"/>
              <a:t>vol</a:t>
            </a:r>
            <a:r>
              <a:rPr lang="ru-RU" dirty="0"/>
              <a:t>. 53, </a:t>
            </a:r>
            <a:r>
              <a:rPr lang="en-US" dirty="0" err="1"/>
              <a:t>pp</a:t>
            </a:r>
            <a:r>
              <a:rPr lang="ru-RU" dirty="0"/>
              <a:t>. 343–367.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55</a:t>
            </a:fld>
            <a:endParaRPr 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11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SSA-R forecast technique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r>
              <a:rPr lang="en-US" dirty="0"/>
              <a:t>Define the linear space       with          number of dimensions;</a:t>
            </a:r>
          </a:p>
          <a:p>
            <a:r>
              <a:rPr lang="en-US" dirty="0"/>
              <a:t>This linear space is defined by its orthonormal basis                  , but the resulting forecast is </a:t>
            </a:r>
            <a:r>
              <a:rPr lang="en-US" b="1" dirty="0"/>
              <a:t>independent</a:t>
            </a:r>
            <a:r>
              <a:rPr lang="en-US" dirty="0"/>
              <a:t> of the concrete basis.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532226"/>
              </p:ext>
            </p:extLst>
          </p:nvPr>
        </p:nvGraphicFramePr>
        <p:xfrm>
          <a:off x="6156176" y="2276872"/>
          <a:ext cx="735506" cy="324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Equation" r:id="rId3" imgW="405872" imgH="177569" progId="Equation.DSMT4">
                  <p:embed/>
                </p:oleObj>
              </mc:Choice>
              <mc:Fallback>
                <p:oleObj name="Equation" r:id="rId3" imgW="405872" imgH="17756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2276872"/>
                        <a:ext cx="735506" cy="3249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475700"/>
              </p:ext>
            </p:extLst>
          </p:nvPr>
        </p:nvGraphicFramePr>
        <p:xfrm>
          <a:off x="4716016" y="2132856"/>
          <a:ext cx="504056" cy="593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Equation" r:id="rId5" imgW="164957" imgH="190335" progId="Equation.DSMT4">
                  <p:embed/>
                </p:oleObj>
              </mc:Choice>
              <mc:Fallback>
                <p:oleObj name="Equation" r:id="rId5" imgW="164957" imgH="19033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2132856"/>
                        <a:ext cx="504056" cy="5930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822618"/>
              </p:ext>
            </p:extLst>
          </p:nvPr>
        </p:nvGraphicFramePr>
        <p:xfrm>
          <a:off x="1763688" y="3645024"/>
          <a:ext cx="169386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Equation" r:id="rId7" imgW="647640" imgH="266400" progId="Equation.DSMT4">
                  <p:embed/>
                </p:oleObj>
              </mc:Choice>
              <mc:Fallback>
                <p:oleObj name="Equation" r:id="rId7" imgW="647640" imgH="266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645024"/>
                        <a:ext cx="1693863" cy="687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8495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SSA forecast technique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08512"/>
          </a:xfrm>
        </p:spPr>
        <p:txBody>
          <a:bodyPr>
            <a:normAutofit/>
          </a:bodyPr>
          <a:lstStyle/>
          <a:p>
            <a:r>
              <a:rPr lang="en-US" dirty="0"/>
              <a:t>With SSA method we can create the trajectory matrix for the initial time series:</a:t>
            </a:r>
          </a:p>
          <a:p>
            <a:endParaRPr lang="ru-RU" dirty="0"/>
          </a:p>
          <a:p>
            <a:r>
              <a:rPr lang="en-US" dirty="0"/>
              <a:t>Calculate the matrix</a:t>
            </a:r>
            <a:endParaRPr lang="ru-RU" dirty="0"/>
          </a:p>
          <a:p>
            <a:endParaRPr lang="ru-RU" dirty="0"/>
          </a:p>
          <a:p>
            <a:r>
              <a:rPr lang="en-US" dirty="0"/>
              <a:t>This new matrix is the orthogonal projection of </a:t>
            </a:r>
            <a:r>
              <a:rPr lang="en-US" b="1" i="1" dirty="0"/>
              <a:t>X</a:t>
            </a:r>
            <a:r>
              <a:rPr lang="en-US" dirty="0"/>
              <a:t> to the linear space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780308"/>
              </p:ext>
            </p:extLst>
          </p:nvPr>
        </p:nvGraphicFramePr>
        <p:xfrm>
          <a:off x="1475656" y="2924944"/>
          <a:ext cx="543039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Equation" r:id="rId3" imgW="2311400" imgH="279400" progId="Equation.DSMT4">
                  <p:embed/>
                </p:oleObj>
              </mc:Choice>
              <mc:Fallback>
                <p:oleObj name="Equation" r:id="rId3" imgW="2311400" imgH="279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924944"/>
                        <a:ext cx="5430396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484208"/>
              </p:ext>
            </p:extLst>
          </p:nvPr>
        </p:nvGraphicFramePr>
        <p:xfrm>
          <a:off x="4572000" y="3429000"/>
          <a:ext cx="2313942" cy="1124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Equation" r:id="rId5" imgW="1015559" imgH="495085" progId="Equation.DSMT4">
                  <p:embed/>
                </p:oleObj>
              </mc:Choice>
              <mc:Fallback>
                <p:oleObj name="Equation" r:id="rId5" imgW="1015559" imgH="49508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429000"/>
                        <a:ext cx="2313942" cy="11245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7556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SSA forecast technique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08512"/>
          </a:xfrm>
        </p:spPr>
        <p:txBody>
          <a:bodyPr>
            <a:normAutofit/>
          </a:bodyPr>
          <a:lstStyle/>
          <a:p>
            <a:r>
              <a:rPr lang="en-US" dirty="0"/>
              <a:t>New matrix can generate a new time series</a:t>
            </a:r>
            <a:r>
              <a:rPr lang="ru-RU" dirty="0"/>
              <a:t>;</a:t>
            </a:r>
          </a:p>
          <a:p>
            <a:r>
              <a:rPr lang="en-US" dirty="0"/>
              <a:t>Let</a:t>
            </a:r>
            <a:r>
              <a:rPr lang="ru-RU" dirty="0"/>
              <a:t>                         </a:t>
            </a:r>
            <a:r>
              <a:rPr lang="en-US" dirty="0"/>
              <a:t>  </a:t>
            </a:r>
            <a:r>
              <a:rPr lang="ru-RU" dirty="0"/>
              <a:t>– </a:t>
            </a:r>
            <a:r>
              <a:rPr lang="en-US" dirty="0"/>
              <a:t>vector from a linear space</a:t>
            </a:r>
            <a:r>
              <a:rPr lang="ru-RU" dirty="0"/>
              <a:t>;</a:t>
            </a:r>
          </a:p>
          <a:p>
            <a:r>
              <a:rPr lang="en-US" dirty="0"/>
              <a:t>The last coordinate of this vector is a linear combination of previous components: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782764"/>
              </p:ext>
            </p:extLst>
          </p:nvPr>
        </p:nvGraphicFramePr>
        <p:xfrm>
          <a:off x="1475656" y="2492896"/>
          <a:ext cx="2409691" cy="664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Equation" r:id="rId3" imgW="1104900" imgH="304800" progId="Equation.DSMT4">
                  <p:embed/>
                </p:oleObj>
              </mc:Choice>
              <mc:Fallback>
                <p:oleObj name="Equation" r:id="rId3" imgW="1104900" imgH="304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492896"/>
                        <a:ext cx="2409691" cy="6647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182589"/>
              </p:ext>
            </p:extLst>
          </p:nvPr>
        </p:nvGraphicFramePr>
        <p:xfrm>
          <a:off x="849186" y="4149080"/>
          <a:ext cx="7445628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Equation" r:id="rId5" imgW="2235200" imgH="241300" progId="Equation.DSMT4">
                  <p:embed/>
                </p:oleObj>
              </mc:Choice>
              <mc:Fallback>
                <p:oleObj name="Equation" r:id="rId5" imgW="22352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186" y="4149080"/>
                        <a:ext cx="7445628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7974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SSA forecast technique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08512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where</a:t>
            </a:r>
            <a:r>
              <a:rPr lang="ru-RU" dirty="0"/>
              <a:t>      – </a:t>
            </a:r>
            <a:r>
              <a:rPr lang="en-US" dirty="0"/>
              <a:t>the last component of a basis </a:t>
            </a:r>
            <a:r>
              <a:rPr lang="ru-RU" i="1" dirty="0"/>
              <a:t>Р</a:t>
            </a:r>
            <a:r>
              <a:rPr lang="ru-RU" dirty="0"/>
              <a:t>.  </a:t>
            </a:r>
          </a:p>
          <a:p>
            <a:r>
              <a:rPr lang="en-US" dirty="0"/>
              <a:t>Then the array of weighting coefficients is</a:t>
            </a:r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/>
              <a:t>and </a:t>
            </a:r>
            <a:r>
              <a:rPr lang="en-US" b="1" dirty="0"/>
              <a:t>does not depend </a:t>
            </a:r>
            <a:r>
              <a:rPr lang="en-US" dirty="0"/>
              <a:t>on initial basis </a:t>
            </a:r>
            <a:r>
              <a:rPr lang="ru-RU" i="1" dirty="0"/>
              <a:t>Р</a:t>
            </a:r>
            <a:r>
              <a:rPr lang="ru-RU" dirty="0"/>
              <a:t>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35549"/>
              </p:ext>
            </p:extLst>
          </p:nvPr>
        </p:nvGraphicFramePr>
        <p:xfrm>
          <a:off x="1547664" y="1916832"/>
          <a:ext cx="3465959" cy="60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4" name="Equation" r:id="rId3" imgW="1536033" imgH="266584" progId="Equation.DSMT4">
                  <p:embed/>
                </p:oleObj>
              </mc:Choice>
              <mc:Fallback>
                <p:oleObj name="Equation" r:id="rId3" imgW="1536033" imgH="266584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916832"/>
                        <a:ext cx="3465959" cy="602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056108"/>
              </p:ext>
            </p:extLst>
          </p:nvPr>
        </p:nvGraphicFramePr>
        <p:xfrm>
          <a:off x="1691680" y="2564904"/>
          <a:ext cx="378520" cy="498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5" name="Equation" r:id="rId5" imgW="177646" imgH="241091" progId="Equation.DSMT4">
                  <p:embed/>
                </p:oleObj>
              </mc:Choice>
              <mc:Fallback>
                <p:oleObj name="Equation" r:id="rId5" imgW="177646" imgH="24109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564904"/>
                        <a:ext cx="378520" cy="4980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331905"/>
              </p:ext>
            </p:extLst>
          </p:nvPr>
        </p:nvGraphicFramePr>
        <p:xfrm>
          <a:off x="1043608" y="3645024"/>
          <a:ext cx="585470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6" name="Equation" r:id="rId7" imgW="2361960" imgH="495000" progId="Equation.DSMT4">
                  <p:embed/>
                </p:oleObj>
              </mc:Choice>
              <mc:Fallback>
                <p:oleObj name="Equation" r:id="rId7" imgW="2361960" imgH="495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645024"/>
                        <a:ext cx="5854700" cy="1223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29056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1561</Words>
  <Application>Microsoft Office PowerPoint</Application>
  <PresentationFormat>Экран (4:3)</PresentationFormat>
  <Paragraphs>240</Paragraphs>
  <Slides>55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55</vt:i4>
      </vt:variant>
    </vt:vector>
  </HeadingPairs>
  <TitlesOfParts>
    <vt:vector size="60" baseType="lpstr">
      <vt:lpstr>Arial</vt:lpstr>
      <vt:lpstr>Calibri</vt:lpstr>
      <vt:lpstr>Times New Roman</vt:lpstr>
      <vt:lpstr>Тема Office</vt:lpstr>
      <vt:lpstr>Equation</vt:lpstr>
      <vt:lpstr>Time series data analysis and forecast methods</vt:lpstr>
      <vt:lpstr>Lecture map</vt:lpstr>
      <vt:lpstr>Part 1. Time series  forecast with  Singular Spectrum Analysis</vt:lpstr>
      <vt:lpstr>Forecast with SSA</vt:lpstr>
      <vt:lpstr>SSA forecast technique</vt:lpstr>
      <vt:lpstr>SSA-R forecast technique</vt:lpstr>
      <vt:lpstr>SSA forecast technique</vt:lpstr>
      <vt:lpstr>SSA forecast technique</vt:lpstr>
      <vt:lpstr>SSA forecast technique</vt:lpstr>
      <vt:lpstr>SSA forecast technique</vt:lpstr>
      <vt:lpstr>Vector SSA-forecast</vt:lpstr>
      <vt:lpstr>Vector SSA-forecast</vt:lpstr>
      <vt:lpstr>Vector SSA-forecast</vt:lpstr>
      <vt:lpstr>Another SSA-forecast</vt:lpstr>
      <vt:lpstr>Another SSA-forecast</vt:lpstr>
      <vt:lpstr>Vector SSA-forecast</vt:lpstr>
      <vt:lpstr>Презентация PowerPoint</vt:lpstr>
      <vt:lpstr>Part 2. Forecast with  ARTIFICIAL neural networks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Learning Procedure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Forecast with neural nets</vt:lpstr>
      <vt:lpstr>Nonlinear Autoregressive model</vt:lpstr>
      <vt:lpstr>Structure of NAR-net</vt:lpstr>
      <vt:lpstr>Презентация PowerPoint</vt:lpstr>
      <vt:lpstr>General NAR-forecast procedure</vt:lpstr>
      <vt:lpstr>General NAR-forecast procedure</vt:lpstr>
      <vt:lpstr>Презентация PowerPoint</vt:lpstr>
      <vt:lpstr>Definition of NARX-net</vt:lpstr>
      <vt:lpstr>Презентация PowerPoint</vt:lpstr>
      <vt:lpstr>General NARX-forecast procedure</vt:lpstr>
      <vt:lpstr>Презентация PowerPoint</vt:lpstr>
      <vt:lpstr>Part 3. Forecast correction with Data Assimilation Technique</vt:lpstr>
      <vt:lpstr>Forecast correction</vt:lpstr>
      <vt:lpstr>Data Assimilation</vt:lpstr>
      <vt:lpstr>Презентация PowerPoint</vt:lpstr>
      <vt:lpstr>Data Assimilation</vt:lpstr>
      <vt:lpstr>Analysis step</vt:lpstr>
      <vt:lpstr>Forecast step</vt:lpstr>
      <vt:lpstr>Презентация PowerPoint</vt:lpstr>
      <vt:lpstr>Linear Data Assimilation</vt:lpstr>
      <vt:lpstr>Ensemble Data Assimilation</vt:lpstr>
      <vt:lpstr>General SEnKF technique</vt:lpstr>
      <vt:lpstr>General SEnKF technique</vt:lpstr>
      <vt:lpstr>General SEnKF technique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data analysis and forecast methods</dc:title>
  <dc:subject>Adaptive Data Analysis</dc:subject>
  <dc:creator>Safiullin N.T.</dc:creator>
  <cp:lastModifiedBy>Nikolai</cp:lastModifiedBy>
  <cp:revision>110</cp:revision>
  <dcterms:created xsi:type="dcterms:W3CDTF">2017-01-03T05:50:48Z</dcterms:created>
  <dcterms:modified xsi:type="dcterms:W3CDTF">2019-02-09T22:21:38Z</dcterms:modified>
</cp:coreProperties>
</file>