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3" r:id="rId16"/>
    <p:sldId id="302" r:id="rId17"/>
    <p:sldId id="304" r:id="rId18"/>
    <p:sldId id="296" r:id="rId19"/>
    <p:sldId id="297" r:id="rId20"/>
    <p:sldId id="298" r:id="rId21"/>
    <p:sldId id="299" r:id="rId22"/>
    <p:sldId id="277" r:id="rId23"/>
    <p:sldId id="278" r:id="rId24"/>
    <p:sldId id="300" r:id="rId25"/>
    <p:sldId id="301" r:id="rId26"/>
    <p:sldId id="279" r:id="rId27"/>
    <p:sldId id="303" r:id="rId28"/>
    <p:sldId id="282" r:id="rId29"/>
    <p:sldId id="271" r:id="rId30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>
    <p:restoredLeft sz="19292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1992" y="-104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B8144-B1DB-4B48-9A75-9592A82FBE0E}" type="doc">
      <dgm:prSet loTypeId="urn:microsoft.com/office/officeart/2005/8/layout/vProcess5" loCatId="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zh-CN" altLang="en-US"/>
        </a:p>
      </dgm:t>
    </dgm:pt>
    <dgm:pt modelId="{9C0B7C6A-21CE-8641-BFB5-DF7847410CB9}">
      <dgm:prSet/>
      <dgm:spPr/>
      <dgm:t>
        <a:bodyPr/>
        <a:lstStyle/>
        <a:p>
          <a:pPr rtl="0"/>
          <a:r>
            <a:rPr kumimoji="1" lang="en-US" smtClean="0"/>
            <a:t>Design and planning</a:t>
          </a:r>
          <a:endParaRPr lang="en-US"/>
        </a:p>
      </dgm:t>
    </dgm:pt>
    <dgm:pt modelId="{04B15B9D-B82C-5A4C-9C2F-3F56D26534F8}" type="parTrans" cxnId="{9952AE46-A130-0F46-8F2C-482DEFB6C285}">
      <dgm:prSet/>
      <dgm:spPr/>
      <dgm:t>
        <a:bodyPr/>
        <a:lstStyle/>
        <a:p>
          <a:endParaRPr lang="zh-CN" altLang="en-US"/>
        </a:p>
      </dgm:t>
    </dgm:pt>
    <dgm:pt modelId="{43E688D3-8D54-D149-AA77-9FD83861FB43}" type="sibTrans" cxnId="{9952AE46-A130-0F46-8F2C-482DEFB6C285}">
      <dgm:prSet/>
      <dgm:spPr/>
      <dgm:t>
        <a:bodyPr/>
        <a:lstStyle/>
        <a:p>
          <a:endParaRPr lang="zh-CN" altLang="en-US"/>
        </a:p>
      </dgm:t>
    </dgm:pt>
    <dgm:pt modelId="{C9FC9C96-4201-2043-BDEB-8CF30709C083}">
      <dgm:prSet/>
      <dgm:spPr/>
      <dgm:t>
        <a:bodyPr/>
        <a:lstStyle/>
        <a:p>
          <a:pPr rtl="0"/>
          <a:r>
            <a:rPr kumimoji="1" lang="en-US" smtClean="0"/>
            <a:t>Algorithm and software development</a:t>
          </a:r>
          <a:endParaRPr lang="en-US"/>
        </a:p>
      </dgm:t>
    </dgm:pt>
    <dgm:pt modelId="{7E2394F2-7A46-DD47-8738-C1F95775F251}" type="parTrans" cxnId="{357DFF1C-DCA7-CB4F-82E2-2148E6BD8A98}">
      <dgm:prSet/>
      <dgm:spPr/>
      <dgm:t>
        <a:bodyPr/>
        <a:lstStyle/>
        <a:p>
          <a:endParaRPr lang="zh-CN" altLang="en-US"/>
        </a:p>
      </dgm:t>
    </dgm:pt>
    <dgm:pt modelId="{54F464A2-EDD6-A048-B2EE-C9A2A3C62C5D}" type="sibTrans" cxnId="{357DFF1C-DCA7-CB4F-82E2-2148E6BD8A98}">
      <dgm:prSet/>
      <dgm:spPr/>
      <dgm:t>
        <a:bodyPr/>
        <a:lstStyle/>
        <a:p>
          <a:endParaRPr lang="zh-CN" altLang="en-US"/>
        </a:p>
      </dgm:t>
    </dgm:pt>
    <dgm:pt modelId="{4FA6E506-C373-6A41-8DE3-0FAA3A233A8E}">
      <dgm:prSet/>
      <dgm:spPr/>
      <dgm:t>
        <a:bodyPr/>
        <a:lstStyle/>
        <a:p>
          <a:pPr rtl="0"/>
          <a:r>
            <a:rPr kumimoji="1" lang="en-US" smtClean="0"/>
            <a:t>Experiment and testing</a:t>
          </a:r>
          <a:endParaRPr lang="en-US"/>
        </a:p>
      </dgm:t>
    </dgm:pt>
    <dgm:pt modelId="{F766A032-F7B3-964B-B1FC-553EBCB23217}" type="parTrans" cxnId="{DD48254D-78FB-7B4A-BE3B-C1B869BF8DF6}">
      <dgm:prSet/>
      <dgm:spPr/>
      <dgm:t>
        <a:bodyPr/>
        <a:lstStyle/>
        <a:p>
          <a:endParaRPr lang="zh-CN" altLang="en-US"/>
        </a:p>
      </dgm:t>
    </dgm:pt>
    <dgm:pt modelId="{5683D4BD-37DE-E346-829E-C601DA09D631}" type="sibTrans" cxnId="{DD48254D-78FB-7B4A-BE3B-C1B869BF8DF6}">
      <dgm:prSet/>
      <dgm:spPr/>
      <dgm:t>
        <a:bodyPr/>
        <a:lstStyle/>
        <a:p>
          <a:endParaRPr lang="zh-CN" altLang="en-US"/>
        </a:p>
      </dgm:t>
    </dgm:pt>
    <dgm:pt modelId="{CEE66A0D-DACF-C140-B4CF-2BB770F2FF49}">
      <dgm:prSet/>
      <dgm:spPr/>
      <dgm:t>
        <a:bodyPr/>
        <a:lstStyle/>
        <a:p>
          <a:pPr rtl="0"/>
          <a:r>
            <a:rPr kumimoji="1" lang="en-US" smtClean="0"/>
            <a:t>Maintaining </a:t>
          </a:r>
          <a:endParaRPr lang="en-US"/>
        </a:p>
      </dgm:t>
    </dgm:pt>
    <dgm:pt modelId="{9B9F3006-FAA2-BD46-9233-61E988D23277}" type="parTrans" cxnId="{3AFA5FBE-103B-A249-B9F3-AF159E1C1F09}">
      <dgm:prSet/>
      <dgm:spPr/>
      <dgm:t>
        <a:bodyPr/>
        <a:lstStyle/>
        <a:p>
          <a:endParaRPr lang="zh-CN" altLang="en-US"/>
        </a:p>
      </dgm:t>
    </dgm:pt>
    <dgm:pt modelId="{97E434FB-5704-6147-AC87-F905F2523B2F}" type="sibTrans" cxnId="{3AFA5FBE-103B-A249-B9F3-AF159E1C1F09}">
      <dgm:prSet/>
      <dgm:spPr/>
      <dgm:t>
        <a:bodyPr/>
        <a:lstStyle/>
        <a:p>
          <a:endParaRPr lang="zh-CN" altLang="en-US"/>
        </a:p>
      </dgm:t>
    </dgm:pt>
    <dgm:pt modelId="{3216E41F-7535-0947-9900-AFAA4AEED5A2}" type="pres">
      <dgm:prSet presAssocID="{B04B8144-B1DB-4B48-9A75-9592A82FBE0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6A9D8D-5E72-0A48-A74D-067BB8A827E6}" type="pres">
      <dgm:prSet presAssocID="{B04B8144-B1DB-4B48-9A75-9592A82FBE0E}" presName="dummyMaxCanvas" presStyleCnt="0">
        <dgm:presLayoutVars/>
      </dgm:prSet>
      <dgm:spPr/>
    </dgm:pt>
    <dgm:pt modelId="{DACE27EE-F574-E64F-932B-74018DD8B4E3}" type="pres">
      <dgm:prSet presAssocID="{B04B8144-B1DB-4B48-9A75-9592A82FBE0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289B14-DE77-E74E-A950-41E8ACCDDF3A}" type="pres">
      <dgm:prSet presAssocID="{B04B8144-B1DB-4B48-9A75-9592A82FBE0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60561D-B031-5549-9FDF-82D664CBCB97}" type="pres">
      <dgm:prSet presAssocID="{B04B8144-B1DB-4B48-9A75-9592A82FBE0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B4C840-DB8C-DA4D-B33E-C53D0C4631EB}" type="pres">
      <dgm:prSet presAssocID="{B04B8144-B1DB-4B48-9A75-9592A82FBE0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0178B9-A749-504E-9366-11C06457C3E0}" type="pres">
      <dgm:prSet presAssocID="{B04B8144-B1DB-4B48-9A75-9592A82FBE0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9A6070-DD6B-7D48-BE0E-660C7857E9EF}" type="pres">
      <dgm:prSet presAssocID="{B04B8144-B1DB-4B48-9A75-9592A82FBE0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A1CD59-E44B-EC4A-9D51-5CFDB593FA9D}" type="pres">
      <dgm:prSet presAssocID="{B04B8144-B1DB-4B48-9A75-9592A82FBE0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1C9DC-01DF-204A-A1ED-3CC9CF12F7EB}" type="pres">
      <dgm:prSet presAssocID="{B04B8144-B1DB-4B48-9A75-9592A82FBE0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7CFB9D-86DC-E645-838C-12039E84BFFB}" type="pres">
      <dgm:prSet presAssocID="{B04B8144-B1DB-4B48-9A75-9592A82FBE0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5BC601-6F03-9248-8479-E0B00BD7B65D}" type="pres">
      <dgm:prSet presAssocID="{B04B8144-B1DB-4B48-9A75-9592A82FBE0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58A3D4-E2CF-F746-A6B4-DB49D24E0CA2}" type="pres">
      <dgm:prSet presAssocID="{B04B8144-B1DB-4B48-9A75-9592A82FBE0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FA5FBE-103B-A249-B9F3-AF159E1C1F09}" srcId="{B04B8144-B1DB-4B48-9A75-9592A82FBE0E}" destId="{CEE66A0D-DACF-C140-B4CF-2BB770F2FF49}" srcOrd="3" destOrd="0" parTransId="{9B9F3006-FAA2-BD46-9233-61E988D23277}" sibTransId="{97E434FB-5704-6147-AC87-F905F2523B2F}"/>
    <dgm:cxn modelId="{0DBF2510-0948-6142-8B96-05EF11AA6562}" type="presOf" srcId="{B04B8144-B1DB-4B48-9A75-9592A82FBE0E}" destId="{3216E41F-7535-0947-9900-AFAA4AEED5A2}" srcOrd="0" destOrd="0" presId="urn:microsoft.com/office/officeart/2005/8/layout/vProcess5"/>
    <dgm:cxn modelId="{357DFF1C-DCA7-CB4F-82E2-2148E6BD8A98}" srcId="{B04B8144-B1DB-4B48-9A75-9592A82FBE0E}" destId="{C9FC9C96-4201-2043-BDEB-8CF30709C083}" srcOrd="1" destOrd="0" parTransId="{7E2394F2-7A46-DD47-8738-C1F95775F251}" sibTransId="{54F464A2-EDD6-A048-B2EE-C9A2A3C62C5D}"/>
    <dgm:cxn modelId="{F642AA00-68C9-DE42-B798-59295FB211EE}" type="presOf" srcId="{CEE66A0D-DACF-C140-B4CF-2BB770F2FF49}" destId="{F958A3D4-E2CF-F746-A6B4-DB49D24E0CA2}" srcOrd="1" destOrd="0" presId="urn:microsoft.com/office/officeart/2005/8/layout/vProcess5"/>
    <dgm:cxn modelId="{87709185-F1FC-5A45-B703-F51D92DF79DE}" type="presOf" srcId="{C9FC9C96-4201-2043-BDEB-8CF30709C083}" destId="{43289B14-DE77-E74E-A950-41E8ACCDDF3A}" srcOrd="0" destOrd="0" presId="urn:microsoft.com/office/officeart/2005/8/layout/vProcess5"/>
    <dgm:cxn modelId="{2C4C77CF-F84A-6A40-8FC5-94B4BA3AA13E}" type="presOf" srcId="{4FA6E506-C373-6A41-8DE3-0FAA3A233A8E}" destId="{BD60561D-B031-5549-9FDF-82D664CBCB97}" srcOrd="0" destOrd="0" presId="urn:microsoft.com/office/officeart/2005/8/layout/vProcess5"/>
    <dgm:cxn modelId="{E3D08B9E-9AA3-9243-8415-09954016C230}" type="presOf" srcId="{C9FC9C96-4201-2043-BDEB-8CF30709C083}" destId="{A17CFB9D-86DC-E645-838C-12039E84BFFB}" srcOrd="1" destOrd="0" presId="urn:microsoft.com/office/officeart/2005/8/layout/vProcess5"/>
    <dgm:cxn modelId="{829B23B3-3668-2646-B6CF-ADED84355AFE}" type="presOf" srcId="{43E688D3-8D54-D149-AA77-9FD83861FB43}" destId="{920178B9-A749-504E-9366-11C06457C3E0}" srcOrd="0" destOrd="0" presId="urn:microsoft.com/office/officeart/2005/8/layout/vProcess5"/>
    <dgm:cxn modelId="{FDDD6655-32A2-6D43-9364-1B85C68A972D}" type="presOf" srcId="{54F464A2-EDD6-A048-B2EE-C9A2A3C62C5D}" destId="{8B9A6070-DD6B-7D48-BE0E-660C7857E9EF}" srcOrd="0" destOrd="0" presId="urn:microsoft.com/office/officeart/2005/8/layout/vProcess5"/>
    <dgm:cxn modelId="{A9E53B24-7D49-D347-8DFA-EE45E60E0102}" type="presOf" srcId="{9C0B7C6A-21CE-8641-BFB5-DF7847410CB9}" destId="{4F61C9DC-01DF-204A-A1ED-3CC9CF12F7EB}" srcOrd="1" destOrd="0" presId="urn:microsoft.com/office/officeart/2005/8/layout/vProcess5"/>
    <dgm:cxn modelId="{DD48254D-78FB-7B4A-BE3B-C1B869BF8DF6}" srcId="{B04B8144-B1DB-4B48-9A75-9592A82FBE0E}" destId="{4FA6E506-C373-6A41-8DE3-0FAA3A233A8E}" srcOrd="2" destOrd="0" parTransId="{F766A032-F7B3-964B-B1FC-553EBCB23217}" sibTransId="{5683D4BD-37DE-E346-829E-C601DA09D631}"/>
    <dgm:cxn modelId="{8A264607-B4BE-424F-BF49-84E79A6BF20A}" type="presOf" srcId="{9C0B7C6A-21CE-8641-BFB5-DF7847410CB9}" destId="{DACE27EE-F574-E64F-932B-74018DD8B4E3}" srcOrd="0" destOrd="0" presId="urn:microsoft.com/office/officeart/2005/8/layout/vProcess5"/>
    <dgm:cxn modelId="{650F4431-A862-9941-94D0-125BDF7EE2D6}" type="presOf" srcId="{4FA6E506-C373-6A41-8DE3-0FAA3A233A8E}" destId="{925BC601-6F03-9248-8479-E0B00BD7B65D}" srcOrd="1" destOrd="0" presId="urn:microsoft.com/office/officeart/2005/8/layout/vProcess5"/>
    <dgm:cxn modelId="{7ADC5404-BCDD-3E48-8A43-BDEE70FCAC34}" type="presOf" srcId="{5683D4BD-37DE-E346-829E-C601DA09D631}" destId="{85A1CD59-E44B-EC4A-9D51-5CFDB593FA9D}" srcOrd="0" destOrd="0" presId="urn:microsoft.com/office/officeart/2005/8/layout/vProcess5"/>
    <dgm:cxn modelId="{9952AE46-A130-0F46-8F2C-482DEFB6C285}" srcId="{B04B8144-B1DB-4B48-9A75-9592A82FBE0E}" destId="{9C0B7C6A-21CE-8641-BFB5-DF7847410CB9}" srcOrd="0" destOrd="0" parTransId="{04B15B9D-B82C-5A4C-9C2F-3F56D26534F8}" sibTransId="{43E688D3-8D54-D149-AA77-9FD83861FB43}"/>
    <dgm:cxn modelId="{1F528F7A-2FC2-C64E-949D-6F2194240F6E}" type="presOf" srcId="{CEE66A0D-DACF-C140-B4CF-2BB770F2FF49}" destId="{F9B4C840-DB8C-DA4D-B33E-C53D0C4631EB}" srcOrd="0" destOrd="0" presId="urn:microsoft.com/office/officeart/2005/8/layout/vProcess5"/>
    <dgm:cxn modelId="{C181C9E6-3DB5-9143-ACB3-C0A36557EBB2}" type="presParOf" srcId="{3216E41F-7535-0947-9900-AFAA4AEED5A2}" destId="{D16A9D8D-5E72-0A48-A74D-067BB8A827E6}" srcOrd="0" destOrd="0" presId="urn:microsoft.com/office/officeart/2005/8/layout/vProcess5"/>
    <dgm:cxn modelId="{0D74F761-A2CB-7149-99C1-3080DC9CC335}" type="presParOf" srcId="{3216E41F-7535-0947-9900-AFAA4AEED5A2}" destId="{DACE27EE-F574-E64F-932B-74018DD8B4E3}" srcOrd="1" destOrd="0" presId="urn:microsoft.com/office/officeart/2005/8/layout/vProcess5"/>
    <dgm:cxn modelId="{07277AEB-D492-564B-AFCF-04083DB31A78}" type="presParOf" srcId="{3216E41F-7535-0947-9900-AFAA4AEED5A2}" destId="{43289B14-DE77-E74E-A950-41E8ACCDDF3A}" srcOrd="2" destOrd="0" presId="urn:microsoft.com/office/officeart/2005/8/layout/vProcess5"/>
    <dgm:cxn modelId="{45A66BC5-1C15-7247-A663-856881047C92}" type="presParOf" srcId="{3216E41F-7535-0947-9900-AFAA4AEED5A2}" destId="{BD60561D-B031-5549-9FDF-82D664CBCB97}" srcOrd="3" destOrd="0" presId="urn:microsoft.com/office/officeart/2005/8/layout/vProcess5"/>
    <dgm:cxn modelId="{32316F04-5DBC-E847-BE58-DC4FF346592A}" type="presParOf" srcId="{3216E41F-7535-0947-9900-AFAA4AEED5A2}" destId="{F9B4C840-DB8C-DA4D-B33E-C53D0C4631EB}" srcOrd="4" destOrd="0" presId="urn:microsoft.com/office/officeart/2005/8/layout/vProcess5"/>
    <dgm:cxn modelId="{8EC8747E-77C1-2940-9005-0D370423A68D}" type="presParOf" srcId="{3216E41F-7535-0947-9900-AFAA4AEED5A2}" destId="{920178B9-A749-504E-9366-11C06457C3E0}" srcOrd="5" destOrd="0" presId="urn:microsoft.com/office/officeart/2005/8/layout/vProcess5"/>
    <dgm:cxn modelId="{274F1E5A-1D60-EA48-BD85-5B04A93CDD85}" type="presParOf" srcId="{3216E41F-7535-0947-9900-AFAA4AEED5A2}" destId="{8B9A6070-DD6B-7D48-BE0E-660C7857E9EF}" srcOrd="6" destOrd="0" presId="urn:microsoft.com/office/officeart/2005/8/layout/vProcess5"/>
    <dgm:cxn modelId="{2BE46C40-B285-F847-83D4-8148A2319D71}" type="presParOf" srcId="{3216E41F-7535-0947-9900-AFAA4AEED5A2}" destId="{85A1CD59-E44B-EC4A-9D51-5CFDB593FA9D}" srcOrd="7" destOrd="0" presId="urn:microsoft.com/office/officeart/2005/8/layout/vProcess5"/>
    <dgm:cxn modelId="{FC89FBDC-D4C8-A549-B619-5675705FCDAD}" type="presParOf" srcId="{3216E41F-7535-0947-9900-AFAA4AEED5A2}" destId="{4F61C9DC-01DF-204A-A1ED-3CC9CF12F7EB}" srcOrd="8" destOrd="0" presId="urn:microsoft.com/office/officeart/2005/8/layout/vProcess5"/>
    <dgm:cxn modelId="{8C07B191-2F22-A441-8CB4-64F5521C8980}" type="presParOf" srcId="{3216E41F-7535-0947-9900-AFAA4AEED5A2}" destId="{A17CFB9D-86DC-E645-838C-12039E84BFFB}" srcOrd="9" destOrd="0" presId="urn:microsoft.com/office/officeart/2005/8/layout/vProcess5"/>
    <dgm:cxn modelId="{179DBBDF-9302-A84C-A0E9-603862C41DF2}" type="presParOf" srcId="{3216E41F-7535-0947-9900-AFAA4AEED5A2}" destId="{925BC601-6F03-9248-8479-E0B00BD7B65D}" srcOrd="10" destOrd="0" presId="urn:microsoft.com/office/officeart/2005/8/layout/vProcess5"/>
    <dgm:cxn modelId="{0C7B3BBC-4BD2-5743-8881-8F9015B7AAD4}" type="presParOf" srcId="{3216E41F-7535-0947-9900-AFAA4AEED5A2}" destId="{F958A3D4-E2CF-F746-A6B4-DB49D24E0CA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4C8D7-C37A-4632-AE24-D54095E6F5CA}" type="doc">
      <dgm:prSet loTypeId="urn:microsoft.com/office/officeart/2005/8/layout/process2" loCatId="process" qsTypeId="urn:microsoft.com/office/officeart/2005/8/quickstyle/3d7" qsCatId="3D" csTypeId="urn:microsoft.com/office/officeart/2005/8/colors/accent1_2" csCatId="accent1" phldr="1"/>
      <dgm:spPr/>
    </dgm:pt>
    <dgm:pt modelId="{26F03A54-AF77-4F09-8581-799410D542BD}">
      <dgm:prSet phldrT="[Text]"/>
      <dgm:spPr/>
      <dgm:t>
        <a:bodyPr/>
        <a:lstStyle/>
        <a:p>
          <a:r>
            <a:rPr lang="en-US" altLang="zh-CN" dirty="0" smtClean="0"/>
            <a:t>Algorithm verifying</a:t>
          </a:r>
          <a:endParaRPr lang="zh-CN" altLang="en-US" dirty="0"/>
        </a:p>
      </dgm:t>
    </dgm:pt>
    <dgm:pt modelId="{CE7CB4CD-321B-4854-8F08-5D6B47E73F55}" type="parTrans" cxnId="{B6E26D88-9C30-4245-87B0-059B0034ABA4}">
      <dgm:prSet/>
      <dgm:spPr/>
      <dgm:t>
        <a:bodyPr/>
        <a:lstStyle/>
        <a:p>
          <a:endParaRPr lang="zh-CN" altLang="en-US"/>
        </a:p>
      </dgm:t>
    </dgm:pt>
    <dgm:pt modelId="{85AE955F-A279-4ED9-9D97-C653E22698BF}" type="sibTrans" cxnId="{B6E26D88-9C30-4245-87B0-059B0034ABA4}">
      <dgm:prSet/>
      <dgm:spPr/>
      <dgm:t>
        <a:bodyPr/>
        <a:lstStyle/>
        <a:p>
          <a:endParaRPr lang="zh-CN" altLang="en-US"/>
        </a:p>
      </dgm:t>
    </dgm:pt>
    <dgm:pt modelId="{890B764C-9B88-4A68-87AF-564058548314}">
      <dgm:prSet phldrT="[Text]"/>
      <dgm:spPr/>
      <dgm:t>
        <a:bodyPr/>
        <a:lstStyle/>
        <a:p>
          <a:r>
            <a:rPr lang="en-US" altLang="zh-CN" dirty="0" smtClean="0"/>
            <a:t>Computational experiments</a:t>
          </a:r>
          <a:endParaRPr lang="zh-CN" altLang="en-US" dirty="0"/>
        </a:p>
      </dgm:t>
    </dgm:pt>
    <dgm:pt modelId="{70AA255A-390A-4A49-B463-75546E6DCD3F}" type="parTrans" cxnId="{C4F0063F-E267-4957-B4AA-B3DB21C73997}">
      <dgm:prSet/>
      <dgm:spPr/>
      <dgm:t>
        <a:bodyPr/>
        <a:lstStyle/>
        <a:p>
          <a:endParaRPr lang="zh-CN" altLang="en-US"/>
        </a:p>
      </dgm:t>
    </dgm:pt>
    <dgm:pt modelId="{FCF31134-2653-488B-A76F-81DEDAB5104E}" type="sibTrans" cxnId="{C4F0063F-E267-4957-B4AA-B3DB21C73997}">
      <dgm:prSet/>
      <dgm:spPr/>
      <dgm:t>
        <a:bodyPr/>
        <a:lstStyle/>
        <a:p>
          <a:endParaRPr lang="zh-CN" altLang="en-US"/>
        </a:p>
      </dgm:t>
    </dgm:pt>
    <dgm:pt modelId="{7071E973-3C61-4179-9C8E-3BC5C79FFA86}">
      <dgm:prSet phldrT="[Text]"/>
      <dgm:spPr/>
      <dgm:t>
        <a:bodyPr/>
        <a:lstStyle/>
        <a:p>
          <a:r>
            <a:rPr lang="en-US" altLang="zh-CN" dirty="0" smtClean="0"/>
            <a:t>GUI functionality test</a:t>
          </a:r>
          <a:endParaRPr lang="zh-CN" altLang="en-US" dirty="0"/>
        </a:p>
      </dgm:t>
    </dgm:pt>
    <dgm:pt modelId="{E2216B1B-FAD2-4191-B4C8-1F84092EDF2B}" type="parTrans" cxnId="{C00C424F-64D5-478B-AD7C-FCAD1E7B772B}">
      <dgm:prSet/>
      <dgm:spPr/>
      <dgm:t>
        <a:bodyPr/>
        <a:lstStyle/>
        <a:p>
          <a:endParaRPr lang="zh-CN" altLang="en-US"/>
        </a:p>
      </dgm:t>
    </dgm:pt>
    <dgm:pt modelId="{8DE118AD-75AA-48E7-8061-2F653281A088}" type="sibTrans" cxnId="{C00C424F-64D5-478B-AD7C-FCAD1E7B772B}">
      <dgm:prSet/>
      <dgm:spPr/>
      <dgm:t>
        <a:bodyPr/>
        <a:lstStyle/>
        <a:p>
          <a:endParaRPr lang="zh-CN" altLang="en-US"/>
        </a:p>
      </dgm:t>
    </dgm:pt>
    <dgm:pt modelId="{936FE87E-2C8E-4558-8582-225C9027C6C0}" type="pres">
      <dgm:prSet presAssocID="{9CB4C8D7-C37A-4632-AE24-D54095E6F5CA}" presName="linearFlow" presStyleCnt="0">
        <dgm:presLayoutVars>
          <dgm:resizeHandles val="exact"/>
        </dgm:presLayoutVars>
      </dgm:prSet>
      <dgm:spPr/>
    </dgm:pt>
    <dgm:pt modelId="{E33A89B2-DA34-44E6-A102-FB47F34C9E51}" type="pres">
      <dgm:prSet presAssocID="{26F03A54-AF77-4F09-8581-799410D542BD}" presName="node" presStyleLbl="node1" presStyleIdx="0" presStyleCnt="3" custScaleX="239009" custLinFactNeighborX="-1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2A45B1-2471-4E51-B969-6A13FAF8BE81}" type="pres">
      <dgm:prSet presAssocID="{85AE955F-A279-4ED9-9D97-C653E22698BF}" presName="sibTrans" presStyleLbl="sibTrans2D1" presStyleIdx="0" presStyleCnt="2"/>
      <dgm:spPr/>
    </dgm:pt>
    <dgm:pt modelId="{54FBDF91-FD4F-4A70-A643-9BF8E65C6796}" type="pres">
      <dgm:prSet presAssocID="{85AE955F-A279-4ED9-9D97-C653E22698BF}" presName="connectorText" presStyleLbl="sibTrans2D1" presStyleIdx="0" presStyleCnt="2"/>
      <dgm:spPr/>
    </dgm:pt>
    <dgm:pt modelId="{905CC484-B32E-48BE-B4DA-0E44A741A07B}" type="pres">
      <dgm:prSet presAssocID="{890B764C-9B88-4A68-87AF-564058548314}" presName="node" presStyleLbl="node1" presStyleIdx="1" presStyleCnt="3" custScaleX="236969">
        <dgm:presLayoutVars>
          <dgm:bulletEnabled val="1"/>
        </dgm:presLayoutVars>
      </dgm:prSet>
      <dgm:spPr/>
    </dgm:pt>
    <dgm:pt modelId="{653BC5C6-593B-49A6-99FC-396E943970EB}" type="pres">
      <dgm:prSet presAssocID="{FCF31134-2653-488B-A76F-81DEDAB5104E}" presName="sibTrans" presStyleLbl="sibTrans2D1" presStyleIdx="1" presStyleCnt="2"/>
      <dgm:spPr/>
    </dgm:pt>
    <dgm:pt modelId="{3D2BF374-DE62-40A5-932F-895FE1EFA817}" type="pres">
      <dgm:prSet presAssocID="{FCF31134-2653-488B-A76F-81DEDAB5104E}" presName="connectorText" presStyleLbl="sibTrans2D1" presStyleIdx="1" presStyleCnt="2"/>
      <dgm:spPr/>
    </dgm:pt>
    <dgm:pt modelId="{5CECD79C-E4CF-44E3-808A-E959C1F4F1C4}" type="pres">
      <dgm:prSet presAssocID="{7071E973-3C61-4179-9C8E-3BC5C79FFA86}" presName="node" presStyleLbl="node1" presStyleIdx="2" presStyleCnt="3" custScaleX="2349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73A168-0906-4F01-A4D3-FD4CA4DA2644}" type="presOf" srcId="{9CB4C8D7-C37A-4632-AE24-D54095E6F5CA}" destId="{936FE87E-2C8E-4558-8582-225C9027C6C0}" srcOrd="0" destOrd="0" presId="urn:microsoft.com/office/officeart/2005/8/layout/process2"/>
    <dgm:cxn modelId="{C00C424F-64D5-478B-AD7C-FCAD1E7B772B}" srcId="{9CB4C8D7-C37A-4632-AE24-D54095E6F5CA}" destId="{7071E973-3C61-4179-9C8E-3BC5C79FFA86}" srcOrd="2" destOrd="0" parTransId="{E2216B1B-FAD2-4191-B4C8-1F84092EDF2B}" sibTransId="{8DE118AD-75AA-48E7-8061-2F653281A088}"/>
    <dgm:cxn modelId="{6B14CAEF-8B55-4943-A602-B6E2F3FC160B}" type="presOf" srcId="{85AE955F-A279-4ED9-9D97-C653E22698BF}" destId="{5C2A45B1-2471-4E51-B969-6A13FAF8BE81}" srcOrd="0" destOrd="0" presId="urn:microsoft.com/office/officeart/2005/8/layout/process2"/>
    <dgm:cxn modelId="{B6E26D88-9C30-4245-87B0-059B0034ABA4}" srcId="{9CB4C8D7-C37A-4632-AE24-D54095E6F5CA}" destId="{26F03A54-AF77-4F09-8581-799410D542BD}" srcOrd="0" destOrd="0" parTransId="{CE7CB4CD-321B-4854-8F08-5D6B47E73F55}" sibTransId="{85AE955F-A279-4ED9-9D97-C653E22698BF}"/>
    <dgm:cxn modelId="{9691070E-FF18-4E3F-A647-37C88C02E682}" type="presOf" srcId="{890B764C-9B88-4A68-87AF-564058548314}" destId="{905CC484-B32E-48BE-B4DA-0E44A741A07B}" srcOrd="0" destOrd="0" presId="urn:microsoft.com/office/officeart/2005/8/layout/process2"/>
    <dgm:cxn modelId="{BD49DEE5-F4F0-46EB-A8B4-C8C57CA85849}" type="presOf" srcId="{FCF31134-2653-488B-A76F-81DEDAB5104E}" destId="{3D2BF374-DE62-40A5-932F-895FE1EFA817}" srcOrd="1" destOrd="0" presId="urn:microsoft.com/office/officeart/2005/8/layout/process2"/>
    <dgm:cxn modelId="{251566C2-6628-4ACB-A8EA-758DA4CC4983}" type="presOf" srcId="{26F03A54-AF77-4F09-8581-799410D542BD}" destId="{E33A89B2-DA34-44E6-A102-FB47F34C9E51}" srcOrd="0" destOrd="0" presId="urn:microsoft.com/office/officeart/2005/8/layout/process2"/>
    <dgm:cxn modelId="{A14E9831-5ECB-4B87-9784-4BA12D369361}" type="presOf" srcId="{7071E973-3C61-4179-9C8E-3BC5C79FFA86}" destId="{5CECD79C-E4CF-44E3-808A-E959C1F4F1C4}" srcOrd="0" destOrd="0" presId="urn:microsoft.com/office/officeart/2005/8/layout/process2"/>
    <dgm:cxn modelId="{C4F0063F-E267-4957-B4AA-B3DB21C73997}" srcId="{9CB4C8D7-C37A-4632-AE24-D54095E6F5CA}" destId="{890B764C-9B88-4A68-87AF-564058548314}" srcOrd="1" destOrd="0" parTransId="{70AA255A-390A-4A49-B463-75546E6DCD3F}" sibTransId="{FCF31134-2653-488B-A76F-81DEDAB5104E}"/>
    <dgm:cxn modelId="{20C5F0B6-6D6B-4438-B526-89796C7A458C}" type="presOf" srcId="{FCF31134-2653-488B-A76F-81DEDAB5104E}" destId="{653BC5C6-593B-49A6-99FC-396E943970EB}" srcOrd="0" destOrd="0" presId="urn:microsoft.com/office/officeart/2005/8/layout/process2"/>
    <dgm:cxn modelId="{0C205955-FA85-43BA-ACD7-944729FC3362}" type="presOf" srcId="{85AE955F-A279-4ED9-9D97-C653E22698BF}" destId="{54FBDF91-FD4F-4A70-A643-9BF8E65C6796}" srcOrd="1" destOrd="0" presId="urn:microsoft.com/office/officeart/2005/8/layout/process2"/>
    <dgm:cxn modelId="{A494BB47-4EC3-4E9F-9B62-E6A67A54B26D}" type="presParOf" srcId="{936FE87E-2C8E-4558-8582-225C9027C6C0}" destId="{E33A89B2-DA34-44E6-A102-FB47F34C9E51}" srcOrd="0" destOrd="0" presId="urn:microsoft.com/office/officeart/2005/8/layout/process2"/>
    <dgm:cxn modelId="{F43F7FF2-DAA5-44F7-8858-C4A6D3BAD28B}" type="presParOf" srcId="{936FE87E-2C8E-4558-8582-225C9027C6C0}" destId="{5C2A45B1-2471-4E51-B969-6A13FAF8BE81}" srcOrd="1" destOrd="0" presId="urn:microsoft.com/office/officeart/2005/8/layout/process2"/>
    <dgm:cxn modelId="{D77A1C0A-0BE4-4C23-B381-5E81ED874B16}" type="presParOf" srcId="{5C2A45B1-2471-4E51-B969-6A13FAF8BE81}" destId="{54FBDF91-FD4F-4A70-A643-9BF8E65C6796}" srcOrd="0" destOrd="0" presId="urn:microsoft.com/office/officeart/2005/8/layout/process2"/>
    <dgm:cxn modelId="{D3194EF7-C494-42FA-8A7E-0568C94B6F30}" type="presParOf" srcId="{936FE87E-2C8E-4558-8582-225C9027C6C0}" destId="{905CC484-B32E-48BE-B4DA-0E44A741A07B}" srcOrd="2" destOrd="0" presId="urn:microsoft.com/office/officeart/2005/8/layout/process2"/>
    <dgm:cxn modelId="{F04A3DB4-ED18-42AF-B63F-209415415D57}" type="presParOf" srcId="{936FE87E-2C8E-4558-8582-225C9027C6C0}" destId="{653BC5C6-593B-49A6-99FC-396E943970EB}" srcOrd="3" destOrd="0" presId="urn:microsoft.com/office/officeart/2005/8/layout/process2"/>
    <dgm:cxn modelId="{9F51C859-FE5E-49D4-A2F3-EC188B09D932}" type="presParOf" srcId="{653BC5C6-593B-49A6-99FC-396E943970EB}" destId="{3D2BF374-DE62-40A5-932F-895FE1EFA817}" srcOrd="0" destOrd="0" presId="urn:microsoft.com/office/officeart/2005/8/layout/process2"/>
    <dgm:cxn modelId="{95DEF916-0799-419B-8D63-854FE8976BEA}" type="presParOf" srcId="{936FE87E-2C8E-4558-8582-225C9027C6C0}" destId="{5CECD79C-E4CF-44E3-808A-E959C1F4F1C4}" srcOrd="4" destOrd="0" presId="urn:microsoft.com/office/officeart/2005/8/layout/process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E27EE-F574-E64F-932B-74018DD8B4E3}">
      <dsp:nvSpPr>
        <dsp:cNvPr id="0" name=""/>
        <dsp:cNvSpPr/>
      </dsp:nvSpPr>
      <dsp:spPr>
        <a:xfrm>
          <a:off x="0" y="0"/>
          <a:ext cx="6096000" cy="10561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700" kern="1200" smtClean="0"/>
            <a:t>Design and planning</a:t>
          </a:r>
          <a:endParaRPr lang="en-US" sz="2700" kern="1200"/>
        </a:p>
      </dsp:txBody>
      <dsp:txXfrm>
        <a:off x="30933" y="30933"/>
        <a:ext cx="4867108" cy="994266"/>
      </dsp:txXfrm>
    </dsp:sp>
    <dsp:sp modelId="{43289B14-DE77-E74E-A950-41E8ACCDDF3A}">
      <dsp:nvSpPr>
        <dsp:cNvPr id="0" name=""/>
        <dsp:cNvSpPr/>
      </dsp:nvSpPr>
      <dsp:spPr>
        <a:xfrm>
          <a:off x="510539" y="1248156"/>
          <a:ext cx="6096000" cy="1056132"/>
        </a:xfrm>
        <a:prstGeom prst="roundRect">
          <a:avLst>
            <a:gd name="adj" fmla="val 10000"/>
          </a:avLst>
        </a:prstGeom>
        <a:solidFill>
          <a:schemeClr val="accent2">
            <a:hueOff val="-2447042"/>
            <a:satOff val="10798"/>
            <a:lumOff val="-183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700" kern="1200" smtClean="0"/>
            <a:t>Algorithm and software development</a:t>
          </a:r>
          <a:endParaRPr lang="en-US" sz="2700" kern="1200"/>
        </a:p>
      </dsp:txBody>
      <dsp:txXfrm>
        <a:off x="541472" y="1279089"/>
        <a:ext cx="4837108" cy="994266"/>
      </dsp:txXfrm>
    </dsp:sp>
    <dsp:sp modelId="{BD60561D-B031-5549-9FDF-82D664CBCB97}">
      <dsp:nvSpPr>
        <dsp:cNvPr id="0" name=""/>
        <dsp:cNvSpPr/>
      </dsp:nvSpPr>
      <dsp:spPr>
        <a:xfrm>
          <a:off x="1013459" y="2496312"/>
          <a:ext cx="6096000" cy="1056132"/>
        </a:xfrm>
        <a:prstGeom prst="roundRect">
          <a:avLst>
            <a:gd name="adj" fmla="val 10000"/>
          </a:avLst>
        </a:prstGeom>
        <a:solidFill>
          <a:schemeClr val="accent2">
            <a:hueOff val="-4894083"/>
            <a:satOff val="21595"/>
            <a:lumOff val="-366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700" kern="1200" smtClean="0"/>
            <a:t>Experiment and testing</a:t>
          </a:r>
          <a:endParaRPr lang="en-US" sz="2700" kern="1200"/>
        </a:p>
      </dsp:txBody>
      <dsp:txXfrm>
        <a:off x="1044392" y="2527245"/>
        <a:ext cx="4844728" cy="994265"/>
      </dsp:txXfrm>
    </dsp:sp>
    <dsp:sp modelId="{F9B4C840-DB8C-DA4D-B33E-C53D0C4631EB}">
      <dsp:nvSpPr>
        <dsp:cNvPr id="0" name=""/>
        <dsp:cNvSpPr/>
      </dsp:nvSpPr>
      <dsp:spPr>
        <a:xfrm>
          <a:off x="1523999" y="3744468"/>
          <a:ext cx="6096000" cy="1056132"/>
        </a:xfrm>
        <a:prstGeom prst="roundRect">
          <a:avLst>
            <a:gd name="adj" fmla="val 1000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700" kern="1200" smtClean="0"/>
            <a:t>Maintaining </a:t>
          </a:r>
          <a:endParaRPr lang="en-US" sz="2700" kern="1200"/>
        </a:p>
      </dsp:txBody>
      <dsp:txXfrm>
        <a:off x="1554932" y="3775401"/>
        <a:ext cx="4837108" cy="994266"/>
      </dsp:txXfrm>
    </dsp:sp>
    <dsp:sp modelId="{920178B9-A749-504E-9366-11C06457C3E0}">
      <dsp:nvSpPr>
        <dsp:cNvPr id="0" name=""/>
        <dsp:cNvSpPr/>
      </dsp:nvSpPr>
      <dsp:spPr>
        <a:xfrm>
          <a:off x="5409514" y="808901"/>
          <a:ext cx="686485" cy="686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5563973" y="808901"/>
        <a:ext cx="377567" cy="516580"/>
      </dsp:txXfrm>
    </dsp:sp>
    <dsp:sp modelId="{8B9A6070-DD6B-7D48-BE0E-660C7857E9EF}">
      <dsp:nvSpPr>
        <dsp:cNvPr id="0" name=""/>
        <dsp:cNvSpPr/>
      </dsp:nvSpPr>
      <dsp:spPr>
        <a:xfrm>
          <a:off x="5920054" y="2057057"/>
          <a:ext cx="686485" cy="686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02706"/>
            <a:satOff val="13424"/>
            <a:lumOff val="-35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702706"/>
              <a:satOff val="13424"/>
              <a:lumOff val="-3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6074513" y="2057057"/>
        <a:ext cx="377567" cy="516580"/>
      </dsp:txXfrm>
    </dsp:sp>
    <dsp:sp modelId="{85A1CD59-E44B-EC4A-9D51-5CFDB593FA9D}">
      <dsp:nvSpPr>
        <dsp:cNvPr id="0" name=""/>
        <dsp:cNvSpPr/>
      </dsp:nvSpPr>
      <dsp:spPr>
        <a:xfrm>
          <a:off x="6422974" y="3305213"/>
          <a:ext cx="686485" cy="686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5413"/>
            <a:satOff val="26847"/>
            <a:lumOff val="-7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405413"/>
              <a:satOff val="26847"/>
              <a:lumOff val="-7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6577433" y="3305213"/>
        <a:ext cx="377567" cy="516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003ED-7338-124C-A136-3E939AA277DC}" type="datetimeFigureOut">
              <a:rPr kumimoji="1" lang="zh-CN" altLang="en-US" smtClean="0"/>
              <a:pPr/>
              <a:t>2015/6/9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DF39-E569-6343-ACF8-603E93FB7C3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1281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000B3-9E04-BF42-A913-A34FEDB39F87}" type="datetimeFigureOut">
              <a:rPr kumimoji="1" lang="zh-CN" altLang="en-US" smtClean="0"/>
              <a:pPr/>
              <a:t>2015/6/9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3715A-0E5C-C44B-A818-DDAB21A7025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0737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3715A-0E5C-C44B-A818-DDAB21A70253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589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final presentation, we would expect to see a brief overview of the product, why it‘s necessary, what you were planning to achieve, reflection on your journey including lessons learnt and peer feedback etc.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3715A-0E5C-C44B-A818-DDAB21A70253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356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3715A-0E5C-C44B-A818-DDAB21A70253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281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en-US" altLang="zh-CN" sz="1200" dirty="0" smtClean="0">
                <a:latin typeface="Times New Roman"/>
                <a:cs typeface="Times New Roman"/>
              </a:rPr>
              <a:t>Development of algorithm and software was delayed for one week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1200" dirty="0" smtClean="0">
                <a:latin typeface="Times New Roman"/>
                <a:cs typeface="Times New Roman"/>
              </a:rPr>
              <a:t>Discard 2 constraints 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1200" dirty="0" smtClean="0">
                <a:latin typeface="Times New Roman"/>
                <a:cs typeface="Times New Roman"/>
              </a:rPr>
              <a:t>Same type vehicles changed to heterogeneous types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3715A-0E5C-C44B-A818-DDAB21A70253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879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3715A-0E5C-C44B-A818-DDAB21A70253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056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8AF9-7421-764D-A677-289B43875938}" type="datetime1">
              <a:rPr lang="x-none" altLang="zh-CN" smtClean="0"/>
              <a:pPr/>
              <a:t>2015/6/9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FD8-63BE-A348-8AE0-2B52C3196FD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D1A-4ADA-8E4B-89E9-9BF3F76088A9}" type="datetime1">
              <a:rPr lang="x-none" altLang="zh-CN" smtClean="0"/>
              <a:pPr/>
              <a:t>2015/6/9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9082-C1DA-9E4D-9B18-2DF3C9194A60}" type="datetime1">
              <a:rPr lang="x-none" altLang="zh-CN" smtClean="0"/>
              <a:pPr/>
              <a:t>2015/6/9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7D1F-6CDF-9E41-85E5-6EB800FFB53D}" type="datetime1">
              <a:rPr lang="x-none" altLang="zh-CN" smtClean="0"/>
              <a:pPr/>
              <a:t>2015/6/9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428D-3082-1D44-BF53-8B3A6A8619AC}" type="datetime1">
              <a:rPr lang="x-none" altLang="zh-CN" smtClean="0"/>
              <a:pPr/>
              <a:t>2015/6/9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A755-FDBA-4B45-88D8-FDB90F6F35A2}" type="datetime1">
              <a:rPr lang="x-none" altLang="zh-CN" smtClean="0"/>
              <a:pPr/>
              <a:t>2015/6/9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E761-67AC-A34A-A6C6-0647961F7FC1}" type="datetime1">
              <a:rPr lang="x-none" altLang="zh-CN" smtClean="0"/>
              <a:pPr/>
              <a:t>2015/6/9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C881-8FDB-D44C-90CA-388F35473623}" type="datetime1">
              <a:rPr lang="x-none" altLang="zh-CN" smtClean="0"/>
              <a:pPr/>
              <a:t>2015/6/9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D6B6-12DE-6745-A6D3-8FB6F548DB7C}" type="datetime1">
              <a:rPr lang="x-none" altLang="zh-CN" smtClean="0"/>
              <a:pPr/>
              <a:t>2015/6/9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9357-F361-7846-A500-DE0C5D9505B5}" type="datetime1">
              <a:rPr lang="x-none" altLang="zh-CN" smtClean="0"/>
              <a:pPr/>
              <a:t>2015/6/9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D4D3-59F1-8547-A246-57DCDB16E2BF}" type="datetime1">
              <a:rPr lang="x-none" altLang="zh-CN" smtClean="0"/>
              <a:pPr/>
              <a:t>2015/6/9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EC526B6-F861-4D54-BBE9-4BB519D3F3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330AC4-B00C-D548-9C5A-291685A8DF97}" type="datetime1">
              <a:rPr lang="x-none" altLang="zh-CN" smtClean="0"/>
              <a:pPr/>
              <a:t>2015/6/9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03155"/>
            <a:ext cx="7543800" cy="2593975"/>
          </a:xfrm>
        </p:spPr>
        <p:txBody>
          <a:bodyPr/>
          <a:lstStyle/>
          <a:p>
            <a:pPr lvl="0">
              <a:lnSpc>
                <a:spcPts val="6800"/>
              </a:lnSpc>
            </a:pPr>
            <a:r>
              <a:rPr lang="en-US" altLang="zh-CN" sz="4800" dirty="0">
                <a:solidFill>
                  <a:schemeClr val="tx1"/>
                </a:solidFill>
                <a:latin typeface="Times New Roman"/>
                <a:cs typeface="Times New Roman"/>
              </a:rPr>
              <a:t>Vehicle Routing Problem </a:t>
            </a:r>
            <a:br>
              <a:rPr lang="en-US" altLang="zh-CN" sz="48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altLang="zh-CN" sz="4800" dirty="0">
                <a:solidFill>
                  <a:schemeClr val="tx1"/>
                </a:solidFill>
                <a:latin typeface="Times New Roman"/>
                <a:cs typeface="Times New Roman"/>
              </a:rPr>
              <a:t>with Loading </a:t>
            </a:r>
            <a:r>
              <a:rPr lang="en-US" altLang="zh-CN" sz="4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Constraints</a:t>
            </a:r>
            <a:endParaRPr kumimoji="1"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1229" y="5765775"/>
            <a:ext cx="6461760" cy="691559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>
                <a:solidFill>
                  <a:srgbClr val="2F2B20"/>
                </a:solidFill>
                <a:latin typeface="Times New Roman"/>
                <a:cs typeface="Times New Roman"/>
              </a:rPr>
              <a:t>Supervisor: Sergey </a:t>
            </a:r>
            <a:r>
              <a:rPr lang="en-US" altLang="zh-CN" sz="2400" dirty="0" err="1">
                <a:solidFill>
                  <a:srgbClr val="2F2B20"/>
                </a:solidFill>
                <a:latin typeface="Times New Roman"/>
                <a:cs typeface="Times New Roman"/>
              </a:rPr>
              <a:t>Polyakovskiy</a:t>
            </a:r>
            <a:endParaRPr kumimoji="1" lang="zh-CN" altLang="en-US" sz="24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2764" y="3658031"/>
            <a:ext cx="4210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rgbClr val="2F2B20"/>
                </a:solidFill>
                <a:latin typeface="Times New Roman"/>
                <a:cs typeface="Times New Roman"/>
              </a:rPr>
              <a:t>Group 9</a:t>
            </a:r>
          </a:p>
          <a:p>
            <a:pPr algn="r"/>
            <a:r>
              <a:rPr lang="en-US" altLang="zh-CN" sz="2400" dirty="0" err="1">
                <a:solidFill>
                  <a:srgbClr val="2F2B20"/>
                </a:solidFill>
                <a:latin typeface="Times New Roman"/>
                <a:cs typeface="Times New Roman"/>
              </a:rPr>
              <a:t>Xuanyu</a:t>
            </a:r>
            <a:r>
              <a:rPr lang="en-US" altLang="zh-CN" sz="2400" dirty="0">
                <a:solidFill>
                  <a:srgbClr val="2F2B2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Zhao a1655611</a:t>
            </a:r>
            <a:endParaRPr lang="en-US" altLang="zh-CN" sz="2400" dirty="0">
              <a:solidFill>
                <a:srgbClr val="2F2B20"/>
              </a:solidFill>
              <a:latin typeface="Times New Roman"/>
              <a:cs typeface="Times New Roman"/>
            </a:endParaRPr>
          </a:p>
          <a:p>
            <a:pPr algn="r"/>
            <a:r>
              <a:rPr lang="en-US" altLang="zh-CN" sz="2400" dirty="0">
                <a:solidFill>
                  <a:srgbClr val="2F2B20"/>
                </a:solidFill>
                <a:latin typeface="Times New Roman"/>
                <a:cs typeface="Times New Roman"/>
              </a:rPr>
              <a:t>Yawen </a:t>
            </a:r>
            <a:r>
              <a:rPr lang="en-US" altLang="zh-CN" sz="24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Luo a1657343</a:t>
            </a:r>
            <a:endParaRPr lang="en-US" altLang="zh-CN" sz="2400" dirty="0">
              <a:solidFill>
                <a:srgbClr val="2F2B20"/>
              </a:solidFill>
              <a:latin typeface="Times New Roman"/>
              <a:cs typeface="Times New Roman"/>
            </a:endParaRPr>
          </a:p>
          <a:p>
            <a:pPr algn="r"/>
            <a:r>
              <a:rPr lang="en-US" altLang="zh-CN" sz="2400" dirty="0">
                <a:solidFill>
                  <a:srgbClr val="2F2B20"/>
                </a:solidFill>
                <a:latin typeface="Times New Roman"/>
                <a:cs typeface="Times New Roman"/>
              </a:rPr>
              <a:t>Wei </a:t>
            </a:r>
            <a:r>
              <a:rPr lang="en-US" altLang="zh-CN" sz="24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Zha</a:t>
            </a:r>
            <a:r>
              <a:rPr lang="en-US" altLang="zh-CN" sz="2400" dirty="0" smtClean="0">
                <a:latin typeface="Times New Roman"/>
                <a:cs typeface="Times New Roman"/>
              </a:rPr>
              <a:t>ng a1657881</a:t>
            </a:r>
            <a:endParaRPr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1FD8-63BE-A348-8AE0-2B52C3196FD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99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983" y="247968"/>
            <a:ext cx="8134350" cy="64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46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图片 4" descr="Macintosh HD:Users:wen:Downloads:IMG_3283.JP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767" y="190500"/>
            <a:ext cx="8064500" cy="6464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198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84478313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Software Development Process</a:t>
            </a:r>
            <a:endParaRPr kumimoji="1" lang="zh-CN" altLang="en-US" sz="48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60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1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606" y="135467"/>
            <a:ext cx="6406727" cy="67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7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Project Schedule</a:t>
            </a:r>
            <a:endParaRPr kumimoji="1" lang="zh-CN" altLang="en-US" sz="48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17637"/>
            <a:ext cx="9080428" cy="48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80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Changes Happened 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Completion of development of </a:t>
            </a:r>
            <a:r>
              <a:rPr kumimoji="1" lang="en-US" altLang="zh-CN" sz="2400" dirty="0">
                <a:latin typeface="Times New Roman"/>
                <a:cs typeface="Times New Roman"/>
              </a:rPr>
              <a:t>algorithm and software was delayed for one week</a:t>
            </a:r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Discard 2 constraints</a:t>
            </a:r>
          </a:p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   Sequential Loading</a:t>
            </a:r>
            <a:endParaRPr kumimoji="1" lang="en-US" altLang="zh-CN" sz="2400" dirty="0">
              <a:latin typeface="Times New Roman"/>
              <a:cs typeface="Times New Roman"/>
            </a:endParaRPr>
          </a:p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   Item Rotation</a:t>
            </a: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 startAt="3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Same type </a:t>
            </a:r>
            <a:r>
              <a:rPr kumimoji="1" lang="en-US" altLang="zh-CN" sz="2400" dirty="0">
                <a:latin typeface="Times New Roman"/>
                <a:cs typeface="Times New Roman"/>
              </a:rPr>
              <a:t>vehicles changed to heterogeneous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types</a:t>
            </a:r>
            <a:endParaRPr kumimoji="1" lang="zh-CN" altLang="en-US" sz="2400" dirty="0">
              <a:latin typeface="Times New Roman"/>
              <a:cs typeface="Times New Roman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30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Project </a:t>
            </a:r>
            <a:r>
              <a:rPr lang="en-A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anagement</a:t>
            </a:r>
            <a:endParaRPr lang="en-A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work with SVN repository provided by Dr Sergey – from revision 30 to revision 146</a:t>
            </a:r>
          </a:p>
          <a:p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for PM – Trello</a:t>
            </a:r>
          </a:p>
          <a:p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 all data in Google Drive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4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zh-CN" altLang="en-US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Results</a:t>
            </a:r>
            <a:endParaRPr kumimoji="1" lang="zh-CN" altLang="en-US" sz="48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Solution to the problem</a:t>
            </a:r>
          </a:p>
          <a:p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zh-CN" sz="2400" dirty="0">
                <a:latin typeface="Times New Roman"/>
                <a:cs typeface="Times New Roman"/>
              </a:rPr>
              <a:t>C</a:t>
            </a:r>
            <a:r>
              <a:rPr lang="en-US" altLang="zh-CN" sz="2400" dirty="0" smtClean="0">
                <a:latin typeface="Times New Roman"/>
                <a:cs typeface="Times New Roman"/>
              </a:rPr>
              <a:t>ope </a:t>
            </a:r>
            <a:r>
              <a:rPr lang="en-US" altLang="zh-CN" sz="2400" dirty="0">
                <a:latin typeface="Times New Roman"/>
                <a:cs typeface="Times New Roman"/>
              </a:rPr>
              <a:t>with test </a:t>
            </a:r>
            <a:r>
              <a:rPr lang="en-US" altLang="zh-CN" sz="2400" dirty="0" smtClean="0">
                <a:latin typeface="Times New Roman"/>
                <a:cs typeface="Times New Roman"/>
              </a:rPr>
              <a:t>instances </a:t>
            </a:r>
            <a:r>
              <a:rPr lang="en-US" altLang="zh-CN" sz="2400" dirty="0">
                <a:latin typeface="Times New Roman"/>
                <a:cs typeface="Times New Roman"/>
              </a:rPr>
              <a:t>from 15 items for 15 customers to 786 items for 255 </a:t>
            </a:r>
            <a:r>
              <a:rPr lang="en-US" altLang="zh-CN" sz="2400" dirty="0" smtClean="0">
                <a:latin typeface="Times New Roman"/>
                <a:cs typeface="Times New Roman"/>
              </a:rPr>
              <a:t>customers</a:t>
            </a:r>
          </a:p>
          <a:p>
            <a:pPr marL="571500" indent="-457200">
              <a:buFont typeface="+mj-lt"/>
              <a:buAutoNum type="arabicPeriod"/>
            </a:pPr>
            <a:endParaRPr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zh-CN" sz="2400" dirty="0">
                <a:latin typeface="Times New Roman"/>
                <a:cs typeface="Times New Roman"/>
              </a:rPr>
              <a:t>G</a:t>
            </a:r>
            <a:r>
              <a:rPr lang="en-US" altLang="zh-CN" sz="2400" dirty="0" smtClean="0">
                <a:latin typeface="Times New Roman"/>
                <a:cs typeface="Times New Roman"/>
              </a:rPr>
              <a:t>enerates </a:t>
            </a:r>
            <a:r>
              <a:rPr lang="en-US" altLang="zh-CN" sz="2400" dirty="0">
                <a:latin typeface="Times New Roman"/>
                <a:cs typeface="Times New Roman"/>
              </a:rPr>
              <a:t>stable and reliable </a:t>
            </a:r>
            <a:r>
              <a:rPr lang="en-US" altLang="zh-CN" sz="2400" dirty="0" smtClean="0">
                <a:latin typeface="Times New Roman"/>
                <a:cs typeface="Times New Roman"/>
              </a:rPr>
              <a:t>results</a:t>
            </a:r>
          </a:p>
          <a:p>
            <a:pPr marL="571500" indent="-457200">
              <a:buFont typeface="+mj-lt"/>
              <a:buAutoNum type="arabicPeriod"/>
            </a:pPr>
            <a:endParaRPr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zh-CN" sz="2400" dirty="0" smtClean="0">
                <a:latin typeface="Times New Roman"/>
                <a:cs typeface="Times New Roman"/>
              </a:rPr>
              <a:t>Robustness proved by passing 360 test instances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9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9144000" cy="681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9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Outline</a:t>
            </a:r>
            <a:endParaRPr kumimoji="1" lang="zh-CN" altLang="en-US" sz="48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>
                <a:latin typeface="Times New Roman"/>
                <a:cs typeface="Times New Roman"/>
              </a:rPr>
              <a:t>Overview</a:t>
            </a:r>
          </a:p>
          <a:p>
            <a:r>
              <a:rPr kumimoji="1" lang="en-US" altLang="zh-CN" sz="2800" dirty="0" smtClean="0">
                <a:latin typeface="Times New Roman"/>
                <a:cs typeface="Times New Roman"/>
              </a:rPr>
              <a:t>Introduction</a:t>
            </a:r>
          </a:p>
          <a:p>
            <a:r>
              <a:rPr kumimoji="1" lang="en-US" altLang="zh-CN" sz="2800" dirty="0" smtClean="0">
                <a:latin typeface="Times New Roman"/>
                <a:cs typeface="Times New Roman"/>
              </a:rPr>
              <a:t>Project Aims</a:t>
            </a:r>
          </a:p>
          <a:p>
            <a:r>
              <a:rPr kumimoji="1" lang="en-US" altLang="zh-CN" sz="2800" dirty="0" smtClean="0">
                <a:latin typeface="Times New Roman"/>
                <a:cs typeface="Times New Roman"/>
              </a:rPr>
              <a:t>Approach</a:t>
            </a:r>
          </a:p>
          <a:p>
            <a:r>
              <a:rPr kumimoji="1" lang="en-US" altLang="zh-CN" sz="2800" dirty="0" smtClean="0">
                <a:latin typeface="Times New Roman"/>
                <a:cs typeface="Times New Roman"/>
              </a:rPr>
              <a:t>Results</a:t>
            </a:r>
          </a:p>
          <a:p>
            <a:r>
              <a:rPr kumimoji="1" lang="en-US" altLang="zh-CN" sz="2800" dirty="0" smtClean="0">
                <a:latin typeface="Times New Roman"/>
                <a:cs typeface="Times New Roman"/>
              </a:rPr>
              <a:t>Future Work</a:t>
            </a:r>
          </a:p>
          <a:p>
            <a:r>
              <a:rPr kumimoji="1" lang="en-US" altLang="zh-CN" sz="2800" dirty="0" smtClean="0">
                <a:latin typeface="Times New Roman"/>
                <a:cs typeface="Times New Roman"/>
              </a:rPr>
              <a:t>Lesson learnt</a:t>
            </a:r>
          </a:p>
          <a:p>
            <a:r>
              <a:rPr kumimoji="1" lang="en-US" altLang="zh-CN" sz="2800" dirty="0" smtClean="0">
                <a:latin typeface="Times New Roman"/>
                <a:cs typeface="Times New Roman"/>
              </a:rPr>
              <a:t>Statistics</a:t>
            </a:r>
          </a:p>
          <a:p>
            <a:r>
              <a:rPr kumimoji="1" lang="en-US" altLang="zh-CN" sz="2800" dirty="0" smtClean="0">
                <a:latin typeface="Times New Roman"/>
                <a:cs typeface="Times New Roman"/>
              </a:rPr>
              <a:t>Acknowledgement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7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Software with GUI</a:t>
            </a:r>
          </a:p>
          <a:p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Utilize our solution</a:t>
            </a: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Present results in graphical mode</a:t>
            </a: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Provide a user manual 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Results</a:t>
            </a:r>
            <a:endParaRPr kumimoji="1" lang="zh-CN" altLang="en-US" sz="48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6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图片 4" descr="Capture4.JP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33" y="135467"/>
            <a:ext cx="8288372" cy="3393970"/>
          </a:xfrm>
          <a:prstGeom prst="rect">
            <a:avLst/>
          </a:prstGeom>
        </p:spPr>
      </p:pic>
      <p:pic>
        <p:nvPicPr>
          <p:cNvPr id="6" name="Picture 11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33" y="3679614"/>
            <a:ext cx="8288372" cy="30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25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>
                <a:solidFill>
                  <a:srgbClr val="2F2B20"/>
                </a:solidFill>
                <a:latin typeface="Times New Roman"/>
                <a:cs typeface="Times New Roman"/>
              </a:rPr>
              <a:t>Future 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/>
                <a:cs typeface="Times New Roman"/>
              </a:rPr>
              <a:t>Find some </a:t>
            </a:r>
            <a:r>
              <a:rPr lang="en-US" altLang="zh-CN" sz="2400" dirty="0">
                <a:latin typeface="Times New Roman"/>
                <a:cs typeface="Times New Roman"/>
              </a:rPr>
              <a:t>real-world logistics companies to try our </a:t>
            </a:r>
            <a:r>
              <a:rPr lang="en-US" altLang="zh-CN" sz="2400" dirty="0" smtClean="0">
                <a:latin typeface="Times New Roman"/>
                <a:cs typeface="Times New Roman"/>
              </a:rPr>
              <a:t>software</a:t>
            </a:r>
          </a:p>
          <a:p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AU" altLang="zh-CN" sz="2400" dirty="0" smtClean="0">
                <a:latin typeface="Times New Roman"/>
                <a:cs typeface="Times New Roman"/>
              </a:rPr>
              <a:t>Add </a:t>
            </a:r>
            <a:r>
              <a:rPr lang="en-US" altLang="zh-CN" sz="2400" dirty="0">
                <a:latin typeface="Times New Roman"/>
                <a:cs typeface="Times New Roman"/>
              </a:rPr>
              <a:t>sequential loading and item rotation </a:t>
            </a:r>
            <a:r>
              <a:rPr lang="en-US" altLang="zh-CN" sz="2400" dirty="0" smtClean="0">
                <a:latin typeface="Times New Roman"/>
                <a:cs typeface="Times New Roman"/>
              </a:rPr>
              <a:t>constraints</a:t>
            </a:r>
          </a:p>
          <a:p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Use real road distance instead of Euclidean distance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68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Lesson </a:t>
            </a:r>
            <a:r>
              <a:rPr kumimoji="1" lang="en-US" altLang="zh-CN" sz="4800" dirty="0">
                <a:solidFill>
                  <a:srgbClr val="2F2B20"/>
                </a:solidFill>
                <a:latin typeface="Times New Roman"/>
                <a:cs typeface="Times New Roman"/>
              </a:rPr>
              <a:t>learnt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Faster packing heuristics could reduce running time</a:t>
            </a: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GUI develop skills</a:t>
            </a: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How to work in team</a:t>
            </a: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Software design is more important than implementation</a:t>
            </a:r>
          </a:p>
          <a:p>
            <a:pPr marL="571500" indent="-457200">
              <a:buFont typeface="+mj-lt"/>
              <a:buAutoNum type="arabicPeriod"/>
            </a:pPr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24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A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to understand the algorithm</a:t>
            </a:r>
          </a:p>
          <a:p>
            <a:pPr marL="114300" indent="0">
              <a:buNone/>
            </a:pP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Correction: provide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seudo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endParaRPr lang="en-A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+mj-lt"/>
              <a:buAutoNum type="arabicPeriod" startAt="2"/>
            </a:pPr>
            <a:r>
              <a:rPr lang="en-A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provide a GUI</a:t>
            </a:r>
          </a:p>
          <a:p>
            <a:pPr marL="114300" indent="0">
              <a:buNone/>
            </a:pP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Correction: Design GUI architecture</a:t>
            </a:r>
          </a:p>
          <a:p>
            <a:pPr marL="11430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Design GUI layout</a:t>
            </a:r>
          </a:p>
          <a:p>
            <a:pPr marL="11430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Integrate GUI with algorithm part</a:t>
            </a:r>
          </a:p>
          <a:p>
            <a:pPr marL="11430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Test GUI</a:t>
            </a:r>
          </a:p>
          <a:p>
            <a:pPr marL="11430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Peer-review </a:t>
            </a:r>
            <a:r>
              <a:rPr kumimoji="1" lang="en-US" altLang="zh-CN" sz="4800" dirty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r>
              <a:rPr kumimoji="1" lang="en-US" altLang="zh-CN" sz="4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eedback</a:t>
            </a:r>
            <a:endParaRPr kumimoji="1" lang="en-US" altLang="zh-CN" sz="4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48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>
                <a:solidFill>
                  <a:schemeClr val="tx1"/>
                </a:solidFill>
                <a:latin typeface="Times New Roman"/>
                <a:cs typeface="Times New Roman"/>
              </a:rPr>
              <a:t>How to work in </a:t>
            </a:r>
            <a:r>
              <a:rPr kumimoji="1" lang="en-US" altLang="zh-CN" sz="4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team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efficiency of meetings</a:t>
            </a:r>
          </a:p>
          <a:p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effective communication methods</a:t>
            </a:r>
          </a:p>
          <a:p>
            <a:endParaRPr lang="en-A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 group members’ criticism seriously </a:t>
            </a:r>
          </a:p>
          <a:p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 special schedule monitor</a:t>
            </a:r>
          </a:p>
          <a:p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tasks clearly and help each other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57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>
                <a:solidFill>
                  <a:srgbClr val="2F2B20"/>
                </a:solidFill>
                <a:latin typeface="Times New Roman"/>
                <a:cs typeface="Times New Roman"/>
              </a:rPr>
              <a:t>Statistics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Reading 15 previous research papers</a:t>
            </a: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16 official meetings with supervisor</a:t>
            </a: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&gt; 50 group meetings</a:t>
            </a: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&gt; 1300 working hours (whole group)</a:t>
            </a: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&gt; 4000 lines code (part provided by </a:t>
            </a:r>
            <a:r>
              <a:rPr kumimoji="1" lang="en-US" altLang="zh-CN" sz="2400" dirty="0" err="1" smtClean="0">
                <a:latin typeface="Times New Roman"/>
                <a:cs typeface="Times New Roman"/>
              </a:rPr>
              <a:t>Dr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 Sergey) </a:t>
            </a: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&gt; 500 times test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07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Contribution</a:t>
            </a:r>
            <a:endParaRPr lang="en-A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Xuanyu</a:t>
            </a:r>
            <a:r>
              <a:rPr lang="en-US" dirty="0"/>
              <a:t> </a:t>
            </a:r>
            <a:r>
              <a:rPr lang="en-US" dirty="0" smtClean="0"/>
              <a:t>Zhao: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- Leading: mathematical </a:t>
            </a:r>
            <a:r>
              <a:rPr lang="en-US" dirty="0"/>
              <a:t>formulation </a:t>
            </a:r>
            <a:r>
              <a:rPr lang="en-US" dirty="0" smtClean="0"/>
              <a:t>&amp; </a:t>
            </a:r>
            <a:r>
              <a:rPr lang="en-US" dirty="0"/>
              <a:t>software </a:t>
            </a:r>
            <a:r>
              <a:rPr lang="en-US" dirty="0" smtClean="0"/>
              <a:t>structure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design &amp; </a:t>
            </a:r>
            <a:r>
              <a:rPr lang="en-US" dirty="0"/>
              <a:t>algorithm </a:t>
            </a:r>
            <a:r>
              <a:rPr lang="en-US" dirty="0" smtClean="0"/>
              <a:t>/ software development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- Participating: documentation, test </a:t>
            </a:r>
            <a:r>
              <a:rPr lang="en-US" dirty="0"/>
              <a:t>and </a:t>
            </a:r>
            <a:r>
              <a:rPr lang="en-US" dirty="0" smtClean="0"/>
              <a:t>maintaining</a:t>
            </a:r>
            <a:endParaRPr lang="en-AU" dirty="0"/>
          </a:p>
          <a:p>
            <a:endParaRPr lang="en-AU" dirty="0"/>
          </a:p>
          <a:p>
            <a:r>
              <a:rPr lang="en-US" dirty="0"/>
              <a:t>Wei </a:t>
            </a:r>
            <a:r>
              <a:rPr lang="en-US" dirty="0" smtClean="0"/>
              <a:t>Zhang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smtClean="0"/>
              <a:t>    - Leading: test and </a:t>
            </a:r>
            <a:r>
              <a:rPr lang="en-US" dirty="0"/>
              <a:t>maintaining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- Participating: design, algorithm </a:t>
            </a:r>
            <a:r>
              <a:rPr lang="en-US" dirty="0"/>
              <a:t>/ software </a:t>
            </a:r>
            <a:r>
              <a:rPr lang="en-US" dirty="0" smtClean="0"/>
              <a:t>development,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documentation</a:t>
            </a:r>
            <a:endParaRPr lang="en-AU" dirty="0"/>
          </a:p>
          <a:p>
            <a:r>
              <a:rPr lang="en-US" dirty="0"/>
              <a:t>Yawen </a:t>
            </a:r>
            <a:r>
              <a:rPr lang="en-US" dirty="0" smtClean="0"/>
              <a:t>Luo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smtClean="0"/>
              <a:t>    - Leading: documentation, group schedule </a:t>
            </a:r>
            <a:r>
              <a:rPr lang="en-US" dirty="0"/>
              <a:t>monitoring</a:t>
            </a:r>
            <a:r>
              <a:rPr lang="en-US" dirty="0" smtClean="0"/>
              <a:t>, </a:t>
            </a:r>
          </a:p>
          <a:p>
            <a:pPr marL="114300" indent="0">
              <a:buNone/>
            </a:pPr>
            <a:r>
              <a:rPr lang="en-US" dirty="0" smtClean="0"/>
              <a:t>    - Participating</a:t>
            </a:r>
            <a:r>
              <a:rPr lang="en-US" dirty="0"/>
              <a:t>: </a:t>
            </a:r>
            <a:r>
              <a:rPr lang="en-US" dirty="0" smtClean="0"/>
              <a:t>design, algorithm </a:t>
            </a:r>
            <a:r>
              <a:rPr lang="en-US" dirty="0"/>
              <a:t>/ software </a:t>
            </a:r>
            <a:r>
              <a:rPr lang="en-US" dirty="0" smtClean="0"/>
              <a:t>development, test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and maintaining</a:t>
            </a:r>
            <a:endParaRPr lang="en-AU" dirty="0"/>
          </a:p>
          <a:p>
            <a:pPr marL="11430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00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Acknowledgement </a:t>
            </a:r>
            <a:endParaRPr kumimoji="1" lang="zh-CN" altLang="en-US" sz="48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/>
                <a:cs typeface="Times New Roman"/>
              </a:rPr>
              <a:t>Thank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Dr</a:t>
            </a:r>
            <a:r>
              <a:rPr lang="en-US" altLang="zh-CN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Sergey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Polyakovskiy</a:t>
            </a:r>
            <a:r>
              <a:rPr lang="en-US" altLang="zh-CN" sz="2400" dirty="0" smtClean="0">
                <a:latin typeface="Times New Roman"/>
                <a:cs typeface="Times New Roman"/>
              </a:rPr>
              <a:t>,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Dr</a:t>
            </a:r>
            <a:r>
              <a:rPr lang="en-US" altLang="zh-CN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err="1">
                <a:latin typeface="Times New Roman"/>
                <a:cs typeface="Times New Roman"/>
              </a:rPr>
              <a:t>Amali</a:t>
            </a:r>
            <a:r>
              <a:rPr lang="en-US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Weerasinghe</a:t>
            </a:r>
            <a:r>
              <a:rPr lang="en-US" altLang="zh-CN" sz="2400" dirty="0">
                <a:latin typeface="Times New Roman"/>
                <a:cs typeface="Times New Roman"/>
              </a:rPr>
              <a:t> and </a:t>
            </a:r>
            <a:r>
              <a:rPr lang="en-US" altLang="zh-CN" sz="2400" dirty="0" err="1">
                <a:latin typeface="Times New Roman"/>
                <a:cs typeface="Times New Roman"/>
              </a:rPr>
              <a:t>Mr</a:t>
            </a:r>
            <a:r>
              <a:rPr lang="en-US" altLang="zh-CN" sz="2400" dirty="0">
                <a:latin typeface="Times New Roman"/>
                <a:cs typeface="Times New Roman"/>
              </a:rPr>
              <a:t> Kevin </a:t>
            </a:r>
            <a:r>
              <a:rPr lang="en-US" altLang="zh-CN" sz="2400" dirty="0" err="1">
                <a:latin typeface="Times New Roman"/>
                <a:cs typeface="Times New Roman"/>
              </a:rPr>
              <a:t>MacIunas</a:t>
            </a:r>
            <a:r>
              <a:rPr lang="en-US" altLang="zh-CN" sz="2400" dirty="0">
                <a:latin typeface="Times New Roman"/>
                <a:cs typeface="Times New Roman"/>
              </a:rPr>
              <a:t>, for presenting us with the opportunity to take on this project and the guidance they have provided.</a:t>
            </a:r>
            <a:r>
              <a:rPr lang="en-AU" altLang="zh-CN" sz="2400" dirty="0">
                <a:latin typeface="Times New Roman"/>
                <a:cs typeface="Times New Roman"/>
              </a:rPr>
              <a:t> </a:t>
            </a:r>
            <a:endParaRPr lang="en-AU" altLang="zh-CN" sz="2400" dirty="0" smtClean="0">
              <a:latin typeface="Times New Roman"/>
              <a:cs typeface="Times New Roman"/>
            </a:endParaRPr>
          </a:p>
          <a:p>
            <a:endParaRPr kumimoji="1" lang="en-US" altLang="zh-CN" sz="2400" dirty="0">
              <a:latin typeface="Times New Roman"/>
              <a:cs typeface="Times New Roman"/>
            </a:endParaRPr>
          </a:p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Thank MCI classmate and friends for helping us.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63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solidFill>
                  <a:srgbClr val="2F2B20"/>
                </a:solidFill>
                <a:latin typeface="Times New Roman"/>
                <a:cs typeface="Times New Roman"/>
              </a:rPr>
              <a:t>References</a:t>
            </a:r>
            <a:endParaRPr kumimoji="1" lang="zh-CN" altLang="en-US" sz="48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[1]. </a:t>
            </a:r>
            <a:r>
              <a:rPr kumimoji="1" lang="en-US" altLang="zh-CN" sz="2000" dirty="0">
                <a:latin typeface="Times New Roman"/>
                <a:cs typeface="Times New Roman"/>
              </a:rPr>
              <a:t>Leung S, et al,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2013, ‘A </a:t>
            </a:r>
            <a:r>
              <a:rPr kumimoji="1" lang="en-US" altLang="zh-CN" sz="2000" dirty="0">
                <a:latin typeface="Times New Roman"/>
                <a:cs typeface="Times New Roman"/>
              </a:rPr>
              <a:t>meta-heuristic algorithm for heterogeneous fleet vehicle routing problems with two-dimensional loading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constraints’.</a:t>
            </a:r>
          </a:p>
          <a:p>
            <a:endParaRPr kumimoji="1" lang="en-US" altLang="zh-CN" sz="2000" dirty="0" smtClean="0">
              <a:latin typeface="Times New Roman"/>
              <a:cs typeface="Times New Roman"/>
            </a:endParaRPr>
          </a:p>
          <a:p>
            <a:r>
              <a:rPr lang="en-US" altLang="zh-CN" sz="2000" dirty="0" smtClean="0">
                <a:latin typeface="Times New Roman"/>
                <a:cs typeface="Times New Roman"/>
              </a:rPr>
              <a:t>[2]</a:t>
            </a:r>
            <a:r>
              <a:rPr lang="en-US" altLang="zh-CN" sz="2000" dirty="0">
                <a:latin typeface="Times New Roman"/>
                <a:cs typeface="Times New Roman"/>
              </a:rPr>
              <a:t>. </a:t>
            </a:r>
            <a:r>
              <a:rPr lang="en-US" altLang="zh-CN" sz="2000" dirty="0" err="1">
                <a:latin typeface="Times New Roman"/>
                <a:cs typeface="Times New Roman"/>
              </a:rPr>
              <a:t>Iori</a:t>
            </a:r>
            <a:r>
              <a:rPr lang="en-US" altLang="zh-CN" sz="2000" dirty="0">
                <a:latin typeface="Times New Roman"/>
                <a:cs typeface="Times New Roman"/>
              </a:rPr>
              <a:t>, M., &amp; Martello, S, 2010, ‘Routing problems with loading constraints’, TOP, 18, 4–27</a:t>
            </a:r>
            <a:r>
              <a:rPr lang="en-US" altLang="zh-CN" sz="2000" dirty="0" smtClean="0">
                <a:latin typeface="Times New Roman"/>
                <a:cs typeface="Times New Roman"/>
              </a:rPr>
              <a:t>.</a:t>
            </a:r>
            <a:endParaRPr lang="en-US" altLang="zh-CN" sz="2000" dirty="0">
              <a:latin typeface="Times New Roman"/>
              <a:cs typeface="Times New Roman"/>
            </a:endParaRPr>
          </a:p>
          <a:p>
            <a:endParaRPr kumimoji="1" lang="en-US" altLang="zh-CN" sz="2000" dirty="0" smtClean="0">
              <a:latin typeface="Times New Roman"/>
              <a:cs typeface="Times New Roman"/>
            </a:endParaRPr>
          </a:p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[</a:t>
            </a:r>
            <a:r>
              <a:rPr kumimoji="1" lang="zh-CN" altLang="zh-CN" sz="2000" dirty="0">
                <a:latin typeface="Times New Roman"/>
                <a:cs typeface="Times New Roman"/>
              </a:rPr>
              <a:t>3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]. </a:t>
            </a:r>
            <a:r>
              <a:rPr kumimoji="1" lang="en-US" altLang="zh-CN" sz="2000" dirty="0" err="1" smtClean="0">
                <a:latin typeface="Times New Roman"/>
                <a:cs typeface="Times New Roman"/>
              </a:rPr>
              <a:t>Polyakovsky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2000" dirty="0">
                <a:latin typeface="Times New Roman"/>
                <a:cs typeface="Times New Roman"/>
              </a:rPr>
              <a:t>S &amp; </a:t>
            </a:r>
            <a:r>
              <a:rPr kumimoji="1" lang="en-US" altLang="zh-CN" sz="2000" dirty="0" err="1">
                <a:latin typeface="Times New Roman"/>
                <a:cs typeface="Times New Roman"/>
              </a:rPr>
              <a:t>M’Hallah</a:t>
            </a:r>
            <a:r>
              <a:rPr kumimoji="1" lang="en-US" altLang="zh-CN" sz="2000" dirty="0">
                <a:latin typeface="Times New Roman"/>
                <a:cs typeface="Times New Roman"/>
              </a:rPr>
              <a:t> R,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2013</a:t>
            </a:r>
            <a:r>
              <a:rPr lang="en-US" altLang="zh-CN" sz="20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, ‘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A </a:t>
            </a:r>
            <a:r>
              <a:rPr kumimoji="1" lang="en-US" altLang="zh-CN" sz="2000" dirty="0" err="1">
                <a:latin typeface="Times New Roman"/>
                <a:cs typeface="Times New Roman"/>
              </a:rPr>
              <a:t>muti</a:t>
            </a:r>
            <a:r>
              <a:rPr kumimoji="1" lang="en-US" altLang="zh-CN" sz="2000" dirty="0">
                <a:latin typeface="Times New Roman"/>
                <a:cs typeface="Times New Roman"/>
              </a:rPr>
              <a:t>-agent system for the weighted earliness tardiness parallel machine </a:t>
            </a:r>
            <a:r>
              <a:rPr kumimoji="1" lang="en-US" altLang="zh-CN" sz="2000" dirty="0" smtClean="0">
                <a:latin typeface="Times New Roman"/>
                <a:cs typeface="Times New Roman"/>
              </a:rPr>
              <a:t>problem’.</a:t>
            </a:r>
          </a:p>
          <a:p>
            <a:endParaRPr kumimoji="1" lang="en-US" altLang="zh-CN" sz="2000" dirty="0">
              <a:latin typeface="Times New Roman"/>
              <a:cs typeface="Times New Roman"/>
            </a:endParaRPr>
          </a:p>
          <a:p>
            <a:r>
              <a:rPr lang="en-US" altLang="zh-CN" sz="20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[4]</a:t>
            </a:r>
            <a:r>
              <a:rPr lang="en-US" altLang="zh-CN" sz="2000" dirty="0">
                <a:solidFill>
                  <a:srgbClr val="2F2B20"/>
                </a:solidFill>
                <a:latin typeface="Times New Roman"/>
                <a:cs typeface="Times New Roman"/>
              </a:rPr>
              <a:t>.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Polyakovsky</a:t>
            </a:r>
            <a:r>
              <a:rPr lang="en-US" altLang="zh-CN" sz="2000" dirty="0"/>
              <a:t> S &amp; </a:t>
            </a:r>
            <a:r>
              <a:rPr lang="en-US" altLang="zh-CN" sz="2000" dirty="0" err="1"/>
              <a:t>M’Hallah</a:t>
            </a:r>
            <a:r>
              <a:rPr lang="en-US" altLang="zh-CN" sz="2000" dirty="0"/>
              <a:t> R, 2007 </a:t>
            </a:r>
            <a:r>
              <a:rPr lang="en-US" altLang="zh-CN" sz="2000" dirty="0">
                <a:solidFill>
                  <a:srgbClr val="2F2B20"/>
                </a:solidFill>
                <a:latin typeface="Times New Roman"/>
                <a:cs typeface="Times New Roman"/>
              </a:rPr>
              <a:t>‘</a:t>
            </a:r>
            <a:r>
              <a:rPr lang="en-US" altLang="zh-CN" sz="2000" dirty="0"/>
              <a:t>An agent-base approach to the two-dimensional guillotine bin </a:t>
            </a:r>
            <a:r>
              <a:rPr lang="en-US" altLang="zh-CN" sz="2000" dirty="0" err="1"/>
              <a:t>paking</a:t>
            </a:r>
            <a:r>
              <a:rPr lang="en-US" altLang="zh-CN" sz="2000" dirty="0"/>
              <a:t> problem’, European Journal of Operational Research, 192,767-781.</a:t>
            </a:r>
            <a:endParaRPr lang="en-US" altLang="zh-CN" sz="2000" dirty="0">
              <a:solidFill>
                <a:srgbClr val="2F2B20"/>
              </a:solidFill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kumimoji="1" lang="en-US" altLang="zh-CN" sz="2000" dirty="0" smtClean="0">
              <a:latin typeface="Times New Roman"/>
              <a:cs typeface="Times New Rom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93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4151"/>
            <a:ext cx="7620000" cy="1143000"/>
          </a:xfrm>
        </p:spPr>
        <p:txBody>
          <a:bodyPr/>
          <a:lstStyle/>
          <a:p>
            <a:r>
              <a:rPr kumimoji="1" lang="en-US" altLang="zh-CN" sz="4800" dirty="0">
                <a:solidFill>
                  <a:srgbClr val="2F2B20"/>
                </a:solidFill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8426"/>
            <a:ext cx="7620000" cy="4800600"/>
          </a:xfrm>
        </p:spPr>
        <p:txBody>
          <a:bodyPr>
            <a:noAutofit/>
          </a:bodyPr>
          <a:lstStyle/>
          <a:p>
            <a:r>
              <a:rPr kumimoji="1" lang="en-US" altLang="zh-CN" sz="2400" dirty="0">
                <a:latin typeface="Times New Roman"/>
                <a:cs typeface="Times New Roman"/>
              </a:rPr>
              <a:t>2L-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HFVRP</a:t>
            </a:r>
          </a:p>
          <a:p>
            <a:pPr marL="114300" indent="0">
              <a:buNone/>
            </a:pPr>
            <a:r>
              <a:rPr kumimoji="1" lang="en-US" altLang="zh-CN" sz="2400" dirty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  the </a:t>
            </a:r>
            <a:r>
              <a:rPr kumimoji="1" lang="en-US" altLang="zh-CN" sz="2400" dirty="0">
                <a:latin typeface="Times New Roman"/>
                <a:cs typeface="Times New Roman"/>
              </a:rPr>
              <a:t>heterogeneous ﬂeet vehicle routing problems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with</a:t>
            </a:r>
          </a:p>
          <a:p>
            <a:pPr marL="114300" indent="0">
              <a:buNone/>
            </a:pPr>
            <a:r>
              <a:rPr kumimoji="1" lang="en-US" altLang="zh-CN" sz="2400" dirty="0">
                <a:latin typeface="Times New Roman"/>
                <a:cs typeface="Times New Roman"/>
              </a:rPr>
              <a:t>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  two</a:t>
            </a:r>
            <a:r>
              <a:rPr kumimoji="1" lang="en-US" altLang="zh-CN" sz="2400" dirty="0">
                <a:latin typeface="Times New Roman"/>
                <a:cs typeface="Times New Roman"/>
              </a:rPr>
              <a:t>-dimensional loading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constraints </a:t>
            </a:r>
            <a:r>
              <a:rPr kumimoji="1" lang="en-US" altLang="zh-CN" sz="2400" baseline="-25000" dirty="0" smtClean="0">
                <a:latin typeface="Times New Roman"/>
                <a:cs typeface="Times New Roman"/>
              </a:rPr>
              <a:t>[1]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Loading of freight into vehicles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Successive routing of the vehicles to satisfy customer demand</a:t>
            </a:r>
          </a:p>
          <a:p>
            <a:pPr marL="114300" indent="0">
              <a:buNone/>
            </a:pPr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Outcomes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An approximate solution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Software with GUI</a:t>
            </a:r>
          </a:p>
          <a:p>
            <a:pPr marL="114300" indent="0">
              <a:buNone/>
            </a:pPr>
            <a:endParaRPr kumimoji="1" lang="en-US" altLang="zh-CN" sz="2400" dirty="0">
              <a:latin typeface="Times New Roman"/>
              <a:cs typeface="Times New Roman"/>
            </a:endParaRPr>
          </a:p>
          <a:p>
            <a:r>
              <a:rPr lang="en-US" altLang="zh-CN" sz="2400" dirty="0">
                <a:latin typeface="Times New Roman"/>
                <a:cs typeface="Times New Roman"/>
              </a:rPr>
              <a:t>P</a:t>
            </a:r>
            <a:r>
              <a:rPr lang="en-US" altLang="zh-CN" sz="2400" dirty="0" smtClean="0">
                <a:latin typeface="Times New Roman"/>
                <a:cs typeface="Times New Roman"/>
              </a:rPr>
              <a:t>otential </a:t>
            </a:r>
            <a:r>
              <a:rPr lang="en-US" altLang="zh-CN" sz="2400" dirty="0">
                <a:latin typeface="Times New Roman"/>
                <a:cs typeface="Times New Roman"/>
              </a:rPr>
              <a:t>to benefit everyone’s life in the future</a:t>
            </a:r>
            <a:r>
              <a:rPr lang="en-AU" altLang="zh-CN" sz="2400" dirty="0">
                <a:latin typeface="Times New Roman"/>
                <a:cs typeface="Times New Roman"/>
              </a:rPr>
              <a:t> 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7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Customer Needs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CN" sz="2400" dirty="0">
                <a:latin typeface="Times New Roman"/>
                <a:cs typeface="Times New Roman"/>
              </a:rPr>
              <a:t>L</a:t>
            </a:r>
            <a:r>
              <a:rPr lang="en-US" altLang="zh-CN" sz="2400" dirty="0" smtClean="0">
                <a:latin typeface="Times New Roman"/>
                <a:cs typeface="Times New Roman"/>
              </a:rPr>
              <a:t>ogistics </a:t>
            </a:r>
            <a:r>
              <a:rPr lang="en-US" altLang="zh-CN" sz="2400" dirty="0">
                <a:latin typeface="Times New Roman"/>
                <a:cs typeface="Times New Roman"/>
              </a:rPr>
              <a:t>companies expect to have optimized routes</a:t>
            </a:r>
            <a:r>
              <a:rPr lang="en-AU" altLang="zh-CN" sz="2400" dirty="0">
                <a:latin typeface="Times New Roman"/>
                <a:cs typeface="Times New Roman"/>
              </a:rPr>
              <a:t> </a:t>
            </a:r>
            <a:r>
              <a:rPr lang="en-AU" altLang="zh-CN" sz="2400" dirty="0" smtClean="0">
                <a:latin typeface="Times New Roman"/>
                <a:cs typeface="Times New Roman"/>
              </a:rPr>
              <a:t>       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e.g</a:t>
            </a:r>
            <a:r>
              <a:rPr kumimoji="1" lang="en-US" altLang="zh-CN" sz="2400" dirty="0">
                <a:latin typeface="Times New Roman"/>
                <a:cs typeface="Times New Roman"/>
              </a:rPr>
              <a:t>. </a:t>
            </a:r>
            <a:r>
              <a:rPr lang="en-US" altLang="zh-CN" sz="2400" dirty="0">
                <a:latin typeface="Times New Roman"/>
                <a:cs typeface="Times New Roman"/>
              </a:rPr>
              <a:t>Cargo distribution</a:t>
            </a:r>
            <a:r>
              <a:rPr lang="en-AU" altLang="zh-CN" sz="2400" dirty="0">
                <a:latin typeface="Times New Roman"/>
                <a:cs typeface="Times New Roman"/>
              </a:rPr>
              <a:t> for large</a:t>
            </a:r>
            <a:r>
              <a:rPr lang="en-US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supermarket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CN" sz="2400" dirty="0" smtClean="0">
                <a:latin typeface="Times New Roman"/>
                <a:cs typeface="Times New Roman"/>
              </a:rPr>
              <a:t>no mature or applicable applications with GUI in the software market</a:t>
            </a:r>
          </a:p>
          <a:p>
            <a:pPr marL="571500" indent="-457200">
              <a:buFont typeface="+mj-lt"/>
              <a:buAutoNum type="arabicPeriod"/>
            </a:pPr>
            <a:endParaRPr lang="en-US" altLang="zh-CN" sz="2400" dirty="0">
              <a:latin typeface="Times New Roman"/>
              <a:cs typeface="Times New Roman"/>
            </a:endParaRPr>
          </a:p>
          <a:p>
            <a:r>
              <a:rPr lang="en-US" altLang="zh-CN" sz="2400" dirty="0">
                <a:latin typeface="Times New Roman"/>
                <a:cs typeface="Times New Roman"/>
              </a:rPr>
              <a:t>P</a:t>
            </a:r>
            <a:r>
              <a:rPr lang="en-US" altLang="zh-CN" sz="2400" dirty="0" smtClean="0">
                <a:latin typeface="Times New Roman"/>
                <a:cs typeface="Times New Roman"/>
              </a:rPr>
              <a:t>roject T</a:t>
            </a:r>
            <a:r>
              <a:rPr lang="en-AU" altLang="zh-CN" sz="2400" dirty="0" smtClean="0">
                <a:latin typeface="Times New Roman"/>
                <a:cs typeface="Times New Roman"/>
              </a:rPr>
              <a:t>asks </a:t>
            </a:r>
          </a:p>
          <a:p>
            <a:pPr marL="571500" indent="-457200">
              <a:buFont typeface="+mj-lt"/>
              <a:buAutoNum type="arabicPeriod"/>
            </a:pPr>
            <a:r>
              <a:rPr lang="en-AU" altLang="zh-CN" sz="2400" dirty="0" smtClean="0">
                <a:latin typeface="Times New Roman"/>
                <a:cs typeface="Times New Roman"/>
              </a:rPr>
              <a:t>Find an approximate solution </a:t>
            </a:r>
          </a:p>
          <a:p>
            <a:pPr marL="571500" indent="-457200">
              <a:buFont typeface="+mj-lt"/>
              <a:buAutoNum type="arabicPeriod"/>
            </a:pPr>
            <a:r>
              <a:rPr lang="en-AU" altLang="zh-CN" sz="2400" dirty="0" smtClean="0">
                <a:latin typeface="Times New Roman"/>
                <a:cs typeface="Times New Roman"/>
              </a:rPr>
              <a:t>Develop software with GUI</a:t>
            </a:r>
          </a:p>
          <a:p>
            <a:pPr marL="571500" indent="-457200">
              <a:buFont typeface="+mj-lt"/>
              <a:buAutoNum type="arabicPeriod"/>
            </a:pPr>
            <a:r>
              <a:rPr lang="en-AU" altLang="zh-CN" sz="2400" dirty="0" smtClean="0">
                <a:latin typeface="Times New Roman"/>
                <a:cs typeface="Times New Roman"/>
              </a:rPr>
              <a:t>Necessary documentation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Introduction</a:t>
            </a:r>
            <a:endParaRPr kumimoji="1" lang="en-US" altLang="zh-CN" sz="48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5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Algorithm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>
                <a:latin typeface="Times New Roman"/>
                <a:cs typeface="Times New Roman"/>
              </a:rPr>
              <a:t>S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hould minimize total distance of all routes</a:t>
            </a: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>
              <a:latin typeface="Times New Roman"/>
              <a:cs typeface="Times New Roman"/>
            </a:endParaRPr>
          </a:p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Software 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Read an input instance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Propose </a:t>
            </a:r>
            <a:r>
              <a:rPr lang="en-US" altLang="zh-CN" sz="2400" dirty="0" smtClean="0">
                <a:latin typeface="Times New Roman"/>
                <a:cs typeface="Times New Roman"/>
              </a:rPr>
              <a:t>approximately </a:t>
            </a:r>
            <a:r>
              <a:rPr lang="en-US" altLang="zh-CN" sz="2400" dirty="0">
                <a:latin typeface="Times New Roman"/>
                <a:cs typeface="Times New Roman"/>
              </a:rPr>
              <a:t>optimal </a:t>
            </a:r>
            <a:r>
              <a:rPr lang="en-US" altLang="zh-CN" sz="2400" dirty="0" smtClean="0">
                <a:latin typeface="Times New Roman"/>
                <a:cs typeface="Times New Roman"/>
              </a:rPr>
              <a:t>routes in graphical mode</a:t>
            </a: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>
              <a:latin typeface="Times New Roman"/>
              <a:cs typeface="Times New Roman"/>
            </a:endParaRPr>
          </a:p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Team Building</a:t>
            </a: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Cooperate closely 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Project Amis</a:t>
            </a:r>
            <a:endParaRPr kumimoji="1" lang="zh-CN" altLang="en-US" sz="4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8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Approaches</a:t>
            </a:r>
            <a:endParaRPr kumimoji="1" lang="zh-CN" altLang="en-US" sz="48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Terms and Definitions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CN" sz="2400" dirty="0" smtClean="0">
                <a:latin typeface="Times New Roman"/>
                <a:cs typeface="Times New Roman"/>
              </a:rPr>
              <a:t>[</a:t>
            </a:r>
            <a:r>
              <a:rPr lang="en-US" altLang="zh-CN" sz="2400" dirty="0">
                <a:latin typeface="Times New Roman"/>
                <a:cs typeface="Times New Roman"/>
              </a:rPr>
              <a:t>Depot]: The </a:t>
            </a:r>
            <a:r>
              <a:rPr lang="en-US" altLang="zh-CN" sz="2400" dirty="0" smtClean="0">
                <a:latin typeface="Times New Roman"/>
                <a:cs typeface="Times New Roman"/>
              </a:rPr>
              <a:t>warehouse. Starting and ending point of a route.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CN" sz="2400" dirty="0" smtClean="0">
                <a:latin typeface="Times New Roman"/>
                <a:cs typeface="Times New Roman"/>
              </a:rPr>
              <a:t>[</a:t>
            </a:r>
            <a:r>
              <a:rPr lang="en-US" altLang="zh-CN" sz="2400" dirty="0">
                <a:latin typeface="Times New Roman"/>
                <a:cs typeface="Times New Roman"/>
              </a:rPr>
              <a:t>Customer]: An entity with fixed location and fixed amount of items to receive</a:t>
            </a:r>
            <a:r>
              <a:rPr lang="en-US" altLang="zh-CN" sz="2400" dirty="0" smtClean="0">
                <a:latin typeface="Times New Roman"/>
                <a:cs typeface="Times New Roman"/>
              </a:rPr>
              <a:t>.</a:t>
            </a:r>
            <a:r>
              <a:rPr lang="en-US" altLang="zh-CN" sz="2400" dirty="0"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zh-CN" sz="2400" dirty="0" smtClean="0">
                <a:latin typeface="Times New Roman"/>
                <a:cs typeface="Times New Roman"/>
              </a:rPr>
              <a:t>[</a:t>
            </a:r>
            <a:r>
              <a:rPr lang="en-US" altLang="zh-CN" sz="2400" dirty="0">
                <a:latin typeface="Times New Roman"/>
                <a:cs typeface="Times New Roman"/>
              </a:rPr>
              <a:t>Vehicle Type]: A specific type of vehicle with certain size, capacity and fixed / variable cost. 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zh-CN" sz="2400" dirty="0" smtClean="0">
                <a:latin typeface="Times New Roman"/>
                <a:cs typeface="Times New Roman"/>
              </a:rPr>
              <a:t> [</a:t>
            </a:r>
            <a:r>
              <a:rPr lang="en-US" altLang="zh-CN" sz="2400" dirty="0">
                <a:latin typeface="Times New Roman"/>
                <a:cs typeface="Times New Roman"/>
              </a:rPr>
              <a:t>Route]: The route of a vehicle for delivering items to customers, starting from depot, serving one or more customers in fixed sequence and finally ending at depot. </a:t>
            </a:r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9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Approaches</a:t>
            </a:r>
            <a:endParaRPr kumimoji="1" lang="zh-CN" altLang="en-US" sz="48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2700"/>
            <a:ext cx="8074588" cy="4660899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7" name="文本框 6"/>
          <p:cNvSpPr txBox="1"/>
          <p:nvPr/>
        </p:nvSpPr>
        <p:spPr>
          <a:xfrm>
            <a:off x="7951527" y="6453201"/>
            <a:ext cx="4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[2]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77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en-US" altLang="zh-CN" sz="2600" dirty="0" smtClean="0">
                <a:latin typeface="Times New Roman"/>
                <a:cs typeface="Times New Roman"/>
              </a:rPr>
              <a:t> </a:t>
            </a:r>
            <a:endParaRPr kumimoji="1" lang="en-US" altLang="zh-CN" sz="2600" dirty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6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600" dirty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6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600" dirty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6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600" dirty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6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600" dirty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6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600" dirty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6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6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600" dirty="0" err="1" smtClean="0">
                <a:latin typeface="Times New Roman"/>
                <a:cs typeface="Times New Roman"/>
              </a:rPr>
              <a:t>Linkern.exe</a:t>
            </a:r>
            <a:r>
              <a:rPr kumimoji="1" lang="en-US" altLang="zh-CN" sz="2600" dirty="0" smtClean="0">
                <a:latin typeface="Times New Roman"/>
                <a:cs typeface="Times New Roman"/>
              </a:rPr>
              <a:t>: </a:t>
            </a:r>
            <a:r>
              <a:rPr lang="en-US" altLang="zh-CN" sz="2600" dirty="0">
                <a:latin typeface="Times New Roman"/>
                <a:cs typeface="Times New Roman"/>
              </a:rPr>
              <a:t>calculate TSP </a:t>
            </a:r>
            <a:r>
              <a:rPr lang="en-US" altLang="zh-CN" sz="2600" dirty="0" smtClean="0">
                <a:latin typeface="Times New Roman"/>
                <a:cs typeface="Times New Roman"/>
              </a:rPr>
              <a:t>route</a:t>
            </a:r>
            <a:r>
              <a:rPr lang="en-AU" altLang="zh-CN" sz="2600" dirty="0" smtClean="0">
                <a:latin typeface="Times New Roman"/>
                <a:cs typeface="Times New Roman"/>
              </a:rPr>
              <a:t> </a:t>
            </a:r>
            <a:endParaRPr kumimoji="1" lang="en-US" altLang="zh-CN" sz="2600" dirty="0" smtClean="0">
              <a:latin typeface="Times New Roman"/>
              <a:cs typeface="Times New Roman"/>
            </a:endParaRPr>
          </a:p>
          <a:p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>
                <a:solidFill>
                  <a:srgbClr val="2F2B20"/>
                </a:solidFill>
                <a:latin typeface="Times New Roman"/>
                <a:cs typeface="Times New Roman"/>
              </a:rPr>
              <a:t>Technology and Tools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02267"/>
            <a:ext cx="6858000" cy="4700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476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Algorithm development</a:t>
            </a:r>
          </a:p>
          <a:p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Multi-agent system for VRP part</a:t>
            </a:r>
            <a:r>
              <a:rPr lang="en-AU" altLang="zh-CN" sz="1600" i="1" dirty="0" smtClean="0"/>
              <a:t>  </a:t>
            </a:r>
            <a:r>
              <a:rPr lang="zh-CN" altLang="en-US" sz="1600" baseline="-25000" dirty="0" smtClean="0"/>
              <a:t>［</a:t>
            </a:r>
            <a:r>
              <a:rPr lang="en-US" altLang="zh-CN" sz="1600" baseline="-25000" dirty="0" smtClean="0"/>
              <a:t>3</a:t>
            </a:r>
            <a:r>
              <a:rPr lang="zh-CN" altLang="en-US" sz="1600" baseline="-25000" dirty="0" smtClean="0"/>
              <a:t>］</a:t>
            </a:r>
            <a:endParaRPr lang="en-AU" altLang="zh-CN" sz="1600" baseline="-25000" dirty="0" smtClean="0"/>
          </a:p>
          <a:p>
            <a:pPr marL="571500" indent="-457200">
              <a:buFont typeface="+mj-lt"/>
              <a:buAutoNum type="arabicPeriod"/>
            </a:pPr>
            <a:endParaRPr kumimoji="1" lang="en-US" altLang="zh-CN" sz="16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Bin </a:t>
            </a:r>
            <a:r>
              <a:rPr kumimoji="1" lang="en-US" altLang="zh-CN" sz="2400" dirty="0">
                <a:latin typeface="Times New Roman"/>
                <a:cs typeface="Times New Roman"/>
              </a:rPr>
              <a:t>packing heuristics for checking packing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feasibility </a:t>
            </a:r>
            <a:r>
              <a:rPr kumimoji="1" lang="zh-CN" altLang="en-US" sz="2400" baseline="-25000" dirty="0" smtClean="0">
                <a:latin typeface="Times New Roman"/>
                <a:cs typeface="Times New Roman"/>
              </a:rPr>
              <a:t>［</a:t>
            </a:r>
            <a:r>
              <a:rPr kumimoji="1" lang="zh-CN" altLang="zh-CN" sz="2400" baseline="-25000" dirty="0">
                <a:latin typeface="Times New Roman"/>
                <a:cs typeface="Times New Roman"/>
              </a:rPr>
              <a:t>4</a:t>
            </a:r>
            <a:r>
              <a:rPr kumimoji="1" lang="zh-CN" altLang="en-US" sz="2400" baseline="-25000" dirty="0" smtClean="0">
                <a:latin typeface="Times New Roman"/>
                <a:cs typeface="Times New Roman"/>
              </a:rPr>
              <a:t>］</a:t>
            </a:r>
            <a:endParaRPr kumimoji="1" lang="en-US" altLang="zh-CN" sz="2400" baseline="-250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Packing </a:t>
            </a:r>
            <a:r>
              <a:rPr kumimoji="1" lang="en-US" altLang="zh-CN" sz="2400" dirty="0">
                <a:latin typeface="Times New Roman"/>
                <a:cs typeface="Times New Roman"/>
              </a:rPr>
              <a:t>heuristics based Mixed Integer 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Programs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800" dirty="0" smtClean="0">
                <a:solidFill>
                  <a:srgbClr val="2F2B20"/>
                </a:solidFill>
                <a:latin typeface="Times New Roman"/>
                <a:cs typeface="Times New Roman"/>
              </a:rPr>
              <a:t>Approaches</a:t>
            </a:r>
            <a:endParaRPr kumimoji="1" lang="zh-CN" altLang="en-US" sz="4800" dirty="0">
              <a:solidFill>
                <a:srgbClr val="2F2B2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7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相邻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相邻.thmx</Template>
  <TotalTime>1882</TotalTime>
  <Words>887</Words>
  <Application>Microsoft Office PowerPoint</Application>
  <PresentationFormat>On-screen Show (4:3)</PresentationFormat>
  <Paragraphs>229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相邻</vt:lpstr>
      <vt:lpstr>Vehicle Routing Problem  with Loading Constraints</vt:lpstr>
      <vt:lpstr>Outline</vt:lpstr>
      <vt:lpstr>Overview</vt:lpstr>
      <vt:lpstr>Introduction</vt:lpstr>
      <vt:lpstr>Project Amis</vt:lpstr>
      <vt:lpstr>Approaches</vt:lpstr>
      <vt:lpstr>Approaches</vt:lpstr>
      <vt:lpstr>Technology and Tools</vt:lpstr>
      <vt:lpstr>Approaches</vt:lpstr>
      <vt:lpstr>Slide 10</vt:lpstr>
      <vt:lpstr>Slide 11</vt:lpstr>
      <vt:lpstr>Software Development Process</vt:lpstr>
      <vt:lpstr>Slide 13</vt:lpstr>
      <vt:lpstr>Project Schedule</vt:lpstr>
      <vt:lpstr>Changes Happened </vt:lpstr>
      <vt:lpstr>Online Project Management</vt:lpstr>
      <vt:lpstr>Test</vt:lpstr>
      <vt:lpstr>Results</vt:lpstr>
      <vt:lpstr>Slide 19</vt:lpstr>
      <vt:lpstr>Results</vt:lpstr>
      <vt:lpstr>Slide 21</vt:lpstr>
      <vt:lpstr>Future Work</vt:lpstr>
      <vt:lpstr>Lesson learnt</vt:lpstr>
      <vt:lpstr>Peer-review Feedback</vt:lpstr>
      <vt:lpstr>How to work in team</vt:lpstr>
      <vt:lpstr>Statistics</vt:lpstr>
      <vt:lpstr>Member Contribution</vt:lpstr>
      <vt:lpstr>Acknowledgement 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Routing Problem  with Loading Constraints - Approach</dc:title>
  <dc:creator>Yawen Luo</dc:creator>
  <cp:lastModifiedBy>Huang</cp:lastModifiedBy>
  <cp:revision>211</cp:revision>
  <cp:lastPrinted>2015-06-09T11:08:13Z</cp:lastPrinted>
  <dcterms:created xsi:type="dcterms:W3CDTF">2015-04-06T04:51:17Z</dcterms:created>
  <dcterms:modified xsi:type="dcterms:W3CDTF">2015-06-09T14:25:40Z</dcterms:modified>
</cp:coreProperties>
</file>