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1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615B6-9215-42CD-ADF9-3AA8387E4DB1}" type="datetimeFigureOut">
              <a:rPr lang="zh-CN" altLang="en-US" smtClean="0"/>
              <a:t>2015/6/8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E5AF3-4ABA-4930-A96F-10DEF5E70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820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B654-5766-4DBD-A7A2-6D61C312F1E4}" type="datetime1">
              <a:rPr lang="en-US" altLang="zh-CN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A5C2-6817-44BB-A2DE-E02CF13D9903}" type="datetime1">
              <a:rPr lang="en-US" altLang="zh-CN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8242-74A0-4DC2-8F65-7D877D480D90}" type="datetime1">
              <a:rPr lang="en-US" altLang="zh-CN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EFB4-54D9-4291-97F9-966E57B01A96}" type="datetime1">
              <a:rPr lang="en-US" altLang="zh-CN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4A9B-93E4-4B92-A8BE-35DE0BEEAE8F}" type="datetime1">
              <a:rPr lang="en-US" altLang="zh-CN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17FA-E75C-4EA1-AEA2-C7CFD0F04A28}" type="datetime1">
              <a:rPr lang="en-US" altLang="zh-CN" smtClean="0"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9AFC-F935-4F6D-81D6-B9FEC599EF87}" type="datetime1">
              <a:rPr lang="en-US" altLang="zh-CN" smtClean="0"/>
              <a:t>6/8/2015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4ABD-65C7-4A74-AFCF-D3EBD1725D10}" type="datetime1">
              <a:rPr lang="en-US" altLang="zh-CN" smtClean="0"/>
              <a:t>6/8/2015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526A-C73F-43B8-AB79-7976A05B9296}" type="datetime1">
              <a:rPr lang="en-US" altLang="zh-CN" smtClean="0"/>
              <a:t>6/8/2015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C926-887D-4804-92BE-704BDDFC3F37}" type="datetime1">
              <a:rPr lang="en-US" altLang="zh-CN" smtClean="0"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693C-1277-410E-83D3-78FA2DD8ECD6}" type="datetime1">
              <a:rPr lang="en-US" altLang="zh-CN" smtClean="0"/>
              <a:t>6/8/2015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1FE2A97-80CF-4669-81E0-16A65BA3BDBD}" type="datetime1">
              <a:rPr lang="en-US" altLang="zh-CN" smtClean="0"/>
              <a:t>6/8/2015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06778" y="1128888"/>
            <a:ext cx="7543800" cy="1736586"/>
          </a:xfrm>
        </p:spPr>
        <p:txBody>
          <a:bodyPr/>
          <a:lstStyle/>
          <a:p>
            <a:pPr lvl="0">
              <a:lnSpc>
                <a:spcPts val="6800"/>
              </a:lnSpc>
            </a:pPr>
            <a:r>
              <a:rPr lang="en-US" altLang="zh-CN" sz="4800" dirty="0" smtClean="0">
                <a:solidFill>
                  <a:schemeClr val="tx1"/>
                </a:solidFill>
                <a:latin typeface="Times New Roman"/>
                <a:cs typeface="Times New Roman"/>
              </a:rPr>
              <a:t>Group 9 Demo</a:t>
            </a:r>
            <a:endParaRPr kumimoji="1" lang="zh-CN" altLang="en-US" sz="48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02764" y="3658031"/>
            <a:ext cx="42102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400" dirty="0">
                <a:solidFill>
                  <a:srgbClr val="2F2B20"/>
                </a:solidFill>
                <a:latin typeface="Times New Roman"/>
                <a:cs typeface="Times New Roman"/>
              </a:rPr>
              <a:t>Group 9</a:t>
            </a:r>
          </a:p>
          <a:p>
            <a:pPr algn="r"/>
            <a:r>
              <a:rPr lang="en-US" altLang="zh-CN" sz="2400" dirty="0" err="1">
                <a:solidFill>
                  <a:srgbClr val="2F2B20"/>
                </a:solidFill>
                <a:latin typeface="Times New Roman"/>
                <a:cs typeface="Times New Roman"/>
              </a:rPr>
              <a:t>Xuanyu</a:t>
            </a:r>
            <a:r>
              <a:rPr lang="en-US" altLang="zh-CN" sz="2400" dirty="0">
                <a:solidFill>
                  <a:srgbClr val="2F2B2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solidFill>
                  <a:srgbClr val="2F2B20"/>
                </a:solidFill>
                <a:latin typeface="Times New Roman"/>
                <a:cs typeface="Times New Roman"/>
              </a:rPr>
              <a:t>Zhao a1655611</a:t>
            </a:r>
            <a:endParaRPr lang="en-US" altLang="zh-CN" sz="2400" dirty="0">
              <a:solidFill>
                <a:srgbClr val="2F2B20"/>
              </a:solidFill>
              <a:latin typeface="Times New Roman"/>
              <a:cs typeface="Times New Roman"/>
            </a:endParaRPr>
          </a:p>
          <a:p>
            <a:pPr algn="r"/>
            <a:r>
              <a:rPr lang="en-US" altLang="zh-CN" sz="2400" dirty="0">
                <a:solidFill>
                  <a:srgbClr val="2F2B20"/>
                </a:solidFill>
                <a:latin typeface="Times New Roman"/>
                <a:cs typeface="Times New Roman"/>
              </a:rPr>
              <a:t>Yawen </a:t>
            </a:r>
            <a:r>
              <a:rPr lang="en-US" altLang="zh-CN" sz="2400" dirty="0" smtClean="0">
                <a:solidFill>
                  <a:srgbClr val="2F2B20"/>
                </a:solidFill>
                <a:latin typeface="Times New Roman"/>
                <a:cs typeface="Times New Roman"/>
              </a:rPr>
              <a:t>Luo a1657343</a:t>
            </a:r>
            <a:endParaRPr lang="en-US" altLang="zh-CN" sz="2400" dirty="0">
              <a:solidFill>
                <a:srgbClr val="2F2B20"/>
              </a:solidFill>
              <a:latin typeface="Times New Roman"/>
              <a:cs typeface="Times New Roman"/>
            </a:endParaRPr>
          </a:p>
          <a:p>
            <a:pPr algn="r"/>
            <a:r>
              <a:rPr lang="en-US" altLang="zh-CN" sz="2400" dirty="0">
                <a:solidFill>
                  <a:srgbClr val="2F2B20"/>
                </a:solidFill>
                <a:latin typeface="Times New Roman"/>
                <a:cs typeface="Times New Roman"/>
              </a:rPr>
              <a:t>Wei </a:t>
            </a:r>
            <a:r>
              <a:rPr lang="en-US" altLang="zh-CN" sz="2400" dirty="0" smtClean="0">
                <a:solidFill>
                  <a:srgbClr val="2F2B20"/>
                </a:solidFill>
                <a:latin typeface="Times New Roman"/>
                <a:cs typeface="Times New Roman"/>
              </a:rPr>
              <a:t>Zha</a:t>
            </a:r>
            <a:r>
              <a:rPr lang="en-US" altLang="zh-CN" sz="2400" dirty="0" smtClean="0">
                <a:latin typeface="Times New Roman"/>
                <a:cs typeface="Times New Roman"/>
              </a:rPr>
              <a:t>ng a1657881</a:t>
            </a:r>
            <a:endParaRPr lang="zh-CN" altLang="en-US" sz="2400" dirty="0">
              <a:latin typeface="Times New Roman"/>
              <a:cs typeface="Times New Roman"/>
            </a:endParaRPr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1251229" y="5765775"/>
            <a:ext cx="6461760" cy="691559"/>
          </a:xfrm>
        </p:spPr>
        <p:txBody>
          <a:bodyPr>
            <a:normAutofit/>
          </a:bodyPr>
          <a:lstStyle/>
          <a:p>
            <a:pPr algn="r"/>
            <a:r>
              <a:rPr lang="en-US" altLang="zh-CN" sz="2400" dirty="0">
                <a:solidFill>
                  <a:srgbClr val="2F2B20"/>
                </a:solidFill>
                <a:latin typeface="Times New Roman"/>
                <a:cs typeface="Times New Roman"/>
              </a:rPr>
              <a:t>Supervisor: Sergey </a:t>
            </a:r>
            <a:r>
              <a:rPr lang="en-US" altLang="zh-CN" sz="2400" dirty="0" err="1">
                <a:solidFill>
                  <a:srgbClr val="2F2B20"/>
                </a:solidFill>
                <a:latin typeface="Times New Roman"/>
                <a:cs typeface="Times New Roman"/>
              </a:rPr>
              <a:t>Polyakovskiy</a:t>
            </a:r>
            <a:endParaRPr kumimoji="1" lang="zh-CN" altLang="en-US" sz="2400" dirty="0">
              <a:solidFill>
                <a:srgbClr val="2F2B20"/>
              </a:solidFill>
              <a:latin typeface="Times New Roman"/>
              <a:cs typeface="Times New Roman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6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44" y="1501423"/>
            <a:ext cx="8302092" cy="4618688"/>
          </a:xfr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2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2533" y="293510"/>
            <a:ext cx="7467600" cy="6158089"/>
          </a:xfrm>
        </p:spPr>
        <p:txBody>
          <a:bodyPr>
            <a:normAutofit fontScale="92500" lnSpcReduction="20000"/>
          </a:bodyPr>
          <a:lstStyle/>
          <a:p>
            <a:pPr marL="180000">
              <a:lnSpc>
                <a:spcPct val="110000"/>
              </a:lnSpc>
            </a:pPr>
            <a:r>
              <a:rPr kumimoji="1" lang="en-US" altLang="zh-CN" sz="3600" dirty="0" smtClean="0">
                <a:latin typeface="Times New Roman" pitchFamily="18" charset="0"/>
                <a:cs typeface="Times New Roman" pitchFamily="18" charset="0"/>
              </a:rPr>
              <a:t>Jack</a:t>
            </a:r>
            <a:r>
              <a:rPr kumimoji="1" lang="en-US" altLang="zh-CN" sz="2000" dirty="0" smtClean="0">
                <a:latin typeface="Times New Roman" pitchFamily="18" charset="0"/>
                <a:cs typeface="Times New Roman" pitchFamily="18" charset="0"/>
              </a:rPr>
              <a:t> is the manager of a </a:t>
            </a:r>
            <a:r>
              <a:rPr kumimoji="1" lang="en-US" altLang="zh-CN" sz="3600" dirty="0">
                <a:latin typeface="Times New Roman" pitchFamily="18" charset="0"/>
                <a:cs typeface="Times New Roman" pitchFamily="18" charset="0"/>
              </a:rPr>
              <a:t>logistics company</a:t>
            </a:r>
            <a:r>
              <a:rPr kumimoji="1" lang="en-US" altLang="zh-CN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180000">
              <a:lnSpc>
                <a:spcPct val="110000"/>
              </a:lnSpc>
            </a:pPr>
            <a:endParaRPr kumimoji="1"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80000">
              <a:lnSpc>
                <a:spcPct val="110000"/>
              </a:lnSpc>
            </a:pPr>
            <a:r>
              <a:rPr kumimoji="1" lang="en-US" altLang="zh-CN" sz="2000" dirty="0" smtClean="0">
                <a:latin typeface="Times New Roman" pitchFamily="18" charset="0"/>
                <a:cs typeface="Times New Roman" pitchFamily="18" charset="0"/>
              </a:rPr>
              <a:t>His company owns several types of vehicles (trucks), each type has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different</a:t>
            </a:r>
            <a:r>
              <a:rPr kumimoji="1" lang="en-US" altLang="zh-CN" sz="2000" dirty="0" smtClean="0">
                <a:latin typeface="Times New Roman" pitchFamily="18" charset="0"/>
                <a:cs typeface="Times New Roman" pitchFamily="18" charset="0"/>
              </a:rPr>
              <a:t> size and capacity.</a:t>
            </a:r>
          </a:p>
          <a:p>
            <a:pPr marL="0" indent="0">
              <a:lnSpc>
                <a:spcPct val="110000"/>
              </a:lnSpc>
              <a:buNone/>
            </a:pPr>
            <a:endParaRPr kumimoji="1"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80000">
              <a:lnSpc>
                <a:spcPct val="110000"/>
              </a:lnSpc>
            </a:pPr>
            <a:r>
              <a:rPr kumimoji="1" lang="en-US" altLang="zh-CN" sz="2000" dirty="0" smtClean="0">
                <a:latin typeface="Times New Roman" pitchFamily="18" charset="0"/>
                <a:cs typeface="Times New Roman" pitchFamily="18" charset="0"/>
              </a:rPr>
              <a:t>The company is busy and needs to deliver lots of items to lots of customers everyday. </a:t>
            </a:r>
          </a:p>
          <a:p>
            <a:pPr marL="0" indent="0">
              <a:lnSpc>
                <a:spcPct val="110000"/>
              </a:lnSpc>
              <a:buNone/>
            </a:pPr>
            <a:endParaRPr kumimoji="1"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80000">
              <a:lnSpc>
                <a:spcPct val="110000"/>
              </a:lnSpc>
            </a:pPr>
            <a:r>
              <a:rPr kumimoji="1" lang="en-US" altLang="zh-CN" sz="2000" dirty="0" smtClean="0">
                <a:latin typeface="Times New Roman" pitchFamily="18" charset="0"/>
                <a:cs typeface="Times New Roman" pitchFamily="18" charset="0"/>
              </a:rPr>
              <a:t>Items have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different</a:t>
            </a:r>
            <a:r>
              <a:rPr kumimoji="1" lang="en-US" altLang="zh-CN" sz="2000" dirty="0" smtClean="0">
                <a:latin typeface="Times New Roman" pitchFamily="18" charset="0"/>
                <a:cs typeface="Times New Roman" pitchFamily="18" charset="0"/>
              </a:rPr>
              <a:t> length, width and weight.</a:t>
            </a:r>
          </a:p>
          <a:p>
            <a:pPr marL="0" indent="0">
              <a:lnSpc>
                <a:spcPct val="110000"/>
              </a:lnSpc>
              <a:buNone/>
            </a:pPr>
            <a:endParaRPr kumimoji="1"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80000">
              <a:lnSpc>
                <a:spcPct val="110000"/>
              </a:lnSpc>
            </a:pPr>
            <a:r>
              <a:rPr kumimoji="1" lang="en-US" altLang="zh-CN" sz="2000" dirty="0" smtClean="0">
                <a:latin typeface="Times New Roman" pitchFamily="18" charset="0"/>
                <a:cs typeface="Times New Roman" pitchFamily="18" charset="0"/>
              </a:rPr>
              <a:t>Customers located in many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different</a:t>
            </a:r>
            <a:r>
              <a:rPr kumimoji="1" lang="en-US" altLang="zh-CN" sz="2000" dirty="0" smtClean="0">
                <a:latin typeface="Times New Roman" pitchFamily="18" charset="0"/>
                <a:cs typeface="Times New Roman" pitchFamily="18" charset="0"/>
              </a:rPr>
              <a:t> positions.</a:t>
            </a:r>
          </a:p>
          <a:p>
            <a:pPr marL="0" indent="0">
              <a:lnSpc>
                <a:spcPct val="110000"/>
              </a:lnSpc>
              <a:buNone/>
            </a:pPr>
            <a:endParaRPr kumimoji="1"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80000">
              <a:lnSpc>
                <a:spcPct val="110000"/>
              </a:lnSpc>
            </a:pPr>
            <a:r>
              <a:rPr kumimoji="1" lang="en-US" altLang="zh-CN" sz="2000" dirty="0" smtClean="0">
                <a:latin typeface="Times New Roman" pitchFamily="18" charset="0"/>
                <a:cs typeface="Times New Roman" pitchFamily="18" charset="0"/>
              </a:rPr>
              <a:t>Each truck picks up items from 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depot</a:t>
            </a:r>
            <a:r>
              <a:rPr kumimoji="1"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000" dirty="0">
                <a:latin typeface="Times New Roman" pitchFamily="18" charset="0"/>
                <a:cs typeface="Times New Roman" pitchFamily="18" charset="0"/>
              </a:rPr>
              <a:t>warehouse</a:t>
            </a:r>
            <a:r>
              <a:rPr kumimoji="1" lang="en-US" altLang="zh-CN" sz="2000" dirty="0" smtClean="0">
                <a:latin typeface="Times New Roman" pitchFamily="18" charset="0"/>
                <a:cs typeface="Times New Roman" pitchFamily="18" charset="0"/>
              </a:rPr>
              <a:t>), visits one or more customers in turn and finally comes back to depot. </a:t>
            </a:r>
            <a:endParaRPr kumimoji="1"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80000" indent="0">
              <a:lnSpc>
                <a:spcPct val="110000"/>
              </a:lnSpc>
              <a:buNone/>
            </a:pPr>
            <a:r>
              <a:rPr kumimoji="1" lang="en-US" altLang="zh-CN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----------------- This is called a route!</a:t>
            </a:r>
          </a:p>
          <a:p>
            <a:pPr marL="180000" indent="0">
              <a:lnSpc>
                <a:spcPct val="110000"/>
              </a:lnSpc>
              <a:buNone/>
            </a:pPr>
            <a:endParaRPr kumimoji="1"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80000">
              <a:lnSpc>
                <a:spcPct val="110000"/>
              </a:lnSpc>
            </a:pPr>
            <a:r>
              <a:rPr kumimoji="1" lang="en-US" altLang="zh-CN" sz="2000" dirty="0" smtClean="0">
                <a:latin typeface="Times New Roman" pitchFamily="18" charset="0"/>
                <a:cs typeface="Times New Roman" pitchFamily="18" charset="0"/>
              </a:rPr>
              <a:t>Customers are lazy! They don’t want to sign the receipt twice.</a:t>
            </a:r>
          </a:p>
          <a:p>
            <a:pPr marL="180000" indent="0">
              <a:lnSpc>
                <a:spcPct val="110000"/>
              </a:lnSpc>
              <a:buNone/>
            </a:pPr>
            <a:r>
              <a:rPr kumimoji="1"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1" lang="en-US" altLang="zh-CN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---------------- One customer must be served by only one truck</a:t>
            </a:r>
            <a:r>
              <a:rPr kumimoji="1" lang="en-US" altLang="zh-CN" i="1" dirty="0" smtClean="0">
                <a:solidFill>
                  <a:srgbClr val="FF0000"/>
                </a:solidFill>
              </a:rPr>
              <a:t>.</a:t>
            </a:r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>
                <a:latin typeface="Times New Roman" pitchFamily="18" charset="0"/>
                <a:cs typeface="Times New Roman" pitchFamily="18" charset="0"/>
              </a:rPr>
              <a:t>What problem makes </a:t>
            </a:r>
            <a:r>
              <a:rPr kumimoji="1" lang="en-US" altLang="zh-CN" sz="3600" dirty="0">
                <a:latin typeface="Times New Roman" pitchFamily="18" charset="0"/>
                <a:cs typeface="Times New Roman" pitchFamily="18" charset="0"/>
              </a:rPr>
              <a:t>Jack</a:t>
            </a:r>
            <a:r>
              <a:rPr kumimoji="1" lang="en-US" altLang="zh-CN" sz="2400" dirty="0">
                <a:latin typeface="Times New Roman" pitchFamily="18" charset="0"/>
                <a:cs typeface="Times New Roman" pitchFamily="18" charset="0"/>
              </a:rPr>
              <a:t> very annoyed but he has to face it everyday?</a:t>
            </a:r>
            <a:endParaRPr kumimoji="1"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62844"/>
            <a:ext cx="7620000" cy="5937956"/>
          </a:xfrm>
        </p:spPr>
        <p:txBody>
          <a:bodyPr>
            <a:normAutofit/>
          </a:bodyPr>
          <a:lstStyle/>
          <a:p>
            <a:r>
              <a:rPr kumimoji="1" lang="en-US" altLang="zh-CN" sz="2400" dirty="0" smtClean="0">
                <a:latin typeface="Times New Roman" pitchFamily="18" charset="0"/>
                <a:cs typeface="Times New Roman" pitchFamily="18" charset="0"/>
              </a:rPr>
              <a:t>Today’s work list:</a:t>
            </a:r>
          </a:p>
          <a:p>
            <a:pPr marL="571500" indent="-457200">
              <a:buFont typeface="+mj-lt"/>
              <a:buAutoNum type="arabicPeriod"/>
            </a:pPr>
            <a:r>
              <a:rPr kumimoji="1" lang="en-US" altLang="zh-CN" sz="2000" dirty="0" smtClean="0">
                <a:latin typeface="Times New Roman" pitchFamily="18" charset="0"/>
                <a:cs typeface="Times New Roman" pitchFamily="18" charset="0"/>
              </a:rPr>
              <a:t>Deliver </a:t>
            </a:r>
            <a:r>
              <a:rPr kumimoji="1" lang="en-US" altLang="zh-CN" sz="2000" i="1" dirty="0" smtClean="0">
                <a:latin typeface="Times New Roman" pitchFamily="18" charset="0"/>
                <a:cs typeface="Times New Roman" pitchFamily="18" charset="0"/>
              </a:rPr>
              <a:t>a fridge, a TV and a book </a:t>
            </a:r>
            <a:r>
              <a:rPr kumimoji="1" lang="en-US" altLang="zh-CN" sz="20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kumimoji="1" lang="en-US" altLang="zh-CN" sz="2000" dirty="0" err="1" smtClean="0">
                <a:latin typeface="Times New Roman" pitchFamily="18" charset="0"/>
                <a:cs typeface="Times New Roman" pitchFamily="18" charset="0"/>
              </a:rPr>
              <a:t>Mr</a:t>
            </a:r>
            <a:r>
              <a:rPr kumimoji="1" lang="en-US" altLang="zh-CN" sz="2000" dirty="0" smtClean="0">
                <a:latin typeface="Times New Roman" pitchFamily="18" charset="0"/>
                <a:cs typeface="Times New Roman" pitchFamily="18" charset="0"/>
              </a:rPr>
              <a:t> A in </a:t>
            </a:r>
            <a:r>
              <a:rPr kumimoji="1" lang="en-US" altLang="zh-CN" sz="2000" i="1" dirty="0" err="1" smtClean="0">
                <a:latin typeface="Times New Roman" pitchFamily="18" charset="0"/>
                <a:cs typeface="Times New Roman" pitchFamily="18" charset="0"/>
              </a:rPr>
              <a:t>ChinaTown</a:t>
            </a:r>
            <a:r>
              <a:rPr kumimoji="1" lang="en-US" altLang="zh-CN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571500" indent="-457200">
              <a:buFont typeface="+mj-lt"/>
              <a:buAutoNum type="arabicPeriod"/>
            </a:pPr>
            <a:r>
              <a:rPr kumimoji="1" lang="en-US" altLang="zh-CN" sz="2000" dirty="0" smtClean="0">
                <a:latin typeface="Times New Roman" pitchFamily="18" charset="0"/>
                <a:cs typeface="Times New Roman" pitchFamily="18" charset="0"/>
              </a:rPr>
              <a:t>Deliver </a:t>
            </a:r>
            <a:r>
              <a:rPr kumimoji="1" lang="en-US" altLang="zh-CN" sz="2000" i="1" dirty="0" smtClean="0">
                <a:latin typeface="Times New Roman" pitchFamily="18" charset="0"/>
                <a:cs typeface="Times New Roman" pitchFamily="18" charset="0"/>
              </a:rPr>
              <a:t>a smart phone </a:t>
            </a:r>
            <a:r>
              <a:rPr kumimoji="1" lang="en-US" altLang="zh-CN" sz="20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kumimoji="1" lang="en-US" altLang="zh-CN" sz="2000" dirty="0" err="1" smtClean="0">
                <a:latin typeface="Times New Roman" pitchFamily="18" charset="0"/>
                <a:cs typeface="Times New Roman" pitchFamily="18" charset="0"/>
              </a:rPr>
              <a:t>Mr</a:t>
            </a:r>
            <a:r>
              <a:rPr kumimoji="1" lang="en-US" altLang="zh-CN" sz="2000" dirty="0" smtClean="0">
                <a:latin typeface="Times New Roman" pitchFamily="18" charset="0"/>
                <a:cs typeface="Times New Roman" pitchFamily="18" charset="0"/>
              </a:rPr>
              <a:t> B in </a:t>
            </a:r>
            <a:r>
              <a:rPr kumimoji="1" lang="en-US" altLang="zh-CN" sz="2000" i="1" dirty="0" smtClean="0">
                <a:latin typeface="Times New Roman" pitchFamily="18" charset="0"/>
                <a:cs typeface="Times New Roman" pitchFamily="18" charset="0"/>
              </a:rPr>
              <a:t>Adelaide Airport</a:t>
            </a:r>
          </a:p>
          <a:p>
            <a:pPr marL="571500" indent="-457200">
              <a:buFont typeface="+mj-lt"/>
              <a:buAutoNum type="arabicPeriod"/>
            </a:pPr>
            <a:r>
              <a:rPr kumimoji="1" lang="en-US" altLang="zh-CN" sz="2000" dirty="0" smtClean="0">
                <a:latin typeface="Times New Roman" pitchFamily="18" charset="0"/>
                <a:cs typeface="Times New Roman" pitchFamily="18" charset="0"/>
              </a:rPr>
              <a:t>Deliver </a:t>
            </a:r>
            <a:r>
              <a:rPr kumimoji="1" lang="en-US" altLang="zh-CN" sz="2000" i="1" dirty="0" smtClean="0">
                <a:latin typeface="Times New Roman" pitchFamily="18" charset="0"/>
                <a:cs typeface="Times New Roman" pitchFamily="18" charset="0"/>
              </a:rPr>
              <a:t>a mac and 2 desks </a:t>
            </a:r>
            <a:r>
              <a:rPr kumimoji="1" lang="en-US" altLang="zh-CN" sz="20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kumimoji="1" lang="en-US" altLang="zh-CN" sz="2000" dirty="0" err="1" smtClean="0">
                <a:latin typeface="Times New Roman" pitchFamily="18" charset="0"/>
                <a:cs typeface="Times New Roman" pitchFamily="18" charset="0"/>
              </a:rPr>
              <a:t>Mr</a:t>
            </a:r>
            <a:r>
              <a:rPr kumimoji="1" lang="en-US" altLang="zh-CN" sz="2000" dirty="0" smtClean="0">
                <a:latin typeface="Times New Roman" pitchFamily="18" charset="0"/>
                <a:cs typeface="Times New Roman" pitchFamily="18" charset="0"/>
              </a:rPr>
              <a:t> C in </a:t>
            </a:r>
            <a:r>
              <a:rPr kumimoji="1" lang="en-US" altLang="zh-CN" sz="2000" i="1" dirty="0" smtClean="0">
                <a:latin typeface="Times New Roman" pitchFamily="18" charset="0"/>
                <a:cs typeface="Times New Roman" pitchFamily="18" charset="0"/>
              </a:rPr>
              <a:t>Adelaide </a:t>
            </a:r>
            <a:r>
              <a:rPr kumimoji="1" lang="en-US" altLang="zh-CN" sz="2000" i="1" dirty="0" err="1" smtClean="0">
                <a:latin typeface="Times New Roman" pitchFamily="18" charset="0"/>
                <a:cs typeface="Times New Roman" pitchFamily="18" charset="0"/>
              </a:rPr>
              <a:t>Uni</a:t>
            </a:r>
            <a:endParaRPr kumimoji="1" lang="en-US" altLang="zh-CN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457200">
              <a:buFont typeface="+mj-lt"/>
              <a:buAutoNum type="arabicPeriod"/>
            </a:pPr>
            <a:r>
              <a:rPr kumimoji="1" lang="en-US" altLang="zh-CN" sz="2000" dirty="0" smtClean="0">
                <a:latin typeface="Times New Roman" pitchFamily="18" charset="0"/>
                <a:cs typeface="Times New Roman" pitchFamily="18" charset="0"/>
              </a:rPr>
              <a:t>Deliver </a:t>
            </a:r>
            <a:r>
              <a:rPr kumimoji="1" lang="en-US" altLang="zh-CN" sz="2000" i="1" dirty="0" smtClean="0">
                <a:latin typeface="Times New Roman" pitchFamily="18" charset="0"/>
                <a:cs typeface="Times New Roman" pitchFamily="18" charset="0"/>
              </a:rPr>
              <a:t>3 boxes and  a sofa </a:t>
            </a:r>
            <a:r>
              <a:rPr kumimoji="1" lang="en-US" altLang="zh-CN" sz="20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kumimoji="1" lang="en-US" altLang="zh-CN" sz="2000" dirty="0" err="1" smtClean="0">
                <a:latin typeface="Times New Roman" pitchFamily="18" charset="0"/>
                <a:cs typeface="Times New Roman" pitchFamily="18" charset="0"/>
              </a:rPr>
              <a:t>Mr</a:t>
            </a:r>
            <a:r>
              <a:rPr kumimoji="1" lang="en-US" altLang="zh-CN" sz="2000" dirty="0" smtClean="0">
                <a:latin typeface="Times New Roman" pitchFamily="18" charset="0"/>
                <a:cs typeface="Times New Roman" pitchFamily="18" charset="0"/>
              </a:rPr>
              <a:t> D in </a:t>
            </a:r>
            <a:r>
              <a:rPr kumimoji="1" lang="en-US" altLang="zh-CN" sz="2000" i="1" dirty="0" err="1" smtClean="0">
                <a:latin typeface="Times New Roman" pitchFamily="18" charset="0"/>
                <a:cs typeface="Times New Roman" pitchFamily="18" charset="0"/>
              </a:rPr>
              <a:t>Glenelg</a:t>
            </a:r>
            <a:r>
              <a:rPr kumimoji="1" lang="en-US" altLang="zh-CN" sz="2000" i="1" dirty="0" smtClean="0">
                <a:latin typeface="Times New Roman" pitchFamily="18" charset="0"/>
                <a:cs typeface="Times New Roman" pitchFamily="18" charset="0"/>
              </a:rPr>
              <a:t> beach</a:t>
            </a:r>
          </a:p>
          <a:p>
            <a:pPr marL="114300" indent="0">
              <a:buNone/>
            </a:pPr>
            <a:r>
              <a:rPr kumimoji="1" lang="en-US" altLang="zh-CN" sz="2000" dirty="0" smtClean="0">
                <a:latin typeface="Times New Roman" pitchFamily="18" charset="0"/>
                <a:cs typeface="Times New Roman" pitchFamily="18" charset="0"/>
              </a:rPr>
              <a:t>…………………………….</a:t>
            </a:r>
          </a:p>
          <a:p>
            <a:endParaRPr kumimoji="1"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kumimoji="1" lang="en-US" altLang="zh-CN" sz="20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 100 </a:t>
            </a:r>
            <a:r>
              <a:rPr kumimoji="1" lang="en-US" altLang="zh-CN" sz="2000" dirty="0" smtClean="0">
                <a:latin typeface="Times New Roman" pitchFamily="18" charset="0"/>
                <a:cs typeface="Times New Roman" pitchFamily="18" charset="0"/>
              </a:rPr>
              <a:t>customers &amp;&amp;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 200  </a:t>
            </a:r>
            <a:r>
              <a:rPr kumimoji="1" lang="en-US" altLang="zh-CN" sz="2000" dirty="0" smtClean="0">
                <a:latin typeface="Times New Roman" pitchFamily="18" charset="0"/>
                <a:cs typeface="Times New Roman" pitchFamily="18" charset="0"/>
              </a:rPr>
              <a:t>items</a:t>
            </a:r>
          </a:p>
          <a:p>
            <a:r>
              <a:rPr kumimoji="1" lang="en-US" altLang="zh-CN" sz="2000" dirty="0" smtClean="0">
                <a:latin typeface="Times New Roman" pitchFamily="18" charset="0"/>
                <a:cs typeface="Times New Roman" pitchFamily="18" charset="0"/>
              </a:rPr>
              <a:t>How to arrange </a:t>
            </a:r>
            <a:r>
              <a:rPr kumimoji="1" lang="en-US" altLang="zh-CN" sz="3600" dirty="0">
                <a:latin typeface="Times New Roman" pitchFamily="18" charset="0"/>
                <a:cs typeface="Times New Roman" pitchFamily="18" charset="0"/>
              </a:rPr>
              <a:t>routes</a:t>
            </a:r>
            <a:r>
              <a:rPr kumimoji="1" lang="en-US" altLang="zh-CN" sz="2000" dirty="0" smtClean="0">
                <a:latin typeface="Times New Roman" pitchFamily="18" charset="0"/>
                <a:cs typeface="Times New Roman" pitchFamily="18" charset="0"/>
              </a:rPr>
              <a:t> ?</a:t>
            </a:r>
          </a:p>
          <a:p>
            <a:pPr marL="571500" indent="-457200">
              <a:buFont typeface="+mj-lt"/>
              <a:buAutoNum type="arabicPeriod"/>
            </a:pPr>
            <a:r>
              <a:rPr kumimoji="1"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how many</a:t>
            </a:r>
            <a:r>
              <a:rPr kumimoji="1" lang="en-US" altLang="zh-CN" sz="2000" dirty="0" smtClean="0">
                <a:latin typeface="Times New Roman" pitchFamily="18" charset="0"/>
                <a:cs typeface="Times New Roman" pitchFamily="18" charset="0"/>
              </a:rPr>
              <a:t> trucks to use?</a:t>
            </a:r>
          </a:p>
          <a:p>
            <a:pPr marL="571500" indent="-457200">
              <a:buFont typeface="+mj-lt"/>
              <a:buAutoNum type="arabicPeriod"/>
            </a:pPr>
            <a:r>
              <a:rPr kumimoji="1"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type </a:t>
            </a:r>
            <a:r>
              <a:rPr kumimoji="1" lang="en-US" altLang="zh-CN" sz="2000" dirty="0" smtClean="0">
                <a:latin typeface="Times New Roman" pitchFamily="18" charset="0"/>
                <a:cs typeface="Times New Roman" pitchFamily="18" charset="0"/>
              </a:rPr>
              <a:t>of each truck</a:t>
            </a:r>
          </a:p>
          <a:p>
            <a:pPr marL="571500" indent="-457200">
              <a:buFont typeface="+mj-lt"/>
              <a:buAutoNum type="arabicPeriod"/>
            </a:pPr>
            <a:r>
              <a:rPr kumimoji="1"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kumimoji="1" lang="en-US" altLang="zh-CN" sz="2000" dirty="0" smtClean="0">
                <a:latin typeface="Times New Roman" pitchFamily="18" charset="0"/>
                <a:cs typeface="Times New Roman" pitchFamily="18" charset="0"/>
              </a:rPr>
              <a:t> truck should serve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kumimoji="1" lang="en-US" altLang="zh-CN" sz="2000" dirty="0" smtClean="0">
                <a:latin typeface="Times New Roman" pitchFamily="18" charset="0"/>
                <a:cs typeface="Times New Roman" pitchFamily="18" charset="0"/>
              </a:rPr>
              <a:t> customer(s)</a:t>
            </a:r>
          </a:p>
          <a:p>
            <a:endParaRPr kumimoji="1"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kumimoji="1" lang="en-US" altLang="zh-CN" sz="2000" dirty="0" smtClean="0">
                <a:latin typeface="Times New Roman" pitchFamily="18" charset="0"/>
                <a:cs typeface="Times New Roman" pitchFamily="18" charset="0"/>
              </a:rPr>
              <a:t>To make Jack’s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total cost(total distance) </a:t>
            </a:r>
            <a:r>
              <a:rPr kumimoji="1" lang="en-US" altLang="zh-CN" sz="3600" dirty="0">
                <a:latin typeface="Times New Roman" pitchFamily="18" charset="0"/>
                <a:cs typeface="Times New Roman" pitchFamily="18" charset="0"/>
              </a:rPr>
              <a:t>minimum</a:t>
            </a:r>
            <a:r>
              <a:rPr kumimoji="1" lang="en-US" altLang="zh-CN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kumimoji="1"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5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733" y="963432"/>
            <a:ext cx="7620000" cy="1501422"/>
          </a:xfrm>
        </p:spPr>
        <p:txBody>
          <a:bodyPr/>
          <a:lstStyle/>
          <a:p>
            <a:r>
              <a:rPr kumimoji="1" lang="en-US" altLang="zh-CN" sz="2400" dirty="0" smtClean="0">
                <a:latin typeface="Times New Roman" pitchFamily="18" charset="0"/>
                <a:cs typeface="Times New Roman" pitchFamily="18" charset="0"/>
              </a:rPr>
              <a:t>Jack doesn’t know how to arrange the routes.</a:t>
            </a:r>
          </a:p>
          <a:p>
            <a:r>
              <a:rPr kumimoji="1" lang="en-US" altLang="zh-CN" sz="2400" dirty="0" smtClean="0">
                <a:latin typeface="Times New Roman" pitchFamily="18" charset="0"/>
                <a:cs typeface="Times New Roman" pitchFamily="18" charset="0"/>
              </a:rPr>
              <a:t>This becomes a big </a:t>
            </a:r>
            <a:r>
              <a:rPr kumimoji="1" lang="en-US" altLang="zh-CN" sz="3600" dirty="0">
                <a:latin typeface="Times New Roman" pitchFamily="18" charset="0"/>
                <a:cs typeface="Times New Roman" pitchFamily="18" charset="0"/>
              </a:rPr>
              <a:t>headache</a:t>
            </a:r>
            <a:r>
              <a:rPr kumimoji="1" lang="en-US" altLang="zh-CN" sz="2400" dirty="0" smtClean="0">
                <a:latin typeface="Times New Roman" pitchFamily="18" charset="0"/>
                <a:cs typeface="Times New Roman" pitchFamily="18" charset="0"/>
              </a:rPr>
              <a:t> of him and makes him upset.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321733" y="3035753"/>
            <a:ext cx="786343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1" lang="en-US" altLang="zh-CN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Jack! Don’t worry any more!</a:t>
            </a:r>
          </a:p>
          <a:p>
            <a:pPr algn="ctr"/>
            <a:r>
              <a:rPr kumimoji="1" lang="en-US" altLang="zh-CN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Come to Group 9!</a:t>
            </a:r>
          </a:p>
          <a:p>
            <a:pPr algn="ctr"/>
            <a:r>
              <a:rPr kumimoji="1" lang="en-US" altLang="zh-CN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Our project is for you!</a:t>
            </a:r>
            <a:endParaRPr lang="zh-CN" altLang="en-US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5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73629"/>
          </a:xfrm>
        </p:spPr>
        <p:txBody>
          <a:bodyPr/>
          <a:lstStyle/>
          <a:p>
            <a:r>
              <a:rPr kumimoji="1" lang="en-US" altLang="zh-C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Big input: 255 customers, 786 items</a:t>
            </a:r>
            <a:endParaRPr kumimoji="1" lang="zh-CN" alt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11" y="1682045"/>
            <a:ext cx="7983220" cy="4435122"/>
          </a:xfr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2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2" y="1174046"/>
            <a:ext cx="8302433" cy="4785430"/>
          </a:xfr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6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7911"/>
            <a:ext cx="8423842" cy="4686421"/>
          </a:xfr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8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6" y="1128889"/>
            <a:ext cx="8228361" cy="4779243"/>
          </a:xfr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2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邻">
  <a:themeElements>
    <a:clrScheme name="相邻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相邻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邻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相邻.thmx</Template>
  <TotalTime>160</TotalTime>
  <Words>300</Words>
  <Application>Microsoft Office PowerPoint</Application>
  <PresentationFormat>全屏显示(4:3)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相邻</vt:lpstr>
      <vt:lpstr>Group 9 Demo</vt:lpstr>
      <vt:lpstr>PowerPoint 演示文稿</vt:lpstr>
      <vt:lpstr>PowerPoint 演示文稿</vt:lpstr>
      <vt:lpstr>PowerPoint 演示文稿</vt:lpstr>
      <vt:lpstr>PowerPoint 演示文稿</vt:lpstr>
      <vt:lpstr>Big input: 255 customers, 786 items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Routing Problem  with Loading Constraints</dc:title>
  <dc:creator>Yawen Luo</dc:creator>
  <cp:lastModifiedBy>zhangwei</cp:lastModifiedBy>
  <cp:revision>34</cp:revision>
  <dcterms:created xsi:type="dcterms:W3CDTF">2015-06-05T05:02:31Z</dcterms:created>
  <dcterms:modified xsi:type="dcterms:W3CDTF">2015-06-08T06:47:53Z</dcterms:modified>
</cp:coreProperties>
</file>