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679" r:id="rId2"/>
  </p:sldMasterIdLst>
  <p:notesMasterIdLst>
    <p:notesMasterId r:id="rId64"/>
  </p:notesMasterIdLst>
  <p:sldIdLst>
    <p:sldId id="271" r:id="rId3"/>
    <p:sldId id="631" r:id="rId4"/>
    <p:sldId id="307" r:id="rId5"/>
    <p:sldId id="281" r:id="rId6"/>
    <p:sldId id="346" r:id="rId7"/>
    <p:sldId id="282" r:id="rId8"/>
    <p:sldId id="283" r:id="rId9"/>
    <p:sldId id="347" r:id="rId10"/>
    <p:sldId id="348" r:id="rId11"/>
    <p:sldId id="308" r:id="rId12"/>
    <p:sldId id="285" r:id="rId13"/>
    <p:sldId id="286" r:id="rId14"/>
    <p:sldId id="287" r:id="rId15"/>
    <p:sldId id="288" r:id="rId16"/>
    <p:sldId id="350" r:id="rId17"/>
    <p:sldId id="351" r:id="rId18"/>
    <p:sldId id="352" r:id="rId19"/>
    <p:sldId id="353" r:id="rId20"/>
    <p:sldId id="371" r:id="rId21"/>
    <p:sldId id="687" r:id="rId22"/>
    <p:sldId id="354" r:id="rId23"/>
    <p:sldId id="310" r:id="rId24"/>
    <p:sldId id="355" r:id="rId25"/>
    <p:sldId id="311" r:id="rId26"/>
    <p:sldId id="312" r:id="rId27"/>
    <p:sldId id="334" r:id="rId28"/>
    <p:sldId id="335" r:id="rId29"/>
    <p:sldId id="337" r:id="rId30"/>
    <p:sldId id="336" r:id="rId31"/>
    <p:sldId id="295" r:id="rId32"/>
    <p:sldId id="361" r:id="rId33"/>
    <p:sldId id="360" r:id="rId34"/>
    <p:sldId id="362" r:id="rId35"/>
    <p:sldId id="296" r:id="rId36"/>
    <p:sldId id="297" r:id="rId37"/>
    <p:sldId id="298" r:id="rId38"/>
    <p:sldId id="299" r:id="rId39"/>
    <p:sldId id="301" r:id="rId40"/>
    <p:sldId id="338" r:id="rId41"/>
    <p:sldId id="340" r:id="rId42"/>
    <p:sldId id="357" r:id="rId43"/>
    <p:sldId id="358" r:id="rId44"/>
    <p:sldId id="369" r:id="rId45"/>
    <p:sldId id="688" r:id="rId46"/>
    <p:sldId id="313" r:id="rId47"/>
    <p:sldId id="365" r:id="rId48"/>
    <p:sldId id="315" r:id="rId49"/>
    <p:sldId id="317" r:id="rId50"/>
    <p:sldId id="318" r:id="rId51"/>
    <p:sldId id="320" r:id="rId52"/>
    <p:sldId id="321" r:id="rId53"/>
    <p:sldId id="322" r:id="rId54"/>
    <p:sldId id="366" r:id="rId55"/>
    <p:sldId id="323" r:id="rId56"/>
    <p:sldId id="324" r:id="rId57"/>
    <p:sldId id="325" r:id="rId58"/>
    <p:sldId id="327" r:id="rId59"/>
    <p:sldId id="329" r:id="rId60"/>
    <p:sldId id="331" r:id="rId61"/>
    <p:sldId id="332" r:id="rId62"/>
    <p:sldId id="309" r:id="rId63"/>
  </p:sldIdLst>
  <p:sldSz cx="12174538" cy="6848475"/>
  <p:notesSz cx="6858000" cy="9144000"/>
  <p:custDataLst>
    <p:tags r:id="rId65"/>
  </p:custDataLst>
  <p:defaultTextStyle>
    <a:defPPr>
      <a:defRPr lang="en-US"/>
    </a:defPPr>
    <a:lvl1pPr marL="0" algn="l" defTabSz="456863" rtl="0" eaLnBrk="1" latinLnBrk="0" hangingPunct="1">
      <a:defRPr sz="1900" kern="1200">
        <a:solidFill>
          <a:schemeClr val="tx1"/>
        </a:solidFill>
        <a:latin typeface="+mn-lt"/>
        <a:ea typeface="+mn-ea"/>
        <a:cs typeface="+mn-cs"/>
      </a:defRPr>
    </a:lvl1pPr>
    <a:lvl2pPr marL="456863" algn="l" defTabSz="456863" rtl="0" eaLnBrk="1" latinLnBrk="0" hangingPunct="1">
      <a:defRPr sz="1900" kern="1200">
        <a:solidFill>
          <a:schemeClr val="tx1"/>
        </a:solidFill>
        <a:latin typeface="+mn-lt"/>
        <a:ea typeface="+mn-ea"/>
        <a:cs typeface="+mn-cs"/>
      </a:defRPr>
    </a:lvl2pPr>
    <a:lvl3pPr marL="913725" algn="l" defTabSz="456863" rtl="0" eaLnBrk="1" latinLnBrk="0" hangingPunct="1">
      <a:defRPr sz="1900" kern="1200">
        <a:solidFill>
          <a:schemeClr val="tx1"/>
        </a:solidFill>
        <a:latin typeface="+mn-lt"/>
        <a:ea typeface="+mn-ea"/>
        <a:cs typeface="+mn-cs"/>
      </a:defRPr>
    </a:lvl3pPr>
    <a:lvl4pPr marL="1370588" algn="l" defTabSz="456863" rtl="0" eaLnBrk="1" latinLnBrk="0" hangingPunct="1">
      <a:defRPr sz="1900" kern="1200">
        <a:solidFill>
          <a:schemeClr val="tx1"/>
        </a:solidFill>
        <a:latin typeface="+mn-lt"/>
        <a:ea typeface="+mn-ea"/>
        <a:cs typeface="+mn-cs"/>
      </a:defRPr>
    </a:lvl4pPr>
    <a:lvl5pPr marL="1827450" algn="l" defTabSz="456863" rtl="0" eaLnBrk="1" latinLnBrk="0" hangingPunct="1">
      <a:defRPr sz="1900" kern="1200">
        <a:solidFill>
          <a:schemeClr val="tx1"/>
        </a:solidFill>
        <a:latin typeface="+mn-lt"/>
        <a:ea typeface="+mn-ea"/>
        <a:cs typeface="+mn-cs"/>
      </a:defRPr>
    </a:lvl5pPr>
    <a:lvl6pPr marL="2284313" algn="l" defTabSz="456863" rtl="0" eaLnBrk="1" latinLnBrk="0" hangingPunct="1">
      <a:defRPr sz="1900" kern="1200">
        <a:solidFill>
          <a:schemeClr val="tx1"/>
        </a:solidFill>
        <a:latin typeface="+mn-lt"/>
        <a:ea typeface="+mn-ea"/>
        <a:cs typeface="+mn-cs"/>
      </a:defRPr>
    </a:lvl6pPr>
    <a:lvl7pPr marL="2741176" algn="l" defTabSz="456863" rtl="0" eaLnBrk="1" latinLnBrk="0" hangingPunct="1">
      <a:defRPr sz="1900" kern="1200">
        <a:solidFill>
          <a:schemeClr val="tx1"/>
        </a:solidFill>
        <a:latin typeface="+mn-lt"/>
        <a:ea typeface="+mn-ea"/>
        <a:cs typeface="+mn-cs"/>
      </a:defRPr>
    </a:lvl7pPr>
    <a:lvl8pPr marL="3198038" algn="l" defTabSz="456863" rtl="0" eaLnBrk="1" latinLnBrk="0" hangingPunct="1">
      <a:defRPr sz="1900" kern="1200">
        <a:solidFill>
          <a:schemeClr val="tx1"/>
        </a:solidFill>
        <a:latin typeface="+mn-lt"/>
        <a:ea typeface="+mn-ea"/>
        <a:cs typeface="+mn-cs"/>
      </a:defRPr>
    </a:lvl8pPr>
    <a:lvl9pPr marL="3654901" algn="l" defTabSz="456863"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45F3C"/>
    <a:srgbClr val="B31166"/>
    <a:srgbClr val="D1DA07"/>
    <a:srgbClr val="7D1A55"/>
    <a:srgbClr val="71186E"/>
    <a:srgbClr val="BD1B4C"/>
    <a:srgbClr val="EC8AA8"/>
    <a:srgbClr val="3B2450"/>
    <a:srgbClr val="C92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86437" autoAdjust="0"/>
  </p:normalViewPr>
  <p:slideViewPr>
    <p:cSldViewPr snapToGrid="0">
      <p:cViewPr varScale="1">
        <p:scale>
          <a:sx n="74" d="100"/>
          <a:sy n="74" d="100"/>
        </p:scale>
        <p:origin x="686" y="77"/>
      </p:cViewPr>
      <p:guideLst>
        <p:guide orient="horz" pos="2158"/>
        <p:guide pos="3835"/>
      </p:guideLst>
    </p:cSldViewPr>
  </p:slideViewPr>
  <p:outlineViewPr>
    <p:cViewPr>
      <p:scale>
        <a:sx n="33" d="100"/>
        <a:sy n="33" d="100"/>
      </p:scale>
      <p:origin x="0" y="-60348"/>
    </p:cViewPr>
    <p:sldLst>
      <p:sld r:id="rId1" collapse="1"/>
    </p:sldLst>
  </p:outlin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_rels/viewProps.xml.rels><?xml version="1.0" encoding="UTF-8" standalone="yes"?>
<Relationships xmlns="http://schemas.openxmlformats.org/package/2006/relationships"><Relationship Id="rId1"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20C36-910A-4065-833F-CADD4EC76668}" type="datetimeFigureOut">
              <a:rPr lang="zh-CN" altLang="en-US" smtClean="0"/>
              <a:pPr/>
              <a:t>2022/6/23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8846F-B6DA-4FF4-ADFA-FD15ADCBBAA6}" type="slidenum">
              <a:rPr lang="zh-CN" altLang="en-US" smtClean="0"/>
              <a:pPr/>
              <a:t>‹#›</a:t>
            </a:fld>
            <a:endParaRPr lang="zh-CN" altLang="en-US"/>
          </a:p>
        </p:txBody>
      </p:sp>
    </p:spTree>
    <p:extLst>
      <p:ext uri="{BB962C8B-B14F-4D97-AF65-F5344CB8AC3E}">
        <p14:creationId xmlns:p14="http://schemas.microsoft.com/office/powerpoint/2010/main" val="2901129903"/>
      </p:ext>
    </p:extLst>
  </p:cSld>
  <p:clrMap bg1="lt1" tx1="dk1" bg2="lt2" tx2="dk2" accent1="accent1" accent2="accent2" accent3="accent3" accent4="accent4" accent5="accent5" accent6="accent6" hlink="hlink" folHlink="folHlink"/>
  <p:notesStyle>
    <a:lvl1pPr marL="0" algn="l" defTabSz="913725" rtl="0" eaLnBrk="1" latinLnBrk="0" hangingPunct="1">
      <a:defRPr sz="1200" kern="1200">
        <a:solidFill>
          <a:schemeClr val="tx1"/>
        </a:solidFill>
        <a:latin typeface="+mn-lt"/>
        <a:ea typeface="+mn-ea"/>
        <a:cs typeface="+mn-cs"/>
      </a:defRPr>
    </a:lvl1pPr>
    <a:lvl2pPr marL="456863" algn="l" defTabSz="913725" rtl="0" eaLnBrk="1" latinLnBrk="0" hangingPunct="1">
      <a:defRPr sz="1200" kern="1200">
        <a:solidFill>
          <a:schemeClr val="tx1"/>
        </a:solidFill>
        <a:latin typeface="+mn-lt"/>
        <a:ea typeface="+mn-ea"/>
        <a:cs typeface="+mn-cs"/>
      </a:defRPr>
    </a:lvl2pPr>
    <a:lvl3pPr marL="913725" algn="l" defTabSz="913725" rtl="0" eaLnBrk="1" latinLnBrk="0" hangingPunct="1">
      <a:defRPr sz="1200" kern="1200">
        <a:solidFill>
          <a:schemeClr val="tx1"/>
        </a:solidFill>
        <a:latin typeface="+mn-lt"/>
        <a:ea typeface="+mn-ea"/>
        <a:cs typeface="+mn-cs"/>
      </a:defRPr>
    </a:lvl3pPr>
    <a:lvl4pPr marL="1370588" algn="l" defTabSz="913725" rtl="0" eaLnBrk="1" latinLnBrk="0" hangingPunct="1">
      <a:defRPr sz="1200" kern="1200">
        <a:solidFill>
          <a:schemeClr val="tx1"/>
        </a:solidFill>
        <a:latin typeface="+mn-lt"/>
        <a:ea typeface="+mn-ea"/>
        <a:cs typeface="+mn-cs"/>
      </a:defRPr>
    </a:lvl4pPr>
    <a:lvl5pPr marL="1827450" algn="l" defTabSz="913725" rtl="0" eaLnBrk="1" latinLnBrk="0" hangingPunct="1">
      <a:defRPr sz="1200" kern="1200">
        <a:solidFill>
          <a:schemeClr val="tx1"/>
        </a:solidFill>
        <a:latin typeface="+mn-lt"/>
        <a:ea typeface="+mn-ea"/>
        <a:cs typeface="+mn-cs"/>
      </a:defRPr>
    </a:lvl5pPr>
    <a:lvl6pPr marL="2284313" algn="l" defTabSz="913725" rtl="0" eaLnBrk="1" latinLnBrk="0" hangingPunct="1">
      <a:defRPr sz="1200" kern="1200">
        <a:solidFill>
          <a:schemeClr val="tx1"/>
        </a:solidFill>
        <a:latin typeface="+mn-lt"/>
        <a:ea typeface="+mn-ea"/>
        <a:cs typeface="+mn-cs"/>
      </a:defRPr>
    </a:lvl6pPr>
    <a:lvl7pPr marL="2741176" algn="l" defTabSz="913725" rtl="0" eaLnBrk="1" latinLnBrk="0" hangingPunct="1">
      <a:defRPr sz="1200" kern="1200">
        <a:solidFill>
          <a:schemeClr val="tx1"/>
        </a:solidFill>
        <a:latin typeface="+mn-lt"/>
        <a:ea typeface="+mn-ea"/>
        <a:cs typeface="+mn-cs"/>
      </a:defRPr>
    </a:lvl7pPr>
    <a:lvl8pPr marL="3198038" algn="l" defTabSz="913725" rtl="0" eaLnBrk="1" latinLnBrk="0" hangingPunct="1">
      <a:defRPr sz="1200" kern="1200">
        <a:solidFill>
          <a:schemeClr val="tx1"/>
        </a:solidFill>
        <a:latin typeface="+mn-lt"/>
        <a:ea typeface="+mn-ea"/>
        <a:cs typeface="+mn-cs"/>
      </a:defRPr>
    </a:lvl8pPr>
    <a:lvl9pPr marL="3654901" algn="l" defTabSz="9137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8846F-B6DA-4FF4-ADFA-FD15ADCBBAA6}" type="slidenum">
              <a:rPr lang="zh-CN" altLang="en-US" smtClean="0"/>
              <a:pPr/>
              <a:t>1</a:t>
            </a:fld>
            <a:endParaRPr lang="zh-CN" altLang="en-US"/>
          </a:p>
        </p:txBody>
      </p:sp>
    </p:spTree>
    <p:extLst>
      <p:ext uri="{BB962C8B-B14F-4D97-AF65-F5344CB8AC3E}">
        <p14:creationId xmlns:p14="http://schemas.microsoft.com/office/powerpoint/2010/main" val="55424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28846F-B6DA-4FF4-ADFA-FD15ADCBBAA6}" type="slidenum">
              <a:rPr lang="zh-CN" altLang="en-US" smtClean="0"/>
              <a:pPr/>
              <a:t>61</a:t>
            </a:fld>
            <a:endParaRPr lang="zh-CN" altLang="en-US"/>
          </a:p>
        </p:txBody>
      </p:sp>
    </p:spTree>
    <p:extLst>
      <p:ext uri="{BB962C8B-B14F-4D97-AF65-F5344CB8AC3E}">
        <p14:creationId xmlns:p14="http://schemas.microsoft.com/office/powerpoint/2010/main" val="262195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97651" y="109970"/>
            <a:ext cx="8813017" cy="3324957"/>
          </a:xfrm>
        </p:spPr>
        <p:txBody>
          <a:bodyPr anchor="b"/>
          <a:lstStyle>
            <a:lvl1pPr>
              <a:defRPr sz="3200" baseline="0">
                <a:ea typeface="华文宋体" panose="02010600040101010101" pitchFamily="2"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53301" y="4770745"/>
            <a:ext cx="8813017" cy="860224"/>
          </a:xfrm>
        </p:spPr>
        <p:txBody>
          <a:bodyPr anchor="t">
            <a:normAutofit/>
          </a:bodyPr>
          <a:lstStyle>
            <a:lvl1pPr marL="0" indent="0" algn="l">
              <a:buNone/>
              <a:defRPr sz="2000" cap="all">
                <a:solidFill>
                  <a:schemeClr val="tx1"/>
                </a:solidFill>
              </a:defRPr>
            </a:lvl1pPr>
            <a:lvl2pPr marL="456560" indent="0" algn="ctr">
              <a:buNone/>
              <a:defRPr>
                <a:solidFill>
                  <a:schemeClr val="tx1">
                    <a:tint val="75000"/>
                  </a:schemeClr>
                </a:solidFill>
              </a:defRPr>
            </a:lvl2pPr>
            <a:lvl3pPr marL="913120" indent="0" algn="ctr">
              <a:buNone/>
              <a:defRPr>
                <a:solidFill>
                  <a:schemeClr val="tx1">
                    <a:tint val="75000"/>
                  </a:schemeClr>
                </a:solidFill>
              </a:defRPr>
            </a:lvl3pPr>
            <a:lvl4pPr marL="1369680" indent="0" algn="ctr">
              <a:buNone/>
              <a:defRPr>
                <a:solidFill>
                  <a:schemeClr val="tx1">
                    <a:tint val="75000"/>
                  </a:schemeClr>
                </a:solidFill>
              </a:defRPr>
            </a:lvl4pPr>
            <a:lvl5pPr marL="1826240" indent="0" algn="ctr">
              <a:buNone/>
              <a:defRPr>
                <a:solidFill>
                  <a:schemeClr val="tx1">
                    <a:tint val="75000"/>
                  </a:schemeClr>
                </a:solidFill>
              </a:defRPr>
            </a:lvl5pPr>
            <a:lvl6pPr marL="2282800" indent="0" algn="ctr">
              <a:buNone/>
              <a:defRPr>
                <a:solidFill>
                  <a:schemeClr val="tx1">
                    <a:tint val="75000"/>
                  </a:schemeClr>
                </a:solidFill>
              </a:defRPr>
            </a:lvl6pPr>
            <a:lvl7pPr marL="2739360" indent="0" algn="ctr">
              <a:buNone/>
              <a:defRPr>
                <a:solidFill>
                  <a:schemeClr val="tx1">
                    <a:tint val="75000"/>
                  </a:schemeClr>
                </a:solidFill>
              </a:defRPr>
            </a:lvl7pPr>
            <a:lvl8pPr marL="3195919" indent="0" algn="ctr">
              <a:buNone/>
              <a:defRPr>
                <a:solidFill>
                  <a:schemeClr val="tx1">
                    <a:tint val="75000"/>
                  </a:schemeClr>
                </a:solidFill>
              </a:defRPr>
            </a:lvl8pPr>
            <a:lvl9pPr marL="3652479"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541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24148E-F43B-4000-A155-90862CC9B36D}"/>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3" name="页脚占位符 2">
            <a:extLst>
              <a:ext uri="{FF2B5EF4-FFF2-40B4-BE49-F238E27FC236}">
                <a16:creationId xmlns:a16="http://schemas.microsoft.com/office/drawing/2014/main" id="{1BCCA149-5FFA-449A-82F7-D2F31572E5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684D86-907D-44EE-9C56-9FAAEED849B9}"/>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421045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C59E0-5BB3-472D-9928-FA5B67503E05}"/>
              </a:ext>
            </a:extLst>
          </p:cNvPr>
          <p:cNvSpPr>
            <a:spLocks noGrp="1"/>
          </p:cNvSpPr>
          <p:nvPr>
            <p:ph type="title"/>
          </p:nvPr>
        </p:nvSpPr>
        <p:spPr>
          <a:xfrm>
            <a:off x="838200" y="457200"/>
            <a:ext cx="3927475" cy="1597025"/>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3A8A91-6C11-445F-9CD4-8812198428CE}"/>
              </a:ext>
            </a:extLst>
          </p:cNvPr>
          <p:cNvSpPr>
            <a:spLocks noGrp="1"/>
          </p:cNvSpPr>
          <p:nvPr>
            <p:ph idx="1"/>
          </p:nvPr>
        </p:nvSpPr>
        <p:spPr>
          <a:xfrm>
            <a:off x="5175250" y="985838"/>
            <a:ext cx="6164263" cy="48672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FBDBAC5-091F-443E-BB56-D2863F7C9BD7}"/>
              </a:ext>
            </a:extLst>
          </p:cNvPr>
          <p:cNvSpPr>
            <a:spLocks noGrp="1"/>
          </p:cNvSpPr>
          <p:nvPr>
            <p:ph type="body" sz="half" idx="2"/>
          </p:nvPr>
        </p:nvSpPr>
        <p:spPr>
          <a:xfrm>
            <a:off x="838200" y="2054225"/>
            <a:ext cx="3927475" cy="380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7D27F33-BE5E-4DF6-9B57-44B705CB47D6}"/>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6" name="页脚占位符 5">
            <a:extLst>
              <a:ext uri="{FF2B5EF4-FFF2-40B4-BE49-F238E27FC236}">
                <a16:creationId xmlns:a16="http://schemas.microsoft.com/office/drawing/2014/main" id="{F458DD62-E112-4834-B5DD-208CF85BDE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A08A1E-ACDE-4E50-8584-BC3D6A215865}"/>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27916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16471-3A23-4EBB-AB34-C3297731053F}"/>
              </a:ext>
            </a:extLst>
          </p:cNvPr>
          <p:cNvSpPr>
            <a:spLocks noGrp="1"/>
          </p:cNvSpPr>
          <p:nvPr>
            <p:ph type="title"/>
          </p:nvPr>
        </p:nvSpPr>
        <p:spPr>
          <a:xfrm>
            <a:off x="838200" y="457200"/>
            <a:ext cx="3927475" cy="1597025"/>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0CB695-A572-45B6-BF0C-E05B2D7AD648}"/>
              </a:ext>
            </a:extLst>
          </p:cNvPr>
          <p:cNvSpPr>
            <a:spLocks noGrp="1"/>
          </p:cNvSpPr>
          <p:nvPr>
            <p:ph type="pic" idx="1"/>
          </p:nvPr>
        </p:nvSpPr>
        <p:spPr>
          <a:xfrm>
            <a:off x="5175250" y="985838"/>
            <a:ext cx="6164263" cy="4867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03B6E0-E128-41A4-99AF-0520CBDEE97C}"/>
              </a:ext>
            </a:extLst>
          </p:cNvPr>
          <p:cNvSpPr>
            <a:spLocks noGrp="1"/>
          </p:cNvSpPr>
          <p:nvPr>
            <p:ph type="body" sz="half" idx="2"/>
          </p:nvPr>
        </p:nvSpPr>
        <p:spPr>
          <a:xfrm>
            <a:off x="838200" y="2054225"/>
            <a:ext cx="3927475" cy="380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5BE3FB-2C59-49DD-8A29-4CD0B97E2EB0}"/>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6" name="页脚占位符 5">
            <a:extLst>
              <a:ext uri="{FF2B5EF4-FFF2-40B4-BE49-F238E27FC236}">
                <a16:creationId xmlns:a16="http://schemas.microsoft.com/office/drawing/2014/main" id="{DD95B886-4DD5-4178-82A1-6FA7DF1329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42C5FA-A5C8-48DC-AD1A-B12F5E2859C0}"/>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23449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C4084-2B12-48A4-93C8-B0E5B6EF28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A7779B-B9D0-44DA-A567-9540E5E586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5C60A6-6A19-458A-AEF2-DC4B1722F0B7}"/>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AC592C6F-A9A1-470F-BE8C-B64B756606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22EDA-0CE8-485D-A5AE-65CF32DB541C}"/>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2469842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7E77C9-5E0B-41AC-A77E-CA93986453D5}"/>
              </a:ext>
            </a:extLst>
          </p:cNvPr>
          <p:cNvSpPr>
            <a:spLocks noGrp="1"/>
          </p:cNvSpPr>
          <p:nvPr>
            <p:ph type="title" orient="vert"/>
          </p:nvPr>
        </p:nvSpPr>
        <p:spPr>
          <a:xfrm>
            <a:off x="8713788" y="365125"/>
            <a:ext cx="2624137" cy="58039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76B273-7BEF-44C2-9770-37CF94894240}"/>
              </a:ext>
            </a:extLst>
          </p:cNvPr>
          <p:cNvSpPr>
            <a:spLocks noGrp="1"/>
          </p:cNvSpPr>
          <p:nvPr>
            <p:ph type="body" orient="vert" idx="1"/>
          </p:nvPr>
        </p:nvSpPr>
        <p:spPr>
          <a:xfrm>
            <a:off x="836613" y="365125"/>
            <a:ext cx="7724775" cy="58039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CB8985-1D2E-4960-BFE6-E1293958532E}"/>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E7990497-FA03-4C44-8292-5894409ACC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61A92-1099-4494-9CC6-82A32C4D692B}"/>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206077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6/23/2022</a:t>
            </a:fld>
            <a:endParaRPr lang="en-US" dirty="0"/>
          </a:p>
        </p:txBody>
      </p:sp>
      <p:sp>
        <p:nvSpPr>
          <p:cNvPr id="6"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094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A3C76972-048E-4112-A782-CCA309C3123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F0B25B50-3804-4439-88B5-6CF08EA77843}"/>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5E16F2BC-9D4A-4F7A-9FED-52BE59D93A1F}"/>
              </a:ext>
            </a:extLst>
          </p:cNvPr>
          <p:cNvSpPr>
            <a:spLocks noGrp="1"/>
          </p:cNvSpPr>
          <p:nvPr>
            <p:ph type="sldNum" sz="quarter" idx="12"/>
          </p:nvPr>
        </p:nvSpPr>
        <p:spPr/>
        <p:txBody>
          <a:bodyPr/>
          <a:lstStyle>
            <a:lvl1pPr>
              <a:defRPr/>
            </a:lvl1pPr>
          </a:lstStyle>
          <a:p>
            <a:pPr>
              <a:defRPr/>
            </a:pPr>
            <a:fld id="{EBE04B5F-6068-4EFE-A28A-0A23701EC015}" type="slidenum">
              <a:rPr lang="en-US" altLang="zh-CN"/>
              <a:pPr>
                <a:defRPr/>
              </a:pPr>
              <a:t>‹#›</a:t>
            </a:fld>
            <a:endParaRPr lang="en-US" altLang="zh-CN"/>
          </a:p>
        </p:txBody>
      </p:sp>
    </p:spTree>
    <p:extLst>
      <p:ext uri="{BB962C8B-B14F-4D97-AF65-F5344CB8AC3E}">
        <p14:creationId xmlns:p14="http://schemas.microsoft.com/office/powerpoint/2010/main" val="111972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662C4-AFCA-4BB8-9541-1E86BB77A7B1}"/>
              </a:ext>
            </a:extLst>
          </p:cNvPr>
          <p:cNvSpPr>
            <a:spLocks noGrp="1"/>
          </p:cNvSpPr>
          <p:nvPr>
            <p:ph type="ctrTitle"/>
          </p:nvPr>
        </p:nvSpPr>
        <p:spPr>
          <a:xfrm>
            <a:off x="1522413" y="1120775"/>
            <a:ext cx="9129712" cy="2384425"/>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464D803-EE67-4B3E-B28C-F93A37CEDBB5}"/>
              </a:ext>
            </a:extLst>
          </p:cNvPr>
          <p:cNvSpPr>
            <a:spLocks noGrp="1"/>
          </p:cNvSpPr>
          <p:nvPr>
            <p:ph type="subTitle" idx="1"/>
          </p:nvPr>
        </p:nvSpPr>
        <p:spPr>
          <a:xfrm>
            <a:off x="1522413" y="3597275"/>
            <a:ext cx="9129712" cy="165258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D1A29C-1285-4D7B-92D3-70CB78BD6454}"/>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3E0CC3B2-3FAD-42E0-A3CF-8412101BD3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50F725-B7EA-45C1-959D-3B0602506D6D}"/>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241525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4AC56-6A6E-4995-81AA-3C88C5E6B4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4663D2-1256-4A99-B6FC-593D10A4B60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65DCAE-4DA9-4FAD-A6E7-6F9893383B9F}"/>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A75DE0D5-80AC-4FBA-A56C-45C76194A1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44F055-6B24-4F0A-B467-E6B9307FAEB7}"/>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352188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D7C73-5A7F-431C-8694-06BCD3C10CF1}"/>
              </a:ext>
            </a:extLst>
          </p:cNvPr>
          <p:cNvSpPr>
            <a:spLocks noGrp="1"/>
          </p:cNvSpPr>
          <p:nvPr>
            <p:ph type="title"/>
          </p:nvPr>
        </p:nvSpPr>
        <p:spPr>
          <a:xfrm>
            <a:off x="830263" y="1708150"/>
            <a:ext cx="10501312" cy="284797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B74128-2196-4242-B46A-952DB3C5E3BA}"/>
              </a:ext>
            </a:extLst>
          </p:cNvPr>
          <p:cNvSpPr>
            <a:spLocks noGrp="1"/>
          </p:cNvSpPr>
          <p:nvPr>
            <p:ph type="body" idx="1"/>
          </p:nvPr>
        </p:nvSpPr>
        <p:spPr>
          <a:xfrm>
            <a:off x="830263" y="4583113"/>
            <a:ext cx="10501312" cy="14986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B982A6-29DB-432C-A45A-392A0EC749C9}"/>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98B9557C-C296-4519-9031-443160168C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6FB0A2-C238-4F7C-B17E-80AEED30C92D}"/>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384295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38346-8BA9-48A5-90D9-4EE7FA1833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96D74A-B1F7-489D-86A9-CC6B06F7C8B8}"/>
              </a:ext>
            </a:extLst>
          </p:cNvPr>
          <p:cNvSpPr>
            <a:spLocks noGrp="1"/>
          </p:cNvSpPr>
          <p:nvPr>
            <p:ph sz="half" idx="1"/>
          </p:nvPr>
        </p:nvSpPr>
        <p:spPr>
          <a:xfrm>
            <a:off x="836613" y="1822450"/>
            <a:ext cx="5173662" cy="4346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7AF1FB-9278-4467-AC41-EC4DC1102C22}"/>
              </a:ext>
            </a:extLst>
          </p:cNvPr>
          <p:cNvSpPr>
            <a:spLocks noGrp="1"/>
          </p:cNvSpPr>
          <p:nvPr>
            <p:ph sz="half" idx="2"/>
          </p:nvPr>
        </p:nvSpPr>
        <p:spPr>
          <a:xfrm>
            <a:off x="6162675" y="1822450"/>
            <a:ext cx="5175250" cy="4346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279182-92AC-4AF8-A951-2E2732E0F122}"/>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6" name="页脚占位符 5">
            <a:extLst>
              <a:ext uri="{FF2B5EF4-FFF2-40B4-BE49-F238E27FC236}">
                <a16:creationId xmlns:a16="http://schemas.microsoft.com/office/drawing/2014/main" id="{10A6661F-83FC-4C3E-95C1-2BDF93E23C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885AAF-76D3-4176-BF47-FDBF980A3E80}"/>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38611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271DE-6704-4D69-8DFA-E0EAB737B593}"/>
              </a:ext>
            </a:extLst>
          </p:cNvPr>
          <p:cNvSpPr>
            <a:spLocks noGrp="1"/>
          </p:cNvSpPr>
          <p:nvPr>
            <p:ph type="title"/>
          </p:nvPr>
        </p:nvSpPr>
        <p:spPr>
          <a:xfrm>
            <a:off x="838200" y="365125"/>
            <a:ext cx="10501313" cy="13239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78EA05-579D-48C7-8FA4-07BF1C984D9C}"/>
              </a:ext>
            </a:extLst>
          </p:cNvPr>
          <p:cNvSpPr>
            <a:spLocks noGrp="1"/>
          </p:cNvSpPr>
          <p:nvPr>
            <p:ph type="body" idx="1"/>
          </p:nvPr>
        </p:nvSpPr>
        <p:spPr>
          <a:xfrm>
            <a:off x="838200" y="1679575"/>
            <a:ext cx="5151438" cy="8223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4DF44A-5513-49F0-AADE-BE7F2D6208DA}"/>
              </a:ext>
            </a:extLst>
          </p:cNvPr>
          <p:cNvSpPr>
            <a:spLocks noGrp="1"/>
          </p:cNvSpPr>
          <p:nvPr>
            <p:ph sz="half" idx="2"/>
          </p:nvPr>
        </p:nvSpPr>
        <p:spPr>
          <a:xfrm>
            <a:off x="838200" y="2501900"/>
            <a:ext cx="5151438" cy="367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4F7A4DE-DCA4-4024-82B0-BFD7279850E0}"/>
              </a:ext>
            </a:extLst>
          </p:cNvPr>
          <p:cNvSpPr>
            <a:spLocks noGrp="1"/>
          </p:cNvSpPr>
          <p:nvPr>
            <p:ph type="body" sz="quarter" idx="3"/>
          </p:nvPr>
        </p:nvSpPr>
        <p:spPr>
          <a:xfrm>
            <a:off x="6162675" y="1679575"/>
            <a:ext cx="5176838" cy="8223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4EB9A58-E519-4855-9D6D-DF07F30BE3E1}"/>
              </a:ext>
            </a:extLst>
          </p:cNvPr>
          <p:cNvSpPr>
            <a:spLocks noGrp="1"/>
          </p:cNvSpPr>
          <p:nvPr>
            <p:ph sz="quarter" idx="4"/>
          </p:nvPr>
        </p:nvSpPr>
        <p:spPr>
          <a:xfrm>
            <a:off x="6162675" y="2501900"/>
            <a:ext cx="5176838" cy="367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05971D-23CF-4061-8526-6CBFE6866AAE}"/>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8" name="页脚占位符 7">
            <a:extLst>
              <a:ext uri="{FF2B5EF4-FFF2-40B4-BE49-F238E27FC236}">
                <a16:creationId xmlns:a16="http://schemas.microsoft.com/office/drawing/2014/main" id="{4D6EE0A3-FD2B-444E-BA66-D84210DA9D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BAD85E-95C0-4584-9870-D7407E23DAB8}"/>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65371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40B82-CEB5-45CA-A83A-C0B40B97B8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F3159AA-A753-4DB4-85C6-4018D4CA77E4}"/>
              </a:ext>
            </a:extLst>
          </p:cNvPr>
          <p:cNvSpPr>
            <a:spLocks noGrp="1"/>
          </p:cNvSpPr>
          <p:nvPr>
            <p:ph type="dt" sz="half" idx="10"/>
          </p:nvPr>
        </p:nvSpPr>
        <p:spPr/>
        <p:txBody>
          <a:bodyPr/>
          <a:lstStyle/>
          <a:p>
            <a:fld id="{51068B93-786D-4684-A0CD-3E0CE083CB10}" type="datetimeFigureOut">
              <a:rPr lang="zh-CN" altLang="en-US" smtClean="0"/>
              <a:t>2022/6/23</a:t>
            </a:fld>
            <a:endParaRPr lang="zh-CN" altLang="en-US"/>
          </a:p>
        </p:txBody>
      </p:sp>
      <p:sp>
        <p:nvSpPr>
          <p:cNvPr id="4" name="页脚占位符 3">
            <a:extLst>
              <a:ext uri="{FF2B5EF4-FFF2-40B4-BE49-F238E27FC236}">
                <a16:creationId xmlns:a16="http://schemas.microsoft.com/office/drawing/2014/main" id="{5B0995B9-B231-408E-A909-2017913823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1D0907-5808-4289-954D-F2322075D6B2}"/>
              </a:ext>
            </a:extLst>
          </p:cNvPr>
          <p:cNvSpPr>
            <a:spLocks noGrp="1"/>
          </p:cNvSpPr>
          <p:nvPr>
            <p:ph type="sldNum" sz="quarter" idx="12"/>
          </p:nvPr>
        </p:nvSpPr>
        <p:spPr/>
        <p:txBody>
          <a:body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348524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 Id="rId9" Type="http://schemas.openxmlformats.org/officeDocument/2006/relationships/image" Target="../media/image6.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644"/>
          <a:stretch/>
        </p:blipFill>
        <p:spPr>
          <a:xfrm>
            <a:off x="0" y="2665978"/>
            <a:ext cx="4029889" cy="4182498"/>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35640"/>
          <a:stretch/>
        </p:blipFill>
        <p:spPr>
          <a:xfrm>
            <a:off x="0" y="2888330"/>
            <a:ext cx="1520232" cy="2362168"/>
          </a:xfrm>
          <a:prstGeom prst="rect">
            <a:avLst/>
          </a:prstGeom>
        </p:spPr>
      </p:pic>
      <p:sp>
        <p:nvSpPr>
          <p:cNvPr id="16" name="Oval 15"/>
          <p:cNvSpPr/>
          <p:nvPr/>
        </p:nvSpPr>
        <p:spPr>
          <a:xfrm>
            <a:off x="8596682" y="1674072"/>
            <a:ext cx="2815362" cy="2815484"/>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t="28813"/>
          <a:stretch/>
        </p:blipFill>
        <p:spPr>
          <a:xfrm>
            <a:off x="7987955" y="0"/>
            <a:ext cx="1601091" cy="1139822"/>
          </a:xfrm>
          <a:prstGeom prst="rect">
            <a:avLst/>
          </a:prstGeom>
        </p:spPr>
      </p:pic>
      <p:pic>
        <p:nvPicPr>
          <p:cNvPr id="10" name="Picture 9"/>
          <p:cNvPicPr>
            <a:picLocks noChangeAspect="1"/>
          </p:cNvPicPr>
          <p:nvPr/>
        </p:nvPicPr>
        <p:blipFill rotWithShape="1">
          <a:blip r:embed="rId8">
            <a:extLst>
              <a:ext uri="{28A0092B-C50C-407E-A947-70E740481C1C}">
                <a14:useLocalDpi xmlns:a14="http://schemas.microsoft.com/office/drawing/2010/main" val="0"/>
              </a:ext>
            </a:extLst>
          </a:blip>
          <a:srcRect b="23320"/>
          <a:stretch/>
        </p:blipFill>
        <p:spPr>
          <a:xfrm>
            <a:off x="8596682" y="6087533"/>
            <a:ext cx="992311" cy="760942"/>
          </a:xfrm>
          <a:prstGeom prst="rect">
            <a:avLst/>
          </a:prstGeom>
        </p:spPr>
      </p:pic>
      <p:sp>
        <p:nvSpPr>
          <p:cNvPr id="14" name="Rectangle 13"/>
          <p:cNvSpPr/>
          <p:nvPr/>
        </p:nvSpPr>
        <p:spPr>
          <a:xfrm>
            <a:off x="10422862" y="0"/>
            <a:ext cx="684818" cy="114141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186" y="452089"/>
            <a:ext cx="9391253" cy="1398585"/>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1732" y="2050067"/>
            <a:ext cx="8933727" cy="418965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41073" y="1788221"/>
            <a:ext cx="989223" cy="304362"/>
          </a:xfrm>
          <a:prstGeom prst="rect">
            <a:avLst/>
          </a:prstGeom>
        </p:spPr>
        <p:txBody>
          <a:bodyPr vert="horz" lIns="91440" tIns="45720" rIns="91440" bIns="45720" rtlCol="0" anchor="t"/>
          <a:lstStyle>
            <a:lvl1pPr algn="l">
              <a:defRPr sz="1098" b="0" i="0">
                <a:solidFill>
                  <a:schemeClr val="tx1">
                    <a:tint val="75000"/>
                    <a:alpha val="60000"/>
                  </a:schemeClr>
                </a:solidFill>
              </a:defRPr>
            </a:lvl1pPr>
          </a:lstStyle>
          <a:p>
            <a:fld id="{4AAD347D-5ACD-4C99-B74B-A9C85AD731AF}" type="datetimeFigureOut">
              <a:rPr lang="en-US" dirty="0"/>
              <a:t>6/23/2022</a:t>
            </a:fld>
            <a:endParaRPr lang="en-US" dirty="0"/>
          </a:p>
        </p:txBody>
      </p:sp>
      <p:sp>
        <p:nvSpPr>
          <p:cNvPr id="5" name="Footer Placeholder 4"/>
          <p:cNvSpPr>
            <a:spLocks noGrp="1"/>
          </p:cNvSpPr>
          <p:nvPr>
            <p:ph type="ftr" sz="quarter" idx="3"/>
          </p:nvPr>
        </p:nvSpPr>
        <p:spPr>
          <a:xfrm rot="5400000">
            <a:off x="8938669" y="3220825"/>
            <a:ext cx="3854434" cy="304364"/>
          </a:xfrm>
          <a:prstGeom prst="rect">
            <a:avLst/>
          </a:prstGeom>
        </p:spPr>
        <p:txBody>
          <a:bodyPr vert="horz" lIns="91440" tIns="45720" rIns="91440" bIns="45720" rtlCol="0" anchor="b"/>
          <a:lstStyle>
            <a:lvl1pPr algn="l">
              <a:defRPr sz="1098"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37713" y="295319"/>
            <a:ext cx="836998" cy="766621"/>
          </a:xfrm>
          <a:prstGeom prst="rect">
            <a:avLst/>
          </a:prstGeom>
        </p:spPr>
        <p:txBody>
          <a:bodyPr vert="horz" lIns="91440" tIns="45720" rIns="91440" bIns="45720" rtlCol="0" anchor="b"/>
          <a:lstStyle>
            <a:lvl1pPr algn="ctr">
              <a:defRPr sz="2796" b="0" i="0">
                <a:solidFill>
                  <a:schemeClr val="tx1">
                    <a:tint val="75000"/>
                  </a:schemeClr>
                </a:solidFill>
              </a:defRPr>
            </a:lvl1pPr>
          </a:lstStyle>
          <a:p>
            <a:fld id="{D57F1E4F-1CFF-5643-939E-02111984F565}" type="slidenum">
              <a:rPr lang="en-US" dirty="0"/>
              <a:t>‹#›</a:t>
            </a:fld>
            <a:endParaRPr lang="en-US" dirty="0"/>
          </a:p>
        </p:txBody>
      </p:sp>
      <p:pic>
        <p:nvPicPr>
          <p:cNvPr id="13" name="图片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 y="1"/>
            <a:ext cx="12182788" cy="6848475"/>
          </a:xfrm>
          <a:prstGeom prst="rect">
            <a:avLst/>
          </a:prstGeom>
        </p:spPr>
      </p:pic>
    </p:spTree>
    <p:extLst>
      <p:ext uri="{BB962C8B-B14F-4D97-AF65-F5344CB8AC3E}">
        <p14:creationId xmlns:p14="http://schemas.microsoft.com/office/powerpoint/2010/main" val="1786035598"/>
      </p:ext>
    </p:extLst>
  </p:cSld>
  <p:clrMap bg1="dk1" tx1="lt1" bg2="dk2" tx2="lt2" accent1="accent1" accent2="accent2" accent3="accent3" accent4="accent4" accent5="accent5" accent6="accent6" hlink="hlink" folHlink="folHlink"/>
  <p:sldLayoutIdLst>
    <p:sldLayoutId id="2147483672" r:id="rId1"/>
    <p:sldLayoutId id="2147483678" r:id="rId2"/>
    <p:sldLayoutId id="2147483691" r:id="rId3"/>
  </p:sldLayoutIdLst>
  <p:hf sldNum="0" hdr="0" ftr="0" dt="0"/>
  <p:txStyles>
    <p:titleStyle>
      <a:lvl1pPr algn="l" defTabSz="456560" rtl="0" eaLnBrk="1" latinLnBrk="0" hangingPunct="1">
        <a:spcBef>
          <a:spcPct val="0"/>
        </a:spcBef>
        <a:buNone/>
        <a:defRPr sz="419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420" indent="-34242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997" b="0" i="0" kern="1200">
          <a:solidFill>
            <a:schemeClr val="tx1"/>
          </a:solidFill>
          <a:latin typeface="+mj-lt"/>
          <a:ea typeface="+mj-ea"/>
          <a:cs typeface="+mj-cs"/>
        </a:defRPr>
      </a:lvl1pPr>
      <a:lvl2pPr marL="741910" indent="-28535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797" b="0" i="0" kern="1200">
          <a:solidFill>
            <a:schemeClr val="tx1"/>
          </a:solidFill>
          <a:latin typeface="+mj-lt"/>
          <a:ea typeface="+mj-ea"/>
          <a:cs typeface="+mj-cs"/>
        </a:defRPr>
      </a:lvl2pPr>
      <a:lvl3pPr marL="1141400" indent="-22828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598" b="0" i="0" kern="1200">
          <a:solidFill>
            <a:schemeClr val="tx1"/>
          </a:solidFill>
          <a:latin typeface="+mj-lt"/>
          <a:ea typeface="+mj-ea"/>
          <a:cs typeface="+mj-cs"/>
        </a:defRPr>
      </a:lvl3pPr>
      <a:lvl4pPr marL="1597960" indent="-22828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398" b="0" i="0" kern="1200">
          <a:solidFill>
            <a:schemeClr val="tx1"/>
          </a:solidFill>
          <a:latin typeface="+mj-lt"/>
          <a:ea typeface="+mj-ea"/>
          <a:cs typeface="+mj-cs"/>
        </a:defRPr>
      </a:lvl4pPr>
      <a:lvl5pPr marL="2054520" indent="-22828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398" b="0" i="0" kern="1200">
          <a:solidFill>
            <a:schemeClr val="tx1"/>
          </a:solidFill>
          <a:latin typeface="+mj-lt"/>
          <a:ea typeface="+mj-ea"/>
          <a:cs typeface="+mj-cs"/>
        </a:defRPr>
      </a:lvl5pPr>
      <a:lvl6pPr marL="2511080" indent="-22828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398" b="0" i="0" kern="1200">
          <a:solidFill>
            <a:schemeClr val="tx1"/>
          </a:solidFill>
          <a:latin typeface="+mj-lt"/>
          <a:ea typeface="+mj-ea"/>
          <a:cs typeface="+mj-cs"/>
        </a:defRPr>
      </a:lvl6pPr>
      <a:lvl7pPr marL="2967639" indent="-22828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398" b="0" i="0" kern="1200">
          <a:solidFill>
            <a:schemeClr val="tx1"/>
          </a:solidFill>
          <a:latin typeface="+mj-lt"/>
          <a:ea typeface="+mj-ea"/>
          <a:cs typeface="+mj-cs"/>
        </a:defRPr>
      </a:lvl7pPr>
      <a:lvl8pPr marL="3424199" indent="-22828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398" b="0" i="0" kern="1200">
          <a:solidFill>
            <a:schemeClr val="tx1"/>
          </a:solidFill>
          <a:latin typeface="+mj-lt"/>
          <a:ea typeface="+mj-ea"/>
          <a:cs typeface="+mj-cs"/>
        </a:defRPr>
      </a:lvl8pPr>
      <a:lvl9pPr marL="3880759" indent="-228280" algn="l" defTabSz="456560" rtl="0" eaLnBrk="1" latinLnBrk="0" hangingPunct="1">
        <a:spcBef>
          <a:spcPts val="999"/>
        </a:spcBef>
        <a:spcAft>
          <a:spcPts val="0"/>
        </a:spcAft>
        <a:buClr>
          <a:schemeClr val="accent1">
            <a:lumMod val="60000"/>
            <a:lumOff val="40000"/>
          </a:schemeClr>
        </a:buClr>
        <a:buSzPct val="80000"/>
        <a:buFont typeface="Wingdings 3" charset="2"/>
        <a:buChar char=""/>
        <a:defRPr sz="1398" b="0" i="0" kern="1200">
          <a:solidFill>
            <a:schemeClr val="tx1"/>
          </a:solidFill>
          <a:latin typeface="+mj-lt"/>
          <a:ea typeface="+mj-ea"/>
          <a:cs typeface="+mj-cs"/>
        </a:defRPr>
      </a:lvl9pPr>
    </p:bodyStyle>
    <p:otherStyle>
      <a:defPPr>
        <a:defRPr lang="en-US"/>
      </a:defPPr>
      <a:lvl1pPr marL="0" algn="l" defTabSz="456560" rtl="0" eaLnBrk="1" latinLnBrk="0" hangingPunct="1">
        <a:defRPr sz="1797" kern="1200">
          <a:solidFill>
            <a:schemeClr val="tx1"/>
          </a:solidFill>
          <a:latin typeface="+mn-lt"/>
          <a:ea typeface="+mn-ea"/>
          <a:cs typeface="+mn-cs"/>
        </a:defRPr>
      </a:lvl1pPr>
      <a:lvl2pPr marL="456560" algn="l" defTabSz="456560" rtl="0" eaLnBrk="1" latinLnBrk="0" hangingPunct="1">
        <a:defRPr sz="1797" kern="1200">
          <a:solidFill>
            <a:schemeClr val="tx1"/>
          </a:solidFill>
          <a:latin typeface="+mn-lt"/>
          <a:ea typeface="+mn-ea"/>
          <a:cs typeface="+mn-cs"/>
        </a:defRPr>
      </a:lvl2pPr>
      <a:lvl3pPr marL="913120" algn="l" defTabSz="456560" rtl="0" eaLnBrk="1" latinLnBrk="0" hangingPunct="1">
        <a:defRPr sz="1797" kern="1200">
          <a:solidFill>
            <a:schemeClr val="tx1"/>
          </a:solidFill>
          <a:latin typeface="+mn-lt"/>
          <a:ea typeface="+mn-ea"/>
          <a:cs typeface="+mn-cs"/>
        </a:defRPr>
      </a:lvl3pPr>
      <a:lvl4pPr marL="1369680" algn="l" defTabSz="456560" rtl="0" eaLnBrk="1" latinLnBrk="0" hangingPunct="1">
        <a:defRPr sz="1797" kern="1200">
          <a:solidFill>
            <a:schemeClr val="tx1"/>
          </a:solidFill>
          <a:latin typeface="+mn-lt"/>
          <a:ea typeface="+mn-ea"/>
          <a:cs typeface="+mn-cs"/>
        </a:defRPr>
      </a:lvl4pPr>
      <a:lvl5pPr marL="1826240" algn="l" defTabSz="456560" rtl="0" eaLnBrk="1" latinLnBrk="0" hangingPunct="1">
        <a:defRPr sz="1797" kern="1200">
          <a:solidFill>
            <a:schemeClr val="tx1"/>
          </a:solidFill>
          <a:latin typeface="+mn-lt"/>
          <a:ea typeface="+mn-ea"/>
          <a:cs typeface="+mn-cs"/>
        </a:defRPr>
      </a:lvl5pPr>
      <a:lvl6pPr marL="2282800" algn="l" defTabSz="456560" rtl="0" eaLnBrk="1" latinLnBrk="0" hangingPunct="1">
        <a:defRPr sz="1797" kern="1200">
          <a:solidFill>
            <a:schemeClr val="tx1"/>
          </a:solidFill>
          <a:latin typeface="+mn-lt"/>
          <a:ea typeface="+mn-ea"/>
          <a:cs typeface="+mn-cs"/>
        </a:defRPr>
      </a:lvl6pPr>
      <a:lvl7pPr marL="2739360" algn="l" defTabSz="456560" rtl="0" eaLnBrk="1" latinLnBrk="0" hangingPunct="1">
        <a:defRPr sz="1797" kern="1200">
          <a:solidFill>
            <a:schemeClr val="tx1"/>
          </a:solidFill>
          <a:latin typeface="+mn-lt"/>
          <a:ea typeface="+mn-ea"/>
          <a:cs typeface="+mn-cs"/>
        </a:defRPr>
      </a:lvl7pPr>
      <a:lvl8pPr marL="3195919" algn="l" defTabSz="456560" rtl="0" eaLnBrk="1" latinLnBrk="0" hangingPunct="1">
        <a:defRPr sz="1797" kern="1200">
          <a:solidFill>
            <a:schemeClr val="tx1"/>
          </a:solidFill>
          <a:latin typeface="+mn-lt"/>
          <a:ea typeface="+mn-ea"/>
          <a:cs typeface="+mn-cs"/>
        </a:defRPr>
      </a:lvl8pPr>
      <a:lvl9pPr marL="3652479" algn="l" defTabSz="456560" rtl="0" eaLnBrk="1" latinLnBrk="0" hangingPunct="1">
        <a:defRPr sz="17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CB7074-CDA7-4B00-84DC-B2876F2DDEFD}"/>
              </a:ext>
            </a:extLst>
          </p:cNvPr>
          <p:cNvSpPr>
            <a:spLocks noGrp="1"/>
          </p:cNvSpPr>
          <p:nvPr>
            <p:ph type="title"/>
          </p:nvPr>
        </p:nvSpPr>
        <p:spPr>
          <a:xfrm>
            <a:off x="836613" y="365125"/>
            <a:ext cx="10501312" cy="13239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3CAB66-925C-4CB9-897E-ED089C404CDC}"/>
              </a:ext>
            </a:extLst>
          </p:cNvPr>
          <p:cNvSpPr>
            <a:spLocks noGrp="1"/>
          </p:cNvSpPr>
          <p:nvPr>
            <p:ph type="body" idx="1"/>
          </p:nvPr>
        </p:nvSpPr>
        <p:spPr>
          <a:xfrm>
            <a:off x="836613" y="1822450"/>
            <a:ext cx="10501312" cy="43465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924FEF-840C-44F1-998E-9473258EFDC6}"/>
              </a:ext>
            </a:extLst>
          </p:cNvPr>
          <p:cNvSpPr>
            <a:spLocks noGrp="1"/>
          </p:cNvSpPr>
          <p:nvPr>
            <p:ph type="dt" sz="half" idx="2"/>
          </p:nvPr>
        </p:nvSpPr>
        <p:spPr>
          <a:xfrm>
            <a:off x="836613" y="6346825"/>
            <a:ext cx="274002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68B93-786D-4684-A0CD-3E0CE083CB10}" type="datetimeFigureOut">
              <a:rPr lang="zh-CN" altLang="en-US" smtClean="0"/>
              <a:t>2022/6/23</a:t>
            </a:fld>
            <a:endParaRPr lang="zh-CN" altLang="en-US"/>
          </a:p>
        </p:txBody>
      </p:sp>
      <p:sp>
        <p:nvSpPr>
          <p:cNvPr id="5" name="页脚占位符 4">
            <a:extLst>
              <a:ext uri="{FF2B5EF4-FFF2-40B4-BE49-F238E27FC236}">
                <a16:creationId xmlns:a16="http://schemas.microsoft.com/office/drawing/2014/main" id="{6E77C5B4-99BE-491B-B9DB-97DEB19A1D5C}"/>
              </a:ext>
            </a:extLst>
          </p:cNvPr>
          <p:cNvSpPr>
            <a:spLocks noGrp="1"/>
          </p:cNvSpPr>
          <p:nvPr>
            <p:ph type="ftr" sz="quarter" idx="3"/>
          </p:nvPr>
        </p:nvSpPr>
        <p:spPr>
          <a:xfrm>
            <a:off x="4032250" y="6346825"/>
            <a:ext cx="41100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620283-5E7F-4634-9A16-17FC64BAC593}"/>
              </a:ext>
            </a:extLst>
          </p:cNvPr>
          <p:cNvSpPr>
            <a:spLocks noGrp="1"/>
          </p:cNvSpPr>
          <p:nvPr>
            <p:ph type="sldNum" sz="quarter" idx="4"/>
          </p:nvPr>
        </p:nvSpPr>
        <p:spPr>
          <a:xfrm>
            <a:off x="8597900" y="6346825"/>
            <a:ext cx="27400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F5794-A9EF-4BEA-97D9-924A2CEDB1C1}" type="slidenum">
              <a:rPr lang="zh-CN" altLang="en-US" smtClean="0"/>
              <a:t>‹#›</a:t>
            </a:fld>
            <a:endParaRPr lang="zh-CN" altLang="en-US"/>
          </a:p>
        </p:txBody>
      </p:sp>
    </p:spTree>
    <p:extLst>
      <p:ext uri="{BB962C8B-B14F-4D97-AF65-F5344CB8AC3E}">
        <p14:creationId xmlns:p14="http://schemas.microsoft.com/office/powerpoint/2010/main" val="322237660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Freeform 5"/>
          <p:cNvSpPr>
            <a:spLocks/>
          </p:cNvSpPr>
          <p:nvPr/>
        </p:nvSpPr>
        <p:spPr bwMode="auto">
          <a:xfrm>
            <a:off x="4052273" y="936228"/>
            <a:ext cx="3732117" cy="3225952"/>
          </a:xfrm>
          <a:custGeom>
            <a:avLst/>
            <a:gdLst>
              <a:gd name="T0" fmla="*/ 1124 w 4497"/>
              <a:gd name="T1" fmla="*/ 3892 h 3892"/>
              <a:gd name="T2" fmla="*/ 0 w 4497"/>
              <a:gd name="T3" fmla="*/ 1945 h 3892"/>
              <a:gd name="T4" fmla="*/ 1124 w 4497"/>
              <a:gd name="T5" fmla="*/ 0 h 3892"/>
              <a:gd name="T6" fmla="*/ 3373 w 4497"/>
              <a:gd name="T7" fmla="*/ 0 h 3892"/>
              <a:gd name="T8" fmla="*/ 4497 w 4497"/>
              <a:gd name="T9" fmla="*/ 1945 h 3892"/>
              <a:gd name="T10" fmla="*/ 3373 w 4497"/>
              <a:gd name="T11" fmla="*/ 3892 h 3892"/>
              <a:gd name="T12" fmla="*/ 1124 w 4497"/>
              <a:gd name="T13" fmla="*/ 3892 h 3892"/>
            </a:gdLst>
            <a:ahLst/>
            <a:cxnLst>
              <a:cxn ang="0">
                <a:pos x="T0" y="T1"/>
              </a:cxn>
              <a:cxn ang="0">
                <a:pos x="T2" y="T3"/>
              </a:cxn>
              <a:cxn ang="0">
                <a:pos x="T4" y="T5"/>
              </a:cxn>
              <a:cxn ang="0">
                <a:pos x="T6" y="T7"/>
              </a:cxn>
              <a:cxn ang="0">
                <a:pos x="T8" y="T9"/>
              </a:cxn>
              <a:cxn ang="0">
                <a:pos x="T10" y="T11"/>
              </a:cxn>
              <a:cxn ang="0">
                <a:pos x="T12" y="T13"/>
              </a:cxn>
            </a:cxnLst>
            <a:rect l="0" t="0" r="r" b="b"/>
            <a:pathLst>
              <a:path w="4497" h="3892">
                <a:moveTo>
                  <a:pt x="1124" y="3892"/>
                </a:moveTo>
                <a:lnTo>
                  <a:pt x="0" y="1945"/>
                </a:lnTo>
                <a:lnTo>
                  <a:pt x="1124" y="0"/>
                </a:lnTo>
                <a:lnTo>
                  <a:pt x="3373" y="0"/>
                </a:lnTo>
                <a:lnTo>
                  <a:pt x="4497" y="1945"/>
                </a:lnTo>
                <a:lnTo>
                  <a:pt x="3373" y="3892"/>
                </a:lnTo>
                <a:lnTo>
                  <a:pt x="1124" y="3892"/>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sp>
        <p:nvSpPr>
          <p:cNvPr id="137" name="Freeform 6"/>
          <p:cNvSpPr>
            <a:spLocks/>
          </p:cNvSpPr>
          <p:nvPr/>
        </p:nvSpPr>
        <p:spPr bwMode="auto">
          <a:xfrm>
            <a:off x="4158715" y="835269"/>
            <a:ext cx="3605969" cy="3598943"/>
          </a:xfrm>
          <a:custGeom>
            <a:avLst/>
            <a:gdLst>
              <a:gd name="T0" fmla="*/ 1590 w 4345"/>
              <a:gd name="T1" fmla="*/ 4342 h 4342"/>
              <a:gd name="T2" fmla="*/ 0 w 4345"/>
              <a:gd name="T3" fmla="*/ 2752 h 4342"/>
              <a:gd name="T4" fmla="*/ 582 w 4345"/>
              <a:gd name="T5" fmla="*/ 582 h 4342"/>
              <a:gd name="T6" fmla="*/ 2755 w 4345"/>
              <a:gd name="T7" fmla="*/ 0 h 4342"/>
              <a:gd name="T8" fmla="*/ 4345 w 4345"/>
              <a:gd name="T9" fmla="*/ 1590 h 4342"/>
              <a:gd name="T10" fmla="*/ 3763 w 4345"/>
              <a:gd name="T11" fmla="*/ 3760 h 4342"/>
              <a:gd name="T12" fmla="*/ 1590 w 4345"/>
              <a:gd name="T13" fmla="*/ 4342 h 4342"/>
            </a:gdLst>
            <a:ahLst/>
            <a:cxnLst>
              <a:cxn ang="0">
                <a:pos x="T0" y="T1"/>
              </a:cxn>
              <a:cxn ang="0">
                <a:pos x="T2" y="T3"/>
              </a:cxn>
              <a:cxn ang="0">
                <a:pos x="T4" y="T5"/>
              </a:cxn>
              <a:cxn ang="0">
                <a:pos x="T6" y="T7"/>
              </a:cxn>
              <a:cxn ang="0">
                <a:pos x="T8" y="T9"/>
              </a:cxn>
              <a:cxn ang="0">
                <a:pos x="T10" y="T11"/>
              </a:cxn>
              <a:cxn ang="0">
                <a:pos x="T12" y="T13"/>
              </a:cxn>
            </a:cxnLst>
            <a:rect l="0" t="0" r="r" b="b"/>
            <a:pathLst>
              <a:path w="4345" h="4342">
                <a:moveTo>
                  <a:pt x="1590" y="4342"/>
                </a:moveTo>
                <a:lnTo>
                  <a:pt x="0" y="2752"/>
                </a:lnTo>
                <a:lnTo>
                  <a:pt x="582" y="582"/>
                </a:lnTo>
                <a:lnTo>
                  <a:pt x="2755" y="0"/>
                </a:lnTo>
                <a:lnTo>
                  <a:pt x="4345" y="1590"/>
                </a:lnTo>
                <a:lnTo>
                  <a:pt x="3763" y="3760"/>
                </a:lnTo>
                <a:lnTo>
                  <a:pt x="1590" y="4342"/>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sp>
        <p:nvSpPr>
          <p:cNvPr id="138" name="Freeform 7"/>
          <p:cNvSpPr>
            <a:spLocks/>
          </p:cNvSpPr>
          <p:nvPr/>
        </p:nvSpPr>
        <p:spPr bwMode="auto">
          <a:xfrm>
            <a:off x="4473851" y="800272"/>
            <a:ext cx="3232508" cy="3728247"/>
          </a:xfrm>
          <a:custGeom>
            <a:avLst/>
            <a:gdLst>
              <a:gd name="T0" fmla="*/ 1948 w 3895"/>
              <a:gd name="T1" fmla="*/ 4498 h 4498"/>
              <a:gd name="T2" fmla="*/ 0 w 3895"/>
              <a:gd name="T3" fmla="*/ 3374 h 4498"/>
              <a:gd name="T4" fmla="*/ 0 w 3895"/>
              <a:gd name="T5" fmla="*/ 1124 h 4498"/>
              <a:gd name="T6" fmla="*/ 1948 w 3895"/>
              <a:gd name="T7" fmla="*/ 0 h 4498"/>
              <a:gd name="T8" fmla="*/ 3895 w 3895"/>
              <a:gd name="T9" fmla="*/ 1124 h 4498"/>
              <a:gd name="T10" fmla="*/ 3895 w 3895"/>
              <a:gd name="T11" fmla="*/ 3374 h 4498"/>
              <a:gd name="T12" fmla="*/ 1948 w 3895"/>
              <a:gd name="T13" fmla="*/ 4498 h 4498"/>
            </a:gdLst>
            <a:ahLst/>
            <a:cxnLst>
              <a:cxn ang="0">
                <a:pos x="T0" y="T1"/>
              </a:cxn>
              <a:cxn ang="0">
                <a:pos x="T2" y="T3"/>
              </a:cxn>
              <a:cxn ang="0">
                <a:pos x="T4" y="T5"/>
              </a:cxn>
              <a:cxn ang="0">
                <a:pos x="T6" y="T7"/>
              </a:cxn>
              <a:cxn ang="0">
                <a:pos x="T8" y="T9"/>
              </a:cxn>
              <a:cxn ang="0">
                <a:pos x="T10" y="T11"/>
              </a:cxn>
              <a:cxn ang="0">
                <a:pos x="T12" y="T13"/>
              </a:cxn>
            </a:cxnLst>
            <a:rect l="0" t="0" r="r" b="b"/>
            <a:pathLst>
              <a:path w="3895" h="4498">
                <a:moveTo>
                  <a:pt x="1948" y="4498"/>
                </a:moveTo>
                <a:lnTo>
                  <a:pt x="0" y="3374"/>
                </a:lnTo>
                <a:lnTo>
                  <a:pt x="0" y="1124"/>
                </a:lnTo>
                <a:lnTo>
                  <a:pt x="1948" y="0"/>
                </a:lnTo>
                <a:lnTo>
                  <a:pt x="3895" y="1124"/>
                </a:lnTo>
                <a:lnTo>
                  <a:pt x="3895" y="3374"/>
                </a:lnTo>
                <a:lnTo>
                  <a:pt x="1948" y="4498"/>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sp>
        <p:nvSpPr>
          <p:cNvPr id="139" name="Freeform 8"/>
          <p:cNvSpPr>
            <a:spLocks/>
          </p:cNvSpPr>
          <p:nvPr/>
        </p:nvSpPr>
        <p:spPr bwMode="auto">
          <a:xfrm>
            <a:off x="4158715" y="865748"/>
            <a:ext cx="3605969" cy="3598943"/>
          </a:xfrm>
          <a:custGeom>
            <a:avLst/>
            <a:gdLst>
              <a:gd name="T0" fmla="*/ 2755 w 4345"/>
              <a:gd name="T1" fmla="*/ 4342 h 4342"/>
              <a:gd name="T2" fmla="*/ 582 w 4345"/>
              <a:gd name="T3" fmla="*/ 3760 h 4342"/>
              <a:gd name="T4" fmla="*/ 0 w 4345"/>
              <a:gd name="T5" fmla="*/ 1590 h 4342"/>
              <a:gd name="T6" fmla="*/ 1590 w 4345"/>
              <a:gd name="T7" fmla="*/ 0 h 4342"/>
              <a:gd name="T8" fmla="*/ 3763 w 4345"/>
              <a:gd name="T9" fmla="*/ 582 h 4342"/>
              <a:gd name="T10" fmla="*/ 4345 w 4345"/>
              <a:gd name="T11" fmla="*/ 2752 h 4342"/>
              <a:gd name="T12" fmla="*/ 2755 w 4345"/>
              <a:gd name="T13" fmla="*/ 4342 h 4342"/>
            </a:gdLst>
            <a:ahLst/>
            <a:cxnLst>
              <a:cxn ang="0">
                <a:pos x="T0" y="T1"/>
              </a:cxn>
              <a:cxn ang="0">
                <a:pos x="T2" y="T3"/>
              </a:cxn>
              <a:cxn ang="0">
                <a:pos x="T4" y="T5"/>
              </a:cxn>
              <a:cxn ang="0">
                <a:pos x="T6" y="T7"/>
              </a:cxn>
              <a:cxn ang="0">
                <a:pos x="T8" y="T9"/>
              </a:cxn>
              <a:cxn ang="0">
                <a:pos x="T10" y="T11"/>
              </a:cxn>
              <a:cxn ang="0">
                <a:pos x="T12" y="T13"/>
              </a:cxn>
            </a:cxnLst>
            <a:rect l="0" t="0" r="r" b="b"/>
            <a:pathLst>
              <a:path w="4345" h="4342">
                <a:moveTo>
                  <a:pt x="2755" y="4342"/>
                </a:moveTo>
                <a:lnTo>
                  <a:pt x="582" y="3760"/>
                </a:lnTo>
                <a:lnTo>
                  <a:pt x="0" y="1590"/>
                </a:lnTo>
                <a:lnTo>
                  <a:pt x="1590" y="0"/>
                </a:lnTo>
                <a:lnTo>
                  <a:pt x="3763" y="582"/>
                </a:lnTo>
                <a:lnTo>
                  <a:pt x="4345" y="2752"/>
                </a:lnTo>
                <a:lnTo>
                  <a:pt x="2755" y="4342"/>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grpSp>
        <p:nvGrpSpPr>
          <p:cNvPr id="145" name="组合 144"/>
          <p:cNvGrpSpPr/>
          <p:nvPr/>
        </p:nvGrpSpPr>
        <p:grpSpPr>
          <a:xfrm>
            <a:off x="4066512" y="804393"/>
            <a:ext cx="3717582" cy="3717160"/>
            <a:chOff x="2956499" y="285040"/>
            <a:chExt cx="6282963" cy="6290167"/>
          </a:xfrm>
        </p:grpSpPr>
        <p:sp>
          <p:nvSpPr>
            <p:cNvPr id="146" name="任意多边形 145"/>
            <p:cNvSpPr/>
            <p:nvPr/>
          </p:nvSpPr>
          <p:spPr>
            <a:xfrm rot="900000">
              <a:off x="3849486" y="1109079"/>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47" name="任意多边形 146"/>
            <p:cNvSpPr/>
            <p:nvPr/>
          </p:nvSpPr>
          <p:spPr>
            <a:xfrm rot="1782227">
              <a:off x="4477103" y="62522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48" name="任意多边形 147"/>
            <p:cNvSpPr/>
            <p:nvPr/>
          </p:nvSpPr>
          <p:spPr>
            <a:xfrm rot="2700000">
              <a:off x="5212636" y="32018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49" name="任意多边形 148"/>
            <p:cNvSpPr/>
            <p:nvPr/>
          </p:nvSpPr>
          <p:spPr>
            <a:xfrm rot="3600000">
              <a:off x="6000826" y="21612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0" name="任意多边形 149"/>
            <p:cNvSpPr/>
            <p:nvPr/>
          </p:nvSpPr>
          <p:spPr>
            <a:xfrm rot="4500000">
              <a:off x="6784211" y="32506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1" name="任意多边形 150"/>
            <p:cNvSpPr/>
            <p:nvPr/>
          </p:nvSpPr>
          <p:spPr>
            <a:xfrm rot="5400000">
              <a:off x="7514839" y="63061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2" name="任意多边形 151"/>
            <p:cNvSpPr/>
            <p:nvPr/>
          </p:nvSpPr>
          <p:spPr>
            <a:xfrm rot="6300000">
              <a:off x="8147103" y="111722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3" name="任意多边形 152"/>
            <p:cNvSpPr/>
            <p:nvPr/>
          </p:nvSpPr>
          <p:spPr>
            <a:xfrm rot="7200000">
              <a:off x="8627514" y="174316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4" name="任意多边形 153"/>
            <p:cNvSpPr/>
            <p:nvPr/>
          </p:nvSpPr>
          <p:spPr>
            <a:xfrm rot="8100000">
              <a:off x="8931806" y="247895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5" name="任意多边形 154"/>
            <p:cNvSpPr/>
            <p:nvPr/>
          </p:nvSpPr>
          <p:spPr>
            <a:xfrm rot="9000000">
              <a:off x="9031812" y="325996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6" name="任意多边形 155"/>
            <p:cNvSpPr/>
            <p:nvPr/>
          </p:nvSpPr>
          <p:spPr>
            <a:xfrm rot="9900000">
              <a:off x="8927804" y="405013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7" name="任意多边形 156"/>
            <p:cNvSpPr/>
            <p:nvPr/>
          </p:nvSpPr>
          <p:spPr>
            <a:xfrm rot="10800000">
              <a:off x="8618788" y="4783024"/>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8" name="任意多边形 157"/>
            <p:cNvSpPr/>
            <p:nvPr/>
          </p:nvSpPr>
          <p:spPr>
            <a:xfrm rot="11700000">
              <a:off x="8139239" y="5406154"/>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9" name="任意多边形 158"/>
            <p:cNvSpPr/>
            <p:nvPr/>
          </p:nvSpPr>
          <p:spPr>
            <a:xfrm rot="12600000">
              <a:off x="7506531" y="588966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0" name="任意多边形 159"/>
            <p:cNvSpPr/>
            <p:nvPr/>
          </p:nvSpPr>
          <p:spPr>
            <a:xfrm rot="13500000">
              <a:off x="6774190" y="619234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1" name="任意多边形 160"/>
            <p:cNvSpPr/>
            <p:nvPr/>
          </p:nvSpPr>
          <p:spPr>
            <a:xfrm rot="14400000">
              <a:off x="5989545" y="629864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2" name="任意多边形 161"/>
            <p:cNvSpPr/>
            <p:nvPr/>
          </p:nvSpPr>
          <p:spPr>
            <a:xfrm rot="15300000">
              <a:off x="5197120" y="618746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3" name="任意多边形 162"/>
            <p:cNvSpPr/>
            <p:nvPr/>
          </p:nvSpPr>
          <p:spPr>
            <a:xfrm rot="16200000">
              <a:off x="4468758" y="5881909"/>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4" name="任意多边形 163"/>
            <p:cNvSpPr/>
            <p:nvPr/>
          </p:nvSpPr>
          <p:spPr>
            <a:xfrm rot="17100000">
              <a:off x="3839962" y="540139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5" name="任意多边形 164"/>
            <p:cNvSpPr/>
            <p:nvPr/>
          </p:nvSpPr>
          <p:spPr>
            <a:xfrm rot="18000000">
              <a:off x="3360270" y="477316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6" name="任意多边形 165"/>
            <p:cNvSpPr/>
            <p:nvPr/>
          </p:nvSpPr>
          <p:spPr>
            <a:xfrm rot="18900000">
              <a:off x="3054925" y="403766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7" name="任意多边形 166"/>
            <p:cNvSpPr/>
            <p:nvPr/>
          </p:nvSpPr>
          <p:spPr>
            <a:xfrm rot="19800000">
              <a:off x="2956499" y="3248745"/>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8" name="任意多边形 167"/>
            <p:cNvSpPr/>
            <p:nvPr/>
          </p:nvSpPr>
          <p:spPr>
            <a:xfrm rot="20700000">
              <a:off x="3057420" y="2466481"/>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9" name="任意多边形 168"/>
            <p:cNvSpPr/>
            <p:nvPr/>
          </p:nvSpPr>
          <p:spPr>
            <a:xfrm>
              <a:off x="3366328" y="173009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sp>
        <p:nvSpPr>
          <p:cNvPr id="171" name="文本框 20"/>
          <p:cNvSpPr txBox="1"/>
          <p:nvPr/>
        </p:nvSpPr>
        <p:spPr bwMode="auto">
          <a:xfrm>
            <a:off x="4320340" y="2036258"/>
            <a:ext cx="3005596" cy="1446370"/>
          </a:xfrm>
          <a:prstGeom prst="rect">
            <a:avLst/>
          </a:prstGeom>
          <a:noFill/>
        </p:spPr>
        <p:txBody>
          <a:bodyPr wrap="none" lIns="91264" tIns="45631" rIns="91264" bIns="45631">
            <a:spAutoFit/>
          </a:bodyPr>
          <a:lstStyle/>
          <a:p>
            <a:pPr algn="ctr" defTabSz="912634" eaLnBrk="0" fontAlgn="base" hangingPunct="0">
              <a:spcBef>
                <a:spcPct val="0"/>
              </a:spcBef>
              <a:spcAft>
                <a:spcPct val="0"/>
              </a:spcAft>
              <a:defRPr/>
            </a:pPr>
            <a:r>
              <a:rPr lang="zh-CN" altLang="en-US" sz="4400" b="1" dirty="0">
                <a:ln w="12700">
                  <a:solidFill>
                    <a:srgbClr val="65220B"/>
                  </a:solidFill>
                </a:ln>
                <a:solidFill>
                  <a:prstClr val="white"/>
                </a:solidFill>
                <a:latin typeface="Impact" panose="020B0806030902050204" pitchFamily="34" charset="0"/>
                <a:ea typeface="微软雅黑" panose="020B0503020204020204" pitchFamily="34" charset="-122"/>
              </a:rPr>
              <a:t>数据库原理</a:t>
            </a:r>
            <a:endParaRPr lang="en-US" altLang="zh-CN" sz="4400" b="1" dirty="0">
              <a:ln w="12700">
                <a:solidFill>
                  <a:srgbClr val="65220B"/>
                </a:solidFill>
              </a:ln>
              <a:solidFill>
                <a:prstClr val="white"/>
              </a:solidFill>
              <a:latin typeface="Impact" panose="020B0806030902050204" pitchFamily="34" charset="0"/>
              <a:ea typeface="微软雅黑" panose="020B0503020204020204" pitchFamily="34" charset="-122"/>
            </a:endParaRPr>
          </a:p>
          <a:p>
            <a:pPr algn="ctr" defTabSz="912634" eaLnBrk="0" fontAlgn="base" hangingPunct="0">
              <a:spcBef>
                <a:spcPct val="0"/>
              </a:spcBef>
              <a:spcAft>
                <a:spcPct val="0"/>
              </a:spcAft>
              <a:defRPr/>
            </a:pPr>
            <a:r>
              <a:rPr lang="zh-CN" altLang="en-US" sz="4400" b="1" dirty="0">
                <a:ln w="12700">
                  <a:solidFill>
                    <a:srgbClr val="65220B"/>
                  </a:solidFill>
                </a:ln>
                <a:solidFill>
                  <a:prstClr val="white"/>
                </a:solidFill>
                <a:latin typeface="Impact" panose="020B0806030902050204" pitchFamily="34" charset="0"/>
                <a:ea typeface="微软雅黑" panose="020B0503020204020204" pitchFamily="34" charset="-122"/>
              </a:rPr>
              <a:t>与技术</a:t>
            </a:r>
          </a:p>
        </p:txBody>
      </p:sp>
      <p:pic>
        <p:nvPicPr>
          <p:cNvPr id="7" name="伴奏3欢快.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84504" y="-1237193"/>
            <a:ext cx="608806" cy="608806"/>
          </a:xfrm>
          <a:prstGeom prst="rect">
            <a:avLst/>
          </a:prstGeom>
        </p:spPr>
      </p:pic>
      <p:pic>
        <p:nvPicPr>
          <p:cNvPr id="35" name="Picture 5" descr="\\Zc8\e\1 临时文件\2015\4月\4.29\2015封套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169" y="54488"/>
            <a:ext cx="7583706"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608506"/>
      </p:ext>
    </p:extLst>
  </p:cSld>
  <p:clrMapOvr>
    <a:masterClrMapping/>
  </p:clrMapOvr>
  <mc:AlternateContent xmlns:mc="http://schemas.openxmlformats.org/markup-compatibility/2006" xmlns:p14="http://schemas.microsoft.com/office/powerpoint/2010/main">
    <mc:Choice Requires="p14">
      <p:transition spd="slow" p14:dur="3000" advTm="1000">
        <p14:shred/>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7"/>
                                        </p:tgtEl>
                                      </p:cBhvr>
                                    </p:cmd>
                                  </p:childTnLst>
                                </p:cTn>
                              </p:par>
                              <p:par>
                                <p:cTn id="7" presetID="49" presetClass="entr" presetSubtype="0" decel="100000" fill="hold" nodeType="withEffect">
                                  <p:stCondLst>
                                    <p:cond delay="0"/>
                                  </p:stCondLst>
                                  <p:childTnLst>
                                    <p:set>
                                      <p:cBhvr>
                                        <p:cTn id="8" dur="1" fill="hold">
                                          <p:stCondLst>
                                            <p:cond delay="0"/>
                                          </p:stCondLst>
                                        </p:cTn>
                                        <p:tgtEl>
                                          <p:spTgt spid="145"/>
                                        </p:tgtEl>
                                        <p:attrNameLst>
                                          <p:attrName>style.visibility</p:attrName>
                                        </p:attrNameLst>
                                      </p:cBhvr>
                                      <p:to>
                                        <p:strVal val="visible"/>
                                      </p:to>
                                    </p:set>
                                    <p:anim calcmode="lin" valueType="num">
                                      <p:cBhvr>
                                        <p:cTn id="9" dur="1250" fill="hold"/>
                                        <p:tgtEl>
                                          <p:spTgt spid="145"/>
                                        </p:tgtEl>
                                        <p:attrNameLst>
                                          <p:attrName>ppt_w</p:attrName>
                                        </p:attrNameLst>
                                      </p:cBhvr>
                                      <p:tavLst>
                                        <p:tav tm="0">
                                          <p:val>
                                            <p:fltVal val="0"/>
                                          </p:val>
                                        </p:tav>
                                        <p:tav tm="100000">
                                          <p:val>
                                            <p:strVal val="#ppt_w"/>
                                          </p:val>
                                        </p:tav>
                                      </p:tavLst>
                                    </p:anim>
                                    <p:anim calcmode="lin" valueType="num">
                                      <p:cBhvr>
                                        <p:cTn id="10" dur="1250" fill="hold"/>
                                        <p:tgtEl>
                                          <p:spTgt spid="145"/>
                                        </p:tgtEl>
                                        <p:attrNameLst>
                                          <p:attrName>ppt_h</p:attrName>
                                        </p:attrNameLst>
                                      </p:cBhvr>
                                      <p:tavLst>
                                        <p:tav tm="0">
                                          <p:val>
                                            <p:fltVal val="0"/>
                                          </p:val>
                                        </p:tav>
                                        <p:tav tm="100000">
                                          <p:val>
                                            <p:strVal val="#ppt_h"/>
                                          </p:val>
                                        </p:tav>
                                      </p:tavLst>
                                    </p:anim>
                                    <p:anim calcmode="lin" valueType="num">
                                      <p:cBhvr>
                                        <p:cTn id="11" dur="1250" fill="hold"/>
                                        <p:tgtEl>
                                          <p:spTgt spid="145"/>
                                        </p:tgtEl>
                                        <p:attrNameLst>
                                          <p:attrName>style.rotation</p:attrName>
                                        </p:attrNameLst>
                                      </p:cBhvr>
                                      <p:tavLst>
                                        <p:tav tm="0">
                                          <p:val>
                                            <p:fltVal val="360"/>
                                          </p:val>
                                        </p:tav>
                                        <p:tav tm="100000">
                                          <p:val>
                                            <p:fltVal val="0"/>
                                          </p:val>
                                        </p:tav>
                                      </p:tavLst>
                                    </p:anim>
                                    <p:animEffect transition="in" filter="fade">
                                      <p:cBhvr>
                                        <p:cTn id="12" dur="1250"/>
                                        <p:tgtEl>
                                          <p:spTgt spid="145"/>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fade">
                                      <p:cBhvr>
                                        <p:cTn id="16" dur="500"/>
                                        <p:tgtEl>
                                          <p:spTgt spid="139"/>
                                        </p:tgtEl>
                                      </p:cBhvr>
                                    </p:animEffect>
                                  </p:childTnLst>
                                </p:cTn>
                              </p:par>
                              <p:par>
                                <p:cTn id="17" presetID="10" presetClass="entr" presetSubtype="0" fill="hold" grpId="0" nodeType="withEffect">
                                  <p:stCondLst>
                                    <p:cond delay="15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500"/>
                                        <p:tgtEl>
                                          <p:spTgt spid="138"/>
                                        </p:tgtEl>
                                      </p:cBhvr>
                                    </p:animEffect>
                                  </p:childTnLst>
                                </p:cTn>
                              </p:par>
                              <p:par>
                                <p:cTn id="20" presetID="42" presetClass="entr" presetSubtype="0" fill="hold" grpId="0" nodeType="withEffect">
                                  <p:stCondLst>
                                    <p:cond delay="150"/>
                                  </p:stCondLst>
                                  <p:childTnLst>
                                    <p:set>
                                      <p:cBhvr>
                                        <p:cTn id="21" dur="1" fill="hold">
                                          <p:stCondLst>
                                            <p:cond delay="0"/>
                                          </p:stCondLst>
                                        </p:cTn>
                                        <p:tgtEl>
                                          <p:spTgt spid="171"/>
                                        </p:tgtEl>
                                        <p:attrNameLst>
                                          <p:attrName>style.visibility</p:attrName>
                                        </p:attrNameLst>
                                      </p:cBhvr>
                                      <p:to>
                                        <p:strVal val="visible"/>
                                      </p:to>
                                    </p:set>
                                    <p:animEffect transition="in" filter="fade">
                                      <p:cBhvr>
                                        <p:cTn id="22" dur="1000"/>
                                        <p:tgtEl>
                                          <p:spTgt spid="171"/>
                                        </p:tgtEl>
                                      </p:cBhvr>
                                    </p:animEffect>
                                    <p:anim calcmode="lin" valueType="num">
                                      <p:cBhvr>
                                        <p:cTn id="23" dur="1000" fill="hold"/>
                                        <p:tgtEl>
                                          <p:spTgt spid="171"/>
                                        </p:tgtEl>
                                        <p:attrNameLst>
                                          <p:attrName>ppt_x</p:attrName>
                                        </p:attrNameLst>
                                      </p:cBhvr>
                                      <p:tavLst>
                                        <p:tav tm="0">
                                          <p:val>
                                            <p:strVal val="#ppt_x"/>
                                          </p:val>
                                        </p:tav>
                                        <p:tav tm="100000">
                                          <p:val>
                                            <p:strVal val="#ppt_x"/>
                                          </p:val>
                                        </p:tav>
                                      </p:tavLst>
                                    </p:anim>
                                    <p:anim calcmode="lin" valueType="num">
                                      <p:cBhvr>
                                        <p:cTn id="24" dur="1000" fill="hold"/>
                                        <p:tgtEl>
                                          <p:spTgt spid="171"/>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35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500"/>
                                        <p:tgtEl>
                                          <p:spTgt spid="136"/>
                                        </p:tgtEl>
                                      </p:cBhvr>
                                    </p:animEffect>
                                  </p:childTnLst>
                                </p:cTn>
                              </p:par>
                              <p:par>
                                <p:cTn id="28" presetID="10" presetClass="entr" presetSubtype="0" fill="hold" grpId="0" nodeType="withEffect">
                                  <p:stCondLst>
                                    <p:cond delay="550"/>
                                  </p:stCondLst>
                                  <p:childTnLst>
                                    <p:set>
                                      <p:cBhvr>
                                        <p:cTn id="29" dur="1" fill="hold">
                                          <p:stCondLst>
                                            <p:cond delay="0"/>
                                          </p:stCondLst>
                                        </p:cTn>
                                        <p:tgtEl>
                                          <p:spTgt spid="137"/>
                                        </p:tgtEl>
                                        <p:attrNameLst>
                                          <p:attrName>style.visibility</p:attrName>
                                        </p:attrNameLst>
                                      </p:cBhvr>
                                      <p:to>
                                        <p:strVal val="visible"/>
                                      </p:to>
                                    </p:set>
                                    <p:animEffect transition="in" filter="fade">
                                      <p:cBhvr>
                                        <p:cTn id="3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31" repeatCount="indefinite" fill="hold" display="0">
                  <p:stCondLst>
                    <p:cond delay="indefinite"/>
                  </p:stCondLst>
                  <p:endCondLst>
                    <p:cond evt="onStopAudio" delay="0">
                      <p:tgtEl>
                        <p:sldTgt/>
                      </p:tgtEl>
                    </p:cond>
                  </p:endCondLst>
                </p:cTn>
                <p:tgtEl>
                  <p:spTgt spid="7"/>
                </p:tgtEl>
              </p:cMediaNode>
            </p:audio>
          </p:childTnLst>
        </p:cTn>
      </p:par>
    </p:tnLst>
    <p:bldLst>
      <p:bldP spid="136" grpId="0" animBg="1"/>
      <p:bldP spid="137" grpId="0" animBg="1"/>
      <p:bldP spid="138" grpId="0" animBg="1"/>
      <p:bldP spid="139" grpId="0" animBg="1"/>
      <p:bldP spid="171" grpId="0"/>
    </p:bldLst>
  </p:timing>
  <p:extLst>
    <p:ext uri="{E180D4A7-C9FB-4DFB-919C-405C955672EB}">
      <p14:showEvtLst xmlns:p14="http://schemas.microsoft.com/office/powerpoint/2010/main">
        <p14:playEvt time="0" objId="7"/>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a:extLst>
              <a:ext uri="{FF2B5EF4-FFF2-40B4-BE49-F238E27FC236}">
                <a16:creationId xmlns:a16="http://schemas.microsoft.com/office/drawing/2014/main" id="{476B2FF7-5295-41B5-B388-A9F6A5604631}"/>
              </a:ext>
            </a:extLst>
          </p:cNvPr>
          <p:cNvSpPr>
            <a:spLocks noGrp="1" noChangeArrowheads="1"/>
          </p:cNvSpPr>
          <p:nvPr>
            <p:ph type="body" idx="4294967295"/>
          </p:nvPr>
        </p:nvSpPr>
        <p:spPr>
          <a:xfrm>
            <a:off x="797719" y="1220413"/>
            <a:ext cx="8909359" cy="4676621"/>
          </a:xfrm>
        </p:spPr>
        <p:txBody>
          <a:bodyPr rtlCol="0">
            <a:normAutofit/>
          </a:bodyPr>
          <a:lstStyle/>
          <a:p>
            <a:pPr marL="513630" indent="-513630" defTabSz="456567">
              <a:lnSpc>
                <a:spcPct val="9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变量的作用域（可用范围和生命周期）为当前批处理新声明的变量默认值为</a:t>
            </a:r>
            <a:r>
              <a:rPr lang="en-US" altLang="zh-CN" sz="2800" b="1" i="0" baseline="0" dirty="0">
                <a:latin typeface="Times New Roman" panose="02020603050405020304" pitchFamily="18" charset="0"/>
                <a:ea typeface="华文宋体" panose="02010600040101010101" pitchFamily="2" charset="-122"/>
              </a:rPr>
              <a:t>NULL,</a:t>
            </a:r>
            <a:r>
              <a:rPr lang="zh-CN" altLang="en-US" sz="2800" b="1" i="0" baseline="0" dirty="0">
                <a:latin typeface="Times New Roman" panose="02020603050405020304" pitchFamily="18" charset="0"/>
                <a:ea typeface="华文宋体" panose="02010600040101010101" pitchFamily="2" charset="-122"/>
              </a:rPr>
              <a:t>必须初始化</a:t>
            </a:r>
          </a:p>
          <a:p>
            <a:pPr marL="513630" indent="-513630" defTabSz="456567">
              <a:lnSpc>
                <a:spcPct val="90000"/>
              </a:lnSpc>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use sss</a:t>
            </a:r>
          </a:p>
          <a:p>
            <a:pPr marL="513630" indent="-513630" defTabSz="456567">
              <a:lnSpc>
                <a:spcPct val="90000"/>
              </a:lnSpc>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declare @test int,@testtwo varchar(25);</a:t>
            </a:r>
          </a:p>
          <a:p>
            <a:pPr marL="513630" indent="-513630" defTabSz="456567">
              <a:lnSpc>
                <a:spcPct val="90000"/>
              </a:lnSpc>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select @test,@testtwo;</a:t>
            </a:r>
          </a:p>
          <a:p>
            <a:pPr marL="513630" indent="-513630" defTabSz="456567">
              <a:lnSpc>
                <a:spcPct val="90000"/>
              </a:lnSpc>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set @test=1;</a:t>
            </a:r>
          </a:p>
          <a:p>
            <a:pPr marL="513630" indent="-513630" defTabSz="456567">
              <a:lnSpc>
                <a:spcPct val="90000"/>
              </a:lnSpc>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set @testtwo='a value';</a:t>
            </a:r>
          </a:p>
          <a:p>
            <a:pPr marL="513630" indent="-513630" defTabSz="456567">
              <a:lnSpc>
                <a:spcPct val="90000"/>
              </a:lnSpc>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select @test,@testtwo; </a:t>
            </a:r>
          </a:p>
          <a:p>
            <a:pPr marL="513630" indent="-513630" defTabSz="456567">
              <a:lnSpc>
                <a:spcPct val="90000"/>
              </a:lnSpc>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go</a:t>
            </a:r>
            <a:endParaRPr lang="en-US" altLang="zh-CN" sz="2800" b="1" i="0" baseline="0" dirty="0">
              <a:latin typeface="Times New Roman" panose="02020603050405020304" pitchFamily="18" charset="0"/>
              <a:ea typeface="华文宋体" panose="02010600040101010101" pitchFamily="2" charset="-122"/>
            </a:endParaRPr>
          </a:p>
        </p:txBody>
      </p:sp>
      <p:sp>
        <p:nvSpPr>
          <p:cNvPr id="14340" name="Text Box 4">
            <a:extLst>
              <a:ext uri="{FF2B5EF4-FFF2-40B4-BE49-F238E27FC236}">
                <a16:creationId xmlns:a16="http://schemas.microsoft.com/office/drawing/2014/main" id="{668F2820-11B0-49B6-97D5-2E8C2A4C0A6D}"/>
              </a:ext>
            </a:extLst>
          </p:cNvPr>
          <p:cNvSpPr txBox="1">
            <a:spLocks noChangeArrowheads="1"/>
          </p:cNvSpPr>
          <p:nvPr/>
        </p:nvSpPr>
        <p:spPr bwMode="auto">
          <a:xfrm>
            <a:off x="252744" y="347930"/>
            <a:ext cx="5526339" cy="5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2996" b="1" dirty="0">
                <a:latin typeface="Arial" panose="020B0604020202020204" pitchFamily="34" charset="0"/>
              </a:rPr>
              <a:t>变量的默认值和作用域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diamond(in)">
                                      <p:cBhvr>
                                        <p:cTn id="7" dur="1000"/>
                                        <p:tgtEl>
                                          <p:spTgt spid="293891">
                                            <p:txEl>
                                              <p:pRg st="0" end="0"/>
                                            </p:txEl>
                                          </p:spTgt>
                                        </p:tgtEl>
                                      </p:cBhvr>
                                    </p:animEffect>
                                  </p:childTnLst>
                                </p:cTn>
                              </p:par>
                            </p:childTnLst>
                          </p:cTn>
                        </p:par>
                        <p:par>
                          <p:cTn id="8" fill="hold" nodeType="afterGroup">
                            <p:stCondLst>
                              <p:cond delay="1000"/>
                            </p:stCondLst>
                            <p:childTnLst>
                              <p:par>
                                <p:cTn id="9" presetID="8" presetClass="entr" presetSubtype="16" fill="hold" nodeType="afterEffect">
                                  <p:stCondLst>
                                    <p:cond delay="0"/>
                                  </p:stCondLst>
                                  <p:childTnLst>
                                    <p:set>
                                      <p:cBhvr>
                                        <p:cTn id="10" dur="1" fill="hold">
                                          <p:stCondLst>
                                            <p:cond delay="0"/>
                                          </p:stCondLst>
                                        </p:cTn>
                                        <p:tgtEl>
                                          <p:spTgt spid="293891">
                                            <p:txEl>
                                              <p:pRg st="7" end="7"/>
                                            </p:txEl>
                                          </p:spTgt>
                                        </p:tgtEl>
                                        <p:attrNameLst>
                                          <p:attrName>style.visibility</p:attrName>
                                        </p:attrNameLst>
                                      </p:cBhvr>
                                      <p:to>
                                        <p:strVal val="visible"/>
                                      </p:to>
                                    </p:set>
                                    <p:animEffect transition="in" filter="diamond(in)">
                                      <p:cBhvr>
                                        <p:cTn id="11" dur="1000"/>
                                        <p:tgtEl>
                                          <p:spTgt spid="293891">
                                            <p:txEl>
                                              <p:pRg st="7" end="7"/>
                                            </p:txEl>
                                          </p:spTgt>
                                        </p:tgtEl>
                                      </p:cBhvr>
                                    </p:animEffect>
                                  </p:childTnLst>
                                </p:cTn>
                              </p:par>
                            </p:childTnLst>
                          </p:cTn>
                        </p:par>
                        <p:par>
                          <p:cTn id="12" fill="hold" nodeType="afterGroup">
                            <p:stCondLst>
                              <p:cond delay="2000"/>
                            </p:stCondLst>
                            <p:childTnLst>
                              <p:par>
                                <p:cTn id="13" presetID="8" presetClass="entr" presetSubtype="16" fill="hold" nodeType="afterEffect">
                                  <p:stCondLst>
                                    <p:cond delay="0"/>
                                  </p:stCondLst>
                                  <p:childTnLst>
                                    <p:set>
                                      <p:cBhvr>
                                        <p:cTn id="14" dur="1" fill="hold">
                                          <p:stCondLst>
                                            <p:cond delay="0"/>
                                          </p:stCondLst>
                                        </p:cTn>
                                        <p:tgtEl>
                                          <p:spTgt spid="293891">
                                            <p:txEl>
                                              <p:pRg st="1" end="1"/>
                                            </p:txEl>
                                          </p:spTgt>
                                        </p:tgtEl>
                                        <p:attrNameLst>
                                          <p:attrName>style.visibility</p:attrName>
                                        </p:attrNameLst>
                                      </p:cBhvr>
                                      <p:to>
                                        <p:strVal val="visible"/>
                                      </p:to>
                                    </p:set>
                                    <p:animEffect transition="in" filter="diamond(in)">
                                      <p:cBhvr>
                                        <p:cTn id="15" dur="1000"/>
                                        <p:tgtEl>
                                          <p:spTgt spid="293891">
                                            <p:txEl>
                                              <p:pRg st="1" end="1"/>
                                            </p:txEl>
                                          </p:spTgt>
                                        </p:tgtEl>
                                      </p:cBhvr>
                                    </p:animEffect>
                                  </p:childTnLst>
                                </p:cTn>
                              </p:par>
                            </p:childTnLst>
                          </p:cTn>
                        </p:par>
                        <p:par>
                          <p:cTn id="16" fill="hold" nodeType="afterGroup">
                            <p:stCondLst>
                              <p:cond delay="3000"/>
                            </p:stCondLst>
                            <p:childTnLst>
                              <p:par>
                                <p:cTn id="17" presetID="8" presetClass="entr" presetSubtype="16" fill="hold" nodeType="afterEffect">
                                  <p:stCondLst>
                                    <p:cond delay="0"/>
                                  </p:stCondLst>
                                  <p:childTnLst>
                                    <p:set>
                                      <p:cBhvr>
                                        <p:cTn id="18" dur="1" fill="hold">
                                          <p:stCondLst>
                                            <p:cond delay="0"/>
                                          </p:stCondLst>
                                        </p:cTn>
                                        <p:tgtEl>
                                          <p:spTgt spid="293891">
                                            <p:txEl>
                                              <p:pRg st="2" end="2"/>
                                            </p:txEl>
                                          </p:spTgt>
                                        </p:tgtEl>
                                        <p:attrNameLst>
                                          <p:attrName>style.visibility</p:attrName>
                                        </p:attrNameLst>
                                      </p:cBhvr>
                                      <p:to>
                                        <p:strVal val="visible"/>
                                      </p:to>
                                    </p:set>
                                    <p:animEffect transition="in" filter="diamond(in)">
                                      <p:cBhvr>
                                        <p:cTn id="19" dur="1000"/>
                                        <p:tgtEl>
                                          <p:spTgt spid="293891">
                                            <p:txEl>
                                              <p:pRg st="2" end="2"/>
                                            </p:txEl>
                                          </p:spTgt>
                                        </p:tgtEl>
                                      </p:cBhvr>
                                    </p:animEffect>
                                  </p:childTnLst>
                                </p:cTn>
                              </p:par>
                            </p:childTnLst>
                          </p:cTn>
                        </p:par>
                        <p:par>
                          <p:cTn id="20" fill="hold" nodeType="afterGroup">
                            <p:stCondLst>
                              <p:cond delay="4000"/>
                            </p:stCondLst>
                            <p:childTnLst>
                              <p:par>
                                <p:cTn id="21" presetID="8" presetClass="entr" presetSubtype="16" fill="hold" nodeType="afterEffect">
                                  <p:stCondLst>
                                    <p:cond delay="0"/>
                                  </p:stCondLst>
                                  <p:childTnLst>
                                    <p:set>
                                      <p:cBhvr>
                                        <p:cTn id="22" dur="1" fill="hold">
                                          <p:stCondLst>
                                            <p:cond delay="0"/>
                                          </p:stCondLst>
                                        </p:cTn>
                                        <p:tgtEl>
                                          <p:spTgt spid="293891">
                                            <p:txEl>
                                              <p:pRg st="3" end="3"/>
                                            </p:txEl>
                                          </p:spTgt>
                                        </p:tgtEl>
                                        <p:attrNameLst>
                                          <p:attrName>style.visibility</p:attrName>
                                        </p:attrNameLst>
                                      </p:cBhvr>
                                      <p:to>
                                        <p:strVal val="visible"/>
                                      </p:to>
                                    </p:set>
                                    <p:animEffect transition="in" filter="diamond(in)">
                                      <p:cBhvr>
                                        <p:cTn id="23" dur="1000"/>
                                        <p:tgtEl>
                                          <p:spTgt spid="293891">
                                            <p:txEl>
                                              <p:pRg st="3" end="3"/>
                                            </p:txEl>
                                          </p:spTgt>
                                        </p:tgtEl>
                                      </p:cBhvr>
                                    </p:animEffect>
                                  </p:childTnLst>
                                </p:cTn>
                              </p:par>
                            </p:childTnLst>
                          </p:cTn>
                        </p:par>
                        <p:par>
                          <p:cTn id="24" fill="hold" nodeType="afterGroup">
                            <p:stCondLst>
                              <p:cond delay="5000"/>
                            </p:stCondLst>
                            <p:childTnLst>
                              <p:par>
                                <p:cTn id="25" presetID="8" presetClass="entr" presetSubtype="16" fill="hold" nodeType="after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diamond(in)">
                                      <p:cBhvr>
                                        <p:cTn id="27" dur="1000"/>
                                        <p:tgtEl>
                                          <p:spTgt spid="293891">
                                            <p:txEl>
                                              <p:pRg st="4" end="4"/>
                                            </p:txEl>
                                          </p:spTgt>
                                        </p:tgtEl>
                                      </p:cBhvr>
                                    </p:animEffect>
                                  </p:childTnLst>
                                </p:cTn>
                              </p:par>
                            </p:childTnLst>
                          </p:cTn>
                        </p:par>
                        <p:par>
                          <p:cTn id="28" fill="hold" nodeType="afterGroup">
                            <p:stCondLst>
                              <p:cond delay="6000"/>
                            </p:stCondLst>
                            <p:childTnLst>
                              <p:par>
                                <p:cTn id="29" presetID="8" presetClass="entr" presetSubtype="16" fill="hold" nodeType="afterEffect">
                                  <p:stCondLst>
                                    <p:cond delay="0"/>
                                  </p:stCondLst>
                                  <p:childTnLst>
                                    <p:set>
                                      <p:cBhvr>
                                        <p:cTn id="30" dur="1" fill="hold">
                                          <p:stCondLst>
                                            <p:cond delay="0"/>
                                          </p:stCondLst>
                                        </p:cTn>
                                        <p:tgtEl>
                                          <p:spTgt spid="293891">
                                            <p:txEl>
                                              <p:pRg st="5" end="5"/>
                                            </p:txEl>
                                          </p:spTgt>
                                        </p:tgtEl>
                                        <p:attrNameLst>
                                          <p:attrName>style.visibility</p:attrName>
                                        </p:attrNameLst>
                                      </p:cBhvr>
                                      <p:to>
                                        <p:strVal val="visible"/>
                                      </p:to>
                                    </p:set>
                                    <p:animEffect transition="in" filter="diamond(in)">
                                      <p:cBhvr>
                                        <p:cTn id="31" dur="1000"/>
                                        <p:tgtEl>
                                          <p:spTgt spid="293891">
                                            <p:txEl>
                                              <p:pRg st="5" end="5"/>
                                            </p:txEl>
                                          </p:spTgt>
                                        </p:tgtEl>
                                      </p:cBhvr>
                                    </p:animEffect>
                                  </p:childTnLst>
                                </p:cTn>
                              </p:par>
                            </p:childTnLst>
                          </p:cTn>
                        </p:par>
                        <p:par>
                          <p:cTn id="32" fill="hold" nodeType="afterGroup">
                            <p:stCondLst>
                              <p:cond delay="7000"/>
                            </p:stCondLst>
                            <p:childTnLst>
                              <p:par>
                                <p:cTn id="33" presetID="8" presetClass="entr" presetSubtype="16" fill="hold" nodeType="afterEffect">
                                  <p:stCondLst>
                                    <p:cond delay="0"/>
                                  </p:stCondLst>
                                  <p:childTnLst>
                                    <p:set>
                                      <p:cBhvr>
                                        <p:cTn id="34" dur="1" fill="hold">
                                          <p:stCondLst>
                                            <p:cond delay="0"/>
                                          </p:stCondLst>
                                        </p:cTn>
                                        <p:tgtEl>
                                          <p:spTgt spid="293891">
                                            <p:txEl>
                                              <p:pRg st="6" end="6"/>
                                            </p:txEl>
                                          </p:spTgt>
                                        </p:tgtEl>
                                        <p:attrNameLst>
                                          <p:attrName>style.visibility</p:attrName>
                                        </p:attrNameLst>
                                      </p:cBhvr>
                                      <p:to>
                                        <p:strVal val="visible"/>
                                      </p:to>
                                    </p:set>
                                    <p:animEffect transition="in" filter="diamond(in)">
                                      <p:cBhvr>
                                        <p:cTn id="35" dur="1000"/>
                                        <p:tgtEl>
                                          <p:spTgt spid="293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066D6D11-F9D4-467D-98C0-6203D90856A6}"/>
              </a:ext>
            </a:extLst>
          </p:cNvPr>
          <p:cNvSpPr>
            <a:spLocks noGrp="1" noChangeArrowheads="1"/>
          </p:cNvSpPr>
          <p:nvPr>
            <p:ph type="title" idx="4294967295"/>
          </p:nvPr>
        </p:nvSpPr>
        <p:spPr>
          <a:xfrm>
            <a:off x="241459" y="98530"/>
            <a:ext cx="6011439" cy="621436"/>
          </a:xfrm>
        </p:spPr>
        <p:txBody>
          <a:bodyPr anchor="b"/>
          <a:lstStyle/>
          <a:p>
            <a:r>
              <a:rPr lang="en-US" altLang="zh-CN" sz="2800" b="1" i="0" baseline="0" dirty="0">
                <a:solidFill>
                  <a:schemeClr val="tx1"/>
                </a:solidFill>
                <a:latin typeface="Times New Roman" panose="02020603050405020304" pitchFamily="18" charset="0"/>
                <a:ea typeface="华文宋体" panose="02010600040101010101" pitchFamily="2" charset="-122"/>
              </a:rPr>
              <a:t>4.3 </a:t>
            </a:r>
            <a:r>
              <a:rPr lang="zh-CN" altLang="en-US" sz="2800" b="1" i="0" baseline="0" dirty="0">
                <a:solidFill>
                  <a:schemeClr val="tx1"/>
                </a:solidFill>
                <a:latin typeface="Times New Roman" panose="02020603050405020304" pitchFamily="18" charset="0"/>
                <a:ea typeface="华文宋体" panose="02010600040101010101" pitchFamily="2" charset="-122"/>
              </a:rPr>
              <a:t>流程控制语句</a:t>
            </a:r>
          </a:p>
        </p:txBody>
      </p:sp>
      <p:sp>
        <p:nvSpPr>
          <p:cNvPr id="55300" name="Rectangle 3">
            <a:extLst>
              <a:ext uri="{FF2B5EF4-FFF2-40B4-BE49-F238E27FC236}">
                <a16:creationId xmlns:a16="http://schemas.microsoft.com/office/drawing/2014/main" id="{7FFF4083-EA31-4386-89D4-8856924AD52F}"/>
              </a:ext>
            </a:extLst>
          </p:cNvPr>
          <p:cNvSpPr>
            <a:spLocks noGrp="1" noChangeArrowheads="1"/>
          </p:cNvSpPr>
          <p:nvPr>
            <p:ph type="body" idx="4294967295"/>
          </p:nvPr>
        </p:nvSpPr>
        <p:spPr>
          <a:xfrm>
            <a:off x="376608" y="828992"/>
            <a:ext cx="9384612" cy="5754688"/>
          </a:xfrm>
        </p:spPr>
        <p:txBody>
          <a:bodyPr rtlCol="0">
            <a:normAutofit fontScale="85000" lnSpcReduction="10000"/>
          </a:bodyPr>
          <a:lstStyle/>
          <a:p>
            <a:pPr defTabSz="456567">
              <a:lnSpc>
                <a:spcPct val="210000"/>
              </a:lnSpc>
              <a:buClr>
                <a:schemeClr val="bg2">
                  <a:lumMod val="40000"/>
                  <a:lumOff val="60000"/>
                </a:schemeClr>
              </a:buClr>
              <a:buFont typeface="Wingdings" panose="05000000000000000000" pitchFamily="2" charset="2"/>
              <a:buChar char="u"/>
              <a:defRPr/>
            </a:pPr>
            <a:r>
              <a:rPr lang="en-US" altLang="zh-CN" sz="2800" b="1" i="0" baseline="0" dirty="0">
                <a:latin typeface="Times New Roman" panose="02020603050405020304" pitchFamily="18" charset="0"/>
                <a:ea typeface="华文宋体" panose="02010600040101010101" pitchFamily="2" charset="-122"/>
              </a:rPr>
              <a:t>BEGIN…END</a:t>
            </a:r>
          </a:p>
          <a:p>
            <a:pPr defTabSz="456567">
              <a:lnSpc>
                <a:spcPct val="210000"/>
              </a:lnSpc>
              <a:buClr>
                <a:schemeClr val="bg2">
                  <a:lumMod val="40000"/>
                  <a:lumOff val="60000"/>
                </a:schemeClr>
              </a:buClr>
              <a:buFont typeface="Wingdings" panose="05000000000000000000" pitchFamily="2" charset="2"/>
              <a:buChar char="l"/>
              <a:defRPr/>
            </a:pPr>
            <a:r>
              <a:rPr lang="en-US" altLang="zh-CN" sz="2800" b="1" i="0" baseline="0" dirty="0">
                <a:latin typeface="Times New Roman" panose="02020603050405020304" pitchFamily="18" charset="0"/>
                <a:ea typeface="华文宋体" panose="02010600040101010101" pitchFamily="2" charset="-122"/>
              </a:rPr>
              <a:t>BEGIN…END</a:t>
            </a:r>
            <a:r>
              <a:rPr lang="zh-CN" altLang="en-US" sz="2800" b="1" i="0" baseline="0" dirty="0">
                <a:latin typeface="Times New Roman" panose="02020603050405020304" pitchFamily="18" charset="0"/>
                <a:ea typeface="华文宋体" panose="02010600040101010101" pitchFamily="2" charset="-122"/>
              </a:rPr>
              <a:t>语句能够将多个</a:t>
            </a:r>
            <a:r>
              <a:rPr lang="en-US" altLang="zh-CN" sz="2800" b="1" i="0" baseline="0" dirty="0">
                <a:latin typeface="Times New Roman" panose="02020603050405020304" pitchFamily="18" charset="0"/>
                <a:ea typeface="华文宋体" panose="02010600040101010101" pitchFamily="2" charset="-122"/>
              </a:rPr>
              <a:t>Transact-SQL</a:t>
            </a:r>
            <a:r>
              <a:rPr lang="zh-CN" altLang="en-US" sz="2800" b="1" i="0" baseline="0" dirty="0">
                <a:latin typeface="Times New Roman" panose="02020603050405020304" pitchFamily="18" charset="0"/>
                <a:ea typeface="华文宋体" panose="02010600040101010101" pitchFamily="2" charset="-122"/>
              </a:rPr>
              <a:t>语句组合成一个语句块，并将在</a:t>
            </a:r>
            <a:r>
              <a:rPr lang="en-US" altLang="zh-CN" sz="2800" b="1" i="0" baseline="0" dirty="0">
                <a:latin typeface="Times New Roman" panose="02020603050405020304" pitchFamily="18" charset="0"/>
                <a:ea typeface="华文宋体" panose="02010600040101010101" pitchFamily="2" charset="-122"/>
              </a:rPr>
              <a:t>BEGIN…END</a:t>
            </a:r>
            <a:r>
              <a:rPr lang="zh-CN" altLang="en-US" sz="2800" b="1" i="0" baseline="0" dirty="0">
                <a:latin typeface="Times New Roman" panose="02020603050405020304" pitchFamily="18" charset="0"/>
                <a:ea typeface="华文宋体" panose="02010600040101010101" pitchFamily="2" charset="-122"/>
              </a:rPr>
              <a:t>内的所有程序视为一个单元处理。</a:t>
            </a:r>
            <a:endParaRPr lang="en-US" altLang="zh-CN" sz="2800" b="1" i="0" baseline="0" dirty="0">
              <a:latin typeface="Times New Roman" panose="02020603050405020304" pitchFamily="18" charset="0"/>
              <a:ea typeface="华文宋体" panose="02010600040101010101" pitchFamily="2" charset="-122"/>
            </a:endParaRPr>
          </a:p>
          <a:p>
            <a:pPr marL="342426" indent="-342426" defTabSz="456567">
              <a:lnSpc>
                <a:spcPct val="21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BEGIN</a:t>
            </a:r>
          </a:p>
          <a:p>
            <a:pPr marL="342426" indent="-342426" defTabSz="456567">
              <a:lnSpc>
                <a:spcPct val="21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&lt;</a:t>
            </a:r>
            <a:r>
              <a:rPr lang="zh-CN" altLang="en-US" sz="2800" b="1" i="0" baseline="0" dirty="0">
                <a:latin typeface="Times New Roman" panose="02020603050405020304" pitchFamily="18" charset="0"/>
                <a:ea typeface="华文宋体" panose="02010600040101010101" pitchFamily="2" charset="-122"/>
              </a:rPr>
              <a:t>命令行或程序块</a:t>
            </a:r>
            <a:r>
              <a:rPr lang="en-US" altLang="zh-CN" sz="2800" b="1" i="0" baseline="0" dirty="0">
                <a:latin typeface="Times New Roman" panose="02020603050405020304" pitchFamily="18" charset="0"/>
                <a:ea typeface="华文宋体" panose="02010600040101010101" pitchFamily="2" charset="-122"/>
              </a:rPr>
              <a:t>&gt;</a:t>
            </a:r>
          </a:p>
          <a:p>
            <a:pPr marL="342426" indent="-342426" defTabSz="456567">
              <a:lnSpc>
                <a:spcPct val="21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END</a:t>
            </a:r>
          </a:p>
          <a:p>
            <a:pPr marL="342426" indent="-342426" defTabSz="456567">
              <a:lnSpc>
                <a:spcPct val="21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在</a:t>
            </a:r>
            <a:r>
              <a:rPr lang="en-US" altLang="zh-CN" sz="2800" b="1" i="0" baseline="0" dirty="0">
                <a:latin typeface="Times New Roman" panose="02020603050405020304" pitchFamily="18" charset="0"/>
                <a:ea typeface="华文宋体" panose="02010600040101010101" pitchFamily="2" charset="-122"/>
              </a:rPr>
              <a:t>BEGIN…END</a:t>
            </a:r>
            <a:r>
              <a:rPr lang="zh-CN" altLang="en-US" sz="2800" b="1" i="0" baseline="0" dirty="0">
                <a:latin typeface="Times New Roman" panose="02020603050405020304" pitchFamily="18" charset="0"/>
                <a:ea typeface="华文宋体" panose="02010600040101010101" pitchFamily="2" charset="-122"/>
              </a:rPr>
              <a:t>中可嵌套另外的</a:t>
            </a:r>
            <a:r>
              <a:rPr lang="en-US" altLang="zh-CN" sz="2800" b="1" i="0" baseline="0" dirty="0">
                <a:latin typeface="Times New Roman" panose="02020603050405020304" pitchFamily="18" charset="0"/>
                <a:ea typeface="华文宋体" panose="02010600040101010101" pitchFamily="2" charset="-122"/>
              </a:rPr>
              <a:t>BEGIN…END</a:t>
            </a:r>
            <a:r>
              <a:rPr lang="zh-CN" altLang="en-US" sz="2800" b="1" i="0" baseline="0" dirty="0">
                <a:latin typeface="Times New Roman" panose="02020603050405020304" pitchFamily="18" charset="0"/>
                <a:ea typeface="华文宋体" panose="02010600040101010101" pitchFamily="2" charset="-122"/>
              </a:rPr>
              <a:t>来定义另一程序块。</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28F01B3F-EC90-4290-849C-63D0B31D5DD4}"/>
              </a:ext>
            </a:extLst>
          </p:cNvPr>
          <p:cNvSpPr>
            <a:spLocks noGrp="1" noChangeArrowheads="1"/>
          </p:cNvSpPr>
          <p:nvPr>
            <p:ph type="body" idx="4294967295"/>
          </p:nvPr>
        </p:nvSpPr>
        <p:spPr>
          <a:xfrm>
            <a:off x="498528" y="467676"/>
            <a:ext cx="8744532" cy="5913121"/>
          </a:xfrm>
        </p:spPr>
        <p:txBody>
          <a:bodyPr/>
          <a:lstStyle/>
          <a:p>
            <a:pPr>
              <a:lnSpc>
                <a:spcPct val="90000"/>
              </a:lnSpc>
              <a:buFontTx/>
              <a:buChar char="•"/>
            </a:pPr>
            <a:r>
              <a:rPr lang="en-US" altLang="zh-CN" sz="2800" b="1" i="0" baseline="0" dirty="0">
                <a:latin typeface="Times New Roman" panose="02020603050405020304" pitchFamily="18" charset="0"/>
                <a:ea typeface="华文宋体" panose="02010600040101010101" pitchFamily="2" charset="-122"/>
              </a:rPr>
              <a:t>Begin …end </a:t>
            </a:r>
            <a:r>
              <a:rPr lang="zh-CN" altLang="en-US" sz="2800" b="1" i="0" baseline="0" dirty="0">
                <a:latin typeface="Times New Roman" panose="02020603050405020304" pitchFamily="18" charset="0"/>
                <a:ea typeface="华文宋体" panose="02010600040101010101" pitchFamily="2" charset="-122"/>
              </a:rPr>
              <a:t>说明一个语句块</a:t>
            </a:r>
          </a:p>
          <a:p>
            <a:pPr>
              <a:lnSpc>
                <a:spcPct val="90000"/>
              </a:lnSpc>
              <a:buFontTx/>
              <a:buChar char="•"/>
            </a:pPr>
            <a:r>
              <a:rPr lang="zh-CN" altLang="en-US" sz="2800" b="1" i="0" baseline="0" dirty="0">
                <a:latin typeface="Times New Roman" panose="02020603050405020304" pitchFamily="18" charset="0"/>
                <a:ea typeface="华文宋体" panose="02010600040101010101" pitchFamily="2" charset="-122"/>
              </a:rPr>
              <a:t>循环语句</a:t>
            </a:r>
            <a:r>
              <a:rPr lang="en-US" altLang="zh-CN" sz="2800" b="1" i="0" baseline="0" dirty="0">
                <a:latin typeface="Times New Roman" panose="02020603050405020304" pitchFamily="18" charset="0"/>
                <a:ea typeface="华文宋体" panose="02010600040101010101" pitchFamily="2" charset="-122"/>
              </a:rPr>
              <a:t>while</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declare @position </a:t>
            </a:r>
            <a:r>
              <a:rPr lang="en-US" altLang="zh-CN" sz="2800" b="1" i="0" baseline="0" dirty="0" err="1">
                <a:latin typeface="Times New Roman" panose="02020603050405020304" pitchFamily="18" charset="0"/>
                <a:ea typeface="华文宋体" panose="02010600040101010101" pitchFamily="2" charset="-122"/>
              </a:rPr>
              <a:t>int,@string</a:t>
            </a:r>
            <a:r>
              <a:rPr lang="en-US" altLang="zh-CN" sz="2800" b="1" i="0" baseline="0" dirty="0">
                <a:latin typeface="Times New Roman" panose="02020603050405020304" pitchFamily="18" charset="0"/>
                <a:ea typeface="华文宋体" panose="02010600040101010101" pitchFamily="2" charset="-122"/>
              </a:rPr>
              <a:t> varchar(8)</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set @position=1</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set @string='china'</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        while @position&lt;=len(@string)</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   begin</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   select ascii(substring(@string,@position,1)),</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   char(ascii(substring(@string,@position,1)))</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   set @position=@position+1</a:t>
            </a:r>
          </a:p>
          <a:p>
            <a:pPr>
              <a:lnSpc>
                <a:spcPct val="90000"/>
              </a:lnSpc>
              <a:buFontTx/>
              <a:buNone/>
            </a:pPr>
            <a:r>
              <a:rPr lang="en-US" altLang="zh-CN" sz="2800" b="1" i="0" baseline="0" dirty="0">
                <a:latin typeface="Times New Roman" panose="02020603050405020304" pitchFamily="18" charset="0"/>
                <a:ea typeface="华文宋体" panose="02010600040101010101" pitchFamily="2" charset="-122"/>
              </a:rPr>
              <a:t>   end</a:t>
            </a:r>
          </a:p>
          <a:p>
            <a:pPr>
              <a:lnSpc>
                <a:spcPct val="90000"/>
              </a:lnSpc>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90ADFCA-4DDE-4585-855C-D9506EA59944}"/>
              </a:ext>
            </a:extLst>
          </p:cNvPr>
          <p:cNvSpPr>
            <a:spLocks noGrp="1" noChangeArrowheads="1"/>
          </p:cNvSpPr>
          <p:nvPr>
            <p:ph type="title" idx="4294967295"/>
          </p:nvPr>
        </p:nvSpPr>
        <p:spPr>
          <a:xfrm>
            <a:off x="193728" y="159491"/>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57348" name="Rectangle 4">
            <a:extLst>
              <a:ext uri="{FF2B5EF4-FFF2-40B4-BE49-F238E27FC236}">
                <a16:creationId xmlns:a16="http://schemas.microsoft.com/office/drawing/2014/main" id="{91487B2C-FFD3-4158-850F-969A6377A79D}"/>
              </a:ext>
            </a:extLst>
          </p:cNvPr>
          <p:cNvSpPr>
            <a:spLocks noGrp="1" noChangeArrowheads="1"/>
          </p:cNvSpPr>
          <p:nvPr>
            <p:ph type="body" idx="4294967295"/>
          </p:nvPr>
        </p:nvSpPr>
        <p:spPr>
          <a:xfrm>
            <a:off x="140388" y="765074"/>
            <a:ext cx="11137212" cy="5413849"/>
          </a:xfrm>
        </p:spPr>
        <p:txBody>
          <a:bodyPr rtlCol="0">
            <a:normAutofit fontScale="92500"/>
          </a:bodyPr>
          <a:lstStyle/>
          <a:p>
            <a:pPr defTabSz="456567">
              <a:lnSpc>
                <a:spcPct val="170000"/>
              </a:lnSpc>
              <a:spcBef>
                <a:spcPts val="0"/>
              </a:spcBef>
              <a:buClr>
                <a:schemeClr val="bg2">
                  <a:lumMod val="40000"/>
                  <a:lumOff val="60000"/>
                </a:schemeClr>
              </a:buClr>
              <a:buFont typeface="Wingdings" panose="05000000000000000000" pitchFamily="2" charset="2"/>
              <a:buChar char="u"/>
              <a:defRPr/>
            </a:pPr>
            <a:r>
              <a:rPr lang="en-US" altLang="zh-CN" sz="2800" b="1" i="0" baseline="0" dirty="0">
                <a:latin typeface="Times New Roman" panose="02020603050405020304" pitchFamily="18" charset="0"/>
                <a:ea typeface="华文宋体" panose="02010600040101010101" pitchFamily="2" charset="-122"/>
              </a:rPr>
              <a:t>IF…ELSE</a:t>
            </a:r>
          </a:p>
          <a:p>
            <a:pPr marL="0" indent="0"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IF &lt;</a:t>
            </a:r>
            <a:r>
              <a:rPr lang="zh-CN" altLang="en-US" sz="2800" b="1" i="0" baseline="0" dirty="0">
                <a:latin typeface="Times New Roman" panose="02020603050405020304" pitchFamily="18" charset="0"/>
                <a:ea typeface="华文宋体" panose="02010600040101010101" pitchFamily="2" charset="-122"/>
              </a:rPr>
              <a:t>条件表达式</a:t>
            </a:r>
            <a:r>
              <a:rPr lang="en-US" altLang="zh-CN" sz="2800" b="1" i="0" baseline="0" dirty="0">
                <a:latin typeface="Times New Roman" panose="02020603050405020304" pitchFamily="18" charset="0"/>
                <a:ea typeface="华文宋体" panose="02010600040101010101" pitchFamily="2" charset="-122"/>
              </a:rPr>
              <a:t>&gt;</a:t>
            </a:r>
          </a:p>
          <a:p>
            <a:pPr marL="0" indent="0"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&lt;</a:t>
            </a:r>
            <a:r>
              <a:rPr lang="zh-CN" altLang="en-US" sz="2800" b="1" i="0" baseline="0" dirty="0">
                <a:latin typeface="Times New Roman" panose="02020603050405020304" pitchFamily="18" charset="0"/>
                <a:ea typeface="华文宋体" panose="02010600040101010101" pitchFamily="2" charset="-122"/>
              </a:rPr>
              <a:t>命令行或程序块</a:t>
            </a:r>
            <a:r>
              <a:rPr lang="en-US" altLang="zh-CN" sz="2800" b="1" i="0" baseline="0" dirty="0">
                <a:latin typeface="Times New Roman" panose="02020603050405020304" pitchFamily="18" charset="0"/>
                <a:ea typeface="华文宋体" panose="02010600040101010101" pitchFamily="2" charset="-122"/>
              </a:rPr>
              <a:t>&gt;</a:t>
            </a:r>
          </a:p>
          <a:p>
            <a:pPr marL="0" indent="0"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[ELSE[</a:t>
            </a:r>
            <a:r>
              <a:rPr lang="zh-CN" altLang="en-US" sz="2800" b="1" i="0" baseline="0" dirty="0">
                <a:latin typeface="Times New Roman" panose="02020603050405020304" pitchFamily="18" charset="0"/>
                <a:ea typeface="华文宋体" panose="02010600040101010101" pitchFamily="2" charset="-122"/>
              </a:rPr>
              <a:t>条件表达式</a:t>
            </a:r>
            <a:r>
              <a:rPr lang="en-US" altLang="zh-CN" sz="2800" b="1" i="0" baseline="0" dirty="0">
                <a:latin typeface="Times New Roman" panose="02020603050405020304" pitchFamily="18" charset="0"/>
                <a:ea typeface="华文宋体" panose="02010600040101010101" pitchFamily="2" charset="-122"/>
              </a:rPr>
              <a:t>]</a:t>
            </a:r>
          </a:p>
          <a:p>
            <a:pPr marL="0" indent="0"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&lt;</a:t>
            </a:r>
            <a:r>
              <a:rPr lang="zh-CN" altLang="en-US" sz="2800" b="1" i="0" baseline="0" dirty="0">
                <a:latin typeface="Times New Roman" panose="02020603050405020304" pitchFamily="18" charset="0"/>
                <a:ea typeface="华文宋体" panose="02010600040101010101" pitchFamily="2" charset="-122"/>
              </a:rPr>
              <a:t>命令行或程序块</a:t>
            </a:r>
            <a:r>
              <a:rPr lang="en-US" altLang="zh-CN" sz="2800" b="1" i="0" baseline="0" dirty="0">
                <a:latin typeface="Times New Roman" panose="02020603050405020304" pitchFamily="18" charset="0"/>
                <a:ea typeface="华文宋体" panose="02010600040101010101" pitchFamily="2" charset="-122"/>
              </a:rPr>
              <a:t>&gt;]</a:t>
            </a:r>
          </a:p>
          <a:p>
            <a:pPr marL="0" indent="0" defTabSz="456567">
              <a:lnSpc>
                <a:spcPct val="170000"/>
              </a:lnSpc>
              <a:spcBef>
                <a:spcPts val="0"/>
              </a:spcBef>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其中，</a:t>
            </a:r>
            <a:r>
              <a:rPr lang="en-US" altLang="zh-CN" sz="2800" b="1" i="0" baseline="0" dirty="0">
                <a:latin typeface="Times New Roman" panose="02020603050405020304" pitchFamily="18" charset="0"/>
                <a:ea typeface="华文宋体" panose="02010600040101010101" pitchFamily="2" charset="-122"/>
              </a:rPr>
              <a:t>&lt;</a:t>
            </a:r>
            <a:r>
              <a:rPr lang="zh-CN" altLang="en-US" sz="2800" b="1" i="0" baseline="0" dirty="0">
                <a:latin typeface="Times New Roman" panose="02020603050405020304" pitchFamily="18" charset="0"/>
                <a:ea typeface="华文宋体" panose="02010600040101010101" pitchFamily="2" charset="-122"/>
              </a:rPr>
              <a:t>条件表达式</a:t>
            </a:r>
            <a:r>
              <a:rPr lang="en-US" altLang="zh-CN" sz="2800" b="1" i="0" baseline="0" dirty="0">
                <a:latin typeface="Times New Roman" panose="02020603050405020304" pitchFamily="18" charset="0"/>
                <a:ea typeface="华文宋体" panose="02010600040101010101" pitchFamily="2" charset="-122"/>
              </a:rPr>
              <a:t>&gt;</a:t>
            </a:r>
            <a:r>
              <a:rPr lang="zh-CN" altLang="en-US" sz="2800" b="1" i="0" baseline="0" dirty="0">
                <a:latin typeface="Times New Roman" panose="02020603050405020304" pitchFamily="18" charset="0"/>
                <a:ea typeface="华文宋体" panose="02010600040101010101" pitchFamily="2" charset="-122"/>
              </a:rPr>
              <a:t>可以是各种表达式的组合，但表达式的值必须是逻辑值“真”或“假”；</a:t>
            </a:r>
            <a:r>
              <a:rPr lang="en-US" altLang="zh-CN" sz="2800" b="1" i="0" baseline="0" dirty="0">
                <a:latin typeface="Times New Roman" panose="02020603050405020304" pitchFamily="18" charset="0"/>
                <a:ea typeface="华文宋体" panose="02010600040101010101" pitchFamily="2" charset="-122"/>
              </a:rPr>
              <a:t>ELSE</a:t>
            </a:r>
            <a:r>
              <a:rPr lang="zh-CN" altLang="en-US" sz="2800" b="1" i="0" baseline="0" dirty="0">
                <a:latin typeface="Times New Roman" panose="02020603050405020304" pitchFamily="18" charset="0"/>
                <a:ea typeface="华文宋体" panose="02010600040101010101" pitchFamily="2" charset="-122"/>
              </a:rPr>
              <a:t>子句是可选的，最简单的</a:t>
            </a:r>
            <a:r>
              <a:rPr lang="en-US" altLang="zh-CN" sz="2800" b="1" i="0" baseline="0" dirty="0">
                <a:latin typeface="Times New Roman" panose="02020603050405020304" pitchFamily="18" charset="0"/>
                <a:ea typeface="华文宋体" panose="02010600040101010101" pitchFamily="2" charset="-122"/>
              </a:rPr>
              <a:t>IF</a:t>
            </a:r>
            <a:r>
              <a:rPr lang="zh-CN" altLang="en-US" sz="2800" b="1" i="0" baseline="0" dirty="0">
                <a:latin typeface="Times New Roman" panose="02020603050405020304" pitchFamily="18" charset="0"/>
                <a:ea typeface="华文宋体" panose="02010600040101010101" pitchFamily="2" charset="-122"/>
              </a:rPr>
              <a:t>语句没有</a:t>
            </a:r>
            <a:r>
              <a:rPr lang="en-US" altLang="zh-CN" sz="2800" b="1" i="0" baseline="0" dirty="0">
                <a:latin typeface="Times New Roman" panose="02020603050405020304" pitchFamily="18" charset="0"/>
                <a:ea typeface="华文宋体" panose="02010600040101010101" pitchFamily="2" charset="-122"/>
              </a:rPr>
              <a:t>ELSE</a:t>
            </a:r>
            <a:r>
              <a:rPr lang="zh-CN" altLang="en-US" sz="2800" b="1" i="0" baseline="0" dirty="0">
                <a:latin typeface="Times New Roman" panose="02020603050405020304" pitchFamily="18" charset="0"/>
                <a:ea typeface="华文宋体" panose="02010600040101010101" pitchFamily="2" charset="-122"/>
              </a:rPr>
              <a:t>子句部分。</a:t>
            </a:r>
          </a:p>
          <a:p>
            <a:pPr marL="0" indent="0"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IF…ELSE</a:t>
            </a:r>
            <a:r>
              <a:rPr lang="zh-CN" altLang="en-US" sz="2800" b="1" i="0" baseline="0" dirty="0">
                <a:latin typeface="Times New Roman" panose="02020603050405020304" pitchFamily="18" charset="0"/>
                <a:ea typeface="华文宋体" panose="02010600040101010101" pitchFamily="2" charset="-122"/>
              </a:rPr>
              <a:t>可以进行嵌套，在</a:t>
            </a:r>
            <a:r>
              <a:rPr lang="en-US" altLang="zh-CN" sz="2800" b="1" i="0" baseline="0" dirty="0">
                <a:latin typeface="Times New Roman" panose="02020603050405020304" pitchFamily="18" charset="0"/>
                <a:ea typeface="华文宋体" panose="02010600040101010101" pitchFamily="2" charset="-122"/>
              </a:rPr>
              <a:t>Transact-SQL</a:t>
            </a:r>
            <a:r>
              <a:rPr lang="zh-CN" altLang="en-US" sz="2800" b="1" i="0" baseline="0" dirty="0">
                <a:latin typeface="Times New Roman" panose="02020603050405020304" pitchFamily="18" charset="0"/>
                <a:ea typeface="华文宋体" panose="02010600040101010101" pitchFamily="2" charset="-122"/>
              </a:rPr>
              <a:t>中最多可嵌套</a:t>
            </a:r>
            <a:r>
              <a:rPr lang="en-US" altLang="zh-CN" sz="2800" b="1" i="0" baseline="0" dirty="0">
                <a:latin typeface="Times New Roman" panose="02020603050405020304" pitchFamily="18" charset="0"/>
                <a:ea typeface="华文宋体" panose="02010600040101010101" pitchFamily="2" charset="-122"/>
              </a:rPr>
              <a:t>32</a:t>
            </a:r>
            <a:r>
              <a:rPr lang="zh-CN" altLang="en-US" sz="2800" b="1" i="0" baseline="0" dirty="0">
                <a:latin typeface="Times New Roman" panose="02020603050405020304" pitchFamily="18" charset="0"/>
                <a:ea typeface="华文宋体" panose="02010600040101010101" pitchFamily="2" charset="-122"/>
              </a:rPr>
              <a:t>级。</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01FA9F19-C8A8-4CCF-B082-6C450B8511D8}"/>
              </a:ext>
            </a:extLst>
          </p:cNvPr>
          <p:cNvSpPr>
            <a:spLocks noGrp="1" noChangeArrowheads="1"/>
          </p:cNvSpPr>
          <p:nvPr>
            <p:ph type="title" idx="4294967295"/>
          </p:nvPr>
        </p:nvSpPr>
        <p:spPr>
          <a:xfrm>
            <a:off x="172558" y="273791"/>
            <a:ext cx="6617022" cy="605583"/>
          </a:xfrm>
        </p:spPr>
        <p:txBody>
          <a:bodyPr anchor="b"/>
          <a:lstStyle/>
          <a:p>
            <a:r>
              <a:rPr lang="en-US" altLang="zh-CN" sz="2800" b="1" i="0" baseline="0" dirty="0">
                <a:solidFill>
                  <a:schemeClr val="tx1"/>
                </a:solidFill>
                <a:latin typeface="Times New Roman" panose="02020603050405020304" pitchFamily="18" charset="0"/>
                <a:ea typeface="华文宋体" panose="02010600040101010101" pitchFamily="2" charset="-122"/>
              </a:rPr>
              <a:t>4.3 </a:t>
            </a:r>
            <a:r>
              <a:rPr lang="zh-CN" altLang="en-US" sz="2800" b="1" i="0" baseline="0" dirty="0">
                <a:solidFill>
                  <a:schemeClr val="tx1"/>
                </a:solidFill>
                <a:latin typeface="Times New Roman" panose="02020603050405020304" pitchFamily="18" charset="0"/>
                <a:ea typeface="华文宋体" panose="02010600040101010101" pitchFamily="2" charset="-122"/>
              </a:rPr>
              <a:t>流程控制语句</a:t>
            </a:r>
          </a:p>
        </p:txBody>
      </p:sp>
      <p:sp>
        <p:nvSpPr>
          <p:cNvPr id="19460" name="Rectangle 4">
            <a:extLst>
              <a:ext uri="{FF2B5EF4-FFF2-40B4-BE49-F238E27FC236}">
                <a16:creationId xmlns:a16="http://schemas.microsoft.com/office/drawing/2014/main" id="{F8F695DB-FC3A-4256-8F39-74870F2035E1}"/>
              </a:ext>
            </a:extLst>
          </p:cNvPr>
          <p:cNvSpPr>
            <a:spLocks noGrp="1" noChangeArrowheads="1"/>
          </p:cNvSpPr>
          <p:nvPr>
            <p:ph type="body" idx="4294967295"/>
          </p:nvPr>
        </p:nvSpPr>
        <p:spPr>
          <a:xfrm>
            <a:off x="223036" y="1197689"/>
            <a:ext cx="9641681" cy="4453095"/>
          </a:xfrm>
        </p:spPr>
        <p:txBody>
          <a:bodyPr/>
          <a:lstStyle/>
          <a:p>
            <a:pPr marL="380467" indent="-380467">
              <a:buNone/>
            </a:pP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从</a:t>
            </a:r>
            <a:r>
              <a:rPr lang="en-US" altLang="zh-CN" sz="2800" b="1" i="0" baseline="0" dirty="0">
                <a:latin typeface="Times New Roman" panose="02020603050405020304" pitchFamily="18" charset="0"/>
                <a:ea typeface="华文宋体" panose="02010600040101010101" pitchFamily="2" charset="-122"/>
              </a:rPr>
              <a:t>SC</a:t>
            </a:r>
            <a:r>
              <a:rPr lang="zh-CN" altLang="en-US" sz="2800" b="1" i="0" baseline="0" dirty="0">
                <a:latin typeface="Times New Roman" panose="02020603050405020304" pitchFamily="18" charset="0"/>
                <a:ea typeface="华文宋体" panose="02010600040101010101" pitchFamily="2" charset="-122"/>
              </a:rPr>
              <a:t>（选修表）中求出学号为“</a:t>
            </a:r>
            <a:r>
              <a:rPr lang="en-US" altLang="zh-CN" sz="2800" b="1" i="0" baseline="0" dirty="0">
                <a:latin typeface="Times New Roman" panose="02020603050405020304" pitchFamily="18" charset="0"/>
                <a:ea typeface="华文宋体" panose="02010600040101010101" pitchFamily="2" charset="-122"/>
              </a:rPr>
              <a:t>S030101”</a:t>
            </a:r>
            <a:r>
              <a:rPr lang="zh-CN" altLang="en-US" sz="2800" b="1" i="0" baseline="0" dirty="0">
                <a:latin typeface="Times New Roman" panose="02020603050405020304" pitchFamily="18" charset="0"/>
                <a:ea typeface="华文宋体" panose="02010600040101010101" pitchFamily="2" charset="-122"/>
              </a:rPr>
              <a:t>的同学的平均成绩，如果此平均成绩大于或等于</a:t>
            </a:r>
            <a:r>
              <a:rPr lang="en-US" altLang="zh-CN" sz="2800" b="1" i="0" baseline="0" dirty="0">
                <a:latin typeface="Times New Roman" panose="02020603050405020304" pitchFamily="18" charset="0"/>
                <a:ea typeface="华文宋体" panose="02010600040101010101" pitchFamily="2" charset="-122"/>
              </a:rPr>
              <a:t>90</a:t>
            </a:r>
            <a:r>
              <a:rPr lang="zh-CN" altLang="en-US" sz="2800" b="1" i="0" baseline="0" dirty="0">
                <a:latin typeface="Times New Roman" panose="02020603050405020304" pitchFamily="18" charset="0"/>
                <a:ea typeface="华文宋体" panose="02010600040101010101" pitchFamily="2" charset="-122"/>
              </a:rPr>
              <a:t>分，则输出“优秀”字样。</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9E635E6E-5F52-43C4-BEF3-6150CD40CCB7}"/>
              </a:ext>
            </a:extLst>
          </p:cNvPr>
          <p:cNvSpPr>
            <a:spLocks noGrp="1" noChangeArrowheads="1"/>
          </p:cNvSpPr>
          <p:nvPr>
            <p:ph type="title" idx="4294967295"/>
          </p:nvPr>
        </p:nvSpPr>
        <p:spPr>
          <a:xfrm>
            <a:off x="416720" y="243205"/>
            <a:ext cx="5856080" cy="529489"/>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59396" name="Rectangle 4">
            <a:extLst>
              <a:ext uri="{FF2B5EF4-FFF2-40B4-BE49-F238E27FC236}">
                <a16:creationId xmlns:a16="http://schemas.microsoft.com/office/drawing/2014/main" id="{BF44B28E-601A-4CC7-945E-6977E20820A4}"/>
              </a:ext>
            </a:extLst>
          </p:cNvPr>
          <p:cNvSpPr>
            <a:spLocks noGrp="1" noChangeArrowheads="1"/>
          </p:cNvSpPr>
          <p:nvPr>
            <p:ph type="body" idx="4294967295"/>
          </p:nvPr>
        </p:nvSpPr>
        <p:spPr>
          <a:xfrm>
            <a:off x="137663" y="772694"/>
            <a:ext cx="11856217" cy="6161506"/>
          </a:xfrm>
        </p:spPr>
        <p:txBody>
          <a:bodyPr rtlCol="0">
            <a:normAutofit fontScale="92500" lnSpcReduction="20000"/>
          </a:bodyPr>
          <a:lstStyle/>
          <a:p>
            <a:pPr algn="just" defTabSz="456567">
              <a:lnSpc>
                <a:spcPct val="170000"/>
              </a:lnSpc>
              <a:spcBef>
                <a:spcPts val="0"/>
              </a:spcBef>
              <a:buClr>
                <a:schemeClr val="bg2">
                  <a:lumMod val="40000"/>
                  <a:lumOff val="60000"/>
                </a:schemeClr>
              </a:buClr>
              <a:buFont typeface="Wingdings" panose="05000000000000000000" pitchFamily="2" charset="2"/>
              <a:buChar char="u"/>
              <a:defRPr/>
            </a:pPr>
            <a:r>
              <a:rPr lang="en-US" altLang="zh-CN" sz="2800" b="1" i="0" baseline="0" dirty="0">
                <a:latin typeface="Times New Roman" panose="02020603050405020304" pitchFamily="18" charset="0"/>
                <a:ea typeface="华文宋体" panose="02010600040101010101" pitchFamily="2" charset="-122"/>
              </a:rPr>
              <a:t>CASE</a:t>
            </a:r>
          </a:p>
          <a:p>
            <a:pPr marL="0" indent="0" algn="just"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CASE </a:t>
            </a:r>
            <a:r>
              <a:rPr lang="zh-CN" altLang="en-US" sz="2800" b="1" i="0" baseline="0" dirty="0">
                <a:latin typeface="Times New Roman" panose="02020603050405020304" pitchFamily="18" charset="0"/>
                <a:ea typeface="华文宋体" panose="02010600040101010101" pitchFamily="2" charset="-122"/>
              </a:rPr>
              <a:t>命令有两种语句格式：</a:t>
            </a:r>
          </a:p>
          <a:p>
            <a:pPr marL="0" indent="0" algn="just" defTabSz="456567">
              <a:lnSpc>
                <a:spcPct val="170000"/>
              </a:lnSpc>
              <a:spcBef>
                <a:spcPts val="0"/>
              </a:spcBef>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1</a:t>
            </a: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CASE&lt;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a:t>
            </a:r>
          </a:p>
          <a:p>
            <a:pPr marL="0" indent="0" algn="just"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   WHEN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 THEN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a:t>
            </a:r>
          </a:p>
          <a:p>
            <a:pPr marL="0" indent="0" algn="just"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a:t>
            </a:r>
          </a:p>
          <a:p>
            <a:pPr marL="0" indent="0" algn="just"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   WHEN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 THEN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a:t>
            </a:r>
          </a:p>
          <a:p>
            <a:pPr marL="0" indent="0" algn="just"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[ELSE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a:t>
            </a:r>
          </a:p>
          <a:p>
            <a:pPr marL="0" indent="0" algn="just"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END</a:t>
            </a:r>
          </a:p>
          <a:p>
            <a:pPr marL="0" indent="0" algn="just" defTabSz="456567">
              <a:lnSpc>
                <a:spcPct val="17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ELSE</a:t>
            </a:r>
            <a:r>
              <a:rPr lang="zh-CN" altLang="en-US" sz="2800" b="1" i="0" baseline="0" dirty="0">
                <a:latin typeface="Times New Roman" panose="02020603050405020304" pitchFamily="18" charset="0"/>
                <a:ea typeface="华文宋体" panose="02010600040101010101" pitchFamily="2" charset="-122"/>
              </a:rPr>
              <a:t>子句是可选项。当</a:t>
            </a:r>
            <a:r>
              <a:rPr lang="en-US" altLang="zh-CN" sz="2800" b="1" i="0" baseline="0" dirty="0">
                <a:latin typeface="Times New Roman" panose="02020603050405020304" pitchFamily="18" charset="0"/>
                <a:ea typeface="华文宋体" panose="02010600040101010101" pitchFamily="2" charset="-122"/>
              </a:rPr>
              <a:t>CASE</a:t>
            </a:r>
            <a:r>
              <a:rPr lang="zh-CN" altLang="en-US" sz="2800" b="1" i="0" baseline="0" dirty="0">
                <a:latin typeface="Times New Roman" panose="02020603050405020304" pitchFamily="18" charset="0"/>
                <a:ea typeface="华文宋体" panose="02010600040101010101" pitchFamily="2" charset="-122"/>
              </a:rPr>
              <a:t>语句中不包含</a:t>
            </a:r>
            <a:r>
              <a:rPr lang="en-US" altLang="zh-CN" sz="2800" b="1" i="0" baseline="0" dirty="0">
                <a:latin typeface="Times New Roman" panose="02020603050405020304" pitchFamily="18" charset="0"/>
                <a:ea typeface="华文宋体" panose="02010600040101010101" pitchFamily="2" charset="-122"/>
              </a:rPr>
              <a:t>ELSE</a:t>
            </a:r>
            <a:r>
              <a:rPr lang="zh-CN" altLang="en-US" sz="2800" b="1" i="0" baseline="0" dirty="0">
                <a:latin typeface="Times New Roman" panose="02020603050405020304" pitchFamily="18" charset="0"/>
                <a:ea typeface="华文宋体" panose="02010600040101010101" pitchFamily="2" charset="-122"/>
              </a:rPr>
              <a:t>子句时，如果所有比较失败时，</a:t>
            </a:r>
            <a:r>
              <a:rPr lang="en-US" altLang="zh-CN" sz="2800" b="1" i="0" baseline="0" dirty="0">
                <a:latin typeface="Times New Roman" panose="02020603050405020304" pitchFamily="18" charset="0"/>
                <a:ea typeface="华文宋体" panose="02010600040101010101" pitchFamily="2" charset="-122"/>
              </a:rPr>
              <a:t>CASE</a:t>
            </a:r>
            <a:r>
              <a:rPr lang="zh-CN" altLang="en-US" sz="2800" b="1" i="0" baseline="0" dirty="0">
                <a:latin typeface="Times New Roman" panose="02020603050405020304" pitchFamily="18" charset="0"/>
                <a:ea typeface="华文宋体" panose="02010600040101010101" pitchFamily="2" charset="-122"/>
              </a:rPr>
              <a:t>语句将返回</a:t>
            </a:r>
            <a:r>
              <a:rPr lang="en-US" altLang="zh-CN" sz="2800" b="1" i="0" baseline="0" dirty="0">
                <a:latin typeface="Times New Roman" panose="02020603050405020304" pitchFamily="18" charset="0"/>
                <a:ea typeface="华文宋体" panose="02010600040101010101" pitchFamily="2" charset="-122"/>
              </a:rPr>
              <a:t>NULL</a:t>
            </a:r>
            <a:r>
              <a:rPr lang="zh-CN" altLang="en-US" sz="2800" b="1" i="0" baseline="0" dirty="0">
                <a:latin typeface="Times New Roman" panose="02020603050405020304" pitchFamily="18" charset="0"/>
                <a:ea typeface="华文宋体" panose="02010600040101010101" pitchFamily="2" charset="-122"/>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3DED5ECC-6C38-409D-B557-D64EDF6828F6}"/>
              </a:ext>
            </a:extLst>
          </p:cNvPr>
          <p:cNvSpPr>
            <a:spLocks noGrp="1" noChangeArrowheads="1"/>
          </p:cNvSpPr>
          <p:nvPr>
            <p:ph type="title" idx="4294967295"/>
          </p:nvPr>
        </p:nvSpPr>
        <p:spPr>
          <a:xfrm>
            <a:off x="103554" y="197803"/>
            <a:ext cx="6312645" cy="757771"/>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60420" name="Rectangle 4">
            <a:extLst>
              <a:ext uri="{FF2B5EF4-FFF2-40B4-BE49-F238E27FC236}">
                <a16:creationId xmlns:a16="http://schemas.microsoft.com/office/drawing/2014/main" id="{34439B91-B241-4B8C-AE1A-2282703A8C39}"/>
              </a:ext>
            </a:extLst>
          </p:cNvPr>
          <p:cNvSpPr>
            <a:spLocks noGrp="1" noChangeArrowheads="1"/>
          </p:cNvSpPr>
          <p:nvPr>
            <p:ph type="body" idx="4294967295"/>
          </p:nvPr>
        </p:nvSpPr>
        <p:spPr>
          <a:xfrm>
            <a:off x="0" y="1022430"/>
            <a:ext cx="11026140" cy="5462190"/>
          </a:xfrm>
        </p:spPr>
        <p:txBody>
          <a:bodyPr rtlCol="0">
            <a:normAutofit fontScale="92500" lnSpcReduction="20000"/>
          </a:bodyPr>
          <a:lstStyle/>
          <a:p>
            <a:pPr marL="513630" indent="-513630" defTabSz="456567">
              <a:lnSpc>
                <a:spcPct val="16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例：从学生表</a:t>
            </a:r>
            <a:r>
              <a:rPr lang="en-US" altLang="zh-CN" sz="2800" b="1" i="0" baseline="0" dirty="0">
                <a:latin typeface="Times New Roman" panose="02020603050405020304" pitchFamily="18" charset="0"/>
                <a:ea typeface="华文宋体" panose="02010600040101010101" pitchFamily="2" charset="-122"/>
              </a:rPr>
              <a:t>S</a:t>
            </a:r>
            <a:r>
              <a:rPr lang="zh-CN" altLang="en-US" sz="2800" b="1" i="0" baseline="0" dirty="0">
                <a:latin typeface="Times New Roman" panose="02020603050405020304" pitchFamily="18" charset="0"/>
                <a:ea typeface="华文宋体" panose="02010600040101010101" pitchFamily="2" charset="-122"/>
              </a:rPr>
              <a:t>中，选取</a:t>
            </a:r>
            <a:r>
              <a:rPr lang="en-US" altLang="zh-CN" sz="2800" b="1" i="0" baseline="0" dirty="0" err="1">
                <a:latin typeface="Times New Roman" panose="02020603050405020304" pitchFamily="18" charset="0"/>
                <a:ea typeface="华文宋体" panose="02010600040101010101" pitchFamily="2" charset="-122"/>
              </a:rPr>
              <a:t>Snum</a:t>
            </a: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err="1">
                <a:latin typeface="Times New Roman" panose="02020603050405020304" pitchFamily="18" charset="0"/>
                <a:ea typeface="华文宋体" panose="02010600040101010101" pitchFamily="2" charset="-122"/>
              </a:rPr>
              <a:t>Ssex</a:t>
            </a: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，如果</a:t>
            </a:r>
            <a:r>
              <a:rPr lang="en-US" altLang="zh-CN" sz="2800" b="1" i="0" baseline="0" dirty="0" err="1">
                <a:latin typeface="Times New Roman" panose="02020603050405020304" pitchFamily="18" charset="0"/>
                <a:ea typeface="华文宋体" panose="02010600040101010101" pitchFamily="2" charset="-122"/>
              </a:rPr>
              <a:t>Ssex</a:t>
            </a:r>
            <a:r>
              <a:rPr lang="zh-CN" altLang="en-US" sz="2800" b="1" i="0" baseline="0" dirty="0">
                <a:latin typeface="Times New Roman" panose="02020603050405020304" pitchFamily="18" charset="0"/>
                <a:ea typeface="华文宋体" panose="02010600040101010101" pitchFamily="2" charset="-122"/>
              </a:rPr>
              <a:t>为“男”则显示“</a:t>
            </a:r>
            <a:r>
              <a:rPr lang="en-US" altLang="zh-CN" sz="2800" b="1" i="0" baseline="0" dirty="0">
                <a:latin typeface="Times New Roman" panose="02020603050405020304" pitchFamily="18" charset="0"/>
                <a:ea typeface="华文宋体" panose="02010600040101010101" pitchFamily="2" charset="-122"/>
              </a:rPr>
              <a:t>M”</a:t>
            </a:r>
            <a:r>
              <a:rPr lang="zh-CN" altLang="en-US" sz="2800" b="1" i="0" baseline="0" dirty="0">
                <a:latin typeface="Times New Roman" panose="02020603050405020304" pitchFamily="18" charset="0"/>
                <a:ea typeface="华文宋体" panose="02010600040101010101" pitchFamily="2" charset="-122"/>
              </a:rPr>
              <a:t>，</a:t>
            </a:r>
            <a:endParaRPr lang="en-US" altLang="zh-CN" sz="2800" b="1" i="0" baseline="0" dirty="0">
              <a:latin typeface="Times New Roman" panose="02020603050405020304" pitchFamily="18" charset="0"/>
              <a:ea typeface="华文宋体" panose="02010600040101010101" pitchFamily="2" charset="-122"/>
            </a:endParaRPr>
          </a:p>
          <a:p>
            <a:pPr marL="513630" indent="-513630" defTabSz="456567">
              <a:lnSpc>
                <a:spcPct val="160000"/>
              </a:lnSpc>
              <a:buClr>
                <a:schemeClr val="bg2">
                  <a:lumMod val="40000"/>
                  <a:lumOff val="60000"/>
                </a:schemeClr>
              </a:buClr>
              <a:buNone/>
              <a:defRPr/>
            </a:pPr>
            <a:r>
              <a:rPr lang="en-US" altLang="zh-CN" sz="2800" b="1"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如果为“女”，显示“</a:t>
            </a:r>
            <a:r>
              <a:rPr lang="en-US" altLang="zh-CN" sz="2800" b="1" i="0" baseline="0" dirty="0">
                <a:latin typeface="Times New Roman" panose="02020603050405020304" pitchFamily="18" charset="0"/>
                <a:ea typeface="华文宋体" panose="02010600040101010101" pitchFamily="2" charset="-122"/>
              </a:rPr>
              <a:t>F”</a:t>
            </a:r>
            <a:r>
              <a:rPr lang="zh-CN" altLang="en-US" sz="2800" b="1" i="0" baseline="0" dirty="0">
                <a:latin typeface="Times New Roman" panose="02020603050405020304" pitchFamily="18" charset="0"/>
                <a:ea typeface="华文宋体" panose="02010600040101010101" pitchFamily="2" charset="-122"/>
              </a:rPr>
              <a:t>。</a:t>
            </a:r>
          </a:p>
          <a:p>
            <a:pPr marL="513630" indent="-513630" defTabSz="456567">
              <a:lnSpc>
                <a:spcPct val="16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SELECT </a:t>
            </a:r>
            <a:r>
              <a:rPr lang="en-US" altLang="zh-CN" sz="2800" b="1" i="0" baseline="0" dirty="0" err="1">
                <a:latin typeface="Times New Roman" panose="02020603050405020304" pitchFamily="18" charset="0"/>
                <a:ea typeface="华文宋体" panose="02010600040101010101" pitchFamily="2" charset="-122"/>
              </a:rPr>
              <a:t>Snum</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6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CASE </a:t>
            </a:r>
            <a:r>
              <a:rPr lang="en-US" altLang="zh-CN" sz="2800" b="1" i="0" baseline="0" dirty="0" err="1">
                <a:latin typeface="Times New Roman" panose="02020603050405020304" pitchFamily="18" charset="0"/>
                <a:ea typeface="华文宋体" panose="02010600040101010101" pitchFamily="2" charset="-122"/>
              </a:rPr>
              <a:t>Ssex</a:t>
            </a:r>
            <a:endParaRPr lang="en-US" altLang="zh-CN" sz="2800" b="1" i="0" baseline="0" dirty="0">
              <a:latin typeface="Times New Roman" panose="02020603050405020304" pitchFamily="18" charset="0"/>
              <a:ea typeface="华文宋体" panose="02010600040101010101" pitchFamily="2" charset="-122"/>
            </a:endParaRPr>
          </a:p>
          <a:p>
            <a:pPr marL="513630" indent="-513630" defTabSz="456567">
              <a:lnSpc>
                <a:spcPct val="16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a:t>
            </a:r>
            <a:r>
              <a:rPr lang="zh-CN" altLang="en-US" sz="2800" b="1" i="0" baseline="0" dirty="0">
                <a:latin typeface="Times New Roman" panose="02020603050405020304" pitchFamily="18" charset="0"/>
                <a:ea typeface="华文宋体" panose="02010600040101010101" pitchFamily="2" charset="-122"/>
              </a:rPr>
              <a:t>男</a:t>
            </a:r>
            <a:r>
              <a:rPr lang="en-US" altLang="zh-CN" sz="2800" b="1" i="0" baseline="0" dirty="0">
                <a:latin typeface="Times New Roman" panose="02020603050405020304" pitchFamily="18" charset="0"/>
                <a:ea typeface="华文宋体" panose="02010600040101010101" pitchFamily="2" charset="-122"/>
              </a:rPr>
              <a:t>' THEN 'M'</a:t>
            </a:r>
          </a:p>
          <a:p>
            <a:pPr marL="513630" indent="-513630" defTabSz="456567">
              <a:lnSpc>
                <a:spcPct val="16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a:t>
            </a:r>
            <a:r>
              <a:rPr lang="zh-CN" altLang="en-US" sz="2800" b="1" i="0" baseline="0" dirty="0">
                <a:latin typeface="Times New Roman" panose="02020603050405020304" pitchFamily="18" charset="0"/>
                <a:ea typeface="华文宋体" panose="02010600040101010101" pitchFamily="2" charset="-122"/>
              </a:rPr>
              <a:t>女</a:t>
            </a:r>
            <a:r>
              <a:rPr lang="en-US" altLang="zh-CN" sz="2800" b="1" i="0" baseline="0" dirty="0">
                <a:latin typeface="Times New Roman" panose="02020603050405020304" pitchFamily="18" charset="0"/>
                <a:ea typeface="华文宋体" panose="02010600040101010101" pitchFamily="2" charset="-122"/>
              </a:rPr>
              <a:t>' THEN 'F'</a:t>
            </a:r>
          </a:p>
          <a:p>
            <a:pPr marL="513630" indent="-513630" defTabSz="456567">
              <a:lnSpc>
                <a:spcPct val="16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END AS '</a:t>
            </a:r>
            <a:r>
              <a:rPr lang="zh-CN" altLang="en-US" sz="2800" b="1" i="0" baseline="0" dirty="0">
                <a:latin typeface="Times New Roman" panose="02020603050405020304" pitchFamily="18" charset="0"/>
                <a:ea typeface="华文宋体" panose="02010600040101010101" pitchFamily="2" charset="-122"/>
              </a:rPr>
              <a:t>性别</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6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FROM 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C7AA4F24-BE52-4108-8C74-D8A6C479909A}"/>
              </a:ext>
            </a:extLst>
          </p:cNvPr>
          <p:cNvSpPr>
            <a:spLocks noGrp="1" noChangeArrowheads="1"/>
          </p:cNvSpPr>
          <p:nvPr>
            <p:ph type="title" idx="4294967295"/>
          </p:nvPr>
        </p:nvSpPr>
        <p:spPr>
          <a:xfrm>
            <a:off x="39368" y="151257"/>
            <a:ext cx="5856080" cy="621436"/>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61444" name="Rectangle 4">
            <a:extLst>
              <a:ext uri="{FF2B5EF4-FFF2-40B4-BE49-F238E27FC236}">
                <a16:creationId xmlns:a16="http://schemas.microsoft.com/office/drawing/2014/main" id="{F391BCF3-FD40-496B-99AA-C5425FC54AC2}"/>
              </a:ext>
            </a:extLst>
          </p:cNvPr>
          <p:cNvSpPr>
            <a:spLocks noGrp="1" noChangeArrowheads="1"/>
          </p:cNvSpPr>
          <p:nvPr>
            <p:ph type="body" idx="4294967295"/>
          </p:nvPr>
        </p:nvSpPr>
        <p:spPr>
          <a:xfrm>
            <a:off x="186108" y="887890"/>
            <a:ext cx="10740972" cy="5809327"/>
          </a:xfrm>
        </p:spPr>
        <p:txBody>
          <a:bodyPr rtlCol="0">
            <a:normAutofit/>
          </a:bodyPr>
          <a:lstStyle/>
          <a:p>
            <a:pPr marL="513630" indent="-513630" defTabSz="456567">
              <a:lnSpc>
                <a:spcPct val="8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2</a:t>
            </a: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CASE</a:t>
            </a:r>
          </a:p>
          <a:p>
            <a:pPr marL="513630" indent="-513630" defTabSz="456567">
              <a:lnSpc>
                <a:spcPct val="15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WHEN &lt;</a:t>
            </a:r>
            <a:r>
              <a:rPr lang="zh-CN" altLang="en-US" sz="2800" b="1" i="0" baseline="0" dirty="0">
                <a:latin typeface="Times New Roman" panose="02020603050405020304" pitchFamily="18" charset="0"/>
                <a:ea typeface="华文宋体" panose="02010600040101010101" pitchFamily="2" charset="-122"/>
              </a:rPr>
              <a:t>条件表达式</a:t>
            </a:r>
            <a:r>
              <a:rPr lang="en-US" altLang="zh-CN" sz="2800" b="1" i="0" baseline="0" dirty="0">
                <a:latin typeface="Times New Roman" panose="02020603050405020304" pitchFamily="18" charset="0"/>
                <a:ea typeface="华文宋体" panose="02010600040101010101" pitchFamily="2" charset="-122"/>
              </a:rPr>
              <a:t>&gt; THEN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a:t>
            </a:r>
          </a:p>
          <a:p>
            <a:pPr marL="513630" indent="-513630" defTabSz="456567">
              <a:lnSpc>
                <a:spcPct val="15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5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WHEN &lt;</a:t>
            </a:r>
            <a:r>
              <a:rPr lang="zh-CN" altLang="en-US" sz="2800" b="1" i="0" baseline="0" dirty="0">
                <a:latin typeface="Times New Roman" panose="02020603050405020304" pitchFamily="18" charset="0"/>
                <a:ea typeface="华文宋体" panose="02010600040101010101" pitchFamily="2" charset="-122"/>
              </a:rPr>
              <a:t>条件表达式</a:t>
            </a:r>
            <a:r>
              <a:rPr lang="en-US" altLang="zh-CN" sz="2800" b="1" i="0" baseline="0" dirty="0">
                <a:latin typeface="Times New Roman" panose="02020603050405020304" pitchFamily="18" charset="0"/>
                <a:ea typeface="华文宋体" panose="02010600040101010101" pitchFamily="2" charset="-122"/>
              </a:rPr>
              <a:t>&gt; THEN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a:t>
            </a:r>
          </a:p>
          <a:p>
            <a:pPr marL="513630" indent="-513630" defTabSz="456567">
              <a:lnSpc>
                <a:spcPct val="15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[ELSE &lt;</a:t>
            </a:r>
            <a:r>
              <a:rPr lang="zh-CN" altLang="en-US" sz="2800" b="1" i="0" baseline="0" dirty="0">
                <a:latin typeface="Times New Roman" panose="02020603050405020304" pitchFamily="18" charset="0"/>
                <a:ea typeface="华文宋体" panose="02010600040101010101" pitchFamily="2" charset="-122"/>
              </a:rPr>
              <a:t>运算式</a:t>
            </a:r>
            <a:r>
              <a:rPr lang="en-US" altLang="zh-CN" sz="2800" b="1" i="0" baseline="0" dirty="0">
                <a:latin typeface="Times New Roman" panose="02020603050405020304" pitchFamily="18" charset="0"/>
                <a:ea typeface="华文宋体" panose="02010600040101010101" pitchFamily="2" charset="-122"/>
              </a:rPr>
              <a:t>&gt;]</a:t>
            </a:r>
          </a:p>
          <a:p>
            <a:pPr marL="513630" indent="-513630" defTabSz="456567">
              <a:lnSpc>
                <a:spcPct val="15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END</a:t>
            </a:r>
          </a:p>
          <a:p>
            <a:pPr marL="513630" indent="-513630" defTabSz="456567">
              <a:lnSpc>
                <a:spcPct val="15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如果在</a:t>
            </a:r>
            <a:r>
              <a:rPr lang="en-US" altLang="zh-CN" sz="2800" b="1" i="0" baseline="0" dirty="0">
                <a:latin typeface="Times New Roman" panose="02020603050405020304" pitchFamily="18" charset="0"/>
                <a:ea typeface="华文宋体" panose="02010600040101010101" pitchFamily="2" charset="-122"/>
              </a:rPr>
              <a:t>CASE</a:t>
            </a:r>
            <a:r>
              <a:rPr lang="zh-CN" altLang="en-US" sz="2800" b="1" i="0" baseline="0" dirty="0">
                <a:latin typeface="Times New Roman" panose="02020603050405020304" pitchFamily="18" charset="0"/>
                <a:ea typeface="华文宋体" panose="02010600040101010101" pitchFamily="2" charset="-122"/>
              </a:rPr>
              <a:t>语句中没有</a:t>
            </a:r>
            <a:r>
              <a:rPr lang="en-US" altLang="zh-CN" sz="2800" b="1" i="0" baseline="0" dirty="0">
                <a:latin typeface="Times New Roman" panose="02020603050405020304" pitchFamily="18" charset="0"/>
                <a:ea typeface="华文宋体" panose="02010600040101010101" pitchFamily="2" charset="-122"/>
              </a:rPr>
              <a:t>ELSE</a:t>
            </a:r>
            <a:r>
              <a:rPr lang="zh-CN" altLang="en-US" sz="2800" b="1" i="0" baseline="0" dirty="0">
                <a:latin typeface="Times New Roman" panose="02020603050405020304" pitchFamily="18" charset="0"/>
                <a:ea typeface="华文宋体" panose="02010600040101010101" pitchFamily="2" charset="-122"/>
              </a:rPr>
              <a:t>子句，则</a:t>
            </a:r>
            <a:r>
              <a:rPr lang="en-US" altLang="zh-CN" sz="2800" b="1" i="0" baseline="0" dirty="0">
                <a:latin typeface="Times New Roman" panose="02020603050405020304" pitchFamily="18" charset="0"/>
                <a:ea typeface="华文宋体" panose="02010600040101010101" pitchFamily="2" charset="-122"/>
              </a:rPr>
              <a:t>CASE</a:t>
            </a:r>
            <a:r>
              <a:rPr lang="zh-CN" altLang="en-US" sz="2800" b="1" i="0" baseline="0" dirty="0">
                <a:latin typeface="Times New Roman" panose="02020603050405020304" pitchFamily="18" charset="0"/>
                <a:ea typeface="华文宋体" panose="02010600040101010101" pitchFamily="2" charset="-122"/>
              </a:rPr>
              <a:t>表达式返回</a:t>
            </a:r>
            <a:r>
              <a:rPr lang="en-US" altLang="zh-CN" sz="2800" b="1" i="0" baseline="0" dirty="0">
                <a:latin typeface="Times New Roman" panose="02020603050405020304" pitchFamily="18" charset="0"/>
                <a:ea typeface="华文宋体" panose="02010600040101010101" pitchFamily="2" charset="-122"/>
              </a:rPr>
              <a:t>NULL</a:t>
            </a:r>
            <a:r>
              <a:rPr lang="zh-CN" altLang="en-US" sz="2800" b="1" i="0" baseline="0" dirty="0">
                <a:latin typeface="Times New Roman" panose="02020603050405020304" pitchFamily="18" charset="0"/>
                <a:ea typeface="华文宋体" panose="02010600040101010101" pitchFamily="2" charset="-12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1DAE067-D358-4E4B-AA92-2DD2B444A8FE}"/>
              </a:ext>
            </a:extLst>
          </p:cNvPr>
          <p:cNvSpPr>
            <a:spLocks noGrp="1" noChangeArrowheads="1"/>
          </p:cNvSpPr>
          <p:nvPr>
            <p:ph type="title" idx="4294967295"/>
          </p:nvPr>
        </p:nvSpPr>
        <p:spPr>
          <a:xfrm>
            <a:off x="191556" y="227648"/>
            <a:ext cx="5551704" cy="301206"/>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62468" name="Rectangle 4">
            <a:extLst>
              <a:ext uri="{FF2B5EF4-FFF2-40B4-BE49-F238E27FC236}">
                <a16:creationId xmlns:a16="http://schemas.microsoft.com/office/drawing/2014/main" id="{D3DCAC5D-8B6D-4393-86EB-6B5E6085F0ED}"/>
              </a:ext>
            </a:extLst>
          </p:cNvPr>
          <p:cNvSpPr>
            <a:spLocks noGrp="1" noChangeArrowheads="1"/>
          </p:cNvSpPr>
          <p:nvPr>
            <p:ph type="body" idx="4294967295"/>
          </p:nvPr>
        </p:nvSpPr>
        <p:spPr>
          <a:xfrm>
            <a:off x="191556" y="674530"/>
            <a:ext cx="11870904" cy="5946297"/>
          </a:xfrm>
        </p:spPr>
        <p:txBody>
          <a:bodyPr rtlCol="0">
            <a:normAutofit fontScale="62500" lnSpcReduction="20000"/>
          </a:bodyPr>
          <a:lstStyle/>
          <a:p>
            <a:pPr marL="513630" indent="-513630" defTabSz="456567">
              <a:lnSpc>
                <a:spcPct val="170000"/>
              </a:lnSpc>
              <a:buClr>
                <a:schemeClr val="bg2">
                  <a:lumMod val="40000"/>
                  <a:lumOff val="60000"/>
                </a:schemeClr>
              </a:buClr>
              <a:buNone/>
              <a:defRPr/>
            </a:pPr>
            <a:r>
              <a:rPr lang="zh-CN" altLang="zh-CN" sz="2800" b="1" i="0" baseline="0" dirty="0">
                <a:latin typeface="Times New Roman" panose="02020603050405020304" pitchFamily="18" charset="0"/>
                <a:ea typeface="华文宋体" panose="02010600040101010101" pitchFamily="2" charset="-122"/>
              </a:rPr>
              <a:t>例</a:t>
            </a:r>
            <a:r>
              <a:rPr lang="zh-CN" altLang="en-US" sz="2800" b="1" i="0" baseline="0" dirty="0">
                <a:latin typeface="Times New Roman" panose="02020603050405020304" pitchFamily="18" charset="0"/>
                <a:ea typeface="华文宋体" panose="02010600040101010101" pitchFamily="2" charset="-122"/>
              </a:rPr>
              <a:t>：从</a:t>
            </a:r>
            <a:r>
              <a:rPr lang="en-US" altLang="zh-CN" sz="2800" b="1" i="0" baseline="0" dirty="0">
                <a:latin typeface="Times New Roman" panose="02020603050405020304" pitchFamily="18" charset="0"/>
                <a:ea typeface="华文宋体" panose="02010600040101010101" pitchFamily="2" charset="-122"/>
              </a:rPr>
              <a:t>SC</a:t>
            </a:r>
            <a:r>
              <a:rPr lang="zh-CN" altLang="en-US" sz="2800" b="1" i="0" baseline="0" dirty="0">
                <a:latin typeface="Times New Roman" panose="02020603050405020304" pitchFamily="18" charset="0"/>
                <a:ea typeface="华文宋体" panose="02010600040101010101" pitchFamily="2" charset="-122"/>
              </a:rPr>
              <a:t>表中查询所有同学选课成绩情况，将百分制转换为等级制</a:t>
            </a:r>
            <a:endParaRPr lang="en-US" altLang="zh-CN" sz="2800" b="1" i="0" baseline="0" dirty="0">
              <a:latin typeface="Times New Roman" panose="02020603050405020304" pitchFamily="18" charset="0"/>
              <a:ea typeface="华文宋体" panose="02010600040101010101" pitchFamily="2" charset="-122"/>
            </a:endParaRPr>
          </a:p>
          <a:p>
            <a:pPr marL="513630" indent="-513630" defTabSz="456567">
              <a:lnSpc>
                <a:spcPct val="17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SELECT </a:t>
            </a:r>
            <a:r>
              <a:rPr lang="en-US" altLang="zh-CN" sz="2800" b="1" i="0" baseline="0" dirty="0" err="1">
                <a:latin typeface="Times New Roman" panose="02020603050405020304" pitchFamily="18" charset="0"/>
                <a:ea typeface="华文宋体" panose="02010600040101010101" pitchFamily="2" charset="-122"/>
              </a:rPr>
              <a:t>Snum,Cnum</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7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 CASE</a:t>
            </a:r>
          </a:p>
          <a:p>
            <a:pPr marL="513630" indent="-513630" defTabSz="456567">
              <a:lnSpc>
                <a:spcPct val="17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Score IS NULL THEN '</a:t>
            </a:r>
            <a:r>
              <a:rPr lang="zh-CN" altLang="en-US" sz="2800" b="1" i="0" baseline="0" dirty="0">
                <a:latin typeface="Times New Roman" panose="02020603050405020304" pitchFamily="18" charset="0"/>
                <a:ea typeface="华文宋体" panose="02010600040101010101" pitchFamily="2" charset="-122"/>
              </a:rPr>
              <a:t>未考</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7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Score &lt; 60 THEN '</a:t>
            </a:r>
            <a:r>
              <a:rPr lang="zh-CN" altLang="en-US" sz="2800" b="1" i="0" baseline="0" dirty="0">
                <a:latin typeface="Times New Roman" panose="02020603050405020304" pitchFamily="18" charset="0"/>
                <a:ea typeface="华文宋体" panose="02010600040101010101" pitchFamily="2" charset="-122"/>
              </a:rPr>
              <a:t>不及格</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7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Score &gt;= 60  AND SCORE &lt;70 THEN '</a:t>
            </a:r>
            <a:r>
              <a:rPr lang="zh-CN" altLang="en-US" sz="2800" b="1" i="0" baseline="0" dirty="0">
                <a:latin typeface="Times New Roman" panose="02020603050405020304" pitchFamily="18" charset="0"/>
                <a:ea typeface="华文宋体" panose="02010600040101010101" pitchFamily="2" charset="-122"/>
              </a:rPr>
              <a:t>及格</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7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Score &gt;= 70  AND SCORE &lt;80 THEN '</a:t>
            </a:r>
            <a:r>
              <a:rPr lang="zh-CN" altLang="en-US" sz="2800" b="1" i="0" baseline="0" dirty="0">
                <a:latin typeface="Times New Roman" panose="02020603050405020304" pitchFamily="18" charset="0"/>
                <a:ea typeface="华文宋体" panose="02010600040101010101" pitchFamily="2" charset="-122"/>
              </a:rPr>
              <a:t>中等</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7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Score &gt;= 80  AND SCORE &lt;90 THEN '</a:t>
            </a:r>
            <a:r>
              <a:rPr lang="zh-CN" altLang="en-US" sz="2800" b="1" i="0" baseline="0" dirty="0">
                <a:latin typeface="Times New Roman" panose="02020603050405020304" pitchFamily="18" charset="0"/>
                <a:ea typeface="华文宋体" panose="02010600040101010101" pitchFamily="2" charset="-122"/>
              </a:rPr>
              <a:t>良好</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7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WHEN Score &gt;= 90  THEN '</a:t>
            </a:r>
            <a:r>
              <a:rPr lang="zh-CN" altLang="en-US" sz="2800" b="1" i="0" baseline="0" dirty="0">
                <a:latin typeface="Times New Roman" panose="02020603050405020304" pitchFamily="18" charset="0"/>
                <a:ea typeface="华文宋体" panose="02010600040101010101" pitchFamily="2" charset="-122"/>
              </a:rPr>
              <a:t>优秀</a:t>
            </a:r>
            <a:r>
              <a:rPr lang="en-US" altLang="zh-CN" sz="2800" b="1" i="0" baseline="0" dirty="0">
                <a:latin typeface="Times New Roman" panose="02020603050405020304" pitchFamily="18" charset="0"/>
                <a:ea typeface="华文宋体" panose="02010600040101010101" pitchFamily="2" charset="-122"/>
              </a:rPr>
              <a:t>'</a:t>
            </a:r>
          </a:p>
          <a:p>
            <a:pPr marL="513630" indent="-513630" defTabSz="456567">
              <a:lnSpc>
                <a:spcPct val="170000"/>
              </a:lnSpc>
              <a:buClr>
                <a:schemeClr val="bg2">
                  <a:lumMod val="40000"/>
                  <a:lumOff val="60000"/>
                </a:schemeClr>
              </a:buClr>
              <a:defRPr/>
            </a:pPr>
            <a:r>
              <a:rPr lang="en-US" altLang="zh-CN" sz="2800" b="1" i="0" baseline="0" dirty="0">
                <a:latin typeface="Times New Roman" panose="02020603050405020304" pitchFamily="18" charset="0"/>
                <a:ea typeface="华文宋体" panose="02010600040101010101" pitchFamily="2" charset="-122"/>
              </a:rPr>
              <a:t>        END AS '</a:t>
            </a:r>
            <a:r>
              <a:rPr lang="zh-CN" altLang="en-US" sz="2800" b="1" i="0" baseline="0" dirty="0">
                <a:latin typeface="Times New Roman" panose="02020603050405020304" pitchFamily="18" charset="0"/>
                <a:ea typeface="华文宋体" panose="02010600040101010101" pitchFamily="2" charset="-122"/>
              </a:rPr>
              <a:t>等级</a:t>
            </a:r>
            <a:r>
              <a:rPr lang="en-US" altLang="zh-CN" sz="2800" b="1" i="0" baseline="0" dirty="0">
                <a:latin typeface="Times New Roman" panose="02020603050405020304" pitchFamily="18" charset="0"/>
                <a:ea typeface="华文宋体" panose="02010600040101010101" pitchFamily="2" charset="-122"/>
              </a:rPr>
              <a:t>'</a:t>
            </a:r>
          </a:p>
          <a:p>
            <a:pPr marL="0" indent="0" defTabSz="456567">
              <a:lnSpc>
                <a:spcPct val="17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FROM SC</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a:extLst>
              <a:ext uri="{FF2B5EF4-FFF2-40B4-BE49-F238E27FC236}">
                <a16:creationId xmlns:a16="http://schemas.microsoft.com/office/drawing/2014/main" id="{D46A9858-ECF8-4A91-9069-66E1BD77E3A2}"/>
              </a:ext>
            </a:extLst>
          </p:cNvPr>
          <p:cNvSpPr>
            <a:spLocks noChangeArrowheads="1"/>
          </p:cNvSpPr>
          <p:nvPr/>
        </p:nvSpPr>
        <p:spPr bwMode="auto">
          <a:xfrm>
            <a:off x="1051560" y="228176"/>
            <a:ext cx="9692640" cy="622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1897">
                <a:latin typeface="Verdana" panose="020B0604030504040204" pitchFamily="34" charset="0"/>
              </a:rPr>
              <a:t>SELECT </a:t>
            </a:r>
          </a:p>
          <a:p>
            <a:pPr eaLnBrk="1" hangingPunct="1"/>
            <a:r>
              <a:rPr lang="en-US" altLang="zh-CN" sz="1897">
                <a:latin typeface="Verdana" panose="020B0604030504040204" pitchFamily="34" charset="0"/>
              </a:rPr>
              <a:t>    CASE </a:t>
            </a:r>
          </a:p>
          <a:p>
            <a:pPr eaLnBrk="1" hangingPunct="1"/>
            <a:r>
              <a:rPr lang="en-US" altLang="zh-CN" sz="1897">
                <a:latin typeface="Verdana" panose="020B0604030504040204" pitchFamily="34" charset="0"/>
              </a:rPr>
              <a:t>         WHEN score is  null THEN '</a:t>
            </a:r>
            <a:r>
              <a:rPr lang="zh-CN" altLang="en-US" sz="1897">
                <a:latin typeface="Verdana" panose="020B0604030504040204" pitchFamily="34" charset="0"/>
              </a:rPr>
              <a:t>未考</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&lt; 60 THEN '</a:t>
            </a:r>
            <a:r>
              <a:rPr lang="zh-CN" altLang="en-US" sz="1897">
                <a:latin typeface="Verdana" panose="020B0604030504040204" pitchFamily="34" charset="0"/>
              </a:rPr>
              <a:t>不及格</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60  and score &lt;70 THEN '</a:t>
            </a:r>
            <a:r>
              <a:rPr lang="zh-CN" altLang="en-US" sz="1897">
                <a:latin typeface="Verdana" panose="020B0604030504040204" pitchFamily="34" charset="0"/>
              </a:rPr>
              <a:t>及格</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70  and score &lt;80 THEN '</a:t>
            </a:r>
            <a:r>
              <a:rPr lang="zh-CN" altLang="en-US" sz="1897">
                <a:latin typeface="Verdana" panose="020B0604030504040204" pitchFamily="34" charset="0"/>
              </a:rPr>
              <a:t>中等</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80  and  score &lt;90 THEN '</a:t>
            </a:r>
            <a:r>
              <a:rPr lang="zh-CN" altLang="en-US" sz="1897">
                <a:latin typeface="Verdana" panose="020B0604030504040204" pitchFamily="34" charset="0"/>
              </a:rPr>
              <a:t>良好</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90  THEN '</a:t>
            </a:r>
            <a:r>
              <a:rPr lang="zh-CN" altLang="en-US" sz="1897">
                <a:latin typeface="Verdana" panose="020B0604030504040204" pitchFamily="34" charset="0"/>
              </a:rPr>
              <a:t>优秀</a:t>
            </a:r>
            <a:r>
              <a:rPr lang="en-US" altLang="zh-CN" sz="1897">
                <a:latin typeface="Verdana" panose="020B0604030504040204" pitchFamily="34" charset="0"/>
              </a:rPr>
              <a:t>'</a:t>
            </a:r>
          </a:p>
          <a:p>
            <a:pPr eaLnBrk="1" hangingPunct="1"/>
            <a:r>
              <a:rPr lang="en-US" altLang="zh-CN" sz="1897">
                <a:latin typeface="Verdana" panose="020B0604030504040204" pitchFamily="34" charset="0"/>
              </a:rPr>
              <a:t> ELSE '</a:t>
            </a:r>
            <a:r>
              <a:rPr lang="zh-CN" altLang="en-US" sz="1897">
                <a:latin typeface="Verdana" panose="020B0604030504040204" pitchFamily="34" charset="0"/>
              </a:rPr>
              <a:t>其他</a:t>
            </a:r>
            <a:r>
              <a:rPr lang="en-US" altLang="zh-CN" sz="1897">
                <a:latin typeface="Verdana" panose="020B0604030504040204" pitchFamily="34" charset="0"/>
              </a:rPr>
              <a:t>'</a:t>
            </a:r>
          </a:p>
          <a:p>
            <a:pPr eaLnBrk="1" hangingPunct="1"/>
            <a:r>
              <a:rPr lang="en-US" altLang="zh-CN" sz="1897">
                <a:latin typeface="Verdana" panose="020B0604030504040204" pitchFamily="34" charset="0"/>
              </a:rPr>
              <a:t>      END as RANK,count(distinct snum)</a:t>
            </a:r>
          </a:p>
          <a:p>
            <a:pPr eaLnBrk="1" hangingPunct="1"/>
            <a:r>
              <a:rPr lang="en-US" altLang="zh-CN" sz="1897">
                <a:latin typeface="Verdana" panose="020B0604030504040204" pitchFamily="34" charset="0"/>
              </a:rPr>
              <a:t>  FROM SC</a:t>
            </a:r>
          </a:p>
          <a:p>
            <a:pPr eaLnBrk="1" hangingPunct="1"/>
            <a:r>
              <a:rPr lang="en-US" altLang="zh-CN" sz="1897">
                <a:latin typeface="Verdana" panose="020B0604030504040204" pitchFamily="34" charset="0"/>
              </a:rPr>
              <a:t>GROUP BY   </a:t>
            </a:r>
          </a:p>
          <a:p>
            <a:pPr eaLnBrk="1" hangingPunct="1"/>
            <a:r>
              <a:rPr lang="en-US" altLang="zh-CN" sz="1897">
                <a:latin typeface="Verdana" panose="020B0604030504040204" pitchFamily="34" charset="0"/>
              </a:rPr>
              <a:t>     CASE </a:t>
            </a:r>
          </a:p>
          <a:p>
            <a:pPr eaLnBrk="1" hangingPunct="1"/>
            <a:r>
              <a:rPr lang="en-US" altLang="zh-CN" sz="1897">
                <a:latin typeface="Verdana" panose="020B0604030504040204" pitchFamily="34" charset="0"/>
              </a:rPr>
              <a:t>         WHEN score is  NULL THEN '</a:t>
            </a:r>
            <a:r>
              <a:rPr lang="zh-CN" altLang="en-US" sz="1897">
                <a:latin typeface="Verdana" panose="020B0604030504040204" pitchFamily="34" charset="0"/>
              </a:rPr>
              <a:t>未考</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&lt; 60 THEN '</a:t>
            </a:r>
            <a:r>
              <a:rPr lang="zh-CN" altLang="en-US" sz="1897">
                <a:latin typeface="Verdana" panose="020B0604030504040204" pitchFamily="34" charset="0"/>
              </a:rPr>
              <a:t>不及格</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60  AND score &lt;70 THEN '</a:t>
            </a:r>
            <a:r>
              <a:rPr lang="zh-CN" altLang="en-US" sz="1897">
                <a:latin typeface="Verdana" panose="020B0604030504040204" pitchFamily="34" charset="0"/>
              </a:rPr>
              <a:t>及格</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70  AND score &lt;80 THEN '</a:t>
            </a:r>
            <a:r>
              <a:rPr lang="zh-CN" altLang="en-US" sz="1897">
                <a:latin typeface="Verdana" panose="020B0604030504040204" pitchFamily="34" charset="0"/>
              </a:rPr>
              <a:t>中等</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80  AND score &lt;90 THEN '</a:t>
            </a:r>
            <a:r>
              <a:rPr lang="zh-CN" altLang="en-US" sz="1897">
                <a:latin typeface="Verdana" panose="020B0604030504040204" pitchFamily="34" charset="0"/>
              </a:rPr>
              <a:t>良好</a:t>
            </a:r>
            <a:r>
              <a:rPr lang="en-US" altLang="zh-CN" sz="1897">
                <a:latin typeface="Verdana" panose="020B0604030504040204" pitchFamily="34" charset="0"/>
              </a:rPr>
              <a:t>'</a:t>
            </a:r>
          </a:p>
          <a:p>
            <a:pPr eaLnBrk="1" hangingPunct="1"/>
            <a:r>
              <a:rPr lang="en-US" altLang="zh-CN" sz="1897">
                <a:latin typeface="Verdana" panose="020B0604030504040204" pitchFamily="34" charset="0"/>
              </a:rPr>
              <a:t>         WHEN score &gt;= 90  THEN '</a:t>
            </a:r>
            <a:r>
              <a:rPr lang="zh-CN" altLang="en-US" sz="1897">
                <a:latin typeface="Verdana" panose="020B0604030504040204" pitchFamily="34" charset="0"/>
              </a:rPr>
              <a:t>优秀</a:t>
            </a:r>
            <a:r>
              <a:rPr lang="en-US" altLang="zh-CN" sz="1897">
                <a:latin typeface="Verdana" panose="020B0604030504040204" pitchFamily="34" charset="0"/>
              </a:rPr>
              <a:t>'</a:t>
            </a:r>
          </a:p>
          <a:p>
            <a:pPr eaLnBrk="1" hangingPunct="1"/>
            <a:r>
              <a:rPr lang="en-US" altLang="zh-CN" sz="1897">
                <a:latin typeface="Verdana" panose="020B0604030504040204" pitchFamily="34" charset="0"/>
              </a:rPr>
              <a:t> ELSE '</a:t>
            </a:r>
            <a:r>
              <a:rPr lang="zh-CN" altLang="en-US" sz="1897">
                <a:latin typeface="Verdana" panose="020B0604030504040204" pitchFamily="34" charset="0"/>
              </a:rPr>
              <a:t>其他</a:t>
            </a:r>
            <a:r>
              <a:rPr lang="en-US" altLang="zh-CN" sz="1897">
                <a:latin typeface="Verdana" panose="020B0604030504040204" pitchFamily="34" charset="0"/>
              </a:rPr>
              <a:t>'</a:t>
            </a:r>
          </a:p>
          <a:p>
            <a:pPr eaLnBrk="1" hangingPunct="1"/>
            <a:r>
              <a:rPr lang="en-US" altLang="zh-CN" sz="1897">
                <a:latin typeface="Verdana" panose="020B0604030504040204" pitchFamily="34" charset="0"/>
              </a:rPr>
              <a: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4">
            <a:extLst>
              <a:ext uri="{FF2B5EF4-FFF2-40B4-BE49-F238E27FC236}">
                <a16:creationId xmlns:a16="http://schemas.microsoft.com/office/drawing/2014/main" id="{A270AB10-19B1-40C3-884B-1799B4F971EA}"/>
              </a:ext>
            </a:extLst>
          </p:cNvPr>
          <p:cNvSpPr>
            <a:spLocks noChangeArrowheads="1"/>
          </p:cNvSpPr>
          <p:nvPr/>
        </p:nvSpPr>
        <p:spPr bwMode="auto">
          <a:xfrm>
            <a:off x="1845020" y="935324"/>
            <a:ext cx="8197562" cy="266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5992" b="0" dirty="0">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5992" b="0" dirty="0">
                <a:latin typeface="黑体" panose="02010609060101010101" pitchFamily="49" charset="-122"/>
                <a:ea typeface="黑体" panose="02010609060101010101" pitchFamily="49" charset="-122"/>
                <a:sym typeface="宋体" panose="02010600030101010101" pitchFamily="2" charset="-122"/>
              </a:rPr>
            </a:br>
            <a:r>
              <a:rPr lang="zh-CN" altLang="en-US" sz="5992" b="0" dirty="0">
                <a:latin typeface="黑体" panose="02010609060101010101" pitchFamily="49" charset="-122"/>
                <a:ea typeface="黑体" panose="02010609060101010101" pitchFamily="49" charset="-122"/>
                <a:sym typeface="宋体" panose="02010600030101010101" pitchFamily="2" charset="-122"/>
              </a:rPr>
              <a:t> </a:t>
            </a:r>
            <a:r>
              <a:rPr lang="en-US" altLang="zh-CN" sz="3595" dirty="0">
                <a:latin typeface="Times New Roman" panose="02020603050405020304" pitchFamily="18" charset="0"/>
                <a:sym typeface="宋体" panose="02010600030101010101" pitchFamily="2" charset="-122"/>
              </a:rPr>
              <a:t>An Introduction to Database System</a:t>
            </a:r>
          </a:p>
        </p:txBody>
      </p:sp>
      <p:sp>
        <p:nvSpPr>
          <p:cNvPr id="3078" name="Rectangle 3">
            <a:extLst>
              <a:ext uri="{FF2B5EF4-FFF2-40B4-BE49-F238E27FC236}">
                <a16:creationId xmlns:a16="http://schemas.microsoft.com/office/drawing/2014/main" id="{93A5D813-3E9A-4BE6-A739-EF35360B8DDF}"/>
              </a:ext>
            </a:extLst>
          </p:cNvPr>
          <p:cNvSpPr>
            <a:spLocks noChangeArrowheads="1"/>
          </p:cNvSpPr>
          <p:nvPr/>
        </p:nvSpPr>
        <p:spPr bwMode="auto">
          <a:xfrm>
            <a:off x="3211544" y="5705478"/>
            <a:ext cx="5248913" cy="66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buSzTx/>
              <a:buFont typeface="Arial" panose="020B0604020202020204" pitchFamily="34" charset="0"/>
              <a:buNone/>
            </a:pPr>
            <a:r>
              <a:rPr lang="zh-CN" altLang="en-US" sz="2397">
                <a:solidFill>
                  <a:schemeClr val="bg1"/>
                </a:solidFill>
                <a:latin typeface="Times-Roman" charset="0"/>
                <a:ea typeface="隶书" panose="02010509060101010101" pitchFamily="49" charset="-122"/>
                <a:sym typeface="宋体" panose="02010600030101010101" pitchFamily="2" charset="-122"/>
              </a:rPr>
              <a:t>中国人民大学信息学院</a:t>
            </a:r>
            <a:endParaRPr lang="en-US" altLang="zh-CN" sz="2397">
              <a:solidFill>
                <a:schemeClr val="bg1"/>
              </a:solidFill>
              <a:latin typeface="Times-Roman" charset="0"/>
              <a:ea typeface="隶书" panose="02010509060101010101" pitchFamily="49" charset="-122"/>
              <a:sym typeface="宋体" panose="02010600030101010101" pitchFamily="2" charset="-122"/>
            </a:endParaRPr>
          </a:p>
        </p:txBody>
      </p:sp>
      <p:sp>
        <p:nvSpPr>
          <p:cNvPr id="3079" name="Rectangle 7">
            <a:extLst>
              <a:ext uri="{FF2B5EF4-FFF2-40B4-BE49-F238E27FC236}">
                <a16:creationId xmlns:a16="http://schemas.microsoft.com/office/drawing/2014/main" id="{7EF00D9F-DBD3-4409-A243-D5CDC1DD1301}"/>
              </a:ext>
            </a:extLst>
          </p:cNvPr>
          <p:cNvSpPr>
            <a:spLocks noChangeArrowheads="1"/>
          </p:cNvSpPr>
          <p:nvPr/>
        </p:nvSpPr>
        <p:spPr bwMode="auto">
          <a:xfrm>
            <a:off x="1989281" y="3687397"/>
            <a:ext cx="8554253" cy="768544"/>
          </a:xfrm>
          <a:prstGeom prst="rect">
            <a:avLst/>
          </a:prstGeom>
          <a:noFill/>
          <a:ln>
            <a:noFill/>
          </a:ln>
        </p:spPr>
        <p:txBody>
          <a:bodyPr>
            <a:spAutoFit/>
          </a:bodyPr>
          <a:lstStyle/>
          <a:p>
            <a:pPr algn="ctr" eaLnBrk="1" hangingPunct="1">
              <a:buFont typeface="Arial" panose="020B0604020202020204" pitchFamily="34" charset="0"/>
              <a:buNone/>
              <a:defRPr/>
            </a:pPr>
            <a:r>
              <a:rPr lang="zh-CN" altLang="en-US" sz="4394" b="1" dirty="0">
                <a:latin typeface="黑体" pitchFamily="2" charset="-122"/>
                <a:ea typeface="黑体" pitchFamily="2" charset="-122"/>
              </a:rPr>
              <a:t>第四章 </a:t>
            </a:r>
            <a:r>
              <a:rPr lang="en-US" altLang="zh-CN" sz="4394" b="1" dirty="0">
                <a:latin typeface="黑体" pitchFamily="2" charset="-122"/>
                <a:ea typeface="黑体" pitchFamily="2" charset="-122"/>
              </a:rPr>
              <a:t>T-</a:t>
            </a:r>
            <a:r>
              <a:rPr lang="en-US" sz="4394" b="1" dirty="0">
                <a:ea typeface="黑体" pitchFamily="2" charset="-122"/>
              </a:rPr>
              <a:t>SQL</a:t>
            </a:r>
            <a:endParaRPr lang="zh-CN" altLang="en-US" sz="4394" b="1" dirty="0">
              <a:solidFill>
                <a:schemeClr val="bg1"/>
              </a:solidFill>
              <a:latin typeface="黑体" pitchFamily="2" charset="-122"/>
              <a:ea typeface="黑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BF112A16-ED7B-4341-9184-B5656D272B3E}"/>
              </a:ext>
            </a:extLst>
          </p:cNvPr>
          <p:cNvSpPr>
            <a:spLocks noGrp="1" noChangeArrowheads="1"/>
          </p:cNvSpPr>
          <p:nvPr>
            <p:ph type="title" idx="4294967295"/>
          </p:nvPr>
        </p:nvSpPr>
        <p:spPr>
          <a:xfrm>
            <a:off x="304112" y="267914"/>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25604" name="Rectangle 4">
            <a:extLst>
              <a:ext uri="{FF2B5EF4-FFF2-40B4-BE49-F238E27FC236}">
                <a16:creationId xmlns:a16="http://schemas.microsoft.com/office/drawing/2014/main" id="{060F3557-0BBA-402B-A9AF-91CF16779D09}"/>
              </a:ext>
            </a:extLst>
          </p:cNvPr>
          <p:cNvSpPr>
            <a:spLocks noGrp="1" noChangeArrowheads="1"/>
          </p:cNvSpPr>
          <p:nvPr>
            <p:ph type="body" idx="4294967295"/>
          </p:nvPr>
        </p:nvSpPr>
        <p:spPr>
          <a:xfrm>
            <a:off x="304112" y="1026583"/>
            <a:ext cx="7666408" cy="4453095"/>
          </a:xfrm>
        </p:spPr>
        <p:txBody>
          <a:bodyPr/>
          <a:lstStyle/>
          <a:p>
            <a:pPr>
              <a:lnSpc>
                <a:spcPct val="150000"/>
              </a:lnSpc>
              <a:buFont typeface="Wingdings" panose="05000000000000000000" pitchFamily="2" charset="2"/>
              <a:buChar char="u"/>
            </a:pPr>
            <a:r>
              <a:rPr lang="en-US" altLang="zh-CN" sz="2800" b="1" i="0" baseline="0" dirty="0">
                <a:latin typeface="Times New Roman" panose="02020603050405020304" pitchFamily="18" charset="0"/>
                <a:ea typeface="华文宋体" panose="02010600040101010101" pitchFamily="2" charset="-122"/>
              </a:rPr>
              <a:t>If Exists()</a:t>
            </a:r>
          </a:p>
          <a:p>
            <a:pPr marL="380467" indent="-380467">
              <a:lnSpc>
                <a:spcPct val="150000"/>
              </a:lnSpc>
              <a:buNone/>
            </a:pP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将</a:t>
            </a:r>
            <a:r>
              <a:rPr lang="en-US" altLang="zh-CN" sz="2800" b="1" i="0" baseline="0" dirty="0">
                <a:latin typeface="Times New Roman" panose="02020603050405020304" pitchFamily="18" charset="0"/>
                <a:ea typeface="华文宋体" panose="02010600040101010101" pitchFamily="2" charset="-122"/>
              </a:rPr>
              <a:t>SQL</a:t>
            </a:r>
            <a:r>
              <a:rPr lang="zh-CN" altLang="en-US" sz="2800" b="1" i="0" baseline="0" dirty="0">
                <a:latin typeface="Times New Roman" panose="02020603050405020304" pitchFamily="18" charset="0"/>
                <a:ea typeface="华文宋体" panose="02010600040101010101" pitchFamily="2" charset="-122"/>
              </a:rPr>
              <a:t>语句是否返回了行作为条件，速度快，不需要确定返回的总行数。</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0FC63082-5352-4582-9F2B-D2F7392D14E1}"/>
              </a:ext>
            </a:extLst>
          </p:cNvPr>
          <p:cNvSpPr>
            <a:spLocks noGrp="1" noChangeArrowheads="1"/>
          </p:cNvSpPr>
          <p:nvPr>
            <p:ph type="title" idx="4294967295"/>
          </p:nvPr>
        </p:nvSpPr>
        <p:spPr>
          <a:xfrm>
            <a:off x="424339" y="228071"/>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26628" name="Rectangle 4">
            <a:extLst>
              <a:ext uri="{FF2B5EF4-FFF2-40B4-BE49-F238E27FC236}">
                <a16:creationId xmlns:a16="http://schemas.microsoft.com/office/drawing/2014/main" id="{3FE4E087-31F1-4C1F-B5C7-9C81F828D625}"/>
              </a:ext>
            </a:extLst>
          </p:cNvPr>
          <p:cNvSpPr>
            <a:spLocks noGrp="1" noChangeArrowheads="1"/>
          </p:cNvSpPr>
          <p:nvPr>
            <p:ph type="body" idx="4294967295"/>
          </p:nvPr>
        </p:nvSpPr>
        <p:spPr>
          <a:xfrm>
            <a:off x="424339" y="1197690"/>
            <a:ext cx="10822781" cy="4453094"/>
          </a:xfrm>
        </p:spPr>
        <p:txBody>
          <a:bodyPr/>
          <a:lstStyle/>
          <a:p>
            <a:pPr>
              <a:lnSpc>
                <a:spcPct val="150000"/>
              </a:lnSpc>
              <a:buFont typeface="Wingdings" panose="05000000000000000000" pitchFamily="2" charset="2"/>
              <a:buChar char="u"/>
            </a:pPr>
            <a:r>
              <a:rPr lang="en-US" altLang="zh-CN" sz="2800" b="1" i="0" baseline="0" dirty="0">
                <a:latin typeface="Times New Roman" panose="02020603050405020304" pitchFamily="18" charset="0"/>
                <a:ea typeface="华文宋体" panose="02010600040101010101" pitchFamily="2" charset="-122"/>
              </a:rPr>
              <a:t>While…continue…break</a:t>
            </a:r>
          </a:p>
          <a:p>
            <a:pPr marL="380467" indent="-380467">
              <a:lnSpc>
                <a:spcPct val="150000"/>
              </a:lnSpc>
            </a:pPr>
            <a:r>
              <a:rPr lang="en-US" altLang="zh-CN" sz="2800" b="1" i="0" baseline="0" dirty="0">
                <a:latin typeface="Times New Roman" panose="02020603050405020304" pitchFamily="18" charset="0"/>
                <a:ea typeface="华文宋体" panose="02010600040101010101" pitchFamily="2" charset="-122"/>
              </a:rPr>
              <a:t>Continue:</a:t>
            </a:r>
            <a:r>
              <a:rPr lang="zh-CN" altLang="en-US" sz="2800" b="1" i="0" baseline="0" dirty="0">
                <a:latin typeface="Times New Roman" panose="02020603050405020304" pitchFamily="18" charset="0"/>
                <a:ea typeface="华文宋体" panose="02010600040101010101" pitchFamily="2" charset="-122"/>
              </a:rPr>
              <a:t>可以让程序跳过</a:t>
            </a:r>
            <a:r>
              <a:rPr lang="en-US" altLang="zh-CN" sz="2800" b="1" i="0" baseline="0" dirty="0">
                <a:latin typeface="Times New Roman" panose="02020603050405020304" pitchFamily="18" charset="0"/>
                <a:ea typeface="华文宋体" panose="02010600040101010101" pitchFamily="2" charset="-122"/>
              </a:rPr>
              <a:t>continue</a:t>
            </a:r>
            <a:r>
              <a:rPr lang="zh-CN" altLang="en-US" sz="2800" b="1" i="0" baseline="0" dirty="0">
                <a:latin typeface="Times New Roman" panose="02020603050405020304" pitchFamily="18" charset="0"/>
                <a:ea typeface="华文宋体" panose="02010600040101010101" pitchFamily="2" charset="-122"/>
              </a:rPr>
              <a:t>命令之后的所有语句，</a:t>
            </a:r>
            <a:endParaRPr lang="en-US" altLang="zh-CN" sz="2800" b="1" i="0" baseline="0" dirty="0">
              <a:latin typeface="Times New Roman" panose="02020603050405020304" pitchFamily="18" charset="0"/>
              <a:ea typeface="华文宋体" panose="02010600040101010101" pitchFamily="2" charset="-122"/>
            </a:endParaRPr>
          </a:p>
          <a:p>
            <a:pPr marL="0" indent="0">
              <a:lnSpc>
                <a:spcPct val="150000"/>
              </a:lnSpc>
              <a:buNone/>
            </a:pPr>
            <a:r>
              <a:rPr lang="en-US" altLang="zh-CN" sz="2800" b="1"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回到</a:t>
            </a:r>
            <a:r>
              <a:rPr lang="en-US" altLang="zh-CN" sz="2800" b="1" i="0" baseline="0" dirty="0">
                <a:latin typeface="Times New Roman" panose="02020603050405020304" pitchFamily="18" charset="0"/>
                <a:ea typeface="华文宋体" panose="02010600040101010101" pitchFamily="2" charset="-122"/>
              </a:rPr>
              <a:t>while</a:t>
            </a:r>
            <a:r>
              <a:rPr lang="zh-CN" altLang="en-US" sz="2800" b="1" i="0" baseline="0" dirty="0">
                <a:latin typeface="Times New Roman" panose="02020603050405020304" pitchFamily="18" charset="0"/>
                <a:ea typeface="华文宋体" panose="02010600040101010101" pitchFamily="2" charset="-122"/>
              </a:rPr>
              <a:t>循环第一行</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继续进行下一次循环</a:t>
            </a:r>
          </a:p>
          <a:p>
            <a:pPr marL="380467" indent="-380467">
              <a:lnSpc>
                <a:spcPct val="150000"/>
              </a:lnSpc>
            </a:pPr>
            <a:r>
              <a:rPr lang="en-US" altLang="zh-CN" sz="2800" b="1" i="0" baseline="0" dirty="0">
                <a:latin typeface="Times New Roman" panose="02020603050405020304" pitchFamily="18" charset="0"/>
                <a:ea typeface="华文宋体" panose="02010600040101010101" pitchFamily="2" charset="-122"/>
              </a:rPr>
              <a:t>Break:</a:t>
            </a:r>
            <a:r>
              <a:rPr lang="zh-CN" altLang="en-US" sz="2800" b="1" i="0" baseline="0" dirty="0">
                <a:latin typeface="Times New Roman" panose="02020603050405020304" pitchFamily="18" charset="0"/>
                <a:ea typeface="华文宋体" panose="02010600040101010101" pitchFamily="2" charset="-122"/>
              </a:rPr>
              <a:t>使程序跳出循环，结束</a:t>
            </a:r>
            <a:r>
              <a:rPr lang="en-US" altLang="zh-CN" sz="2800" b="1" i="0" baseline="0" dirty="0">
                <a:latin typeface="Times New Roman" panose="02020603050405020304" pitchFamily="18" charset="0"/>
                <a:ea typeface="华文宋体" panose="02010600040101010101" pitchFamily="2" charset="-122"/>
              </a:rPr>
              <a:t>while</a:t>
            </a:r>
            <a:r>
              <a:rPr lang="zh-CN" altLang="en-US" sz="2800" b="1" i="0" baseline="0" dirty="0">
                <a:latin typeface="Times New Roman" panose="02020603050405020304" pitchFamily="18" charset="0"/>
                <a:ea typeface="华文宋体" panose="02010600040101010101" pitchFamily="2" charset="-122"/>
              </a:rPr>
              <a:t>语句的执行</a:t>
            </a:r>
          </a:p>
          <a:p>
            <a:pPr marL="380467" indent="-380467"/>
            <a:endParaRPr lang="zh-CN" altLang="en-US" sz="2800" b="1" i="0" baseline="0" dirty="0">
              <a:latin typeface="Times New Roman" panose="02020603050405020304" pitchFamily="18" charset="0"/>
              <a:ea typeface="华文宋体" panose="02010600040101010101" pitchFamily="2" charset="-122"/>
            </a:endParaRPr>
          </a:p>
          <a:p>
            <a:pPr marL="380467" indent="-380467">
              <a:buNone/>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5B17C48D-908A-43CF-8089-0CA65A674884}"/>
              </a:ext>
            </a:extLst>
          </p:cNvPr>
          <p:cNvSpPr>
            <a:spLocks noGrp="1" noChangeArrowheads="1"/>
          </p:cNvSpPr>
          <p:nvPr>
            <p:ph type="title" idx="4294967295"/>
          </p:nvPr>
        </p:nvSpPr>
        <p:spPr>
          <a:xfrm>
            <a:off x="304112" y="243311"/>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27652" name="Rectangle 4">
            <a:extLst>
              <a:ext uri="{FF2B5EF4-FFF2-40B4-BE49-F238E27FC236}">
                <a16:creationId xmlns:a16="http://schemas.microsoft.com/office/drawing/2014/main" id="{00DE9F59-6C4E-41D0-9D3C-1E6B04A53162}"/>
              </a:ext>
            </a:extLst>
          </p:cNvPr>
          <p:cNvSpPr>
            <a:spLocks noGrp="1" noChangeArrowheads="1"/>
          </p:cNvSpPr>
          <p:nvPr>
            <p:ph type="body" idx="4294967295"/>
          </p:nvPr>
        </p:nvSpPr>
        <p:spPr>
          <a:xfrm>
            <a:off x="304112" y="933611"/>
            <a:ext cx="7685511" cy="4453094"/>
          </a:xfrm>
        </p:spPr>
        <p:txBody>
          <a:bodyPr/>
          <a:lstStyle/>
          <a:p>
            <a:pPr>
              <a:lnSpc>
                <a:spcPct val="80000"/>
              </a:lnSpc>
              <a:buFont typeface="Wingdings" panose="05000000000000000000" pitchFamily="2" charset="2"/>
              <a:buChar char="u"/>
            </a:pPr>
            <a:r>
              <a:rPr lang="en-US" altLang="zh-CN" sz="2800" b="1" i="0" baseline="0" dirty="0">
                <a:latin typeface="Times New Roman" panose="02020603050405020304" pitchFamily="18" charset="0"/>
                <a:ea typeface="华文宋体" panose="02010600040101010101" pitchFamily="2" charset="-122"/>
              </a:rPr>
              <a:t>While</a:t>
            </a:r>
          </a:p>
          <a:p>
            <a:pPr marL="380467" indent="-380467">
              <a:lnSpc>
                <a:spcPct val="80000"/>
              </a:lnSpc>
              <a:buNone/>
            </a:pP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在条件为真的情况下不断执行代码。</a:t>
            </a:r>
          </a:p>
          <a:p>
            <a:pPr marL="0" indent="0">
              <a:lnSpc>
                <a:spcPct val="80000"/>
              </a:lnSpc>
              <a:buNone/>
            </a:pPr>
            <a:r>
              <a:rPr lang="en-US" altLang="zh-CN" sz="2800" b="1" i="0" baseline="0" noProof="1">
                <a:latin typeface="Times New Roman" panose="02020603050405020304" pitchFamily="18" charset="0"/>
                <a:ea typeface="华文宋体" panose="02010600040101010101" pitchFamily="2" charset="-122"/>
              </a:rPr>
              <a:t>declare @temp int;</a:t>
            </a:r>
          </a:p>
          <a:p>
            <a:pPr marL="0" indent="0">
              <a:lnSpc>
                <a:spcPct val="80000"/>
              </a:lnSpc>
              <a:buNone/>
            </a:pPr>
            <a:r>
              <a:rPr lang="en-US" altLang="zh-CN" sz="2800" b="1" i="0" baseline="0" noProof="1">
                <a:latin typeface="Times New Roman" panose="02020603050405020304" pitchFamily="18" charset="0"/>
                <a:ea typeface="华文宋体" panose="02010600040101010101" pitchFamily="2" charset="-122"/>
              </a:rPr>
              <a:t>set @temp=0;</a:t>
            </a:r>
          </a:p>
          <a:p>
            <a:pPr marL="0" indent="0">
              <a:lnSpc>
                <a:spcPct val="80000"/>
              </a:lnSpc>
              <a:buNone/>
            </a:pPr>
            <a:r>
              <a:rPr lang="en-US" altLang="zh-CN" sz="2800" b="1" i="0" baseline="0" noProof="1">
                <a:latin typeface="Times New Roman" panose="02020603050405020304" pitchFamily="18" charset="0"/>
                <a:ea typeface="华文宋体" panose="02010600040101010101" pitchFamily="2" charset="-122"/>
              </a:rPr>
              <a:t>while @temp&lt;3</a:t>
            </a:r>
          </a:p>
          <a:p>
            <a:pPr marL="0" indent="0">
              <a:lnSpc>
                <a:spcPct val="80000"/>
              </a:lnSpc>
              <a:buNone/>
            </a:pPr>
            <a:r>
              <a:rPr lang="en-US" altLang="zh-CN" sz="2800" b="1" i="0" baseline="0" noProof="1">
                <a:latin typeface="Times New Roman" panose="02020603050405020304" pitchFamily="18" charset="0"/>
                <a:ea typeface="华文宋体" panose="02010600040101010101" pitchFamily="2" charset="-122"/>
              </a:rPr>
              <a:t>begin;</a:t>
            </a:r>
          </a:p>
          <a:p>
            <a:pPr marL="0" indent="0">
              <a:lnSpc>
                <a:spcPct val="80000"/>
              </a:lnSpc>
              <a:buNone/>
            </a:pPr>
            <a:r>
              <a:rPr lang="en-US" altLang="zh-CN" sz="2800" b="1" noProof="1">
                <a:latin typeface="Times New Roman" panose="02020603050405020304" pitchFamily="18" charset="0"/>
                <a:ea typeface="华文宋体" panose="02010600040101010101" pitchFamily="2" charset="-122"/>
              </a:rPr>
              <a:t>    </a:t>
            </a:r>
            <a:r>
              <a:rPr lang="en-US" altLang="zh-CN" sz="2800" b="1" i="0" baseline="0" noProof="1">
                <a:latin typeface="Times New Roman" panose="02020603050405020304" pitchFamily="18" charset="0"/>
                <a:ea typeface="华文宋体" panose="02010600040101010101" pitchFamily="2" charset="-122"/>
              </a:rPr>
              <a:t>   print 'tested condition' +Str(@temp);</a:t>
            </a:r>
          </a:p>
          <a:p>
            <a:pPr marL="0" indent="0">
              <a:lnSpc>
                <a:spcPct val="80000"/>
              </a:lnSpc>
              <a:buNone/>
            </a:pPr>
            <a:r>
              <a:rPr lang="en-US" altLang="zh-CN" sz="2800" b="1" noProof="1">
                <a:latin typeface="Times New Roman" panose="02020603050405020304" pitchFamily="18" charset="0"/>
                <a:ea typeface="华文宋体" panose="02010600040101010101" pitchFamily="2" charset="-122"/>
              </a:rPr>
              <a:t>      </a:t>
            </a:r>
            <a:r>
              <a:rPr lang="en-US" altLang="zh-CN" sz="2800" b="1" i="0" baseline="0" noProof="1">
                <a:latin typeface="Times New Roman" panose="02020603050405020304" pitchFamily="18" charset="0"/>
                <a:ea typeface="华文宋体" panose="02010600040101010101" pitchFamily="2" charset="-122"/>
              </a:rPr>
              <a:t>set @temp=@temp+1;</a:t>
            </a:r>
          </a:p>
          <a:p>
            <a:pPr marL="0" indent="0">
              <a:lnSpc>
                <a:spcPct val="80000"/>
              </a:lnSpc>
              <a:buNone/>
            </a:pPr>
            <a:r>
              <a:rPr lang="en-US" altLang="zh-CN" sz="2800" b="1" i="0" baseline="0" noProof="1">
                <a:latin typeface="Times New Roman" panose="02020603050405020304" pitchFamily="18" charset="0"/>
                <a:ea typeface="华文宋体" panose="02010600040101010101" pitchFamily="2" charset="-122"/>
              </a:rPr>
              <a:t>end;</a:t>
            </a: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F2A793B-F7F0-40F7-B860-615DEA9B3C2C}"/>
              </a:ext>
            </a:extLst>
          </p:cNvPr>
          <p:cNvSpPr>
            <a:spLocks noGrp="1" noChangeArrowheads="1"/>
          </p:cNvSpPr>
          <p:nvPr>
            <p:ph type="title" idx="4294967295"/>
          </p:nvPr>
        </p:nvSpPr>
        <p:spPr>
          <a:xfrm>
            <a:off x="119539" y="235691"/>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28676" name="Rectangle 4">
            <a:extLst>
              <a:ext uri="{FF2B5EF4-FFF2-40B4-BE49-F238E27FC236}">
                <a16:creationId xmlns:a16="http://schemas.microsoft.com/office/drawing/2014/main" id="{CC66C968-0A3D-4FA9-82AB-842C16FFE885}"/>
              </a:ext>
            </a:extLst>
          </p:cNvPr>
          <p:cNvSpPr>
            <a:spLocks noGrp="1" noChangeArrowheads="1"/>
          </p:cNvSpPr>
          <p:nvPr>
            <p:ph type="body" idx="4294967295"/>
          </p:nvPr>
        </p:nvSpPr>
        <p:spPr>
          <a:xfrm>
            <a:off x="217858" y="969407"/>
            <a:ext cx="10114862" cy="4909659"/>
          </a:xfrm>
        </p:spPr>
        <p:txBody>
          <a:bodyPr>
            <a:normAutofit fontScale="92500" lnSpcReduction="10000"/>
          </a:bodyPr>
          <a:lstStyle/>
          <a:p>
            <a:pPr>
              <a:buFont typeface="Wingdings" panose="05000000000000000000" pitchFamily="2" charset="2"/>
              <a:buChar char="u"/>
            </a:pPr>
            <a:r>
              <a:rPr lang="en-US" altLang="zh-CN" sz="2800" b="1" i="0" baseline="0" dirty="0" err="1">
                <a:latin typeface="Times New Roman" panose="02020603050405020304" pitchFamily="18" charset="0"/>
                <a:ea typeface="华文宋体" panose="02010600040101010101" pitchFamily="2" charset="-122"/>
              </a:rPr>
              <a:t>Waitfor</a:t>
            </a:r>
            <a:r>
              <a:rPr lang="zh-CN" altLang="en-US" sz="2800" b="1" i="0" baseline="0" dirty="0">
                <a:latin typeface="Times New Roman" panose="02020603050405020304" pitchFamily="18" charset="0"/>
                <a:ea typeface="华文宋体" panose="02010600040101010101" pitchFamily="2" charset="-122"/>
              </a:rPr>
              <a:t>语句</a:t>
            </a:r>
          </a:p>
          <a:p>
            <a:pPr marL="0" indent="0">
              <a:lnSpc>
                <a:spcPct val="150000"/>
              </a:lnSpc>
              <a:spcBef>
                <a:spcPts val="0"/>
              </a:spcBef>
              <a:buNone/>
            </a:pPr>
            <a:r>
              <a:rPr lang="zh-CN" altLang="en-US" sz="2800" b="1" i="0" baseline="0" dirty="0">
                <a:latin typeface="Times New Roman" panose="02020603050405020304" pitchFamily="18" charset="0"/>
                <a:ea typeface="华文宋体" panose="02010600040101010101" pitchFamily="2" charset="-122"/>
              </a:rPr>
              <a:t>  又称延迟语句，用于指定触发器、存储过程或事务执行的时间或时间间隔；还可以暂停程序的运行，直到所设定的等待时间已过或所设定的时间已到才继续往下执行。</a:t>
            </a:r>
          </a:p>
          <a:p>
            <a:pPr marL="0" indent="0">
              <a:lnSpc>
                <a:spcPct val="150000"/>
              </a:lnSpc>
              <a:spcBef>
                <a:spcPts val="0"/>
              </a:spcBef>
              <a:buNone/>
            </a:pPr>
            <a:endParaRPr lang="en-US" altLang="zh-CN" sz="2800" b="1" i="0" baseline="0" dirty="0">
              <a:latin typeface="Times New Roman" panose="02020603050405020304" pitchFamily="18" charset="0"/>
              <a:ea typeface="华文宋体" panose="02010600040101010101" pitchFamily="2" charset="-122"/>
            </a:endParaRPr>
          </a:p>
          <a:p>
            <a:pPr marL="0" indent="0">
              <a:lnSpc>
                <a:spcPct val="150000"/>
              </a:lnSpc>
              <a:spcBef>
                <a:spcPts val="0"/>
              </a:spcBef>
              <a:buNone/>
            </a:pPr>
            <a:r>
              <a:rPr lang="en-US" altLang="zh-CN" sz="2800" b="1" i="0" baseline="0" dirty="0" err="1">
                <a:latin typeface="Times New Roman" panose="02020603050405020304" pitchFamily="18" charset="0"/>
                <a:ea typeface="华文宋体" panose="02010600040101010101" pitchFamily="2" charset="-122"/>
              </a:rPr>
              <a:t>Waitfor</a:t>
            </a:r>
            <a:r>
              <a:rPr lang="en-US" altLang="zh-CN" sz="2800" b="1" i="0" baseline="0" dirty="0">
                <a:latin typeface="Times New Roman" panose="02020603050405020304" pitchFamily="18" charset="0"/>
                <a:ea typeface="华文宋体" panose="02010600040101010101" pitchFamily="2" charset="-122"/>
              </a:rPr>
              <a:t>{delay&lt;‘</a:t>
            </a:r>
            <a:r>
              <a:rPr lang="zh-CN" altLang="en-US" sz="2800" b="1" i="0" baseline="0" dirty="0">
                <a:latin typeface="Times New Roman" panose="02020603050405020304" pitchFamily="18" charset="0"/>
                <a:ea typeface="华文宋体" panose="02010600040101010101" pitchFamily="2" charset="-122"/>
              </a:rPr>
              <a:t>时间’</a:t>
            </a:r>
            <a:r>
              <a:rPr lang="en-US" altLang="zh-CN" sz="2800" b="1" i="0" baseline="0" dirty="0">
                <a:latin typeface="Times New Roman" panose="02020603050405020304" pitchFamily="18" charset="0"/>
                <a:ea typeface="华文宋体" panose="02010600040101010101" pitchFamily="2" charset="-122"/>
              </a:rPr>
              <a:t>&gt;|time&lt;‘</a:t>
            </a:r>
            <a:r>
              <a:rPr lang="zh-CN" altLang="en-US" sz="2800" b="1" i="0" baseline="0" dirty="0">
                <a:latin typeface="Times New Roman" panose="02020603050405020304" pitchFamily="18" charset="0"/>
                <a:ea typeface="华文宋体" panose="02010600040101010101" pitchFamily="2" charset="-122"/>
              </a:rPr>
              <a:t>时间’</a:t>
            </a:r>
            <a:r>
              <a:rPr lang="en-US" altLang="zh-CN" sz="2800" b="1" i="0" baseline="0" dirty="0">
                <a:latin typeface="Times New Roman" panose="02020603050405020304" pitchFamily="18" charset="0"/>
                <a:ea typeface="华文宋体" panose="02010600040101010101" pitchFamily="2" charset="-122"/>
              </a:rPr>
              <a:t>&gt;}</a:t>
            </a:r>
          </a:p>
          <a:p>
            <a:pPr marL="0" indent="0">
              <a:lnSpc>
                <a:spcPct val="150000"/>
              </a:lnSpc>
              <a:spcBef>
                <a:spcPts val="0"/>
              </a:spcBef>
              <a:buNone/>
            </a:pPr>
            <a:endParaRPr lang="en-US" altLang="zh-CN" sz="2800" b="1" i="0" baseline="0" noProof="1">
              <a:latin typeface="Times New Roman" panose="02020603050405020304" pitchFamily="18" charset="0"/>
              <a:ea typeface="华文宋体" panose="02010600040101010101" pitchFamily="2" charset="-122"/>
            </a:endParaRPr>
          </a:p>
          <a:p>
            <a:pPr marL="0" indent="0">
              <a:lnSpc>
                <a:spcPct val="150000"/>
              </a:lnSpc>
              <a:spcBef>
                <a:spcPts val="0"/>
              </a:spcBef>
              <a:buNone/>
            </a:pPr>
            <a:r>
              <a:rPr lang="en-US" altLang="zh-CN" sz="2800" b="1" i="0" baseline="0" noProof="1">
                <a:latin typeface="Times New Roman" panose="02020603050405020304" pitchFamily="18" charset="0"/>
                <a:ea typeface="华文宋体" panose="02010600040101010101" pitchFamily="2" charset="-122"/>
              </a:rPr>
              <a:t>waitfor delay '0:0:10'</a:t>
            </a:r>
          </a:p>
          <a:p>
            <a:pPr marL="0" indent="0">
              <a:lnSpc>
                <a:spcPct val="150000"/>
              </a:lnSpc>
              <a:spcBef>
                <a:spcPts val="0"/>
              </a:spcBef>
              <a:buNone/>
            </a:pPr>
            <a:r>
              <a:rPr lang="en-US" altLang="zh-CN" sz="2800" b="1" i="0" baseline="0" noProof="1">
                <a:latin typeface="Times New Roman" panose="02020603050405020304" pitchFamily="18" charset="0"/>
                <a:ea typeface="华文宋体" panose="02010600040101010101" pitchFamily="2" charset="-122"/>
              </a:rPr>
              <a:t>select * from s</a:t>
            </a: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465341E5-B7FD-4D63-9AF3-891F8576D563}"/>
              </a:ext>
            </a:extLst>
          </p:cNvPr>
          <p:cNvSpPr>
            <a:spLocks noGrp="1" noChangeArrowheads="1"/>
          </p:cNvSpPr>
          <p:nvPr>
            <p:ph type="title" idx="4294967295"/>
          </p:nvPr>
        </p:nvSpPr>
        <p:spPr>
          <a:xfrm>
            <a:off x="393859" y="136631"/>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29700" name="Rectangle 4">
            <a:extLst>
              <a:ext uri="{FF2B5EF4-FFF2-40B4-BE49-F238E27FC236}">
                <a16:creationId xmlns:a16="http://schemas.microsoft.com/office/drawing/2014/main" id="{CD313B0C-F0B1-40CA-B625-87C23623CEA9}"/>
              </a:ext>
            </a:extLst>
          </p:cNvPr>
          <p:cNvSpPr>
            <a:spLocks noGrp="1" noChangeArrowheads="1"/>
          </p:cNvSpPr>
          <p:nvPr>
            <p:ph type="body" idx="4294967295"/>
          </p:nvPr>
        </p:nvSpPr>
        <p:spPr>
          <a:xfrm>
            <a:off x="393859" y="910751"/>
            <a:ext cx="11676221" cy="4453094"/>
          </a:xfrm>
        </p:spPr>
        <p:txBody>
          <a:bodyPr/>
          <a:lstStyle/>
          <a:p>
            <a:pPr>
              <a:lnSpc>
                <a:spcPct val="150000"/>
              </a:lnSpc>
              <a:spcBef>
                <a:spcPts val="0"/>
              </a:spcBef>
              <a:buFont typeface="Wingdings" panose="05000000000000000000" pitchFamily="2" charset="2"/>
              <a:buChar char="u"/>
            </a:pPr>
            <a:r>
              <a:rPr lang="en-US" altLang="zh-CN" sz="2800" b="1" i="0" baseline="0" dirty="0">
                <a:latin typeface="Times New Roman" panose="02020603050405020304" pitchFamily="18" charset="0"/>
                <a:ea typeface="华文宋体" panose="02010600040101010101" pitchFamily="2" charset="-122"/>
              </a:rPr>
              <a:t>Goto </a:t>
            </a:r>
          </a:p>
          <a:p>
            <a:pPr marL="0" indent="0">
              <a:lnSpc>
                <a:spcPct val="150000"/>
              </a:lnSpc>
              <a:spcBef>
                <a:spcPts val="0"/>
              </a:spcBef>
              <a:buNone/>
            </a:pPr>
            <a:r>
              <a:rPr lang="zh-CN" altLang="en-US" sz="2800" b="1" i="0" baseline="0" dirty="0">
                <a:latin typeface="Times New Roman" panose="02020603050405020304" pitchFamily="18" charset="0"/>
                <a:ea typeface="华文宋体" panose="02010600040101010101" pitchFamily="2" charset="-122"/>
              </a:rPr>
              <a:t>只能够跳转到同一个批处理或过程中的标签处，除用于跳转到批处理或过程末尾的错误处理程序外，很少使用。</a:t>
            </a:r>
          </a:p>
          <a:p>
            <a:pPr marL="0" indent="0">
              <a:lnSpc>
                <a:spcPct val="150000"/>
              </a:lnSpc>
              <a:spcBef>
                <a:spcPts val="0"/>
              </a:spcBef>
              <a:buNone/>
            </a:pPr>
            <a:r>
              <a:rPr lang="zh-CN" altLang="en-US" sz="2800" b="1" i="0" baseline="0" dirty="0">
                <a:latin typeface="Times New Roman" panose="02020603050405020304" pitchFamily="18" charset="0"/>
                <a:ea typeface="华文宋体" panose="02010600040101010101" pitchFamily="2" charset="-122"/>
              </a:rPr>
              <a:t>要创建标签，只需指定标签名并在后面加上冒号。</a:t>
            </a:r>
          </a:p>
          <a:p>
            <a:pPr marL="0" indent="0">
              <a:lnSpc>
                <a:spcPct val="150000"/>
              </a:lnSpc>
              <a:spcBef>
                <a:spcPts val="0"/>
              </a:spcBef>
              <a:buNone/>
            </a:pPr>
            <a:r>
              <a:rPr lang="zh-CN" altLang="en-US" sz="2800" b="1" i="0" baseline="0" dirty="0">
                <a:latin typeface="Times New Roman" panose="02020603050405020304" pitchFamily="18" charset="0"/>
                <a:ea typeface="华文宋体" panose="02010600040101010101" pitchFamily="2" charset="-122"/>
              </a:rPr>
              <a:t>  </a:t>
            </a:r>
            <a:r>
              <a:rPr lang="en-US" altLang="zh-CN" sz="2800" b="1" i="0" baseline="0" dirty="0" err="1">
                <a:latin typeface="Times New Roman" panose="02020603050405020304" pitchFamily="18" charset="0"/>
                <a:ea typeface="华文宋体" panose="02010600040101010101" pitchFamily="2" charset="-122"/>
              </a:rPr>
              <a:t>LabelName</a:t>
            </a:r>
            <a:r>
              <a:rPr lang="en-US" altLang="zh-CN" sz="2800" b="1" i="0" baseline="0" dirty="0">
                <a:latin typeface="Times New Roman" panose="02020603050405020304" pitchFamily="18" charset="0"/>
                <a:ea typeface="华文宋体" panose="02010600040101010101" pitchFamily="2" charset="-122"/>
              </a:rPr>
              <a:t>:;</a:t>
            </a:r>
          </a:p>
          <a:p>
            <a:pPr marL="380467" indent="-380467">
              <a:buNone/>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64328B72-A4B8-48C0-AD2C-7729CED41736}"/>
              </a:ext>
            </a:extLst>
          </p:cNvPr>
          <p:cNvSpPr>
            <a:spLocks noGrp="1" noChangeArrowheads="1"/>
          </p:cNvSpPr>
          <p:nvPr>
            <p:ph type="title" idx="4294967295"/>
          </p:nvPr>
        </p:nvSpPr>
        <p:spPr>
          <a:xfrm>
            <a:off x="304112" y="307547"/>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30724" name="Rectangle 4">
            <a:extLst>
              <a:ext uri="{FF2B5EF4-FFF2-40B4-BE49-F238E27FC236}">
                <a16:creationId xmlns:a16="http://schemas.microsoft.com/office/drawing/2014/main" id="{70256C44-ECCB-42F3-AF29-03A93447F8EB}"/>
              </a:ext>
            </a:extLst>
          </p:cNvPr>
          <p:cNvSpPr>
            <a:spLocks noGrp="1" noChangeArrowheads="1"/>
          </p:cNvSpPr>
          <p:nvPr>
            <p:ph type="body" idx="4294967295"/>
          </p:nvPr>
        </p:nvSpPr>
        <p:spPr>
          <a:xfrm>
            <a:off x="352742" y="1299371"/>
            <a:ext cx="7685511" cy="4453094"/>
          </a:xfrm>
        </p:spPr>
        <p:txBody>
          <a:bodyPr/>
          <a:lstStyle/>
          <a:p>
            <a:pPr marL="0" indent="0">
              <a:buNone/>
            </a:pPr>
            <a:r>
              <a:rPr lang="en-US" altLang="zh-CN" sz="2800" b="1" i="0" baseline="0" noProof="1">
                <a:latin typeface="Times New Roman" panose="02020603050405020304" pitchFamily="18" charset="0"/>
                <a:ea typeface="华文宋体" panose="02010600040101010101" pitchFamily="2" charset="-122"/>
              </a:rPr>
              <a:t>goto ErrorHandler</a:t>
            </a:r>
          </a:p>
          <a:p>
            <a:pPr marL="0" indent="0">
              <a:buNone/>
            </a:pPr>
            <a:r>
              <a:rPr lang="en-US" altLang="zh-CN" sz="2800" b="1" i="0" baseline="0" noProof="1">
                <a:latin typeface="Times New Roman" panose="02020603050405020304" pitchFamily="18" charset="0"/>
                <a:ea typeface="华文宋体" panose="02010600040101010101" pitchFamily="2" charset="-122"/>
              </a:rPr>
              <a:t>print 'more code'</a:t>
            </a:r>
          </a:p>
          <a:p>
            <a:pPr marL="0" indent="0">
              <a:buNone/>
            </a:pPr>
            <a:r>
              <a:rPr lang="en-US" altLang="zh-CN" sz="2800" b="1" i="0" baseline="0" noProof="1">
                <a:latin typeface="Times New Roman" panose="02020603050405020304" pitchFamily="18" charset="0"/>
                <a:ea typeface="华文宋体" panose="02010600040101010101" pitchFamily="2" charset="-122"/>
              </a:rPr>
              <a:t>ErrorHandler:</a:t>
            </a:r>
          </a:p>
          <a:p>
            <a:pPr marL="0" indent="0">
              <a:buNone/>
            </a:pPr>
            <a:r>
              <a:rPr lang="en-US" altLang="zh-CN" sz="2800" b="1" i="0" baseline="0" noProof="1">
                <a:latin typeface="Times New Roman" panose="02020603050405020304" pitchFamily="18" charset="0"/>
                <a:ea typeface="华文宋体" panose="02010600040101010101" pitchFamily="2" charset="-122"/>
              </a:rPr>
              <a:t>print 'Logging the error'</a:t>
            </a: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9EA2E31C-D6E7-4B46-A612-9BEB570F9920}"/>
              </a:ext>
            </a:extLst>
          </p:cNvPr>
          <p:cNvSpPr>
            <a:spLocks noGrp="1" noChangeArrowheads="1"/>
          </p:cNvSpPr>
          <p:nvPr>
            <p:ph type="title" idx="4294967295"/>
          </p:nvPr>
        </p:nvSpPr>
        <p:spPr>
          <a:xfrm>
            <a:off x="304112" y="281411"/>
            <a:ext cx="5783157" cy="605583"/>
          </a:xfrm>
        </p:spPr>
        <p:txBody>
          <a:bodyPr anchor="b"/>
          <a:lstStyle/>
          <a:p>
            <a:r>
              <a:rPr lang="en-US" altLang="zh-CN" sz="2800" b="1" i="0" baseline="0" dirty="0">
                <a:latin typeface="Times New Roman" panose="02020603050405020304" pitchFamily="18" charset="0"/>
                <a:ea typeface="华文宋体" panose="02010600040101010101" pitchFamily="2" charset="-122"/>
              </a:rPr>
              <a:t>4.3</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88068" name="Rectangle 4">
            <a:extLst>
              <a:ext uri="{FF2B5EF4-FFF2-40B4-BE49-F238E27FC236}">
                <a16:creationId xmlns:a16="http://schemas.microsoft.com/office/drawing/2014/main" id="{AEEC298B-329F-46C8-B21A-6F663F0DC588}"/>
              </a:ext>
            </a:extLst>
          </p:cNvPr>
          <p:cNvSpPr>
            <a:spLocks noGrp="1" noChangeArrowheads="1"/>
          </p:cNvSpPr>
          <p:nvPr>
            <p:ph type="body" idx="4294967295"/>
          </p:nvPr>
        </p:nvSpPr>
        <p:spPr>
          <a:xfrm>
            <a:off x="187272" y="1037669"/>
            <a:ext cx="10831248" cy="5736511"/>
          </a:xfrm>
        </p:spPr>
        <p:txBody>
          <a:bodyPr rtlCol="0">
            <a:normAutofit fontScale="92500"/>
          </a:bodyPr>
          <a:lstStyle/>
          <a:p>
            <a:pPr marL="0" indent="0"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Return [</a:t>
            </a:r>
            <a:r>
              <a:rPr lang="en-US" altLang="zh-CN" sz="2800" b="1" i="0" baseline="0" dirty="0" err="1">
                <a:latin typeface="Times New Roman" panose="02020603050405020304" pitchFamily="18" charset="0"/>
                <a:ea typeface="华文宋体" panose="02010600040101010101" pitchFamily="2" charset="-122"/>
              </a:rPr>
              <a:t>integer_expression</a:t>
            </a:r>
            <a:r>
              <a:rPr lang="en-US" altLang="zh-CN" sz="2800" b="1" i="0" baseline="0" dirty="0">
                <a:latin typeface="Times New Roman" panose="02020603050405020304" pitchFamily="18" charset="0"/>
                <a:ea typeface="华文宋体" panose="02010600040101010101" pitchFamily="2" charset="-122"/>
              </a:rPr>
              <a:t>]</a:t>
            </a:r>
          </a:p>
          <a:p>
            <a:pPr marL="0" indent="0" defTabSz="456567">
              <a:lnSpc>
                <a:spcPct val="160000"/>
              </a:lnSpc>
              <a:spcBef>
                <a:spcPts val="0"/>
              </a:spcBef>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     用于使程序从一个查询、存储过程或者批处理中无条件地返回，其后面的语句不再执行。</a:t>
            </a:r>
            <a:endParaRPr lang="en-US" altLang="zh-CN" sz="2800" b="1" i="0" baseline="0" dirty="0">
              <a:latin typeface="Times New Roman" panose="02020603050405020304" pitchFamily="18" charset="0"/>
              <a:ea typeface="华文宋体" panose="02010600040101010101" pitchFamily="2" charset="-122"/>
            </a:endParaRPr>
          </a:p>
          <a:p>
            <a:pPr marL="0" indent="0" defTabSz="456567">
              <a:lnSpc>
                <a:spcPct val="160000"/>
              </a:lnSpc>
              <a:spcBef>
                <a:spcPts val="0"/>
              </a:spcBef>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如果在存储过程中使用</a:t>
            </a:r>
            <a:r>
              <a:rPr lang="en-US" altLang="zh-CN" sz="2800" b="1" i="0" baseline="0" dirty="0">
                <a:latin typeface="Times New Roman" panose="02020603050405020304" pitchFamily="18" charset="0"/>
                <a:ea typeface="华文宋体" panose="02010600040101010101" pitchFamily="2" charset="-122"/>
              </a:rPr>
              <a:t>return</a:t>
            </a:r>
            <a:r>
              <a:rPr lang="zh-CN" altLang="en-US" sz="2800" b="1" i="0" baseline="0" dirty="0">
                <a:latin typeface="Times New Roman" panose="02020603050405020304" pitchFamily="18" charset="0"/>
                <a:ea typeface="华文宋体" panose="02010600040101010101" pitchFamily="2" charset="-122"/>
              </a:rPr>
              <a:t>语句，那么此语句可以用来指定返回给调用应用程序、批处理或过程的整数。</a:t>
            </a:r>
          </a:p>
          <a:p>
            <a:pPr marL="0" indent="0"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0:</a:t>
            </a:r>
            <a:r>
              <a:rPr lang="zh-CN" altLang="en-US" sz="2800" b="1" i="0" baseline="0" dirty="0">
                <a:latin typeface="Times New Roman" panose="02020603050405020304" pitchFamily="18" charset="0"/>
                <a:ea typeface="华文宋体" panose="02010600040101010101" pitchFamily="2" charset="-122"/>
              </a:rPr>
              <a:t>程序执行成功  </a:t>
            </a:r>
          </a:p>
          <a:p>
            <a:pPr marL="0" indent="0"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-1</a:t>
            </a:r>
            <a:r>
              <a:rPr lang="zh-CN" altLang="en-US" sz="2800" b="1" i="0" baseline="0" dirty="0">
                <a:latin typeface="Times New Roman" panose="02020603050405020304" pitchFamily="18" charset="0"/>
                <a:ea typeface="华文宋体" panose="02010600040101010101" pitchFamily="2" charset="-122"/>
              </a:rPr>
              <a:t>：找不到对象</a:t>
            </a:r>
          </a:p>
          <a:p>
            <a:pPr marL="0" indent="0"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-2</a:t>
            </a:r>
            <a:r>
              <a:rPr lang="zh-CN" altLang="en-US" sz="2800" b="1" i="0" baseline="0" dirty="0">
                <a:latin typeface="Times New Roman" panose="02020603050405020304" pitchFamily="18" charset="0"/>
                <a:ea typeface="华文宋体" panose="02010600040101010101" pitchFamily="2" charset="-122"/>
              </a:rPr>
              <a:t>：数据类型错误</a:t>
            </a:r>
          </a:p>
          <a:p>
            <a:pPr marL="0" indent="0"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-3</a:t>
            </a:r>
            <a:r>
              <a:rPr lang="zh-CN" altLang="en-US" sz="2800" b="1" i="0" baseline="0" dirty="0">
                <a:latin typeface="Times New Roman" panose="02020603050405020304" pitchFamily="18" charset="0"/>
                <a:ea typeface="华文宋体" panose="02010600040101010101" pitchFamily="2" charset="-122"/>
              </a:rPr>
              <a:t>：死锁</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81AD40DE-99F7-4C79-A279-68D801B569D9}"/>
              </a:ext>
            </a:extLst>
          </p:cNvPr>
          <p:cNvSpPr>
            <a:spLocks noGrp="1" noChangeArrowheads="1"/>
          </p:cNvSpPr>
          <p:nvPr>
            <p:ph type="title" idx="4294967295"/>
          </p:nvPr>
        </p:nvSpPr>
        <p:spPr>
          <a:xfrm>
            <a:off x="386239" y="189971"/>
            <a:ext cx="5783157" cy="605583"/>
          </a:xfrm>
        </p:spPr>
        <p:txBody>
          <a:bodyPr anchor="b"/>
          <a:lstStyle/>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88068" name="Rectangle 4">
            <a:extLst>
              <a:ext uri="{FF2B5EF4-FFF2-40B4-BE49-F238E27FC236}">
                <a16:creationId xmlns:a16="http://schemas.microsoft.com/office/drawing/2014/main" id="{4C68E622-0FCD-4F8A-8180-5410A432C019}"/>
              </a:ext>
            </a:extLst>
          </p:cNvPr>
          <p:cNvSpPr>
            <a:spLocks noGrp="1" noChangeArrowheads="1"/>
          </p:cNvSpPr>
          <p:nvPr>
            <p:ph type="body" idx="4294967295"/>
          </p:nvPr>
        </p:nvSpPr>
        <p:spPr>
          <a:xfrm>
            <a:off x="386239" y="889634"/>
            <a:ext cx="9710261" cy="5633086"/>
          </a:xfrm>
        </p:spPr>
        <p:txBody>
          <a:bodyPr rtlCol="0">
            <a:normAutofit fontScale="70000" lnSpcReduction="20000"/>
          </a:bodyPr>
          <a:lstStyle/>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create procedure personsel</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(@name varchar(20),@dept varchar(30))</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as</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if exists(select * from s,d </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where s.dnum=d.dnum and sname=@name and  dname=@dept )</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return 1</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else </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return 0 </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declare @return int </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exec @return=personsel '</a:t>
            </a:r>
            <a:r>
              <a:rPr lang="zh-CN" altLang="en-US" sz="2800" b="1" i="0" baseline="0" noProof="1">
                <a:latin typeface="Times New Roman" panose="02020603050405020304" pitchFamily="18" charset="0"/>
                <a:ea typeface="华文宋体" panose="02010600040101010101" pitchFamily="2" charset="-122"/>
              </a:rPr>
              <a:t>诸葛晓东</a:t>
            </a:r>
            <a:r>
              <a:rPr lang="zh-CN" altLang="zh-CN" sz="2800" b="1" i="0" baseline="0" noProof="1">
                <a:latin typeface="Times New Roman" panose="02020603050405020304" pitchFamily="18" charset="0"/>
                <a:ea typeface="华文宋体" panose="02010600040101010101" pitchFamily="2" charset="-122"/>
              </a:rPr>
              <a:t>','</a:t>
            </a:r>
            <a:r>
              <a:rPr lang="zh-CN" altLang="en-US" sz="2800" b="1" i="0" baseline="0" noProof="1">
                <a:latin typeface="Times New Roman" panose="02020603050405020304" pitchFamily="18" charset="0"/>
                <a:ea typeface="华文宋体" panose="02010600040101010101" pitchFamily="2" charset="-122"/>
              </a:rPr>
              <a:t>计算机</a:t>
            </a:r>
            <a:r>
              <a:rPr lang="zh-CN" altLang="zh-CN" sz="2800" b="1" i="0" baseline="0" noProof="1">
                <a:latin typeface="Times New Roman" panose="02020603050405020304" pitchFamily="18" charset="0"/>
                <a:ea typeface="华文宋体" panose="02010600040101010101" pitchFamily="2" charset="-122"/>
              </a:rPr>
              <a:t>'</a:t>
            </a:r>
          </a:p>
          <a:p>
            <a:pPr marL="0" indent="0" algn="l" defTabSz="456567">
              <a:lnSpc>
                <a:spcPct val="17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print @return</a:t>
            </a:r>
            <a:endParaRPr lang="zh-CN" altLang="en-US"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6CF89BED-A313-4E53-87A1-55D70A786A30}"/>
              </a:ext>
            </a:extLst>
          </p:cNvPr>
          <p:cNvSpPr>
            <a:spLocks noGrp="1" noChangeArrowheads="1"/>
          </p:cNvSpPr>
          <p:nvPr>
            <p:ph type="title" idx="4294967295"/>
          </p:nvPr>
        </p:nvSpPr>
        <p:spPr>
          <a:xfrm>
            <a:off x="304112" y="151871"/>
            <a:ext cx="5783157" cy="605583"/>
          </a:xfrm>
        </p:spPr>
        <p:txBody>
          <a:bodyPr anchor="b"/>
          <a:lstStyle/>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程控制语句</a:t>
            </a:r>
          </a:p>
        </p:txBody>
      </p:sp>
      <p:sp>
        <p:nvSpPr>
          <p:cNvPr id="33796" name="Rectangle 4">
            <a:extLst>
              <a:ext uri="{FF2B5EF4-FFF2-40B4-BE49-F238E27FC236}">
                <a16:creationId xmlns:a16="http://schemas.microsoft.com/office/drawing/2014/main" id="{4916B7D0-C257-44EA-9EAA-122556F05FA2}"/>
              </a:ext>
            </a:extLst>
          </p:cNvPr>
          <p:cNvSpPr>
            <a:spLocks noGrp="1" noChangeArrowheads="1"/>
          </p:cNvSpPr>
          <p:nvPr>
            <p:ph type="body" idx="4294967295"/>
          </p:nvPr>
        </p:nvSpPr>
        <p:spPr>
          <a:xfrm>
            <a:off x="606372" y="851640"/>
            <a:ext cx="10358808" cy="4870027"/>
          </a:xfrm>
        </p:spPr>
        <p:txBody>
          <a:bodyPr/>
          <a:lstStyle/>
          <a:p>
            <a:pPr marL="0" indent="0" algn="l">
              <a:lnSpc>
                <a:spcPct val="150000"/>
              </a:lnSpc>
              <a:spcBef>
                <a:spcPts val="0"/>
              </a:spcBef>
              <a:buNone/>
            </a:pPr>
            <a:r>
              <a:rPr lang="zh-CN" altLang="en-US" sz="2800" b="1" i="0" baseline="0" dirty="0">
                <a:latin typeface="Times New Roman" panose="02020603050405020304" pitchFamily="18" charset="0"/>
                <a:ea typeface="华文宋体" panose="02010600040101010101" pitchFamily="2" charset="-122"/>
              </a:rPr>
              <a:t>错误捕获语句：</a:t>
            </a:r>
          </a:p>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@@error:</a:t>
            </a:r>
            <a:r>
              <a:rPr lang="zh-CN" altLang="en-US" sz="2800" b="1" i="0" baseline="0" dirty="0">
                <a:latin typeface="Times New Roman" panose="02020603050405020304" pitchFamily="18" charset="0"/>
                <a:ea typeface="华文宋体" panose="02010600040101010101" pitchFamily="2" charset="-122"/>
              </a:rPr>
              <a:t>用于捕捉上一条</a:t>
            </a:r>
            <a:r>
              <a:rPr lang="en-US" altLang="zh-CN" sz="2800" b="1" i="0" baseline="0" dirty="0">
                <a:latin typeface="Times New Roman" panose="02020603050405020304" pitchFamily="18" charset="0"/>
                <a:ea typeface="华文宋体" panose="02010600040101010101" pitchFamily="2" charset="-122"/>
              </a:rPr>
              <a:t>T-SQL</a:t>
            </a:r>
            <a:r>
              <a:rPr lang="zh-CN" altLang="en-US" sz="2800" b="1" i="0" baseline="0" dirty="0">
                <a:latin typeface="Times New Roman" panose="02020603050405020304" pitchFamily="18" charset="0"/>
                <a:ea typeface="华文宋体" panose="02010600040101010101" pitchFamily="2" charset="-122"/>
              </a:rPr>
              <a:t>语句的错误号，在每一条语句执行后被清除并重置。没有错误返回</a:t>
            </a:r>
            <a:r>
              <a:rPr lang="en-US" altLang="zh-CN" sz="2800" b="1" i="0" baseline="0" dirty="0">
                <a:latin typeface="Times New Roman" panose="02020603050405020304" pitchFamily="18" charset="0"/>
                <a:ea typeface="华文宋体" panose="02010600040101010101" pitchFamily="2" charset="-122"/>
              </a:rPr>
              <a:t>0</a:t>
            </a:r>
            <a:r>
              <a:rPr lang="zh-CN" altLang="en-US" sz="2800" b="1" i="0" baseline="0" dirty="0">
                <a:latin typeface="Times New Roman" panose="02020603050405020304" pitchFamily="18" charset="0"/>
                <a:ea typeface="华文宋体" panose="02010600040101010101" pitchFamily="2" charset="-122"/>
              </a:rPr>
              <a:t>，否则返回错误代号。</a:t>
            </a:r>
          </a:p>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Try catch</a:t>
            </a:r>
          </a:p>
          <a:p>
            <a:pPr marL="0" indent="0" algn="l">
              <a:lnSpc>
                <a:spcPct val="150000"/>
              </a:lnSpc>
              <a:spcBef>
                <a:spcPts val="0"/>
              </a:spcBef>
              <a:buNone/>
            </a:pPr>
            <a:r>
              <a:rPr lang="zh-CN" altLang="en-US" sz="2800" b="1" i="0" baseline="0" dirty="0">
                <a:latin typeface="Times New Roman" panose="02020603050405020304" pitchFamily="18" charset="0"/>
                <a:ea typeface="华文宋体" panose="02010600040101010101" pitchFamily="2" charset="-122"/>
              </a:rPr>
              <a:t>类似于</a:t>
            </a:r>
            <a:r>
              <a:rPr lang="en-US" altLang="zh-CN" sz="2800" b="1" i="0" baseline="0" dirty="0">
                <a:latin typeface="Times New Roman" panose="02020603050405020304" pitchFamily="18" charset="0"/>
                <a:ea typeface="华文宋体" panose="02010600040101010101" pitchFamily="2" charset="-122"/>
              </a:rPr>
              <a:t>C++</a:t>
            </a:r>
            <a:r>
              <a:rPr lang="zh-CN" altLang="en-US" sz="2800" b="1" i="0" baseline="0" dirty="0">
                <a:latin typeface="Times New Roman" panose="02020603050405020304" pitchFamily="18" charset="0"/>
                <a:ea typeface="华文宋体" panose="02010600040101010101" pitchFamily="2" charset="-122"/>
              </a:rPr>
              <a:t>中的异常处理，当执行</a:t>
            </a:r>
            <a:r>
              <a:rPr lang="en-US" altLang="zh-CN" sz="2800" b="1" i="0" baseline="0" dirty="0">
                <a:latin typeface="Times New Roman" panose="02020603050405020304" pitchFamily="18" charset="0"/>
                <a:ea typeface="华文宋体" panose="02010600040101010101" pitchFamily="2" charset="-122"/>
              </a:rPr>
              <a:t>try</a:t>
            </a:r>
            <a:r>
              <a:rPr lang="zh-CN" altLang="en-US" sz="2800" b="1" i="0" baseline="0" dirty="0">
                <a:latin typeface="Times New Roman" panose="02020603050405020304" pitchFamily="18" charset="0"/>
                <a:ea typeface="华文宋体" panose="02010600040101010101" pitchFamily="2" charset="-122"/>
              </a:rPr>
              <a:t>语法块中的代码出现错误时，系统会把控制传递到</a:t>
            </a:r>
            <a:r>
              <a:rPr lang="en-US" altLang="zh-CN" sz="2800" b="1" i="0" baseline="0" dirty="0">
                <a:latin typeface="Times New Roman" panose="02020603050405020304" pitchFamily="18" charset="0"/>
                <a:ea typeface="华文宋体" panose="02010600040101010101" pitchFamily="2" charset="-122"/>
              </a:rPr>
              <a:t>catch</a:t>
            </a:r>
            <a:r>
              <a:rPr lang="zh-CN" altLang="en-US" sz="2800" b="1" i="0" baseline="0" dirty="0">
                <a:latin typeface="Times New Roman" panose="02020603050405020304" pitchFamily="18" charset="0"/>
                <a:ea typeface="华文宋体" panose="02010600040101010101" pitchFamily="2" charset="-122"/>
              </a:rPr>
              <a:t>语法去处理。</a:t>
            </a:r>
          </a:p>
          <a:p>
            <a:pPr marL="0" indent="0" algn="l">
              <a:lnSpc>
                <a:spcPct val="150000"/>
              </a:lnSpc>
              <a:spcBef>
                <a:spcPts val="0"/>
              </a:spcBef>
              <a:buNone/>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78AD5A7C-26D0-43F9-9268-913AF2D77A1A}"/>
              </a:ext>
            </a:extLst>
          </p:cNvPr>
          <p:cNvSpPr>
            <a:spLocks noGrp="1" noChangeArrowheads="1"/>
          </p:cNvSpPr>
          <p:nvPr>
            <p:ph type="title" idx="4294967295"/>
          </p:nvPr>
        </p:nvSpPr>
        <p:spPr>
          <a:xfrm>
            <a:off x="228018" y="182351"/>
            <a:ext cx="5783157" cy="605583"/>
          </a:xfrm>
        </p:spPr>
        <p:txBody>
          <a:bodyPr anchor="b"/>
          <a:lstStyle/>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4.3  </a:t>
            </a:r>
            <a:r>
              <a:rPr lang="zh-CN" altLang="en-US" sz="2800" b="1" i="0" baseline="0" dirty="0">
                <a:latin typeface="Times New Roman" panose="02020603050405020304" pitchFamily="18" charset="0"/>
                <a:ea typeface="华文宋体" panose="02010600040101010101" pitchFamily="2" charset="-122"/>
              </a:rPr>
              <a:t>流程控制语句</a:t>
            </a:r>
          </a:p>
        </p:txBody>
      </p:sp>
      <p:sp>
        <p:nvSpPr>
          <p:cNvPr id="88068" name="Rectangle 4">
            <a:extLst>
              <a:ext uri="{FF2B5EF4-FFF2-40B4-BE49-F238E27FC236}">
                <a16:creationId xmlns:a16="http://schemas.microsoft.com/office/drawing/2014/main" id="{E19814CE-FEC4-4803-BABC-76C43DAF36F8}"/>
              </a:ext>
            </a:extLst>
          </p:cNvPr>
          <p:cNvSpPr>
            <a:spLocks noGrp="1" noChangeArrowheads="1"/>
          </p:cNvSpPr>
          <p:nvPr>
            <p:ph type="body" idx="4294967295"/>
          </p:nvPr>
        </p:nvSpPr>
        <p:spPr>
          <a:xfrm>
            <a:off x="424338" y="989223"/>
            <a:ext cx="9786461" cy="5914497"/>
          </a:xfrm>
        </p:spPr>
        <p:txBody>
          <a:bodyPr rtlCol="0">
            <a:normAutofit fontScale="85000" lnSpcReduction="20000"/>
          </a:bodyPr>
          <a:lstStyle/>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begin try</a:t>
            </a: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select 1/0</a:t>
            </a: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end try</a:t>
            </a: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begin catch</a:t>
            </a: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select</a:t>
            </a: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ERROR_NUMBER() as errornumber,</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错误号</a:t>
            </a:r>
            <a:endParaRPr lang="zh-CN"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ERROR_SEVERITY () as errorseverity,</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严重性</a:t>
            </a:r>
            <a:endParaRPr lang="zh-CN"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defRPr/>
            </a:pPr>
            <a:r>
              <a:rPr lang="zh-CN" altLang="zh-CN" sz="2800" b="1" i="0" baseline="0" noProof="1">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ERROR_STATE</a:t>
            </a:r>
            <a:r>
              <a:rPr lang="en-US" altLang="zh-CN" sz="2800" b="1" i="0" baseline="0" noProof="1">
                <a:latin typeface="Times New Roman" panose="02020603050405020304" pitchFamily="18" charset="0"/>
                <a:ea typeface="华文宋体" panose="02010600040101010101" pitchFamily="2" charset="-122"/>
              </a:rPr>
              <a:t>() as errorstate,</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错误状态号</a:t>
            </a:r>
            <a:endParaRPr lang="zh-CN"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ERROR_LINE () as errorline,</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行号</a:t>
            </a:r>
            <a:endParaRPr lang="zh-CN"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ERROR_MESSAGE () as errormessage;</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错误文本</a:t>
            </a:r>
            <a:endParaRPr lang="zh-CN"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defRPr/>
            </a:pPr>
            <a:r>
              <a:rPr lang="en-US" altLang="zh-CN" sz="2800" b="1" i="0" baseline="0" noProof="1">
                <a:latin typeface="Times New Roman" panose="02020603050405020304" pitchFamily="18" charset="0"/>
                <a:ea typeface="华文宋体" panose="02010600040101010101" pitchFamily="2" charset="-122"/>
              </a:rPr>
              <a:t> end catch</a:t>
            </a:r>
            <a:endParaRPr lang="zh-CN" altLang="en-US"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F85262DC-8044-477B-8914-52A7A20AEAA9}"/>
              </a:ext>
            </a:extLst>
          </p:cNvPr>
          <p:cNvSpPr>
            <a:spLocks noGrp="1" noChangeArrowheads="1"/>
          </p:cNvSpPr>
          <p:nvPr>
            <p:ph type="title" idx="4294967295"/>
          </p:nvPr>
        </p:nvSpPr>
        <p:spPr>
          <a:xfrm>
            <a:off x="331945" y="105939"/>
            <a:ext cx="7303454" cy="883010"/>
          </a:xfrm>
        </p:spPr>
        <p:txBody>
          <a:bodyPr anchor="b"/>
          <a:lstStyle/>
          <a:p>
            <a:r>
              <a:rPr lang="en-US" altLang="zh-CN" sz="2800" b="1" i="0" baseline="0" dirty="0">
                <a:solidFill>
                  <a:schemeClr val="tx1"/>
                </a:solidFill>
                <a:latin typeface="Times New Roman" panose="02020603050405020304" pitchFamily="18" charset="0"/>
                <a:ea typeface="华文宋体" panose="02010600040101010101" pitchFamily="2" charset="-122"/>
              </a:rPr>
              <a:t>Transact-SQL </a:t>
            </a:r>
            <a:r>
              <a:rPr lang="zh-CN" altLang="en-US" sz="2800" b="1" i="0" baseline="0" dirty="0">
                <a:solidFill>
                  <a:schemeClr val="tx1"/>
                </a:solidFill>
                <a:latin typeface="Times New Roman" panose="02020603050405020304" pitchFamily="18" charset="0"/>
                <a:ea typeface="华文宋体" panose="02010600040101010101" pitchFamily="2" charset="-122"/>
              </a:rPr>
              <a:t>程序设计</a:t>
            </a:r>
          </a:p>
        </p:txBody>
      </p:sp>
      <p:sp>
        <p:nvSpPr>
          <p:cNvPr id="80900" name="Rectangle 3">
            <a:extLst>
              <a:ext uri="{FF2B5EF4-FFF2-40B4-BE49-F238E27FC236}">
                <a16:creationId xmlns:a16="http://schemas.microsoft.com/office/drawing/2014/main" id="{FF9A5E22-715A-4E4E-B7BA-3BF5FBBDD713}"/>
              </a:ext>
            </a:extLst>
          </p:cNvPr>
          <p:cNvSpPr>
            <a:spLocks noGrp="1" noChangeArrowheads="1"/>
          </p:cNvSpPr>
          <p:nvPr>
            <p:ph type="body" idx="4294967295"/>
          </p:nvPr>
        </p:nvSpPr>
        <p:spPr>
          <a:xfrm>
            <a:off x="226218" y="1323658"/>
            <a:ext cx="9862661" cy="4524432"/>
          </a:xfrm>
        </p:spPr>
        <p:txBody>
          <a:bodyPr rtlCol="0">
            <a:normAutofit fontScale="92500" lnSpcReduction="10000"/>
          </a:bodyPr>
          <a:lstStyle/>
          <a:p>
            <a:pPr marL="0" indent="0" defTabSz="456567">
              <a:lnSpc>
                <a:spcPct val="9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T-SQL</a:t>
            </a:r>
            <a:r>
              <a:rPr lang="zh-CN" altLang="en-US" sz="2800" b="1" i="0" baseline="0" dirty="0">
                <a:latin typeface="Times New Roman" panose="02020603050405020304" pitchFamily="18" charset="0"/>
                <a:ea typeface="华文宋体" panose="02010600040101010101" pitchFamily="2" charset="-122"/>
              </a:rPr>
              <a:t>批处理</a:t>
            </a:r>
          </a:p>
          <a:p>
            <a:pPr marL="342426" indent="-342426" defTabSz="456567">
              <a:lnSpc>
                <a:spcPct val="9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   由一条或多条</a:t>
            </a:r>
            <a:r>
              <a:rPr lang="en-US" altLang="zh-CN" sz="2800" b="1" i="0" baseline="0" dirty="0">
                <a:latin typeface="Times New Roman" panose="02020603050405020304" pitchFamily="18" charset="0"/>
                <a:ea typeface="华文宋体" panose="02010600040101010101" pitchFamily="2" charset="-122"/>
              </a:rPr>
              <a:t>T-SQL</a:t>
            </a:r>
            <a:r>
              <a:rPr lang="zh-CN" altLang="en-US" sz="2800" b="1" i="0" baseline="0" dirty="0">
                <a:latin typeface="Times New Roman" panose="02020603050405020304" pitchFamily="18" charset="0"/>
                <a:ea typeface="华文宋体" panose="02010600040101010101" pitchFamily="2" charset="-122"/>
              </a:rPr>
              <a:t>语句组成，前端应用程序将这些语句作为一个代码单元发送给</a:t>
            </a:r>
            <a:r>
              <a:rPr lang="en-US" altLang="zh-CN" sz="2800" b="1" i="0" baseline="0" dirty="0">
                <a:latin typeface="Times New Roman" panose="02020603050405020304" pitchFamily="18" charset="0"/>
                <a:ea typeface="华文宋体" panose="02010600040101010101" pitchFamily="2" charset="-122"/>
              </a:rPr>
              <a:t>SQL Server.</a:t>
            </a:r>
          </a:p>
          <a:p>
            <a:pPr marL="342426" indent="-342426" defTabSz="456567">
              <a:lnSpc>
                <a:spcPct val="90000"/>
              </a:lnSpc>
              <a:buClr>
                <a:schemeClr val="bg2">
                  <a:lumMod val="40000"/>
                  <a:lumOff val="60000"/>
                </a:schemeClr>
              </a:buClr>
              <a:buFont typeface="Wingdings" panose="05000000000000000000" pitchFamily="2" charset="2"/>
              <a:buChar char="l"/>
              <a:defRPr/>
            </a:pPr>
            <a:r>
              <a:rPr lang="zh-CN" altLang="en-US" sz="2800" b="1" i="0" baseline="0" dirty="0">
                <a:latin typeface="Times New Roman" panose="02020603050405020304" pitchFamily="18" charset="0"/>
                <a:ea typeface="华文宋体" panose="02010600040101010101" pitchFamily="2" charset="-122"/>
              </a:rPr>
              <a:t>结束批处理</a:t>
            </a:r>
          </a:p>
          <a:p>
            <a:pPr marL="342426" indent="-342426" defTabSz="456567">
              <a:lnSpc>
                <a:spcPct val="9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    批处理分隔关键字为</a:t>
            </a:r>
            <a:r>
              <a:rPr lang="en-US" altLang="zh-CN" sz="2800" b="1" i="0" baseline="0" dirty="0">
                <a:latin typeface="Times New Roman" panose="02020603050405020304" pitchFamily="18" charset="0"/>
                <a:ea typeface="华文宋体" panose="02010600040101010101" pitchFamily="2" charset="-122"/>
              </a:rPr>
              <a:t>go</a:t>
            </a:r>
          </a:p>
          <a:p>
            <a:pPr marL="342426" indent="-342426" defTabSz="456567">
              <a:lnSpc>
                <a:spcPct val="90000"/>
              </a:lnSpc>
              <a:buClr>
                <a:schemeClr val="bg2">
                  <a:lumMod val="40000"/>
                  <a:lumOff val="60000"/>
                </a:schemeClr>
              </a:buClr>
              <a:buFont typeface="Wingdings" panose="05000000000000000000" pitchFamily="2" charset="2"/>
              <a:buChar char="l"/>
              <a:defRPr/>
            </a:pPr>
            <a:r>
              <a:rPr lang="zh-CN" altLang="en-US" sz="2800" b="1" i="0" baseline="0" dirty="0">
                <a:latin typeface="Times New Roman" panose="02020603050405020304" pitchFamily="18" charset="0"/>
                <a:ea typeface="华文宋体" panose="02010600040101010101" pitchFamily="2" charset="-122"/>
              </a:rPr>
              <a:t>切换数据库</a:t>
            </a:r>
          </a:p>
          <a:p>
            <a:pPr marL="342426" indent="-342426" defTabSz="456567">
              <a:lnSpc>
                <a:spcPct val="9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use &lt;</a:t>
            </a:r>
            <a:r>
              <a:rPr lang="zh-CN" altLang="en-US" sz="2800" b="1" i="0" baseline="0" dirty="0">
                <a:latin typeface="Times New Roman" panose="02020603050405020304" pitchFamily="18" charset="0"/>
                <a:ea typeface="华文宋体" panose="02010600040101010101" pitchFamily="2" charset="-122"/>
              </a:rPr>
              <a:t>数据库名</a:t>
            </a:r>
            <a:r>
              <a:rPr lang="en-US" altLang="zh-CN" sz="2800" b="1" i="0" baseline="0" dirty="0">
                <a:latin typeface="Times New Roman" panose="02020603050405020304" pitchFamily="18" charset="0"/>
                <a:ea typeface="华文宋体" panose="02010600040101010101" pitchFamily="2" charset="-122"/>
              </a:rPr>
              <a:t>&gt;</a:t>
            </a:r>
          </a:p>
          <a:p>
            <a:pPr marL="342426" indent="-342426" defTabSz="456567">
              <a:lnSpc>
                <a:spcPct val="90000"/>
              </a:lnSpc>
              <a:buClr>
                <a:schemeClr val="bg2">
                  <a:lumMod val="40000"/>
                  <a:lumOff val="60000"/>
                </a:schemeClr>
              </a:buClr>
              <a:buFont typeface="Wingdings" panose="05000000000000000000" pitchFamily="2" charset="2"/>
              <a:buChar char="l"/>
              <a:defRPr/>
            </a:pPr>
            <a:r>
              <a:rPr lang="zh-CN" altLang="en-US" sz="2800" b="1" i="0" baseline="0" dirty="0">
                <a:latin typeface="Times New Roman" panose="02020603050405020304" pitchFamily="18" charset="0"/>
                <a:ea typeface="华文宋体" panose="02010600040101010101" pitchFamily="2" charset="-122"/>
              </a:rPr>
              <a:t>执行存储过程</a:t>
            </a:r>
          </a:p>
          <a:p>
            <a:pPr marL="342426" indent="-342426" defTabSz="456567">
              <a:lnSpc>
                <a:spcPct val="9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exec:</a:t>
            </a:r>
            <a:r>
              <a:rPr lang="zh-CN" altLang="en-US" sz="2800" b="1" i="0" baseline="0" dirty="0">
                <a:latin typeface="Times New Roman" panose="02020603050405020304" pitchFamily="18" charset="0"/>
                <a:ea typeface="华文宋体" panose="02010600040101010101" pitchFamily="2" charset="-122"/>
              </a:rPr>
              <a:t>换行没有意义，</a:t>
            </a:r>
            <a:r>
              <a:rPr lang="en-US" altLang="zh-CN" sz="2800" b="1" i="0" baseline="0" dirty="0">
                <a:latin typeface="Times New Roman" panose="02020603050405020304" pitchFamily="18" charset="0"/>
                <a:ea typeface="华文宋体" panose="02010600040101010101" pitchFamily="2" charset="-122"/>
              </a:rPr>
              <a:t>exec</a:t>
            </a:r>
            <a:r>
              <a:rPr lang="zh-CN" altLang="en-US" sz="2800" b="1" i="0" baseline="0" dirty="0">
                <a:latin typeface="Times New Roman" panose="02020603050405020304" pitchFamily="18" charset="0"/>
                <a:ea typeface="华文宋体" panose="02010600040101010101" pitchFamily="2" charset="-122"/>
              </a:rPr>
              <a:t>扮演了结束前一个</a:t>
            </a:r>
            <a:r>
              <a:rPr lang="en-US" altLang="zh-CN" sz="2800" b="1" i="0" baseline="0" dirty="0">
                <a:latin typeface="Times New Roman" panose="02020603050405020304" pitchFamily="18" charset="0"/>
                <a:ea typeface="华文宋体" panose="02010600040101010101" pitchFamily="2" charset="-122"/>
              </a:rPr>
              <a:t>T-SQL</a:t>
            </a:r>
            <a:r>
              <a:rPr lang="zh-CN" altLang="en-US" sz="2800" b="1" i="0" baseline="0" dirty="0">
                <a:latin typeface="Times New Roman" panose="02020603050405020304" pitchFamily="18" charset="0"/>
                <a:ea typeface="华文宋体" panose="02010600040101010101" pitchFamily="2" charset="-122"/>
              </a:rPr>
              <a:t>命令的角色</a:t>
            </a:r>
          </a:p>
          <a:p>
            <a:pPr marL="342426" indent="-342426" defTabSz="456567">
              <a:lnSpc>
                <a:spcPct val="90000"/>
              </a:lnSpc>
              <a:buClr>
                <a:schemeClr val="bg2">
                  <a:lumMod val="40000"/>
                  <a:lumOff val="60000"/>
                </a:schemeClr>
              </a:buClr>
              <a:buFont typeface="Wingdings" panose="05000000000000000000" pitchFamily="2" charset="2"/>
              <a:buChar char="l"/>
              <a:defRPr/>
            </a:pPr>
            <a:r>
              <a:rPr lang="zh-CN" altLang="en-US" sz="2800" b="1" i="0" baseline="0" dirty="0">
                <a:latin typeface="Times New Roman" panose="02020603050405020304" pitchFamily="18" charset="0"/>
                <a:ea typeface="华文宋体" panose="02010600040101010101" pitchFamily="2" charset="-122"/>
              </a:rPr>
              <a:t>结束语句 ；</a:t>
            </a:r>
          </a:p>
          <a:p>
            <a:pPr marL="342426" indent="-342426" defTabSz="456567">
              <a:lnSpc>
                <a:spcPct val="90000"/>
              </a:lnSpc>
              <a:buClr>
                <a:schemeClr val="bg2">
                  <a:lumMod val="40000"/>
                  <a:lumOff val="60000"/>
                </a:schemeClr>
              </a:buClr>
              <a:buNone/>
              <a:defRPr/>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DFA0C174-B83F-49AE-AC89-A5204B97F6BB}"/>
              </a:ext>
            </a:extLst>
          </p:cNvPr>
          <p:cNvSpPr>
            <a:spLocks noGrp="1" noChangeArrowheads="1"/>
          </p:cNvSpPr>
          <p:nvPr>
            <p:ph type="body" idx="4294967295"/>
          </p:nvPr>
        </p:nvSpPr>
        <p:spPr>
          <a:xfrm>
            <a:off x="295231" y="770315"/>
            <a:ext cx="8528888" cy="4456264"/>
          </a:xfrm>
        </p:spPr>
        <p:txBody>
          <a:bodyPr/>
          <a:lstStyle/>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是一种高效、安全地访问数据库的方法</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主要用于提高数据库检索速度，也经常被用来访问数据或管理被修改的数据。</a:t>
            </a:r>
          </a:p>
          <a:p>
            <a:pPr marL="0" indent="0" algn="l">
              <a:lnSpc>
                <a:spcPct val="150000"/>
              </a:lnSpc>
              <a:spcBef>
                <a:spcPts val="0"/>
              </a:spcBef>
              <a:buFont typeface="Wingdings" panose="05000000000000000000" pitchFamily="2" charset="2"/>
              <a:buNone/>
            </a:pPr>
            <a:endParaRPr lang="en-US" altLang="zh-CN" sz="2800" b="1" i="0" baseline="0" dirty="0">
              <a:latin typeface="Times New Roman" panose="02020603050405020304" pitchFamily="18" charset="0"/>
              <a:ea typeface="华文宋体" panose="02010600040101010101" pitchFamily="2" charset="-122"/>
            </a:endParaRPr>
          </a:p>
        </p:txBody>
      </p:sp>
      <p:sp>
        <p:nvSpPr>
          <p:cNvPr id="35844" name="Text Box 33">
            <a:extLst>
              <a:ext uri="{FF2B5EF4-FFF2-40B4-BE49-F238E27FC236}">
                <a16:creationId xmlns:a16="http://schemas.microsoft.com/office/drawing/2014/main" id="{71E4ECD2-2E1B-4EC3-9A62-7BB77DB1642B}"/>
              </a:ext>
            </a:extLst>
          </p:cNvPr>
          <p:cNvSpPr txBox="1">
            <a:spLocks noChangeArrowheads="1"/>
          </p:cNvSpPr>
          <p:nvPr/>
        </p:nvSpPr>
        <p:spPr bwMode="auto">
          <a:xfrm>
            <a:off x="187959" y="236229"/>
            <a:ext cx="2362090"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2996" dirty="0">
                <a:latin typeface="Arial" panose="020B0604020202020204" pitchFamily="34" charset="0"/>
              </a:rPr>
              <a:t>4.4 </a:t>
            </a:r>
            <a:r>
              <a:rPr lang="zh-CN" altLang="en-US" sz="2996" dirty="0">
                <a:latin typeface="Arial" panose="020B0604020202020204" pitchFamily="34" charset="0"/>
              </a:rPr>
              <a:t>存储过程</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BA5F7964-C6BB-4DB9-AC91-03702380B665}"/>
              </a:ext>
            </a:extLst>
          </p:cNvPr>
          <p:cNvSpPr>
            <a:spLocks noGrp="1" noChangeArrowheads="1"/>
          </p:cNvSpPr>
          <p:nvPr>
            <p:ph type="body" idx="4294967295"/>
          </p:nvPr>
        </p:nvSpPr>
        <p:spPr>
          <a:xfrm>
            <a:off x="721518" y="1196104"/>
            <a:ext cx="10761822" cy="5288515"/>
          </a:xfrm>
        </p:spPr>
        <p:txBody>
          <a:bodyPr>
            <a:normAutofit/>
          </a:bodyPr>
          <a:lstStyle/>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概念</a:t>
            </a:r>
          </a:p>
          <a:p>
            <a:pPr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 为了提高执行效率，修改和维护方便，经常会将实现某种功能的语句集中起来独立存储，以便能够重复使用，这些独立存放的语句称为存储过程</a:t>
            </a:r>
          </a:p>
          <a:p>
            <a:pPr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 存储过程（</a:t>
            </a:r>
            <a:r>
              <a:rPr lang="en-US" altLang="zh-CN" sz="2800" b="1" i="0" baseline="0" dirty="0">
                <a:latin typeface="Times New Roman" panose="02020603050405020304" pitchFamily="18" charset="0"/>
                <a:ea typeface="华文宋体" panose="02010600040101010101" pitchFamily="2" charset="-122"/>
              </a:rPr>
              <a:t>stored Procedure)</a:t>
            </a:r>
            <a:r>
              <a:rPr lang="zh-CN" altLang="en-US" sz="2800" b="1" i="0" baseline="0" dirty="0">
                <a:latin typeface="Times New Roman" panose="02020603050405020304" pitchFamily="18" charset="0"/>
                <a:ea typeface="华文宋体" panose="02010600040101010101" pitchFamily="2" charset="-122"/>
              </a:rPr>
              <a:t>是一组完成特定功能的</a:t>
            </a:r>
            <a:r>
              <a:rPr lang="en-US" altLang="zh-CN" sz="2800" b="1" i="0" baseline="0" dirty="0">
                <a:latin typeface="Times New Roman" panose="02020603050405020304" pitchFamily="18" charset="0"/>
                <a:ea typeface="华文宋体" panose="02010600040101010101" pitchFamily="2" charset="-122"/>
              </a:rPr>
              <a:t>SQL</a:t>
            </a:r>
            <a:r>
              <a:rPr lang="zh-CN" altLang="en-US" sz="2800" b="1" i="0" baseline="0" dirty="0">
                <a:latin typeface="Times New Roman" panose="02020603050405020304" pitchFamily="18" charset="0"/>
                <a:ea typeface="华文宋体" panose="02010600040101010101" pitchFamily="2" charset="-122"/>
              </a:rPr>
              <a:t>语句的集合，经编译后存储在数据库中，用户通过指定存储过程的名称和参数来执行存储过程</a:t>
            </a:r>
          </a:p>
          <a:p>
            <a:pPr marL="0" indent="0" algn="l">
              <a:lnSpc>
                <a:spcPct val="150000"/>
              </a:lnSpc>
              <a:spcBef>
                <a:spcPts val="0"/>
              </a:spcBef>
              <a:buFont typeface="Wingdings" panose="05000000000000000000" pitchFamily="2" charset="2"/>
              <a:buNone/>
            </a:pPr>
            <a:endParaRPr lang="en-US" altLang="zh-CN" sz="2800" b="1" i="0" baseline="0" dirty="0">
              <a:latin typeface="Times New Roman" panose="02020603050405020304" pitchFamily="18" charset="0"/>
              <a:ea typeface="华文宋体" panose="02010600040101010101" pitchFamily="2" charset="-122"/>
            </a:endParaRPr>
          </a:p>
        </p:txBody>
      </p:sp>
      <p:sp>
        <p:nvSpPr>
          <p:cNvPr id="36868" name="Text Box 33">
            <a:extLst>
              <a:ext uri="{FF2B5EF4-FFF2-40B4-BE49-F238E27FC236}">
                <a16:creationId xmlns:a16="http://schemas.microsoft.com/office/drawing/2014/main" id="{9CA0A697-472A-498A-97A3-596EB77B9A07}"/>
              </a:ext>
            </a:extLst>
          </p:cNvPr>
          <p:cNvSpPr txBox="1">
            <a:spLocks noChangeArrowheads="1"/>
          </p:cNvSpPr>
          <p:nvPr/>
        </p:nvSpPr>
        <p:spPr bwMode="auto">
          <a:xfrm>
            <a:off x="462279" y="606375"/>
            <a:ext cx="2362090"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2996" dirty="0">
                <a:latin typeface="Arial" panose="020B0604020202020204" pitchFamily="34" charset="0"/>
              </a:rPr>
              <a:t>4.4 </a:t>
            </a:r>
            <a:r>
              <a:rPr lang="zh-CN" altLang="en-US" sz="2996" dirty="0">
                <a:latin typeface="Arial" panose="020B0604020202020204" pitchFamily="34" charset="0"/>
              </a:rPr>
              <a:t>存储过程</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421DD40C-3641-44B4-866F-A148CD5FC704}"/>
              </a:ext>
            </a:extLst>
          </p:cNvPr>
          <p:cNvSpPr>
            <a:spLocks noGrp="1" noChangeArrowheads="1"/>
          </p:cNvSpPr>
          <p:nvPr>
            <p:ph type="body" idx="4294967295"/>
          </p:nvPr>
        </p:nvSpPr>
        <p:spPr>
          <a:xfrm>
            <a:off x="409530" y="1196105"/>
            <a:ext cx="8902109" cy="4456264"/>
          </a:xfrm>
        </p:spPr>
        <p:txBody>
          <a:bodyPr/>
          <a:lstStyle/>
          <a:p>
            <a:pPr marL="0" indent="0" algn="l">
              <a:lnSpc>
                <a:spcPct val="150000"/>
              </a:lnSpc>
              <a:spcBef>
                <a:spcPts val="0"/>
              </a:spcBef>
              <a:buFont typeface="Wingdings" panose="05000000000000000000" pitchFamily="2" charset="2"/>
              <a:buNone/>
            </a:pPr>
            <a:r>
              <a:rPr lang="zh-CN" altLang="en-US" sz="2800" b="1" i="0" baseline="0" dirty="0">
                <a:latin typeface="Times New Roman" panose="02020603050405020304" pitchFamily="18" charset="0"/>
                <a:ea typeface="华文宋体" panose="02010600040101010101" pitchFamily="2" charset="-122"/>
              </a:rPr>
              <a:t>优点</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模块化程序设计（前端程序反复调用存储过程）</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提高执行速度（编译优化后常驻内存）</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保证系统的安全性（机密性数据不希望被用户查询或 者</a:t>
            </a:r>
            <a:r>
              <a:rPr lang="en-US" altLang="zh-CN" sz="2800" b="1" i="0" baseline="0" dirty="0">
                <a:latin typeface="Times New Roman" panose="02020603050405020304" pitchFamily="18" charset="0"/>
                <a:ea typeface="华文宋体" panose="02010600040101010101" pitchFamily="2" charset="-122"/>
              </a:rPr>
              <a:t>T_SQL</a:t>
            </a:r>
            <a:r>
              <a:rPr lang="zh-CN" altLang="en-US" sz="2800" b="1" i="0" baseline="0" dirty="0">
                <a:latin typeface="Times New Roman" panose="02020603050405020304" pitchFamily="18" charset="0"/>
                <a:ea typeface="华文宋体" panose="02010600040101010101" pitchFamily="2" charset="-122"/>
              </a:rPr>
              <a:t>不希望被用户使用时）</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降低网络通信量</a:t>
            </a:r>
          </a:p>
          <a:p>
            <a:pPr marL="0" indent="0" algn="l">
              <a:lnSpc>
                <a:spcPct val="150000"/>
              </a:lnSpc>
              <a:spcBef>
                <a:spcPts val="0"/>
              </a:spcBef>
              <a:buFont typeface="Wingdings" panose="05000000000000000000" pitchFamily="2" charset="2"/>
              <a:buNone/>
            </a:pPr>
            <a:endParaRPr lang="en-US" altLang="zh-CN" sz="2800" b="1" i="0" baseline="0" dirty="0">
              <a:latin typeface="Times New Roman" panose="02020603050405020304" pitchFamily="18" charset="0"/>
              <a:ea typeface="华文宋体" panose="02010600040101010101" pitchFamily="2" charset="-122"/>
            </a:endParaRPr>
          </a:p>
        </p:txBody>
      </p:sp>
      <p:sp>
        <p:nvSpPr>
          <p:cNvPr id="37892" name="Text Box 33">
            <a:extLst>
              <a:ext uri="{FF2B5EF4-FFF2-40B4-BE49-F238E27FC236}">
                <a16:creationId xmlns:a16="http://schemas.microsoft.com/office/drawing/2014/main" id="{87A71C67-8844-4773-A16E-EDDED72EAE88}"/>
              </a:ext>
            </a:extLst>
          </p:cNvPr>
          <p:cNvSpPr txBox="1">
            <a:spLocks noChangeArrowheads="1"/>
          </p:cNvSpPr>
          <p:nvPr/>
        </p:nvSpPr>
        <p:spPr bwMode="auto">
          <a:xfrm>
            <a:off x="180339" y="375715"/>
            <a:ext cx="2362090"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2996" dirty="0">
                <a:latin typeface="Arial" panose="020B0604020202020204" pitchFamily="34" charset="0"/>
              </a:rPr>
              <a:t>4.4 </a:t>
            </a:r>
            <a:r>
              <a:rPr lang="zh-CN" altLang="en-US" sz="2996" dirty="0">
                <a:latin typeface="Arial" panose="020B0604020202020204" pitchFamily="34" charset="0"/>
              </a:rPr>
              <a:t>存储过程</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E69EC849-CFF1-4986-9A18-B439F4E892F5}"/>
              </a:ext>
            </a:extLst>
          </p:cNvPr>
          <p:cNvSpPr>
            <a:spLocks noGrp="1" noChangeArrowheads="1"/>
          </p:cNvSpPr>
          <p:nvPr>
            <p:ph type="body" idx="4294967295"/>
          </p:nvPr>
        </p:nvSpPr>
        <p:spPr>
          <a:xfrm>
            <a:off x="340096" y="983674"/>
            <a:ext cx="9306824" cy="4822765"/>
          </a:xfrm>
        </p:spPr>
        <p:txBody>
          <a:bodyPr>
            <a:normAutofit/>
          </a:bodyPr>
          <a:lstStyle/>
          <a:p>
            <a:pPr eaLnBrk="1" hangingPunct="1">
              <a:buFont typeface="Wingdings" panose="05000000000000000000" pitchFamily="2" charset="2"/>
              <a:buNone/>
              <a:defRPr/>
            </a:pPr>
            <a:r>
              <a:rPr lang="zh-CN" altLang="en-US" sz="2800" b="1" dirty="0">
                <a:latin typeface="Times New Roman" panose="02020603050405020304" pitchFamily="18" charset="0"/>
                <a:ea typeface="华文宋体" panose="02010600040101010101" pitchFamily="2" charset="-122"/>
              </a:rPr>
              <a:t>类型</a:t>
            </a:r>
          </a:p>
          <a:p>
            <a:pPr eaLnBrk="1" hangingPunct="1">
              <a:defRPr/>
            </a:pPr>
            <a:r>
              <a:rPr lang="zh-CN" altLang="en-US" sz="2800" b="1" dirty="0">
                <a:latin typeface="Times New Roman" panose="02020603050405020304" pitchFamily="18" charset="0"/>
                <a:ea typeface="华文宋体" panose="02010600040101010101" pitchFamily="2" charset="-122"/>
              </a:rPr>
              <a:t> 系统存储过程：主要用于管理</a:t>
            </a:r>
            <a:r>
              <a:rPr lang="en-US" altLang="zh-CN" sz="2800" b="1" dirty="0">
                <a:latin typeface="Times New Roman" panose="02020603050405020304" pitchFamily="18" charset="0"/>
                <a:ea typeface="华文宋体" panose="02010600040101010101" pitchFamily="2" charset="-122"/>
              </a:rPr>
              <a:t>SQL Server</a:t>
            </a:r>
            <a:r>
              <a:rPr lang="zh-CN" altLang="en-US" sz="2800" b="1" dirty="0">
                <a:latin typeface="Times New Roman" panose="02020603050405020304" pitchFamily="18" charset="0"/>
                <a:ea typeface="华文宋体" panose="02010600040101010101" pitchFamily="2" charset="-122"/>
              </a:rPr>
              <a:t>和显示有关数据库和用户信息。（可编程性</a:t>
            </a:r>
            <a:r>
              <a:rPr lang="en-US" altLang="zh-CN" sz="2800" b="1" dirty="0">
                <a:latin typeface="Times New Roman" panose="02020603050405020304" pitchFamily="18" charset="0"/>
                <a:ea typeface="华文宋体" panose="02010600040101010101" pitchFamily="2" charset="-122"/>
              </a:rPr>
              <a:t>—</a:t>
            </a:r>
            <a:r>
              <a:rPr lang="zh-CN" altLang="en-US" sz="2800" b="1" dirty="0">
                <a:latin typeface="Times New Roman" panose="02020603050405020304" pitchFamily="18" charset="0"/>
                <a:ea typeface="华文宋体" panose="02010600040101010101" pitchFamily="2" charset="-122"/>
              </a:rPr>
              <a:t>存储过程</a:t>
            </a:r>
            <a:r>
              <a:rPr lang="en-US" altLang="zh-CN" sz="2800" b="1" dirty="0">
                <a:latin typeface="Times New Roman" panose="02020603050405020304" pitchFamily="18" charset="0"/>
                <a:ea typeface="华文宋体" panose="02010600040101010101" pitchFamily="2" charset="-122"/>
              </a:rPr>
              <a:t>—</a:t>
            </a:r>
            <a:r>
              <a:rPr lang="zh-CN" altLang="en-US" sz="2800" b="1" dirty="0">
                <a:latin typeface="Times New Roman" panose="02020603050405020304" pitchFamily="18" charset="0"/>
                <a:ea typeface="华文宋体" panose="02010600040101010101" pitchFamily="2" charset="-122"/>
              </a:rPr>
              <a:t>系统存储过程）</a:t>
            </a:r>
          </a:p>
          <a:p>
            <a:pPr eaLnBrk="1" hangingPunct="1">
              <a:defRPr/>
            </a:pPr>
            <a:r>
              <a:rPr lang="zh-CN" altLang="en-US" sz="2800" b="1" dirty="0">
                <a:latin typeface="Times New Roman" panose="02020603050405020304" pitchFamily="18" charset="0"/>
                <a:ea typeface="华文宋体" panose="02010600040101010101" pitchFamily="2" charset="-122"/>
              </a:rPr>
              <a:t>用户存储过程：由用户完成某一特定功能自行创建并存储在用户数据库中。名称唯一，可带参数，完全由用户创建和维护。</a:t>
            </a:r>
          </a:p>
        </p:txBody>
      </p:sp>
      <p:sp>
        <p:nvSpPr>
          <p:cNvPr id="36868" name="Text Box 33">
            <a:extLst>
              <a:ext uri="{FF2B5EF4-FFF2-40B4-BE49-F238E27FC236}">
                <a16:creationId xmlns:a16="http://schemas.microsoft.com/office/drawing/2014/main" id="{3CB4AA85-7AFA-4EAA-9B0C-E46B8F41E615}"/>
              </a:ext>
            </a:extLst>
          </p:cNvPr>
          <p:cNvSpPr txBox="1">
            <a:spLocks noChangeArrowheads="1"/>
          </p:cNvSpPr>
          <p:nvPr/>
        </p:nvSpPr>
        <p:spPr bwMode="auto">
          <a:xfrm>
            <a:off x="187959" y="375715"/>
            <a:ext cx="2362090" cy="46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Clr>
                <a:schemeClr val="bg2"/>
              </a:buClr>
              <a:buSzPct val="70000"/>
              <a:buFont typeface="Wingdings" panose="05000000000000000000" pitchFamily="2" charset="2"/>
              <a:buNone/>
            </a:pPr>
            <a:r>
              <a:rPr lang="en-US" altLang="zh-CN" sz="2996" dirty="0">
                <a:latin typeface="Arial" panose="020B0604020202020204" pitchFamily="34" charset="0"/>
              </a:rPr>
              <a:t>4.4 </a:t>
            </a:r>
            <a:r>
              <a:rPr lang="zh-CN" altLang="en-US" sz="2996" dirty="0">
                <a:latin typeface="Arial" panose="020B0604020202020204" pitchFamily="34" charset="0"/>
              </a:rPr>
              <a:t>存储过程</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1FB2CF2-9E4F-4EC9-B684-2E33181E1140}"/>
              </a:ext>
            </a:extLst>
          </p:cNvPr>
          <p:cNvSpPr>
            <a:spLocks noGrp="1" noChangeArrowheads="1"/>
          </p:cNvSpPr>
          <p:nvPr>
            <p:ph type="title"/>
          </p:nvPr>
        </p:nvSpPr>
        <p:spPr>
          <a:xfrm>
            <a:off x="416422" y="162669"/>
            <a:ext cx="9391253" cy="1398585"/>
          </a:xfrm>
        </p:spPr>
        <p:txBody>
          <a:bodyPr/>
          <a:lstStyle/>
          <a:p>
            <a:pPr marL="0" indent="0" algn="l">
              <a:lnSpc>
                <a:spcPct val="150000"/>
              </a:lnSpc>
              <a:spcBef>
                <a:spcPts val="0"/>
              </a:spcBef>
            </a:pPr>
            <a:r>
              <a:rPr lang="en-US" altLang="zh-CN" sz="2800" b="1" i="0" baseline="0" dirty="0">
                <a:solidFill>
                  <a:schemeClr val="tx1"/>
                </a:solidFill>
                <a:latin typeface="Times New Roman" panose="02020603050405020304" pitchFamily="18" charset="0"/>
                <a:ea typeface="华文宋体" panose="02010600040101010101" pitchFamily="2" charset="-122"/>
              </a:rPr>
              <a:t>4.4 </a:t>
            </a:r>
            <a:r>
              <a:rPr lang="zh-CN" altLang="en-US" sz="2800" b="1" i="0" baseline="0" dirty="0">
                <a:solidFill>
                  <a:schemeClr val="tx1"/>
                </a:solidFill>
                <a:latin typeface="Times New Roman" panose="02020603050405020304" pitchFamily="18" charset="0"/>
                <a:ea typeface="华文宋体" panose="02010600040101010101" pitchFamily="2" charset="-122"/>
              </a:rPr>
              <a:t>存储过程</a:t>
            </a:r>
          </a:p>
        </p:txBody>
      </p:sp>
      <p:sp>
        <p:nvSpPr>
          <p:cNvPr id="39939" name="Rectangle 3">
            <a:extLst>
              <a:ext uri="{FF2B5EF4-FFF2-40B4-BE49-F238E27FC236}">
                <a16:creationId xmlns:a16="http://schemas.microsoft.com/office/drawing/2014/main" id="{35AF07A4-9A87-45B4-8242-87118F24EE28}"/>
              </a:ext>
            </a:extLst>
          </p:cNvPr>
          <p:cNvSpPr>
            <a:spLocks noGrp="1" noChangeArrowheads="1"/>
          </p:cNvSpPr>
          <p:nvPr>
            <p:ph idx="1"/>
          </p:nvPr>
        </p:nvSpPr>
        <p:spPr>
          <a:xfrm>
            <a:off x="645186" y="1097567"/>
            <a:ext cx="8933727" cy="4189654"/>
          </a:xfrm>
        </p:spPr>
        <p:txBody>
          <a:bodyPr/>
          <a:lstStyle/>
          <a:p>
            <a:pPr marL="0" indent="0" algn="l">
              <a:lnSpc>
                <a:spcPct val="150000"/>
              </a:lnSpc>
              <a:spcBef>
                <a:spcPts val="0"/>
              </a:spcBef>
              <a:buFont typeface="Wingdings" panose="05000000000000000000" pitchFamily="2" charset="2"/>
              <a:buNone/>
            </a:pPr>
            <a:r>
              <a:rPr lang="zh-CN" altLang="en-US" sz="2800" b="1" i="0" baseline="0" dirty="0">
                <a:latin typeface="Times New Roman" panose="02020603050405020304" pitchFamily="18" charset="0"/>
                <a:ea typeface="华文宋体" panose="02010600040101010101" pitchFamily="2" charset="-122"/>
              </a:rPr>
              <a:t>常用系统存储过程</a:t>
            </a:r>
          </a:p>
          <a:p>
            <a:pPr marL="0" indent="0" algn="l">
              <a:lnSpc>
                <a:spcPct val="150000"/>
              </a:lnSpc>
              <a:spcBef>
                <a:spcPts val="0"/>
              </a:spcBef>
            </a:pPr>
            <a:r>
              <a:rPr lang="en-US" altLang="zh-CN" sz="2800" b="1" i="0" baseline="0" dirty="0" err="1">
                <a:latin typeface="Times New Roman" panose="02020603050405020304" pitchFamily="18" charset="0"/>
                <a:ea typeface="华文宋体" panose="02010600040101010101" pitchFamily="2" charset="-122"/>
              </a:rPr>
              <a:t>sp_help</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查询对象的相关说明</a:t>
            </a:r>
          </a:p>
          <a:p>
            <a:pPr marL="0" indent="0" algn="l">
              <a:lnSpc>
                <a:spcPct val="150000"/>
              </a:lnSpc>
              <a:spcBef>
                <a:spcPts val="0"/>
              </a:spcBef>
            </a:pPr>
            <a:r>
              <a:rPr lang="en-US" altLang="zh-CN" sz="2800" b="1" i="0" baseline="0" dirty="0" err="1">
                <a:latin typeface="Times New Roman" panose="02020603050405020304" pitchFamily="18" charset="0"/>
                <a:ea typeface="华文宋体" panose="02010600040101010101" pitchFamily="2" charset="-122"/>
              </a:rPr>
              <a:t>Sp_helpdb</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查询数据库的相关属性</a:t>
            </a:r>
          </a:p>
          <a:p>
            <a:pPr marL="0" indent="0" algn="l">
              <a:lnSpc>
                <a:spcPct val="150000"/>
              </a:lnSpc>
              <a:spcBef>
                <a:spcPts val="0"/>
              </a:spcBef>
            </a:pPr>
            <a:r>
              <a:rPr lang="en-US" altLang="zh-CN" sz="2800" b="1" i="0" baseline="0" dirty="0" err="1">
                <a:latin typeface="Times New Roman" panose="02020603050405020304" pitchFamily="18" charset="0"/>
                <a:ea typeface="华文宋体" panose="02010600040101010101" pitchFamily="2" charset="-122"/>
              </a:rPr>
              <a:t>Sp_who</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列出目前的连接信息</a:t>
            </a:r>
          </a:p>
          <a:p>
            <a:pPr marL="0" indent="0" algn="l">
              <a:lnSpc>
                <a:spcPct val="150000"/>
              </a:lnSpc>
              <a:spcBef>
                <a:spcPts val="0"/>
              </a:spcBef>
            </a:pPr>
            <a:r>
              <a:rPr lang="en-US" altLang="zh-CN" sz="2800" b="1" i="0" baseline="0" dirty="0" err="1">
                <a:latin typeface="Times New Roman" panose="02020603050405020304" pitchFamily="18" charset="0"/>
                <a:ea typeface="华文宋体" panose="02010600040101010101" pitchFamily="2" charset="-122"/>
              </a:rPr>
              <a:t>Sp_lock</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查询数据库的锁定状态</a:t>
            </a:r>
          </a:p>
          <a:p>
            <a:pPr marL="0" indent="0" algn="l">
              <a:lnSpc>
                <a:spcPct val="150000"/>
              </a:lnSpc>
              <a:spcBef>
                <a:spcPts val="0"/>
              </a:spcBef>
            </a:pPr>
            <a:r>
              <a:rPr lang="en-US" altLang="zh-CN" sz="2800" b="1" i="0" baseline="0" dirty="0" err="1">
                <a:latin typeface="Times New Roman" panose="02020603050405020304" pitchFamily="18" charset="0"/>
                <a:ea typeface="华文宋体" panose="02010600040101010101" pitchFamily="2" charset="-122"/>
              </a:rPr>
              <a:t>Sp_helptext</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查询存储过程内容</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5AA4C8FD-8201-4FB1-86CF-424BD7D88DB1}"/>
              </a:ext>
            </a:extLst>
          </p:cNvPr>
          <p:cNvSpPr>
            <a:spLocks noGrp="1" noChangeArrowheads="1"/>
          </p:cNvSpPr>
          <p:nvPr>
            <p:ph type="body" idx="4294967295"/>
          </p:nvPr>
        </p:nvSpPr>
        <p:spPr>
          <a:xfrm>
            <a:off x="500116" y="697054"/>
            <a:ext cx="9626864" cy="5673771"/>
          </a:xfrm>
        </p:spPr>
        <p:txBody>
          <a:bodyPr/>
          <a:lstStyle/>
          <a:p>
            <a:pPr eaLnBrk="1" hangingPunct="1">
              <a:lnSpc>
                <a:spcPct val="80000"/>
              </a:lnSpc>
              <a:defRPr/>
            </a:pPr>
            <a:r>
              <a:rPr lang="zh-CN" altLang="en-US" sz="2800" b="1" dirty="0">
                <a:latin typeface="Times New Roman" panose="02020603050405020304" pitchFamily="18" charset="0"/>
                <a:ea typeface="华文宋体" panose="02010600040101010101" pitchFamily="2" charset="-122"/>
              </a:rPr>
              <a:t>语法</a:t>
            </a:r>
          </a:p>
          <a:p>
            <a:pPr eaLnBrk="1" hangingPunct="1">
              <a:lnSpc>
                <a:spcPct val="80000"/>
              </a:lnSpc>
              <a:buFont typeface="Wingdings" panose="05000000000000000000" pitchFamily="2" charset="2"/>
              <a:buNone/>
              <a:defRPr/>
            </a:pPr>
            <a:r>
              <a:rPr lang="en-US" altLang="zh-CN" sz="2800" b="1" dirty="0">
                <a:latin typeface="Times New Roman" panose="02020603050405020304" pitchFamily="18" charset="0"/>
                <a:ea typeface="华文宋体" panose="02010600040101010101" pitchFamily="2" charset="-122"/>
              </a:rPr>
              <a:t>Create procedure&lt;</a:t>
            </a:r>
            <a:r>
              <a:rPr lang="zh-CN" altLang="en-US" sz="2800" b="1" dirty="0">
                <a:latin typeface="Times New Roman" panose="02020603050405020304" pitchFamily="18" charset="0"/>
                <a:ea typeface="华文宋体" panose="02010600040101010101" pitchFamily="2" charset="-122"/>
              </a:rPr>
              <a:t>过程名</a:t>
            </a:r>
            <a:r>
              <a:rPr lang="en-US" altLang="zh-CN" sz="2800" b="1" dirty="0">
                <a:latin typeface="Times New Roman" panose="02020603050405020304" pitchFamily="18" charset="0"/>
                <a:ea typeface="华文宋体" panose="02010600040101010101" pitchFamily="2" charset="-122"/>
              </a:rPr>
              <a:t>&gt;[ ;&lt;</a:t>
            </a:r>
            <a:r>
              <a:rPr lang="zh-CN" altLang="en-US" sz="2800" b="1" dirty="0">
                <a:latin typeface="Times New Roman" panose="02020603050405020304" pitchFamily="18" charset="0"/>
                <a:ea typeface="华文宋体" panose="02010600040101010101" pitchFamily="2" charset="-122"/>
              </a:rPr>
              <a:t>版本号</a:t>
            </a:r>
            <a:r>
              <a:rPr lang="en-US" altLang="zh-CN" sz="2800" b="1" dirty="0">
                <a:latin typeface="Times New Roman" panose="02020603050405020304" pitchFamily="18" charset="0"/>
                <a:ea typeface="华文宋体" panose="02010600040101010101" pitchFamily="2" charset="-122"/>
              </a:rPr>
              <a:t>&gt;]</a:t>
            </a:r>
          </a:p>
          <a:p>
            <a:pPr eaLnBrk="1" hangingPunct="1">
              <a:lnSpc>
                <a:spcPct val="80000"/>
              </a:lnSpc>
              <a:buFont typeface="Wingdings" panose="05000000000000000000" pitchFamily="2" charset="2"/>
              <a:buNone/>
              <a:defRPr/>
            </a:pPr>
            <a:r>
              <a:rPr lang="en-US" altLang="zh-CN" sz="2800" b="1" dirty="0">
                <a:latin typeface="Times New Roman" panose="02020603050405020304" pitchFamily="18" charset="0"/>
                <a:ea typeface="华文宋体" panose="02010600040101010101" pitchFamily="2" charset="-122"/>
              </a:rPr>
              <a:t>[@&lt;</a:t>
            </a:r>
            <a:r>
              <a:rPr lang="zh-CN" altLang="en-US" sz="2800" b="1" dirty="0">
                <a:latin typeface="Times New Roman" panose="02020603050405020304" pitchFamily="18" charset="0"/>
                <a:ea typeface="华文宋体" panose="02010600040101010101" pitchFamily="2" charset="-122"/>
              </a:rPr>
              <a:t>参数名</a:t>
            </a:r>
            <a:r>
              <a:rPr lang="en-US" altLang="zh-CN" sz="2800" b="1" dirty="0">
                <a:latin typeface="Times New Roman" panose="02020603050405020304" pitchFamily="18" charset="0"/>
                <a:ea typeface="华文宋体" panose="02010600040101010101" pitchFamily="2" charset="-122"/>
              </a:rPr>
              <a:t>&gt;&lt;</a:t>
            </a:r>
            <a:r>
              <a:rPr lang="zh-CN" altLang="en-US" sz="2800" b="1" dirty="0">
                <a:latin typeface="Times New Roman" panose="02020603050405020304" pitchFamily="18" charset="0"/>
                <a:ea typeface="华文宋体" panose="02010600040101010101" pitchFamily="2" charset="-122"/>
              </a:rPr>
              <a:t>参数类型</a:t>
            </a:r>
            <a:r>
              <a:rPr lang="en-US" altLang="zh-CN" sz="2800" b="1" dirty="0">
                <a:latin typeface="Times New Roman" panose="02020603050405020304" pitchFamily="18" charset="0"/>
                <a:ea typeface="华文宋体" panose="02010600040101010101" pitchFamily="2" charset="-122"/>
              </a:rPr>
              <a:t>&gt;[= &lt;</a:t>
            </a:r>
            <a:r>
              <a:rPr lang="zh-CN" altLang="en-US" sz="2800" b="1" dirty="0">
                <a:latin typeface="Times New Roman" panose="02020603050405020304" pitchFamily="18" charset="0"/>
                <a:ea typeface="华文宋体" panose="02010600040101010101" pitchFamily="2" charset="-122"/>
              </a:rPr>
              <a:t>缺省值</a:t>
            </a:r>
            <a:r>
              <a:rPr lang="en-US" altLang="zh-CN" sz="2800" b="1" dirty="0">
                <a:latin typeface="Times New Roman" panose="02020603050405020304" pitchFamily="18" charset="0"/>
                <a:ea typeface="华文宋体" panose="02010600040101010101" pitchFamily="2" charset="-122"/>
              </a:rPr>
              <a:t>&gt;][output]…]</a:t>
            </a:r>
          </a:p>
          <a:p>
            <a:pPr eaLnBrk="1" hangingPunct="1">
              <a:lnSpc>
                <a:spcPct val="80000"/>
              </a:lnSpc>
              <a:buFont typeface="Wingdings" panose="05000000000000000000" pitchFamily="2" charset="2"/>
              <a:buNone/>
              <a:defRPr/>
            </a:pPr>
            <a:r>
              <a:rPr lang="en-US" altLang="zh-CN" sz="2800" b="1" dirty="0">
                <a:latin typeface="Times New Roman" panose="02020603050405020304" pitchFamily="18" charset="0"/>
                <a:ea typeface="华文宋体" panose="02010600040101010101" pitchFamily="2" charset="-122"/>
              </a:rPr>
              <a:t>[with </a:t>
            </a:r>
            <a:r>
              <a:rPr lang="en-US" altLang="zh-CN" sz="2800" b="1" dirty="0" err="1">
                <a:latin typeface="Times New Roman" panose="02020603050405020304" pitchFamily="18" charset="0"/>
                <a:ea typeface="华文宋体" panose="02010600040101010101" pitchFamily="2" charset="-122"/>
              </a:rPr>
              <a:t>recompile|encryption|recompile,encryption</a:t>
            </a:r>
            <a:r>
              <a:rPr lang="en-US" altLang="zh-CN" sz="2800" b="1" dirty="0">
                <a:latin typeface="Times New Roman" panose="02020603050405020304" pitchFamily="18" charset="0"/>
                <a:ea typeface="华文宋体" panose="02010600040101010101" pitchFamily="2" charset="-122"/>
              </a:rPr>
              <a:t>]</a:t>
            </a:r>
          </a:p>
          <a:p>
            <a:pPr eaLnBrk="1" hangingPunct="1">
              <a:lnSpc>
                <a:spcPct val="80000"/>
              </a:lnSpc>
              <a:buFont typeface="Wingdings" panose="05000000000000000000" pitchFamily="2" charset="2"/>
              <a:buNone/>
              <a:defRPr/>
            </a:pPr>
            <a:r>
              <a:rPr lang="en-US" altLang="zh-CN" sz="2800" b="1" dirty="0">
                <a:latin typeface="Times New Roman" panose="02020603050405020304" pitchFamily="18" charset="0"/>
                <a:ea typeface="华文宋体" panose="02010600040101010101" pitchFamily="2" charset="-122"/>
              </a:rPr>
              <a:t>As &lt;SQL</a:t>
            </a:r>
            <a:r>
              <a:rPr lang="zh-CN" altLang="en-US" sz="2800" b="1" dirty="0">
                <a:latin typeface="Times New Roman" panose="02020603050405020304" pitchFamily="18" charset="0"/>
                <a:ea typeface="华文宋体" panose="02010600040101010101" pitchFamily="2" charset="-122"/>
              </a:rPr>
              <a:t>语句组</a:t>
            </a:r>
            <a:r>
              <a:rPr lang="en-US" altLang="zh-CN" sz="2800" b="1" dirty="0">
                <a:latin typeface="Times New Roman" panose="02020603050405020304" pitchFamily="18" charset="0"/>
                <a:ea typeface="华文宋体" panose="02010600040101010101" pitchFamily="2" charset="-122"/>
              </a:rPr>
              <a:t>&gt;</a:t>
            </a:r>
          </a:p>
          <a:p>
            <a:pPr eaLnBrk="1" hangingPunct="1">
              <a:lnSpc>
                <a:spcPct val="80000"/>
              </a:lnSpc>
              <a:defRPr/>
            </a:pPr>
            <a:r>
              <a:rPr lang="zh-CN" altLang="en-US" sz="2800" b="1" dirty="0">
                <a:latin typeface="Times New Roman" panose="02020603050405020304" pitchFamily="18" charset="0"/>
                <a:ea typeface="华文宋体" panose="02010600040101010101" pitchFamily="2" charset="-122"/>
              </a:rPr>
              <a:t>参数含义</a:t>
            </a:r>
          </a:p>
          <a:p>
            <a:pPr eaLnBrk="1" hangingPunct="1">
              <a:lnSpc>
                <a:spcPct val="80000"/>
              </a:lnSpc>
              <a:buFont typeface="Wingdings" panose="05000000000000000000" pitchFamily="2" charset="2"/>
              <a:buChar char="l"/>
              <a:defRPr/>
            </a:pPr>
            <a:r>
              <a:rPr lang="zh-CN" altLang="en-US" sz="2800" b="1" dirty="0">
                <a:latin typeface="Times New Roman" panose="02020603050405020304" pitchFamily="18" charset="0"/>
                <a:ea typeface="华文宋体" panose="02010600040101010101" pitchFamily="2" charset="-122"/>
              </a:rPr>
              <a:t>过程名：局部临时过程前加</a:t>
            </a:r>
            <a:r>
              <a:rPr lang="en-US" altLang="zh-CN" sz="2800" b="1" dirty="0">
                <a:latin typeface="Times New Roman" panose="02020603050405020304" pitchFamily="18" charset="0"/>
                <a:ea typeface="华文宋体" panose="02010600040101010101" pitchFamily="2" charset="-122"/>
              </a:rPr>
              <a:t>#</a:t>
            </a:r>
            <a:r>
              <a:rPr lang="zh-CN" altLang="en-US" sz="2800" b="1" dirty="0">
                <a:latin typeface="Times New Roman" panose="02020603050405020304" pitchFamily="18" charset="0"/>
                <a:ea typeface="华文宋体" panose="02010600040101010101" pitchFamily="2" charset="-122"/>
              </a:rPr>
              <a:t>；全局临时过程前加</a:t>
            </a:r>
            <a:r>
              <a:rPr lang="en-US" altLang="zh-CN" sz="2800" b="1" dirty="0">
                <a:latin typeface="Times New Roman" panose="02020603050405020304" pitchFamily="18" charset="0"/>
                <a:ea typeface="华文宋体" panose="02010600040101010101" pitchFamily="2" charset="-122"/>
              </a:rPr>
              <a:t>##</a:t>
            </a:r>
          </a:p>
          <a:p>
            <a:pPr eaLnBrk="1" hangingPunct="1">
              <a:lnSpc>
                <a:spcPct val="80000"/>
              </a:lnSpc>
              <a:buFont typeface="Wingdings" panose="05000000000000000000" pitchFamily="2" charset="2"/>
              <a:buChar char="l"/>
              <a:defRPr/>
            </a:pPr>
            <a:r>
              <a:rPr lang="zh-CN" altLang="en-US" sz="2800" b="1" dirty="0">
                <a:latin typeface="Times New Roman" panose="02020603050405020304" pitchFamily="18" charset="0"/>
                <a:ea typeface="华文宋体" panose="02010600040101010101" pitchFamily="2" charset="-122"/>
              </a:rPr>
              <a:t>版本号：区分同名的存储过程，定义存储过程组的目的是以便用  一条</a:t>
            </a:r>
            <a:r>
              <a:rPr lang="en-US" altLang="zh-CN" sz="2800" b="1" dirty="0">
                <a:latin typeface="Times New Roman" panose="02020603050405020304" pitchFamily="18" charset="0"/>
                <a:ea typeface="华文宋体" panose="02010600040101010101" pitchFamily="2" charset="-122"/>
              </a:rPr>
              <a:t>DROP PROCEDURE</a:t>
            </a:r>
            <a:r>
              <a:rPr lang="zh-CN" altLang="en-US" sz="2800" b="1" dirty="0">
                <a:latin typeface="Times New Roman" panose="02020603050405020304" pitchFamily="18" charset="0"/>
                <a:ea typeface="华文宋体" panose="02010600040101010101" pitchFamily="2" charset="-122"/>
              </a:rPr>
              <a:t>语句删除一组存储过程。</a:t>
            </a:r>
          </a:p>
          <a:p>
            <a:pPr eaLnBrk="1" hangingPunct="1">
              <a:lnSpc>
                <a:spcPct val="80000"/>
              </a:lnSpc>
              <a:buFont typeface="Wingdings" panose="05000000000000000000" pitchFamily="2" charset="2"/>
              <a:buChar char="l"/>
              <a:defRPr/>
            </a:pPr>
            <a:r>
              <a:rPr lang="en-US" altLang="zh-CN" sz="2800" b="1" dirty="0">
                <a:latin typeface="Times New Roman" panose="02020603050405020304" pitchFamily="18" charset="0"/>
                <a:ea typeface="华文宋体" panose="02010600040101010101" pitchFamily="2" charset="-122"/>
              </a:rPr>
              <a:t>Output:</a:t>
            </a:r>
            <a:r>
              <a:rPr lang="zh-CN" altLang="en-US" sz="2800" b="1" dirty="0">
                <a:latin typeface="Times New Roman" panose="02020603050405020304" pitchFamily="18" charset="0"/>
                <a:ea typeface="华文宋体" panose="02010600040101010101" pitchFamily="2" charset="-122"/>
              </a:rPr>
              <a:t>指定参数从存储过程返回的信息。</a:t>
            </a:r>
          </a:p>
          <a:p>
            <a:pPr eaLnBrk="1" hangingPunct="1">
              <a:lnSpc>
                <a:spcPct val="80000"/>
              </a:lnSpc>
              <a:buFont typeface="Wingdings" panose="05000000000000000000" pitchFamily="2" charset="2"/>
              <a:buChar char="l"/>
              <a:defRPr/>
            </a:pPr>
            <a:r>
              <a:rPr lang="en-US" altLang="zh-CN" sz="2800" b="1" dirty="0">
                <a:latin typeface="Times New Roman" panose="02020603050405020304" pitchFamily="18" charset="0"/>
                <a:ea typeface="华文宋体" panose="02010600040101010101" pitchFamily="2" charset="-122"/>
              </a:rPr>
              <a:t>Recompile:</a:t>
            </a:r>
            <a:r>
              <a:rPr lang="zh-CN" altLang="en-US" sz="2800" b="1" dirty="0">
                <a:latin typeface="Times New Roman" panose="02020603050405020304" pitchFamily="18" charset="0"/>
                <a:ea typeface="华文宋体" panose="02010600040101010101" pitchFamily="2" charset="-122"/>
              </a:rPr>
              <a:t>每次运行该过程时，将对其重新编译</a:t>
            </a:r>
          </a:p>
          <a:p>
            <a:pPr eaLnBrk="1" hangingPunct="1">
              <a:lnSpc>
                <a:spcPct val="80000"/>
              </a:lnSpc>
              <a:buFont typeface="Wingdings" panose="05000000000000000000" pitchFamily="2" charset="2"/>
              <a:buChar char="l"/>
              <a:defRPr/>
            </a:pPr>
            <a:r>
              <a:rPr lang="en-US" altLang="zh-CN" sz="2800" b="1" dirty="0" err="1">
                <a:latin typeface="Times New Roman" panose="02020603050405020304" pitchFamily="18" charset="0"/>
                <a:ea typeface="华文宋体" panose="02010600040101010101" pitchFamily="2" charset="-122"/>
              </a:rPr>
              <a:t>Encrypiton</a:t>
            </a:r>
            <a:r>
              <a:rPr lang="en-US" altLang="zh-CN" sz="2800" b="1" dirty="0">
                <a:latin typeface="Times New Roman" panose="02020603050405020304" pitchFamily="18" charset="0"/>
                <a:ea typeface="华文宋体" panose="02010600040101010101" pitchFamily="2" charset="-122"/>
              </a:rPr>
              <a:t>: </a:t>
            </a:r>
            <a:r>
              <a:rPr lang="zh-CN" altLang="en-US" sz="2800" b="1" dirty="0">
                <a:latin typeface="Times New Roman" panose="02020603050405020304" pitchFamily="18" charset="0"/>
                <a:ea typeface="华文宋体" panose="02010600040101010101" pitchFamily="2" charset="-122"/>
              </a:rPr>
              <a:t>语句在</a:t>
            </a:r>
            <a:r>
              <a:rPr lang="en-US" altLang="zh-CN" sz="2800" b="1" dirty="0" err="1">
                <a:latin typeface="Times New Roman" panose="02020603050405020304" pitchFamily="18" charset="0"/>
                <a:ea typeface="华文宋体" panose="02010600040101010101" pitchFamily="2" charset="-122"/>
              </a:rPr>
              <a:t>syscomments</a:t>
            </a:r>
            <a:r>
              <a:rPr lang="zh-CN" altLang="en-US" sz="2800" b="1" dirty="0">
                <a:latin typeface="Times New Roman" panose="02020603050405020304" pitchFamily="18" charset="0"/>
                <a:ea typeface="华文宋体" panose="02010600040101010101" pitchFamily="2" charset="-122"/>
              </a:rPr>
              <a:t>表中加密存储</a:t>
            </a:r>
          </a:p>
          <a:p>
            <a:pPr eaLnBrk="1" hangingPunct="1">
              <a:lnSpc>
                <a:spcPct val="80000"/>
              </a:lnSpc>
              <a:buFont typeface="Wingdings" panose="05000000000000000000" pitchFamily="2" charset="2"/>
              <a:buNone/>
              <a:defRPr/>
            </a:pPr>
            <a:endParaRPr lang="en-US" altLang="zh-CN" b="1" dirty="0"/>
          </a:p>
        </p:txBody>
      </p:sp>
      <p:sp>
        <p:nvSpPr>
          <p:cNvPr id="38916" name="Text Box 4">
            <a:extLst>
              <a:ext uri="{FF2B5EF4-FFF2-40B4-BE49-F238E27FC236}">
                <a16:creationId xmlns:a16="http://schemas.microsoft.com/office/drawing/2014/main" id="{72972151-6AB0-45E4-A84D-2E5C6B43D09D}"/>
              </a:ext>
            </a:extLst>
          </p:cNvPr>
          <p:cNvSpPr txBox="1">
            <a:spLocks noChangeArrowheads="1"/>
          </p:cNvSpPr>
          <p:nvPr/>
        </p:nvSpPr>
        <p:spPr bwMode="auto">
          <a:xfrm>
            <a:off x="170551" y="235902"/>
            <a:ext cx="2492990" cy="46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Clr>
                <a:schemeClr val="bg2"/>
              </a:buClr>
              <a:buSzPct val="70000"/>
              <a:buFont typeface="Wingdings" panose="05000000000000000000" pitchFamily="2" charset="2"/>
              <a:buNone/>
            </a:pPr>
            <a:r>
              <a:rPr lang="zh-CN" altLang="en-US" sz="2996" dirty="0">
                <a:latin typeface="Arial" panose="020B0604020202020204" pitchFamily="34" charset="0"/>
              </a:rPr>
              <a:t>创建存储过程</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8EE7D461-65A4-44D5-ADED-5377204D5558}"/>
              </a:ext>
            </a:extLst>
          </p:cNvPr>
          <p:cNvSpPr>
            <a:spLocks noGrp="1" noChangeArrowheads="1"/>
          </p:cNvSpPr>
          <p:nvPr>
            <p:ph type="body" idx="4294967295"/>
          </p:nvPr>
        </p:nvSpPr>
        <p:spPr>
          <a:xfrm>
            <a:off x="320740" y="1044635"/>
            <a:ext cx="9646220" cy="4456264"/>
          </a:xfrm>
        </p:spPr>
        <p:txBody>
          <a:bodyPr/>
          <a:lstStyle/>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调用</a:t>
            </a:r>
          </a:p>
          <a:p>
            <a:pPr marL="0" indent="0" algn="l">
              <a:lnSpc>
                <a:spcPct val="150000"/>
              </a:lnSpc>
              <a:spcBef>
                <a:spcPts val="0"/>
              </a:spcBef>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Exec[</a:t>
            </a:r>
            <a:r>
              <a:rPr lang="en-US" altLang="zh-CN" sz="2800" b="1" i="0" baseline="0" dirty="0" err="1">
                <a:latin typeface="Times New Roman" panose="02020603050405020304" pitchFamily="18" charset="0"/>
                <a:ea typeface="华文宋体" panose="02010600040101010101" pitchFamily="2" charset="-122"/>
              </a:rPr>
              <a:t>ute</a:t>
            </a:r>
            <a:r>
              <a:rPr lang="en-US" altLang="zh-CN" sz="2800" b="1" i="0" baseline="0" dirty="0">
                <a:latin typeface="Times New Roman" panose="02020603050405020304" pitchFamily="18" charset="0"/>
                <a:ea typeface="华文宋体" panose="02010600040101010101" pitchFamily="2" charset="-122"/>
              </a:rPr>
              <a:t>]&lt;</a:t>
            </a:r>
            <a:r>
              <a:rPr lang="zh-CN" altLang="en-US" sz="2800" b="1" i="0" baseline="0" dirty="0">
                <a:latin typeface="Times New Roman" panose="02020603050405020304" pitchFamily="18" charset="0"/>
                <a:ea typeface="华文宋体" panose="02010600040101010101" pitchFamily="2" charset="-122"/>
              </a:rPr>
              <a:t>过程名</a:t>
            </a:r>
            <a:r>
              <a:rPr lang="en-US" altLang="zh-CN" sz="2800" b="1" i="0" baseline="0" dirty="0">
                <a:latin typeface="Times New Roman" panose="02020603050405020304" pitchFamily="18" charset="0"/>
                <a:ea typeface="华文宋体" panose="02010600040101010101" pitchFamily="2" charset="-122"/>
              </a:rPr>
              <a:t>&gt;[[@&lt;</a:t>
            </a:r>
            <a:r>
              <a:rPr lang="zh-CN" altLang="en-US" sz="2800" b="1" i="0" baseline="0" dirty="0">
                <a:latin typeface="Times New Roman" panose="02020603050405020304" pitchFamily="18" charset="0"/>
                <a:ea typeface="华文宋体" panose="02010600040101010101" pitchFamily="2" charset="-122"/>
              </a:rPr>
              <a:t>参数名</a:t>
            </a:r>
            <a:r>
              <a:rPr lang="en-US" altLang="zh-CN" sz="2800" b="1" i="0" baseline="0" dirty="0">
                <a:latin typeface="Times New Roman" panose="02020603050405020304" pitchFamily="18" charset="0"/>
                <a:ea typeface="华文宋体" panose="02010600040101010101" pitchFamily="2" charset="-122"/>
              </a:rPr>
              <a:t>&gt;=]&lt;</a:t>
            </a:r>
            <a:r>
              <a:rPr lang="zh-CN" altLang="en-US" sz="2800" b="1" i="0" baseline="0" dirty="0">
                <a:latin typeface="Times New Roman" panose="02020603050405020304" pitchFamily="18" charset="0"/>
                <a:ea typeface="华文宋体" panose="02010600040101010101" pitchFamily="2" charset="-122"/>
              </a:rPr>
              <a:t>参数</a:t>
            </a:r>
            <a:r>
              <a:rPr lang="en-US" altLang="zh-CN" sz="2800" b="1" i="0" baseline="0" dirty="0">
                <a:latin typeface="Times New Roman" panose="02020603050405020304" pitchFamily="18" charset="0"/>
                <a:ea typeface="华文宋体" panose="02010600040101010101" pitchFamily="2" charset="-122"/>
              </a:rPr>
              <a:t>&gt;…[&lt;</a:t>
            </a:r>
            <a:r>
              <a:rPr lang="zh-CN" altLang="en-US" sz="2800" b="1" i="0" baseline="0" dirty="0">
                <a:latin typeface="Times New Roman" panose="02020603050405020304" pitchFamily="18" charset="0"/>
                <a:ea typeface="华文宋体" panose="02010600040101010101" pitchFamily="2" charset="-122"/>
              </a:rPr>
              <a:t>版本号</a:t>
            </a:r>
            <a:r>
              <a:rPr lang="en-US" altLang="zh-CN" sz="2800" b="1" i="0" baseline="0" dirty="0">
                <a:latin typeface="Times New Roman" panose="02020603050405020304" pitchFamily="18" charset="0"/>
                <a:ea typeface="华文宋体" panose="02010600040101010101" pitchFamily="2" charset="-122"/>
              </a:rPr>
              <a:t>&gt;]]</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删除</a:t>
            </a:r>
          </a:p>
          <a:p>
            <a:pPr marL="0" indent="0" algn="l">
              <a:lnSpc>
                <a:spcPct val="150000"/>
              </a:lnSpc>
              <a:spcBef>
                <a:spcPts val="0"/>
              </a:spcBef>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Drop procedure &lt;</a:t>
            </a:r>
            <a:r>
              <a:rPr lang="zh-CN" altLang="en-US" sz="2800" b="1" i="0" baseline="0" dirty="0">
                <a:latin typeface="Times New Roman" panose="02020603050405020304" pitchFamily="18" charset="0"/>
                <a:ea typeface="华文宋体" panose="02010600040101010101" pitchFamily="2" charset="-122"/>
              </a:rPr>
              <a:t>存储过程名组</a:t>
            </a:r>
            <a:r>
              <a:rPr lang="en-US" altLang="zh-CN" sz="2800" b="1" i="0" baseline="0" dirty="0">
                <a:latin typeface="Times New Roman" panose="02020603050405020304" pitchFamily="18" charset="0"/>
                <a:ea typeface="华文宋体" panose="02010600040101010101" pitchFamily="2" charset="-122"/>
              </a:rPr>
              <a:t>&gt;</a:t>
            </a:r>
          </a:p>
        </p:txBody>
      </p:sp>
      <p:sp>
        <p:nvSpPr>
          <p:cNvPr id="41988" name="Text Box 4">
            <a:extLst>
              <a:ext uri="{FF2B5EF4-FFF2-40B4-BE49-F238E27FC236}">
                <a16:creationId xmlns:a16="http://schemas.microsoft.com/office/drawing/2014/main" id="{E5637470-704F-4BDB-8F99-A57CDE7251F8}"/>
              </a:ext>
            </a:extLst>
          </p:cNvPr>
          <p:cNvSpPr txBox="1">
            <a:spLocks noChangeArrowheads="1"/>
          </p:cNvSpPr>
          <p:nvPr/>
        </p:nvSpPr>
        <p:spPr bwMode="auto">
          <a:xfrm>
            <a:off x="308335" y="488714"/>
            <a:ext cx="2492990" cy="46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zh-CN" altLang="en-US" sz="2996">
                <a:latin typeface="Arial" panose="020B0604020202020204" pitchFamily="34" charset="0"/>
              </a:rPr>
              <a:t>执行存储过程</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a:extLst>
              <a:ext uri="{FF2B5EF4-FFF2-40B4-BE49-F238E27FC236}">
                <a16:creationId xmlns:a16="http://schemas.microsoft.com/office/drawing/2014/main" id="{75D3F4FB-F6C6-4AE6-90E4-8CA2F1793E28}"/>
              </a:ext>
            </a:extLst>
          </p:cNvPr>
          <p:cNvSpPr>
            <a:spLocks noGrp="1" noChangeArrowheads="1"/>
          </p:cNvSpPr>
          <p:nvPr>
            <p:ph type="body" idx="4294967295"/>
          </p:nvPr>
        </p:nvSpPr>
        <p:spPr>
          <a:xfrm>
            <a:off x="209275" y="1006535"/>
            <a:ext cx="8528888" cy="4456264"/>
          </a:xfrm>
        </p:spPr>
        <p:txBody>
          <a:bodyPr>
            <a:normAutofit/>
          </a:bodyPr>
          <a:lstStyle/>
          <a:p>
            <a:pPr eaLnBrk="1" hangingPunct="1">
              <a:buFont typeface="Wingdings" panose="05000000000000000000" pitchFamily="2" charset="2"/>
              <a:buNone/>
              <a:defRPr/>
            </a:pPr>
            <a:r>
              <a:rPr lang="en-US" altLang="zh-CN" sz="2800" b="1" dirty="0"/>
              <a:t>1. </a:t>
            </a:r>
            <a:r>
              <a:rPr lang="zh-CN" altLang="en-US" sz="2800" b="1" dirty="0"/>
              <a:t>创建简单的存储过程</a:t>
            </a:r>
            <a:endParaRPr lang="zh-CN" altLang="en-US" sz="2800" dirty="0"/>
          </a:p>
          <a:p>
            <a:pPr eaLnBrk="1" hangingPunct="1">
              <a:buFont typeface="Wingdings" panose="05000000000000000000" pitchFamily="2" charset="2"/>
              <a:buNone/>
              <a:defRPr/>
            </a:pPr>
            <a:r>
              <a:rPr lang="zh-CN" altLang="en-US" sz="2800" b="1" dirty="0"/>
              <a:t>  </a:t>
            </a:r>
            <a:r>
              <a:rPr lang="en-US" altLang="zh-CN" sz="2800" b="1" dirty="0"/>
              <a:t> </a:t>
            </a:r>
            <a:r>
              <a:rPr lang="zh-CN" altLang="en-US" sz="2800" b="1" dirty="0"/>
              <a:t>创建一个存储过程，从学生选课数据库中查询学号</a:t>
            </a:r>
            <a:r>
              <a:rPr lang="en-US" altLang="zh-CN" sz="2800" b="1" dirty="0"/>
              <a:t>,</a:t>
            </a:r>
            <a:r>
              <a:rPr lang="zh-CN" altLang="en-US" sz="2800" b="1" dirty="0"/>
              <a:t>姓名</a:t>
            </a:r>
            <a:r>
              <a:rPr lang="en-US" altLang="zh-CN" sz="2800" b="1" dirty="0"/>
              <a:t>,</a:t>
            </a:r>
            <a:r>
              <a:rPr lang="zh-CN" altLang="en-US" sz="2800" b="1" dirty="0"/>
              <a:t>课程名和成绩</a:t>
            </a:r>
          </a:p>
        </p:txBody>
      </p:sp>
      <p:sp>
        <p:nvSpPr>
          <p:cNvPr id="40964" name="Text Box 4">
            <a:extLst>
              <a:ext uri="{FF2B5EF4-FFF2-40B4-BE49-F238E27FC236}">
                <a16:creationId xmlns:a16="http://schemas.microsoft.com/office/drawing/2014/main" id="{9CE7AB9F-6516-482A-9B10-2D8320FD4E12}"/>
              </a:ext>
            </a:extLst>
          </p:cNvPr>
          <p:cNvSpPr txBox="1">
            <a:spLocks noChangeArrowheads="1"/>
          </p:cNvSpPr>
          <p:nvPr/>
        </p:nvSpPr>
        <p:spPr bwMode="auto">
          <a:xfrm>
            <a:off x="209275" y="305834"/>
            <a:ext cx="2492990" cy="46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Clr>
                <a:schemeClr val="bg2"/>
              </a:buClr>
              <a:buSzPct val="70000"/>
              <a:buFont typeface="Wingdings" panose="05000000000000000000" pitchFamily="2" charset="2"/>
              <a:buNone/>
            </a:pPr>
            <a:r>
              <a:rPr lang="zh-CN" altLang="en-US" sz="2996" dirty="0">
                <a:latin typeface="Arial" panose="020B0604020202020204" pitchFamily="34" charset="0"/>
              </a:rPr>
              <a:t>存储过程实例</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A840B75F-14F8-4A04-9305-8F91189ACB49}"/>
              </a:ext>
            </a:extLst>
          </p:cNvPr>
          <p:cNvSpPr>
            <a:spLocks noGrp="1" noChangeArrowheads="1"/>
          </p:cNvSpPr>
          <p:nvPr>
            <p:ph type="body" idx="4294967295"/>
          </p:nvPr>
        </p:nvSpPr>
        <p:spPr>
          <a:xfrm>
            <a:off x="226219" y="861755"/>
            <a:ext cx="9641681" cy="4456264"/>
          </a:xfrm>
        </p:spPr>
        <p:txBody>
          <a:bodyPr/>
          <a:lstStyle/>
          <a:p>
            <a:pPr marL="0" indent="0" algn="l">
              <a:lnSpc>
                <a:spcPct val="150000"/>
              </a:lnSpc>
              <a:spcBef>
                <a:spcPts val="0"/>
              </a:spcBef>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2. </a:t>
            </a:r>
            <a:r>
              <a:rPr lang="zh-CN" altLang="en-US" sz="2800" b="1" i="0" baseline="0" dirty="0">
                <a:latin typeface="Times New Roman" panose="02020603050405020304" pitchFamily="18" charset="0"/>
                <a:ea typeface="华文宋体" panose="02010600040101010101" pitchFamily="2" charset="-122"/>
              </a:rPr>
              <a:t>创建带输入参数的存储过程</a:t>
            </a:r>
          </a:p>
          <a:p>
            <a:pPr marL="0" indent="0" algn="l">
              <a:lnSpc>
                <a:spcPct val="150000"/>
              </a:lnSpc>
              <a:spcBef>
                <a:spcPts val="0"/>
              </a:spcBef>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创建一个存储过程，完成向课程表（</a:t>
            </a:r>
            <a:r>
              <a:rPr lang="en-US" altLang="zh-CN" sz="2800" b="1" i="0" baseline="0" dirty="0">
                <a:latin typeface="Times New Roman" panose="02020603050405020304" pitchFamily="18" charset="0"/>
                <a:ea typeface="华文宋体" panose="02010600040101010101" pitchFamily="2" charset="-122"/>
              </a:rPr>
              <a:t>C</a:t>
            </a:r>
            <a:r>
              <a:rPr lang="zh-CN" altLang="en-US" sz="2800" b="1" i="0" baseline="0" dirty="0">
                <a:latin typeface="Times New Roman" panose="02020603050405020304" pitchFamily="18" charset="0"/>
                <a:ea typeface="华文宋体" panose="02010600040101010101" pitchFamily="2" charset="-122"/>
              </a:rPr>
              <a:t>）中插入一条记录，记录值为（’</a:t>
            </a:r>
            <a:r>
              <a:rPr lang="en-US" altLang="zh-CN" sz="2800" b="1" i="0" baseline="0" dirty="0">
                <a:latin typeface="Times New Roman" panose="02020603050405020304" pitchFamily="18" charset="0"/>
                <a:ea typeface="华文宋体" panose="02010600040101010101" pitchFamily="2" charset="-122"/>
              </a:rPr>
              <a:t>c07’,’java</a:t>
            </a:r>
            <a:r>
              <a:rPr lang="zh-CN" altLang="en-US" sz="2800" b="1" i="0" baseline="0" dirty="0">
                <a:latin typeface="Times New Roman" panose="02020603050405020304" pitchFamily="18" charset="0"/>
                <a:ea typeface="华文宋体" panose="02010600040101010101" pitchFamily="2" charset="-122"/>
              </a:rPr>
              <a:t>语言’</a:t>
            </a:r>
            <a:r>
              <a:rPr lang="en-US" altLang="zh-CN" sz="2800" b="1" i="0" baseline="0" dirty="0">
                <a:latin typeface="Times New Roman" panose="02020603050405020304" pitchFamily="18" charset="0"/>
                <a:ea typeface="华文宋体" panose="02010600040101010101" pitchFamily="2" charset="-122"/>
              </a:rPr>
              <a:t>,2</a:t>
            </a:r>
            <a:r>
              <a:rPr lang="zh-CN" altLang="en-US" sz="2800" b="1" i="0" baseline="0" dirty="0">
                <a:latin typeface="Times New Roman" panose="02020603050405020304" pitchFamily="18" charset="0"/>
                <a:ea typeface="华文宋体" panose="02010600040101010101" pitchFamily="2" charset="-122"/>
              </a:rPr>
              <a:t>），记录值通过输入参数传递到存储过程中。</a:t>
            </a:r>
          </a:p>
        </p:txBody>
      </p:sp>
      <p:sp>
        <p:nvSpPr>
          <p:cNvPr id="44036" name="Text Box 4">
            <a:extLst>
              <a:ext uri="{FF2B5EF4-FFF2-40B4-BE49-F238E27FC236}">
                <a16:creationId xmlns:a16="http://schemas.microsoft.com/office/drawing/2014/main" id="{740A0350-024A-497E-9FF9-C6F5DC1DC016}"/>
              </a:ext>
            </a:extLst>
          </p:cNvPr>
          <p:cNvSpPr txBox="1">
            <a:spLocks noChangeArrowheads="1"/>
          </p:cNvSpPr>
          <p:nvPr/>
        </p:nvSpPr>
        <p:spPr bwMode="auto">
          <a:xfrm>
            <a:off x="87355" y="275354"/>
            <a:ext cx="2600392" cy="46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2996">
                <a:latin typeface="Arial" panose="020B0604020202020204" pitchFamily="34" charset="0"/>
              </a:rPr>
              <a:t> </a:t>
            </a:r>
            <a:r>
              <a:rPr lang="zh-CN" altLang="en-US" sz="2996">
                <a:latin typeface="Arial" panose="020B0604020202020204" pitchFamily="34" charset="0"/>
              </a:rPr>
              <a:t>存储过程实例</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30BDBBED-4765-4332-B735-E8E2C27F25DD}"/>
              </a:ext>
            </a:extLst>
          </p:cNvPr>
          <p:cNvSpPr>
            <a:spLocks noGrp="1" noChangeArrowheads="1"/>
          </p:cNvSpPr>
          <p:nvPr>
            <p:ph type="body" idx="4294967295"/>
          </p:nvPr>
        </p:nvSpPr>
        <p:spPr>
          <a:xfrm>
            <a:off x="316918" y="750288"/>
            <a:ext cx="10633022" cy="563096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en-US" altLang="zh-CN" sz="2796" b="1" dirty="0"/>
              <a:t>3. </a:t>
            </a:r>
            <a:r>
              <a:rPr lang="zh-CN" altLang="en-US" sz="2796" b="1" dirty="0"/>
              <a:t>创建带返回参数的存储过程</a:t>
            </a:r>
            <a:endParaRPr lang="zh-CN" altLang="en-US" sz="2796" dirty="0"/>
          </a:p>
          <a:p>
            <a:pPr eaLnBrk="1" hangingPunct="1">
              <a:lnSpc>
                <a:spcPct val="90000"/>
              </a:lnSpc>
              <a:buFont typeface="Wingdings" panose="05000000000000000000" pitchFamily="2" charset="2"/>
              <a:buNone/>
            </a:pPr>
            <a:r>
              <a:rPr lang="zh-CN" altLang="en-US" sz="2796" b="1" dirty="0"/>
              <a:t>在</a:t>
            </a:r>
            <a:r>
              <a:rPr lang="en-US" altLang="zh-CN" sz="2796" b="1" dirty="0"/>
              <a:t>SQL Server </a:t>
            </a:r>
            <a:r>
              <a:rPr lang="zh-CN" altLang="en-US" sz="2796" b="1" dirty="0"/>
              <a:t>中，从存储过程中返回数据主要有以下</a:t>
            </a:r>
            <a:r>
              <a:rPr lang="en-US" altLang="zh-CN" sz="2796" b="1" dirty="0"/>
              <a:t>3</a:t>
            </a:r>
            <a:r>
              <a:rPr lang="zh-CN" altLang="en-US" sz="2796" b="1" dirty="0"/>
              <a:t>种形式。</a:t>
            </a:r>
          </a:p>
          <a:p>
            <a:pPr eaLnBrk="1" hangingPunct="1">
              <a:lnSpc>
                <a:spcPct val="90000"/>
              </a:lnSpc>
              <a:buFont typeface="Wingdings" panose="05000000000000000000" pitchFamily="2" charset="2"/>
              <a:buChar char="l"/>
            </a:pPr>
            <a:r>
              <a:rPr lang="zh-CN" altLang="en-US" sz="2796" b="1" dirty="0"/>
              <a:t>输出参数，即</a:t>
            </a:r>
            <a:r>
              <a:rPr lang="en-US" altLang="zh-CN" sz="2796" b="1" dirty="0"/>
              <a:t>OUTPUT</a:t>
            </a:r>
            <a:r>
              <a:rPr lang="zh-CN" altLang="en-US" sz="2796" b="1" dirty="0"/>
              <a:t>参数。</a:t>
            </a:r>
            <a:r>
              <a:rPr lang="en-US" altLang="zh-CN" sz="2796" b="1" dirty="0"/>
              <a:t>OUTPUT</a:t>
            </a:r>
            <a:r>
              <a:rPr lang="zh-CN" altLang="en-US" sz="2796" b="1" dirty="0"/>
              <a:t>参数用来表明参数是返回参数，该参数值可以返回给</a:t>
            </a:r>
            <a:r>
              <a:rPr lang="en-US" altLang="zh-CN" sz="2796" b="1" dirty="0"/>
              <a:t>EXECUTE</a:t>
            </a:r>
            <a:r>
              <a:rPr lang="zh-CN" altLang="en-US" sz="2796" b="1" dirty="0"/>
              <a:t>。</a:t>
            </a:r>
          </a:p>
          <a:p>
            <a:pPr eaLnBrk="1" hangingPunct="1">
              <a:lnSpc>
                <a:spcPct val="90000"/>
              </a:lnSpc>
              <a:buFont typeface="Wingdings" panose="05000000000000000000" pitchFamily="2" charset="2"/>
              <a:buChar char="l"/>
            </a:pPr>
            <a:r>
              <a:rPr lang="zh-CN" altLang="en-US" sz="2796" b="1" dirty="0"/>
              <a:t>返回代码，即</a:t>
            </a:r>
            <a:r>
              <a:rPr lang="en-US" altLang="zh-CN" sz="2796" b="1" dirty="0"/>
              <a:t>RETURN </a:t>
            </a:r>
            <a:r>
              <a:rPr lang="zh-CN" altLang="en-US" sz="2796" b="1" dirty="0"/>
              <a:t>语句，它始终是整型值。</a:t>
            </a:r>
          </a:p>
          <a:p>
            <a:pPr eaLnBrk="1" hangingPunct="1">
              <a:lnSpc>
                <a:spcPct val="90000"/>
              </a:lnSpc>
              <a:buFont typeface="Wingdings" panose="05000000000000000000" pitchFamily="2" charset="2"/>
              <a:buChar char="l"/>
            </a:pPr>
            <a:r>
              <a:rPr lang="en-US" altLang="zh-CN" sz="2796" b="1" dirty="0"/>
              <a:t>SELECT</a:t>
            </a:r>
            <a:r>
              <a:rPr lang="zh-CN" altLang="en-US" sz="2796" b="1" dirty="0"/>
              <a:t>语句的结果集。</a:t>
            </a:r>
          </a:p>
          <a:p>
            <a:pPr eaLnBrk="1" hangingPunct="1">
              <a:lnSpc>
                <a:spcPct val="90000"/>
              </a:lnSpc>
              <a:buFont typeface="Wingdings" panose="05000000000000000000" pitchFamily="2" charset="2"/>
              <a:buNone/>
            </a:pPr>
            <a:r>
              <a:rPr lang="zh-CN" altLang="en-US" sz="2796" b="1" dirty="0"/>
              <a:t>本例演示使用</a:t>
            </a:r>
            <a:r>
              <a:rPr lang="en-US" altLang="zh-CN" sz="2796" b="1" dirty="0"/>
              <a:t>OUTPUT</a:t>
            </a:r>
            <a:r>
              <a:rPr lang="zh-CN" altLang="en-US" sz="2796" b="1" dirty="0"/>
              <a:t>参数从存储过程返回数据。该存储过程既有输入参数，也有输出参数</a:t>
            </a:r>
          </a:p>
          <a:p>
            <a:pPr eaLnBrk="1" hangingPunct="1">
              <a:lnSpc>
                <a:spcPct val="90000"/>
              </a:lnSpc>
              <a:buFont typeface="Wingdings" panose="05000000000000000000" pitchFamily="2" charset="2"/>
              <a:buNone/>
            </a:pPr>
            <a:r>
              <a:rPr lang="zh-CN" altLang="en-US" sz="2796" b="1" dirty="0"/>
              <a:t>创建一个存储过程，该存储过程接受外部传入的</a:t>
            </a:r>
            <a:r>
              <a:rPr lang="en-US" altLang="zh-CN" sz="2796" b="1" dirty="0" err="1"/>
              <a:t>Snum</a:t>
            </a:r>
            <a:r>
              <a:rPr lang="zh-CN" altLang="en-US" sz="2796" b="1" dirty="0"/>
              <a:t>，在</a:t>
            </a:r>
            <a:r>
              <a:rPr lang="en-US" altLang="zh-CN" sz="2796" b="1" dirty="0"/>
              <a:t>SC</a:t>
            </a:r>
            <a:r>
              <a:rPr lang="zh-CN" altLang="en-US" sz="2796" b="1" dirty="0"/>
              <a:t>表中查找该</a:t>
            </a:r>
            <a:r>
              <a:rPr lang="en-US" altLang="zh-CN" sz="2796" b="1" dirty="0" err="1"/>
              <a:t>Snum</a:t>
            </a:r>
            <a:r>
              <a:rPr lang="zh-CN" altLang="en-US" sz="2796" b="1" dirty="0"/>
              <a:t>的选课记录，然后输出该学生所选课程的总成绩。</a:t>
            </a:r>
          </a:p>
        </p:txBody>
      </p:sp>
      <p:sp>
        <p:nvSpPr>
          <p:cNvPr id="43012" name="Text Box 4">
            <a:extLst>
              <a:ext uri="{FF2B5EF4-FFF2-40B4-BE49-F238E27FC236}">
                <a16:creationId xmlns:a16="http://schemas.microsoft.com/office/drawing/2014/main" id="{50EDDEF3-2BAC-415C-A1D5-7FC9A440CDA6}"/>
              </a:ext>
            </a:extLst>
          </p:cNvPr>
          <p:cNvSpPr txBox="1">
            <a:spLocks noChangeArrowheads="1"/>
          </p:cNvSpPr>
          <p:nvPr/>
        </p:nvSpPr>
        <p:spPr bwMode="auto">
          <a:xfrm>
            <a:off x="139965" y="289136"/>
            <a:ext cx="2492990" cy="46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Clr>
                <a:schemeClr val="bg2"/>
              </a:buClr>
              <a:buSzPct val="70000"/>
              <a:buFont typeface="Wingdings" panose="05000000000000000000" pitchFamily="2" charset="2"/>
              <a:buNone/>
            </a:pPr>
            <a:r>
              <a:rPr lang="zh-CN" altLang="en-US" sz="2996" dirty="0">
                <a:latin typeface="Arial" panose="020B0604020202020204" pitchFamily="34" charset="0"/>
              </a:rPr>
              <a:t>存储过程实例</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6A7BD95D-ADC2-4C7D-B870-8A4EE4134B57}"/>
              </a:ext>
            </a:extLst>
          </p:cNvPr>
          <p:cNvSpPr>
            <a:spLocks noGrp="1" noChangeArrowheads="1"/>
          </p:cNvSpPr>
          <p:nvPr>
            <p:ph type="title" idx="4294967295"/>
          </p:nvPr>
        </p:nvSpPr>
        <p:spPr>
          <a:xfrm>
            <a:off x="233840" y="106257"/>
            <a:ext cx="7690267" cy="765698"/>
          </a:xfrm>
        </p:spPr>
        <p:txBody>
          <a:bodyPr anchor="b"/>
          <a:lstStyle/>
          <a:p>
            <a:r>
              <a:rPr lang="en-US" altLang="zh-CN" sz="2800" b="1" i="0" baseline="0" dirty="0">
                <a:solidFill>
                  <a:schemeClr val="tx1"/>
                </a:solidFill>
                <a:latin typeface="Times New Roman" panose="02020603050405020304" pitchFamily="18" charset="0"/>
                <a:ea typeface="华文宋体" panose="02010600040101010101" pitchFamily="2" charset="-122"/>
              </a:rPr>
              <a:t>4.1 </a:t>
            </a:r>
            <a:r>
              <a:rPr lang="zh-CN" altLang="en-US" sz="2800" b="1" i="0" baseline="0" dirty="0">
                <a:solidFill>
                  <a:schemeClr val="tx1"/>
                </a:solidFill>
                <a:latin typeface="Times New Roman" panose="02020603050405020304" pitchFamily="18" charset="0"/>
                <a:ea typeface="华文宋体" panose="02010600040101010101" pitchFamily="2" charset="-122"/>
              </a:rPr>
              <a:t>注释符与运算符</a:t>
            </a:r>
          </a:p>
        </p:txBody>
      </p:sp>
      <p:sp>
        <p:nvSpPr>
          <p:cNvPr id="291844" name="Rectangle 4">
            <a:extLst>
              <a:ext uri="{FF2B5EF4-FFF2-40B4-BE49-F238E27FC236}">
                <a16:creationId xmlns:a16="http://schemas.microsoft.com/office/drawing/2014/main" id="{15398B9F-15B5-4095-B40D-477E0F55761D}"/>
              </a:ext>
            </a:extLst>
          </p:cNvPr>
          <p:cNvSpPr>
            <a:spLocks noGrp="1" noChangeArrowheads="1"/>
          </p:cNvSpPr>
          <p:nvPr>
            <p:ph type="body" idx="4294967295"/>
          </p:nvPr>
        </p:nvSpPr>
        <p:spPr>
          <a:xfrm>
            <a:off x="332899" y="973561"/>
            <a:ext cx="10769441" cy="5174403"/>
          </a:xfrm>
        </p:spPr>
        <p:txBody>
          <a:bodyPr rtlCol="0">
            <a:normAutofit/>
          </a:bodyPr>
          <a:lstStyle/>
          <a:p>
            <a:pPr marL="589723" indent="-589723" defTabSz="456567">
              <a:lnSpc>
                <a:spcPct val="8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单行注释</a:t>
            </a:r>
            <a:endParaRPr lang="en-US" altLang="zh-CN" sz="2800" b="1" i="0" baseline="0" dirty="0">
              <a:latin typeface="Times New Roman" panose="02020603050405020304" pitchFamily="18" charset="0"/>
              <a:ea typeface="华文宋体" panose="02010600040101010101" pitchFamily="2" charset="-122"/>
            </a:endParaRPr>
          </a:p>
          <a:p>
            <a:pPr marL="589723" indent="-589723" defTabSz="456567">
              <a:lnSpc>
                <a:spcPct val="80000"/>
              </a:lnSpc>
              <a:buClr>
                <a:schemeClr val="bg2">
                  <a:lumMod val="40000"/>
                  <a:lumOff val="60000"/>
                </a:schemeClr>
              </a:buClr>
              <a:buNone/>
              <a:defRPr/>
            </a:pPr>
            <a:endParaRPr lang="zh-CN" altLang="en-US" sz="2800" b="1" i="0" baseline="0" dirty="0">
              <a:latin typeface="Times New Roman" panose="02020603050405020304" pitchFamily="18" charset="0"/>
              <a:ea typeface="华文宋体" panose="02010600040101010101" pitchFamily="2" charset="-122"/>
            </a:endParaRPr>
          </a:p>
          <a:p>
            <a:pPr marL="589723" indent="-589723" defTabSz="456567">
              <a:lnSpc>
                <a:spcPct val="8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多行注释</a:t>
            </a:r>
          </a:p>
          <a:p>
            <a:pPr marL="589723" indent="-589723" defTabSz="456567">
              <a:lnSpc>
                <a:spcPct val="8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@Snum VARCHAR(4)</a:t>
            </a:r>
            <a:r>
              <a:rPr lang="zh-CN" altLang="en-US" sz="2800" b="1" i="0" baseline="0" dirty="0">
                <a:latin typeface="Times New Roman" panose="02020603050405020304" pitchFamily="18" charset="0"/>
                <a:ea typeface="华文宋体" panose="02010600040101010101" pitchFamily="2" charset="-122"/>
              </a:rPr>
              <a:t>：存放学号</a:t>
            </a:r>
          </a:p>
          <a:p>
            <a:pPr marL="589723" indent="-589723" defTabSz="456567">
              <a:lnSpc>
                <a:spcPct val="8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@Snum VARCHAR(4)</a:t>
            </a:r>
            <a:r>
              <a:rPr lang="zh-CN" altLang="en-US" sz="2800" b="1" i="0" baseline="0" dirty="0">
                <a:latin typeface="Times New Roman" panose="02020603050405020304" pitchFamily="18" charset="0"/>
                <a:ea typeface="华文宋体" panose="02010600040101010101" pitchFamily="2" charset="-122"/>
              </a:rPr>
              <a:t>：存放姓名</a:t>
            </a:r>
          </a:p>
          <a:p>
            <a:pPr marL="589723" indent="-589723" defTabSz="456567">
              <a:lnSpc>
                <a:spcPct val="8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a:t>
            </a:r>
          </a:p>
          <a:p>
            <a:pPr marL="589723" indent="-589723" defTabSz="456567">
              <a:lnSpc>
                <a:spcPct val="80000"/>
              </a:lnSpc>
              <a:buClr>
                <a:schemeClr val="bg2">
                  <a:lumMod val="40000"/>
                  <a:lumOff val="60000"/>
                </a:schemeClr>
              </a:buClr>
              <a:buNone/>
              <a:defRPr/>
            </a:pPr>
            <a:endParaRPr lang="zh-CN" altLang="en-US"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iterate type="lt">
                                    <p:tmPct val="0"/>
                                  </p:iterate>
                                  <p:childTnLst>
                                    <p:set>
                                      <p:cBhvr>
                                        <p:cTn id="6" dur="1" fill="hold">
                                          <p:stCondLst>
                                            <p:cond delay="0"/>
                                          </p:stCondLst>
                                        </p:cTn>
                                        <p:tgtEl>
                                          <p:spTgt spid="291843"/>
                                        </p:tgtEl>
                                        <p:attrNameLst>
                                          <p:attrName>style.visibility</p:attrName>
                                        </p:attrNameLst>
                                      </p:cBhvr>
                                      <p:to>
                                        <p:strVal val="visible"/>
                                      </p:to>
                                    </p:set>
                                    <p:anim calcmode="lin" valueType="num">
                                      <p:cBhvr additive="base">
                                        <p:cTn id="7" dur="500" fill="hold"/>
                                        <p:tgtEl>
                                          <p:spTgt spid="291843"/>
                                        </p:tgtEl>
                                        <p:attrNameLst>
                                          <p:attrName>ppt_x</p:attrName>
                                        </p:attrNameLst>
                                      </p:cBhvr>
                                      <p:tavLst>
                                        <p:tav tm="0">
                                          <p:val>
                                            <p:strVal val="#ppt_x"/>
                                          </p:val>
                                        </p:tav>
                                        <p:tav tm="100000">
                                          <p:val>
                                            <p:strVal val="#ppt_x"/>
                                          </p:val>
                                        </p:tav>
                                      </p:tavLst>
                                    </p:anim>
                                    <p:anim calcmode="lin" valueType="num">
                                      <p:cBhvr additive="base">
                                        <p:cTn id="8" dur="500" fill="hold"/>
                                        <p:tgtEl>
                                          <p:spTgt spid="29184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291844">
                                            <p:txEl>
                                              <p:charRg st="0" end="24"/>
                                            </p:txEl>
                                          </p:spTgt>
                                        </p:tgtEl>
                                        <p:attrNameLst>
                                          <p:attrName>style.visibility</p:attrName>
                                        </p:attrNameLst>
                                      </p:cBhvr>
                                      <p:to>
                                        <p:strVal val="visible"/>
                                      </p:to>
                                    </p:set>
                                    <p:anim calcmode="lin" valueType="num">
                                      <p:cBhvr>
                                        <p:cTn id="13" dur="500" fill="hold"/>
                                        <p:tgtEl>
                                          <p:spTgt spid="291844">
                                            <p:txEl>
                                              <p:charRg st="0" end="24"/>
                                            </p:txEl>
                                          </p:spTgt>
                                        </p:tgtEl>
                                        <p:attrNameLst>
                                          <p:attrName>ppt_w</p:attrName>
                                        </p:attrNameLst>
                                      </p:cBhvr>
                                      <p:tavLst>
                                        <p:tav tm="0">
                                          <p:val>
                                            <p:strVal val="#ppt_w*0.05"/>
                                          </p:val>
                                        </p:tav>
                                        <p:tav tm="100000">
                                          <p:val>
                                            <p:strVal val="#ppt_w"/>
                                          </p:val>
                                        </p:tav>
                                      </p:tavLst>
                                    </p:anim>
                                    <p:anim calcmode="lin" valueType="num">
                                      <p:cBhvr>
                                        <p:cTn id="14" dur="500" fill="hold"/>
                                        <p:tgtEl>
                                          <p:spTgt spid="291844">
                                            <p:txEl>
                                              <p:charRg st="0" end="24"/>
                                            </p:txEl>
                                          </p:spTgt>
                                        </p:tgtEl>
                                        <p:attrNameLst>
                                          <p:attrName>ppt_h</p:attrName>
                                        </p:attrNameLst>
                                      </p:cBhvr>
                                      <p:tavLst>
                                        <p:tav tm="0">
                                          <p:val>
                                            <p:strVal val="#ppt_h"/>
                                          </p:val>
                                        </p:tav>
                                        <p:tav tm="100000">
                                          <p:val>
                                            <p:strVal val="#ppt_h"/>
                                          </p:val>
                                        </p:tav>
                                      </p:tavLst>
                                    </p:anim>
                                    <p:anim calcmode="lin" valueType="num">
                                      <p:cBhvr>
                                        <p:cTn id="15" dur="500" fill="hold"/>
                                        <p:tgtEl>
                                          <p:spTgt spid="291844">
                                            <p:txEl>
                                              <p:charRg st="0" end="24"/>
                                            </p:txEl>
                                          </p:spTgt>
                                        </p:tgtEl>
                                        <p:attrNameLst>
                                          <p:attrName>ppt_x</p:attrName>
                                        </p:attrNameLst>
                                      </p:cBhvr>
                                      <p:tavLst>
                                        <p:tav tm="0">
                                          <p:val>
                                            <p:strVal val="#ppt_x-.2"/>
                                          </p:val>
                                        </p:tav>
                                        <p:tav tm="100000">
                                          <p:val>
                                            <p:strVal val="#ppt_x"/>
                                          </p:val>
                                        </p:tav>
                                      </p:tavLst>
                                    </p:anim>
                                    <p:anim calcmode="lin" valueType="num">
                                      <p:cBhvr>
                                        <p:cTn id="16" dur="500" fill="hold"/>
                                        <p:tgtEl>
                                          <p:spTgt spid="291844">
                                            <p:txEl>
                                              <p:charRg st="0" end="24"/>
                                            </p:txEl>
                                          </p:spTgt>
                                        </p:tgtEl>
                                        <p:attrNameLst>
                                          <p:attrName>ppt_y</p:attrName>
                                        </p:attrNameLst>
                                      </p:cBhvr>
                                      <p:tavLst>
                                        <p:tav tm="0">
                                          <p:val>
                                            <p:strVal val="#ppt_y"/>
                                          </p:val>
                                        </p:tav>
                                        <p:tav tm="100000">
                                          <p:val>
                                            <p:strVal val="#ppt_y"/>
                                          </p:val>
                                        </p:tav>
                                      </p:tavLst>
                                    </p:anim>
                                    <p:animEffect transition="in" filter="fade">
                                      <p:cBhvr>
                                        <p:cTn id="17" dur="500"/>
                                        <p:tgtEl>
                                          <p:spTgt spid="291844">
                                            <p:txEl>
                                              <p:charRg st="0" end="24"/>
                                            </p:txEl>
                                          </p:spTgt>
                                        </p:tgtEl>
                                      </p:cBhvr>
                                    </p:animEffect>
                                  </p:childTnLst>
                                </p:cTn>
                              </p:par>
                              <p:par>
                                <p:cTn id="18" presetID="54" presetClass="entr" presetSubtype="0" accel="100000" fill="hold" nodeType="withEffect">
                                  <p:stCondLst>
                                    <p:cond delay="0"/>
                                  </p:stCondLst>
                                  <p:childTnLst>
                                    <p:set>
                                      <p:cBhvr>
                                        <p:cTn id="19" dur="1" fill="hold">
                                          <p:stCondLst>
                                            <p:cond delay="0"/>
                                          </p:stCondLst>
                                        </p:cTn>
                                        <p:tgtEl>
                                          <p:spTgt spid="291844">
                                            <p:txEl>
                                              <p:charRg st="24" end="41"/>
                                            </p:txEl>
                                          </p:spTgt>
                                        </p:tgtEl>
                                        <p:attrNameLst>
                                          <p:attrName>style.visibility</p:attrName>
                                        </p:attrNameLst>
                                      </p:cBhvr>
                                      <p:to>
                                        <p:strVal val="visible"/>
                                      </p:to>
                                    </p:set>
                                    <p:anim calcmode="lin" valueType="num">
                                      <p:cBhvr>
                                        <p:cTn id="20" dur="500" fill="hold"/>
                                        <p:tgtEl>
                                          <p:spTgt spid="291844">
                                            <p:txEl>
                                              <p:charRg st="24" end="41"/>
                                            </p:txEl>
                                          </p:spTgt>
                                        </p:tgtEl>
                                        <p:attrNameLst>
                                          <p:attrName>ppt_w</p:attrName>
                                        </p:attrNameLst>
                                      </p:cBhvr>
                                      <p:tavLst>
                                        <p:tav tm="0">
                                          <p:val>
                                            <p:strVal val="#ppt_w*0.05"/>
                                          </p:val>
                                        </p:tav>
                                        <p:tav tm="100000">
                                          <p:val>
                                            <p:strVal val="#ppt_w"/>
                                          </p:val>
                                        </p:tav>
                                      </p:tavLst>
                                    </p:anim>
                                    <p:anim calcmode="lin" valueType="num">
                                      <p:cBhvr>
                                        <p:cTn id="21" dur="500" fill="hold"/>
                                        <p:tgtEl>
                                          <p:spTgt spid="291844">
                                            <p:txEl>
                                              <p:charRg st="24" end="41"/>
                                            </p:txEl>
                                          </p:spTgt>
                                        </p:tgtEl>
                                        <p:attrNameLst>
                                          <p:attrName>ppt_h</p:attrName>
                                        </p:attrNameLst>
                                      </p:cBhvr>
                                      <p:tavLst>
                                        <p:tav tm="0">
                                          <p:val>
                                            <p:strVal val="#ppt_h"/>
                                          </p:val>
                                        </p:tav>
                                        <p:tav tm="100000">
                                          <p:val>
                                            <p:strVal val="#ppt_h"/>
                                          </p:val>
                                        </p:tav>
                                      </p:tavLst>
                                    </p:anim>
                                    <p:anim calcmode="lin" valueType="num">
                                      <p:cBhvr>
                                        <p:cTn id="22" dur="500" fill="hold"/>
                                        <p:tgtEl>
                                          <p:spTgt spid="291844">
                                            <p:txEl>
                                              <p:charRg st="24" end="41"/>
                                            </p:txEl>
                                          </p:spTgt>
                                        </p:tgtEl>
                                        <p:attrNameLst>
                                          <p:attrName>ppt_x</p:attrName>
                                        </p:attrNameLst>
                                      </p:cBhvr>
                                      <p:tavLst>
                                        <p:tav tm="0">
                                          <p:val>
                                            <p:strVal val="#ppt_x-.2"/>
                                          </p:val>
                                        </p:tav>
                                        <p:tav tm="100000">
                                          <p:val>
                                            <p:strVal val="#ppt_x"/>
                                          </p:val>
                                        </p:tav>
                                      </p:tavLst>
                                    </p:anim>
                                    <p:anim calcmode="lin" valueType="num">
                                      <p:cBhvr>
                                        <p:cTn id="23" dur="500" fill="hold"/>
                                        <p:tgtEl>
                                          <p:spTgt spid="291844">
                                            <p:txEl>
                                              <p:charRg st="24" end="41"/>
                                            </p:txEl>
                                          </p:spTgt>
                                        </p:tgtEl>
                                        <p:attrNameLst>
                                          <p:attrName>ppt_y</p:attrName>
                                        </p:attrNameLst>
                                      </p:cBhvr>
                                      <p:tavLst>
                                        <p:tav tm="0">
                                          <p:val>
                                            <p:strVal val="#ppt_y"/>
                                          </p:val>
                                        </p:tav>
                                        <p:tav tm="100000">
                                          <p:val>
                                            <p:strVal val="#ppt_y"/>
                                          </p:val>
                                        </p:tav>
                                      </p:tavLst>
                                    </p:anim>
                                    <p:animEffect transition="in" filter="fade">
                                      <p:cBhvr>
                                        <p:cTn id="24" dur="500"/>
                                        <p:tgtEl>
                                          <p:spTgt spid="291844">
                                            <p:txEl>
                                              <p:charRg st="24" end="41"/>
                                            </p:txEl>
                                          </p:spTgt>
                                        </p:tgtEl>
                                      </p:cBhvr>
                                    </p:animEffect>
                                  </p:childTnLst>
                                </p:cTn>
                              </p:par>
                              <p:par>
                                <p:cTn id="25" presetID="54" presetClass="entr" presetSubtype="0" accel="100000" fill="hold" nodeType="withEffect">
                                  <p:stCondLst>
                                    <p:cond delay="0"/>
                                  </p:stCondLst>
                                  <p:childTnLst>
                                    <p:set>
                                      <p:cBhvr>
                                        <p:cTn id="26" dur="1" fill="hold">
                                          <p:stCondLst>
                                            <p:cond delay="0"/>
                                          </p:stCondLst>
                                        </p:cTn>
                                        <p:tgtEl>
                                          <p:spTgt spid="291844">
                                            <p:txEl>
                                              <p:charRg st="41" end="66"/>
                                            </p:txEl>
                                          </p:spTgt>
                                        </p:tgtEl>
                                        <p:attrNameLst>
                                          <p:attrName>style.visibility</p:attrName>
                                        </p:attrNameLst>
                                      </p:cBhvr>
                                      <p:to>
                                        <p:strVal val="visible"/>
                                      </p:to>
                                    </p:set>
                                    <p:anim calcmode="lin" valueType="num">
                                      <p:cBhvr>
                                        <p:cTn id="27" dur="500" fill="hold"/>
                                        <p:tgtEl>
                                          <p:spTgt spid="291844">
                                            <p:txEl>
                                              <p:charRg st="41" end="66"/>
                                            </p:txEl>
                                          </p:spTgt>
                                        </p:tgtEl>
                                        <p:attrNameLst>
                                          <p:attrName>ppt_w</p:attrName>
                                        </p:attrNameLst>
                                      </p:cBhvr>
                                      <p:tavLst>
                                        <p:tav tm="0">
                                          <p:val>
                                            <p:strVal val="#ppt_w*0.05"/>
                                          </p:val>
                                        </p:tav>
                                        <p:tav tm="100000">
                                          <p:val>
                                            <p:strVal val="#ppt_w"/>
                                          </p:val>
                                        </p:tav>
                                      </p:tavLst>
                                    </p:anim>
                                    <p:anim calcmode="lin" valueType="num">
                                      <p:cBhvr>
                                        <p:cTn id="28" dur="500" fill="hold"/>
                                        <p:tgtEl>
                                          <p:spTgt spid="291844">
                                            <p:txEl>
                                              <p:charRg st="41" end="66"/>
                                            </p:txEl>
                                          </p:spTgt>
                                        </p:tgtEl>
                                        <p:attrNameLst>
                                          <p:attrName>ppt_h</p:attrName>
                                        </p:attrNameLst>
                                      </p:cBhvr>
                                      <p:tavLst>
                                        <p:tav tm="0">
                                          <p:val>
                                            <p:strVal val="#ppt_h"/>
                                          </p:val>
                                        </p:tav>
                                        <p:tav tm="100000">
                                          <p:val>
                                            <p:strVal val="#ppt_h"/>
                                          </p:val>
                                        </p:tav>
                                      </p:tavLst>
                                    </p:anim>
                                    <p:anim calcmode="lin" valueType="num">
                                      <p:cBhvr>
                                        <p:cTn id="29" dur="500" fill="hold"/>
                                        <p:tgtEl>
                                          <p:spTgt spid="291844">
                                            <p:txEl>
                                              <p:charRg st="41" end="66"/>
                                            </p:txEl>
                                          </p:spTgt>
                                        </p:tgtEl>
                                        <p:attrNameLst>
                                          <p:attrName>ppt_x</p:attrName>
                                        </p:attrNameLst>
                                      </p:cBhvr>
                                      <p:tavLst>
                                        <p:tav tm="0">
                                          <p:val>
                                            <p:strVal val="#ppt_x-.2"/>
                                          </p:val>
                                        </p:tav>
                                        <p:tav tm="100000">
                                          <p:val>
                                            <p:strVal val="#ppt_x"/>
                                          </p:val>
                                        </p:tav>
                                      </p:tavLst>
                                    </p:anim>
                                    <p:anim calcmode="lin" valueType="num">
                                      <p:cBhvr>
                                        <p:cTn id="30" dur="500" fill="hold"/>
                                        <p:tgtEl>
                                          <p:spTgt spid="291844">
                                            <p:txEl>
                                              <p:charRg st="41" end="66"/>
                                            </p:txEl>
                                          </p:spTgt>
                                        </p:tgtEl>
                                        <p:attrNameLst>
                                          <p:attrName>ppt_y</p:attrName>
                                        </p:attrNameLst>
                                      </p:cBhvr>
                                      <p:tavLst>
                                        <p:tav tm="0">
                                          <p:val>
                                            <p:strVal val="#ppt_y"/>
                                          </p:val>
                                        </p:tav>
                                        <p:tav tm="100000">
                                          <p:val>
                                            <p:strVal val="#ppt_y"/>
                                          </p:val>
                                        </p:tav>
                                      </p:tavLst>
                                    </p:anim>
                                    <p:animEffect transition="in" filter="fade">
                                      <p:cBhvr>
                                        <p:cTn id="31" dur="500"/>
                                        <p:tgtEl>
                                          <p:spTgt spid="291844">
                                            <p:txEl>
                                              <p:charRg st="41" end="66"/>
                                            </p:txEl>
                                          </p:spTgt>
                                        </p:tgtEl>
                                      </p:cBhvr>
                                    </p:animEffect>
                                  </p:childTnLst>
                                </p:cTn>
                              </p:par>
                              <p:par>
                                <p:cTn id="32" presetID="54" presetClass="entr" presetSubtype="0" accel="100000" fill="hold" nodeType="withEffect">
                                  <p:stCondLst>
                                    <p:cond delay="0"/>
                                  </p:stCondLst>
                                  <p:childTnLst>
                                    <p:set>
                                      <p:cBhvr>
                                        <p:cTn id="33" dur="1" fill="hold">
                                          <p:stCondLst>
                                            <p:cond delay="0"/>
                                          </p:stCondLst>
                                        </p:cTn>
                                        <p:tgtEl>
                                          <p:spTgt spid="291844">
                                            <p:txEl>
                                              <p:charRg st="66" end="66"/>
                                            </p:txEl>
                                          </p:spTgt>
                                        </p:tgtEl>
                                        <p:attrNameLst>
                                          <p:attrName>style.visibility</p:attrName>
                                        </p:attrNameLst>
                                      </p:cBhvr>
                                      <p:to>
                                        <p:strVal val="visible"/>
                                      </p:to>
                                    </p:set>
                                    <p:anim calcmode="lin" valueType="num">
                                      <p:cBhvr>
                                        <p:cTn id="34" dur="500" fill="hold"/>
                                        <p:tgtEl>
                                          <p:spTgt spid="291844">
                                            <p:txEl>
                                              <p:charRg st="66" end="66"/>
                                            </p:txEl>
                                          </p:spTgt>
                                        </p:tgtEl>
                                        <p:attrNameLst>
                                          <p:attrName>ppt_w</p:attrName>
                                        </p:attrNameLst>
                                      </p:cBhvr>
                                      <p:tavLst>
                                        <p:tav tm="0">
                                          <p:val>
                                            <p:strVal val="#ppt_w*0.05"/>
                                          </p:val>
                                        </p:tav>
                                        <p:tav tm="100000">
                                          <p:val>
                                            <p:strVal val="#ppt_w"/>
                                          </p:val>
                                        </p:tav>
                                      </p:tavLst>
                                    </p:anim>
                                    <p:anim calcmode="lin" valueType="num">
                                      <p:cBhvr>
                                        <p:cTn id="35" dur="500" fill="hold"/>
                                        <p:tgtEl>
                                          <p:spTgt spid="291844">
                                            <p:txEl>
                                              <p:charRg st="66" end="66"/>
                                            </p:txEl>
                                          </p:spTgt>
                                        </p:tgtEl>
                                        <p:attrNameLst>
                                          <p:attrName>ppt_h</p:attrName>
                                        </p:attrNameLst>
                                      </p:cBhvr>
                                      <p:tavLst>
                                        <p:tav tm="0">
                                          <p:val>
                                            <p:strVal val="#ppt_h"/>
                                          </p:val>
                                        </p:tav>
                                        <p:tav tm="100000">
                                          <p:val>
                                            <p:strVal val="#ppt_h"/>
                                          </p:val>
                                        </p:tav>
                                      </p:tavLst>
                                    </p:anim>
                                    <p:anim calcmode="lin" valueType="num">
                                      <p:cBhvr>
                                        <p:cTn id="36" dur="500" fill="hold"/>
                                        <p:tgtEl>
                                          <p:spTgt spid="291844">
                                            <p:txEl>
                                              <p:charRg st="66" end="66"/>
                                            </p:txEl>
                                          </p:spTgt>
                                        </p:tgtEl>
                                        <p:attrNameLst>
                                          <p:attrName>ppt_x</p:attrName>
                                        </p:attrNameLst>
                                      </p:cBhvr>
                                      <p:tavLst>
                                        <p:tav tm="0">
                                          <p:val>
                                            <p:strVal val="#ppt_x-.2"/>
                                          </p:val>
                                        </p:tav>
                                        <p:tav tm="100000">
                                          <p:val>
                                            <p:strVal val="#ppt_x"/>
                                          </p:val>
                                        </p:tav>
                                      </p:tavLst>
                                    </p:anim>
                                    <p:anim calcmode="lin" valueType="num">
                                      <p:cBhvr>
                                        <p:cTn id="37" dur="500" fill="hold"/>
                                        <p:tgtEl>
                                          <p:spTgt spid="291844">
                                            <p:txEl>
                                              <p:charRg st="66" end="66"/>
                                            </p:txEl>
                                          </p:spTgt>
                                        </p:tgtEl>
                                        <p:attrNameLst>
                                          <p:attrName>ppt_y</p:attrName>
                                        </p:attrNameLst>
                                      </p:cBhvr>
                                      <p:tavLst>
                                        <p:tav tm="0">
                                          <p:val>
                                            <p:strVal val="#ppt_y"/>
                                          </p:val>
                                        </p:tav>
                                        <p:tav tm="100000">
                                          <p:val>
                                            <p:strVal val="#ppt_y"/>
                                          </p:val>
                                        </p:tav>
                                      </p:tavLst>
                                    </p:anim>
                                    <p:animEffect transition="in" filter="fade">
                                      <p:cBhvr>
                                        <p:cTn id="38" dur="500"/>
                                        <p:tgtEl>
                                          <p:spTgt spid="291844">
                                            <p:txEl>
                                              <p:charRg st="66" end="66"/>
                                            </p:txEl>
                                          </p:spTgt>
                                        </p:tgtEl>
                                      </p:cBhvr>
                                    </p:animEffect>
                                  </p:childTnLst>
                                </p:cTn>
                              </p:par>
                              <p:par>
                                <p:cTn id="39" presetID="54" presetClass="entr" presetSubtype="0" accel="100000" fill="hold" nodeType="withEffect">
                                  <p:stCondLst>
                                    <p:cond delay="0"/>
                                  </p:stCondLst>
                                  <p:childTnLst>
                                    <p:set>
                                      <p:cBhvr>
                                        <p:cTn id="40" dur="1" fill="hold">
                                          <p:stCondLst>
                                            <p:cond delay="0"/>
                                          </p:stCondLst>
                                        </p:cTn>
                                        <p:tgtEl>
                                          <p:spTgt spid="291844">
                                            <p:txEl>
                                              <p:charRg st="66" end="66"/>
                                            </p:txEl>
                                          </p:spTgt>
                                        </p:tgtEl>
                                        <p:attrNameLst>
                                          <p:attrName>style.visibility</p:attrName>
                                        </p:attrNameLst>
                                      </p:cBhvr>
                                      <p:to>
                                        <p:strVal val="visible"/>
                                      </p:to>
                                    </p:set>
                                    <p:anim calcmode="lin" valueType="num">
                                      <p:cBhvr>
                                        <p:cTn id="41" dur="500" fill="hold"/>
                                        <p:tgtEl>
                                          <p:spTgt spid="291844">
                                            <p:txEl>
                                              <p:charRg st="66" end="66"/>
                                            </p:txEl>
                                          </p:spTgt>
                                        </p:tgtEl>
                                        <p:attrNameLst>
                                          <p:attrName>ppt_w</p:attrName>
                                        </p:attrNameLst>
                                      </p:cBhvr>
                                      <p:tavLst>
                                        <p:tav tm="0">
                                          <p:val>
                                            <p:strVal val="#ppt_w*0.05"/>
                                          </p:val>
                                        </p:tav>
                                        <p:tav tm="100000">
                                          <p:val>
                                            <p:strVal val="#ppt_w"/>
                                          </p:val>
                                        </p:tav>
                                      </p:tavLst>
                                    </p:anim>
                                    <p:anim calcmode="lin" valueType="num">
                                      <p:cBhvr>
                                        <p:cTn id="42" dur="500" fill="hold"/>
                                        <p:tgtEl>
                                          <p:spTgt spid="291844">
                                            <p:txEl>
                                              <p:charRg st="66" end="66"/>
                                            </p:txEl>
                                          </p:spTgt>
                                        </p:tgtEl>
                                        <p:attrNameLst>
                                          <p:attrName>ppt_h</p:attrName>
                                        </p:attrNameLst>
                                      </p:cBhvr>
                                      <p:tavLst>
                                        <p:tav tm="0">
                                          <p:val>
                                            <p:strVal val="#ppt_h"/>
                                          </p:val>
                                        </p:tav>
                                        <p:tav tm="100000">
                                          <p:val>
                                            <p:strVal val="#ppt_h"/>
                                          </p:val>
                                        </p:tav>
                                      </p:tavLst>
                                    </p:anim>
                                    <p:anim calcmode="lin" valueType="num">
                                      <p:cBhvr>
                                        <p:cTn id="43" dur="500" fill="hold"/>
                                        <p:tgtEl>
                                          <p:spTgt spid="291844">
                                            <p:txEl>
                                              <p:charRg st="66" end="66"/>
                                            </p:txEl>
                                          </p:spTgt>
                                        </p:tgtEl>
                                        <p:attrNameLst>
                                          <p:attrName>ppt_x</p:attrName>
                                        </p:attrNameLst>
                                      </p:cBhvr>
                                      <p:tavLst>
                                        <p:tav tm="0">
                                          <p:val>
                                            <p:strVal val="#ppt_x-.2"/>
                                          </p:val>
                                        </p:tav>
                                        <p:tav tm="100000">
                                          <p:val>
                                            <p:strVal val="#ppt_x"/>
                                          </p:val>
                                        </p:tav>
                                      </p:tavLst>
                                    </p:anim>
                                    <p:anim calcmode="lin" valueType="num">
                                      <p:cBhvr>
                                        <p:cTn id="44" dur="500" fill="hold"/>
                                        <p:tgtEl>
                                          <p:spTgt spid="291844">
                                            <p:txEl>
                                              <p:charRg st="66" end="66"/>
                                            </p:txEl>
                                          </p:spTgt>
                                        </p:tgtEl>
                                        <p:attrNameLst>
                                          <p:attrName>ppt_y</p:attrName>
                                        </p:attrNameLst>
                                      </p:cBhvr>
                                      <p:tavLst>
                                        <p:tav tm="0">
                                          <p:val>
                                            <p:strVal val="#ppt_y"/>
                                          </p:val>
                                        </p:tav>
                                        <p:tav tm="100000">
                                          <p:val>
                                            <p:strVal val="#ppt_y"/>
                                          </p:val>
                                        </p:tav>
                                      </p:tavLst>
                                    </p:anim>
                                    <p:animEffect transition="in" filter="fade">
                                      <p:cBhvr>
                                        <p:cTn id="45" dur="500"/>
                                        <p:tgtEl>
                                          <p:spTgt spid="291844">
                                            <p:txEl>
                                              <p:charRg st="66" end="66"/>
                                            </p:txEl>
                                          </p:spTgt>
                                        </p:tgtEl>
                                      </p:cBhvr>
                                    </p:animEffect>
                                  </p:childTnLst>
                                </p:cTn>
                              </p:par>
                              <p:par>
                                <p:cTn id="46" presetID="54" presetClass="entr" presetSubtype="0" accel="100000" fill="hold" nodeType="withEffect">
                                  <p:stCondLst>
                                    <p:cond delay="0"/>
                                  </p:stCondLst>
                                  <p:childTnLst>
                                    <p:set>
                                      <p:cBhvr>
                                        <p:cTn id="47" dur="1" fill="hold">
                                          <p:stCondLst>
                                            <p:cond delay="0"/>
                                          </p:stCondLst>
                                        </p:cTn>
                                        <p:tgtEl>
                                          <p:spTgt spid="291844">
                                            <p:txEl>
                                              <p:charRg st="66" end="66"/>
                                            </p:txEl>
                                          </p:spTgt>
                                        </p:tgtEl>
                                        <p:attrNameLst>
                                          <p:attrName>style.visibility</p:attrName>
                                        </p:attrNameLst>
                                      </p:cBhvr>
                                      <p:to>
                                        <p:strVal val="visible"/>
                                      </p:to>
                                    </p:set>
                                    <p:anim calcmode="lin" valueType="num">
                                      <p:cBhvr>
                                        <p:cTn id="48" dur="500" fill="hold"/>
                                        <p:tgtEl>
                                          <p:spTgt spid="291844">
                                            <p:txEl>
                                              <p:charRg st="66" end="66"/>
                                            </p:txEl>
                                          </p:spTgt>
                                        </p:tgtEl>
                                        <p:attrNameLst>
                                          <p:attrName>ppt_w</p:attrName>
                                        </p:attrNameLst>
                                      </p:cBhvr>
                                      <p:tavLst>
                                        <p:tav tm="0">
                                          <p:val>
                                            <p:strVal val="#ppt_w*0.05"/>
                                          </p:val>
                                        </p:tav>
                                        <p:tav tm="100000">
                                          <p:val>
                                            <p:strVal val="#ppt_w"/>
                                          </p:val>
                                        </p:tav>
                                      </p:tavLst>
                                    </p:anim>
                                    <p:anim calcmode="lin" valueType="num">
                                      <p:cBhvr>
                                        <p:cTn id="49" dur="500" fill="hold"/>
                                        <p:tgtEl>
                                          <p:spTgt spid="291844">
                                            <p:txEl>
                                              <p:charRg st="66" end="66"/>
                                            </p:txEl>
                                          </p:spTgt>
                                        </p:tgtEl>
                                        <p:attrNameLst>
                                          <p:attrName>ppt_h</p:attrName>
                                        </p:attrNameLst>
                                      </p:cBhvr>
                                      <p:tavLst>
                                        <p:tav tm="0">
                                          <p:val>
                                            <p:strVal val="#ppt_h"/>
                                          </p:val>
                                        </p:tav>
                                        <p:tav tm="100000">
                                          <p:val>
                                            <p:strVal val="#ppt_h"/>
                                          </p:val>
                                        </p:tav>
                                      </p:tavLst>
                                    </p:anim>
                                    <p:anim calcmode="lin" valueType="num">
                                      <p:cBhvr>
                                        <p:cTn id="50" dur="500" fill="hold"/>
                                        <p:tgtEl>
                                          <p:spTgt spid="291844">
                                            <p:txEl>
                                              <p:charRg st="66" end="66"/>
                                            </p:txEl>
                                          </p:spTgt>
                                        </p:tgtEl>
                                        <p:attrNameLst>
                                          <p:attrName>ppt_x</p:attrName>
                                        </p:attrNameLst>
                                      </p:cBhvr>
                                      <p:tavLst>
                                        <p:tav tm="0">
                                          <p:val>
                                            <p:strVal val="#ppt_x-.2"/>
                                          </p:val>
                                        </p:tav>
                                        <p:tav tm="100000">
                                          <p:val>
                                            <p:strVal val="#ppt_x"/>
                                          </p:val>
                                        </p:tav>
                                      </p:tavLst>
                                    </p:anim>
                                    <p:anim calcmode="lin" valueType="num">
                                      <p:cBhvr>
                                        <p:cTn id="51" dur="500" fill="hold"/>
                                        <p:tgtEl>
                                          <p:spTgt spid="291844">
                                            <p:txEl>
                                              <p:charRg st="66" end="66"/>
                                            </p:txEl>
                                          </p:spTgt>
                                        </p:tgtEl>
                                        <p:attrNameLst>
                                          <p:attrName>ppt_y</p:attrName>
                                        </p:attrNameLst>
                                      </p:cBhvr>
                                      <p:tavLst>
                                        <p:tav tm="0">
                                          <p:val>
                                            <p:strVal val="#ppt_y"/>
                                          </p:val>
                                        </p:tav>
                                        <p:tav tm="100000">
                                          <p:val>
                                            <p:strVal val="#ppt_y"/>
                                          </p:val>
                                        </p:tav>
                                      </p:tavLst>
                                    </p:anim>
                                    <p:animEffect transition="in" filter="fade">
                                      <p:cBhvr>
                                        <p:cTn id="52" dur="500"/>
                                        <p:tgtEl>
                                          <p:spTgt spid="291844">
                                            <p:txEl>
                                              <p:charRg st="66" end="66"/>
                                            </p:txEl>
                                          </p:spTgt>
                                        </p:tgtEl>
                                      </p:cBhvr>
                                    </p:animEffect>
                                  </p:childTnLst>
                                </p:cTn>
                              </p:par>
                              <p:par>
                                <p:cTn id="53" presetID="54" presetClass="entr" presetSubtype="0" accel="100000" fill="hold" nodeType="withEffect">
                                  <p:stCondLst>
                                    <p:cond delay="0"/>
                                  </p:stCondLst>
                                  <p:childTnLst>
                                    <p:set>
                                      <p:cBhvr>
                                        <p:cTn id="54" dur="1" fill="hold">
                                          <p:stCondLst>
                                            <p:cond delay="0"/>
                                          </p:stCondLst>
                                        </p:cTn>
                                        <p:tgtEl>
                                          <p:spTgt spid="291844">
                                            <p:txEl>
                                              <p:charRg st="66" end="66"/>
                                            </p:txEl>
                                          </p:spTgt>
                                        </p:tgtEl>
                                        <p:attrNameLst>
                                          <p:attrName>style.visibility</p:attrName>
                                        </p:attrNameLst>
                                      </p:cBhvr>
                                      <p:to>
                                        <p:strVal val="visible"/>
                                      </p:to>
                                    </p:set>
                                    <p:anim calcmode="lin" valueType="num">
                                      <p:cBhvr>
                                        <p:cTn id="55" dur="500" fill="hold"/>
                                        <p:tgtEl>
                                          <p:spTgt spid="291844">
                                            <p:txEl>
                                              <p:charRg st="66" end="66"/>
                                            </p:txEl>
                                          </p:spTgt>
                                        </p:tgtEl>
                                        <p:attrNameLst>
                                          <p:attrName>ppt_w</p:attrName>
                                        </p:attrNameLst>
                                      </p:cBhvr>
                                      <p:tavLst>
                                        <p:tav tm="0">
                                          <p:val>
                                            <p:strVal val="#ppt_w*0.05"/>
                                          </p:val>
                                        </p:tav>
                                        <p:tav tm="100000">
                                          <p:val>
                                            <p:strVal val="#ppt_w"/>
                                          </p:val>
                                        </p:tav>
                                      </p:tavLst>
                                    </p:anim>
                                    <p:anim calcmode="lin" valueType="num">
                                      <p:cBhvr>
                                        <p:cTn id="56" dur="500" fill="hold"/>
                                        <p:tgtEl>
                                          <p:spTgt spid="291844">
                                            <p:txEl>
                                              <p:charRg st="66" end="66"/>
                                            </p:txEl>
                                          </p:spTgt>
                                        </p:tgtEl>
                                        <p:attrNameLst>
                                          <p:attrName>ppt_h</p:attrName>
                                        </p:attrNameLst>
                                      </p:cBhvr>
                                      <p:tavLst>
                                        <p:tav tm="0">
                                          <p:val>
                                            <p:strVal val="#ppt_h"/>
                                          </p:val>
                                        </p:tav>
                                        <p:tav tm="100000">
                                          <p:val>
                                            <p:strVal val="#ppt_h"/>
                                          </p:val>
                                        </p:tav>
                                      </p:tavLst>
                                    </p:anim>
                                    <p:anim calcmode="lin" valueType="num">
                                      <p:cBhvr>
                                        <p:cTn id="57" dur="500" fill="hold"/>
                                        <p:tgtEl>
                                          <p:spTgt spid="291844">
                                            <p:txEl>
                                              <p:charRg st="66" end="66"/>
                                            </p:txEl>
                                          </p:spTgt>
                                        </p:tgtEl>
                                        <p:attrNameLst>
                                          <p:attrName>ppt_x</p:attrName>
                                        </p:attrNameLst>
                                      </p:cBhvr>
                                      <p:tavLst>
                                        <p:tav tm="0">
                                          <p:val>
                                            <p:strVal val="#ppt_x-.2"/>
                                          </p:val>
                                        </p:tav>
                                        <p:tav tm="100000">
                                          <p:val>
                                            <p:strVal val="#ppt_x"/>
                                          </p:val>
                                        </p:tav>
                                      </p:tavLst>
                                    </p:anim>
                                    <p:anim calcmode="lin" valueType="num">
                                      <p:cBhvr>
                                        <p:cTn id="58" dur="500" fill="hold"/>
                                        <p:tgtEl>
                                          <p:spTgt spid="291844">
                                            <p:txEl>
                                              <p:charRg st="66" end="66"/>
                                            </p:txEl>
                                          </p:spTgt>
                                        </p:tgtEl>
                                        <p:attrNameLst>
                                          <p:attrName>ppt_y</p:attrName>
                                        </p:attrNameLst>
                                      </p:cBhvr>
                                      <p:tavLst>
                                        <p:tav tm="0">
                                          <p:val>
                                            <p:strVal val="#ppt_y"/>
                                          </p:val>
                                        </p:tav>
                                        <p:tav tm="100000">
                                          <p:val>
                                            <p:strVal val="#ppt_y"/>
                                          </p:val>
                                        </p:tav>
                                      </p:tavLst>
                                    </p:anim>
                                    <p:animEffect transition="in" filter="fade">
                                      <p:cBhvr>
                                        <p:cTn id="59" dur="500"/>
                                        <p:tgtEl>
                                          <p:spTgt spid="291844">
                                            <p:txEl>
                                              <p:charRg st="66" end="66"/>
                                            </p:txEl>
                                          </p:spTgt>
                                        </p:tgtEl>
                                      </p:cBhvr>
                                    </p:animEffect>
                                  </p:childTnLst>
                                </p:cTn>
                              </p:par>
                              <p:par>
                                <p:cTn id="60" presetID="54" presetClass="entr" presetSubtype="0" accel="100000" fill="hold" nodeType="withEffect">
                                  <p:stCondLst>
                                    <p:cond delay="0"/>
                                  </p:stCondLst>
                                  <p:childTnLst>
                                    <p:set>
                                      <p:cBhvr>
                                        <p:cTn id="61" dur="1" fill="hold">
                                          <p:stCondLst>
                                            <p:cond delay="0"/>
                                          </p:stCondLst>
                                        </p:cTn>
                                        <p:tgtEl>
                                          <p:spTgt spid="291844">
                                            <p:txEl>
                                              <p:charRg st="66" end="66"/>
                                            </p:txEl>
                                          </p:spTgt>
                                        </p:tgtEl>
                                        <p:attrNameLst>
                                          <p:attrName>style.visibility</p:attrName>
                                        </p:attrNameLst>
                                      </p:cBhvr>
                                      <p:to>
                                        <p:strVal val="visible"/>
                                      </p:to>
                                    </p:set>
                                    <p:anim calcmode="lin" valueType="num">
                                      <p:cBhvr>
                                        <p:cTn id="62" dur="500" fill="hold"/>
                                        <p:tgtEl>
                                          <p:spTgt spid="291844">
                                            <p:txEl>
                                              <p:charRg st="66" end="66"/>
                                            </p:txEl>
                                          </p:spTgt>
                                        </p:tgtEl>
                                        <p:attrNameLst>
                                          <p:attrName>ppt_w</p:attrName>
                                        </p:attrNameLst>
                                      </p:cBhvr>
                                      <p:tavLst>
                                        <p:tav tm="0">
                                          <p:val>
                                            <p:strVal val="#ppt_w*0.05"/>
                                          </p:val>
                                        </p:tav>
                                        <p:tav tm="100000">
                                          <p:val>
                                            <p:strVal val="#ppt_w"/>
                                          </p:val>
                                        </p:tav>
                                      </p:tavLst>
                                    </p:anim>
                                    <p:anim calcmode="lin" valueType="num">
                                      <p:cBhvr>
                                        <p:cTn id="63" dur="500" fill="hold"/>
                                        <p:tgtEl>
                                          <p:spTgt spid="291844">
                                            <p:txEl>
                                              <p:charRg st="66" end="66"/>
                                            </p:txEl>
                                          </p:spTgt>
                                        </p:tgtEl>
                                        <p:attrNameLst>
                                          <p:attrName>ppt_h</p:attrName>
                                        </p:attrNameLst>
                                      </p:cBhvr>
                                      <p:tavLst>
                                        <p:tav tm="0">
                                          <p:val>
                                            <p:strVal val="#ppt_h"/>
                                          </p:val>
                                        </p:tav>
                                        <p:tav tm="100000">
                                          <p:val>
                                            <p:strVal val="#ppt_h"/>
                                          </p:val>
                                        </p:tav>
                                      </p:tavLst>
                                    </p:anim>
                                    <p:anim calcmode="lin" valueType="num">
                                      <p:cBhvr>
                                        <p:cTn id="64" dur="500" fill="hold"/>
                                        <p:tgtEl>
                                          <p:spTgt spid="291844">
                                            <p:txEl>
                                              <p:charRg st="66" end="66"/>
                                            </p:txEl>
                                          </p:spTgt>
                                        </p:tgtEl>
                                        <p:attrNameLst>
                                          <p:attrName>ppt_x</p:attrName>
                                        </p:attrNameLst>
                                      </p:cBhvr>
                                      <p:tavLst>
                                        <p:tav tm="0">
                                          <p:val>
                                            <p:strVal val="#ppt_x-.2"/>
                                          </p:val>
                                        </p:tav>
                                        <p:tav tm="100000">
                                          <p:val>
                                            <p:strVal val="#ppt_x"/>
                                          </p:val>
                                        </p:tav>
                                      </p:tavLst>
                                    </p:anim>
                                    <p:anim calcmode="lin" valueType="num">
                                      <p:cBhvr>
                                        <p:cTn id="65" dur="500" fill="hold"/>
                                        <p:tgtEl>
                                          <p:spTgt spid="291844">
                                            <p:txEl>
                                              <p:charRg st="66" end="66"/>
                                            </p:txEl>
                                          </p:spTgt>
                                        </p:tgtEl>
                                        <p:attrNameLst>
                                          <p:attrName>ppt_y</p:attrName>
                                        </p:attrNameLst>
                                      </p:cBhvr>
                                      <p:tavLst>
                                        <p:tav tm="0">
                                          <p:val>
                                            <p:strVal val="#ppt_y"/>
                                          </p:val>
                                        </p:tav>
                                        <p:tav tm="100000">
                                          <p:val>
                                            <p:strVal val="#ppt_y"/>
                                          </p:val>
                                        </p:tav>
                                      </p:tavLst>
                                    </p:anim>
                                    <p:animEffect transition="in" filter="fade">
                                      <p:cBhvr>
                                        <p:cTn id="66" dur="500"/>
                                        <p:tgtEl>
                                          <p:spTgt spid="291844">
                                            <p:txEl>
                                              <p:charRg st="66" end="66"/>
                                            </p:txEl>
                                          </p:spTgt>
                                        </p:tgtEl>
                                      </p:cBhvr>
                                    </p:animEffect>
                                  </p:childTnLst>
                                </p:cTn>
                              </p:par>
                              <p:par>
                                <p:cTn id="67" presetID="54" presetClass="entr" presetSubtype="0" accel="100000" fill="hold" nodeType="withEffect">
                                  <p:stCondLst>
                                    <p:cond delay="0"/>
                                  </p:stCondLst>
                                  <p:childTnLst>
                                    <p:set>
                                      <p:cBhvr>
                                        <p:cTn id="68" dur="1" fill="hold">
                                          <p:stCondLst>
                                            <p:cond delay="0"/>
                                          </p:stCondLst>
                                        </p:cTn>
                                        <p:tgtEl>
                                          <p:spTgt spid="291844">
                                            <p:txEl>
                                              <p:charRg st="66" end="66"/>
                                            </p:txEl>
                                          </p:spTgt>
                                        </p:tgtEl>
                                        <p:attrNameLst>
                                          <p:attrName>style.visibility</p:attrName>
                                        </p:attrNameLst>
                                      </p:cBhvr>
                                      <p:to>
                                        <p:strVal val="visible"/>
                                      </p:to>
                                    </p:set>
                                    <p:anim calcmode="lin" valueType="num">
                                      <p:cBhvr>
                                        <p:cTn id="69" dur="500" fill="hold"/>
                                        <p:tgtEl>
                                          <p:spTgt spid="291844">
                                            <p:txEl>
                                              <p:charRg st="66" end="66"/>
                                            </p:txEl>
                                          </p:spTgt>
                                        </p:tgtEl>
                                        <p:attrNameLst>
                                          <p:attrName>ppt_w</p:attrName>
                                        </p:attrNameLst>
                                      </p:cBhvr>
                                      <p:tavLst>
                                        <p:tav tm="0">
                                          <p:val>
                                            <p:strVal val="#ppt_w*0.05"/>
                                          </p:val>
                                        </p:tav>
                                        <p:tav tm="100000">
                                          <p:val>
                                            <p:strVal val="#ppt_w"/>
                                          </p:val>
                                        </p:tav>
                                      </p:tavLst>
                                    </p:anim>
                                    <p:anim calcmode="lin" valueType="num">
                                      <p:cBhvr>
                                        <p:cTn id="70" dur="500" fill="hold"/>
                                        <p:tgtEl>
                                          <p:spTgt spid="291844">
                                            <p:txEl>
                                              <p:charRg st="66" end="66"/>
                                            </p:txEl>
                                          </p:spTgt>
                                        </p:tgtEl>
                                        <p:attrNameLst>
                                          <p:attrName>ppt_h</p:attrName>
                                        </p:attrNameLst>
                                      </p:cBhvr>
                                      <p:tavLst>
                                        <p:tav tm="0">
                                          <p:val>
                                            <p:strVal val="#ppt_h"/>
                                          </p:val>
                                        </p:tav>
                                        <p:tav tm="100000">
                                          <p:val>
                                            <p:strVal val="#ppt_h"/>
                                          </p:val>
                                        </p:tav>
                                      </p:tavLst>
                                    </p:anim>
                                    <p:anim calcmode="lin" valueType="num">
                                      <p:cBhvr>
                                        <p:cTn id="71" dur="500" fill="hold"/>
                                        <p:tgtEl>
                                          <p:spTgt spid="291844">
                                            <p:txEl>
                                              <p:charRg st="66" end="66"/>
                                            </p:txEl>
                                          </p:spTgt>
                                        </p:tgtEl>
                                        <p:attrNameLst>
                                          <p:attrName>ppt_x</p:attrName>
                                        </p:attrNameLst>
                                      </p:cBhvr>
                                      <p:tavLst>
                                        <p:tav tm="0">
                                          <p:val>
                                            <p:strVal val="#ppt_x-.2"/>
                                          </p:val>
                                        </p:tav>
                                        <p:tav tm="100000">
                                          <p:val>
                                            <p:strVal val="#ppt_x"/>
                                          </p:val>
                                        </p:tav>
                                      </p:tavLst>
                                    </p:anim>
                                    <p:anim calcmode="lin" valueType="num">
                                      <p:cBhvr>
                                        <p:cTn id="72" dur="500" fill="hold"/>
                                        <p:tgtEl>
                                          <p:spTgt spid="291844">
                                            <p:txEl>
                                              <p:charRg st="66" end="66"/>
                                            </p:txEl>
                                          </p:spTgt>
                                        </p:tgtEl>
                                        <p:attrNameLst>
                                          <p:attrName>ppt_y</p:attrName>
                                        </p:attrNameLst>
                                      </p:cBhvr>
                                      <p:tavLst>
                                        <p:tav tm="0">
                                          <p:val>
                                            <p:strVal val="#ppt_y"/>
                                          </p:val>
                                        </p:tav>
                                        <p:tav tm="100000">
                                          <p:val>
                                            <p:strVal val="#ppt_y"/>
                                          </p:val>
                                        </p:tav>
                                      </p:tavLst>
                                    </p:anim>
                                    <p:animEffect transition="in" filter="fade">
                                      <p:cBhvr>
                                        <p:cTn id="73" dur="500"/>
                                        <p:tgtEl>
                                          <p:spTgt spid="291844">
                                            <p:txEl>
                                              <p:charRg st="66"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2C13B76E-4CF6-4302-B987-5A3BFFB72809}"/>
              </a:ext>
            </a:extLst>
          </p:cNvPr>
          <p:cNvSpPr>
            <a:spLocks noGrp="1" noChangeArrowheads="1"/>
          </p:cNvSpPr>
          <p:nvPr>
            <p:ph type="body" idx="4294967295"/>
          </p:nvPr>
        </p:nvSpPr>
        <p:spPr>
          <a:xfrm>
            <a:off x="248655" y="1097468"/>
            <a:ext cx="9238245" cy="5638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eaLnBrk="1" hangingPunct="1">
              <a:lnSpc>
                <a:spcPct val="150000"/>
              </a:lnSpc>
              <a:buFont typeface="Wingdings" panose="05000000000000000000" pitchFamily="2" charset="2"/>
              <a:buNone/>
            </a:pPr>
            <a:r>
              <a:rPr lang="en-US" altLang="zh-CN" sz="3595" dirty="0"/>
              <a:t>Output:</a:t>
            </a:r>
          </a:p>
          <a:p>
            <a:pPr eaLnBrk="1" hangingPunct="1">
              <a:lnSpc>
                <a:spcPct val="150000"/>
              </a:lnSpc>
              <a:buFont typeface="Wingdings" panose="05000000000000000000" pitchFamily="2" charset="2"/>
              <a:buNone/>
            </a:pPr>
            <a:r>
              <a:rPr lang="zh-CN" altLang="en-US" sz="3595" dirty="0"/>
              <a:t>      </a:t>
            </a:r>
            <a:r>
              <a:rPr lang="zh-CN" altLang="en-US" sz="2800" dirty="0">
                <a:effectLst/>
              </a:rPr>
              <a:t>存储过程在退出时可将该参数的当前值返回至调用程序</a:t>
            </a:r>
            <a:r>
              <a:rPr lang="en-US" altLang="zh-CN" sz="2800" dirty="0">
                <a:effectLst/>
              </a:rPr>
              <a:t>.</a:t>
            </a:r>
            <a:r>
              <a:rPr lang="zh-CN" altLang="en-US" sz="2800" dirty="0">
                <a:effectLst/>
              </a:rPr>
              <a:t>若要用变量保存参数值以便在调用程序中使用</a:t>
            </a:r>
            <a:r>
              <a:rPr lang="en-US" altLang="zh-CN" sz="2800" dirty="0">
                <a:effectLst/>
              </a:rPr>
              <a:t>,</a:t>
            </a:r>
            <a:r>
              <a:rPr lang="zh-CN" altLang="en-US" sz="2800" dirty="0">
                <a:effectLst/>
              </a:rPr>
              <a:t>则调用程序必须在执行存储过程时使用</a:t>
            </a:r>
            <a:r>
              <a:rPr lang="en-US" altLang="zh-CN" sz="2800" dirty="0">
                <a:effectLst/>
              </a:rPr>
              <a:t>OUTPUT</a:t>
            </a:r>
            <a:r>
              <a:rPr lang="zh-CN" altLang="en-US" sz="2800" dirty="0">
                <a:effectLst/>
              </a:rPr>
              <a:t>关键字</a:t>
            </a:r>
            <a:r>
              <a:rPr lang="en-US" altLang="zh-CN" sz="2800" dirty="0">
                <a:effectLst/>
              </a:rPr>
              <a:t>. </a:t>
            </a:r>
          </a:p>
          <a:p>
            <a:pPr eaLnBrk="1" hangingPunct="1">
              <a:lnSpc>
                <a:spcPct val="150000"/>
              </a:lnSpc>
              <a:buFont typeface="Wingdings" panose="05000000000000000000" pitchFamily="2" charset="2"/>
              <a:buNone/>
            </a:pPr>
            <a:r>
              <a:rPr lang="en-US" altLang="zh-CN" sz="3595" dirty="0"/>
              <a:t>Return:</a:t>
            </a:r>
          </a:p>
          <a:p>
            <a:pPr eaLnBrk="1" hangingPunct="1">
              <a:lnSpc>
                <a:spcPct val="150000"/>
              </a:lnSpc>
              <a:buFont typeface="Wingdings" panose="05000000000000000000" pitchFamily="2" charset="2"/>
              <a:buNone/>
            </a:pPr>
            <a:r>
              <a:rPr lang="zh-CN" altLang="en-US" sz="3595" dirty="0"/>
              <a:t>       </a:t>
            </a:r>
            <a:r>
              <a:rPr lang="zh-CN" altLang="en-US" sz="2800" dirty="0">
                <a:effectLst/>
              </a:rPr>
              <a:t>存储过程可返回一个称为返回代码的整型值</a:t>
            </a:r>
            <a:r>
              <a:rPr lang="en-US" altLang="zh-CN" sz="2800" dirty="0">
                <a:effectLst/>
              </a:rPr>
              <a:t>,</a:t>
            </a:r>
            <a:r>
              <a:rPr lang="zh-CN" altLang="en-US" sz="2800" dirty="0">
                <a:effectLst/>
              </a:rPr>
              <a:t>以表明过程的执行状态</a:t>
            </a:r>
            <a:r>
              <a:rPr lang="en-US" altLang="zh-CN" sz="2800" dirty="0">
                <a:effectLst/>
              </a:rPr>
              <a:t>.</a:t>
            </a:r>
            <a:r>
              <a:rPr lang="zh-CN" altLang="en-US" sz="2800" dirty="0">
                <a:effectLst/>
              </a:rPr>
              <a:t>使用</a:t>
            </a:r>
            <a:r>
              <a:rPr lang="en-US" altLang="zh-CN" sz="2800" dirty="0">
                <a:effectLst/>
              </a:rPr>
              <a:t>RETURN</a:t>
            </a:r>
            <a:r>
              <a:rPr lang="zh-CN" altLang="en-US" sz="2800" dirty="0">
                <a:effectLst/>
              </a:rPr>
              <a:t>语句指定存储过程的返回代码</a:t>
            </a:r>
            <a:r>
              <a:rPr lang="en-US" altLang="zh-CN" sz="2800" dirty="0">
                <a:effectLst/>
              </a:rPr>
              <a:t>.</a:t>
            </a:r>
            <a:r>
              <a:rPr lang="zh-CN" altLang="en-US" sz="2800" dirty="0">
                <a:effectLst/>
              </a:rPr>
              <a:t>与</a:t>
            </a:r>
            <a:r>
              <a:rPr lang="en-US" altLang="zh-CN" sz="2800" dirty="0">
                <a:effectLst/>
              </a:rPr>
              <a:t>OUTPUT</a:t>
            </a:r>
            <a:r>
              <a:rPr lang="zh-CN" altLang="en-US" sz="2800" dirty="0">
                <a:effectLst/>
              </a:rPr>
              <a:t>参数一样</a:t>
            </a:r>
            <a:r>
              <a:rPr lang="en-US" altLang="zh-CN" sz="2800" dirty="0">
                <a:effectLst/>
              </a:rPr>
              <a:t>,</a:t>
            </a:r>
            <a:r>
              <a:rPr lang="zh-CN" altLang="en-US" sz="2800" dirty="0">
                <a:effectLst/>
              </a:rPr>
              <a:t>执行存储过程时必须将返回代码保存到变量中</a:t>
            </a:r>
            <a:r>
              <a:rPr lang="en-US" altLang="zh-CN" sz="2800" dirty="0">
                <a:effectLst/>
              </a:rPr>
              <a:t>,</a:t>
            </a:r>
            <a:r>
              <a:rPr lang="zh-CN" altLang="en-US" sz="2800" dirty="0">
                <a:effectLst/>
              </a:rPr>
              <a:t>以便在调用程序中使用返回代码值</a:t>
            </a:r>
            <a:r>
              <a:rPr lang="en-US" altLang="zh-CN" sz="2800" dirty="0">
                <a:effectLst/>
              </a:rPr>
              <a:t>. </a:t>
            </a:r>
          </a:p>
        </p:txBody>
      </p:sp>
      <p:sp>
        <p:nvSpPr>
          <p:cNvPr id="44036" name="Text Box 4">
            <a:extLst>
              <a:ext uri="{FF2B5EF4-FFF2-40B4-BE49-F238E27FC236}">
                <a16:creationId xmlns:a16="http://schemas.microsoft.com/office/drawing/2014/main" id="{AC74561B-3DF2-4EF0-AB10-B4A457AB6FA0}"/>
              </a:ext>
            </a:extLst>
          </p:cNvPr>
          <p:cNvSpPr txBox="1">
            <a:spLocks noChangeArrowheads="1"/>
          </p:cNvSpPr>
          <p:nvPr/>
        </p:nvSpPr>
        <p:spPr bwMode="auto">
          <a:xfrm>
            <a:off x="148316" y="389654"/>
            <a:ext cx="3971164" cy="62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buClr>
                <a:schemeClr val="bg2"/>
              </a:buClr>
              <a:buSzPct val="70000"/>
              <a:buFont typeface="Wingdings" panose="05000000000000000000" pitchFamily="2" charset="2"/>
              <a:buNone/>
            </a:pPr>
            <a:r>
              <a:rPr lang="en-US" altLang="zh-CN" sz="4394" dirty="0">
                <a:latin typeface="Arial" panose="020B0604020202020204" pitchFamily="34" charset="0"/>
              </a:rPr>
              <a:t>Return</a:t>
            </a:r>
            <a:r>
              <a:rPr lang="zh-CN" altLang="en-US" sz="4394" dirty="0">
                <a:latin typeface="Arial" panose="020B0604020202020204" pitchFamily="34" charset="0"/>
              </a:rPr>
              <a:t>与</a:t>
            </a:r>
            <a:r>
              <a:rPr lang="en-US" altLang="zh-CN" sz="4394" dirty="0">
                <a:latin typeface="Arial" panose="020B0604020202020204" pitchFamily="34" charset="0"/>
              </a:rPr>
              <a:t>output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C9ED04CF-6362-406F-9E1B-7A21FF59DE7B}"/>
              </a:ext>
            </a:extLst>
          </p:cNvPr>
          <p:cNvSpPr>
            <a:spLocks noGrp="1" noChangeArrowheads="1"/>
          </p:cNvSpPr>
          <p:nvPr>
            <p:ph type="body" idx="4294967295"/>
          </p:nvPr>
        </p:nvSpPr>
        <p:spPr>
          <a:xfrm>
            <a:off x="249078" y="988907"/>
            <a:ext cx="10403681" cy="5593186"/>
          </a:xfrm>
        </p:spPr>
        <p:txBody>
          <a:bodyPr>
            <a:normAutofit/>
          </a:bodyPr>
          <a:lstStyle/>
          <a:p>
            <a:pPr marL="0" indent="0" algn="l">
              <a:lnSpc>
                <a:spcPct val="150000"/>
              </a:lnSpc>
              <a:spcBef>
                <a:spcPts val="0"/>
              </a:spcBef>
              <a:buFont typeface="Wingdings" panose="05000000000000000000" pitchFamily="2" charset="2"/>
              <a:buChar char="l"/>
            </a:pPr>
            <a:r>
              <a:rPr lang="en-US" altLang="zh-CN" sz="2800" b="1" i="0" baseline="0" dirty="0">
                <a:latin typeface="Times New Roman" panose="02020603050405020304" pitchFamily="18" charset="0"/>
                <a:ea typeface="华文宋体" panose="02010600040101010101" pitchFamily="2" charset="-122"/>
              </a:rPr>
              <a:t>Begin transaction:</a:t>
            </a:r>
            <a:r>
              <a:rPr lang="zh-CN" altLang="en-US" sz="2800" b="1" i="0" baseline="0" dirty="0">
                <a:latin typeface="Times New Roman" panose="02020603050405020304" pitchFamily="18" charset="0"/>
                <a:ea typeface="华文宋体" panose="02010600040101010101" pitchFamily="2" charset="-122"/>
              </a:rPr>
              <a:t>定义一个显式事务的开始</a:t>
            </a:r>
          </a:p>
          <a:p>
            <a:pPr marL="0" indent="0" algn="l">
              <a:lnSpc>
                <a:spcPct val="150000"/>
              </a:lnSpc>
              <a:spcBef>
                <a:spcPts val="0"/>
              </a:spcBef>
              <a:buFont typeface="Wingdings" panose="05000000000000000000" pitchFamily="2" charset="2"/>
              <a:buChar char="l"/>
            </a:pPr>
            <a:r>
              <a:rPr lang="en-US" altLang="zh-CN" sz="2800" b="1" i="0" baseline="0" dirty="0">
                <a:latin typeface="Times New Roman" panose="02020603050405020304" pitchFamily="18" charset="0"/>
                <a:ea typeface="华文宋体" panose="02010600040101010101" pitchFamily="2" charset="-122"/>
              </a:rPr>
              <a:t>Commit transaction:</a:t>
            </a:r>
            <a:r>
              <a:rPr lang="zh-CN" altLang="en-US" sz="2800" b="1" i="0" baseline="0" dirty="0">
                <a:latin typeface="Times New Roman" panose="02020603050405020304" pitchFamily="18" charset="0"/>
                <a:ea typeface="华文宋体" panose="02010600040101010101" pitchFamily="2" charset="-122"/>
              </a:rPr>
              <a:t>提交当前事务，事务中所有数据的改变在数据库中都将永久生效</a:t>
            </a:r>
          </a:p>
          <a:p>
            <a:pPr marL="0" indent="0" algn="l">
              <a:lnSpc>
                <a:spcPct val="150000"/>
              </a:lnSpc>
              <a:spcBef>
                <a:spcPts val="0"/>
              </a:spcBef>
              <a:buFont typeface="Wingdings" panose="05000000000000000000" pitchFamily="2" charset="2"/>
              <a:buChar char="l"/>
            </a:pPr>
            <a:r>
              <a:rPr lang="en-US" altLang="zh-CN" sz="2800" b="1" i="0" baseline="0" dirty="0">
                <a:latin typeface="Times New Roman" panose="02020603050405020304" pitchFamily="18" charset="0"/>
                <a:ea typeface="华文宋体" panose="02010600040101010101" pitchFamily="2" charset="-122"/>
              </a:rPr>
              <a:t>Rollback transaction:</a:t>
            </a:r>
            <a:r>
              <a:rPr lang="zh-CN" altLang="en-US" sz="2800" b="1" i="0" baseline="0" dirty="0">
                <a:latin typeface="Times New Roman" panose="02020603050405020304" pitchFamily="18" charset="0"/>
                <a:ea typeface="华文宋体" panose="02010600040101010101" pitchFamily="2" charset="-122"/>
              </a:rPr>
              <a:t>回滚到事务的起点或事务内的某个保存点</a:t>
            </a:r>
          </a:p>
          <a:p>
            <a:pPr marL="0" indent="0" algn="l">
              <a:lnSpc>
                <a:spcPct val="150000"/>
              </a:lnSpc>
              <a:spcBef>
                <a:spcPts val="0"/>
              </a:spcBef>
              <a:buFont typeface="Wingdings" panose="05000000000000000000" pitchFamily="2" charset="2"/>
              <a:buChar char="l"/>
            </a:pPr>
            <a:r>
              <a:rPr lang="en-US" altLang="zh-CN" sz="2800" b="1" i="0" baseline="0" dirty="0">
                <a:latin typeface="Times New Roman" panose="02020603050405020304" pitchFamily="18" charset="0"/>
                <a:ea typeface="华文宋体" panose="02010600040101010101" pitchFamily="2" charset="-122"/>
              </a:rPr>
              <a:t>Save transaction:  </a:t>
            </a:r>
            <a:r>
              <a:rPr lang="zh-CN" altLang="en-US" sz="2800" b="1" i="0" baseline="0" dirty="0">
                <a:latin typeface="Times New Roman" panose="02020603050405020304" pitchFamily="18" charset="0"/>
                <a:ea typeface="华文宋体" panose="02010600040101010101" pitchFamily="2" charset="-122"/>
              </a:rPr>
              <a:t>在事务内设置保存点</a:t>
            </a:r>
          </a:p>
          <a:p>
            <a:pPr marL="0" indent="0" algn="l">
              <a:lnSpc>
                <a:spcPct val="150000"/>
              </a:lnSpc>
              <a:spcBef>
                <a:spcPts val="0"/>
              </a:spcBef>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@@trancount:</a:t>
            </a:r>
            <a:r>
              <a:rPr lang="zh-CN" altLang="en-US" sz="2800" b="1" i="0" baseline="0" dirty="0">
                <a:latin typeface="Times New Roman" panose="02020603050405020304" pitchFamily="18" charset="0"/>
                <a:ea typeface="华文宋体" panose="02010600040101010101" pitchFamily="2" charset="-122"/>
              </a:rPr>
              <a:t>记录当前连接的活动事务数</a:t>
            </a:r>
          </a:p>
        </p:txBody>
      </p:sp>
      <p:sp>
        <p:nvSpPr>
          <p:cNvPr id="48132" name="Text Box 4">
            <a:extLst>
              <a:ext uri="{FF2B5EF4-FFF2-40B4-BE49-F238E27FC236}">
                <a16:creationId xmlns:a16="http://schemas.microsoft.com/office/drawing/2014/main" id="{9655305F-5C7F-411E-8763-89F49E79AFC5}"/>
              </a:ext>
            </a:extLst>
          </p:cNvPr>
          <p:cNvSpPr txBox="1">
            <a:spLocks noChangeArrowheads="1"/>
          </p:cNvSpPr>
          <p:nvPr/>
        </p:nvSpPr>
        <p:spPr bwMode="auto">
          <a:xfrm>
            <a:off x="94351" y="266382"/>
            <a:ext cx="3381054" cy="63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4394">
                <a:latin typeface="Arial" panose="020B0604020202020204" pitchFamily="34" charset="0"/>
              </a:rPr>
              <a:t>4.5 </a:t>
            </a:r>
            <a:r>
              <a:rPr lang="zh-CN" altLang="en-US" sz="4394">
                <a:latin typeface="Arial" panose="020B0604020202020204" pitchFamily="34" charset="0"/>
              </a:rPr>
              <a:t>事务编程</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E818B693-F03E-4CA3-A618-8FFC3DD4052F}"/>
              </a:ext>
            </a:extLst>
          </p:cNvPr>
          <p:cNvSpPr>
            <a:spLocks noGrp="1" noChangeArrowheads="1"/>
          </p:cNvSpPr>
          <p:nvPr>
            <p:ph type="body" idx="4294967295"/>
          </p:nvPr>
        </p:nvSpPr>
        <p:spPr>
          <a:xfrm>
            <a:off x="706279" y="1179406"/>
            <a:ext cx="9131300" cy="4946121"/>
          </a:xfrm>
        </p:spPr>
        <p:txBody>
          <a:bodyPr/>
          <a:lstStyle/>
          <a:p>
            <a:pPr marL="0" indent="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定义一个事务</a:t>
            </a:r>
            <a:r>
              <a:rPr lang="en-US" altLang="zh-CN" sz="2800" b="1" i="0" baseline="0" dirty="0" err="1">
                <a:latin typeface="Times New Roman" panose="02020603050405020304" pitchFamily="18" charset="0"/>
                <a:ea typeface="华文宋体" panose="02010600040101010101" pitchFamily="2" charset="-122"/>
              </a:rPr>
              <a:t>score_manager</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将所有选修了</a:t>
            </a:r>
          </a:p>
          <a:p>
            <a:pPr marL="0" indent="0" algn="l">
              <a:lnSpc>
                <a:spcPct val="150000"/>
              </a:lnSpc>
              <a:spcBef>
                <a:spcPts val="0"/>
              </a:spcBef>
              <a:buFont typeface="Wingdings" panose="05000000000000000000" pitchFamily="2" charset="2"/>
              <a:buNone/>
            </a:pPr>
            <a:r>
              <a:rPr lang="zh-CN" altLang="en-US" sz="2800" b="1" i="0" baseline="0" dirty="0">
                <a:latin typeface="Times New Roman" panose="02020603050405020304" pitchFamily="18" charset="0"/>
                <a:ea typeface="华文宋体" panose="02010600040101010101" pitchFamily="2" charset="-122"/>
              </a:rPr>
              <a:t>  课程号‘</a:t>
            </a:r>
            <a:r>
              <a:rPr lang="en-US" altLang="zh-CN" sz="2800" b="1" i="0" baseline="0" dirty="0">
                <a:latin typeface="Times New Roman" panose="02020603050405020304" pitchFamily="18" charset="0"/>
                <a:ea typeface="华文宋体" panose="02010600040101010101" pitchFamily="2" charset="-122"/>
              </a:rPr>
              <a:t>c04’</a:t>
            </a:r>
            <a:r>
              <a:rPr lang="zh-CN" altLang="en-US" sz="2800" b="1" i="0" baseline="0" dirty="0">
                <a:latin typeface="Times New Roman" panose="02020603050405020304" pitchFamily="18" charset="0"/>
                <a:ea typeface="华文宋体" panose="02010600040101010101" pitchFamily="2" charset="-122"/>
              </a:rPr>
              <a:t>的学生的成绩都减少</a:t>
            </a:r>
            <a:r>
              <a:rPr lang="en-US" altLang="zh-CN" sz="2800" b="1" i="0" baseline="0" dirty="0">
                <a:latin typeface="Times New Roman" panose="02020603050405020304" pitchFamily="18" charset="0"/>
                <a:ea typeface="华文宋体" panose="02010600040101010101" pitchFamily="2" charset="-122"/>
              </a:rPr>
              <a:t>5</a:t>
            </a:r>
            <a:r>
              <a:rPr lang="zh-CN" altLang="en-US" sz="2800" b="1" i="0" baseline="0" dirty="0">
                <a:latin typeface="Times New Roman" panose="02020603050405020304" pitchFamily="18" charset="0"/>
                <a:ea typeface="华文宋体" panose="02010600040101010101" pitchFamily="2" charset="-122"/>
              </a:rPr>
              <a:t>分，成功则提交事务，失败则取消事务。</a:t>
            </a:r>
          </a:p>
          <a:p>
            <a:pPr marL="0" indent="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定义一个事务</a:t>
            </a:r>
            <a:r>
              <a:rPr lang="en-US" altLang="zh-CN" sz="2800" b="1" i="0" baseline="0" dirty="0" err="1">
                <a:latin typeface="Times New Roman" panose="02020603050405020304" pitchFamily="18" charset="0"/>
                <a:ea typeface="华文宋体" panose="02010600040101010101" pitchFamily="2" charset="-122"/>
              </a:rPr>
              <a:t>s_add</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主要操作是向</a:t>
            </a:r>
            <a:r>
              <a:rPr lang="en-US" altLang="zh-CN" sz="2800" b="1" i="0" baseline="0" dirty="0">
                <a:latin typeface="Times New Roman" panose="02020603050405020304" pitchFamily="18" charset="0"/>
                <a:ea typeface="华文宋体" panose="02010600040101010101" pitchFamily="2" charset="-122"/>
              </a:rPr>
              <a:t>S</a:t>
            </a:r>
            <a:r>
              <a:rPr lang="zh-CN" altLang="en-US" sz="2800" b="1" i="0" baseline="0" dirty="0">
                <a:latin typeface="Times New Roman" panose="02020603050405020304" pitchFamily="18" charset="0"/>
                <a:ea typeface="华文宋体" panose="02010600040101010101" pitchFamily="2" charset="-122"/>
              </a:rPr>
              <a:t>表中添加一条学生记录，并设置保存点，然后再修改该生所在的院系，并回滚到事务的保存点，提交该事务。</a:t>
            </a:r>
          </a:p>
          <a:p>
            <a:pPr marL="0" indent="0" algn="l">
              <a:lnSpc>
                <a:spcPct val="150000"/>
              </a:lnSpc>
              <a:spcBef>
                <a:spcPts val="0"/>
              </a:spcBef>
              <a:buFont typeface="Wingdings" panose="05000000000000000000" pitchFamily="2" charset="2"/>
              <a:buChar char="l"/>
            </a:pP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panose="05000000000000000000" pitchFamily="2" charset="2"/>
              <a:buNone/>
            </a:pP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panose="05000000000000000000" pitchFamily="2" charset="2"/>
              <a:buNone/>
            </a:pP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panose="05000000000000000000" pitchFamily="2" charset="2"/>
              <a:buNone/>
            </a:pPr>
            <a:endParaRPr lang="zh-CN" altLang="en-US" sz="2800" b="1" i="0" baseline="0" dirty="0">
              <a:latin typeface="Times New Roman" panose="02020603050405020304" pitchFamily="18" charset="0"/>
              <a:ea typeface="华文宋体" panose="02010600040101010101" pitchFamily="2" charset="-122"/>
            </a:endParaRPr>
          </a:p>
        </p:txBody>
      </p:sp>
      <p:sp>
        <p:nvSpPr>
          <p:cNvPr id="49156" name="Text Box 4">
            <a:extLst>
              <a:ext uri="{FF2B5EF4-FFF2-40B4-BE49-F238E27FC236}">
                <a16:creationId xmlns:a16="http://schemas.microsoft.com/office/drawing/2014/main" id="{CF144BCD-A202-459F-9A14-A150ABF3A1A4}"/>
              </a:ext>
            </a:extLst>
          </p:cNvPr>
          <p:cNvSpPr txBox="1">
            <a:spLocks noChangeArrowheads="1"/>
          </p:cNvSpPr>
          <p:nvPr/>
        </p:nvSpPr>
        <p:spPr bwMode="auto">
          <a:xfrm>
            <a:off x="223891" y="368190"/>
            <a:ext cx="3381054" cy="63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4394" dirty="0">
                <a:latin typeface="Arial" panose="020B0604020202020204" pitchFamily="34" charset="0"/>
              </a:rPr>
              <a:t>4.5 </a:t>
            </a:r>
            <a:r>
              <a:rPr lang="zh-CN" altLang="en-US" sz="4394" dirty="0">
                <a:latin typeface="Arial" panose="020B0604020202020204" pitchFamily="34" charset="0"/>
              </a:rPr>
              <a:t>事务编程</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E701AF51-F361-44A4-8EBC-928D345C19E6}"/>
              </a:ext>
            </a:extLst>
          </p:cNvPr>
          <p:cNvSpPr>
            <a:spLocks noGrp="1" noChangeArrowheads="1"/>
          </p:cNvSpPr>
          <p:nvPr>
            <p:ph type="body" idx="4294967295"/>
          </p:nvPr>
        </p:nvSpPr>
        <p:spPr>
          <a:xfrm>
            <a:off x="551551" y="951176"/>
            <a:ext cx="9131300" cy="4946121"/>
          </a:xfrm>
        </p:spPr>
        <p:txBody>
          <a:bodyPr/>
          <a:lstStyle/>
          <a:p>
            <a:pPr marL="0" indent="0" algn="l">
              <a:lnSpc>
                <a:spcPct val="150000"/>
              </a:lnSpc>
              <a:spcBef>
                <a:spcPts val="0"/>
              </a:spcBef>
            </a:pPr>
            <a:r>
              <a:rPr lang="en-US" altLang="zh-CN" sz="2800" b="1" i="0" baseline="0" noProof="1">
                <a:latin typeface="Times New Roman" panose="02020603050405020304" pitchFamily="18" charset="0"/>
                <a:ea typeface="华文宋体" panose="02010600040101010101" pitchFamily="2" charset="-122"/>
              </a:rPr>
              <a:t>begin tran score_manager</a:t>
            </a:r>
          </a:p>
          <a:p>
            <a:pPr marL="0" indent="0" algn="l">
              <a:lnSpc>
                <a:spcPct val="150000"/>
              </a:lnSpc>
              <a:spcBef>
                <a:spcPts val="0"/>
              </a:spcBef>
            </a:pPr>
            <a:r>
              <a:rPr lang="en-US" altLang="zh-CN" sz="2800" b="1" i="0" baseline="0" noProof="1">
                <a:latin typeface="Times New Roman" panose="02020603050405020304" pitchFamily="18" charset="0"/>
                <a:ea typeface="华文宋体" panose="02010600040101010101" pitchFamily="2" charset="-122"/>
              </a:rPr>
              <a:t>update sc set score=score-5 where cnum='c04'</a:t>
            </a:r>
          </a:p>
          <a:p>
            <a:pPr marL="0" indent="0" algn="l">
              <a:lnSpc>
                <a:spcPct val="150000"/>
              </a:lnSpc>
              <a:spcBef>
                <a:spcPts val="0"/>
              </a:spcBef>
            </a:pPr>
            <a:r>
              <a:rPr lang="en-US" altLang="zh-CN" sz="2800" b="1" i="0" baseline="0" noProof="1">
                <a:latin typeface="Times New Roman" panose="02020603050405020304" pitchFamily="18" charset="0"/>
                <a:ea typeface="华文宋体" panose="02010600040101010101" pitchFamily="2" charset="-122"/>
              </a:rPr>
              <a:t>if @@ERROR=0</a:t>
            </a:r>
          </a:p>
          <a:p>
            <a:pPr marL="0" indent="0" algn="l">
              <a:lnSpc>
                <a:spcPct val="150000"/>
              </a:lnSpc>
              <a:spcBef>
                <a:spcPts val="0"/>
              </a:spcBef>
            </a:pPr>
            <a:r>
              <a:rPr lang="en-US" altLang="zh-CN" sz="2800" b="1" i="0" baseline="0" noProof="1">
                <a:latin typeface="Times New Roman" panose="02020603050405020304" pitchFamily="18" charset="0"/>
                <a:ea typeface="华文宋体" panose="02010600040101010101" pitchFamily="2" charset="-122"/>
              </a:rPr>
              <a:t>   commit tran score_manager</a:t>
            </a:r>
          </a:p>
          <a:p>
            <a:pPr marL="0" indent="0" algn="l">
              <a:lnSpc>
                <a:spcPct val="150000"/>
              </a:lnSpc>
              <a:spcBef>
                <a:spcPts val="0"/>
              </a:spcBef>
            </a:pPr>
            <a:r>
              <a:rPr lang="en-US" altLang="zh-CN" sz="2800" b="1" i="0" baseline="0" noProof="1">
                <a:latin typeface="Times New Roman" panose="02020603050405020304" pitchFamily="18" charset="0"/>
                <a:ea typeface="华文宋体" panose="02010600040101010101" pitchFamily="2" charset="-122"/>
              </a:rPr>
              <a:t>else</a:t>
            </a:r>
          </a:p>
          <a:p>
            <a:pPr marL="0" indent="0" algn="l">
              <a:lnSpc>
                <a:spcPct val="150000"/>
              </a:lnSpc>
              <a:spcBef>
                <a:spcPts val="0"/>
              </a:spcBef>
            </a:pPr>
            <a:r>
              <a:rPr lang="en-US" altLang="zh-CN" sz="2800" b="1" i="0" baseline="0" noProof="1">
                <a:latin typeface="Times New Roman" panose="02020603050405020304" pitchFamily="18" charset="0"/>
                <a:ea typeface="华文宋体" panose="02010600040101010101" pitchFamily="2" charset="-122"/>
              </a:rPr>
              <a:t>   rollback tran score_manager</a:t>
            </a: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panose="05000000000000000000" pitchFamily="2" charset="2"/>
              <a:buNone/>
            </a:pPr>
            <a:endParaRPr lang="zh-CN" altLang="en-US" sz="2800" b="1" i="0" baseline="0" dirty="0">
              <a:latin typeface="Times New Roman" panose="02020603050405020304" pitchFamily="18" charset="0"/>
              <a:ea typeface="华文宋体" panose="02010600040101010101" pitchFamily="2" charset="-122"/>
            </a:endParaRPr>
          </a:p>
        </p:txBody>
      </p:sp>
      <p:sp>
        <p:nvSpPr>
          <p:cNvPr id="50180" name="Text Box 4">
            <a:extLst>
              <a:ext uri="{FF2B5EF4-FFF2-40B4-BE49-F238E27FC236}">
                <a16:creationId xmlns:a16="http://schemas.microsoft.com/office/drawing/2014/main" id="{49DA6ACF-4753-4276-9812-0E7857B4380C}"/>
              </a:ext>
            </a:extLst>
          </p:cNvPr>
          <p:cNvSpPr txBox="1">
            <a:spLocks noChangeArrowheads="1"/>
          </p:cNvSpPr>
          <p:nvPr/>
        </p:nvSpPr>
        <p:spPr bwMode="auto">
          <a:xfrm>
            <a:off x="551551" y="182562"/>
            <a:ext cx="3381054" cy="63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4394" dirty="0">
                <a:latin typeface="Arial" panose="020B0604020202020204" pitchFamily="34" charset="0"/>
              </a:rPr>
              <a:t>4.5 </a:t>
            </a:r>
            <a:r>
              <a:rPr lang="zh-CN" altLang="en-US" sz="4394" dirty="0">
                <a:latin typeface="Arial" panose="020B0604020202020204" pitchFamily="34" charset="0"/>
              </a:rPr>
              <a:t>事务编程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E701AF51-F361-44A4-8EBC-928D345C19E6}"/>
              </a:ext>
            </a:extLst>
          </p:cNvPr>
          <p:cNvSpPr>
            <a:spLocks noGrp="1" noChangeArrowheads="1"/>
          </p:cNvSpPr>
          <p:nvPr>
            <p:ph type="body" idx="4294967295"/>
          </p:nvPr>
        </p:nvSpPr>
        <p:spPr>
          <a:xfrm>
            <a:off x="551550" y="951176"/>
            <a:ext cx="9308729" cy="5388664"/>
          </a:xfrm>
        </p:spPr>
        <p:txBody>
          <a:bodyPr/>
          <a:lstStyle/>
          <a:p>
            <a:r>
              <a:rPr lang="en-US" altLang="zh-CN" sz="2800" b="1" noProof="1"/>
              <a:t>begin tran s_add</a:t>
            </a:r>
          </a:p>
          <a:p>
            <a:r>
              <a:rPr lang="en-US" altLang="zh-CN" sz="2800" b="1" noProof="1"/>
              <a:t>insert into s(snum,sname,ssex)</a:t>
            </a:r>
          </a:p>
          <a:p>
            <a:r>
              <a:rPr lang="en-US" altLang="zh-CN" sz="2800" b="1" noProof="1"/>
              <a:t>values('201300002','</a:t>
            </a:r>
            <a:r>
              <a:rPr lang="zh-CN" altLang="en-US" sz="2800" b="1" noProof="1"/>
              <a:t>李丽</a:t>
            </a:r>
            <a:r>
              <a:rPr lang="zh-CN" altLang="zh-CN" sz="2800" b="1" noProof="1"/>
              <a:t>','</a:t>
            </a:r>
            <a:r>
              <a:rPr lang="zh-CN" altLang="en-US" sz="2800" b="1" noProof="1"/>
              <a:t>女</a:t>
            </a:r>
            <a:r>
              <a:rPr lang="zh-CN" altLang="zh-CN" sz="2800" b="1" noProof="1"/>
              <a:t>')</a:t>
            </a:r>
          </a:p>
          <a:p>
            <a:r>
              <a:rPr lang="en-US" altLang="zh-CN" sz="2800" b="1" noProof="1"/>
              <a:t>save tran  sp1</a:t>
            </a:r>
          </a:p>
          <a:p>
            <a:r>
              <a:rPr lang="en-US" altLang="zh-CN" sz="2800" b="1" noProof="1"/>
              <a:t>update s set dnum=‘0501' where snum='201300002'</a:t>
            </a:r>
          </a:p>
          <a:p>
            <a:r>
              <a:rPr lang="en-US" altLang="zh-CN" sz="2800" b="1" noProof="1"/>
              <a:t>rollback tran sp1</a:t>
            </a:r>
          </a:p>
          <a:p>
            <a:r>
              <a:rPr lang="en-US" altLang="zh-CN" sz="2800" b="1" noProof="1"/>
              <a:t>commit tran s_add</a:t>
            </a:r>
            <a:endParaRPr lang="zh-CN" altLang="en-US" sz="2800" b="1" dirty="0"/>
          </a:p>
          <a:p>
            <a:pPr marL="0" indent="0" algn="l">
              <a:lnSpc>
                <a:spcPct val="150000"/>
              </a:lnSpc>
              <a:spcBef>
                <a:spcPts val="0"/>
              </a:spcBef>
              <a:buFont typeface="Wingdings" panose="05000000000000000000" pitchFamily="2" charset="2"/>
              <a:buNone/>
            </a:pPr>
            <a:endParaRPr lang="zh-CN" altLang="en-US" sz="2800" b="1" i="0" baseline="0" dirty="0">
              <a:latin typeface="Times New Roman" panose="02020603050405020304" pitchFamily="18" charset="0"/>
              <a:ea typeface="华文宋体" panose="02010600040101010101" pitchFamily="2" charset="-122"/>
            </a:endParaRPr>
          </a:p>
        </p:txBody>
      </p:sp>
      <p:sp>
        <p:nvSpPr>
          <p:cNvPr id="50180" name="Text Box 4">
            <a:extLst>
              <a:ext uri="{FF2B5EF4-FFF2-40B4-BE49-F238E27FC236}">
                <a16:creationId xmlns:a16="http://schemas.microsoft.com/office/drawing/2014/main" id="{49DA6ACF-4753-4276-9812-0E7857B4380C}"/>
              </a:ext>
            </a:extLst>
          </p:cNvPr>
          <p:cNvSpPr txBox="1">
            <a:spLocks noChangeArrowheads="1"/>
          </p:cNvSpPr>
          <p:nvPr/>
        </p:nvSpPr>
        <p:spPr bwMode="auto">
          <a:xfrm>
            <a:off x="551551" y="182562"/>
            <a:ext cx="3381054" cy="63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lnSpc>
                <a:spcPct val="80000"/>
              </a:lnSpc>
              <a:spcBef>
                <a:spcPct val="20000"/>
              </a:spcBef>
              <a:buClr>
                <a:schemeClr val="bg2"/>
              </a:buClr>
              <a:buSzPct val="70000"/>
              <a:buFont typeface="Wingdings" panose="05000000000000000000" pitchFamily="2" charset="2"/>
              <a:buNone/>
            </a:pPr>
            <a:r>
              <a:rPr lang="en-US" altLang="zh-CN" sz="4394" dirty="0">
                <a:latin typeface="Arial" panose="020B0604020202020204" pitchFamily="34" charset="0"/>
              </a:rPr>
              <a:t>4.5 </a:t>
            </a:r>
            <a:r>
              <a:rPr lang="zh-CN" altLang="en-US" sz="4394" dirty="0">
                <a:latin typeface="Arial" panose="020B0604020202020204" pitchFamily="34" charset="0"/>
              </a:rPr>
              <a:t>事务编程</a:t>
            </a:r>
          </a:p>
        </p:txBody>
      </p:sp>
    </p:spTree>
    <p:extLst>
      <p:ext uri="{BB962C8B-B14F-4D97-AF65-F5344CB8AC3E}">
        <p14:creationId xmlns:p14="http://schemas.microsoft.com/office/powerpoint/2010/main" val="88328621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B04C89E-959D-49FC-B798-A4F75027B7BA}"/>
              </a:ext>
            </a:extLst>
          </p:cNvPr>
          <p:cNvSpPr>
            <a:spLocks noGrp="1" noRot="1" noChangeArrowheads="1"/>
          </p:cNvSpPr>
          <p:nvPr>
            <p:ph idx="1"/>
          </p:nvPr>
        </p:nvSpPr>
        <p:spPr>
          <a:xfrm>
            <a:off x="496945" y="327237"/>
            <a:ext cx="9454775" cy="5786327"/>
          </a:xfrm>
        </p:spPr>
        <p:txBody>
          <a:bodyPr/>
          <a:lstStyle/>
          <a:p>
            <a:pPr marL="0" indent="0" algn="l">
              <a:lnSpc>
                <a:spcPct val="150000"/>
              </a:lnSpc>
              <a:spcBef>
                <a:spcPts val="0"/>
              </a:spcBef>
              <a:buFont typeface="Wingdings 2" panose="05020102010507070707" pitchFamily="18" charset="2"/>
              <a:buNone/>
            </a:pPr>
            <a:r>
              <a:rPr lang="en-US" altLang="zh-CN" sz="2800" b="1" i="0" baseline="0" dirty="0">
                <a:solidFill>
                  <a:schemeClr val="tx2"/>
                </a:solidFill>
                <a:latin typeface="Times New Roman" panose="02020603050405020304" pitchFamily="18" charset="0"/>
                <a:ea typeface="华文宋体" panose="02010600040101010101" pitchFamily="2" charset="-122"/>
              </a:rPr>
              <a:t>4.6 </a:t>
            </a:r>
            <a:r>
              <a:rPr lang="zh-TW" altLang="en-US" sz="2800" b="1" i="0" baseline="0" dirty="0">
                <a:solidFill>
                  <a:schemeClr val="tx2"/>
                </a:solidFill>
                <a:latin typeface="Times New Roman" panose="02020603050405020304" pitchFamily="18" charset="0"/>
                <a:ea typeface="华文宋体" panose="02010600040101010101" pitchFamily="2" charset="-122"/>
              </a:rPr>
              <a:t>触发器</a:t>
            </a:r>
            <a:r>
              <a:rPr lang="zh-CN" altLang="en-US" sz="2800" b="1" i="0" baseline="0" dirty="0">
                <a:solidFill>
                  <a:schemeClr val="tx2"/>
                </a:solidFill>
                <a:latin typeface="Times New Roman" panose="02020603050405020304" pitchFamily="18" charset="0"/>
                <a:ea typeface="华文宋体" panose="02010600040101010101" pitchFamily="2" charset="-122"/>
              </a:rPr>
              <a:t> </a:t>
            </a:r>
            <a:r>
              <a:rPr lang="en-US" altLang="zh-CN" sz="2800" b="1" i="0" baseline="0" dirty="0">
                <a:solidFill>
                  <a:schemeClr val="tx2"/>
                </a:solidFill>
                <a:latin typeface="Times New Roman" panose="02020603050405020304" pitchFamily="18" charset="0"/>
                <a:ea typeface="华文宋体" panose="02010600040101010101" pitchFamily="2" charset="-122"/>
              </a:rPr>
              <a:t>(Trigger)</a:t>
            </a:r>
          </a:p>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Trigger</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扳机</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与枪支的操作原理类似，只有扣动扳机，子弹就会飞出。</a:t>
            </a:r>
            <a:endParaRPr lang="zh-CN" altLang="en-US" sz="2800" b="1" i="0" baseline="0" dirty="0">
              <a:solidFill>
                <a:schemeClr val="tx2"/>
              </a:solidFill>
              <a:latin typeface="Times New Roman" panose="02020603050405020304" pitchFamily="18" charset="0"/>
              <a:ea typeface="华文宋体" panose="02010600040101010101" pitchFamily="2" charset="-122"/>
            </a:endParaRPr>
          </a:p>
          <a:p>
            <a:pPr marL="0" indent="0" algn="l">
              <a:lnSpc>
                <a:spcPct val="150000"/>
              </a:lnSpc>
              <a:spcBef>
                <a:spcPts val="0"/>
              </a:spcBef>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077CA7A4-4981-4C34-BF8C-1355A499C31E}"/>
              </a:ext>
            </a:extLst>
          </p:cNvPr>
          <p:cNvSpPr>
            <a:spLocks noGrp="1" noRot="1" noChangeArrowheads="1"/>
          </p:cNvSpPr>
          <p:nvPr>
            <p:ph type="body" idx="4294967295"/>
          </p:nvPr>
        </p:nvSpPr>
        <p:spPr>
          <a:xfrm>
            <a:off x="226219" y="243417"/>
            <a:ext cx="10304621" cy="6332643"/>
          </a:xfrm>
        </p:spPr>
        <p:txBody>
          <a:bodyPr>
            <a:normAutofit/>
          </a:bodyPr>
          <a:lstStyle/>
          <a:p>
            <a:pPr marL="0" indent="0" algn="l">
              <a:lnSpc>
                <a:spcPct val="150000"/>
              </a:lnSpc>
              <a:spcBef>
                <a:spcPts val="0"/>
              </a:spcBef>
              <a:buFont typeface="Wingdings 2" panose="05020102010507070707" pitchFamily="18" charset="2"/>
              <a:buNone/>
            </a:pPr>
            <a:r>
              <a:rPr lang="en-US" altLang="zh-CN" sz="2800" b="1" i="0" baseline="0" dirty="0">
                <a:solidFill>
                  <a:schemeClr val="tx2"/>
                </a:solidFill>
                <a:latin typeface="Times New Roman" panose="02020603050405020304" pitchFamily="18" charset="0"/>
                <a:ea typeface="华文宋体" panose="02010600040101010101" pitchFamily="2" charset="-122"/>
              </a:rPr>
              <a:t>4.6 </a:t>
            </a:r>
            <a:r>
              <a:rPr lang="zh-TW" altLang="en-US" sz="2800" b="1" i="0" baseline="0" dirty="0">
                <a:solidFill>
                  <a:schemeClr val="tx2"/>
                </a:solidFill>
                <a:latin typeface="Times New Roman" panose="02020603050405020304" pitchFamily="18" charset="0"/>
                <a:ea typeface="华文宋体" panose="02010600040101010101" pitchFamily="2" charset="-122"/>
              </a:rPr>
              <a:t>触发器</a:t>
            </a:r>
            <a:r>
              <a:rPr lang="zh-CN" altLang="en-US" sz="2800" b="1" i="0" baseline="0" dirty="0">
                <a:solidFill>
                  <a:schemeClr val="tx2"/>
                </a:solidFill>
                <a:latin typeface="Times New Roman" panose="02020603050405020304" pitchFamily="18" charset="0"/>
                <a:ea typeface="华文宋体" panose="02010600040101010101" pitchFamily="2" charset="-122"/>
              </a:rPr>
              <a:t> </a:t>
            </a:r>
            <a:r>
              <a:rPr lang="en-US" altLang="zh-CN" sz="2800" b="1" i="0" baseline="0" dirty="0">
                <a:solidFill>
                  <a:schemeClr val="tx2"/>
                </a:solidFill>
                <a:latin typeface="Times New Roman" panose="02020603050405020304" pitchFamily="18" charset="0"/>
                <a:ea typeface="华文宋体" panose="02010600040101010101" pitchFamily="2" charset="-122"/>
              </a:rPr>
              <a:t>(Trigger)</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触发器是数据库服务器中发生事件时自动执行的一种特殊的存储过程，为数据库提供了有效的监控和处理机制，确保了数据的完整性。</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可基于一个表创建，也可针对多个表进行操作，常被用来实现复杂的商业规则。</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定义后，任何用户对表操作均由服务器自动激活相应的触发器，执行该触发器定义的</a:t>
            </a:r>
            <a:r>
              <a:rPr lang="en-US" altLang="zh-CN" sz="2800" b="1" i="0" baseline="0" dirty="0">
                <a:latin typeface="Times New Roman" panose="02020603050405020304" pitchFamily="18" charset="0"/>
                <a:ea typeface="华文宋体" panose="02010600040101010101" pitchFamily="2" charset="-122"/>
              </a:rPr>
              <a:t>T-SQL</a:t>
            </a:r>
            <a:r>
              <a:rPr lang="zh-CN" altLang="en-US" sz="2800" b="1" i="0" baseline="0" dirty="0">
                <a:latin typeface="Times New Roman" panose="02020603050405020304" pitchFamily="18" charset="0"/>
                <a:ea typeface="华文宋体" panose="02010600040101010101" pitchFamily="2" charset="-122"/>
              </a:rPr>
              <a:t>语句，不能直接调用，更不允许设置参数和返回值。</a:t>
            </a:r>
            <a:endParaRPr lang="zh-CN" altLang="en-US" sz="2800" b="1" i="0" baseline="0" dirty="0">
              <a:solidFill>
                <a:schemeClr val="tx2"/>
              </a:solidFill>
              <a:latin typeface="Times New Roman" panose="02020603050405020304" pitchFamily="18" charset="0"/>
              <a:ea typeface="华文宋体" panose="02010600040101010101" pitchFamily="2" charset="-122"/>
            </a:endParaRPr>
          </a:p>
          <a:p>
            <a:pPr marL="0" indent="0" algn="l">
              <a:lnSpc>
                <a:spcPct val="150000"/>
              </a:lnSpc>
              <a:spcBef>
                <a:spcPts val="0"/>
              </a:spcBef>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7">
            <a:extLst>
              <a:ext uri="{FF2B5EF4-FFF2-40B4-BE49-F238E27FC236}">
                <a16:creationId xmlns:a16="http://schemas.microsoft.com/office/drawing/2014/main" id="{E8043B79-EF6F-4A00-9BCD-7FBD9B01CB84}"/>
              </a:ext>
            </a:extLst>
          </p:cNvPr>
          <p:cNvSpPr>
            <a:spLocks noGrp="1" noRot="1" noChangeArrowheads="1"/>
          </p:cNvSpPr>
          <p:nvPr>
            <p:ph idx="1"/>
          </p:nvPr>
        </p:nvSpPr>
        <p:spPr>
          <a:xfrm>
            <a:off x="370576" y="197379"/>
            <a:ext cx="9908804" cy="5783157"/>
          </a:xfrm>
        </p:spPr>
        <p:txBody>
          <a:bodyPr>
            <a:normAutofit fontScale="92500"/>
          </a:bodyPr>
          <a:lstStyle/>
          <a:p>
            <a:pPr marL="0" indent="0" algn="l">
              <a:lnSpc>
                <a:spcPct val="150000"/>
              </a:lnSpc>
              <a:spcBef>
                <a:spcPts val="0"/>
              </a:spcBef>
              <a:buFont typeface="Wingdings 2" panose="05020102010507070707" pitchFamily="18" charset="2"/>
              <a:buNone/>
            </a:pPr>
            <a:r>
              <a:rPr lang="en-US" altLang="zh-CN" sz="3500" b="1" i="0" baseline="0" dirty="0">
                <a:solidFill>
                  <a:schemeClr val="tx2"/>
                </a:solidFill>
                <a:latin typeface="Times New Roman" panose="02020603050405020304" pitchFamily="18" charset="0"/>
                <a:ea typeface="华文宋体" panose="02010600040101010101" pitchFamily="2" charset="-122"/>
              </a:rPr>
              <a:t>4.6 </a:t>
            </a:r>
            <a:r>
              <a:rPr lang="zh-TW" altLang="en-US" sz="3500" b="1" i="0" baseline="0" dirty="0">
                <a:solidFill>
                  <a:schemeClr val="tx2"/>
                </a:solidFill>
                <a:latin typeface="Times New Roman" panose="02020603050405020304" pitchFamily="18" charset="0"/>
                <a:ea typeface="华文宋体" panose="02010600040101010101" pitchFamily="2" charset="-122"/>
              </a:rPr>
              <a:t>触发器</a:t>
            </a:r>
            <a:r>
              <a:rPr lang="zh-CN" altLang="en-US" sz="3500" b="1" i="0" baseline="0" dirty="0">
                <a:solidFill>
                  <a:schemeClr val="tx2"/>
                </a:solidFill>
                <a:latin typeface="Times New Roman" panose="02020603050405020304" pitchFamily="18" charset="0"/>
                <a:ea typeface="华文宋体" panose="02010600040101010101" pitchFamily="2" charset="-122"/>
              </a:rPr>
              <a:t> </a:t>
            </a:r>
            <a:r>
              <a:rPr lang="en-US" altLang="zh-CN" sz="3500" b="1" i="0" baseline="0" dirty="0">
                <a:solidFill>
                  <a:schemeClr val="tx2"/>
                </a:solidFill>
                <a:latin typeface="Times New Roman" panose="02020603050405020304" pitchFamily="18" charset="0"/>
                <a:ea typeface="华文宋体" panose="02010600040101010101" pitchFamily="2" charset="-122"/>
              </a:rPr>
              <a:t>(Trigger)</a:t>
            </a:r>
          </a:p>
          <a:p>
            <a:pPr marL="0" indent="0" algn="l">
              <a:lnSpc>
                <a:spcPct val="150000"/>
              </a:lnSpc>
              <a:spcBef>
                <a:spcPts val="0"/>
              </a:spcBef>
              <a:buFont typeface="Wingdings 2" panose="05020102010507070707" pitchFamily="18" charset="2"/>
              <a:buNone/>
            </a:pPr>
            <a:r>
              <a:rPr lang="en-US" altLang="zh-CN" sz="2800" b="1" i="0" baseline="0" dirty="0">
                <a:solidFill>
                  <a:srgbClr val="FF3399"/>
                </a:solidFill>
                <a:latin typeface="Times New Roman" panose="02020603050405020304" pitchFamily="18" charset="0"/>
                <a:ea typeface="华文宋体" panose="02010600040101010101" pitchFamily="2" charset="-122"/>
              </a:rPr>
              <a:t>   </a:t>
            </a:r>
            <a:r>
              <a:rPr lang="zh-TW" altLang="en-US" sz="2800" b="1" i="0" baseline="0" dirty="0">
                <a:solidFill>
                  <a:schemeClr val="tx2"/>
                </a:solidFill>
                <a:latin typeface="Times New Roman" panose="02020603050405020304" pitchFamily="18" charset="0"/>
                <a:ea typeface="华文宋体" panose="02010600040101010101" pitchFamily="2" charset="-122"/>
              </a:rPr>
              <a:t>触发器组成</a:t>
            </a:r>
            <a:endParaRPr lang="zh-TW" altLang="zh-CN" sz="2800" b="1" i="0" baseline="0" dirty="0">
              <a:solidFill>
                <a:schemeClr val="tx2"/>
              </a:solidFill>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zh-CN" altLang="en-US" sz="2800" b="1" i="0" baseline="0" dirty="0">
                <a:solidFill>
                  <a:schemeClr val="tx2"/>
                </a:solidFill>
                <a:latin typeface="Times New Roman" panose="02020603050405020304" pitchFamily="18" charset="0"/>
                <a:ea typeface="华文宋体" panose="02010600040101010101" pitchFamily="2" charset="-122"/>
              </a:rPr>
              <a:t>  </a:t>
            </a:r>
            <a:r>
              <a:rPr lang="en-US" altLang="zh-TW" sz="2800" b="1" i="0" baseline="0" dirty="0">
                <a:solidFill>
                  <a:schemeClr val="tx2"/>
                </a:solidFill>
                <a:latin typeface="Times New Roman" panose="02020603050405020304" pitchFamily="18" charset="0"/>
                <a:ea typeface="华文宋体" panose="02010600040101010101" pitchFamily="2" charset="-122"/>
              </a:rPr>
              <a:t>(1)</a:t>
            </a:r>
            <a:r>
              <a:rPr lang="zh-TW" altLang="en-US" sz="2800" b="1" i="0" baseline="0" dirty="0">
                <a:solidFill>
                  <a:schemeClr val="tx2"/>
                </a:solidFill>
                <a:latin typeface="Times New Roman" panose="02020603050405020304" pitchFamily="18" charset="0"/>
                <a:ea typeface="华文宋体" panose="02010600040101010101" pitchFamily="2" charset="-122"/>
              </a:rPr>
              <a:t>事件</a:t>
            </a:r>
            <a:r>
              <a:rPr lang="en-US" altLang="zh-CN" sz="2800" b="1" i="0" baseline="0" dirty="0">
                <a:solidFill>
                  <a:schemeClr val="tx2"/>
                </a:solidFill>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指对数据库进行的插入、删除、修改等操作。触发器可以响应这些事件</a:t>
            </a:r>
            <a:r>
              <a:rPr lang="en-US" altLang="zh-CN" sz="2800" b="1" i="0" baseline="0" dirty="0">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在适合的条件及恰当的时间内执行指定的动作。</a:t>
            </a: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zh-CN" altLang="en-US" sz="2800" b="1" i="0" baseline="0" dirty="0">
                <a:solidFill>
                  <a:schemeClr val="tx2"/>
                </a:solidFill>
                <a:latin typeface="Times New Roman" panose="02020603050405020304" pitchFamily="18" charset="0"/>
                <a:ea typeface="华文宋体" panose="02010600040101010101" pitchFamily="2" charset="-122"/>
              </a:rPr>
              <a:t>  </a:t>
            </a:r>
            <a:r>
              <a:rPr lang="en-US" altLang="zh-CN" sz="2800" b="1" i="0" baseline="0" dirty="0">
                <a:solidFill>
                  <a:schemeClr val="tx2"/>
                </a:solidFill>
                <a:latin typeface="Times New Roman" panose="02020603050405020304" pitchFamily="18" charset="0"/>
                <a:ea typeface="华文宋体" panose="02010600040101010101" pitchFamily="2" charset="-122"/>
              </a:rPr>
              <a:t>(2)</a:t>
            </a:r>
            <a:r>
              <a:rPr lang="zh-TW" altLang="en-US" sz="2800" b="1" i="0" baseline="0" dirty="0">
                <a:solidFill>
                  <a:schemeClr val="tx2"/>
                </a:solidFill>
                <a:latin typeface="Times New Roman" panose="02020603050405020304" pitchFamily="18" charset="0"/>
                <a:ea typeface="华文宋体" panose="02010600040101010101" pitchFamily="2" charset="-122"/>
              </a:rPr>
              <a:t>条件</a:t>
            </a:r>
            <a:r>
              <a:rPr lang="en-US" altLang="zh-CN" sz="2800" b="1" i="0" baseline="0" dirty="0">
                <a:solidFill>
                  <a:schemeClr val="tx2"/>
                </a:solidFill>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触发器测试给定的条件</a:t>
            </a:r>
            <a:r>
              <a:rPr lang="en-US" altLang="zh-CN" sz="2800" b="1" i="0" baseline="0" dirty="0">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若条件成立</a:t>
            </a:r>
            <a:r>
              <a:rPr lang="en-US" altLang="zh-CN" sz="2800" b="1" i="0" baseline="0" dirty="0">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则执行相应的动作</a:t>
            </a:r>
            <a:r>
              <a:rPr lang="en-US" altLang="zh-CN" sz="2800" b="1" i="0" baseline="0" dirty="0">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否则什么也不执行。</a:t>
            </a: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zh-CN" altLang="en-US" sz="2800" b="1" i="0" baseline="0" dirty="0">
                <a:solidFill>
                  <a:schemeClr val="tx2"/>
                </a:solidFill>
                <a:latin typeface="Times New Roman" panose="02020603050405020304" pitchFamily="18" charset="0"/>
                <a:ea typeface="华文宋体" panose="02010600040101010101" pitchFamily="2" charset="-122"/>
              </a:rPr>
              <a:t>  </a:t>
            </a:r>
            <a:r>
              <a:rPr lang="en-US" altLang="zh-CN" sz="2800" b="1" i="0" baseline="0" dirty="0">
                <a:solidFill>
                  <a:schemeClr val="tx2"/>
                </a:solidFill>
                <a:latin typeface="Times New Roman" panose="02020603050405020304" pitchFamily="18" charset="0"/>
                <a:ea typeface="华文宋体" panose="02010600040101010101" pitchFamily="2" charset="-122"/>
              </a:rPr>
              <a:t>(3)</a:t>
            </a:r>
            <a:r>
              <a:rPr lang="zh-TW" altLang="en-US" sz="2800" b="1" i="0" baseline="0" dirty="0">
                <a:solidFill>
                  <a:schemeClr val="tx2"/>
                </a:solidFill>
                <a:latin typeface="Times New Roman" panose="02020603050405020304" pitchFamily="18" charset="0"/>
                <a:ea typeface="华文宋体" panose="02010600040101010101" pitchFamily="2" charset="-122"/>
              </a:rPr>
              <a:t>动作</a:t>
            </a:r>
            <a:r>
              <a:rPr lang="en-US" altLang="zh-CN" sz="2800" b="1" i="0" baseline="0" dirty="0">
                <a:solidFill>
                  <a:schemeClr val="tx2"/>
                </a:solidFill>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动作是一系列的操作</a:t>
            </a:r>
            <a:r>
              <a:rPr lang="en-US" altLang="zh-CN" sz="2800" b="1" i="0" baseline="0" dirty="0">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这些操作可以撤消触发器发生的事件</a:t>
            </a:r>
            <a:r>
              <a:rPr lang="en-US" altLang="zh-CN" sz="2800" b="1" i="0" baseline="0" dirty="0">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可以是与事件相关的操作</a:t>
            </a:r>
            <a:r>
              <a:rPr lang="en-US" altLang="zh-CN" sz="2800" b="1" i="0" baseline="0" dirty="0">
                <a:latin typeface="Times New Roman" panose="02020603050405020304" pitchFamily="18" charset="0"/>
                <a:ea typeface="华文宋体" panose="02010600040101010101" pitchFamily="2" charset="-122"/>
              </a:rPr>
              <a:t>,</a:t>
            </a:r>
            <a:r>
              <a:rPr lang="zh-TW" altLang="en-US" sz="2800" b="1" i="0" baseline="0" dirty="0">
                <a:latin typeface="Times New Roman" panose="02020603050405020304" pitchFamily="18" charset="0"/>
                <a:ea typeface="华文宋体" panose="02010600040101010101" pitchFamily="2" charset="-122"/>
              </a:rPr>
              <a:t>也可以是与事件无关的其他操作。</a:t>
            </a: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4819">
                                            <p:txEl>
                                              <p:pRg st="0" end="0"/>
                                            </p:txEl>
                                          </p:spTgt>
                                        </p:tgtEl>
                                        <p:attrNameLst>
                                          <p:attrName>ppt_w</p:attrName>
                                        </p:attrNameLst>
                                      </p:cBhvr>
                                    </p:anim>
                                    <p:anim by="(#ppt_w*0.50)" calcmode="lin" valueType="num">
                                      <p:cBhvr>
                                        <p:cTn id="8" dur="250" decel="50000" autoRev="1" fill="hold">
                                          <p:stCondLst>
                                            <p:cond delay="0"/>
                                          </p:stCondLst>
                                        </p:cTn>
                                        <p:tgtEl>
                                          <p:spTgt spid="34819">
                                            <p:txEl>
                                              <p:pRg st="0" end="0"/>
                                            </p:txEl>
                                          </p:spTgt>
                                        </p:tgtEl>
                                        <p:attrNameLst>
                                          <p:attrName>ppt_x</p:attrName>
                                        </p:attrNameLst>
                                      </p:cBhvr>
                                    </p:anim>
                                    <p:anim from="(-#ppt_h/2)" to="(#ppt_y)" calcmode="lin" valueType="num">
                                      <p:cBhvr>
                                        <p:cTn id="9" dur="500" fill="hold">
                                          <p:stCondLst>
                                            <p:cond delay="0"/>
                                          </p:stCondLst>
                                        </p:cTn>
                                        <p:tgtEl>
                                          <p:spTgt spid="34819">
                                            <p:txEl>
                                              <p:pRg st="0" end="0"/>
                                            </p:txEl>
                                          </p:spTgt>
                                        </p:tgtEl>
                                        <p:attrNameLst>
                                          <p:attrName>ppt_y</p:attrName>
                                        </p:attrNameLst>
                                      </p:cBhvr>
                                    </p:anim>
                                    <p:animRot by="21600000">
                                      <p:cBhvr>
                                        <p:cTn id="10" dur="500" fill="hold">
                                          <p:stCondLst>
                                            <p:cond delay="0"/>
                                          </p:stCondLst>
                                        </p:cTn>
                                        <p:tgtEl>
                                          <p:spTgt spid="34819">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34819">
                                            <p:txEl>
                                              <p:pRg st="1" end="1"/>
                                            </p:txEl>
                                          </p:spTgt>
                                        </p:tgtEl>
                                        <p:attrNameLst>
                                          <p:attrName>style.visibility</p:attrName>
                                        </p:attrNameLst>
                                      </p:cBhvr>
                                      <p:to>
                                        <p:strVal val="visible"/>
                                      </p:to>
                                    </p:set>
                                    <p:anim by="(-#ppt_w*2)" calcmode="lin" valueType="num">
                                      <p:cBhvr rctx="PPT">
                                        <p:cTn id="15" dur="250" autoRev="1" fill="hold">
                                          <p:stCondLst>
                                            <p:cond delay="0"/>
                                          </p:stCondLst>
                                        </p:cTn>
                                        <p:tgtEl>
                                          <p:spTgt spid="34819">
                                            <p:txEl>
                                              <p:pRg st="1" end="1"/>
                                            </p:txEl>
                                          </p:spTgt>
                                        </p:tgtEl>
                                        <p:attrNameLst>
                                          <p:attrName>ppt_w</p:attrName>
                                        </p:attrNameLst>
                                      </p:cBhvr>
                                    </p:anim>
                                    <p:anim by="(#ppt_w*0.50)" calcmode="lin" valueType="num">
                                      <p:cBhvr>
                                        <p:cTn id="16" dur="250" decel="50000" autoRev="1" fill="hold">
                                          <p:stCondLst>
                                            <p:cond delay="0"/>
                                          </p:stCondLst>
                                        </p:cTn>
                                        <p:tgtEl>
                                          <p:spTgt spid="34819">
                                            <p:txEl>
                                              <p:pRg st="1" end="1"/>
                                            </p:txEl>
                                          </p:spTgt>
                                        </p:tgtEl>
                                        <p:attrNameLst>
                                          <p:attrName>ppt_x</p:attrName>
                                        </p:attrNameLst>
                                      </p:cBhvr>
                                    </p:anim>
                                    <p:anim from="(-#ppt_h/2)" to="(#ppt_y)" calcmode="lin" valueType="num">
                                      <p:cBhvr>
                                        <p:cTn id="17" dur="500" fill="hold">
                                          <p:stCondLst>
                                            <p:cond delay="0"/>
                                          </p:stCondLst>
                                        </p:cTn>
                                        <p:tgtEl>
                                          <p:spTgt spid="34819">
                                            <p:txEl>
                                              <p:pRg st="1" end="1"/>
                                            </p:txEl>
                                          </p:spTgt>
                                        </p:tgtEl>
                                        <p:attrNameLst>
                                          <p:attrName>ppt_y</p:attrName>
                                        </p:attrNameLst>
                                      </p:cBhvr>
                                    </p:anim>
                                    <p:animRot by="21600000">
                                      <p:cBhvr>
                                        <p:cTn id="18" dur="500" fill="hold">
                                          <p:stCondLst>
                                            <p:cond delay="0"/>
                                          </p:stCondLst>
                                        </p:cTn>
                                        <p:tgtEl>
                                          <p:spTgt spid="34819">
                                            <p:txEl>
                                              <p:pRg st="1" end="1"/>
                                            </p:txEl>
                                          </p:spTgt>
                                        </p:tgtEl>
                                        <p:attrNameLst>
                                          <p:attrName>r</p:attrName>
                                        </p:attrNameLst>
                                      </p:cBhvr>
                                    </p:animRot>
                                  </p:childTnLst>
                                </p:cTn>
                              </p:par>
                            </p:childTnLst>
                          </p:cTn>
                        </p:par>
                      </p:childTnLst>
                    </p:cTn>
                  </p:par>
                  <p:par>
                    <p:cTn id="19" fill="hold" nodeType="clickPar">
                      <p:stCondLst>
                        <p:cond delay="indefinite"/>
                      </p:stCondLst>
                      <p:childTnLst>
                        <p:par>
                          <p:cTn id="20" fill="hold" nodeType="withGroup">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34819">
                                            <p:txEl>
                                              <p:pRg st="2" end="2"/>
                                            </p:txEl>
                                          </p:spTgt>
                                        </p:tgtEl>
                                        <p:attrNameLst>
                                          <p:attrName>style.visibility</p:attrName>
                                        </p:attrNameLst>
                                      </p:cBhvr>
                                      <p:to>
                                        <p:strVal val="visible"/>
                                      </p:to>
                                    </p:set>
                                    <p:anim by="(-#ppt_w*2)" calcmode="lin" valueType="num">
                                      <p:cBhvr rctx="PPT">
                                        <p:cTn id="23" dur="250" autoRev="1" fill="hold">
                                          <p:stCondLst>
                                            <p:cond delay="0"/>
                                          </p:stCondLst>
                                        </p:cTn>
                                        <p:tgtEl>
                                          <p:spTgt spid="34819">
                                            <p:txEl>
                                              <p:pRg st="2" end="2"/>
                                            </p:txEl>
                                          </p:spTgt>
                                        </p:tgtEl>
                                        <p:attrNameLst>
                                          <p:attrName>ppt_w</p:attrName>
                                        </p:attrNameLst>
                                      </p:cBhvr>
                                    </p:anim>
                                    <p:anim by="(#ppt_w*0.50)" calcmode="lin" valueType="num">
                                      <p:cBhvr>
                                        <p:cTn id="24" dur="250" decel="50000" autoRev="1" fill="hold">
                                          <p:stCondLst>
                                            <p:cond delay="0"/>
                                          </p:stCondLst>
                                        </p:cTn>
                                        <p:tgtEl>
                                          <p:spTgt spid="34819">
                                            <p:txEl>
                                              <p:pRg st="2" end="2"/>
                                            </p:txEl>
                                          </p:spTgt>
                                        </p:tgtEl>
                                        <p:attrNameLst>
                                          <p:attrName>ppt_x</p:attrName>
                                        </p:attrNameLst>
                                      </p:cBhvr>
                                    </p:anim>
                                    <p:anim from="(-#ppt_h/2)" to="(#ppt_y)" calcmode="lin" valueType="num">
                                      <p:cBhvr>
                                        <p:cTn id="25" dur="500" fill="hold">
                                          <p:stCondLst>
                                            <p:cond delay="0"/>
                                          </p:stCondLst>
                                        </p:cTn>
                                        <p:tgtEl>
                                          <p:spTgt spid="34819">
                                            <p:txEl>
                                              <p:pRg st="2" end="2"/>
                                            </p:txEl>
                                          </p:spTgt>
                                        </p:tgtEl>
                                        <p:attrNameLst>
                                          <p:attrName>ppt_y</p:attrName>
                                        </p:attrNameLst>
                                      </p:cBhvr>
                                    </p:anim>
                                    <p:animRot by="21600000">
                                      <p:cBhvr>
                                        <p:cTn id="26" dur="500" fill="hold">
                                          <p:stCondLst>
                                            <p:cond delay="0"/>
                                          </p:stCondLst>
                                        </p:cTn>
                                        <p:tgtEl>
                                          <p:spTgt spid="34819">
                                            <p:txEl>
                                              <p:pRg st="2" end="2"/>
                                            </p:txEl>
                                          </p:spTgt>
                                        </p:tgtEl>
                                        <p:attrNameLst>
                                          <p:attrName>r</p:attrName>
                                        </p:attrNameLst>
                                      </p:cBhvr>
                                    </p:animRot>
                                  </p:childTnLst>
                                </p:cTn>
                              </p:par>
                            </p:childTnLst>
                          </p:cTn>
                        </p:par>
                      </p:childTnLst>
                    </p:cTn>
                  </p:par>
                  <p:par>
                    <p:cTn id="27" fill="hold" nodeType="clickPar">
                      <p:stCondLst>
                        <p:cond delay="indefinite"/>
                      </p:stCondLst>
                      <p:childTnLst>
                        <p:par>
                          <p:cTn id="28" fill="hold" nodeType="withGroup">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34819">
                                            <p:txEl>
                                              <p:pRg st="3" end="3"/>
                                            </p:txEl>
                                          </p:spTgt>
                                        </p:tgtEl>
                                        <p:attrNameLst>
                                          <p:attrName>style.visibility</p:attrName>
                                        </p:attrNameLst>
                                      </p:cBhvr>
                                      <p:to>
                                        <p:strVal val="visible"/>
                                      </p:to>
                                    </p:set>
                                    <p:anim by="(-#ppt_w*2)" calcmode="lin" valueType="num">
                                      <p:cBhvr rctx="PPT">
                                        <p:cTn id="31" dur="250" autoRev="1" fill="hold">
                                          <p:stCondLst>
                                            <p:cond delay="0"/>
                                          </p:stCondLst>
                                        </p:cTn>
                                        <p:tgtEl>
                                          <p:spTgt spid="34819">
                                            <p:txEl>
                                              <p:pRg st="3" end="3"/>
                                            </p:txEl>
                                          </p:spTgt>
                                        </p:tgtEl>
                                        <p:attrNameLst>
                                          <p:attrName>ppt_w</p:attrName>
                                        </p:attrNameLst>
                                      </p:cBhvr>
                                    </p:anim>
                                    <p:anim by="(#ppt_w*0.50)" calcmode="lin" valueType="num">
                                      <p:cBhvr>
                                        <p:cTn id="32" dur="250" decel="50000" autoRev="1" fill="hold">
                                          <p:stCondLst>
                                            <p:cond delay="0"/>
                                          </p:stCondLst>
                                        </p:cTn>
                                        <p:tgtEl>
                                          <p:spTgt spid="34819">
                                            <p:txEl>
                                              <p:pRg st="3" end="3"/>
                                            </p:txEl>
                                          </p:spTgt>
                                        </p:tgtEl>
                                        <p:attrNameLst>
                                          <p:attrName>ppt_x</p:attrName>
                                        </p:attrNameLst>
                                      </p:cBhvr>
                                    </p:anim>
                                    <p:anim from="(-#ppt_h/2)" to="(#ppt_y)" calcmode="lin" valueType="num">
                                      <p:cBhvr>
                                        <p:cTn id="33" dur="500" fill="hold">
                                          <p:stCondLst>
                                            <p:cond delay="0"/>
                                          </p:stCondLst>
                                        </p:cTn>
                                        <p:tgtEl>
                                          <p:spTgt spid="34819">
                                            <p:txEl>
                                              <p:pRg st="3" end="3"/>
                                            </p:txEl>
                                          </p:spTgt>
                                        </p:tgtEl>
                                        <p:attrNameLst>
                                          <p:attrName>ppt_y</p:attrName>
                                        </p:attrNameLst>
                                      </p:cBhvr>
                                    </p:anim>
                                    <p:animRot by="21600000">
                                      <p:cBhvr>
                                        <p:cTn id="34" dur="500" fill="hold">
                                          <p:stCondLst>
                                            <p:cond delay="0"/>
                                          </p:stCondLst>
                                        </p:cTn>
                                        <p:tgtEl>
                                          <p:spTgt spid="34819">
                                            <p:txEl>
                                              <p:pRg st="3" end="3"/>
                                            </p:txEl>
                                          </p:spTgt>
                                        </p:tgtEl>
                                        <p:attrNameLst>
                                          <p:attrName>r</p:attrName>
                                        </p:attrNameLst>
                                      </p:cBhvr>
                                    </p:animRot>
                                  </p:childTnLst>
                                </p:cTn>
                              </p:par>
                            </p:childTnLst>
                          </p:cTn>
                        </p:par>
                      </p:childTnLst>
                    </p:cTn>
                  </p:par>
                  <p:par>
                    <p:cTn id="35" fill="hold" nodeType="clickPar">
                      <p:stCondLst>
                        <p:cond delay="indefinite"/>
                      </p:stCondLst>
                      <p:childTnLst>
                        <p:par>
                          <p:cTn id="36" fill="hold" nodeType="withGroup">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34819">
                                            <p:txEl>
                                              <p:pRg st="4" end="4"/>
                                            </p:txEl>
                                          </p:spTgt>
                                        </p:tgtEl>
                                        <p:attrNameLst>
                                          <p:attrName>style.visibility</p:attrName>
                                        </p:attrNameLst>
                                      </p:cBhvr>
                                      <p:to>
                                        <p:strVal val="visible"/>
                                      </p:to>
                                    </p:set>
                                    <p:anim by="(-#ppt_w*2)" calcmode="lin" valueType="num">
                                      <p:cBhvr rctx="PPT">
                                        <p:cTn id="39" dur="250" autoRev="1" fill="hold">
                                          <p:stCondLst>
                                            <p:cond delay="0"/>
                                          </p:stCondLst>
                                        </p:cTn>
                                        <p:tgtEl>
                                          <p:spTgt spid="34819">
                                            <p:txEl>
                                              <p:pRg st="4" end="4"/>
                                            </p:txEl>
                                          </p:spTgt>
                                        </p:tgtEl>
                                        <p:attrNameLst>
                                          <p:attrName>ppt_w</p:attrName>
                                        </p:attrNameLst>
                                      </p:cBhvr>
                                    </p:anim>
                                    <p:anim by="(#ppt_w*0.50)" calcmode="lin" valueType="num">
                                      <p:cBhvr>
                                        <p:cTn id="40" dur="250" decel="50000" autoRev="1" fill="hold">
                                          <p:stCondLst>
                                            <p:cond delay="0"/>
                                          </p:stCondLst>
                                        </p:cTn>
                                        <p:tgtEl>
                                          <p:spTgt spid="34819">
                                            <p:txEl>
                                              <p:pRg st="4" end="4"/>
                                            </p:txEl>
                                          </p:spTgt>
                                        </p:tgtEl>
                                        <p:attrNameLst>
                                          <p:attrName>ppt_x</p:attrName>
                                        </p:attrNameLst>
                                      </p:cBhvr>
                                    </p:anim>
                                    <p:anim from="(-#ppt_h/2)" to="(#ppt_y)" calcmode="lin" valueType="num">
                                      <p:cBhvr>
                                        <p:cTn id="41" dur="500" fill="hold">
                                          <p:stCondLst>
                                            <p:cond delay="0"/>
                                          </p:stCondLst>
                                        </p:cTn>
                                        <p:tgtEl>
                                          <p:spTgt spid="34819">
                                            <p:txEl>
                                              <p:pRg st="4" end="4"/>
                                            </p:txEl>
                                          </p:spTgt>
                                        </p:tgtEl>
                                        <p:attrNameLst>
                                          <p:attrName>ppt_y</p:attrName>
                                        </p:attrNameLst>
                                      </p:cBhvr>
                                    </p:anim>
                                    <p:animRot by="21600000">
                                      <p:cBhvr>
                                        <p:cTn id="42" dur="500" fill="hold">
                                          <p:stCondLst>
                                            <p:cond delay="0"/>
                                          </p:stCondLst>
                                        </p:cTn>
                                        <p:tgtEl>
                                          <p:spTgt spid="3481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a:extLst>
              <a:ext uri="{FF2B5EF4-FFF2-40B4-BE49-F238E27FC236}">
                <a16:creationId xmlns:a16="http://schemas.microsoft.com/office/drawing/2014/main" id="{DF2F12FF-6D38-4754-AFFB-213C97C05199}"/>
              </a:ext>
            </a:extLst>
          </p:cNvPr>
          <p:cNvSpPr txBox="1">
            <a:spLocks noChangeArrowheads="1"/>
          </p:cNvSpPr>
          <p:nvPr/>
        </p:nvSpPr>
        <p:spPr bwMode="auto">
          <a:xfrm>
            <a:off x="307003" y="251628"/>
            <a:ext cx="2108269"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spcBef>
                <a:spcPct val="20000"/>
              </a:spcBef>
              <a:buClr>
                <a:schemeClr val="bg2"/>
              </a:buClr>
              <a:buSzPct val="70000"/>
              <a:buFont typeface="Wingdings" panose="05000000000000000000" pitchFamily="2" charset="2"/>
              <a:buNone/>
            </a:pPr>
            <a:r>
              <a:rPr lang="zh-CN" altLang="en-US" sz="2996" dirty="0">
                <a:latin typeface="Verdana" panose="020B0604030504040204" pitchFamily="34" charset="0"/>
              </a:rPr>
              <a:t>触发器结构</a:t>
            </a:r>
            <a:endParaRPr lang="zh-CN" altLang="en-US" sz="2996" dirty="0">
              <a:solidFill>
                <a:srgbClr val="FF9900"/>
              </a:solidFill>
              <a:latin typeface="隶书" panose="02010509060101010101" pitchFamily="49" charset="-122"/>
              <a:ea typeface="隶书" panose="02010509060101010101" pitchFamily="49" charset="-122"/>
            </a:endParaRPr>
          </a:p>
        </p:txBody>
      </p:sp>
      <p:grpSp>
        <p:nvGrpSpPr>
          <p:cNvPr id="57348" name="Group 12">
            <a:extLst>
              <a:ext uri="{FF2B5EF4-FFF2-40B4-BE49-F238E27FC236}">
                <a16:creationId xmlns:a16="http://schemas.microsoft.com/office/drawing/2014/main" id="{B85EDED5-1E38-4D49-85F9-508A5718840A}"/>
              </a:ext>
            </a:extLst>
          </p:cNvPr>
          <p:cNvGrpSpPr>
            <a:grpSpLocks/>
          </p:cNvGrpSpPr>
          <p:nvPr/>
        </p:nvGrpSpPr>
        <p:grpSpPr bwMode="auto">
          <a:xfrm>
            <a:off x="508954" y="1254831"/>
            <a:ext cx="3654106" cy="4489556"/>
            <a:chOff x="768" y="1072"/>
            <a:chExt cx="1680" cy="1184"/>
          </a:xfrm>
        </p:grpSpPr>
        <p:sp>
          <p:nvSpPr>
            <p:cNvPr id="57359" name="Rectangle 13">
              <a:extLst>
                <a:ext uri="{FF2B5EF4-FFF2-40B4-BE49-F238E27FC236}">
                  <a16:creationId xmlns:a16="http://schemas.microsoft.com/office/drawing/2014/main" id="{2FECEAD4-DD7E-4BE6-B9B1-95D1633E0090}"/>
                </a:ext>
              </a:extLst>
            </p:cNvPr>
            <p:cNvSpPr>
              <a:spLocks noChangeArrowheads="1"/>
            </p:cNvSpPr>
            <p:nvPr/>
          </p:nvSpPr>
          <p:spPr bwMode="auto">
            <a:xfrm>
              <a:off x="768" y="1072"/>
              <a:ext cx="1680" cy="1040"/>
            </a:xfrm>
            <a:prstGeom prst="rect">
              <a:avLst/>
            </a:prstGeom>
            <a:solidFill>
              <a:srgbClr val="F3F3F3"/>
            </a:solidFill>
            <a:ln w="9525">
              <a:solidFill>
                <a:srgbClr val="000000"/>
              </a:solidFill>
              <a:miter lim="800000"/>
              <a:headEnd/>
              <a:tailEnd/>
            </a:ln>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60" name="Rectangle 14">
              <a:extLst>
                <a:ext uri="{FF2B5EF4-FFF2-40B4-BE49-F238E27FC236}">
                  <a16:creationId xmlns:a16="http://schemas.microsoft.com/office/drawing/2014/main" id="{066A26A3-4396-4705-B00A-BADE9DCFCFB0}"/>
                </a:ext>
              </a:extLst>
            </p:cNvPr>
            <p:cNvSpPr>
              <a:spLocks noChangeArrowheads="1"/>
            </p:cNvSpPr>
            <p:nvPr/>
          </p:nvSpPr>
          <p:spPr bwMode="auto">
            <a:xfrm>
              <a:off x="864" y="1197"/>
              <a:ext cx="59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just" eaLnBrk="1" hangingPunct="1"/>
              <a:r>
                <a:rPr lang="en-US" altLang="zh-CN" sz="1398">
                  <a:solidFill>
                    <a:srgbClr val="000000"/>
                  </a:solidFill>
                  <a:latin typeface="Times New Roman" panose="02020603050405020304" pitchFamily="18" charset="0"/>
                </a:rPr>
                <a:t>AFTER  </a:t>
              </a:r>
              <a:r>
                <a:rPr lang="zh-CN" altLang="en-US" sz="1398">
                  <a:solidFill>
                    <a:srgbClr val="000000"/>
                  </a:solidFill>
                  <a:latin typeface="Times New Roman" panose="02020603050405020304" pitchFamily="18" charset="0"/>
                </a:rPr>
                <a:t>条件</a:t>
              </a:r>
            </a:p>
            <a:p>
              <a:pPr eaLnBrk="1" hangingPunct="1"/>
              <a:endParaRPr lang="en-US" altLang="zh-CN" sz="1398">
                <a:latin typeface="Verdana" panose="020B0604030504040204" pitchFamily="34" charset="0"/>
              </a:endParaRPr>
            </a:p>
          </p:txBody>
        </p:sp>
        <p:sp>
          <p:nvSpPr>
            <p:cNvPr id="57361" name="AutoShape 15">
              <a:extLst>
                <a:ext uri="{FF2B5EF4-FFF2-40B4-BE49-F238E27FC236}">
                  <a16:creationId xmlns:a16="http://schemas.microsoft.com/office/drawing/2014/main" id="{EAE8BA1C-B428-47DA-B0E7-7FC9C4830863}"/>
                </a:ext>
              </a:extLst>
            </p:cNvPr>
            <p:cNvSpPr>
              <a:spLocks noChangeArrowheads="1"/>
            </p:cNvSpPr>
            <p:nvPr/>
          </p:nvSpPr>
          <p:spPr bwMode="auto">
            <a:xfrm>
              <a:off x="1536" y="1134"/>
              <a:ext cx="360" cy="188"/>
            </a:xfrm>
            <a:prstGeom prst="downArrow">
              <a:avLst>
                <a:gd name="adj1" fmla="val 50000"/>
                <a:gd name="adj2" fmla="val 25000"/>
              </a:avLst>
            </a:prstGeom>
            <a:solidFill>
              <a:srgbClr val="FFFFFF"/>
            </a:solidFill>
            <a:ln w="9525">
              <a:solidFill>
                <a:srgbClr val="000000"/>
              </a:solidFill>
              <a:miter lim="800000"/>
              <a:headEnd/>
              <a:tailEnd/>
            </a:ln>
          </p:spPr>
          <p:txBody>
            <a:bodyPr vert="eaVert"/>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62" name="Rectangle 16">
              <a:extLst>
                <a:ext uri="{FF2B5EF4-FFF2-40B4-BE49-F238E27FC236}">
                  <a16:creationId xmlns:a16="http://schemas.microsoft.com/office/drawing/2014/main" id="{9794CC2B-3E90-4862-9F76-0E9F52B78809}"/>
                </a:ext>
              </a:extLst>
            </p:cNvPr>
            <p:cNvSpPr>
              <a:spLocks noChangeArrowheads="1"/>
            </p:cNvSpPr>
            <p:nvPr/>
          </p:nvSpPr>
          <p:spPr bwMode="auto">
            <a:xfrm>
              <a:off x="1392" y="1322"/>
              <a:ext cx="648" cy="12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zh-CN" altLang="en-US" sz="1398">
                  <a:solidFill>
                    <a:srgbClr val="000000"/>
                  </a:solidFill>
                  <a:latin typeface="Times New Roman" panose="02020603050405020304" pitchFamily="18" charset="0"/>
                </a:rPr>
                <a:t>触发事件发生</a:t>
              </a:r>
              <a:endParaRPr lang="zh-CN" altLang="en-US" sz="1398">
                <a:latin typeface="Verdana" panose="020B0604030504040204" pitchFamily="34" charset="0"/>
              </a:endParaRPr>
            </a:p>
          </p:txBody>
        </p:sp>
        <p:sp>
          <p:nvSpPr>
            <p:cNvPr id="57363" name="AutoShape 17">
              <a:extLst>
                <a:ext uri="{FF2B5EF4-FFF2-40B4-BE49-F238E27FC236}">
                  <a16:creationId xmlns:a16="http://schemas.microsoft.com/office/drawing/2014/main" id="{254A6A67-F620-4A0D-A8D0-E30B83BAAE6E}"/>
                </a:ext>
              </a:extLst>
            </p:cNvPr>
            <p:cNvSpPr>
              <a:spLocks noChangeArrowheads="1"/>
            </p:cNvSpPr>
            <p:nvPr/>
          </p:nvSpPr>
          <p:spPr bwMode="auto">
            <a:xfrm>
              <a:off x="1536" y="1440"/>
              <a:ext cx="360" cy="187"/>
            </a:xfrm>
            <a:prstGeom prst="downArrow">
              <a:avLst>
                <a:gd name="adj1" fmla="val 50000"/>
                <a:gd name="adj2" fmla="val 25000"/>
              </a:avLst>
            </a:prstGeom>
            <a:solidFill>
              <a:srgbClr val="FFFFFF"/>
            </a:solidFill>
            <a:ln w="9525">
              <a:solidFill>
                <a:srgbClr val="000000"/>
              </a:solidFill>
              <a:miter lim="800000"/>
              <a:headEnd/>
              <a:tailEnd/>
            </a:ln>
          </p:spPr>
          <p:txBody>
            <a:bodyPr vert="eaVert"/>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64" name="Rectangle 18">
              <a:extLst>
                <a:ext uri="{FF2B5EF4-FFF2-40B4-BE49-F238E27FC236}">
                  <a16:creationId xmlns:a16="http://schemas.microsoft.com/office/drawing/2014/main" id="{EE68EBA6-FAFD-400B-83DD-77B88309BA03}"/>
                </a:ext>
              </a:extLst>
            </p:cNvPr>
            <p:cNvSpPr>
              <a:spLocks noChangeArrowheads="1"/>
            </p:cNvSpPr>
            <p:nvPr/>
          </p:nvSpPr>
          <p:spPr bwMode="auto">
            <a:xfrm>
              <a:off x="1392" y="1627"/>
              <a:ext cx="648" cy="125"/>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zh-CN" altLang="en-US" sz="1398">
                  <a:solidFill>
                    <a:srgbClr val="000000"/>
                  </a:solidFill>
                  <a:latin typeface="Times New Roman" panose="02020603050405020304" pitchFamily="18" charset="0"/>
                </a:rPr>
                <a:t>执行触发事件</a:t>
              </a:r>
              <a:endParaRPr lang="zh-CN" altLang="en-US" sz="1398">
                <a:latin typeface="Verdana" panose="020B0604030504040204" pitchFamily="34" charset="0"/>
              </a:endParaRPr>
            </a:p>
          </p:txBody>
        </p:sp>
        <p:sp>
          <p:nvSpPr>
            <p:cNvPr id="57365" name="AutoShape 19">
              <a:extLst>
                <a:ext uri="{FF2B5EF4-FFF2-40B4-BE49-F238E27FC236}">
                  <a16:creationId xmlns:a16="http://schemas.microsoft.com/office/drawing/2014/main" id="{57791A13-69E7-4051-8021-A85FEB413D69}"/>
                </a:ext>
              </a:extLst>
            </p:cNvPr>
            <p:cNvSpPr>
              <a:spLocks noChangeArrowheads="1"/>
            </p:cNvSpPr>
            <p:nvPr/>
          </p:nvSpPr>
          <p:spPr bwMode="auto">
            <a:xfrm>
              <a:off x="1536" y="1728"/>
              <a:ext cx="360" cy="187"/>
            </a:xfrm>
            <a:prstGeom prst="downArrow">
              <a:avLst>
                <a:gd name="adj1" fmla="val 50000"/>
                <a:gd name="adj2" fmla="val 25000"/>
              </a:avLst>
            </a:prstGeom>
            <a:solidFill>
              <a:srgbClr val="FFFFFF"/>
            </a:solidFill>
            <a:ln w="9525">
              <a:solidFill>
                <a:srgbClr val="000000"/>
              </a:solidFill>
              <a:miter lim="800000"/>
              <a:headEnd/>
              <a:tailEnd/>
            </a:ln>
          </p:spPr>
          <p:txBody>
            <a:bodyPr vert="eaVert"/>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66" name="Rectangle 20">
              <a:extLst>
                <a:ext uri="{FF2B5EF4-FFF2-40B4-BE49-F238E27FC236}">
                  <a16:creationId xmlns:a16="http://schemas.microsoft.com/office/drawing/2014/main" id="{6CC0BDE3-40DC-4DF6-A792-B6FF89A355D8}"/>
                </a:ext>
              </a:extLst>
            </p:cNvPr>
            <p:cNvSpPr>
              <a:spLocks noChangeArrowheads="1"/>
            </p:cNvSpPr>
            <p:nvPr/>
          </p:nvSpPr>
          <p:spPr bwMode="auto">
            <a:xfrm>
              <a:off x="1392" y="1915"/>
              <a:ext cx="648" cy="125"/>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zh-CN" altLang="en-US" sz="1398">
                  <a:solidFill>
                    <a:srgbClr val="000000"/>
                  </a:solidFill>
                  <a:latin typeface="Times New Roman" panose="02020603050405020304" pitchFamily="18" charset="0"/>
                </a:rPr>
                <a:t>执行触发器动作</a:t>
              </a:r>
              <a:endParaRPr lang="zh-CN" altLang="en-US" sz="1398">
                <a:latin typeface="Verdana" panose="020B0604030504040204" pitchFamily="34" charset="0"/>
              </a:endParaRPr>
            </a:p>
          </p:txBody>
        </p:sp>
        <p:sp>
          <p:nvSpPr>
            <p:cNvPr id="57367" name="Rectangle 21">
              <a:extLst>
                <a:ext uri="{FF2B5EF4-FFF2-40B4-BE49-F238E27FC236}">
                  <a16:creationId xmlns:a16="http://schemas.microsoft.com/office/drawing/2014/main" id="{FB15D315-6823-4BD2-BC97-F8706EDFD280}"/>
                </a:ext>
              </a:extLst>
            </p:cNvPr>
            <p:cNvSpPr>
              <a:spLocks noChangeArrowheads="1"/>
            </p:cNvSpPr>
            <p:nvPr/>
          </p:nvSpPr>
          <p:spPr bwMode="auto">
            <a:xfrm>
              <a:off x="768" y="2160"/>
              <a:ext cx="163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en-US" altLang="zh-CN" sz="1398">
                  <a:latin typeface="Times New Roman" panose="02020603050405020304" pitchFamily="18" charset="0"/>
                </a:rPr>
                <a:t>AFTER</a:t>
              </a:r>
              <a:r>
                <a:rPr lang="zh-CN" altLang="en-US" sz="1398">
                  <a:latin typeface="Times New Roman" panose="02020603050405020304" pitchFamily="18" charset="0"/>
                </a:rPr>
                <a:t>条件触发器执行过程示意图</a:t>
              </a:r>
              <a:endParaRPr lang="zh-CN" altLang="en-US" sz="1398">
                <a:latin typeface="Verdana" panose="020B0604030504040204" pitchFamily="34" charset="0"/>
              </a:endParaRPr>
            </a:p>
          </p:txBody>
        </p:sp>
      </p:grpSp>
      <p:grpSp>
        <p:nvGrpSpPr>
          <p:cNvPr id="57349" name="Group 12">
            <a:extLst>
              <a:ext uri="{FF2B5EF4-FFF2-40B4-BE49-F238E27FC236}">
                <a16:creationId xmlns:a16="http://schemas.microsoft.com/office/drawing/2014/main" id="{AE483521-1559-4BF2-80FC-94E516256A69}"/>
              </a:ext>
            </a:extLst>
          </p:cNvPr>
          <p:cNvGrpSpPr>
            <a:grpSpLocks/>
          </p:cNvGrpSpPr>
          <p:nvPr/>
        </p:nvGrpSpPr>
        <p:grpSpPr bwMode="auto">
          <a:xfrm>
            <a:off x="5135881" y="1179459"/>
            <a:ext cx="4313608" cy="4489556"/>
            <a:chOff x="768" y="1072"/>
            <a:chExt cx="1680" cy="1184"/>
          </a:xfrm>
        </p:grpSpPr>
        <p:sp>
          <p:nvSpPr>
            <p:cNvPr id="57350" name="Rectangle 13">
              <a:extLst>
                <a:ext uri="{FF2B5EF4-FFF2-40B4-BE49-F238E27FC236}">
                  <a16:creationId xmlns:a16="http://schemas.microsoft.com/office/drawing/2014/main" id="{AFEA3E2E-A641-4E2E-9552-2B9CC4EF4503}"/>
                </a:ext>
              </a:extLst>
            </p:cNvPr>
            <p:cNvSpPr>
              <a:spLocks noChangeArrowheads="1"/>
            </p:cNvSpPr>
            <p:nvPr/>
          </p:nvSpPr>
          <p:spPr bwMode="auto">
            <a:xfrm>
              <a:off x="768" y="1072"/>
              <a:ext cx="1680" cy="1040"/>
            </a:xfrm>
            <a:prstGeom prst="rect">
              <a:avLst/>
            </a:prstGeom>
            <a:solidFill>
              <a:srgbClr val="F3F3F3"/>
            </a:solidFill>
            <a:ln w="9525">
              <a:solidFill>
                <a:srgbClr val="000000"/>
              </a:solidFill>
              <a:miter lim="800000"/>
              <a:headEnd/>
              <a:tailEnd/>
            </a:ln>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51" name="Rectangle 14">
              <a:extLst>
                <a:ext uri="{FF2B5EF4-FFF2-40B4-BE49-F238E27FC236}">
                  <a16:creationId xmlns:a16="http://schemas.microsoft.com/office/drawing/2014/main" id="{D0A1EF7E-BBC1-44BB-B5D3-4834038A5349}"/>
                </a:ext>
              </a:extLst>
            </p:cNvPr>
            <p:cNvSpPr>
              <a:spLocks noChangeArrowheads="1"/>
            </p:cNvSpPr>
            <p:nvPr/>
          </p:nvSpPr>
          <p:spPr bwMode="auto">
            <a:xfrm>
              <a:off x="864" y="1197"/>
              <a:ext cx="59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just" eaLnBrk="1" hangingPunct="1"/>
              <a:r>
                <a:rPr lang="en-US" altLang="zh-CN" sz="1398">
                  <a:solidFill>
                    <a:srgbClr val="000000"/>
                  </a:solidFill>
                  <a:latin typeface="Times New Roman" panose="02020603050405020304" pitchFamily="18" charset="0"/>
                </a:rPr>
                <a:t>INSTEAD OF </a:t>
              </a:r>
              <a:r>
                <a:rPr lang="zh-CN" altLang="en-US" sz="1398">
                  <a:solidFill>
                    <a:srgbClr val="000000"/>
                  </a:solidFill>
                  <a:latin typeface="Times New Roman" panose="02020603050405020304" pitchFamily="18" charset="0"/>
                </a:rPr>
                <a:t>条件</a:t>
              </a:r>
            </a:p>
            <a:p>
              <a:pPr eaLnBrk="1" hangingPunct="1"/>
              <a:endParaRPr lang="en-US" altLang="zh-CN" sz="1398">
                <a:latin typeface="Verdana" panose="020B0604030504040204" pitchFamily="34" charset="0"/>
              </a:endParaRPr>
            </a:p>
          </p:txBody>
        </p:sp>
        <p:sp>
          <p:nvSpPr>
            <p:cNvPr id="57352" name="AutoShape 15">
              <a:extLst>
                <a:ext uri="{FF2B5EF4-FFF2-40B4-BE49-F238E27FC236}">
                  <a16:creationId xmlns:a16="http://schemas.microsoft.com/office/drawing/2014/main" id="{BCA062FC-2083-4F04-8843-8A27F50DBF6C}"/>
                </a:ext>
              </a:extLst>
            </p:cNvPr>
            <p:cNvSpPr>
              <a:spLocks noChangeArrowheads="1"/>
            </p:cNvSpPr>
            <p:nvPr/>
          </p:nvSpPr>
          <p:spPr bwMode="auto">
            <a:xfrm>
              <a:off x="1536" y="1134"/>
              <a:ext cx="360" cy="188"/>
            </a:xfrm>
            <a:prstGeom prst="downArrow">
              <a:avLst>
                <a:gd name="adj1" fmla="val 50000"/>
                <a:gd name="adj2" fmla="val 25000"/>
              </a:avLst>
            </a:prstGeom>
            <a:solidFill>
              <a:srgbClr val="FFFFFF"/>
            </a:solidFill>
            <a:ln w="9525">
              <a:solidFill>
                <a:srgbClr val="000000"/>
              </a:solidFill>
              <a:miter lim="800000"/>
              <a:headEnd/>
              <a:tailEnd/>
            </a:ln>
          </p:spPr>
          <p:txBody>
            <a:bodyPr vert="eaVert"/>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53" name="Rectangle 16">
              <a:extLst>
                <a:ext uri="{FF2B5EF4-FFF2-40B4-BE49-F238E27FC236}">
                  <a16:creationId xmlns:a16="http://schemas.microsoft.com/office/drawing/2014/main" id="{EA907AD4-FB97-4751-B58C-E5BA93369B9F}"/>
                </a:ext>
              </a:extLst>
            </p:cNvPr>
            <p:cNvSpPr>
              <a:spLocks noChangeArrowheads="1"/>
            </p:cNvSpPr>
            <p:nvPr/>
          </p:nvSpPr>
          <p:spPr bwMode="auto">
            <a:xfrm>
              <a:off x="1392" y="1322"/>
              <a:ext cx="648" cy="124"/>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zh-CN" altLang="en-US" sz="1398">
                  <a:solidFill>
                    <a:srgbClr val="000000"/>
                  </a:solidFill>
                  <a:latin typeface="Times New Roman" panose="02020603050405020304" pitchFamily="18" charset="0"/>
                </a:rPr>
                <a:t>触发事件发生</a:t>
              </a:r>
              <a:endParaRPr lang="zh-CN" altLang="en-US" sz="1398">
                <a:latin typeface="Verdana" panose="020B0604030504040204" pitchFamily="34" charset="0"/>
              </a:endParaRPr>
            </a:p>
          </p:txBody>
        </p:sp>
        <p:sp>
          <p:nvSpPr>
            <p:cNvPr id="57354" name="AutoShape 17">
              <a:extLst>
                <a:ext uri="{FF2B5EF4-FFF2-40B4-BE49-F238E27FC236}">
                  <a16:creationId xmlns:a16="http://schemas.microsoft.com/office/drawing/2014/main" id="{A4E37D3D-AF55-4E67-A5D3-CA8FB33D0C3E}"/>
                </a:ext>
              </a:extLst>
            </p:cNvPr>
            <p:cNvSpPr>
              <a:spLocks noChangeArrowheads="1"/>
            </p:cNvSpPr>
            <p:nvPr/>
          </p:nvSpPr>
          <p:spPr bwMode="auto">
            <a:xfrm>
              <a:off x="1536" y="1440"/>
              <a:ext cx="360" cy="187"/>
            </a:xfrm>
            <a:prstGeom prst="downArrow">
              <a:avLst>
                <a:gd name="adj1" fmla="val 50000"/>
                <a:gd name="adj2" fmla="val 25000"/>
              </a:avLst>
            </a:prstGeom>
            <a:solidFill>
              <a:srgbClr val="FFFFFF"/>
            </a:solidFill>
            <a:ln w="9525">
              <a:solidFill>
                <a:srgbClr val="000000"/>
              </a:solidFill>
              <a:miter lim="800000"/>
              <a:headEnd/>
              <a:tailEnd/>
            </a:ln>
          </p:spPr>
          <p:txBody>
            <a:bodyPr vert="eaVert"/>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55" name="Rectangle 18">
              <a:extLst>
                <a:ext uri="{FF2B5EF4-FFF2-40B4-BE49-F238E27FC236}">
                  <a16:creationId xmlns:a16="http://schemas.microsoft.com/office/drawing/2014/main" id="{111EF9D7-E1D4-4A0D-882B-EF12823A037C}"/>
                </a:ext>
              </a:extLst>
            </p:cNvPr>
            <p:cNvSpPr>
              <a:spLocks noChangeArrowheads="1"/>
            </p:cNvSpPr>
            <p:nvPr/>
          </p:nvSpPr>
          <p:spPr bwMode="auto">
            <a:xfrm>
              <a:off x="1392" y="1627"/>
              <a:ext cx="648" cy="125"/>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zh-CN" altLang="en-US" sz="1398">
                  <a:solidFill>
                    <a:srgbClr val="000000"/>
                  </a:solidFill>
                  <a:latin typeface="Times New Roman" panose="02020603050405020304" pitchFamily="18" charset="0"/>
                </a:rPr>
                <a:t>不执行触发事件</a:t>
              </a:r>
              <a:endParaRPr lang="zh-CN" altLang="en-US" sz="1398">
                <a:latin typeface="Verdana" panose="020B0604030504040204" pitchFamily="34" charset="0"/>
              </a:endParaRPr>
            </a:p>
          </p:txBody>
        </p:sp>
        <p:sp>
          <p:nvSpPr>
            <p:cNvPr id="57356" name="AutoShape 19">
              <a:extLst>
                <a:ext uri="{FF2B5EF4-FFF2-40B4-BE49-F238E27FC236}">
                  <a16:creationId xmlns:a16="http://schemas.microsoft.com/office/drawing/2014/main" id="{62F9603C-7F77-4E59-B773-06AF8D487855}"/>
                </a:ext>
              </a:extLst>
            </p:cNvPr>
            <p:cNvSpPr>
              <a:spLocks noChangeArrowheads="1"/>
            </p:cNvSpPr>
            <p:nvPr/>
          </p:nvSpPr>
          <p:spPr bwMode="auto">
            <a:xfrm>
              <a:off x="1536" y="1728"/>
              <a:ext cx="360" cy="187"/>
            </a:xfrm>
            <a:prstGeom prst="downArrow">
              <a:avLst>
                <a:gd name="adj1" fmla="val 50000"/>
                <a:gd name="adj2" fmla="val 25000"/>
              </a:avLst>
            </a:prstGeom>
            <a:solidFill>
              <a:srgbClr val="FFFFFF"/>
            </a:solidFill>
            <a:ln w="9525">
              <a:solidFill>
                <a:srgbClr val="000000"/>
              </a:solidFill>
              <a:miter lim="800000"/>
              <a:headEnd/>
              <a:tailEnd/>
            </a:ln>
          </p:spPr>
          <p:txBody>
            <a:bodyPr vert="eaVert"/>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
          <p:nvSpPr>
            <p:cNvPr id="57357" name="Rectangle 20">
              <a:extLst>
                <a:ext uri="{FF2B5EF4-FFF2-40B4-BE49-F238E27FC236}">
                  <a16:creationId xmlns:a16="http://schemas.microsoft.com/office/drawing/2014/main" id="{9EA626BA-010D-4F84-972A-63E600B9F1BE}"/>
                </a:ext>
              </a:extLst>
            </p:cNvPr>
            <p:cNvSpPr>
              <a:spLocks noChangeArrowheads="1"/>
            </p:cNvSpPr>
            <p:nvPr/>
          </p:nvSpPr>
          <p:spPr bwMode="auto">
            <a:xfrm>
              <a:off x="1392" y="1915"/>
              <a:ext cx="648" cy="125"/>
            </a:xfrm>
            <a:prstGeom prst="rect">
              <a:avLst/>
            </a:prstGeom>
            <a:solidFill>
              <a:srgbClr val="FFFFFF"/>
            </a:solidFill>
            <a:ln w="9525">
              <a:solidFill>
                <a:srgbClr val="000000"/>
              </a:solidFill>
              <a:miter lim="800000"/>
              <a:headEnd/>
              <a:tailEnd/>
            </a:ln>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zh-CN" altLang="en-US" sz="1398">
                  <a:solidFill>
                    <a:srgbClr val="000000"/>
                  </a:solidFill>
                  <a:latin typeface="Times New Roman" panose="02020603050405020304" pitchFamily="18" charset="0"/>
                </a:rPr>
                <a:t>执行触发器动作</a:t>
              </a:r>
              <a:endParaRPr lang="zh-CN" altLang="en-US" sz="1398">
                <a:latin typeface="Verdana" panose="020B0604030504040204" pitchFamily="34" charset="0"/>
              </a:endParaRPr>
            </a:p>
          </p:txBody>
        </p:sp>
        <p:sp>
          <p:nvSpPr>
            <p:cNvPr id="57358" name="Rectangle 21">
              <a:extLst>
                <a:ext uri="{FF2B5EF4-FFF2-40B4-BE49-F238E27FC236}">
                  <a16:creationId xmlns:a16="http://schemas.microsoft.com/office/drawing/2014/main" id="{FD4097D3-C576-480C-A5C6-200027FDA8CB}"/>
                </a:ext>
              </a:extLst>
            </p:cNvPr>
            <p:cNvSpPr>
              <a:spLocks noChangeArrowheads="1"/>
            </p:cNvSpPr>
            <p:nvPr/>
          </p:nvSpPr>
          <p:spPr bwMode="auto">
            <a:xfrm>
              <a:off x="768" y="2160"/>
              <a:ext cx="163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ctr" eaLnBrk="1" hangingPunct="1"/>
              <a:r>
                <a:rPr lang="en-US" altLang="zh-CN" sz="1398" dirty="0">
                  <a:latin typeface="Times New Roman" panose="02020603050405020304" pitchFamily="18" charset="0"/>
                </a:rPr>
                <a:t>INSTEAD OF</a:t>
              </a:r>
              <a:r>
                <a:rPr lang="zh-CN" altLang="en-US" sz="1398" dirty="0">
                  <a:latin typeface="Times New Roman" panose="02020603050405020304" pitchFamily="18" charset="0"/>
                </a:rPr>
                <a:t>条件触发器执行过程示意图</a:t>
              </a:r>
              <a:endParaRPr lang="zh-CN" altLang="en-US" sz="1398" dirty="0">
                <a:latin typeface="Verdana" panose="020B0604030504040204" pitchFamily="34" charset="0"/>
              </a:endParaRPr>
            </a:p>
          </p:txBody>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589573CC-6B9E-4E97-8CFE-BC87D8736E0F}"/>
              </a:ext>
            </a:extLst>
          </p:cNvPr>
          <p:cNvSpPr>
            <a:spLocks noGrp="1" noRot="1" noChangeArrowheads="1"/>
          </p:cNvSpPr>
          <p:nvPr>
            <p:ph idx="1"/>
          </p:nvPr>
        </p:nvSpPr>
        <p:spPr>
          <a:xfrm>
            <a:off x="355336" y="212937"/>
            <a:ext cx="9588764" cy="5944023"/>
          </a:xfrm>
        </p:spPr>
        <p:txBody>
          <a:bodyPr/>
          <a:lstStyle/>
          <a:p>
            <a:pPr marL="0" indent="0" algn="l">
              <a:lnSpc>
                <a:spcPct val="150000"/>
              </a:lnSpc>
              <a:spcBef>
                <a:spcPts val="0"/>
              </a:spcBef>
              <a:buFont typeface="Wingdings 2" panose="05020102010507070707" pitchFamily="18" charset="2"/>
              <a:buNone/>
            </a:pPr>
            <a:r>
              <a:rPr lang="zh-CN" altLang="en-US" sz="2800" b="1" i="0" baseline="0" dirty="0">
                <a:solidFill>
                  <a:schemeClr val="tx2"/>
                </a:solidFill>
                <a:latin typeface="Times New Roman" panose="02020603050405020304" pitchFamily="18" charset="0"/>
                <a:ea typeface="华文宋体" panose="02010600040101010101" pitchFamily="2" charset="-122"/>
              </a:rPr>
              <a:t>优点</a:t>
            </a:r>
          </a:p>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1.</a:t>
            </a:r>
            <a:r>
              <a:rPr lang="zh-CN" altLang="en-US" sz="2800" b="1" i="0" baseline="0" dirty="0">
                <a:latin typeface="Times New Roman" panose="02020603050405020304" pitchFamily="18" charset="0"/>
                <a:ea typeface="华文宋体" panose="02010600040101010101" pitchFamily="2" charset="-122"/>
              </a:rPr>
              <a:t>触发器是自动执行的，当用户对表中的数据作了任何修改（比如手工输入或者应用程序采取的操作）之后立即被激活。</a:t>
            </a:r>
            <a:r>
              <a:rPr lang="zh-CN" altLang="en-US" sz="2800" b="1" i="0" baseline="0" dirty="0">
                <a:solidFill>
                  <a:schemeClr val="folHlink"/>
                </a:solidFill>
                <a:latin typeface="Times New Roman" panose="02020603050405020304" pitchFamily="18" charset="0"/>
                <a:ea typeface="华文宋体" panose="02010600040101010101" pitchFamily="2" charset="-122"/>
              </a:rPr>
              <a:t> </a:t>
            </a:r>
          </a:p>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2.</a:t>
            </a:r>
            <a:r>
              <a:rPr lang="zh-CN" altLang="en-US" sz="2800" b="1" i="0" baseline="0" dirty="0">
                <a:latin typeface="Times New Roman" panose="02020603050405020304" pitchFamily="18" charset="0"/>
                <a:ea typeface="华文宋体" panose="02010600040101010101" pitchFamily="2" charset="-122"/>
              </a:rPr>
              <a:t>触发器可以通过数据库中的相关表进行层叠更改，实现多个表之间数据的一致性和完整性。</a:t>
            </a:r>
          </a:p>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3.</a:t>
            </a:r>
            <a:r>
              <a:rPr lang="zh-CN" altLang="en-US" sz="2800" b="1" i="0" baseline="0" dirty="0">
                <a:latin typeface="Times New Roman" panose="02020603050405020304" pitchFamily="18" charset="0"/>
                <a:ea typeface="华文宋体" panose="02010600040101010101" pitchFamily="2" charset="-122"/>
              </a:rPr>
              <a:t>触发器可以强制限制，这些限制比用</a:t>
            </a:r>
            <a:r>
              <a:rPr lang="en-US" altLang="zh-CN" sz="2800" b="1" i="0" baseline="0" dirty="0">
                <a:latin typeface="Times New Roman" panose="02020603050405020304" pitchFamily="18" charset="0"/>
                <a:ea typeface="华文宋体" panose="02010600040101010101" pitchFamily="2" charset="-122"/>
              </a:rPr>
              <a:t>CHECK</a:t>
            </a:r>
            <a:r>
              <a:rPr lang="zh-CN" altLang="en-US" sz="2800" b="1" i="0" baseline="0" dirty="0">
                <a:latin typeface="Times New Roman" panose="02020603050405020304" pitchFamily="18" charset="0"/>
                <a:ea typeface="华文宋体" panose="02010600040101010101" pitchFamily="2" charset="-122"/>
              </a:rPr>
              <a:t>约束所定义的更复杂。 </a:t>
            </a:r>
          </a:p>
          <a:p>
            <a:pPr marL="0" indent="0" algn="l">
              <a:lnSpc>
                <a:spcPct val="150000"/>
              </a:lnSpc>
              <a:spcBef>
                <a:spcPts val="0"/>
              </a:spcBef>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B40FF102-A546-45E5-BE03-A0EF2BB03361}"/>
              </a:ext>
            </a:extLst>
          </p:cNvPr>
          <p:cNvSpPr>
            <a:spLocks noGrp="1" noChangeArrowheads="1"/>
          </p:cNvSpPr>
          <p:nvPr>
            <p:ph type="title" idx="4294967295"/>
          </p:nvPr>
        </p:nvSpPr>
        <p:spPr>
          <a:xfrm>
            <a:off x="264320" y="197908"/>
            <a:ext cx="7690267" cy="765698"/>
          </a:xfrm>
        </p:spPr>
        <p:txBody>
          <a:bodyPr anchor="b"/>
          <a:lstStyle/>
          <a:p>
            <a:r>
              <a:rPr lang="en-US" altLang="zh-CN" sz="2800" b="1" i="0" baseline="0" dirty="0">
                <a:solidFill>
                  <a:schemeClr val="tx1"/>
                </a:solidFill>
                <a:latin typeface="Times New Roman" panose="02020603050405020304" pitchFamily="18" charset="0"/>
                <a:ea typeface="华文宋体" panose="02010600040101010101" pitchFamily="2" charset="-122"/>
              </a:rPr>
              <a:t>4.1 </a:t>
            </a:r>
            <a:r>
              <a:rPr lang="zh-CN" altLang="en-US" sz="2800" b="1" i="0" baseline="0" dirty="0">
                <a:solidFill>
                  <a:schemeClr val="tx1"/>
                </a:solidFill>
                <a:latin typeface="Times New Roman" panose="02020603050405020304" pitchFamily="18" charset="0"/>
                <a:ea typeface="华文宋体" panose="02010600040101010101" pitchFamily="2" charset="-122"/>
              </a:rPr>
              <a:t>注释符与运算符</a:t>
            </a:r>
          </a:p>
        </p:txBody>
      </p:sp>
      <p:sp>
        <p:nvSpPr>
          <p:cNvPr id="291844" name="Rectangle 4">
            <a:extLst>
              <a:ext uri="{FF2B5EF4-FFF2-40B4-BE49-F238E27FC236}">
                <a16:creationId xmlns:a16="http://schemas.microsoft.com/office/drawing/2014/main" id="{9F0EE7E9-39CE-4B76-B9AF-5D3D2F55ECB8}"/>
              </a:ext>
            </a:extLst>
          </p:cNvPr>
          <p:cNvSpPr>
            <a:spLocks noGrp="1" noChangeArrowheads="1"/>
          </p:cNvSpPr>
          <p:nvPr>
            <p:ph type="body" idx="4294967295"/>
          </p:nvPr>
        </p:nvSpPr>
        <p:spPr>
          <a:xfrm>
            <a:off x="537686" y="1209780"/>
            <a:ext cx="8873014" cy="5244360"/>
          </a:xfrm>
        </p:spPr>
        <p:txBody>
          <a:bodyPr>
            <a:normAutofit/>
          </a:bodyPr>
          <a:lstStyle/>
          <a:p>
            <a:pPr marL="589723" indent="-589723">
              <a:lnSpc>
                <a:spcPct val="80000"/>
              </a:lnSpc>
              <a:buNone/>
            </a:pPr>
            <a:r>
              <a:rPr lang="zh-CN" altLang="en-US" sz="2800" b="1" i="0" baseline="0" dirty="0">
                <a:latin typeface="Times New Roman" panose="02020603050405020304" pitchFamily="18" charset="0"/>
                <a:ea typeface="华文宋体" panose="02010600040101010101" pitchFamily="2" charset="-122"/>
              </a:rPr>
              <a:t>算术：</a:t>
            </a:r>
            <a:r>
              <a:rPr lang="en-US" altLang="zh-CN" sz="2800" b="1" i="0" baseline="0" dirty="0">
                <a:latin typeface="Times New Roman" panose="02020603050405020304" pitchFamily="18" charset="0"/>
                <a:ea typeface="华文宋体" panose="02010600040101010101" pitchFamily="2" charset="-122"/>
              </a:rPr>
              <a:t>+    -    *    /    %</a:t>
            </a:r>
          </a:p>
          <a:p>
            <a:pPr marL="589723" indent="-589723">
              <a:lnSpc>
                <a:spcPct val="80000"/>
              </a:lnSpc>
              <a:buNone/>
            </a:pPr>
            <a:endParaRPr lang="en-US" altLang="zh-CN" sz="2800" b="1" i="0" baseline="0" dirty="0">
              <a:latin typeface="Times New Roman" panose="02020603050405020304" pitchFamily="18" charset="0"/>
              <a:ea typeface="华文宋体" panose="02010600040101010101" pitchFamily="2" charset="-122"/>
            </a:endParaRPr>
          </a:p>
          <a:p>
            <a:pPr marL="589723" indent="-589723">
              <a:lnSpc>
                <a:spcPct val="80000"/>
              </a:lnSpc>
              <a:buNone/>
            </a:pPr>
            <a:r>
              <a:rPr lang="zh-CN" altLang="en-US" sz="2800" b="1" i="0" baseline="0" dirty="0">
                <a:latin typeface="Times New Roman" panose="02020603050405020304" pitchFamily="18" charset="0"/>
                <a:ea typeface="华文宋体" panose="02010600040101010101" pitchFamily="2" charset="-122"/>
              </a:rPr>
              <a:t>赋值：</a:t>
            </a: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通常用于</a:t>
            </a:r>
            <a:r>
              <a:rPr lang="en-US" altLang="zh-CN" sz="2800" b="1" i="0" baseline="0" dirty="0">
                <a:latin typeface="Times New Roman" panose="02020603050405020304" pitchFamily="18" charset="0"/>
                <a:ea typeface="华文宋体" panose="02010600040101010101" pitchFamily="2" charset="-122"/>
              </a:rPr>
              <a:t>set </a:t>
            </a:r>
            <a:r>
              <a:rPr lang="zh-CN" altLang="en-US" sz="2800" b="1" i="0" baseline="0" dirty="0">
                <a:latin typeface="Times New Roman" panose="02020603050405020304" pitchFamily="18" charset="0"/>
                <a:ea typeface="华文宋体" panose="02010600040101010101" pitchFamily="2" charset="-122"/>
              </a:rPr>
              <a:t>和</a:t>
            </a:r>
            <a:r>
              <a:rPr lang="en-US" altLang="zh-CN" sz="2800" b="1" i="0" baseline="0" dirty="0">
                <a:latin typeface="Times New Roman" panose="02020603050405020304" pitchFamily="18" charset="0"/>
                <a:ea typeface="华文宋体" panose="02010600040101010101" pitchFamily="2" charset="-122"/>
              </a:rPr>
              <a:t>select</a:t>
            </a:r>
            <a:r>
              <a:rPr lang="zh-CN" altLang="en-US" sz="2800" b="1" i="0" baseline="0" dirty="0">
                <a:latin typeface="Times New Roman" panose="02020603050405020304" pitchFamily="18" charset="0"/>
                <a:ea typeface="华文宋体" panose="02010600040101010101" pitchFamily="2" charset="-122"/>
              </a:rPr>
              <a:t>语句中</a:t>
            </a:r>
            <a:endParaRPr lang="en-US" altLang="zh-CN" sz="2800" b="1" i="0" baseline="0" dirty="0">
              <a:latin typeface="Times New Roman" panose="02020603050405020304" pitchFamily="18" charset="0"/>
              <a:ea typeface="华文宋体" panose="02010600040101010101" pitchFamily="2" charset="-122"/>
            </a:endParaRPr>
          </a:p>
          <a:p>
            <a:pPr marL="589723" indent="-589723">
              <a:lnSpc>
                <a:spcPct val="80000"/>
              </a:lnSpc>
              <a:buNone/>
            </a:pPr>
            <a:endParaRPr lang="zh-CN" altLang="en-US" sz="2800" b="1" i="0" baseline="0" dirty="0">
              <a:latin typeface="Times New Roman" panose="02020603050405020304" pitchFamily="18" charset="0"/>
              <a:ea typeface="华文宋体" panose="02010600040101010101" pitchFamily="2" charset="-122"/>
            </a:endParaRPr>
          </a:p>
          <a:p>
            <a:pPr marL="589723" indent="-589723">
              <a:lnSpc>
                <a:spcPct val="80000"/>
              </a:lnSpc>
              <a:buNone/>
            </a:pPr>
            <a:r>
              <a:rPr lang="zh-CN" altLang="en-US" sz="2800" b="1" i="0" baseline="0" dirty="0">
                <a:latin typeface="Times New Roman" panose="02020603050405020304" pitchFamily="18" charset="0"/>
                <a:ea typeface="华文宋体" panose="02010600040101010101" pitchFamily="2" charset="-122"/>
              </a:rPr>
              <a:t>比较：</a:t>
            </a:r>
            <a:r>
              <a:rPr lang="en-US" altLang="zh-CN" sz="2800" b="1" i="0" baseline="0" dirty="0">
                <a:latin typeface="Times New Roman" panose="02020603050405020304" pitchFamily="18" charset="0"/>
                <a:ea typeface="华文宋体" panose="02010600040101010101" pitchFamily="2" charset="-122"/>
              </a:rPr>
              <a:t>&gt;     =     &lt;          &gt;=       &lt;=       &lt;&gt;</a:t>
            </a:r>
          </a:p>
          <a:p>
            <a:pPr marL="589723" indent="-589723">
              <a:lnSpc>
                <a:spcPct val="80000"/>
              </a:lnSpc>
              <a:buNone/>
            </a:pPr>
            <a:endParaRPr lang="en-US" altLang="zh-CN" sz="2800" b="1" i="0" baseline="0" dirty="0">
              <a:latin typeface="Times New Roman" panose="02020603050405020304" pitchFamily="18" charset="0"/>
              <a:ea typeface="华文宋体" panose="02010600040101010101" pitchFamily="2" charset="-122"/>
            </a:endParaRPr>
          </a:p>
          <a:p>
            <a:pPr marL="589723" indent="-589723">
              <a:lnSpc>
                <a:spcPct val="80000"/>
              </a:lnSpc>
              <a:buNone/>
            </a:pPr>
            <a:r>
              <a:rPr lang="zh-CN" altLang="en-US" sz="2800" b="1" i="0" baseline="0" dirty="0">
                <a:latin typeface="Times New Roman" panose="02020603050405020304" pitchFamily="18" charset="0"/>
                <a:ea typeface="华文宋体" panose="02010600040101010101" pitchFamily="2" charset="-122"/>
              </a:rPr>
              <a:t>逻辑： </a:t>
            </a:r>
            <a:r>
              <a:rPr lang="en-US" altLang="zh-CN" sz="2800" b="1" i="0" baseline="0" dirty="0">
                <a:latin typeface="Times New Roman" panose="02020603050405020304" pitchFamily="18" charset="0"/>
                <a:ea typeface="华文宋体" panose="02010600040101010101" pitchFamily="2" charset="-122"/>
              </a:rPr>
              <a:t>not    and    or</a:t>
            </a:r>
          </a:p>
          <a:p>
            <a:pPr marL="589723" indent="-589723">
              <a:lnSpc>
                <a:spcPct val="80000"/>
              </a:lnSpc>
              <a:buNone/>
            </a:pPr>
            <a:endParaRPr lang="en-US" altLang="zh-CN" sz="2800" b="1" i="0" baseline="0" dirty="0">
              <a:latin typeface="Times New Roman" panose="02020603050405020304" pitchFamily="18" charset="0"/>
              <a:ea typeface="华文宋体" panose="02010600040101010101" pitchFamily="2" charset="-122"/>
            </a:endParaRPr>
          </a:p>
          <a:p>
            <a:pPr marL="589723" indent="-589723">
              <a:lnSpc>
                <a:spcPct val="80000"/>
              </a:lnSpc>
              <a:buNone/>
            </a:pPr>
            <a:r>
              <a:rPr lang="zh-CN" altLang="en-US" sz="2800" b="1" i="0" baseline="0" dirty="0">
                <a:latin typeface="Times New Roman" panose="02020603050405020304" pitchFamily="18" charset="0"/>
                <a:ea typeface="华文宋体" panose="02010600040101010101" pitchFamily="2" charset="-122"/>
              </a:rPr>
              <a:t>字符串连接：</a:t>
            </a:r>
            <a:r>
              <a:rPr lang="en-US" altLang="zh-CN" sz="2800" b="1" i="0" baseline="0" dirty="0">
                <a:latin typeface="Times New Roman" panose="02020603050405020304" pitchFamily="18" charset="0"/>
                <a:ea typeface="华文宋体" panose="02010600040101010101" pitchFamily="2" charset="-122"/>
              </a:rPr>
              <a:t>+</a:t>
            </a:r>
          </a:p>
          <a:p>
            <a:pPr marL="589723" indent="-589723">
              <a:lnSpc>
                <a:spcPct val="80000"/>
              </a:lnSpc>
              <a:buNone/>
            </a:pPr>
            <a:r>
              <a:rPr lang="en-US" altLang="zh-CN" sz="2800" b="1" i="0" baseline="0" dirty="0">
                <a:latin typeface="Times New Roman" panose="02020603050405020304" pitchFamily="18" charset="0"/>
                <a:ea typeface="华文宋体" panose="02010600040101010101" pitchFamily="2" charset="-122"/>
              </a:rPr>
              <a:t> </a:t>
            </a:r>
          </a:p>
          <a:p>
            <a:pPr marL="589723" indent="-589723">
              <a:lnSpc>
                <a:spcPct val="80000"/>
              </a:lnSpc>
              <a:buNone/>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iterate type="lt">
                                    <p:tmPct val="0"/>
                                  </p:iterate>
                                  <p:childTnLst>
                                    <p:set>
                                      <p:cBhvr>
                                        <p:cTn id="6" dur="1" fill="hold">
                                          <p:stCondLst>
                                            <p:cond delay="0"/>
                                          </p:stCondLst>
                                        </p:cTn>
                                        <p:tgtEl>
                                          <p:spTgt spid="291843"/>
                                        </p:tgtEl>
                                        <p:attrNameLst>
                                          <p:attrName>style.visibility</p:attrName>
                                        </p:attrNameLst>
                                      </p:cBhvr>
                                      <p:to>
                                        <p:strVal val="visible"/>
                                      </p:to>
                                    </p:set>
                                    <p:anim calcmode="lin" valueType="num">
                                      <p:cBhvr additive="base">
                                        <p:cTn id="7" dur="500" fill="hold"/>
                                        <p:tgtEl>
                                          <p:spTgt spid="291843"/>
                                        </p:tgtEl>
                                        <p:attrNameLst>
                                          <p:attrName>ppt_x</p:attrName>
                                        </p:attrNameLst>
                                      </p:cBhvr>
                                      <p:tavLst>
                                        <p:tav tm="0">
                                          <p:val>
                                            <p:strVal val="#ppt_x"/>
                                          </p:val>
                                        </p:tav>
                                        <p:tav tm="100000">
                                          <p:val>
                                            <p:strVal val="#ppt_x"/>
                                          </p:val>
                                        </p:tav>
                                      </p:tavLst>
                                    </p:anim>
                                    <p:anim calcmode="lin" valueType="num">
                                      <p:cBhvr additive="base">
                                        <p:cTn id="8" dur="500" fill="hold"/>
                                        <p:tgtEl>
                                          <p:spTgt spid="29184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4" presetClass="entr" presetSubtype="0" accel="100000" fill="hold" nodeType="clickEffect">
                                  <p:stCondLst>
                                    <p:cond delay="0"/>
                                  </p:stCondLst>
                                  <p:childTnLst>
                                    <p:set>
                                      <p:cBhvr>
                                        <p:cTn id="12" dur="1" fill="hold">
                                          <p:stCondLst>
                                            <p:cond delay="0"/>
                                          </p:stCondLst>
                                        </p:cTn>
                                        <p:tgtEl>
                                          <p:spTgt spid="291844">
                                            <p:txEl>
                                              <p:pRg st="0" end="0"/>
                                            </p:txEl>
                                          </p:spTgt>
                                        </p:tgtEl>
                                        <p:attrNameLst>
                                          <p:attrName>style.visibility</p:attrName>
                                        </p:attrNameLst>
                                      </p:cBhvr>
                                      <p:to>
                                        <p:strVal val="visible"/>
                                      </p:to>
                                    </p:set>
                                    <p:anim calcmode="lin" valueType="num">
                                      <p:cBhvr>
                                        <p:cTn id="13" dur="500" fill="hold"/>
                                        <p:tgtEl>
                                          <p:spTgt spid="291844">
                                            <p:txEl>
                                              <p:pRg st="0" end="0"/>
                                            </p:txEl>
                                          </p:spTgt>
                                        </p:tgtEl>
                                        <p:attrNameLst>
                                          <p:attrName>ppt_w</p:attrName>
                                        </p:attrNameLst>
                                      </p:cBhvr>
                                      <p:tavLst>
                                        <p:tav tm="0">
                                          <p:val>
                                            <p:strVal val="#ppt_w*0.05"/>
                                          </p:val>
                                        </p:tav>
                                        <p:tav tm="100000">
                                          <p:val>
                                            <p:strVal val="#ppt_w"/>
                                          </p:val>
                                        </p:tav>
                                      </p:tavLst>
                                    </p:anim>
                                    <p:anim calcmode="lin" valueType="num">
                                      <p:cBhvr>
                                        <p:cTn id="14" dur="500" fill="hold"/>
                                        <p:tgtEl>
                                          <p:spTgt spid="291844">
                                            <p:txEl>
                                              <p:pRg st="0" end="0"/>
                                            </p:txEl>
                                          </p:spTgt>
                                        </p:tgtEl>
                                        <p:attrNameLst>
                                          <p:attrName>ppt_h</p:attrName>
                                        </p:attrNameLst>
                                      </p:cBhvr>
                                      <p:tavLst>
                                        <p:tav tm="0">
                                          <p:val>
                                            <p:strVal val="#ppt_h"/>
                                          </p:val>
                                        </p:tav>
                                        <p:tav tm="100000">
                                          <p:val>
                                            <p:strVal val="#ppt_h"/>
                                          </p:val>
                                        </p:tav>
                                      </p:tavLst>
                                    </p:anim>
                                    <p:anim calcmode="lin" valueType="num">
                                      <p:cBhvr>
                                        <p:cTn id="15" dur="500" fill="hold"/>
                                        <p:tgtEl>
                                          <p:spTgt spid="291844">
                                            <p:txEl>
                                              <p:pRg st="0" end="0"/>
                                            </p:txEl>
                                          </p:spTgt>
                                        </p:tgtEl>
                                        <p:attrNameLst>
                                          <p:attrName>ppt_x</p:attrName>
                                        </p:attrNameLst>
                                      </p:cBhvr>
                                      <p:tavLst>
                                        <p:tav tm="0">
                                          <p:val>
                                            <p:strVal val="#ppt_x-.2"/>
                                          </p:val>
                                        </p:tav>
                                        <p:tav tm="100000">
                                          <p:val>
                                            <p:strVal val="#ppt_x"/>
                                          </p:val>
                                        </p:tav>
                                      </p:tavLst>
                                    </p:anim>
                                    <p:anim calcmode="lin" valueType="num">
                                      <p:cBhvr>
                                        <p:cTn id="16" dur="500" fill="hold"/>
                                        <p:tgtEl>
                                          <p:spTgt spid="291844">
                                            <p:txEl>
                                              <p:pRg st="0" end="0"/>
                                            </p:txEl>
                                          </p:spTgt>
                                        </p:tgtEl>
                                        <p:attrNameLst>
                                          <p:attrName>ppt_y</p:attrName>
                                        </p:attrNameLst>
                                      </p:cBhvr>
                                      <p:tavLst>
                                        <p:tav tm="0">
                                          <p:val>
                                            <p:strVal val="#ppt_y"/>
                                          </p:val>
                                        </p:tav>
                                        <p:tav tm="100000">
                                          <p:val>
                                            <p:strVal val="#ppt_y"/>
                                          </p:val>
                                        </p:tav>
                                      </p:tavLst>
                                    </p:anim>
                                    <p:animEffect transition="in" filter="fade">
                                      <p:cBhvr>
                                        <p:cTn id="17" dur="500"/>
                                        <p:tgtEl>
                                          <p:spTgt spid="29184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291844">
                                            <p:txEl>
                                              <p:pRg st="2" end="2"/>
                                            </p:txEl>
                                          </p:spTgt>
                                        </p:tgtEl>
                                        <p:attrNameLst>
                                          <p:attrName>style.visibility</p:attrName>
                                        </p:attrNameLst>
                                      </p:cBhvr>
                                      <p:to>
                                        <p:strVal val="visible"/>
                                      </p:to>
                                    </p:set>
                                    <p:anim calcmode="lin" valueType="num">
                                      <p:cBhvr>
                                        <p:cTn id="22" dur="500" fill="hold"/>
                                        <p:tgtEl>
                                          <p:spTgt spid="291844">
                                            <p:txEl>
                                              <p:pRg st="2" end="2"/>
                                            </p:txEl>
                                          </p:spTgt>
                                        </p:tgtEl>
                                        <p:attrNameLst>
                                          <p:attrName>ppt_w</p:attrName>
                                        </p:attrNameLst>
                                      </p:cBhvr>
                                      <p:tavLst>
                                        <p:tav tm="0">
                                          <p:val>
                                            <p:strVal val="#ppt_w*0.05"/>
                                          </p:val>
                                        </p:tav>
                                        <p:tav tm="100000">
                                          <p:val>
                                            <p:strVal val="#ppt_w"/>
                                          </p:val>
                                        </p:tav>
                                      </p:tavLst>
                                    </p:anim>
                                    <p:anim calcmode="lin" valueType="num">
                                      <p:cBhvr>
                                        <p:cTn id="23" dur="500" fill="hold"/>
                                        <p:tgtEl>
                                          <p:spTgt spid="291844">
                                            <p:txEl>
                                              <p:pRg st="2" end="2"/>
                                            </p:txEl>
                                          </p:spTgt>
                                        </p:tgtEl>
                                        <p:attrNameLst>
                                          <p:attrName>ppt_h</p:attrName>
                                        </p:attrNameLst>
                                      </p:cBhvr>
                                      <p:tavLst>
                                        <p:tav tm="0">
                                          <p:val>
                                            <p:strVal val="#ppt_h"/>
                                          </p:val>
                                        </p:tav>
                                        <p:tav tm="100000">
                                          <p:val>
                                            <p:strVal val="#ppt_h"/>
                                          </p:val>
                                        </p:tav>
                                      </p:tavLst>
                                    </p:anim>
                                    <p:anim calcmode="lin" valueType="num">
                                      <p:cBhvr>
                                        <p:cTn id="24" dur="500" fill="hold"/>
                                        <p:tgtEl>
                                          <p:spTgt spid="291844">
                                            <p:txEl>
                                              <p:pRg st="2" end="2"/>
                                            </p:txEl>
                                          </p:spTgt>
                                        </p:tgtEl>
                                        <p:attrNameLst>
                                          <p:attrName>ppt_x</p:attrName>
                                        </p:attrNameLst>
                                      </p:cBhvr>
                                      <p:tavLst>
                                        <p:tav tm="0">
                                          <p:val>
                                            <p:strVal val="#ppt_x-.2"/>
                                          </p:val>
                                        </p:tav>
                                        <p:tav tm="100000">
                                          <p:val>
                                            <p:strVal val="#ppt_x"/>
                                          </p:val>
                                        </p:tav>
                                      </p:tavLst>
                                    </p:anim>
                                    <p:anim calcmode="lin" valueType="num">
                                      <p:cBhvr>
                                        <p:cTn id="25" dur="500" fill="hold"/>
                                        <p:tgtEl>
                                          <p:spTgt spid="291844">
                                            <p:txEl>
                                              <p:pRg st="2" end="2"/>
                                            </p:txEl>
                                          </p:spTgt>
                                        </p:tgtEl>
                                        <p:attrNameLst>
                                          <p:attrName>ppt_y</p:attrName>
                                        </p:attrNameLst>
                                      </p:cBhvr>
                                      <p:tavLst>
                                        <p:tav tm="0">
                                          <p:val>
                                            <p:strVal val="#ppt_y"/>
                                          </p:val>
                                        </p:tav>
                                        <p:tav tm="100000">
                                          <p:val>
                                            <p:strVal val="#ppt_y"/>
                                          </p:val>
                                        </p:tav>
                                      </p:tavLst>
                                    </p:anim>
                                    <p:animEffect transition="in" filter="fade">
                                      <p:cBhvr>
                                        <p:cTn id="26" dur="500"/>
                                        <p:tgtEl>
                                          <p:spTgt spid="29184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4" presetClass="entr" presetSubtype="0" accel="100000" fill="hold" nodeType="clickEffect">
                                  <p:stCondLst>
                                    <p:cond delay="0"/>
                                  </p:stCondLst>
                                  <p:childTnLst>
                                    <p:set>
                                      <p:cBhvr>
                                        <p:cTn id="30" dur="1" fill="hold">
                                          <p:stCondLst>
                                            <p:cond delay="0"/>
                                          </p:stCondLst>
                                        </p:cTn>
                                        <p:tgtEl>
                                          <p:spTgt spid="291844">
                                            <p:txEl>
                                              <p:pRg st="4" end="4"/>
                                            </p:txEl>
                                          </p:spTgt>
                                        </p:tgtEl>
                                        <p:attrNameLst>
                                          <p:attrName>style.visibility</p:attrName>
                                        </p:attrNameLst>
                                      </p:cBhvr>
                                      <p:to>
                                        <p:strVal val="visible"/>
                                      </p:to>
                                    </p:set>
                                    <p:anim calcmode="lin" valueType="num">
                                      <p:cBhvr>
                                        <p:cTn id="31" dur="500" fill="hold"/>
                                        <p:tgtEl>
                                          <p:spTgt spid="291844">
                                            <p:txEl>
                                              <p:pRg st="4" end="4"/>
                                            </p:txEl>
                                          </p:spTgt>
                                        </p:tgtEl>
                                        <p:attrNameLst>
                                          <p:attrName>ppt_w</p:attrName>
                                        </p:attrNameLst>
                                      </p:cBhvr>
                                      <p:tavLst>
                                        <p:tav tm="0">
                                          <p:val>
                                            <p:strVal val="#ppt_w*0.05"/>
                                          </p:val>
                                        </p:tav>
                                        <p:tav tm="100000">
                                          <p:val>
                                            <p:strVal val="#ppt_w"/>
                                          </p:val>
                                        </p:tav>
                                      </p:tavLst>
                                    </p:anim>
                                    <p:anim calcmode="lin" valueType="num">
                                      <p:cBhvr>
                                        <p:cTn id="32" dur="500" fill="hold"/>
                                        <p:tgtEl>
                                          <p:spTgt spid="291844">
                                            <p:txEl>
                                              <p:pRg st="4" end="4"/>
                                            </p:txEl>
                                          </p:spTgt>
                                        </p:tgtEl>
                                        <p:attrNameLst>
                                          <p:attrName>ppt_h</p:attrName>
                                        </p:attrNameLst>
                                      </p:cBhvr>
                                      <p:tavLst>
                                        <p:tav tm="0">
                                          <p:val>
                                            <p:strVal val="#ppt_h"/>
                                          </p:val>
                                        </p:tav>
                                        <p:tav tm="100000">
                                          <p:val>
                                            <p:strVal val="#ppt_h"/>
                                          </p:val>
                                        </p:tav>
                                      </p:tavLst>
                                    </p:anim>
                                    <p:anim calcmode="lin" valueType="num">
                                      <p:cBhvr>
                                        <p:cTn id="33" dur="500" fill="hold"/>
                                        <p:tgtEl>
                                          <p:spTgt spid="291844">
                                            <p:txEl>
                                              <p:pRg st="4" end="4"/>
                                            </p:txEl>
                                          </p:spTgt>
                                        </p:tgtEl>
                                        <p:attrNameLst>
                                          <p:attrName>ppt_x</p:attrName>
                                        </p:attrNameLst>
                                      </p:cBhvr>
                                      <p:tavLst>
                                        <p:tav tm="0">
                                          <p:val>
                                            <p:strVal val="#ppt_x-.2"/>
                                          </p:val>
                                        </p:tav>
                                        <p:tav tm="100000">
                                          <p:val>
                                            <p:strVal val="#ppt_x"/>
                                          </p:val>
                                        </p:tav>
                                      </p:tavLst>
                                    </p:anim>
                                    <p:anim calcmode="lin" valueType="num">
                                      <p:cBhvr>
                                        <p:cTn id="34" dur="500" fill="hold"/>
                                        <p:tgtEl>
                                          <p:spTgt spid="291844">
                                            <p:txEl>
                                              <p:pRg st="4" end="4"/>
                                            </p:txEl>
                                          </p:spTgt>
                                        </p:tgtEl>
                                        <p:attrNameLst>
                                          <p:attrName>ppt_y</p:attrName>
                                        </p:attrNameLst>
                                      </p:cBhvr>
                                      <p:tavLst>
                                        <p:tav tm="0">
                                          <p:val>
                                            <p:strVal val="#ppt_y"/>
                                          </p:val>
                                        </p:tav>
                                        <p:tav tm="100000">
                                          <p:val>
                                            <p:strVal val="#ppt_y"/>
                                          </p:val>
                                        </p:tav>
                                      </p:tavLst>
                                    </p:anim>
                                    <p:animEffect transition="in" filter="fade">
                                      <p:cBhvr>
                                        <p:cTn id="35" dur="500"/>
                                        <p:tgtEl>
                                          <p:spTgt spid="291844">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4" presetClass="entr" presetSubtype="0" accel="100000" fill="hold" nodeType="clickEffect">
                                  <p:stCondLst>
                                    <p:cond delay="0"/>
                                  </p:stCondLst>
                                  <p:childTnLst>
                                    <p:set>
                                      <p:cBhvr>
                                        <p:cTn id="39" dur="1" fill="hold">
                                          <p:stCondLst>
                                            <p:cond delay="0"/>
                                          </p:stCondLst>
                                        </p:cTn>
                                        <p:tgtEl>
                                          <p:spTgt spid="291844">
                                            <p:txEl>
                                              <p:pRg st="6" end="6"/>
                                            </p:txEl>
                                          </p:spTgt>
                                        </p:tgtEl>
                                        <p:attrNameLst>
                                          <p:attrName>style.visibility</p:attrName>
                                        </p:attrNameLst>
                                      </p:cBhvr>
                                      <p:to>
                                        <p:strVal val="visible"/>
                                      </p:to>
                                    </p:set>
                                    <p:anim calcmode="lin" valueType="num">
                                      <p:cBhvr>
                                        <p:cTn id="40" dur="500" fill="hold"/>
                                        <p:tgtEl>
                                          <p:spTgt spid="291844">
                                            <p:txEl>
                                              <p:pRg st="6" end="6"/>
                                            </p:txEl>
                                          </p:spTgt>
                                        </p:tgtEl>
                                        <p:attrNameLst>
                                          <p:attrName>ppt_w</p:attrName>
                                        </p:attrNameLst>
                                      </p:cBhvr>
                                      <p:tavLst>
                                        <p:tav tm="0">
                                          <p:val>
                                            <p:strVal val="#ppt_w*0.05"/>
                                          </p:val>
                                        </p:tav>
                                        <p:tav tm="100000">
                                          <p:val>
                                            <p:strVal val="#ppt_w"/>
                                          </p:val>
                                        </p:tav>
                                      </p:tavLst>
                                    </p:anim>
                                    <p:anim calcmode="lin" valueType="num">
                                      <p:cBhvr>
                                        <p:cTn id="41" dur="500" fill="hold"/>
                                        <p:tgtEl>
                                          <p:spTgt spid="291844">
                                            <p:txEl>
                                              <p:pRg st="6" end="6"/>
                                            </p:txEl>
                                          </p:spTgt>
                                        </p:tgtEl>
                                        <p:attrNameLst>
                                          <p:attrName>ppt_h</p:attrName>
                                        </p:attrNameLst>
                                      </p:cBhvr>
                                      <p:tavLst>
                                        <p:tav tm="0">
                                          <p:val>
                                            <p:strVal val="#ppt_h"/>
                                          </p:val>
                                        </p:tav>
                                        <p:tav tm="100000">
                                          <p:val>
                                            <p:strVal val="#ppt_h"/>
                                          </p:val>
                                        </p:tav>
                                      </p:tavLst>
                                    </p:anim>
                                    <p:anim calcmode="lin" valueType="num">
                                      <p:cBhvr>
                                        <p:cTn id="42" dur="500" fill="hold"/>
                                        <p:tgtEl>
                                          <p:spTgt spid="291844">
                                            <p:txEl>
                                              <p:pRg st="6" end="6"/>
                                            </p:txEl>
                                          </p:spTgt>
                                        </p:tgtEl>
                                        <p:attrNameLst>
                                          <p:attrName>ppt_x</p:attrName>
                                        </p:attrNameLst>
                                      </p:cBhvr>
                                      <p:tavLst>
                                        <p:tav tm="0">
                                          <p:val>
                                            <p:strVal val="#ppt_x-.2"/>
                                          </p:val>
                                        </p:tav>
                                        <p:tav tm="100000">
                                          <p:val>
                                            <p:strVal val="#ppt_x"/>
                                          </p:val>
                                        </p:tav>
                                      </p:tavLst>
                                    </p:anim>
                                    <p:anim calcmode="lin" valueType="num">
                                      <p:cBhvr>
                                        <p:cTn id="43" dur="500" fill="hold"/>
                                        <p:tgtEl>
                                          <p:spTgt spid="291844">
                                            <p:txEl>
                                              <p:pRg st="6" end="6"/>
                                            </p:txEl>
                                          </p:spTgt>
                                        </p:tgtEl>
                                        <p:attrNameLst>
                                          <p:attrName>ppt_y</p:attrName>
                                        </p:attrNameLst>
                                      </p:cBhvr>
                                      <p:tavLst>
                                        <p:tav tm="0">
                                          <p:val>
                                            <p:strVal val="#ppt_y"/>
                                          </p:val>
                                        </p:tav>
                                        <p:tav tm="100000">
                                          <p:val>
                                            <p:strVal val="#ppt_y"/>
                                          </p:val>
                                        </p:tav>
                                      </p:tavLst>
                                    </p:anim>
                                    <p:animEffect transition="in" filter="fade">
                                      <p:cBhvr>
                                        <p:cTn id="44" dur="500"/>
                                        <p:tgtEl>
                                          <p:spTgt spid="291844">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4" presetClass="entr" presetSubtype="0" accel="100000" fill="hold" nodeType="clickEffect">
                                  <p:stCondLst>
                                    <p:cond delay="0"/>
                                  </p:stCondLst>
                                  <p:childTnLst>
                                    <p:set>
                                      <p:cBhvr>
                                        <p:cTn id="48" dur="1" fill="hold">
                                          <p:stCondLst>
                                            <p:cond delay="0"/>
                                          </p:stCondLst>
                                        </p:cTn>
                                        <p:tgtEl>
                                          <p:spTgt spid="291844">
                                            <p:txEl>
                                              <p:pRg st="8" end="8"/>
                                            </p:txEl>
                                          </p:spTgt>
                                        </p:tgtEl>
                                        <p:attrNameLst>
                                          <p:attrName>style.visibility</p:attrName>
                                        </p:attrNameLst>
                                      </p:cBhvr>
                                      <p:to>
                                        <p:strVal val="visible"/>
                                      </p:to>
                                    </p:set>
                                    <p:anim calcmode="lin" valueType="num">
                                      <p:cBhvr>
                                        <p:cTn id="49" dur="500" fill="hold"/>
                                        <p:tgtEl>
                                          <p:spTgt spid="291844">
                                            <p:txEl>
                                              <p:pRg st="8" end="8"/>
                                            </p:txEl>
                                          </p:spTgt>
                                        </p:tgtEl>
                                        <p:attrNameLst>
                                          <p:attrName>ppt_w</p:attrName>
                                        </p:attrNameLst>
                                      </p:cBhvr>
                                      <p:tavLst>
                                        <p:tav tm="0">
                                          <p:val>
                                            <p:strVal val="#ppt_w*0.05"/>
                                          </p:val>
                                        </p:tav>
                                        <p:tav tm="100000">
                                          <p:val>
                                            <p:strVal val="#ppt_w"/>
                                          </p:val>
                                        </p:tav>
                                      </p:tavLst>
                                    </p:anim>
                                    <p:anim calcmode="lin" valueType="num">
                                      <p:cBhvr>
                                        <p:cTn id="50" dur="500" fill="hold"/>
                                        <p:tgtEl>
                                          <p:spTgt spid="291844">
                                            <p:txEl>
                                              <p:pRg st="8" end="8"/>
                                            </p:txEl>
                                          </p:spTgt>
                                        </p:tgtEl>
                                        <p:attrNameLst>
                                          <p:attrName>ppt_h</p:attrName>
                                        </p:attrNameLst>
                                      </p:cBhvr>
                                      <p:tavLst>
                                        <p:tav tm="0">
                                          <p:val>
                                            <p:strVal val="#ppt_h"/>
                                          </p:val>
                                        </p:tav>
                                        <p:tav tm="100000">
                                          <p:val>
                                            <p:strVal val="#ppt_h"/>
                                          </p:val>
                                        </p:tav>
                                      </p:tavLst>
                                    </p:anim>
                                    <p:anim calcmode="lin" valueType="num">
                                      <p:cBhvr>
                                        <p:cTn id="51" dur="500" fill="hold"/>
                                        <p:tgtEl>
                                          <p:spTgt spid="291844">
                                            <p:txEl>
                                              <p:pRg st="8" end="8"/>
                                            </p:txEl>
                                          </p:spTgt>
                                        </p:tgtEl>
                                        <p:attrNameLst>
                                          <p:attrName>ppt_x</p:attrName>
                                        </p:attrNameLst>
                                      </p:cBhvr>
                                      <p:tavLst>
                                        <p:tav tm="0">
                                          <p:val>
                                            <p:strVal val="#ppt_x-.2"/>
                                          </p:val>
                                        </p:tav>
                                        <p:tav tm="100000">
                                          <p:val>
                                            <p:strVal val="#ppt_x"/>
                                          </p:val>
                                        </p:tav>
                                      </p:tavLst>
                                    </p:anim>
                                    <p:anim calcmode="lin" valueType="num">
                                      <p:cBhvr>
                                        <p:cTn id="52" dur="500" fill="hold"/>
                                        <p:tgtEl>
                                          <p:spTgt spid="291844">
                                            <p:txEl>
                                              <p:pRg st="8" end="8"/>
                                            </p:txEl>
                                          </p:spTgt>
                                        </p:tgtEl>
                                        <p:attrNameLst>
                                          <p:attrName>ppt_y</p:attrName>
                                        </p:attrNameLst>
                                      </p:cBhvr>
                                      <p:tavLst>
                                        <p:tav tm="0">
                                          <p:val>
                                            <p:strVal val="#ppt_y"/>
                                          </p:val>
                                        </p:tav>
                                        <p:tav tm="100000">
                                          <p:val>
                                            <p:strVal val="#ppt_y"/>
                                          </p:val>
                                        </p:tav>
                                      </p:tavLst>
                                    </p:anim>
                                    <p:animEffect transition="in" filter="fade">
                                      <p:cBhvr>
                                        <p:cTn id="53" dur="500"/>
                                        <p:tgtEl>
                                          <p:spTgt spid="291844">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4" presetClass="entr" presetSubtype="0" accel="100000" fill="hold" nodeType="clickEffect">
                                  <p:stCondLst>
                                    <p:cond delay="0"/>
                                  </p:stCondLst>
                                  <p:childTnLst>
                                    <p:set>
                                      <p:cBhvr>
                                        <p:cTn id="57" dur="1" fill="hold">
                                          <p:stCondLst>
                                            <p:cond delay="0"/>
                                          </p:stCondLst>
                                        </p:cTn>
                                        <p:tgtEl>
                                          <p:spTgt spid="291844">
                                            <p:txEl>
                                              <p:pRg st="9" end="9"/>
                                            </p:txEl>
                                          </p:spTgt>
                                        </p:tgtEl>
                                        <p:attrNameLst>
                                          <p:attrName>style.visibility</p:attrName>
                                        </p:attrNameLst>
                                      </p:cBhvr>
                                      <p:to>
                                        <p:strVal val="visible"/>
                                      </p:to>
                                    </p:set>
                                    <p:anim calcmode="lin" valueType="num">
                                      <p:cBhvr>
                                        <p:cTn id="58" dur="500" fill="hold"/>
                                        <p:tgtEl>
                                          <p:spTgt spid="291844">
                                            <p:txEl>
                                              <p:pRg st="9" end="9"/>
                                            </p:txEl>
                                          </p:spTgt>
                                        </p:tgtEl>
                                        <p:attrNameLst>
                                          <p:attrName>ppt_w</p:attrName>
                                        </p:attrNameLst>
                                      </p:cBhvr>
                                      <p:tavLst>
                                        <p:tav tm="0">
                                          <p:val>
                                            <p:strVal val="#ppt_w*0.05"/>
                                          </p:val>
                                        </p:tav>
                                        <p:tav tm="100000">
                                          <p:val>
                                            <p:strVal val="#ppt_w"/>
                                          </p:val>
                                        </p:tav>
                                      </p:tavLst>
                                    </p:anim>
                                    <p:anim calcmode="lin" valueType="num">
                                      <p:cBhvr>
                                        <p:cTn id="59" dur="500" fill="hold"/>
                                        <p:tgtEl>
                                          <p:spTgt spid="291844">
                                            <p:txEl>
                                              <p:pRg st="9" end="9"/>
                                            </p:txEl>
                                          </p:spTgt>
                                        </p:tgtEl>
                                        <p:attrNameLst>
                                          <p:attrName>ppt_h</p:attrName>
                                        </p:attrNameLst>
                                      </p:cBhvr>
                                      <p:tavLst>
                                        <p:tav tm="0">
                                          <p:val>
                                            <p:strVal val="#ppt_h"/>
                                          </p:val>
                                        </p:tav>
                                        <p:tav tm="100000">
                                          <p:val>
                                            <p:strVal val="#ppt_h"/>
                                          </p:val>
                                        </p:tav>
                                      </p:tavLst>
                                    </p:anim>
                                    <p:anim calcmode="lin" valueType="num">
                                      <p:cBhvr>
                                        <p:cTn id="60" dur="500" fill="hold"/>
                                        <p:tgtEl>
                                          <p:spTgt spid="291844">
                                            <p:txEl>
                                              <p:pRg st="9" end="9"/>
                                            </p:txEl>
                                          </p:spTgt>
                                        </p:tgtEl>
                                        <p:attrNameLst>
                                          <p:attrName>ppt_x</p:attrName>
                                        </p:attrNameLst>
                                      </p:cBhvr>
                                      <p:tavLst>
                                        <p:tav tm="0">
                                          <p:val>
                                            <p:strVal val="#ppt_x-.2"/>
                                          </p:val>
                                        </p:tav>
                                        <p:tav tm="100000">
                                          <p:val>
                                            <p:strVal val="#ppt_x"/>
                                          </p:val>
                                        </p:tav>
                                      </p:tavLst>
                                    </p:anim>
                                    <p:anim calcmode="lin" valueType="num">
                                      <p:cBhvr>
                                        <p:cTn id="61" dur="500" fill="hold"/>
                                        <p:tgtEl>
                                          <p:spTgt spid="291844">
                                            <p:txEl>
                                              <p:pRg st="9" end="9"/>
                                            </p:txEl>
                                          </p:spTgt>
                                        </p:tgtEl>
                                        <p:attrNameLst>
                                          <p:attrName>ppt_y</p:attrName>
                                        </p:attrNameLst>
                                      </p:cBhvr>
                                      <p:tavLst>
                                        <p:tav tm="0">
                                          <p:val>
                                            <p:strVal val="#ppt_y"/>
                                          </p:val>
                                        </p:tav>
                                        <p:tav tm="100000">
                                          <p:val>
                                            <p:strVal val="#ppt_y"/>
                                          </p:val>
                                        </p:tav>
                                      </p:tavLst>
                                    </p:anim>
                                    <p:animEffect transition="in" filter="fade">
                                      <p:cBhvr>
                                        <p:cTn id="62" dur="500"/>
                                        <p:tgtEl>
                                          <p:spTgt spid="2918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1AC602C-A9AC-43AA-BC54-575377B21B23}"/>
              </a:ext>
            </a:extLst>
          </p:cNvPr>
          <p:cNvSpPr>
            <a:spLocks noGrp="1" noRot="1" noChangeArrowheads="1"/>
          </p:cNvSpPr>
          <p:nvPr>
            <p:ph type="title"/>
          </p:nvPr>
        </p:nvSpPr>
        <p:spPr>
          <a:xfrm>
            <a:off x="439446" y="199392"/>
            <a:ext cx="9391253" cy="1398585"/>
          </a:xfrm>
        </p:spPr>
        <p:txBody>
          <a:bodyPr/>
          <a:lstStyle/>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SQL Server</a:t>
            </a:r>
            <a:r>
              <a:rPr lang="zh-CN" altLang="en-US" sz="2800" b="1" i="0" baseline="0" dirty="0">
                <a:latin typeface="Times New Roman" panose="02020603050405020304" pitchFamily="18" charset="0"/>
                <a:ea typeface="华文宋体" panose="02010600040101010101" pitchFamily="2" charset="-122"/>
              </a:rPr>
              <a:t>触发器的类型</a:t>
            </a:r>
          </a:p>
        </p:txBody>
      </p:sp>
      <p:sp>
        <p:nvSpPr>
          <p:cNvPr id="59395" name="Rectangle 3">
            <a:extLst>
              <a:ext uri="{FF2B5EF4-FFF2-40B4-BE49-F238E27FC236}">
                <a16:creationId xmlns:a16="http://schemas.microsoft.com/office/drawing/2014/main" id="{B62A211B-69D0-478A-A4A3-BE0B9C873718}"/>
              </a:ext>
            </a:extLst>
          </p:cNvPr>
          <p:cNvSpPr>
            <a:spLocks noGrp="1" noRot="1" noChangeArrowheads="1"/>
          </p:cNvSpPr>
          <p:nvPr>
            <p:ph idx="1"/>
          </p:nvPr>
        </p:nvSpPr>
        <p:spPr>
          <a:xfrm>
            <a:off x="184525" y="1277937"/>
            <a:ext cx="8799455" cy="4946121"/>
          </a:xfrm>
        </p:spPr>
        <p:txBody>
          <a:bodyPr>
            <a:normAutofit/>
          </a:bodyPr>
          <a:lstStyle/>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AFTER</a:t>
            </a:r>
            <a:r>
              <a:rPr lang="zh-CN" altLang="en-US" sz="2800" b="1" i="0" baseline="0" dirty="0">
                <a:latin typeface="Times New Roman" panose="02020603050405020304" pitchFamily="18" charset="0"/>
                <a:ea typeface="华文宋体" panose="02010600040101010101" pitchFamily="2" charset="-122"/>
              </a:rPr>
              <a:t>触发器：又称后触发器（</a:t>
            </a:r>
            <a:r>
              <a:rPr lang="en-US" altLang="zh-CN" sz="2800" b="1" i="0" baseline="0" dirty="0">
                <a:latin typeface="Times New Roman" panose="02020603050405020304" pitchFamily="18" charset="0"/>
                <a:ea typeface="华文宋体" panose="02010600040101010101" pitchFamily="2" charset="-122"/>
              </a:rPr>
              <a:t>After Trigger</a:t>
            </a:r>
            <a:r>
              <a:rPr lang="zh-CN" altLang="en-US" sz="2800" b="1" i="0" baseline="0" dirty="0">
                <a:latin typeface="Times New Roman" panose="02020603050405020304" pitchFamily="18" charset="0"/>
                <a:ea typeface="华文宋体" panose="02010600040101010101" pitchFamily="2" charset="-122"/>
              </a:rPr>
              <a:t>）</a:t>
            </a:r>
          </a:p>
          <a:p>
            <a:pPr marL="457200" lvl="1" indent="45720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      这种类型的触发器将在数据变动（</a:t>
            </a:r>
            <a:r>
              <a:rPr lang="en-US" altLang="zh-CN" sz="2800" b="1" i="0" baseline="0" dirty="0">
                <a:latin typeface="Times New Roman" panose="02020603050405020304" pitchFamily="18" charset="0"/>
                <a:ea typeface="华文宋体" panose="02010600040101010101" pitchFamily="2" charset="-122"/>
              </a:rPr>
              <a:t>UPDATE</a:t>
            </a: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INSERT</a:t>
            </a:r>
            <a:r>
              <a:rPr lang="zh-CN" altLang="en-US" sz="2800" b="1" i="0" baseline="0" dirty="0">
                <a:latin typeface="Times New Roman" panose="02020603050405020304" pitchFamily="18" charset="0"/>
                <a:ea typeface="华文宋体" panose="02010600040101010101" pitchFamily="2" charset="-122"/>
              </a:rPr>
              <a:t>和</a:t>
            </a:r>
            <a:r>
              <a:rPr lang="en-US" altLang="zh-CN" sz="2800" b="1" i="0" baseline="0" dirty="0">
                <a:latin typeface="Times New Roman" panose="02020603050405020304" pitchFamily="18" charset="0"/>
                <a:ea typeface="华文宋体" panose="02010600040101010101" pitchFamily="2" charset="-122"/>
              </a:rPr>
              <a:t>DELETE</a:t>
            </a:r>
            <a:r>
              <a:rPr lang="zh-CN" altLang="en-US" sz="2800" b="1" i="0" baseline="0" dirty="0">
                <a:latin typeface="Times New Roman" panose="02020603050405020304" pitchFamily="18" charset="0"/>
                <a:ea typeface="华文宋体" panose="02010600040101010101" pitchFamily="2" charset="-122"/>
              </a:rPr>
              <a:t>操作）完成后才被触发。</a:t>
            </a:r>
          </a:p>
          <a:p>
            <a:pPr marL="457200" lvl="1" indent="45720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      指定 </a:t>
            </a:r>
            <a:r>
              <a:rPr lang="en-US" altLang="zh-CN" sz="2800" b="1" i="0" baseline="0" dirty="0">
                <a:latin typeface="Times New Roman" panose="02020603050405020304" pitchFamily="18" charset="0"/>
                <a:ea typeface="华文宋体" panose="02010600040101010101" pitchFamily="2" charset="-122"/>
              </a:rPr>
              <a:t>AFTER </a:t>
            </a:r>
            <a:r>
              <a:rPr lang="zh-CN" altLang="en-US" sz="2800" b="1" i="0" baseline="0" dirty="0">
                <a:latin typeface="Times New Roman" panose="02020603050405020304" pitchFamily="18" charset="0"/>
                <a:ea typeface="华文宋体" panose="02010600040101010101" pitchFamily="2" charset="-122"/>
              </a:rPr>
              <a:t>与指定 </a:t>
            </a:r>
            <a:r>
              <a:rPr lang="en-US" altLang="zh-CN" sz="2800" b="1" i="0" baseline="0" dirty="0">
                <a:latin typeface="Times New Roman" panose="02020603050405020304" pitchFamily="18" charset="0"/>
                <a:ea typeface="华文宋体" panose="02010600040101010101" pitchFamily="2" charset="-122"/>
              </a:rPr>
              <a:t>FOR </a:t>
            </a:r>
            <a:r>
              <a:rPr lang="zh-CN" altLang="en-US" sz="2800" b="1" i="0" baseline="0" dirty="0">
                <a:latin typeface="Times New Roman" panose="02020603050405020304" pitchFamily="18" charset="0"/>
                <a:ea typeface="华文宋体" panose="02010600040101010101" pitchFamily="2" charset="-122"/>
              </a:rPr>
              <a:t>相同。</a:t>
            </a:r>
          </a:p>
          <a:p>
            <a:pPr marL="457200" lvl="1" indent="457200" algn="l">
              <a:lnSpc>
                <a:spcPct val="150000"/>
              </a:lnSpc>
              <a:spcBef>
                <a:spcPts val="0"/>
              </a:spcBef>
              <a:buFont typeface="Wingdings" panose="05000000000000000000" pitchFamily="2" charset="2"/>
              <a:buChar char="l"/>
            </a:pPr>
            <a:r>
              <a:rPr lang="zh-CN" altLang="en-US" sz="2800" b="1" dirty="0">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AFTER</a:t>
            </a:r>
            <a:r>
              <a:rPr lang="zh-CN" altLang="en-US" sz="2800" b="1" i="0" baseline="0" dirty="0">
                <a:latin typeface="Times New Roman" panose="02020603050405020304" pitchFamily="18" charset="0"/>
                <a:ea typeface="华文宋体" panose="02010600040101010101" pitchFamily="2" charset="-122"/>
              </a:rPr>
              <a:t>触发器只能在表上定义。</a:t>
            </a:r>
          </a:p>
          <a:p>
            <a:pPr marL="457200" lvl="1" indent="45720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     在同一个数据表中可以创建多个</a:t>
            </a:r>
            <a:r>
              <a:rPr lang="en-US" altLang="zh-CN" sz="2800" b="1" i="0" baseline="0" dirty="0">
                <a:latin typeface="Times New Roman" panose="02020603050405020304" pitchFamily="18" charset="0"/>
                <a:ea typeface="华文宋体" panose="02010600040101010101" pitchFamily="2" charset="-122"/>
              </a:rPr>
              <a:t>AFTER</a:t>
            </a:r>
            <a:r>
              <a:rPr lang="zh-CN" altLang="en-US" sz="2800" b="1" i="0" baseline="0" dirty="0">
                <a:latin typeface="Times New Roman" panose="02020603050405020304" pitchFamily="18" charset="0"/>
                <a:ea typeface="华文宋体" panose="02010600040101010101" pitchFamily="2" charset="-122"/>
              </a:rPr>
              <a:t>触发器。</a:t>
            </a:r>
          </a:p>
          <a:p>
            <a:pPr marL="457200" lvl="1" indent="457200" algn="l">
              <a:lnSpc>
                <a:spcPct val="150000"/>
              </a:lnSpc>
              <a:spcBef>
                <a:spcPts val="0"/>
              </a:spcBef>
              <a:buFont typeface="Wingdings" panose="05000000000000000000" pitchFamily="2" charset="2"/>
              <a:buChar char="l"/>
            </a:pPr>
            <a:r>
              <a:rPr lang="en-US" altLang="zh-CN" sz="2800" b="1" i="0" baseline="0" dirty="0">
                <a:latin typeface="Times New Roman" panose="02020603050405020304" pitchFamily="18" charset="0"/>
                <a:ea typeface="华文宋体" panose="02010600040101010101" pitchFamily="2" charset="-122"/>
              </a:rPr>
              <a:t>     Server</a:t>
            </a:r>
            <a:r>
              <a:rPr lang="zh-CN" altLang="en-US" sz="2800" b="1" i="0" baseline="0" dirty="0">
                <a:latin typeface="Times New Roman" panose="02020603050405020304" pitchFamily="18" charset="0"/>
                <a:ea typeface="华文宋体" panose="02010600040101010101" pitchFamily="2" charset="-122"/>
              </a:rPr>
              <a:t>默认的为</a:t>
            </a:r>
            <a:r>
              <a:rPr lang="en-US" altLang="zh-CN" sz="2800" b="1" i="0" baseline="0" dirty="0">
                <a:latin typeface="Times New Roman" panose="02020603050405020304" pitchFamily="18" charset="0"/>
                <a:ea typeface="华文宋体" panose="02010600040101010101" pitchFamily="2" charset="-122"/>
              </a:rPr>
              <a:t>AFTER</a:t>
            </a:r>
            <a:r>
              <a:rPr lang="zh-CN" altLang="en-US" sz="2800" b="1" i="0" baseline="0" dirty="0">
                <a:latin typeface="Times New Roman" panose="02020603050405020304" pitchFamily="18" charset="0"/>
                <a:ea typeface="华文宋体" panose="02010600040101010101" pitchFamily="2" charset="-122"/>
              </a:rPr>
              <a:t>触发器。 </a:t>
            </a:r>
          </a:p>
          <a:p>
            <a:pPr marL="0" indent="0" algn="l">
              <a:lnSpc>
                <a:spcPct val="150000"/>
              </a:lnSpc>
              <a:spcBef>
                <a:spcPts val="0"/>
              </a:spcBef>
              <a:buFont typeface="Wingdings 2" panose="05020102010507070707" pitchFamily="18" charset="2"/>
              <a:buNone/>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6C8A604-9172-4089-A4C6-9BE5B16CBC44}"/>
              </a:ext>
            </a:extLst>
          </p:cNvPr>
          <p:cNvSpPr>
            <a:spLocks noGrp="1" noRot="1" noChangeArrowheads="1"/>
          </p:cNvSpPr>
          <p:nvPr>
            <p:ph idx="1"/>
          </p:nvPr>
        </p:nvSpPr>
        <p:spPr>
          <a:xfrm>
            <a:off x="584041" y="403224"/>
            <a:ext cx="10030619" cy="5859251"/>
          </a:xfrm>
        </p:spPr>
        <p:txBody>
          <a:bodyPr>
            <a:normAutofit/>
          </a:bodyPr>
          <a:lstStyle/>
          <a:p>
            <a:r>
              <a:rPr lang="en-US" altLang="zh-CN" sz="2800" b="1" dirty="0"/>
              <a:t>   INSTEAD OF</a:t>
            </a:r>
            <a:r>
              <a:rPr lang="zh-CN" altLang="en-US" sz="2800" b="1" dirty="0"/>
              <a:t>触发器：又称前触发器（</a:t>
            </a:r>
            <a:r>
              <a:rPr lang="en-US" altLang="zh-CN" sz="2800" b="1" dirty="0"/>
              <a:t>Inserted Of Trigger</a:t>
            </a:r>
            <a:r>
              <a:rPr lang="zh-CN" altLang="en-US" sz="2800" b="1" dirty="0"/>
              <a:t>）</a:t>
            </a:r>
          </a:p>
          <a:p>
            <a:pPr lvl="1">
              <a:buFont typeface="Wingdings" panose="05000000000000000000" pitchFamily="2" charset="2"/>
              <a:buChar char="l"/>
            </a:pPr>
            <a:r>
              <a:rPr lang="en-US" altLang="zh-CN" sz="2800" b="1" dirty="0">
                <a:latin typeface="宋体" panose="02010600030101010101" pitchFamily="2" charset="-122"/>
              </a:rPr>
              <a:t>INSTEAD OF</a:t>
            </a:r>
            <a:r>
              <a:rPr lang="zh-CN" altLang="en-US" sz="2800" b="1" dirty="0">
                <a:latin typeface="宋体" panose="02010600030101010101" pitchFamily="2" charset="-122"/>
              </a:rPr>
              <a:t>触发器在数据变动以前被触发，并取代变动数据的操作（</a:t>
            </a:r>
            <a:r>
              <a:rPr lang="en-US" altLang="zh-CN" sz="2800" b="1" dirty="0">
                <a:latin typeface="宋体" panose="02010600030101010101" pitchFamily="2" charset="-122"/>
              </a:rPr>
              <a:t>UPDATE</a:t>
            </a:r>
            <a:r>
              <a:rPr lang="zh-CN" altLang="en-US" sz="2800" b="1" dirty="0">
                <a:latin typeface="宋体" panose="02010600030101010101" pitchFamily="2" charset="-122"/>
              </a:rPr>
              <a:t>、</a:t>
            </a:r>
            <a:r>
              <a:rPr lang="en-US" altLang="zh-CN" sz="2800" b="1" dirty="0">
                <a:latin typeface="宋体" panose="02010600030101010101" pitchFamily="2" charset="-122"/>
              </a:rPr>
              <a:t>INSERT</a:t>
            </a:r>
            <a:r>
              <a:rPr lang="zh-CN" altLang="en-US" sz="2800" b="1" dirty="0">
                <a:latin typeface="宋体" panose="02010600030101010101" pitchFamily="2" charset="-122"/>
              </a:rPr>
              <a:t>和</a:t>
            </a:r>
            <a:r>
              <a:rPr lang="en-US" altLang="zh-CN" sz="2800" b="1" dirty="0">
                <a:latin typeface="宋体" panose="02010600030101010101" pitchFamily="2" charset="-122"/>
              </a:rPr>
              <a:t>DELETE</a:t>
            </a:r>
            <a:r>
              <a:rPr lang="zh-CN" altLang="en-US" sz="2800" b="1" dirty="0">
                <a:latin typeface="宋体" panose="02010600030101010101" pitchFamily="2" charset="-122"/>
              </a:rPr>
              <a:t>操作），而去执行触发器定义的操作。</a:t>
            </a:r>
            <a:endParaRPr lang="en-US" altLang="zh-CN" sz="2800" b="1" dirty="0">
              <a:latin typeface="宋体" panose="02010600030101010101" pitchFamily="2" charset="-122"/>
            </a:endParaRPr>
          </a:p>
          <a:p>
            <a:pPr lvl="1">
              <a:buFont typeface="Wingdings" panose="05000000000000000000" pitchFamily="2" charset="2"/>
              <a:buChar char="l"/>
            </a:pPr>
            <a:endParaRPr lang="zh-CN" altLang="en-US" sz="2800" b="1" dirty="0">
              <a:latin typeface="宋体" panose="02010600030101010101" pitchFamily="2" charset="-122"/>
            </a:endParaRPr>
          </a:p>
          <a:p>
            <a:pPr lvl="1">
              <a:buFont typeface="Wingdings" panose="05000000000000000000" pitchFamily="2" charset="2"/>
              <a:buChar char="l"/>
            </a:pPr>
            <a:r>
              <a:rPr lang="en-US" altLang="zh-CN" sz="2800" b="1" dirty="0">
                <a:latin typeface="宋体" panose="02010600030101010101" pitchFamily="2" charset="-122"/>
              </a:rPr>
              <a:t>INSTEAD OF</a:t>
            </a:r>
            <a:r>
              <a:rPr lang="zh-CN" altLang="en-US" sz="2800" b="1" dirty="0">
                <a:latin typeface="宋体" panose="02010600030101010101" pitchFamily="2" charset="-122"/>
              </a:rPr>
              <a:t>触发器可以在表或视图上定义。</a:t>
            </a:r>
            <a:endParaRPr lang="en-US" altLang="zh-CN" sz="2800" b="1" dirty="0">
              <a:latin typeface="宋体" panose="02010600030101010101" pitchFamily="2" charset="-122"/>
            </a:endParaRPr>
          </a:p>
          <a:p>
            <a:pPr lvl="1">
              <a:buFont typeface="Wingdings" panose="05000000000000000000" pitchFamily="2" charset="2"/>
              <a:buChar char="l"/>
            </a:pPr>
            <a:endParaRPr lang="zh-CN" altLang="en-US" sz="2800" b="1" dirty="0">
              <a:latin typeface="宋体" panose="02010600030101010101" pitchFamily="2" charset="-122"/>
            </a:endParaRPr>
          </a:p>
          <a:p>
            <a:pPr lvl="1">
              <a:buFont typeface="Wingdings" panose="05000000000000000000" pitchFamily="2" charset="2"/>
              <a:buChar char="l"/>
            </a:pPr>
            <a:r>
              <a:rPr lang="zh-CN" altLang="en-US" sz="2800" b="1" dirty="0">
                <a:latin typeface="宋体" panose="02010600030101010101" pitchFamily="2" charset="-122"/>
              </a:rPr>
              <a:t>在表或视图上，每个</a:t>
            </a:r>
            <a:r>
              <a:rPr lang="en-US" altLang="zh-CN" sz="2800" b="1" dirty="0">
                <a:latin typeface="宋体" panose="02010600030101010101" pitchFamily="2" charset="-122"/>
              </a:rPr>
              <a:t>UPDATE</a:t>
            </a:r>
            <a:r>
              <a:rPr lang="zh-CN" altLang="en-US" sz="2800" b="1" dirty="0">
                <a:latin typeface="宋体" panose="02010600030101010101" pitchFamily="2" charset="-122"/>
              </a:rPr>
              <a:t>、</a:t>
            </a:r>
            <a:r>
              <a:rPr lang="en-US" altLang="zh-CN" sz="2800" b="1" dirty="0">
                <a:latin typeface="宋体" panose="02010600030101010101" pitchFamily="2" charset="-122"/>
              </a:rPr>
              <a:t>INSERT</a:t>
            </a:r>
            <a:r>
              <a:rPr lang="zh-CN" altLang="en-US" sz="2800" b="1" dirty="0">
                <a:latin typeface="宋体" panose="02010600030101010101" pitchFamily="2" charset="-122"/>
              </a:rPr>
              <a:t>和</a:t>
            </a:r>
            <a:r>
              <a:rPr lang="en-US" altLang="zh-CN" sz="2800" b="1" dirty="0">
                <a:latin typeface="宋体" panose="02010600030101010101" pitchFamily="2" charset="-122"/>
              </a:rPr>
              <a:t>DELETE</a:t>
            </a:r>
            <a:r>
              <a:rPr lang="zh-CN" altLang="en-US" sz="2800" b="1" dirty="0">
                <a:latin typeface="宋体" panose="02010600030101010101" pitchFamily="2" charset="-122"/>
              </a:rPr>
              <a:t>语句最多可以定义一个</a:t>
            </a:r>
            <a:r>
              <a:rPr lang="en-US" altLang="zh-CN" sz="2800" b="1" dirty="0">
                <a:latin typeface="宋体" panose="02010600030101010101" pitchFamily="2" charset="-122"/>
              </a:rPr>
              <a:t>INSTEAD OF</a:t>
            </a:r>
            <a:r>
              <a:rPr lang="zh-CN" altLang="en-US" sz="2800" b="1" dirty="0">
                <a:latin typeface="宋体" panose="02010600030101010101" pitchFamily="2" charset="-122"/>
              </a:rPr>
              <a:t>触发器。</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7">
            <a:extLst>
              <a:ext uri="{FF2B5EF4-FFF2-40B4-BE49-F238E27FC236}">
                <a16:creationId xmlns:a16="http://schemas.microsoft.com/office/drawing/2014/main" id="{E66859B2-ECD7-4AF5-8800-DAB683F7FF5D}"/>
              </a:ext>
            </a:extLst>
          </p:cNvPr>
          <p:cNvSpPr>
            <a:spLocks noGrp="1" noRot="1" noChangeArrowheads="1"/>
          </p:cNvSpPr>
          <p:nvPr>
            <p:ph idx="1"/>
          </p:nvPr>
        </p:nvSpPr>
        <p:spPr>
          <a:xfrm>
            <a:off x="152400" y="281411"/>
            <a:ext cx="9555480" cy="6087533"/>
          </a:xfrm>
        </p:spPr>
        <p:txBody>
          <a:bodyPr/>
          <a:lstStyle/>
          <a:p>
            <a:pPr marL="0" indent="0" algn="l">
              <a:lnSpc>
                <a:spcPct val="150000"/>
              </a:lnSpc>
              <a:spcBef>
                <a:spcPts val="0"/>
              </a:spcBef>
              <a:buFont typeface="Wingdings 2" panose="05020102010507070707" pitchFamily="18" charset="2"/>
              <a:buNone/>
            </a:pPr>
            <a:r>
              <a:rPr lang="zh-CN" altLang="en-US" sz="2800" b="1" i="0" baseline="0" dirty="0">
                <a:solidFill>
                  <a:schemeClr val="tx2"/>
                </a:solidFill>
                <a:latin typeface="Times New Roman" panose="02020603050405020304" pitchFamily="18" charset="0"/>
                <a:ea typeface="华文宋体" panose="02010600040101010101" pitchFamily="2" charset="-122"/>
              </a:rPr>
              <a:t>触发器中使用的特殊表</a:t>
            </a:r>
          </a:p>
          <a:p>
            <a:pPr marL="0" indent="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执行触发器时，系统创建了两个特殊的临时表：</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None/>
            </a:pPr>
            <a:r>
              <a:rPr lang="en-US" altLang="zh-CN" sz="2800" b="1" dirty="0">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inserted</a:t>
            </a:r>
            <a:r>
              <a:rPr lang="zh-CN" altLang="en-US" sz="2800" b="1" i="0" baseline="0" dirty="0">
                <a:latin typeface="Times New Roman" panose="02020603050405020304" pitchFamily="18" charset="0"/>
                <a:ea typeface="华文宋体" panose="02010600040101010101" pitchFamily="2" charset="-122"/>
              </a:rPr>
              <a:t>和</a:t>
            </a:r>
            <a:r>
              <a:rPr lang="en-US" altLang="zh-CN" sz="2800" b="1" i="0" baseline="0" dirty="0">
                <a:latin typeface="Times New Roman" panose="02020603050405020304" pitchFamily="18" charset="0"/>
                <a:ea typeface="华文宋体" panose="02010600040101010101" pitchFamily="2" charset="-122"/>
              </a:rPr>
              <a:t>deleted</a:t>
            </a:r>
          </a:p>
          <a:p>
            <a:pPr marL="0" indent="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结构与触发器所在的表结构相同，用户可以使用这两个          表中的数据，但不能直接对这两个表中的数据进行修改</a:t>
            </a:r>
          </a:p>
          <a:p>
            <a:pPr marL="0" indent="0" algn="l">
              <a:lnSpc>
                <a:spcPct val="150000"/>
              </a:lnSpc>
              <a:spcBef>
                <a:spcPts val="0"/>
              </a:spcBef>
              <a:buFont typeface="Wingdings" panose="05000000000000000000" pitchFamily="2" charset="2"/>
              <a:buChar char="l"/>
            </a:pPr>
            <a:r>
              <a:rPr lang="zh-CN" altLang="en-US" sz="2800" b="1" i="0" baseline="0" dirty="0">
                <a:latin typeface="Times New Roman" panose="02020603050405020304" pitchFamily="18" charset="0"/>
                <a:ea typeface="华文宋体" panose="02010600040101010101" pitchFamily="2" charset="-122"/>
              </a:rPr>
              <a:t>仅在触发器执行时存在，执行结束后，数据消失</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7">
            <a:extLst>
              <a:ext uri="{FF2B5EF4-FFF2-40B4-BE49-F238E27FC236}">
                <a16:creationId xmlns:a16="http://schemas.microsoft.com/office/drawing/2014/main" id="{B6DE0AD6-49B0-43FE-8944-B48564A6B81A}"/>
              </a:ext>
            </a:extLst>
          </p:cNvPr>
          <p:cNvSpPr>
            <a:spLocks noGrp="1" noRot="1" noChangeArrowheads="1"/>
          </p:cNvSpPr>
          <p:nvPr>
            <p:ph type="body" idx="4294967295"/>
          </p:nvPr>
        </p:nvSpPr>
        <p:spPr>
          <a:xfrm>
            <a:off x="439579" y="151871"/>
            <a:ext cx="11356181" cy="6087533"/>
          </a:xfrm>
        </p:spPr>
        <p:txBody>
          <a:bodyPr/>
          <a:lstStyle/>
          <a:p>
            <a:pPr marL="0" indent="0" algn="l">
              <a:lnSpc>
                <a:spcPct val="150000"/>
              </a:lnSpc>
              <a:spcBef>
                <a:spcPts val="0"/>
              </a:spcBef>
              <a:buFont typeface="Wingdings 2" panose="05020102010507070707" pitchFamily="18" charset="2"/>
              <a:buNone/>
            </a:pPr>
            <a:r>
              <a:rPr lang="zh-CN" altLang="en-US" sz="2800" b="1" i="0" baseline="0" dirty="0">
                <a:solidFill>
                  <a:schemeClr val="tx2"/>
                </a:solidFill>
                <a:latin typeface="Times New Roman" panose="02020603050405020304" pitchFamily="18" charset="0"/>
                <a:ea typeface="华文宋体" panose="02010600040101010101" pitchFamily="2" charset="-122"/>
              </a:rPr>
              <a:t>触发器中使用的特殊表</a:t>
            </a:r>
          </a:p>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Inserted</a:t>
            </a:r>
            <a:r>
              <a:rPr lang="zh-CN" altLang="en-US" sz="2800" b="1" i="0" baseline="0" dirty="0">
                <a:latin typeface="Times New Roman" panose="02020603050405020304" pitchFamily="18" charset="0"/>
                <a:ea typeface="华文宋体" panose="02010600040101010101" pitchFamily="2" charset="-122"/>
              </a:rPr>
              <a:t>逻辑表：插入数据时，</a:t>
            </a:r>
            <a:r>
              <a:rPr lang="en-US" altLang="zh-CN" sz="2800" b="1" i="0" baseline="0" dirty="0">
                <a:latin typeface="Times New Roman" panose="02020603050405020304" pitchFamily="18" charset="0"/>
                <a:ea typeface="华文宋体" panose="02010600040101010101" pitchFamily="2" charset="-122"/>
              </a:rPr>
              <a:t>insert</a:t>
            </a:r>
            <a:r>
              <a:rPr lang="zh-CN" altLang="en-US" sz="2800" b="1" i="0" baseline="0" dirty="0">
                <a:latin typeface="Times New Roman" panose="02020603050405020304" pitchFamily="18" charset="0"/>
                <a:ea typeface="华文宋体" panose="02010600040101010101" pitchFamily="2" charset="-122"/>
              </a:rPr>
              <a:t>触发器执行，</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None/>
            </a:pPr>
            <a:r>
              <a:rPr lang="en-US" altLang="zh-CN" sz="2800" b="1"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新的记录插入到触发器表和</a:t>
            </a:r>
            <a:r>
              <a:rPr lang="en-US" altLang="zh-CN" sz="2800" b="1" i="0" baseline="0" dirty="0">
                <a:latin typeface="Times New Roman" panose="02020603050405020304" pitchFamily="18" charset="0"/>
                <a:ea typeface="华文宋体" panose="02010600040101010101" pitchFamily="2" charset="-122"/>
              </a:rPr>
              <a:t>inserted</a:t>
            </a:r>
            <a:r>
              <a:rPr lang="zh-CN" altLang="en-US" sz="2800" b="1" i="0" baseline="0" dirty="0">
                <a:latin typeface="Times New Roman" panose="02020603050405020304" pitchFamily="18" charset="0"/>
                <a:ea typeface="华文宋体" panose="02010600040101010101" pitchFamily="2" charset="-122"/>
              </a:rPr>
              <a:t>表中</a:t>
            </a:r>
          </a:p>
          <a:p>
            <a:pPr marL="0" indent="0" algn="l">
              <a:lnSpc>
                <a:spcPct val="150000"/>
              </a:lnSpc>
              <a:spcBef>
                <a:spcPts val="0"/>
              </a:spcBef>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         inserted</a:t>
            </a:r>
            <a:r>
              <a:rPr lang="zh-CN" altLang="en-US" sz="2800" b="1" i="0" baseline="0" dirty="0">
                <a:latin typeface="Times New Roman" panose="02020603050405020304" pitchFamily="18" charset="0"/>
                <a:ea typeface="华文宋体" panose="02010600040101010101" pitchFamily="2" charset="-122"/>
              </a:rPr>
              <a:t>表中的行是基本表中新行的备份。 </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panose="05000000000000000000" pitchFamily="2" charset="2"/>
              <a:buNone/>
            </a:pPr>
            <a:endParaRPr lang="zh-CN" altLang="en-US"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Deleted</a:t>
            </a:r>
            <a:r>
              <a:rPr lang="zh-CN" altLang="en-US" sz="2800" b="1" i="0" baseline="0" dirty="0">
                <a:latin typeface="Times New Roman" panose="02020603050405020304" pitchFamily="18" charset="0"/>
                <a:ea typeface="华文宋体" panose="02010600040101010101" pitchFamily="2" charset="-122"/>
              </a:rPr>
              <a:t>逻辑表：用于保存已从表中删除的记录，</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None/>
            </a:pPr>
            <a:r>
              <a:rPr lang="en-US" altLang="zh-CN" sz="2800" b="1"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当触发一个</a:t>
            </a:r>
            <a:r>
              <a:rPr lang="en-US" altLang="zh-CN" sz="2800" b="1" i="0" baseline="0" dirty="0">
                <a:latin typeface="Times New Roman" panose="02020603050405020304" pitchFamily="18" charset="0"/>
                <a:ea typeface="华文宋体" panose="02010600040101010101" pitchFamily="2" charset="-122"/>
              </a:rPr>
              <a:t>delete</a:t>
            </a:r>
            <a:r>
              <a:rPr lang="zh-CN" altLang="en-US" sz="2800" b="1" i="0" baseline="0" dirty="0">
                <a:latin typeface="Times New Roman" panose="02020603050405020304" pitchFamily="18" charset="0"/>
                <a:ea typeface="华文宋体" panose="02010600040101010101" pitchFamily="2" charset="-122"/>
              </a:rPr>
              <a:t>触发器时，被删除的记录存放到</a:t>
            </a:r>
            <a:r>
              <a:rPr lang="en-US" altLang="zh-CN" sz="2800" b="1" i="0" baseline="0" dirty="0">
                <a:latin typeface="Times New Roman" panose="02020603050405020304" pitchFamily="18" charset="0"/>
                <a:ea typeface="华文宋体" panose="02010600040101010101" pitchFamily="2" charset="-122"/>
              </a:rPr>
              <a:t>deleted</a:t>
            </a:r>
            <a:r>
              <a:rPr lang="zh-CN" altLang="en-US" sz="2800" b="1" i="0" baseline="0" dirty="0">
                <a:latin typeface="Times New Roman" panose="02020603050405020304" pitchFamily="18" charset="0"/>
                <a:ea typeface="华文宋体" panose="02010600040101010101" pitchFamily="2" charset="-122"/>
              </a:rPr>
              <a:t>逻辑表中</a:t>
            </a:r>
          </a:p>
          <a:p>
            <a:pPr marL="0" indent="0" algn="l">
              <a:lnSpc>
                <a:spcPct val="150000"/>
              </a:lnSpc>
              <a:spcBef>
                <a:spcPts val="0"/>
              </a:spcBef>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         deleted </a:t>
            </a:r>
            <a:r>
              <a:rPr lang="zh-CN" altLang="en-US" sz="2800" b="1" i="0" baseline="0" dirty="0">
                <a:latin typeface="Times New Roman" panose="02020603050405020304" pitchFamily="18" charset="0"/>
                <a:ea typeface="华文宋体" panose="02010600040101010101" pitchFamily="2" charset="-122"/>
              </a:rPr>
              <a:t>表和基本表通常没有相同的行。</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7D7DC16-B25D-4C30-A405-E535B0AFC900}"/>
              </a:ext>
            </a:extLst>
          </p:cNvPr>
          <p:cNvSpPr>
            <a:spLocks noChangeArrowheads="1"/>
          </p:cNvSpPr>
          <p:nvPr/>
        </p:nvSpPr>
        <p:spPr bwMode="auto">
          <a:xfrm>
            <a:off x="233416" y="205317"/>
            <a:ext cx="11097524" cy="5165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36550">
              <a:tabLst>
                <a:tab pos="341313" algn="l"/>
              </a:tabLst>
              <a:defRPr>
                <a:solidFill>
                  <a:schemeClr val="tx1"/>
                </a:solidFill>
                <a:latin typeface="Century Gothic" panose="020B0502020202020204" pitchFamily="34" charset="0"/>
              </a:defRPr>
            </a:lvl1pPr>
            <a:lvl2pPr marL="742950" indent="-285750">
              <a:tabLst>
                <a:tab pos="341313" algn="l"/>
              </a:tabLst>
              <a:defRPr>
                <a:solidFill>
                  <a:schemeClr val="tx1"/>
                </a:solidFill>
                <a:latin typeface="Century Gothic" panose="020B0502020202020204" pitchFamily="34" charset="0"/>
              </a:defRPr>
            </a:lvl2pPr>
            <a:lvl3pPr marL="1143000" indent="-228600">
              <a:tabLst>
                <a:tab pos="341313" algn="l"/>
              </a:tabLst>
              <a:defRPr>
                <a:solidFill>
                  <a:schemeClr val="tx1"/>
                </a:solidFill>
                <a:latin typeface="Century Gothic" panose="020B0502020202020204" pitchFamily="34" charset="0"/>
              </a:defRPr>
            </a:lvl3pPr>
            <a:lvl4pPr marL="1600200" indent="-228600">
              <a:tabLst>
                <a:tab pos="341313" algn="l"/>
              </a:tabLst>
              <a:defRPr>
                <a:solidFill>
                  <a:schemeClr val="tx1"/>
                </a:solidFill>
                <a:latin typeface="Century Gothic" panose="020B0502020202020204" pitchFamily="34" charset="0"/>
              </a:defRPr>
            </a:lvl4pPr>
            <a:lvl5pPr marL="2057400" indent="-228600">
              <a:tabLst>
                <a:tab pos="341313" algn="l"/>
              </a:tabLst>
              <a:defRPr>
                <a:solidFill>
                  <a:schemeClr val="tx1"/>
                </a:solidFill>
                <a:latin typeface="Century Gothic" panose="020B0502020202020204" pitchFamily="34" charset="0"/>
              </a:defRPr>
            </a:lvl5pPr>
            <a:lvl6pPr marL="2514600" indent="-228600" defTabSz="457200" fontAlgn="base">
              <a:spcBef>
                <a:spcPct val="0"/>
              </a:spcBef>
              <a:spcAft>
                <a:spcPct val="0"/>
              </a:spcAft>
              <a:tabLst>
                <a:tab pos="341313" algn="l"/>
              </a:tabLst>
              <a:defRPr>
                <a:solidFill>
                  <a:schemeClr val="tx1"/>
                </a:solidFill>
                <a:latin typeface="Century Gothic" panose="020B0502020202020204" pitchFamily="34" charset="0"/>
              </a:defRPr>
            </a:lvl6pPr>
            <a:lvl7pPr marL="2971800" indent="-228600" defTabSz="457200" fontAlgn="base">
              <a:spcBef>
                <a:spcPct val="0"/>
              </a:spcBef>
              <a:spcAft>
                <a:spcPct val="0"/>
              </a:spcAft>
              <a:tabLst>
                <a:tab pos="341313" algn="l"/>
              </a:tabLst>
              <a:defRPr>
                <a:solidFill>
                  <a:schemeClr val="tx1"/>
                </a:solidFill>
                <a:latin typeface="Century Gothic" panose="020B0502020202020204" pitchFamily="34" charset="0"/>
              </a:defRPr>
            </a:lvl7pPr>
            <a:lvl8pPr marL="3429000" indent="-228600" defTabSz="457200" fontAlgn="base">
              <a:spcBef>
                <a:spcPct val="0"/>
              </a:spcBef>
              <a:spcAft>
                <a:spcPct val="0"/>
              </a:spcAft>
              <a:tabLst>
                <a:tab pos="341313" algn="l"/>
              </a:tabLst>
              <a:defRPr>
                <a:solidFill>
                  <a:schemeClr val="tx1"/>
                </a:solidFill>
                <a:latin typeface="Century Gothic" panose="020B0502020202020204" pitchFamily="34" charset="0"/>
              </a:defRPr>
            </a:lvl8pPr>
            <a:lvl9pPr marL="3886200" indent="-228600" defTabSz="457200" fontAlgn="base">
              <a:spcBef>
                <a:spcPct val="0"/>
              </a:spcBef>
              <a:spcAft>
                <a:spcPct val="0"/>
              </a:spcAft>
              <a:tabLst>
                <a:tab pos="341313" algn="l"/>
              </a:tabLst>
              <a:defRPr>
                <a:solidFill>
                  <a:schemeClr val="tx1"/>
                </a:solidFill>
                <a:latin typeface="Century Gothic" panose="020B0502020202020204" pitchFamily="34" charset="0"/>
              </a:defRPr>
            </a:lvl9pPr>
          </a:lstStyle>
          <a:p>
            <a:pPr eaLnBrk="1" hangingPunct="1">
              <a:lnSpc>
                <a:spcPct val="150000"/>
              </a:lnSpc>
            </a:pPr>
            <a:r>
              <a:rPr lang="zh-CN" altLang="en-US" sz="2796" b="1" dirty="0">
                <a:latin typeface="Times New Roman" panose="02020603050405020304" pitchFamily="18" charset="0"/>
              </a:rPr>
              <a:t>下面以</a:t>
            </a:r>
            <a:r>
              <a:rPr lang="en-US" altLang="zh-CN" sz="2796" b="1" dirty="0">
                <a:latin typeface="Times New Roman" panose="02020603050405020304" pitchFamily="18" charset="0"/>
              </a:rPr>
              <a:t>SQL Server </a:t>
            </a:r>
            <a:r>
              <a:rPr lang="zh-CN" altLang="en-US" sz="2796" b="1" dirty="0">
                <a:latin typeface="Times New Roman" panose="02020603050405020304" pitchFamily="18" charset="0"/>
              </a:rPr>
              <a:t>为例，介绍</a:t>
            </a:r>
            <a:r>
              <a:rPr lang="zh-TW" altLang="en-US" sz="2796" b="1" dirty="0">
                <a:latin typeface="Times New Roman" panose="02020603050405020304" pitchFamily="18" charset="0"/>
                <a:ea typeface="宋体" panose="02010600030101010101" pitchFamily="2" charset="-122"/>
              </a:rPr>
              <a:t>用 </a:t>
            </a:r>
            <a:r>
              <a:rPr lang="en-US" altLang="zh-CN" sz="2796" b="1" dirty="0">
                <a:latin typeface="Times New Roman" panose="02020603050405020304" pitchFamily="18" charset="0"/>
              </a:rPr>
              <a:t>Transact</a:t>
            </a:r>
            <a:r>
              <a:rPr lang="en-US" altLang="zh-TW" sz="2796" b="1" dirty="0">
                <a:latin typeface="Times New Roman" panose="02020603050405020304" pitchFamily="18" charset="0"/>
                <a:ea typeface="宋体" panose="02010600030101010101" pitchFamily="2" charset="-122"/>
              </a:rPr>
              <a:t>-SQL </a:t>
            </a:r>
            <a:r>
              <a:rPr lang="zh-TW" altLang="en-US" sz="2796" b="1" dirty="0">
                <a:latin typeface="Times New Roman" panose="02020603050405020304" pitchFamily="18" charset="0"/>
                <a:ea typeface="宋体" panose="02010600030101010101" pitchFamily="2" charset="-122"/>
              </a:rPr>
              <a:t>定义触发器的方法。</a:t>
            </a:r>
            <a:endParaRPr lang="zh-CN" altLang="en-US" sz="2796" b="1" dirty="0">
              <a:latin typeface="Times New Roman" panose="02020603050405020304" pitchFamily="18" charset="0"/>
            </a:endParaRPr>
          </a:p>
          <a:p>
            <a:pPr algn="just" eaLnBrk="1" hangingPunct="1">
              <a:lnSpc>
                <a:spcPct val="150000"/>
              </a:lnSpc>
            </a:pPr>
            <a:r>
              <a:rPr lang="zh-TW" altLang="en-US" sz="2796" b="1" dirty="0">
                <a:latin typeface="Times New Roman" panose="02020603050405020304" pitchFamily="18" charset="0"/>
                <a:ea typeface="宋体" panose="02010600030101010101" pitchFamily="2" charset="-122"/>
              </a:rPr>
              <a:t>定义触发器的基本语法</a:t>
            </a:r>
            <a:r>
              <a:rPr lang="en-US" altLang="zh-CN" sz="2796" b="1" dirty="0">
                <a:latin typeface="Times New Roman" panose="02020603050405020304" pitchFamily="18" charset="0"/>
              </a:rPr>
              <a:t>:</a:t>
            </a:r>
          </a:p>
          <a:p>
            <a:pPr eaLnBrk="1" hangingPunct="1">
              <a:lnSpc>
                <a:spcPct val="150000"/>
              </a:lnSpc>
            </a:pPr>
            <a:r>
              <a:rPr lang="en-US" altLang="zh-CN" sz="2796" b="1" dirty="0">
                <a:latin typeface="Times New Roman" panose="02020603050405020304" pitchFamily="18" charset="0"/>
              </a:rPr>
              <a:t> </a:t>
            </a:r>
            <a:r>
              <a:rPr lang="en-US" altLang="zh-TW" sz="2796" b="1" dirty="0">
                <a:latin typeface="Times New Roman" panose="02020603050405020304" pitchFamily="18" charset="0"/>
                <a:ea typeface="宋体" panose="02010600030101010101" pitchFamily="2" charset="-122"/>
              </a:rPr>
              <a:t>CREATE TRIGGER〈</a:t>
            </a:r>
            <a:r>
              <a:rPr lang="zh-TW" altLang="en-US" sz="2796" b="1" dirty="0">
                <a:latin typeface="Times New Roman" panose="02020603050405020304" pitchFamily="18" charset="0"/>
                <a:ea typeface="宋体" panose="02010600030101010101" pitchFamily="2" charset="-122"/>
              </a:rPr>
              <a:t>触发器名〉</a:t>
            </a:r>
            <a:endParaRPr lang="en-US" altLang="zh-CN" sz="2796" b="1" dirty="0">
              <a:latin typeface="Times New Roman" panose="02020603050405020304" pitchFamily="18" charset="0"/>
            </a:endParaRPr>
          </a:p>
          <a:p>
            <a:pPr eaLnBrk="1" hangingPunct="1">
              <a:lnSpc>
                <a:spcPct val="150000"/>
              </a:lnSpc>
            </a:pPr>
            <a:r>
              <a:rPr lang="en-US" altLang="zh-TW" sz="2796" b="1" dirty="0">
                <a:latin typeface="Times New Roman" panose="02020603050405020304" pitchFamily="18" charset="0"/>
                <a:ea typeface="宋体" panose="02010600030101010101" pitchFamily="2" charset="-122"/>
              </a:rPr>
              <a:t>ON {〈</a:t>
            </a:r>
            <a:r>
              <a:rPr lang="zh-TW" altLang="en-US" sz="2796" b="1" dirty="0">
                <a:latin typeface="Times New Roman" panose="02020603050405020304" pitchFamily="18" charset="0"/>
                <a:ea typeface="宋体" panose="02010600030101010101" pitchFamily="2" charset="-122"/>
              </a:rPr>
              <a:t>表名〉 | 〈视图名〉}</a:t>
            </a:r>
            <a:endParaRPr lang="en-US" altLang="zh-CN" sz="2796" b="1" dirty="0">
              <a:latin typeface="Times New Roman" panose="02020603050405020304" pitchFamily="18" charset="0"/>
            </a:endParaRPr>
          </a:p>
          <a:p>
            <a:pPr eaLnBrk="1" hangingPunct="1">
              <a:lnSpc>
                <a:spcPct val="150000"/>
              </a:lnSpc>
            </a:pPr>
            <a:r>
              <a:rPr lang="zh-TW" altLang="en-US" sz="2796" b="1" dirty="0">
                <a:latin typeface="Times New Roman" panose="02020603050405020304" pitchFamily="18" charset="0"/>
                <a:ea typeface="宋体" panose="02010600030101010101" pitchFamily="2" charset="-122"/>
              </a:rPr>
              <a:t>{</a:t>
            </a:r>
            <a:r>
              <a:rPr lang="en-US" altLang="zh-TW" sz="2796" b="1" dirty="0">
                <a:latin typeface="Times New Roman" panose="02020603050405020304" pitchFamily="18" charset="0"/>
                <a:ea typeface="宋体" panose="02010600030101010101" pitchFamily="2" charset="-122"/>
              </a:rPr>
              <a:t>AFTER|</a:t>
            </a:r>
            <a:r>
              <a:rPr lang="en-US" altLang="zh-CN" sz="2796" b="1" dirty="0">
                <a:latin typeface="Times New Roman" panose="02020603050405020304" pitchFamily="18" charset="0"/>
              </a:rPr>
              <a:t>I</a:t>
            </a:r>
            <a:r>
              <a:rPr lang="en-US" altLang="zh-TW" sz="2796" b="1" dirty="0">
                <a:latin typeface="Times New Roman" panose="02020603050405020304" pitchFamily="18" charset="0"/>
                <a:ea typeface="宋体" panose="02010600030101010101" pitchFamily="2" charset="-122"/>
              </a:rPr>
              <a:t>NSTEAD  OF}</a:t>
            </a:r>
          </a:p>
          <a:p>
            <a:pPr eaLnBrk="1" hangingPunct="1">
              <a:lnSpc>
                <a:spcPct val="150000"/>
              </a:lnSpc>
            </a:pPr>
            <a:r>
              <a:rPr lang="en-US" altLang="zh-TW" sz="2796" b="1" dirty="0">
                <a:latin typeface="Times New Roman" panose="02020603050405020304" pitchFamily="18" charset="0"/>
                <a:ea typeface="宋体" panose="02010600030101010101" pitchFamily="2" charset="-122"/>
              </a:rPr>
              <a:t>     [INSERT][,][UPDA</a:t>
            </a:r>
            <a:r>
              <a:rPr lang="en-US" altLang="zh-CN" sz="2796" b="1" dirty="0">
                <a:latin typeface="Times New Roman" panose="02020603050405020304" pitchFamily="18" charset="0"/>
              </a:rPr>
              <a:t>TE</a:t>
            </a:r>
            <a:r>
              <a:rPr lang="en-US" altLang="zh-TW" sz="2796" b="1" dirty="0">
                <a:latin typeface="Times New Roman" panose="02020603050405020304" pitchFamily="18" charset="0"/>
                <a:ea typeface="宋体" panose="02010600030101010101" pitchFamily="2" charset="-122"/>
              </a:rPr>
              <a:t>][,][DELETE]</a:t>
            </a:r>
            <a:endParaRPr lang="en-US" altLang="zh-CN" sz="2796" b="1" dirty="0">
              <a:latin typeface="Times New Roman" panose="02020603050405020304" pitchFamily="18" charset="0"/>
            </a:endParaRPr>
          </a:p>
          <a:p>
            <a:pPr eaLnBrk="1" hangingPunct="1">
              <a:lnSpc>
                <a:spcPct val="150000"/>
              </a:lnSpc>
            </a:pPr>
            <a:r>
              <a:rPr lang="en-US" altLang="zh-CN" sz="2796" b="1" dirty="0">
                <a:latin typeface="Times New Roman" panose="02020603050405020304" pitchFamily="18" charset="0"/>
              </a:rPr>
              <a:t>AS</a:t>
            </a:r>
          </a:p>
          <a:p>
            <a:pPr eaLnBrk="1" hangingPunct="1">
              <a:lnSpc>
                <a:spcPct val="150000"/>
              </a:lnSpc>
            </a:pPr>
            <a:r>
              <a:rPr lang="en-US" altLang="zh-CN" sz="2796" b="1" dirty="0">
                <a:latin typeface="宋体" panose="02010600030101010101" pitchFamily="2" charset="-122"/>
              </a:rPr>
              <a:t>	</a:t>
            </a:r>
            <a:r>
              <a:rPr lang="en-US" altLang="zh-TW" sz="2796" b="1" dirty="0">
                <a:latin typeface="Verdana" panose="020B0604030504040204" pitchFamily="34" charset="0"/>
                <a:ea typeface="宋体" panose="02010600030101010101" pitchFamily="2" charset="-122"/>
              </a:rPr>
              <a:t>〈</a:t>
            </a:r>
            <a:r>
              <a:rPr lang="en-US" altLang="zh-CN" sz="2796" b="1" dirty="0">
                <a:latin typeface="Verdana" panose="020B0604030504040204" pitchFamily="34" charset="0"/>
              </a:rPr>
              <a:t> SQL </a:t>
            </a:r>
            <a:r>
              <a:rPr lang="zh-TW" altLang="en-US" sz="2796" b="1" dirty="0">
                <a:latin typeface="Verdana" panose="020B0604030504040204" pitchFamily="34" charset="0"/>
                <a:ea typeface="宋体" panose="02010600030101010101" pitchFamily="2" charset="-122"/>
              </a:rPr>
              <a:t>语句〉</a:t>
            </a:r>
            <a:r>
              <a:rPr lang="en-US" altLang="zh-CN" sz="2796" b="1" dirty="0">
                <a:latin typeface="Verdana" panose="020B0604030504040204" pitchFamily="34" charset="0"/>
              </a:rPr>
              <a: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a:extLst>
              <a:ext uri="{FF2B5EF4-FFF2-40B4-BE49-F238E27FC236}">
                <a16:creationId xmlns:a16="http://schemas.microsoft.com/office/drawing/2014/main" id="{E421A593-354C-4579-9698-9A20A0486DBC}"/>
              </a:ext>
            </a:extLst>
          </p:cNvPr>
          <p:cNvSpPr>
            <a:spLocks noGrp="1" noRot="1" noChangeArrowheads="1"/>
          </p:cNvSpPr>
          <p:nvPr>
            <p:ph idx="1"/>
          </p:nvPr>
        </p:nvSpPr>
        <p:spPr>
          <a:xfrm>
            <a:off x="538639" y="106362"/>
            <a:ext cx="9664541" cy="6315816"/>
          </a:xfrm>
        </p:spPr>
        <p:txBody>
          <a:bodyPr rtlCol="0">
            <a:normAutofit fontScale="85000" lnSpcReduction="20000"/>
          </a:bodyPr>
          <a:lstStyle/>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1. </a:t>
            </a:r>
            <a:r>
              <a:rPr lang="zh-CN" altLang="en-US" sz="2800" b="1" i="0" baseline="0" dirty="0">
                <a:latin typeface="Times New Roman" panose="02020603050405020304" pitchFamily="18" charset="0"/>
                <a:ea typeface="华文宋体" panose="02010600040101010101" pitchFamily="2" charset="-122"/>
              </a:rPr>
              <a:t>创建简单的触发器</a:t>
            </a:r>
          </a:p>
          <a:p>
            <a:pPr marL="0" indent="0" algn="l" defTabSz="456567">
              <a:lnSpc>
                <a:spcPct val="160000"/>
              </a:lnSpc>
              <a:spcBef>
                <a:spcPts val="0"/>
              </a:spcBef>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例：在学生表Ｓ上创建触发器，当向该表中插入、修改记录时，触发器向客户端发出提示信息</a:t>
            </a: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IF EXISTS (SELECT name FROM </a:t>
            </a:r>
            <a:r>
              <a:rPr lang="en-US" altLang="zh-CN" sz="2800" b="1" i="0" baseline="0" dirty="0" err="1">
                <a:latin typeface="Times New Roman" panose="02020603050405020304" pitchFamily="18" charset="0"/>
                <a:ea typeface="华文宋体" panose="02010600040101010101" pitchFamily="2" charset="-122"/>
              </a:rPr>
              <a:t>sysobjects</a:t>
            </a:r>
            <a:endParaRPr lang="en-US"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      WHERE name = '</a:t>
            </a:r>
            <a:r>
              <a:rPr lang="en-US" altLang="zh-CN" sz="2800" b="1" i="0" baseline="0" dirty="0" err="1">
                <a:latin typeface="Times New Roman" panose="02020603050405020304" pitchFamily="18" charset="0"/>
                <a:ea typeface="华文宋体" panose="02010600040101010101" pitchFamily="2" charset="-122"/>
              </a:rPr>
              <a:t>tri_reminder</a:t>
            </a:r>
            <a:r>
              <a:rPr lang="en-US" altLang="zh-CN" sz="2800" b="1" i="0" baseline="0" dirty="0">
                <a:latin typeface="Times New Roman" panose="02020603050405020304" pitchFamily="18" charset="0"/>
                <a:ea typeface="华文宋体" panose="02010600040101010101" pitchFamily="2" charset="-122"/>
              </a:rPr>
              <a:t>' AND type = 'TR')</a:t>
            </a: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   DROP TRIGGER </a:t>
            </a:r>
            <a:r>
              <a:rPr lang="en-US" altLang="zh-CN" sz="2800" b="1" i="0" baseline="0" dirty="0" err="1">
                <a:latin typeface="Times New Roman" panose="02020603050405020304" pitchFamily="18" charset="0"/>
                <a:ea typeface="华文宋体" panose="02010600040101010101" pitchFamily="2" charset="-122"/>
              </a:rPr>
              <a:t>tri_reminder</a:t>
            </a:r>
            <a:endParaRPr lang="en-US"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GO</a:t>
            </a: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CREATE TRIGGER </a:t>
            </a:r>
            <a:r>
              <a:rPr lang="en-US" altLang="zh-CN" sz="2800" b="1" i="0" baseline="0" dirty="0" err="1">
                <a:latin typeface="Times New Roman" panose="02020603050405020304" pitchFamily="18" charset="0"/>
                <a:ea typeface="华文宋体" panose="02010600040101010101" pitchFamily="2" charset="-122"/>
              </a:rPr>
              <a:t>tri_reminder</a:t>
            </a:r>
            <a:endParaRPr lang="en-US" altLang="zh-CN" sz="2800" b="1" i="0" baseline="0" dirty="0">
              <a:latin typeface="Times New Roman" panose="02020603050405020304" pitchFamily="18" charset="0"/>
              <a:ea typeface="华文宋体" panose="02010600040101010101" pitchFamily="2" charset="-122"/>
            </a:endParaRP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ON S</a:t>
            </a: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FOR INSERT, UPDATE </a:t>
            </a: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AS RAISERROR ('</a:t>
            </a:r>
            <a:r>
              <a:rPr lang="zh-CN" altLang="en-US" sz="2800" b="1" i="0" baseline="0" dirty="0">
                <a:latin typeface="Times New Roman" panose="02020603050405020304" pitchFamily="18" charset="0"/>
                <a:ea typeface="华文宋体" panose="02010600040101010101" pitchFamily="2" charset="-122"/>
              </a:rPr>
              <a:t>成功插入或修改记录</a:t>
            </a:r>
            <a:r>
              <a:rPr lang="en-US" altLang="zh-CN" sz="2800" b="1" i="0" baseline="0" dirty="0">
                <a:latin typeface="Times New Roman" panose="02020603050405020304" pitchFamily="18" charset="0"/>
                <a:ea typeface="华文宋体" panose="02010600040101010101" pitchFamily="2" charset="-122"/>
              </a:rPr>
              <a:t>', 16, 1)</a:t>
            </a:r>
          </a:p>
          <a:p>
            <a:pPr marL="0" indent="0" algn="l" defTabSz="456567">
              <a:lnSpc>
                <a:spcPct val="160000"/>
              </a:lnSpc>
              <a:spcBef>
                <a:spcPts val="0"/>
              </a:spcBef>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GO</a:t>
            </a:r>
          </a:p>
          <a:p>
            <a:pPr marL="0" indent="0" algn="l" defTabSz="456567">
              <a:lnSpc>
                <a:spcPct val="160000"/>
              </a:lnSpc>
              <a:spcBef>
                <a:spcPts val="0"/>
              </a:spcBef>
              <a:buClr>
                <a:schemeClr val="bg2">
                  <a:lumMod val="40000"/>
                  <a:lumOff val="60000"/>
                </a:schemeClr>
              </a:buClr>
              <a:defRPr/>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0D7D6C5A-B658-480B-8C0A-3D9D236CA9E1}"/>
              </a:ext>
            </a:extLst>
          </p:cNvPr>
          <p:cNvSpPr>
            <a:spLocks noGrp="1" noRot="1" noChangeArrowheads="1"/>
          </p:cNvSpPr>
          <p:nvPr>
            <p:ph idx="1"/>
          </p:nvPr>
        </p:nvSpPr>
        <p:spPr>
          <a:xfrm>
            <a:off x="504565" y="205316"/>
            <a:ext cx="10285355" cy="5935345"/>
          </a:xfrm>
        </p:spPr>
        <p:txBody>
          <a:bodyPr/>
          <a:lstStyle/>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2. </a:t>
            </a:r>
            <a:r>
              <a:rPr lang="zh-CN" altLang="en-US" sz="2800" b="1" i="0" baseline="0" dirty="0">
                <a:latin typeface="Times New Roman" panose="02020603050405020304" pitchFamily="18" charset="0"/>
                <a:ea typeface="华文宋体" panose="02010600040101010101" pitchFamily="2" charset="-122"/>
              </a:rPr>
              <a:t>通过触发器实现业务规则</a:t>
            </a:r>
          </a:p>
          <a:p>
            <a:pPr marL="0" indent="0" algn="l">
              <a:lnSpc>
                <a:spcPct val="150000"/>
              </a:lnSpc>
              <a:spcBef>
                <a:spcPts val="0"/>
              </a:spcBef>
              <a:buFont typeface="Wingdings 2" panose="05020102010507070707" pitchFamily="18" charset="2"/>
              <a:buNone/>
            </a:pPr>
            <a:r>
              <a:rPr lang="zh-CN" altLang="en-US" sz="2800" b="1" i="0" baseline="0" dirty="0">
                <a:latin typeface="Times New Roman" panose="02020603050405020304" pitchFamily="18" charset="0"/>
                <a:ea typeface="华文宋体" panose="02010600040101010101" pitchFamily="2" charset="-122"/>
              </a:rPr>
              <a:t>例： 在选课表Ｓ</a:t>
            </a:r>
            <a:r>
              <a:rPr lang="en-US" altLang="zh-CN" sz="2800" b="1" i="0" baseline="0" dirty="0">
                <a:latin typeface="Times New Roman" panose="02020603050405020304" pitchFamily="18" charset="0"/>
                <a:ea typeface="华文宋体" panose="02010600040101010101" pitchFamily="2" charset="-122"/>
              </a:rPr>
              <a:t>C</a:t>
            </a:r>
            <a:r>
              <a:rPr lang="zh-CN" altLang="en-US" sz="2800" b="1" i="0" baseline="0" dirty="0">
                <a:latin typeface="Times New Roman" panose="02020603050405020304" pitchFamily="18" charset="0"/>
                <a:ea typeface="华文宋体" panose="02010600040101010101" pitchFamily="2" charset="-122"/>
              </a:rPr>
              <a:t>上创建触发器，当向该表中插入记录时，若学生选课门数超过５门时，则向客户端发出警告信息，同时将插入记录自动删除。</a:t>
            </a:r>
          </a:p>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IF EXISTS (SELECT name FROM </a:t>
            </a:r>
            <a:r>
              <a:rPr lang="en-US" altLang="zh-CN" sz="2800" b="1" i="0" baseline="0" dirty="0" err="1">
                <a:latin typeface="Times New Roman" panose="02020603050405020304" pitchFamily="18" charset="0"/>
                <a:ea typeface="华文宋体" panose="02010600040101010101" pitchFamily="2" charset="-122"/>
              </a:rPr>
              <a:t>sysobjects</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      WHERE name = '</a:t>
            </a:r>
            <a:r>
              <a:rPr lang="en-US" altLang="zh-CN" sz="2800" b="1" i="0" baseline="0" dirty="0" err="1">
                <a:latin typeface="Times New Roman" panose="02020603050405020304" pitchFamily="18" charset="0"/>
                <a:ea typeface="华文宋体" panose="02010600040101010101" pitchFamily="2" charset="-122"/>
              </a:rPr>
              <a:t>tri_limitInsert</a:t>
            </a:r>
            <a:r>
              <a:rPr lang="en-US" altLang="zh-CN" sz="2800" b="1" i="0" baseline="0" dirty="0">
                <a:latin typeface="Times New Roman" panose="02020603050405020304" pitchFamily="18" charset="0"/>
                <a:ea typeface="华文宋体" panose="02010600040101010101" pitchFamily="2" charset="-122"/>
              </a:rPr>
              <a:t>' AND type = 'TR')</a:t>
            </a:r>
          </a:p>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   DROP TRIGGER </a:t>
            </a:r>
            <a:r>
              <a:rPr lang="en-US" altLang="zh-CN" sz="2800" b="1" i="0" baseline="0" dirty="0" err="1">
                <a:latin typeface="Times New Roman" panose="02020603050405020304" pitchFamily="18" charset="0"/>
                <a:ea typeface="华文宋体" panose="02010600040101010101" pitchFamily="2" charset="-122"/>
              </a:rPr>
              <a:t>tri_limitInsert</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en-US" altLang="zh-CN" sz="2800" b="1" i="0" baseline="0" dirty="0">
                <a:latin typeface="Times New Roman" panose="02020603050405020304" pitchFamily="18" charset="0"/>
                <a:ea typeface="华文宋体" panose="02010600040101010101" pitchFamily="2" charset="-122"/>
              </a:rPr>
              <a:t>GO</a:t>
            </a:r>
          </a:p>
          <a:p>
            <a:pPr marL="0" indent="0" algn="l">
              <a:lnSpc>
                <a:spcPct val="150000"/>
              </a:lnSpc>
              <a:spcBef>
                <a:spcPts val="0"/>
              </a:spcBef>
            </a:pPr>
            <a:endParaRPr lang="en-US" altLang="zh-CN" sz="2800" b="1" i="0" baseline="0" dirty="0">
              <a:latin typeface="Times New Roman" panose="02020603050405020304" pitchFamily="18" charset="0"/>
              <a:ea typeface="华文宋体" panose="0201060004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id="{55DE20ED-9AD5-45A9-9C4E-0FAEFA2A3A76}"/>
              </a:ext>
            </a:extLst>
          </p:cNvPr>
          <p:cNvSpPr>
            <a:spLocks noGrp="1" noRot="1" noChangeArrowheads="1"/>
          </p:cNvSpPr>
          <p:nvPr>
            <p:ph idx="1"/>
          </p:nvPr>
        </p:nvSpPr>
        <p:spPr>
          <a:xfrm>
            <a:off x="942076" y="645214"/>
            <a:ext cx="8528888" cy="5558045"/>
          </a:xfrm>
        </p:spPr>
        <p:txBody>
          <a:bodyPr/>
          <a:lstStyle/>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定义一触发器，在对</a:t>
            </a:r>
            <a:r>
              <a:rPr lang="en-US" altLang="zh-CN" sz="2800" b="1" i="0" baseline="0" dirty="0">
                <a:latin typeface="Times New Roman" panose="02020603050405020304" pitchFamily="18" charset="0"/>
                <a:ea typeface="华文宋体" panose="02010600040101010101" pitchFamily="2" charset="-122"/>
              </a:rPr>
              <a:t>SC</a:t>
            </a:r>
            <a:r>
              <a:rPr lang="zh-CN" altLang="en-US" sz="2800" b="1" i="0" baseline="0" dirty="0">
                <a:latin typeface="Times New Roman" panose="02020603050405020304" pitchFamily="18" charset="0"/>
                <a:ea typeface="华文宋体" panose="02010600040101010101" pitchFamily="2" charset="-122"/>
              </a:rPr>
              <a:t>表进行删除时，首先检查要删除的行数，如果是删除多行，则返回错误信息</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7C941A3A-6878-443F-939A-1A3BB5948430}"/>
              </a:ext>
            </a:extLst>
          </p:cNvPr>
          <p:cNvSpPr>
            <a:spLocks noGrp="1" noRot="1" noChangeArrowheads="1"/>
          </p:cNvSpPr>
          <p:nvPr>
            <p:ph idx="1"/>
          </p:nvPr>
        </p:nvSpPr>
        <p:spPr>
          <a:xfrm>
            <a:off x="786505" y="490600"/>
            <a:ext cx="8528888" cy="5481951"/>
          </a:xfrm>
        </p:spPr>
        <p:txBody>
          <a:bodyPr/>
          <a:lstStyle/>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级联删除操作</a:t>
            </a:r>
          </a:p>
          <a:p>
            <a:pPr marL="0" indent="0" algn="l">
              <a:lnSpc>
                <a:spcPct val="150000"/>
              </a:lnSpc>
              <a:spcBef>
                <a:spcPts val="0"/>
              </a:spcBef>
              <a:buFont typeface="Wingdings 2" panose="05020102010507070707" pitchFamily="18" charset="2"/>
              <a:buNone/>
            </a:pPr>
            <a:r>
              <a:rPr lang="zh-CN" altLang="en-US" sz="2800" b="1" i="0" baseline="0" dirty="0">
                <a:latin typeface="Times New Roman" panose="02020603050405020304" pitchFamily="18" charset="0"/>
                <a:ea typeface="华文宋体" panose="02010600040101010101" pitchFamily="2" charset="-122"/>
              </a:rPr>
              <a:t>创建一触发器</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在删除学生记录的同时删除他所有的选课记录</a:t>
            </a:r>
          </a:p>
        </p:txBody>
      </p:sp>
      <p:sp>
        <p:nvSpPr>
          <p:cNvPr id="67587" name="Rectangle 4">
            <a:extLst>
              <a:ext uri="{FF2B5EF4-FFF2-40B4-BE49-F238E27FC236}">
                <a16:creationId xmlns:a16="http://schemas.microsoft.com/office/drawing/2014/main" id="{7CBE4BD3-FC5A-46E9-B7DA-000C5E26917B}"/>
              </a:ext>
            </a:extLst>
          </p:cNvPr>
          <p:cNvSpPr>
            <a:spLocks noChangeArrowheads="1"/>
          </p:cNvSpPr>
          <p:nvPr/>
        </p:nvSpPr>
        <p:spPr bwMode="auto">
          <a:xfrm>
            <a:off x="2794612" y="3231576"/>
            <a:ext cx="184474" cy="38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endParaRPr lang="zh-CN" altLang="zh-CN" sz="1897">
              <a:latin typeface="Verdana" panose="020B0604030504040204"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F50D1F8-EC4B-433D-A9A8-D7E8F93094C9}"/>
              </a:ext>
            </a:extLst>
          </p:cNvPr>
          <p:cNvSpPr>
            <a:spLocks noGrp="1" noRot="1" noChangeArrowheads="1"/>
          </p:cNvSpPr>
          <p:nvPr>
            <p:ph type="title"/>
          </p:nvPr>
        </p:nvSpPr>
        <p:spPr>
          <a:xfrm>
            <a:off x="294058" y="197908"/>
            <a:ext cx="8218170" cy="1138242"/>
          </a:xfrm>
        </p:spPr>
        <p:txBody>
          <a:bodyPr/>
          <a:lstStyle/>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思考</a:t>
            </a:r>
          </a:p>
        </p:txBody>
      </p:sp>
      <p:sp>
        <p:nvSpPr>
          <p:cNvPr id="68611" name="Rectangle 3">
            <a:extLst>
              <a:ext uri="{FF2B5EF4-FFF2-40B4-BE49-F238E27FC236}">
                <a16:creationId xmlns:a16="http://schemas.microsoft.com/office/drawing/2014/main" id="{7ABA9149-2887-401A-8C94-202CAC094848}"/>
              </a:ext>
            </a:extLst>
          </p:cNvPr>
          <p:cNvSpPr>
            <a:spLocks noGrp="1" noRot="1" noChangeArrowheads="1"/>
          </p:cNvSpPr>
          <p:nvPr>
            <p:ph idx="1"/>
          </p:nvPr>
        </p:nvSpPr>
        <p:spPr>
          <a:xfrm>
            <a:off x="575998" y="1087860"/>
            <a:ext cx="10137722" cy="5250498"/>
          </a:xfrm>
        </p:spPr>
        <p:txBody>
          <a:bodyPr/>
          <a:lstStyle/>
          <a:p>
            <a:pPr marL="0" indent="0" algn="l">
              <a:lnSpc>
                <a:spcPct val="150000"/>
              </a:lnSpc>
              <a:spcBef>
                <a:spcPts val="0"/>
              </a:spcBef>
            </a:pPr>
            <a:r>
              <a:rPr lang="en-US" altLang="zh-CN" sz="2800" b="1" i="0" baseline="0" dirty="0">
                <a:latin typeface="Times New Roman" panose="02020603050405020304" pitchFamily="18" charset="0"/>
                <a:ea typeface="华文宋体" panose="02010600040101010101" pitchFamily="2" charset="-122"/>
              </a:rPr>
              <a:t>Coll</a:t>
            </a:r>
            <a:r>
              <a:rPr lang="zh-CN" altLang="en-US" sz="2800" b="1" i="0" baseline="0" dirty="0">
                <a:latin typeface="Times New Roman" panose="02020603050405020304" pitchFamily="18" charset="0"/>
                <a:ea typeface="华文宋体" panose="02010600040101010101" pitchFamily="2" charset="-122"/>
              </a:rPr>
              <a:t>表，</a:t>
            </a:r>
            <a:r>
              <a:rPr lang="en-US" altLang="zh-CN" sz="2800" b="1" i="0" baseline="0" dirty="0">
                <a:latin typeface="Times New Roman" panose="02020603050405020304" pitchFamily="18" charset="0"/>
                <a:ea typeface="华文宋体" panose="02010600040101010101" pitchFamily="2" charset="-122"/>
              </a:rPr>
              <a:t>d</a:t>
            </a:r>
            <a:r>
              <a:rPr lang="zh-CN" altLang="en-US" sz="2800" b="1" i="0" baseline="0" dirty="0">
                <a:latin typeface="Times New Roman" panose="02020603050405020304" pitchFamily="18" charset="0"/>
                <a:ea typeface="华文宋体" panose="02010600040101010101" pitchFamily="2" charset="-122"/>
              </a:rPr>
              <a:t>表</a:t>
            </a:r>
            <a:r>
              <a:rPr lang="en-US" altLang="zh-CN" sz="2800" b="1" i="0" baseline="0" dirty="0">
                <a:latin typeface="Times New Roman" panose="02020603050405020304" pitchFamily="18" charset="0"/>
                <a:ea typeface="华文宋体" panose="02010600040101010101" pitchFamily="2" charset="-122"/>
              </a:rPr>
              <a:t>,t</a:t>
            </a:r>
            <a:r>
              <a:rPr lang="zh-CN" altLang="en-US" sz="2800" b="1" i="0" baseline="0" dirty="0">
                <a:latin typeface="Times New Roman" panose="02020603050405020304" pitchFamily="18" charset="0"/>
                <a:ea typeface="华文宋体" panose="02010600040101010101" pitchFamily="2" charset="-122"/>
              </a:rPr>
              <a:t>表</a:t>
            </a:r>
            <a:r>
              <a:rPr lang="en-US" altLang="zh-CN" sz="2800" b="1" i="0" baseline="0" dirty="0">
                <a:latin typeface="Times New Roman" panose="02020603050405020304" pitchFamily="18" charset="0"/>
                <a:ea typeface="华文宋体" panose="02010600040101010101" pitchFamily="2" charset="-122"/>
              </a:rPr>
              <a:t>,</a:t>
            </a:r>
            <a:r>
              <a:rPr lang="en-US" altLang="zh-CN" sz="2800" b="1" i="0" baseline="0" dirty="0" err="1">
                <a:latin typeface="Times New Roman" panose="02020603050405020304" pitchFamily="18" charset="0"/>
                <a:ea typeface="华文宋体" panose="02010600040101010101" pitchFamily="2" charset="-122"/>
              </a:rPr>
              <a:t>tc</a:t>
            </a:r>
            <a:r>
              <a:rPr lang="zh-CN" altLang="en-US" sz="2800" b="1" i="0" baseline="0" dirty="0">
                <a:latin typeface="Times New Roman" panose="02020603050405020304" pitchFamily="18" charset="0"/>
                <a:ea typeface="华文宋体" panose="02010600040101010101" pitchFamily="2" charset="-122"/>
              </a:rPr>
              <a:t>表，</a:t>
            </a:r>
            <a:r>
              <a:rPr lang="en-US" altLang="zh-CN" sz="2800" b="1" i="0" baseline="0" dirty="0">
                <a:latin typeface="Times New Roman" panose="02020603050405020304" pitchFamily="18" charset="0"/>
                <a:ea typeface="华文宋体" panose="02010600040101010101" pitchFamily="2" charset="-122"/>
              </a:rPr>
              <a:t>s</a:t>
            </a:r>
            <a:r>
              <a:rPr lang="zh-CN" altLang="en-US" sz="2800" b="1" i="0" baseline="0" dirty="0">
                <a:latin typeface="Times New Roman" panose="02020603050405020304" pitchFamily="18" charset="0"/>
                <a:ea typeface="华文宋体" panose="02010600040101010101" pitchFamily="2" charset="-122"/>
              </a:rPr>
              <a:t>表</a:t>
            </a:r>
            <a:r>
              <a:rPr lang="en-US" altLang="zh-CN" sz="2800" b="1" i="0" baseline="0" dirty="0">
                <a:latin typeface="Times New Roman" panose="02020603050405020304" pitchFamily="18" charset="0"/>
                <a:ea typeface="华文宋体" panose="02010600040101010101" pitchFamily="2" charset="-122"/>
              </a:rPr>
              <a:t>,</a:t>
            </a:r>
            <a:r>
              <a:rPr lang="en-US" altLang="zh-CN" sz="2800" b="1" i="0" baseline="0" dirty="0" err="1">
                <a:latin typeface="Times New Roman" panose="02020603050405020304" pitchFamily="18" charset="0"/>
                <a:ea typeface="华文宋体" panose="02010600040101010101" pitchFamily="2" charset="-122"/>
              </a:rPr>
              <a:t>sc</a:t>
            </a:r>
            <a:r>
              <a:rPr lang="zh-CN" altLang="en-US" sz="2800" b="1" i="0" baseline="0" dirty="0">
                <a:latin typeface="Times New Roman" panose="02020603050405020304" pitchFamily="18" charset="0"/>
                <a:ea typeface="华文宋体" panose="02010600040101010101" pitchFamily="2" charset="-122"/>
              </a:rPr>
              <a:t>表如何实现级联删除</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为</a:t>
            </a:r>
            <a:r>
              <a:rPr lang="en-US" altLang="zh-CN" sz="2800" b="1" i="0" baseline="0" dirty="0">
                <a:latin typeface="Times New Roman" panose="02020603050405020304" pitchFamily="18" charset="0"/>
                <a:ea typeface="华文宋体" panose="02010600040101010101" pitchFamily="2" charset="-122"/>
              </a:rPr>
              <a:t>S</a:t>
            </a:r>
            <a:r>
              <a:rPr lang="zh-CN" altLang="en-US" sz="2800" b="1" i="0" baseline="0" dirty="0">
                <a:latin typeface="Times New Roman" panose="02020603050405020304" pitchFamily="18" charset="0"/>
                <a:ea typeface="华文宋体" panose="02010600040101010101" pitchFamily="2" charset="-122"/>
              </a:rPr>
              <a:t>表创建一个触发器</a:t>
            </a:r>
            <a:r>
              <a:rPr lang="en-US" altLang="zh-CN" sz="2800" b="1" i="0" baseline="0" dirty="0">
                <a:latin typeface="Times New Roman" panose="02020603050405020304" pitchFamily="18" charset="0"/>
                <a:ea typeface="华文宋体" panose="02010600040101010101" pitchFamily="2" charset="-122"/>
              </a:rPr>
              <a:t>tris1,</a:t>
            </a:r>
            <a:r>
              <a:rPr lang="zh-CN" altLang="en-US" sz="2800" b="1" i="0" baseline="0" dirty="0">
                <a:latin typeface="Times New Roman" panose="02020603050405020304" pitchFamily="18" charset="0"/>
                <a:ea typeface="华文宋体" panose="02010600040101010101" pitchFamily="2" charset="-122"/>
              </a:rPr>
              <a:t>实现在更新操作中禁止修改学生姓名（</a:t>
            </a:r>
            <a:r>
              <a:rPr lang="en-US" altLang="zh-CN" sz="2800" b="1" i="0" baseline="0" dirty="0">
                <a:latin typeface="Times New Roman" panose="02020603050405020304" pitchFamily="18" charset="0"/>
                <a:ea typeface="华文宋体" panose="02010600040101010101" pitchFamily="2" charset="-122"/>
              </a:rPr>
              <a:t>if update(</a:t>
            </a:r>
            <a:r>
              <a:rPr lang="en-US" altLang="zh-CN" sz="2800" b="1" i="0" baseline="0" dirty="0" err="1">
                <a:latin typeface="Times New Roman" panose="02020603050405020304" pitchFamily="18" charset="0"/>
                <a:ea typeface="华文宋体" panose="02010600040101010101" pitchFamily="2" charset="-122"/>
              </a:rPr>
              <a:t>sname</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创建一个触发器</a:t>
            </a:r>
            <a:r>
              <a:rPr lang="en-US" altLang="zh-CN" sz="2800" b="1" i="0" baseline="0" dirty="0">
                <a:latin typeface="Times New Roman" panose="02020603050405020304" pitchFamily="18" charset="0"/>
                <a:ea typeface="华文宋体" panose="02010600040101010101" pitchFamily="2" charset="-122"/>
              </a:rPr>
              <a:t>tri_t1,</a:t>
            </a:r>
            <a:r>
              <a:rPr lang="zh-CN" altLang="en-US" sz="2800" b="1" i="0" baseline="0" dirty="0">
                <a:latin typeface="Times New Roman" panose="02020603050405020304" pitchFamily="18" charset="0"/>
                <a:ea typeface="华文宋体" panose="02010600040101010101" pitchFamily="2" charset="-122"/>
              </a:rPr>
              <a:t>禁止删除工号为</a:t>
            </a:r>
            <a:r>
              <a:rPr lang="en-US" altLang="zh-CN" sz="2800" b="1" i="0" baseline="0" dirty="0">
                <a:latin typeface="Times New Roman" panose="02020603050405020304" pitchFamily="18" charset="0"/>
                <a:ea typeface="华文宋体" panose="02010600040101010101" pitchFamily="2" charset="-122"/>
              </a:rPr>
              <a:t>20020074</a:t>
            </a:r>
            <a:r>
              <a:rPr lang="zh-CN" altLang="en-US" sz="2800" b="1" i="0" baseline="0" dirty="0">
                <a:latin typeface="Times New Roman" panose="02020603050405020304" pitchFamily="18" charset="0"/>
                <a:ea typeface="华文宋体" panose="02010600040101010101" pitchFamily="2" charset="-122"/>
              </a:rPr>
              <a:t>的教师</a:t>
            </a:r>
            <a:r>
              <a:rPr lang="en-US" altLang="zh-CN" sz="2800" b="1" i="0" baseline="0" dirty="0">
                <a:latin typeface="Times New Roman" panose="02020603050405020304" pitchFamily="18" charset="0"/>
                <a:ea typeface="华文宋体" panose="02010600040101010101" pitchFamily="2" charset="-122"/>
              </a:rPr>
              <a:t>(</a:t>
            </a:r>
            <a:r>
              <a:rPr lang="en-US" altLang="zh-CN" sz="2800" b="1" i="0" baseline="0" noProof="1">
                <a:latin typeface="Times New Roman" panose="02020603050405020304" pitchFamily="18" charset="0"/>
                <a:ea typeface="华文宋体" panose="02010600040101010101" pitchFamily="2" charset="-122"/>
              </a:rPr>
              <a:t>if((select tnum from deleted)='20020074')</a:t>
            </a:r>
            <a:r>
              <a:rPr lang="en-US" altLang="zh-CN" sz="2800" b="1" i="0" baseline="0" dirty="0">
                <a:latin typeface="Times New Roman" panose="02020603050405020304" pitchFamily="18" charset="0"/>
                <a:ea typeface="华文宋体" panose="02010600040101010101" pitchFamily="2" charset="-122"/>
              </a:rPr>
              <a:t>)</a:t>
            </a:r>
          </a:p>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创建一触发器</a:t>
            </a:r>
            <a:r>
              <a:rPr lang="en-US" altLang="zh-CN" sz="2800" b="1" i="0" baseline="0" dirty="0">
                <a:latin typeface="Times New Roman" panose="02020603050405020304" pitchFamily="18" charset="0"/>
                <a:ea typeface="华文宋体" panose="02010600040101010101" pitchFamily="2" charset="-122"/>
              </a:rPr>
              <a:t>tric1,</a:t>
            </a:r>
            <a:r>
              <a:rPr lang="zh-CN" altLang="en-US" sz="2800" b="1" i="0" baseline="0" dirty="0">
                <a:latin typeface="Times New Roman" panose="02020603050405020304" pitchFamily="18" charset="0"/>
                <a:ea typeface="华文宋体" panose="02010600040101010101" pitchFamily="2" charset="-122"/>
              </a:rPr>
              <a:t>在向</a:t>
            </a:r>
            <a:r>
              <a:rPr lang="en-US" altLang="zh-CN" sz="2800" b="1" i="0" baseline="0" dirty="0">
                <a:latin typeface="Times New Roman" panose="02020603050405020304" pitchFamily="18" charset="0"/>
                <a:ea typeface="华文宋体" panose="02010600040101010101" pitchFamily="2" charset="-122"/>
              </a:rPr>
              <a:t>C</a:t>
            </a:r>
            <a:r>
              <a:rPr lang="zh-CN" altLang="en-US" sz="2800" b="1" i="0" baseline="0" dirty="0">
                <a:latin typeface="Times New Roman" panose="02020603050405020304" pitchFamily="18" charset="0"/>
                <a:ea typeface="华文宋体" panose="02010600040101010101" pitchFamily="2" charset="-122"/>
              </a:rPr>
              <a:t>表插入或者修改课程记录时，先检查是否与该课程同名的课程已经存在，以避免课程的混淆</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97649B3-ED00-4C02-B655-0B805BA0E98C}"/>
              </a:ext>
            </a:extLst>
          </p:cNvPr>
          <p:cNvSpPr>
            <a:spLocks noGrp="1" noChangeArrowheads="1"/>
          </p:cNvSpPr>
          <p:nvPr>
            <p:ph type="body" idx="4294967295"/>
          </p:nvPr>
        </p:nvSpPr>
        <p:spPr>
          <a:xfrm>
            <a:off x="167640" y="1085926"/>
            <a:ext cx="9936480" cy="4676621"/>
          </a:xfrm>
        </p:spPr>
        <p:txBody>
          <a:bodyPr/>
          <a:lstStyle/>
          <a:p>
            <a:pPr>
              <a:lnSpc>
                <a:spcPct val="90000"/>
              </a:lnSpc>
              <a:buFont typeface="Wingdings" panose="05000000000000000000" pitchFamily="2" charset="2"/>
              <a:buChar char="l"/>
            </a:pPr>
            <a:r>
              <a:rPr lang="zh-CN" altLang="en-US" sz="2800" b="1" i="0" baseline="0" dirty="0">
                <a:solidFill>
                  <a:srgbClr val="FFFF00"/>
                </a:solidFill>
                <a:latin typeface="Times New Roman" panose="02020603050405020304" pitchFamily="18" charset="0"/>
                <a:ea typeface="华文宋体" panose="02010600040101010101" pitchFamily="2" charset="-122"/>
              </a:rPr>
              <a:t>局部变量的声明</a:t>
            </a:r>
          </a:p>
          <a:p>
            <a:pPr>
              <a:lnSpc>
                <a:spcPct val="90000"/>
              </a:lnSpc>
              <a:buFont typeface="Wingdings" panose="05000000000000000000" pitchFamily="2" charset="2"/>
              <a:buNone/>
            </a:pPr>
            <a:r>
              <a:rPr lang="zh-CN" altLang="en-US" sz="2800" b="1" i="0" baseline="0" dirty="0">
                <a:latin typeface="Times New Roman" panose="02020603050405020304" pitchFamily="18" charset="0"/>
                <a:ea typeface="华文宋体" panose="02010600040101010101" pitchFamily="2" charset="-122"/>
              </a:rPr>
              <a:t>    局部变量被引用时要在其名称前加上标志“</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，而且必须先用</a:t>
            </a:r>
            <a:r>
              <a:rPr lang="en-US" altLang="zh-CN" sz="2800" b="1" i="0" baseline="0" dirty="0">
                <a:latin typeface="Times New Roman" panose="02020603050405020304" pitchFamily="18" charset="0"/>
                <a:ea typeface="华文宋体" panose="02010600040101010101" pitchFamily="2" charset="-122"/>
              </a:rPr>
              <a:t>DECLARE</a:t>
            </a:r>
            <a:r>
              <a:rPr lang="zh-CN" altLang="en-US" sz="2800" b="1" i="0" baseline="0" dirty="0">
                <a:latin typeface="Times New Roman" panose="02020603050405020304" pitchFamily="18" charset="0"/>
                <a:ea typeface="华文宋体" panose="02010600040101010101" pitchFamily="2" charset="-122"/>
              </a:rPr>
              <a:t>命令定义后才可以使用。其说明形式如下：</a:t>
            </a:r>
          </a:p>
          <a:p>
            <a:pPr>
              <a:lnSpc>
                <a:spcPct val="90000"/>
              </a:lnSpc>
              <a:buFont typeface="Wingdings" panose="05000000000000000000" pitchFamily="2" charset="2"/>
              <a:buNone/>
            </a:pPr>
            <a:endParaRPr lang="en-US" altLang="zh-CN" sz="2800" b="1" i="0" baseline="0" dirty="0">
              <a:latin typeface="Times New Roman" panose="02020603050405020304" pitchFamily="18" charset="0"/>
              <a:ea typeface="华文宋体" panose="02010600040101010101" pitchFamily="2" charset="-122"/>
            </a:endParaRPr>
          </a:p>
          <a:p>
            <a:pPr>
              <a:lnSpc>
                <a:spcPct val="90000"/>
              </a:lnSpc>
              <a:buFont typeface="Wingdings" panose="05000000000000000000" pitchFamily="2" charset="2"/>
              <a:buNone/>
            </a:pPr>
            <a:r>
              <a:rPr lang="en-US" altLang="zh-CN" sz="2800" b="1" i="0" baseline="0" dirty="0">
                <a:latin typeface="Times New Roman" panose="02020603050405020304" pitchFamily="18" charset="0"/>
                <a:ea typeface="华文宋体" panose="02010600040101010101" pitchFamily="2" charset="-122"/>
              </a:rPr>
              <a:t>DECLARE @</a:t>
            </a:r>
            <a:r>
              <a:rPr lang="zh-CN" altLang="en-US" sz="2800" b="1" i="0" baseline="0" dirty="0">
                <a:latin typeface="Times New Roman" panose="02020603050405020304" pitchFamily="18" charset="0"/>
                <a:ea typeface="华文宋体" panose="02010600040101010101" pitchFamily="2" charset="-122"/>
              </a:rPr>
              <a:t>变量名 变量类型</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变量名 变量类型</a:t>
            </a:r>
            <a:r>
              <a:rPr lang="en-US" altLang="zh-CN" sz="2800" b="1" i="0" baseline="0" dirty="0">
                <a:latin typeface="Times New Roman" panose="02020603050405020304" pitchFamily="18" charset="0"/>
                <a:ea typeface="华文宋体" panose="02010600040101010101" pitchFamily="2" charset="-122"/>
              </a:rPr>
              <a:t>…]</a:t>
            </a:r>
          </a:p>
        </p:txBody>
      </p:sp>
      <p:sp>
        <p:nvSpPr>
          <p:cNvPr id="9220" name="Text Box 3">
            <a:extLst>
              <a:ext uri="{FF2B5EF4-FFF2-40B4-BE49-F238E27FC236}">
                <a16:creationId xmlns:a16="http://schemas.microsoft.com/office/drawing/2014/main" id="{2E0D399E-FFA8-418F-A0BB-02B464604C9C}"/>
              </a:ext>
            </a:extLst>
          </p:cNvPr>
          <p:cNvSpPr txBox="1">
            <a:spLocks noChangeArrowheads="1"/>
          </p:cNvSpPr>
          <p:nvPr/>
        </p:nvSpPr>
        <p:spPr bwMode="auto">
          <a:xfrm>
            <a:off x="338085" y="274320"/>
            <a:ext cx="44895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3200" b="1" dirty="0">
                <a:latin typeface="Times New Roman" panose="02020603050405020304" pitchFamily="18" charset="0"/>
                <a:ea typeface="华文宋体" panose="02010600040101010101" pitchFamily="2" charset="-122"/>
              </a:rPr>
              <a:t>4.2 </a:t>
            </a:r>
            <a:r>
              <a:rPr lang="zh-CN" altLang="en-US" sz="3200" b="1" dirty="0">
                <a:latin typeface="Times New Roman" panose="02020603050405020304" pitchFamily="18" charset="0"/>
                <a:ea typeface="华文宋体" panose="02010600040101010101" pitchFamily="2" charset="-122"/>
              </a:rPr>
              <a:t>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8" presetClass="entr" presetSubtype="16"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diamond(in)">
                                      <p:cBhvr>
                                        <p:cTn id="7" dur="1000"/>
                                        <p:tgtEl>
                                          <p:spTgt spid="31746">
                                            <p:txEl>
                                              <p:pRg st="0" end="0"/>
                                            </p:txEl>
                                          </p:spTgt>
                                        </p:tgtEl>
                                      </p:cBhvr>
                                    </p:animEffect>
                                  </p:childTnLst>
                                </p:cTn>
                              </p:par>
                            </p:childTnLst>
                          </p:cTn>
                        </p:par>
                        <p:par>
                          <p:cTn id="8" fill="hold" nodeType="afterGroup">
                            <p:stCondLst>
                              <p:cond delay="1000"/>
                            </p:stCondLst>
                            <p:childTnLst>
                              <p:par>
                                <p:cTn id="9" presetID="8" presetClass="entr" presetSubtype="16" fill="hold" nodeType="after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animEffect transition="in" filter="diamond(in)">
                                      <p:cBhvr>
                                        <p:cTn id="11" dur="1000"/>
                                        <p:tgtEl>
                                          <p:spTgt spid="31746">
                                            <p:txEl>
                                              <p:pRg st="3" end="3"/>
                                            </p:txEl>
                                          </p:spTgt>
                                        </p:tgtEl>
                                      </p:cBhvr>
                                    </p:animEffect>
                                  </p:childTnLst>
                                </p:cTn>
                              </p:par>
                            </p:childTnLst>
                          </p:cTn>
                        </p:par>
                        <p:par>
                          <p:cTn id="12" fill="hold" nodeType="afterGroup">
                            <p:stCondLst>
                              <p:cond delay="2000"/>
                            </p:stCondLst>
                            <p:childTnLst>
                              <p:par>
                                <p:cTn id="13" presetID="8" presetClass="entr" presetSubtype="16" fill="hold" nodeType="afterEffect">
                                  <p:stCondLst>
                                    <p:cond delay="0"/>
                                  </p:stCondLst>
                                  <p:childTnLst>
                                    <p:set>
                                      <p:cBhvr>
                                        <p:cTn id="14" dur="1" fill="hold">
                                          <p:stCondLst>
                                            <p:cond delay="0"/>
                                          </p:stCondLst>
                                        </p:cTn>
                                        <p:tgtEl>
                                          <p:spTgt spid="31746">
                                            <p:txEl>
                                              <p:pRg st="1" end="1"/>
                                            </p:txEl>
                                          </p:spTgt>
                                        </p:tgtEl>
                                        <p:attrNameLst>
                                          <p:attrName>style.visibility</p:attrName>
                                        </p:attrNameLst>
                                      </p:cBhvr>
                                      <p:to>
                                        <p:strVal val="visible"/>
                                      </p:to>
                                    </p:set>
                                    <p:animEffect transition="in" filter="diamond(in)">
                                      <p:cBhvr>
                                        <p:cTn id="15" dur="1000"/>
                                        <p:tgtEl>
                                          <p:spTgt spid="317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9777035-D35F-456A-935D-006DC3F9244E}"/>
              </a:ext>
            </a:extLst>
          </p:cNvPr>
          <p:cNvSpPr>
            <a:spLocks noGrp="1" noRot="1" noChangeArrowheads="1"/>
          </p:cNvSpPr>
          <p:nvPr>
            <p:ph type="title"/>
          </p:nvPr>
        </p:nvSpPr>
        <p:spPr>
          <a:xfrm>
            <a:off x="187660" y="246349"/>
            <a:ext cx="9391253" cy="1398585"/>
          </a:xfrm>
        </p:spPr>
        <p:txBody>
          <a:bodyPr/>
          <a:lstStyle/>
          <a:p>
            <a:pPr marL="0" indent="0" algn="l">
              <a:lnSpc>
                <a:spcPct val="150000"/>
              </a:lnSpc>
              <a:spcBef>
                <a:spcPts val="0"/>
              </a:spcBef>
            </a:pPr>
            <a:r>
              <a:rPr lang="zh-CN" altLang="en-US" sz="2800" b="1" i="0" baseline="0" dirty="0">
                <a:latin typeface="Times New Roman" panose="02020603050405020304" pitchFamily="18" charset="0"/>
                <a:ea typeface="华文宋体" panose="02010600040101010101" pitchFamily="2" charset="-122"/>
              </a:rPr>
              <a:t>使用系统存储过程查看触发器</a:t>
            </a:r>
          </a:p>
        </p:txBody>
      </p:sp>
      <p:sp>
        <p:nvSpPr>
          <p:cNvPr id="69635" name="Rectangle 3">
            <a:extLst>
              <a:ext uri="{FF2B5EF4-FFF2-40B4-BE49-F238E27FC236}">
                <a16:creationId xmlns:a16="http://schemas.microsoft.com/office/drawing/2014/main" id="{CA2A134E-4099-4851-AAAD-34A9A1AC58DB}"/>
              </a:ext>
            </a:extLst>
          </p:cNvPr>
          <p:cNvSpPr>
            <a:spLocks noGrp="1" noRot="1" noChangeArrowheads="1"/>
          </p:cNvSpPr>
          <p:nvPr>
            <p:ph idx="1"/>
          </p:nvPr>
        </p:nvSpPr>
        <p:spPr>
          <a:xfrm>
            <a:off x="416422" y="1052321"/>
            <a:ext cx="8933727" cy="4189654"/>
          </a:xfrm>
        </p:spPr>
        <p:txBody>
          <a:bodyPr/>
          <a:lstStyle/>
          <a:p>
            <a:pPr marL="0" indent="0" algn="l">
              <a:lnSpc>
                <a:spcPct val="150000"/>
              </a:lnSpc>
              <a:spcBef>
                <a:spcPts val="0"/>
              </a:spcBef>
              <a:buFont typeface="Wingdings 2" panose="05020102010507070707" pitchFamily="18" charset="2"/>
              <a:buNone/>
            </a:pPr>
            <a:r>
              <a:rPr lang="en-US" altLang="zh-CN" sz="2800" b="1" i="0" baseline="0" dirty="0" err="1">
                <a:latin typeface="Times New Roman" panose="02020603050405020304" pitchFamily="18" charset="0"/>
                <a:ea typeface="华文宋体" panose="02010600040101010101" pitchFamily="2" charset="-122"/>
              </a:rPr>
              <a:t>sp_help</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en-US" altLang="zh-CN" sz="2800" b="1" i="0" baseline="0" dirty="0" err="1">
                <a:latin typeface="Times New Roman" panose="02020603050405020304" pitchFamily="18" charset="0"/>
                <a:ea typeface="华文宋体" panose="02010600040101010101" pitchFamily="2" charset="-122"/>
              </a:rPr>
              <a:t>sp_helptext</a:t>
            </a:r>
            <a:endParaRPr lang="en-US" altLang="zh-CN" sz="2800" b="1"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en-US" altLang="zh-CN" sz="2800" b="1" i="0" baseline="0">
                <a:latin typeface="Times New Roman" panose="02020603050405020304" pitchFamily="18" charset="0"/>
                <a:ea typeface="华文宋体" panose="02010600040101010101" pitchFamily="2" charset="-122"/>
              </a:rPr>
              <a:t>sp</a:t>
            </a:r>
            <a:r>
              <a:rPr lang="en-US" altLang="zh-CN" sz="2800" b="1" i="0" baseline="0" dirty="0" err="1">
                <a:latin typeface="Times New Roman" panose="02020603050405020304" pitchFamily="18" charset="0"/>
                <a:ea typeface="华文宋体" panose="02010600040101010101" pitchFamily="2" charset="-122"/>
              </a:rPr>
              <a:t>_depends</a:t>
            </a:r>
            <a:endParaRPr lang="en-US" altLang="zh-CN" sz="2800" b="1" i="0" baseline="0" dirty="0">
              <a:latin typeface="Times New Roman" panose="02020603050405020304" pitchFamily="18" charset="0"/>
              <a:ea typeface="华文宋体" panose="02010600040101010101" pitchFamily="2" charset="-122"/>
            </a:endParaRPr>
          </a:p>
          <a:p>
            <a:pPr marL="0" indent="0" algn="l">
              <a:lnSpc>
                <a:spcPct val="150000"/>
              </a:lnSpc>
              <a:spcBef>
                <a:spcPts val="0"/>
              </a:spcBef>
              <a:buFont typeface="Wingdings 2" panose="05020102010507070707" pitchFamily="18" charset="2"/>
              <a:buNone/>
            </a:pPr>
            <a:r>
              <a:rPr lang="en-US" altLang="zh-CN" sz="2800" b="1" i="0" baseline="0" dirty="0" err="1">
                <a:latin typeface="Times New Roman" panose="02020603050405020304" pitchFamily="18" charset="0"/>
                <a:ea typeface="华文宋体" panose="02010600040101010101" pitchFamily="2" charset="-122"/>
              </a:rPr>
              <a:t>sp_helptrigger</a:t>
            </a:r>
            <a:endParaRPr lang="en-US" altLang="zh-CN" sz="2800" b="1" i="0" baseline="0" dirty="0">
              <a:latin typeface="Times New Roman" panose="02020603050405020304" pitchFamily="18" charset="0"/>
              <a:ea typeface="华文宋体" panose="02010600040101010101" pitchFamily="2" charset="-122"/>
            </a:endParaRPr>
          </a:p>
          <a:p>
            <a:endParaRPr lang="en-US" altLang="zh-CN"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Freeform 5"/>
          <p:cNvSpPr>
            <a:spLocks/>
          </p:cNvSpPr>
          <p:nvPr/>
        </p:nvSpPr>
        <p:spPr bwMode="auto">
          <a:xfrm>
            <a:off x="4052273" y="936228"/>
            <a:ext cx="3732117" cy="3225952"/>
          </a:xfrm>
          <a:custGeom>
            <a:avLst/>
            <a:gdLst>
              <a:gd name="T0" fmla="*/ 1124 w 4497"/>
              <a:gd name="T1" fmla="*/ 3892 h 3892"/>
              <a:gd name="T2" fmla="*/ 0 w 4497"/>
              <a:gd name="T3" fmla="*/ 1945 h 3892"/>
              <a:gd name="T4" fmla="*/ 1124 w 4497"/>
              <a:gd name="T5" fmla="*/ 0 h 3892"/>
              <a:gd name="T6" fmla="*/ 3373 w 4497"/>
              <a:gd name="T7" fmla="*/ 0 h 3892"/>
              <a:gd name="T8" fmla="*/ 4497 w 4497"/>
              <a:gd name="T9" fmla="*/ 1945 h 3892"/>
              <a:gd name="T10" fmla="*/ 3373 w 4497"/>
              <a:gd name="T11" fmla="*/ 3892 h 3892"/>
              <a:gd name="T12" fmla="*/ 1124 w 4497"/>
              <a:gd name="T13" fmla="*/ 3892 h 3892"/>
            </a:gdLst>
            <a:ahLst/>
            <a:cxnLst>
              <a:cxn ang="0">
                <a:pos x="T0" y="T1"/>
              </a:cxn>
              <a:cxn ang="0">
                <a:pos x="T2" y="T3"/>
              </a:cxn>
              <a:cxn ang="0">
                <a:pos x="T4" y="T5"/>
              </a:cxn>
              <a:cxn ang="0">
                <a:pos x="T6" y="T7"/>
              </a:cxn>
              <a:cxn ang="0">
                <a:pos x="T8" y="T9"/>
              </a:cxn>
              <a:cxn ang="0">
                <a:pos x="T10" y="T11"/>
              </a:cxn>
              <a:cxn ang="0">
                <a:pos x="T12" y="T13"/>
              </a:cxn>
            </a:cxnLst>
            <a:rect l="0" t="0" r="r" b="b"/>
            <a:pathLst>
              <a:path w="4497" h="3892">
                <a:moveTo>
                  <a:pt x="1124" y="3892"/>
                </a:moveTo>
                <a:lnTo>
                  <a:pt x="0" y="1945"/>
                </a:lnTo>
                <a:lnTo>
                  <a:pt x="1124" y="0"/>
                </a:lnTo>
                <a:lnTo>
                  <a:pt x="3373" y="0"/>
                </a:lnTo>
                <a:lnTo>
                  <a:pt x="4497" y="1945"/>
                </a:lnTo>
                <a:lnTo>
                  <a:pt x="3373" y="3892"/>
                </a:lnTo>
                <a:lnTo>
                  <a:pt x="1124" y="3892"/>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sp>
        <p:nvSpPr>
          <p:cNvPr id="137" name="Freeform 6"/>
          <p:cNvSpPr>
            <a:spLocks/>
          </p:cNvSpPr>
          <p:nvPr/>
        </p:nvSpPr>
        <p:spPr bwMode="auto">
          <a:xfrm>
            <a:off x="4158715" y="835269"/>
            <a:ext cx="3605969" cy="3598943"/>
          </a:xfrm>
          <a:custGeom>
            <a:avLst/>
            <a:gdLst>
              <a:gd name="T0" fmla="*/ 1590 w 4345"/>
              <a:gd name="T1" fmla="*/ 4342 h 4342"/>
              <a:gd name="T2" fmla="*/ 0 w 4345"/>
              <a:gd name="T3" fmla="*/ 2752 h 4342"/>
              <a:gd name="T4" fmla="*/ 582 w 4345"/>
              <a:gd name="T5" fmla="*/ 582 h 4342"/>
              <a:gd name="T6" fmla="*/ 2755 w 4345"/>
              <a:gd name="T7" fmla="*/ 0 h 4342"/>
              <a:gd name="T8" fmla="*/ 4345 w 4345"/>
              <a:gd name="T9" fmla="*/ 1590 h 4342"/>
              <a:gd name="T10" fmla="*/ 3763 w 4345"/>
              <a:gd name="T11" fmla="*/ 3760 h 4342"/>
              <a:gd name="T12" fmla="*/ 1590 w 4345"/>
              <a:gd name="T13" fmla="*/ 4342 h 4342"/>
            </a:gdLst>
            <a:ahLst/>
            <a:cxnLst>
              <a:cxn ang="0">
                <a:pos x="T0" y="T1"/>
              </a:cxn>
              <a:cxn ang="0">
                <a:pos x="T2" y="T3"/>
              </a:cxn>
              <a:cxn ang="0">
                <a:pos x="T4" y="T5"/>
              </a:cxn>
              <a:cxn ang="0">
                <a:pos x="T6" y="T7"/>
              </a:cxn>
              <a:cxn ang="0">
                <a:pos x="T8" y="T9"/>
              </a:cxn>
              <a:cxn ang="0">
                <a:pos x="T10" y="T11"/>
              </a:cxn>
              <a:cxn ang="0">
                <a:pos x="T12" y="T13"/>
              </a:cxn>
            </a:cxnLst>
            <a:rect l="0" t="0" r="r" b="b"/>
            <a:pathLst>
              <a:path w="4345" h="4342">
                <a:moveTo>
                  <a:pt x="1590" y="4342"/>
                </a:moveTo>
                <a:lnTo>
                  <a:pt x="0" y="2752"/>
                </a:lnTo>
                <a:lnTo>
                  <a:pt x="582" y="582"/>
                </a:lnTo>
                <a:lnTo>
                  <a:pt x="2755" y="0"/>
                </a:lnTo>
                <a:lnTo>
                  <a:pt x="4345" y="1590"/>
                </a:lnTo>
                <a:lnTo>
                  <a:pt x="3763" y="3760"/>
                </a:lnTo>
                <a:lnTo>
                  <a:pt x="1590" y="4342"/>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sp>
        <p:nvSpPr>
          <p:cNvPr id="138" name="Freeform 7"/>
          <p:cNvSpPr>
            <a:spLocks/>
          </p:cNvSpPr>
          <p:nvPr/>
        </p:nvSpPr>
        <p:spPr bwMode="auto">
          <a:xfrm>
            <a:off x="4473851" y="800272"/>
            <a:ext cx="3232508" cy="3728247"/>
          </a:xfrm>
          <a:custGeom>
            <a:avLst/>
            <a:gdLst>
              <a:gd name="T0" fmla="*/ 1948 w 3895"/>
              <a:gd name="T1" fmla="*/ 4498 h 4498"/>
              <a:gd name="T2" fmla="*/ 0 w 3895"/>
              <a:gd name="T3" fmla="*/ 3374 h 4498"/>
              <a:gd name="T4" fmla="*/ 0 w 3895"/>
              <a:gd name="T5" fmla="*/ 1124 h 4498"/>
              <a:gd name="T6" fmla="*/ 1948 w 3895"/>
              <a:gd name="T7" fmla="*/ 0 h 4498"/>
              <a:gd name="T8" fmla="*/ 3895 w 3895"/>
              <a:gd name="T9" fmla="*/ 1124 h 4498"/>
              <a:gd name="T10" fmla="*/ 3895 w 3895"/>
              <a:gd name="T11" fmla="*/ 3374 h 4498"/>
              <a:gd name="T12" fmla="*/ 1948 w 3895"/>
              <a:gd name="T13" fmla="*/ 4498 h 4498"/>
            </a:gdLst>
            <a:ahLst/>
            <a:cxnLst>
              <a:cxn ang="0">
                <a:pos x="T0" y="T1"/>
              </a:cxn>
              <a:cxn ang="0">
                <a:pos x="T2" y="T3"/>
              </a:cxn>
              <a:cxn ang="0">
                <a:pos x="T4" y="T5"/>
              </a:cxn>
              <a:cxn ang="0">
                <a:pos x="T6" y="T7"/>
              </a:cxn>
              <a:cxn ang="0">
                <a:pos x="T8" y="T9"/>
              </a:cxn>
              <a:cxn ang="0">
                <a:pos x="T10" y="T11"/>
              </a:cxn>
              <a:cxn ang="0">
                <a:pos x="T12" y="T13"/>
              </a:cxn>
            </a:cxnLst>
            <a:rect l="0" t="0" r="r" b="b"/>
            <a:pathLst>
              <a:path w="3895" h="4498">
                <a:moveTo>
                  <a:pt x="1948" y="4498"/>
                </a:moveTo>
                <a:lnTo>
                  <a:pt x="0" y="3374"/>
                </a:lnTo>
                <a:lnTo>
                  <a:pt x="0" y="1124"/>
                </a:lnTo>
                <a:lnTo>
                  <a:pt x="1948" y="0"/>
                </a:lnTo>
                <a:lnTo>
                  <a:pt x="3895" y="1124"/>
                </a:lnTo>
                <a:lnTo>
                  <a:pt x="3895" y="3374"/>
                </a:lnTo>
                <a:lnTo>
                  <a:pt x="1948" y="4498"/>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sp>
        <p:nvSpPr>
          <p:cNvPr id="139" name="Freeform 8"/>
          <p:cNvSpPr>
            <a:spLocks/>
          </p:cNvSpPr>
          <p:nvPr/>
        </p:nvSpPr>
        <p:spPr bwMode="auto">
          <a:xfrm>
            <a:off x="4158715" y="865748"/>
            <a:ext cx="3605969" cy="3598943"/>
          </a:xfrm>
          <a:custGeom>
            <a:avLst/>
            <a:gdLst>
              <a:gd name="T0" fmla="*/ 2755 w 4345"/>
              <a:gd name="T1" fmla="*/ 4342 h 4342"/>
              <a:gd name="T2" fmla="*/ 582 w 4345"/>
              <a:gd name="T3" fmla="*/ 3760 h 4342"/>
              <a:gd name="T4" fmla="*/ 0 w 4345"/>
              <a:gd name="T5" fmla="*/ 1590 h 4342"/>
              <a:gd name="T6" fmla="*/ 1590 w 4345"/>
              <a:gd name="T7" fmla="*/ 0 h 4342"/>
              <a:gd name="T8" fmla="*/ 3763 w 4345"/>
              <a:gd name="T9" fmla="*/ 582 h 4342"/>
              <a:gd name="T10" fmla="*/ 4345 w 4345"/>
              <a:gd name="T11" fmla="*/ 2752 h 4342"/>
              <a:gd name="T12" fmla="*/ 2755 w 4345"/>
              <a:gd name="T13" fmla="*/ 4342 h 4342"/>
            </a:gdLst>
            <a:ahLst/>
            <a:cxnLst>
              <a:cxn ang="0">
                <a:pos x="T0" y="T1"/>
              </a:cxn>
              <a:cxn ang="0">
                <a:pos x="T2" y="T3"/>
              </a:cxn>
              <a:cxn ang="0">
                <a:pos x="T4" y="T5"/>
              </a:cxn>
              <a:cxn ang="0">
                <a:pos x="T6" y="T7"/>
              </a:cxn>
              <a:cxn ang="0">
                <a:pos x="T8" y="T9"/>
              </a:cxn>
              <a:cxn ang="0">
                <a:pos x="T10" y="T11"/>
              </a:cxn>
              <a:cxn ang="0">
                <a:pos x="T12" y="T13"/>
              </a:cxn>
            </a:cxnLst>
            <a:rect l="0" t="0" r="r" b="b"/>
            <a:pathLst>
              <a:path w="4345" h="4342">
                <a:moveTo>
                  <a:pt x="2755" y="4342"/>
                </a:moveTo>
                <a:lnTo>
                  <a:pt x="582" y="3760"/>
                </a:lnTo>
                <a:lnTo>
                  <a:pt x="0" y="1590"/>
                </a:lnTo>
                <a:lnTo>
                  <a:pt x="1590" y="0"/>
                </a:lnTo>
                <a:lnTo>
                  <a:pt x="3763" y="582"/>
                </a:lnTo>
                <a:lnTo>
                  <a:pt x="4345" y="2752"/>
                </a:lnTo>
                <a:lnTo>
                  <a:pt x="2755" y="4342"/>
                </a:lnTo>
                <a:close/>
              </a:path>
            </a:pathLst>
          </a:custGeom>
          <a:solidFill>
            <a:srgbClr val="0D0D0D">
              <a:alpha val="20000"/>
            </a:srgbClr>
          </a:solidFill>
          <a:ln>
            <a:solidFill>
              <a:srgbClr val="FFFFFF">
                <a:alpha val="69804"/>
              </a:srgbClr>
            </a:solidFill>
          </a:ln>
        </p:spPr>
        <p:style>
          <a:lnRef idx="2">
            <a:schemeClr val="accent1">
              <a:shade val="50000"/>
            </a:schemeClr>
          </a:lnRef>
          <a:fillRef idx="1">
            <a:schemeClr val="accent1"/>
          </a:fillRef>
          <a:effectRef idx="0">
            <a:schemeClr val="accent1"/>
          </a:effectRef>
          <a:fontRef idx="minor">
            <a:schemeClr val="lt1"/>
          </a:fontRef>
        </p:style>
        <p:txBody>
          <a:bodyPr lIns="91264" tIns="45631" rIns="91264" bIns="45631" rtlCol="0" anchor="ctr"/>
          <a:lstStyle/>
          <a:p>
            <a:pPr algn="ctr"/>
            <a:endParaRPr lang="zh-CN" altLang="en-US" sz="1898"/>
          </a:p>
        </p:txBody>
      </p:sp>
      <p:grpSp>
        <p:nvGrpSpPr>
          <p:cNvPr id="145" name="组合 144"/>
          <p:cNvGrpSpPr/>
          <p:nvPr/>
        </p:nvGrpSpPr>
        <p:grpSpPr>
          <a:xfrm>
            <a:off x="4066512" y="804393"/>
            <a:ext cx="3717582" cy="3717160"/>
            <a:chOff x="2956499" y="285040"/>
            <a:chExt cx="6282963" cy="6290167"/>
          </a:xfrm>
        </p:grpSpPr>
        <p:sp>
          <p:nvSpPr>
            <p:cNvPr id="146" name="任意多边形 145"/>
            <p:cNvSpPr/>
            <p:nvPr/>
          </p:nvSpPr>
          <p:spPr>
            <a:xfrm rot="900000">
              <a:off x="3849486" y="1109079"/>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47" name="任意多边形 146"/>
            <p:cNvSpPr/>
            <p:nvPr/>
          </p:nvSpPr>
          <p:spPr>
            <a:xfrm rot="1782227">
              <a:off x="4477103" y="62522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48" name="任意多边形 147"/>
            <p:cNvSpPr/>
            <p:nvPr/>
          </p:nvSpPr>
          <p:spPr>
            <a:xfrm rot="2700000">
              <a:off x="5212636" y="32018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49" name="任意多边形 148"/>
            <p:cNvSpPr/>
            <p:nvPr/>
          </p:nvSpPr>
          <p:spPr>
            <a:xfrm rot="3600000">
              <a:off x="6000826" y="21612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0" name="任意多边形 149"/>
            <p:cNvSpPr/>
            <p:nvPr/>
          </p:nvSpPr>
          <p:spPr>
            <a:xfrm rot="4500000">
              <a:off x="6784211" y="32506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1" name="任意多边形 150"/>
            <p:cNvSpPr/>
            <p:nvPr/>
          </p:nvSpPr>
          <p:spPr>
            <a:xfrm rot="5400000">
              <a:off x="7514839" y="63061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2" name="任意多边形 151"/>
            <p:cNvSpPr/>
            <p:nvPr/>
          </p:nvSpPr>
          <p:spPr>
            <a:xfrm rot="6300000">
              <a:off x="8147103" y="111722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3" name="任意多边形 152"/>
            <p:cNvSpPr/>
            <p:nvPr/>
          </p:nvSpPr>
          <p:spPr>
            <a:xfrm rot="7200000">
              <a:off x="8627514" y="174316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4" name="任意多边形 153"/>
            <p:cNvSpPr/>
            <p:nvPr/>
          </p:nvSpPr>
          <p:spPr>
            <a:xfrm rot="8100000">
              <a:off x="8931806" y="247895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5" name="任意多边形 154"/>
            <p:cNvSpPr/>
            <p:nvPr/>
          </p:nvSpPr>
          <p:spPr>
            <a:xfrm rot="9000000">
              <a:off x="9031812" y="325996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6" name="任意多边形 155"/>
            <p:cNvSpPr/>
            <p:nvPr/>
          </p:nvSpPr>
          <p:spPr>
            <a:xfrm rot="9900000">
              <a:off x="8927804" y="4050136"/>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7" name="任意多边形 156"/>
            <p:cNvSpPr/>
            <p:nvPr/>
          </p:nvSpPr>
          <p:spPr>
            <a:xfrm rot="10800000">
              <a:off x="8618788" y="4783024"/>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8" name="任意多边形 157"/>
            <p:cNvSpPr/>
            <p:nvPr/>
          </p:nvSpPr>
          <p:spPr>
            <a:xfrm rot="11700000">
              <a:off x="8139239" y="5406154"/>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59" name="任意多边形 158"/>
            <p:cNvSpPr/>
            <p:nvPr/>
          </p:nvSpPr>
          <p:spPr>
            <a:xfrm rot="12600000">
              <a:off x="7506531" y="588966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0" name="任意多边形 159"/>
            <p:cNvSpPr/>
            <p:nvPr/>
          </p:nvSpPr>
          <p:spPr>
            <a:xfrm rot="13500000">
              <a:off x="6774190" y="619234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1" name="任意多边形 160"/>
            <p:cNvSpPr/>
            <p:nvPr/>
          </p:nvSpPr>
          <p:spPr>
            <a:xfrm rot="14400000">
              <a:off x="5989545" y="629864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2" name="任意多边形 161"/>
            <p:cNvSpPr/>
            <p:nvPr/>
          </p:nvSpPr>
          <p:spPr>
            <a:xfrm rot="15300000">
              <a:off x="5197120" y="6187460"/>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3" name="任意多边形 162"/>
            <p:cNvSpPr/>
            <p:nvPr/>
          </p:nvSpPr>
          <p:spPr>
            <a:xfrm rot="16200000">
              <a:off x="4468758" y="5881909"/>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4" name="任意多边形 163"/>
            <p:cNvSpPr/>
            <p:nvPr/>
          </p:nvSpPr>
          <p:spPr>
            <a:xfrm rot="17100000">
              <a:off x="3839962" y="540139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5" name="任意多边形 164"/>
            <p:cNvSpPr/>
            <p:nvPr/>
          </p:nvSpPr>
          <p:spPr>
            <a:xfrm rot="18000000">
              <a:off x="3360270" y="4773163"/>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6" name="任意多边形 165"/>
            <p:cNvSpPr/>
            <p:nvPr/>
          </p:nvSpPr>
          <p:spPr>
            <a:xfrm rot="18900000">
              <a:off x="3054925" y="403766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7" name="任意多边形 166"/>
            <p:cNvSpPr/>
            <p:nvPr/>
          </p:nvSpPr>
          <p:spPr>
            <a:xfrm rot="19800000">
              <a:off x="2956499" y="3248745"/>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8" name="任意多边形 167"/>
            <p:cNvSpPr/>
            <p:nvPr/>
          </p:nvSpPr>
          <p:spPr>
            <a:xfrm rot="20700000">
              <a:off x="3057420" y="2466481"/>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69" name="任意多边形 168"/>
            <p:cNvSpPr/>
            <p:nvPr/>
          </p:nvSpPr>
          <p:spPr>
            <a:xfrm>
              <a:off x="3366328" y="1730092"/>
              <a:ext cx="207650" cy="345478"/>
            </a:xfrm>
            <a:custGeom>
              <a:avLst/>
              <a:gdLst>
                <a:gd name="connsiteX0" fmla="*/ 0 w 147638"/>
                <a:gd name="connsiteY0" fmla="*/ 376238 h 376238"/>
                <a:gd name="connsiteX1" fmla="*/ 0 w 147638"/>
                <a:gd name="connsiteY1" fmla="*/ 147638 h 376238"/>
                <a:gd name="connsiteX2" fmla="*/ 147638 w 147638"/>
                <a:gd name="connsiteY2" fmla="*/ 0 h 376238"/>
                <a:gd name="connsiteX0" fmla="*/ 0 w 207650"/>
                <a:gd name="connsiteY0" fmla="*/ 345478 h 345478"/>
                <a:gd name="connsiteX1" fmla="*/ 0 w 207650"/>
                <a:gd name="connsiteY1" fmla="*/ 116878 h 345478"/>
                <a:gd name="connsiteX2" fmla="*/ 207650 w 207650"/>
                <a:gd name="connsiteY2" fmla="*/ 0 h 345478"/>
              </a:gdLst>
              <a:ahLst/>
              <a:cxnLst>
                <a:cxn ang="0">
                  <a:pos x="connsiteX0" y="connsiteY0"/>
                </a:cxn>
                <a:cxn ang="0">
                  <a:pos x="connsiteX1" y="connsiteY1"/>
                </a:cxn>
                <a:cxn ang="0">
                  <a:pos x="connsiteX2" y="connsiteY2"/>
                </a:cxn>
              </a:cxnLst>
              <a:rect l="l" t="t" r="r" b="b"/>
              <a:pathLst>
                <a:path w="207650" h="345478">
                  <a:moveTo>
                    <a:pt x="0" y="345478"/>
                  </a:moveTo>
                  <a:lnTo>
                    <a:pt x="0" y="116878"/>
                  </a:lnTo>
                  <a:lnTo>
                    <a:pt x="207650" y="0"/>
                  </a:lnTo>
                </a:path>
              </a:pathLst>
            </a:custGeom>
            <a:noFill/>
            <a:ln w="28575">
              <a:solidFill>
                <a:srgbClr val="2EE1DD"/>
              </a:solidFill>
            </a:ln>
            <a:effectLst>
              <a:glow rad="38100">
                <a:srgbClr val="88FCFD">
                  <a:alpha val="2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sp>
        <p:nvSpPr>
          <p:cNvPr id="20" name="文本框 62"/>
          <p:cNvSpPr txBox="1"/>
          <p:nvPr/>
        </p:nvSpPr>
        <p:spPr>
          <a:xfrm>
            <a:off x="4032737" y="4860143"/>
            <a:ext cx="3927303" cy="706931"/>
          </a:xfrm>
          <a:prstGeom prst="rect">
            <a:avLst/>
          </a:prstGeom>
          <a:noFill/>
        </p:spPr>
        <p:txBody>
          <a:bodyPr wrap="none" lIns="91254" tIns="45628" rIns="91254" bIns="45628">
            <a:spAutoFit/>
          </a:bodyPr>
          <a:lstStyle/>
          <a:p>
            <a:pPr algn="ctr"/>
            <a:r>
              <a:rPr lang="zh-CN" altLang="en-US" sz="3995" b="1" dirty="0">
                <a:latin typeface="微软雅黑" pitchFamily="34" charset="-122"/>
                <a:ea typeface="微软雅黑" pitchFamily="34" charset="-122"/>
              </a:rPr>
              <a:t>信息工程 刘丽娟</a:t>
            </a:r>
          </a:p>
        </p:txBody>
      </p:sp>
      <p:sp>
        <p:nvSpPr>
          <p:cNvPr id="171" name="文本框 20"/>
          <p:cNvSpPr txBox="1"/>
          <p:nvPr/>
        </p:nvSpPr>
        <p:spPr bwMode="auto">
          <a:xfrm>
            <a:off x="4320340" y="2036258"/>
            <a:ext cx="3005596" cy="1446370"/>
          </a:xfrm>
          <a:prstGeom prst="rect">
            <a:avLst/>
          </a:prstGeom>
          <a:noFill/>
        </p:spPr>
        <p:txBody>
          <a:bodyPr wrap="none" lIns="91264" tIns="45631" rIns="91264" bIns="45631">
            <a:spAutoFit/>
          </a:bodyPr>
          <a:lstStyle/>
          <a:p>
            <a:pPr algn="ctr" defTabSz="912634" eaLnBrk="0" fontAlgn="base" hangingPunct="0">
              <a:spcBef>
                <a:spcPct val="0"/>
              </a:spcBef>
              <a:spcAft>
                <a:spcPct val="0"/>
              </a:spcAft>
              <a:defRPr/>
            </a:pPr>
            <a:r>
              <a:rPr lang="zh-CN" altLang="en-US" sz="4400" b="1" dirty="0">
                <a:ln w="12700">
                  <a:solidFill>
                    <a:srgbClr val="65220B"/>
                  </a:solidFill>
                </a:ln>
                <a:solidFill>
                  <a:prstClr val="white"/>
                </a:solidFill>
                <a:latin typeface="Impact" panose="020B0806030902050204" pitchFamily="34" charset="0"/>
                <a:ea typeface="微软雅黑" panose="020B0503020204020204" pitchFamily="34" charset="-122"/>
              </a:rPr>
              <a:t>数据库原理</a:t>
            </a:r>
            <a:endParaRPr lang="en-US" altLang="zh-CN" sz="4400" b="1" dirty="0">
              <a:ln w="12700">
                <a:solidFill>
                  <a:srgbClr val="65220B"/>
                </a:solidFill>
              </a:ln>
              <a:solidFill>
                <a:prstClr val="white"/>
              </a:solidFill>
              <a:latin typeface="Impact" panose="020B0806030902050204" pitchFamily="34" charset="0"/>
              <a:ea typeface="微软雅黑" panose="020B0503020204020204" pitchFamily="34" charset="-122"/>
            </a:endParaRPr>
          </a:p>
          <a:p>
            <a:pPr algn="ctr" defTabSz="912634" eaLnBrk="0" fontAlgn="base" hangingPunct="0">
              <a:spcBef>
                <a:spcPct val="0"/>
              </a:spcBef>
              <a:spcAft>
                <a:spcPct val="0"/>
              </a:spcAft>
              <a:defRPr/>
            </a:pPr>
            <a:r>
              <a:rPr lang="zh-CN" altLang="en-US" sz="4400" b="1" dirty="0">
                <a:ln w="12700">
                  <a:solidFill>
                    <a:srgbClr val="65220B"/>
                  </a:solidFill>
                </a:ln>
                <a:solidFill>
                  <a:prstClr val="white"/>
                </a:solidFill>
                <a:latin typeface="Impact" panose="020B0806030902050204" pitchFamily="34" charset="0"/>
                <a:ea typeface="微软雅黑" panose="020B0503020204020204" pitchFamily="34" charset="-122"/>
              </a:rPr>
              <a:t>与技术</a:t>
            </a:r>
          </a:p>
        </p:txBody>
      </p:sp>
      <p:pic>
        <p:nvPicPr>
          <p:cNvPr id="7" name="伴奏3欢快.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284504" y="-1237193"/>
            <a:ext cx="608806" cy="608806"/>
          </a:xfrm>
          <a:prstGeom prst="rect">
            <a:avLst/>
          </a:prstGeom>
        </p:spPr>
      </p:pic>
      <p:pic>
        <p:nvPicPr>
          <p:cNvPr id="35" name="Picture 5" descr="\\Zc8\e\1 临时文件\2015\4月\4.29\2015封套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8069" y="48138"/>
            <a:ext cx="7583706"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742244"/>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7"/>
                                        </p:tgtEl>
                                      </p:cBhvr>
                                    </p:cmd>
                                  </p:childTnLst>
                                </p:cTn>
                              </p:par>
                              <p:par>
                                <p:cTn id="7" presetID="49" presetClass="entr" presetSubtype="0" decel="100000" fill="hold" nodeType="withEffect">
                                  <p:stCondLst>
                                    <p:cond delay="0"/>
                                  </p:stCondLst>
                                  <p:childTnLst>
                                    <p:set>
                                      <p:cBhvr>
                                        <p:cTn id="8" dur="1" fill="hold">
                                          <p:stCondLst>
                                            <p:cond delay="0"/>
                                          </p:stCondLst>
                                        </p:cTn>
                                        <p:tgtEl>
                                          <p:spTgt spid="145"/>
                                        </p:tgtEl>
                                        <p:attrNameLst>
                                          <p:attrName>style.visibility</p:attrName>
                                        </p:attrNameLst>
                                      </p:cBhvr>
                                      <p:to>
                                        <p:strVal val="visible"/>
                                      </p:to>
                                    </p:set>
                                    <p:anim calcmode="lin" valueType="num">
                                      <p:cBhvr>
                                        <p:cTn id="9" dur="1250" fill="hold"/>
                                        <p:tgtEl>
                                          <p:spTgt spid="145"/>
                                        </p:tgtEl>
                                        <p:attrNameLst>
                                          <p:attrName>ppt_w</p:attrName>
                                        </p:attrNameLst>
                                      </p:cBhvr>
                                      <p:tavLst>
                                        <p:tav tm="0">
                                          <p:val>
                                            <p:fltVal val="0"/>
                                          </p:val>
                                        </p:tav>
                                        <p:tav tm="100000">
                                          <p:val>
                                            <p:strVal val="#ppt_w"/>
                                          </p:val>
                                        </p:tav>
                                      </p:tavLst>
                                    </p:anim>
                                    <p:anim calcmode="lin" valueType="num">
                                      <p:cBhvr>
                                        <p:cTn id="10" dur="1250" fill="hold"/>
                                        <p:tgtEl>
                                          <p:spTgt spid="145"/>
                                        </p:tgtEl>
                                        <p:attrNameLst>
                                          <p:attrName>ppt_h</p:attrName>
                                        </p:attrNameLst>
                                      </p:cBhvr>
                                      <p:tavLst>
                                        <p:tav tm="0">
                                          <p:val>
                                            <p:fltVal val="0"/>
                                          </p:val>
                                        </p:tav>
                                        <p:tav tm="100000">
                                          <p:val>
                                            <p:strVal val="#ppt_h"/>
                                          </p:val>
                                        </p:tav>
                                      </p:tavLst>
                                    </p:anim>
                                    <p:anim calcmode="lin" valueType="num">
                                      <p:cBhvr>
                                        <p:cTn id="11" dur="1250" fill="hold"/>
                                        <p:tgtEl>
                                          <p:spTgt spid="145"/>
                                        </p:tgtEl>
                                        <p:attrNameLst>
                                          <p:attrName>style.rotation</p:attrName>
                                        </p:attrNameLst>
                                      </p:cBhvr>
                                      <p:tavLst>
                                        <p:tav tm="0">
                                          <p:val>
                                            <p:fltVal val="360"/>
                                          </p:val>
                                        </p:tav>
                                        <p:tav tm="100000">
                                          <p:val>
                                            <p:fltVal val="0"/>
                                          </p:val>
                                        </p:tav>
                                      </p:tavLst>
                                    </p:anim>
                                    <p:animEffect transition="in" filter="fade">
                                      <p:cBhvr>
                                        <p:cTn id="12" dur="1250"/>
                                        <p:tgtEl>
                                          <p:spTgt spid="145"/>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fade">
                                      <p:cBhvr>
                                        <p:cTn id="16" dur="500"/>
                                        <p:tgtEl>
                                          <p:spTgt spid="139"/>
                                        </p:tgtEl>
                                      </p:cBhvr>
                                    </p:animEffect>
                                  </p:childTnLst>
                                </p:cTn>
                              </p:par>
                              <p:par>
                                <p:cTn id="17" presetID="10" presetClass="entr" presetSubtype="0" fill="hold" grpId="0" nodeType="withEffect">
                                  <p:stCondLst>
                                    <p:cond delay="15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500"/>
                                        <p:tgtEl>
                                          <p:spTgt spid="138"/>
                                        </p:tgtEl>
                                      </p:cBhvr>
                                    </p:animEffect>
                                  </p:childTnLst>
                                </p:cTn>
                              </p:par>
                              <p:par>
                                <p:cTn id="20" presetID="42" presetClass="entr" presetSubtype="0" fill="hold" grpId="0" nodeType="withEffect">
                                  <p:stCondLst>
                                    <p:cond delay="150"/>
                                  </p:stCondLst>
                                  <p:childTnLst>
                                    <p:set>
                                      <p:cBhvr>
                                        <p:cTn id="21" dur="1" fill="hold">
                                          <p:stCondLst>
                                            <p:cond delay="0"/>
                                          </p:stCondLst>
                                        </p:cTn>
                                        <p:tgtEl>
                                          <p:spTgt spid="171"/>
                                        </p:tgtEl>
                                        <p:attrNameLst>
                                          <p:attrName>style.visibility</p:attrName>
                                        </p:attrNameLst>
                                      </p:cBhvr>
                                      <p:to>
                                        <p:strVal val="visible"/>
                                      </p:to>
                                    </p:set>
                                    <p:animEffect transition="in" filter="fade">
                                      <p:cBhvr>
                                        <p:cTn id="22" dur="1000"/>
                                        <p:tgtEl>
                                          <p:spTgt spid="171"/>
                                        </p:tgtEl>
                                      </p:cBhvr>
                                    </p:animEffect>
                                    <p:anim calcmode="lin" valueType="num">
                                      <p:cBhvr>
                                        <p:cTn id="23" dur="1000" fill="hold"/>
                                        <p:tgtEl>
                                          <p:spTgt spid="171"/>
                                        </p:tgtEl>
                                        <p:attrNameLst>
                                          <p:attrName>ppt_x</p:attrName>
                                        </p:attrNameLst>
                                      </p:cBhvr>
                                      <p:tavLst>
                                        <p:tav tm="0">
                                          <p:val>
                                            <p:strVal val="#ppt_x"/>
                                          </p:val>
                                        </p:tav>
                                        <p:tav tm="100000">
                                          <p:val>
                                            <p:strVal val="#ppt_x"/>
                                          </p:val>
                                        </p:tav>
                                      </p:tavLst>
                                    </p:anim>
                                    <p:anim calcmode="lin" valueType="num">
                                      <p:cBhvr>
                                        <p:cTn id="24" dur="1000" fill="hold"/>
                                        <p:tgtEl>
                                          <p:spTgt spid="171"/>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35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500"/>
                                        <p:tgtEl>
                                          <p:spTgt spid="136"/>
                                        </p:tgtEl>
                                      </p:cBhvr>
                                    </p:animEffect>
                                  </p:childTnLst>
                                </p:cTn>
                              </p:par>
                              <p:par>
                                <p:cTn id="28" presetID="10" presetClass="entr" presetSubtype="0" fill="hold" grpId="0" nodeType="withEffect">
                                  <p:stCondLst>
                                    <p:cond delay="550"/>
                                  </p:stCondLst>
                                  <p:childTnLst>
                                    <p:set>
                                      <p:cBhvr>
                                        <p:cTn id="29" dur="1" fill="hold">
                                          <p:stCondLst>
                                            <p:cond delay="0"/>
                                          </p:stCondLst>
                                        </p:cTn>
                                        <p:tgtEl>
                                          <p:spTgt spid="137"/>
                                        </p:tgtEl>
                                        <p:attrNameLst>
                                          <p:attrName>style.visibility</p:attrName>
                                        </p:attrNameLst>
                                      </p:cBhvr>
                                      <p:to>
                                        <p:strVal val="visible"/>
                                      </p:to>
                                    </p:set>
                                    <p:animEffect transition="in" filter="fade">
                                      <p:cBhvr>
                                        <p:cTn id="30" dur="500"/>
                                        <p:tgtEl>
                                          <p:spTgt spid="137"/>
                                        </p:tgtEl>
                                      </p:cBhvr>
                                    </p:animEffect>
                                  </p:childTnLst>
                                </p:cTn>
                              </p:par>
                              <p:par>
                                <p:cTn id="31" presetID="41" presetClass="entr" presetSubtype="0" fill="hold" grpId="0" nodeType="withEffect">
                                  <p:stCondLst>
                                    <p:cond delay="0"/>
                                  </p:stCondLst>
                                  <p:iterate type="lt">
                                    <p:tmPct val="10000"/>
                                  </p:iterate>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34" dur="1000" fill="hold"/>
                                        <p:tgtEl>
                                          <p:spTgt spid="20"/>
                                        </p:tgtEl>
                                        <p:attrNameLst>
                                          <p:attrName>ppt_y</p:attrName>
                                        </p:attrNameLst>
                                      </p:cBhvr>
                                      <p:tavLst>
                                        <p:tav tm="0">
                                          <p:val>
                                            <p:strVal val="#ppt_y"/>
                                          </p:val>
                                        </p:tav>
                                        <p:tav tm="100000">
                                          <p:val>
                                            <p:strVal val="#ppt_y"/>
                                          </p:val>
                                        </p:tav>
                                      </p:tavLst>
                                    </p:anim>
                                    <p:anim calcmode="lin" valueType="num">
                                      <p:cBhvr>
                                        <p:cTn id="35" dur="10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36" dur="10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37" dur="10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38" repeatCount="indefinite" fill="hold" display="0">
                  <p:stCondLst>
                    <p:cond delay="indefinite"/>
                  </p:stCondLst>
                  <p:endCondLst>
                    <p:cond evt="onStopAudio" delay="0">
                      <p:tgtEl>
                        <p:sldTgt/>
                      </p:tgtEl>
                    </p:cond>
                  </p:endCondLst>
                </p:cTn>
                <p:tgtEl>
                  <p:spTgt spid="7"/>
                </p:tgtEl>
              </p:cMediaNode>
            </p:audio>
          </p:childTnLst>
        </p:cTn>
      </p:par>
    </p:tnLst>
    <p:bldLst>
      <p:bldP spid="136" grpId="0" animBg="1"/>
      <p:bldP spid="137" grpId="0" animBg="1"/>
      <p:bldP spid="138" grpId="0" animBg="1"/>
      <p:bldP spid="139" grpId="0" animBg="1"/>
      <p:bldP spid="20" grpId="0"/>
      <p:bldP spid="171" grpId="0"/>
    </p:bldLst>
  </p:timing>
  <p:extLst>
    <p:ext uri="{E180D4A7-C9FB-4DFB-919C-405C955672EB}">
      <p14:showEvtLst xmlns:p14="http://schemas.microsoft.com/office/powerpoint/2010/main">
        <p14:playEvt time="0" objId="7"/>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a:extLst>
              <a:ext uri="{FF2B5EF4-FFF2-40B4-BE49-F238E27FC236}">
                <a16:creationId xmlns:a16="http://schemas.microsoft.com/office/drawing/2014/main" id="{C7EE2384-EBCA-4466-A179-DBB179B9A665}"/>
              </a:ext>
            </a:extLst>
          </p:cNvPr>
          <p:cNvSpPr>
            <a:spLocks noGrp="1" noChangeArrowheads="1"/>
          </p:cNvSpPr>
          <p:nvPr>
            <p:ph type="body" idx="4294967295"/>
          </p:nvPr>
        </p:nvSpPr>
        <p:spPr>
          <a:xfrm>
            <a:off x="217646" y="798988"/>
            <a:ext cx="7387114" cy="5250498"/>
          </a:xfrm>
        </p:spPr>
        <p:txBody>
          <a:bodyPr/>
          <a:lstStyle/>
          <a:p>
            <a:pPr>
              <a:buFont typeface="Wingdings" panose="05000000000000000000" pitchFamily="2" charset="2"/>
              <a:buChar char="l"/>
            </a:pPr>
            <a:r>
              <a:rPr lang="zh-CN" altLang="en-US" sz="2800" b="1" i="0" baseline="0" dirty="0">
                <a:solidFill>
                  <a:srgbClr val="FFFF00"/>
                </a:solidFill>
                <a:latin typeface="Times New Roman" panose="02020603050405020304" pitchFamily="18" charset="0"/>
                <a:ea typeface="华文宋体" panose="02010600040101010101" pitchFamily="2" charset="-122"/>
              </a:rPr>
              <a:t>局部变量的赋值</a:t>
            </a:r>
          </a:p>
          <a:p>
            <a:pPr>
              <a:buFont typeface="Wingdings" panose="05000000000000000000" pitchFamily="2" charset="2"/>
              <a:buChar char="Ø"/>
            </a:pPr>
            <a:r>
              <a:rPr lang="en-US" altLang="zh-CN" sz="2800" b="1" i="0" baseline="0" dirty="0">
                <a:latin typeface="Times New Roman" panose="02020603050405020304" pitchFamily="18" charset="0"/>
                <a:ea typeface="华文宋体" panose="02010600040101010101" pitchFamily="2" charset="-122"/>
              </a:rPr>
              <a:t>   SELECT @</a:t>
            </a:r>
            <a:r>
              <a:rPr lang="zh-CN" altLang="en-US" sz="2800" b="1" i="0" baseline="0" dirty="0">
                <a:latin typeface="Times New Roman" panose="02020603050405020304" pitchFamily="18" charset="0"/>
                <a:ea typeface="华文宋体" panose="02010600040101010101" pitchFamily="2" charset="-122"/>
              </a:rPr>
              <a:t>局部变量</a:t>
            </a:r>
            <a:r>
              <a:rPr lang="en-US" altLang="zh-CN" sz="2800" b="1" i="0" baseline="0" dirty="0">
                <a:latin typeface="Times New Roman" panose="02020603050405020304" pitchFamily="18" charset="0"/>
                <a:ea typeface="华文宋体" panose="02010600040101010101" pitchFamily="2" charset="-122"/>
              </a:rPr>
              <a:t>1=</a:t>
            </a:r>
            <a:r>
              <a:rPr lang="zh-CN" altLang="en-US" sz="2800" b="1" i="0" baseline="0" dirty="0">
                <a:latin typeface="Times New Roman" panose="02020603050405020304" pitchFamily="18" charset="0"/>
                <a:ea typeface="华文宋体" panose="02010600040101010101" pitchFamily="2" charset="-122"/>
              </a:rPr>
              <a:t>变量值</a:t>
            </a:r>
            <a:r>
              <a:rPr lang="en-US" altLang="zh-CN" sz="2800" b="1" i="0" baseline="0" dirty="0">
                <a:latin typeface="Times New Roman" panose="02020603050405020304" pitchFamily="18" charset="0"/>
                <a:ea typeface="华文宋体" panose="02010600040101010101" pitchFamily="2" charset="-122"/>
              </a:rPr>
              <a:t>1[</a:t>
            </a: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局部变量</a:t>
            </a:r>
            <a:r>
              <a:rPr lang="en-US" altLang="zh-CN" sz="2800" b="1" i="0" baseline="0" dirty="0">
                <a:latin typeface="Times New Roman" panose="02020603050405020304" pitchFamily="18" charset="0"/>
                <a:ea typeface="华文宋体" panose="02010600040101010101" pitchFamily="2" charset="-122"/>
              </a:rPr>
              <a:t>n=</a:t>
            </a:r>
            <a:r>
              <a:rPr lang="zh-CN" altLang="en-US" sz="2800" b="1" i="0" baseline="0" dirty="0">
                <a:latin typeface="Times New Roman" panose="02020603050405020304" pitchFamily="18" charset="0"/>
                <a:ea typeface="华文宋体" panose="02010600040101010101" pitchFamily="2" charset="-122"/>
              </a:rPr>
              <a:t>变量值</a:t>
            </a:r>
            <a:r>
              <a:rPr lang="en-US" altLang="zh-CN" sz="2800" b="1" i="0" baseline="0" dirty="0">
                <a:latin typeface="Times New Roman" panose="02020603050405020304" pitchFamily="18" charset="0"/>
                <a:ea typeface="华文宋体" panose="02010600040101010101" pitchFamily="2" charset="-122"/>
              </a:rPr>
              <a:t>n]</a:t>
            </a:r>
          </a:p>
          <a:p>
            <a:pPr>
              <a:buFont typeface="Wingdings" panose="05000000000000000000" pitchFamily="2" charset="2"/>
              <a:buChar char="Ø"/>
            </a:pPr>
            <a:r>
              <a:rPr lang="en-US" altLang="zh-CN" sz="2800" b="1" i="0" baseline="0" dirty="0">
                <a:latin typeface="Times New Roman" panose="02020603050405020304" pitchFamily="18" charset="0"/>
                <a:ea typeface="华文宋体" panose="02010600040101010101" pitchFamily="2" charset="-122"/>
              </a:rPr>
              <a:t>   SET @</a:t>
            </a:r>
            <a:r>
              <a:rPr lang="zh-CN" altLang="en-US" sz="2800" b="1" i="0" baseline="0" dirty="0">
                <a:latin typeface="Times New Roman" panose="02020603050405020304" pitchFamily="18" charset="0"/>
                <a:ea typeface="华文宋体" panose="02010600040101010101" pitchFamily="2" charset="-122"/>
              </a:rPr>
              <a:t>局部变量</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变量值</a:t>
            </a:r>
            <a:endParaRPr lang="en-US" altLang="zh-CN" sz="2800" b="1" i="0" baseline="0" dirty="0">
              <a:latin typeface="Times New Roman" panose="02020603050405020304" pitchFamily="18" charset="0"/>
              <a:ea typeface="华文宋体" panose="02010600040101010101" pitchFamily="2" charset="-122"/>
            </a:endParaRPr>
          </a:p>
          <a:p>
            <a:pPr>
              <a:buFont typeface="Wingdings" panose="05000000000000000000" pitchFamily="2" charset="2"/>
              <a:buChar char="Ø"/>
            </a:pPr>
            <a:endParaRPr lang="zh-CN" altLang="en-US" sz="2800" b="1" i="0" baseline="0" dirty="0">
              <a:latin typeface="Times New Roman" panose="02020603050405020304" pitchFamily="18" charset="0"/>
              <a:ea typeface="华文宋体" panose="02010600040101010101" pitchFamily="2" charset="-122"/>
            </a:endParaRPr>
          </a:p>
          <a:p>
            <a:pPr>
              <a:buFont typeface="Wingdings" panose="05000000000000000000" pitchFamily="2" charset="2"/>
              <a:buNone/>
            </a:pPr>
            <a:r>
              <a:rPr lang="zh-CN" altLang="en-US" sz="2800" b="1" i="0" baseline="0" dirty="0">
                <a:latin typeface="Times New Roman" panose="02020603050405020304" pitchFamily="18" charset="0"/>
                <a:ea typeface="华文宋体" panose="02010600040101010101" pitchFamily="2" charset="-122"/>
              </a:rPr>
              <a:t>例 </a:t>
            </a: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声明一个长度为</a:t>
            </a:r>
            <a:r>
              <a:rPr lang="en-US" altLang="zh-CN" sz="2800" b="1" i="0" baseline="0" dirty="0">
                <a:latin typeface="Times New Roman" panose="02020603050405020304" pitchFamily="18" charset="0"/>
                <a:ea typeface="华文宋体" panose="02010600040101010101" pitchFamily="2" charset="-122"/>
              </a:rPr>
              <a:t>4</a:t>
            </a:r>
            <a:r>
              <a:rPr lang="zh-CN" altLang="en-US" sz="2800" b="1" i="0" baseline="0" dirty="0">
                <a:latin typeface="Times New Roman" panose="02020603050405020304" pitchFamily="18" charset="0"/>
                <a:ea typeface="华文宋体" panose="02010600040101010101" pitchFamily="2" charset="-122"/>
              </a:rPr>
              <a:t>个字符的变量</a:t>
            </a:r>
            <a:r>
              <a:rPr lang="en-US" altLang="zh-CN" sz="2800" b="1" i="0" baseline="0" dirty="0" err="1">
                <a:latin typeface="Times New Roman" panose="02020603050405020304" pitchFamily="18" charset="0"/>
                <a:ea typeface="华文宋体" panose="02010600040101010101" pitchFamily="2" charset="-122"/>
              </a:rPr>
              <a:t>Snum</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并赋值</a:t>
            </a:r>
          </a:p>
          <a:p>
            <a:pPr>
              <a:buFont typeface="Wingdings" panose="05000000000000000000" pitchFamily="2" charset="2"/>
              <a:buNone/>
            </a:pPr>
            <a:r>
              <a:rPr lang="zh-CN" altLang="en-US" sz="2800" b="1" i="0" baseline="0" dirty="0">
                <a:latin typeface="Times New Roman" panose="02020603050405020304" pitchFamily="18" charset="0"/>
                <a:ea typeface="华文宋体" panose="02010600040101010101" pitchFamily="2" charset="-122"/>
              </a:rPr>
              <a:t>解：</a:t>
            </a:r>
            <a:r>
              <a:rPr lang="en-US" altLang="zh-CN" sz="2800" b="1" i="0" baseline="0" dirty="0">
                <a:latin typeface="Times New Roman" panose="02020603050405020304" pitchFamily="18" charset="0"/>
                <a:ea typeface="华文宋体" panose="02010600040101010101" pitchFamily="2" charset="-122"/>
              </a:rPr>
              <a:t>declare @Snum char(4)--</a:t>
            </a:r>
            <a:r>
              <a:rPr lang="zh-CN" altLang="en-US" sz="2800" b="1" i="0" baseline="0" dirty="0">
                <a:latin typeface="Times New Roman" panose="02020603050405020304" pitchFamily="18" charset="0"/>
                <a:ea typeface="华文宋体" panose="02010600040101010101" pitchFamily="2" charset="-122"/>
              </a:rPr>
              <a:t>存放学号</a:t>
            </a:r>
          </a:p>
          <a:p>
            <a:pPr>
              <a:buFont typeface="Wingdings" panose="05000000000000000000" pitchFamily="2" charset="2"/>
              <a:buNone/>
            </a:pPr>
            <a:r>
              <a:rPr lang="zh-CN" altLang="en-US" sz="2800" b="1" i="0" baseline="0" dirty="0">
                <a:latin typeface="Times New Roman" panose="02020603050405020304" pitchFamily="18" charset="0"/>
                <a:ea typeface="华文宋体" panose="02010600040101010101" pitchFamily="2" charset="-122"/>
              </a:rPr>
              <a:t>    </a:t>
            </a:r>
            <a:r>
              <a:rPr lang="en-US" altLang="zh-CN" sz="2800" b="1" i="0" baseline="0" dirty="0">
                <a:latin typeface="Times New Roman" panose="02020603050405020304" pitchFamily="18" charset="0"/>
                <a:ea typeface="华文宋体" panose="02010600040101010101" pitchFamily="2" charset="-122"/>
              </a:rPr>
              <a:t>select @Snum = ‘S003’--</a:t>
            </a:r>
            <a:r>
              <a:rPr lang="zh-CN" altLang="en-US" sz="2800" b="1" i="0" baseline="0" dirty="0">
                <a:latin typeface="Times New Roman" panose="02020603050405020304" pitchFamily="18" charset="0"/>
                <a:ea typeface="华文宋体" panose="02010600040101010101" pitchFamily="2" charset="-122"/>
              </a:rPr>
              <a:t>赋值</a:t>
            </a:r>
          </a:p>
        </p:txBody>
      </p:sp>
      <p:sp>
        <p:nvSpPr>
          <p:cNvPr id="10244" name="Text Box 4">
            <a:extLst>
              <a:ext uri="{FF2B5EF4-FFF2-40B4-BE49-F238E27FC236}">
                <a16:creationId xmlns:a16="http://schemas.microsoft.com/office/drawing/2014/main" id="{7FF8BCD1-5EC0-4215-B47E-C30F05F45E07}"/>
              </a:ext>
            </a:extLst>
          </p:cNvPr>
          <p:cNvSpPr txBox="1">
            <a:spLocks noChangeArrowheads="1"/>
          </p:cNvSpPr>
          <p:nvPr/>
        </p:nvSpPr>
        <p:spPr bwMode="auto">
          <a:xfrm>
            <a:off x="428003" y="172670"/>
            <a:ext cx="2360917"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2996" b="1" dirty="0">
                <a:latin typeface="Arial" panose="020B0604020202020204" pitchFamily="34" charset="0"/>
              </a:rPr>
              <a:t>4.2</a:t>
            </a:r>
            <a:r>
              <a:rPr lang="en-US" altLang="zh-CN" sz="2996" dirty="0">
                <a:latin typeface="Arial" panose="020B0604020202020204" pitchFamily="34" charset="0"/>
              </a:rPr>
              <a:t> </a:t>
            </a:r>
            <a:r>
              <a:rPr lang="zh-CN" altLang="en-US" sz="2996" dirty="0">
                <a:latin typeface="Arial" panose="020B0604020202020204" pitchFamily="34" charset="0"/>
              </a:rPr>
              <a:t>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8" presetClass="entr" presetSubtype="16" fill="hold" nodeType="after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diamond(in)">
                                      <p:cBhvr>
                                        <p:cTn id="7" dur="1000"/>
                                        <p:tgtEl>
                                          <p:spTgt spid="292867">
                                            <p:txEl>
                                              <p:pRg st="0" end="0"/>
                                            </p:txEl>
                                          </p:spTgt>
                                        </p:tgtEl>
                                      </p:cBhvr>
                                    </p:animEffect>
                                  </p:childTnLst>
                                </p:cTn>
                              </p:par>
                            </p:childTnLst>
                          </p:cTn>
                        </p:par>
                        <p:par>
                          <p:cTn id="8" fill="hold" nodeType="afterGroup">
                            <p:stCondLst>
                              <p:cond delay="1000"/>
                            </p:stCondLst>
                            <p:childTnLst>
                              <p:par>
                                <p:cTn id="9" presetID="8" presetClass="entr" presetSubtype="16" fill="hold" nodeType="after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animEffect transition="in" filter="diamond(in)">
                                      <p:cBhvr>
                                        <p:cTn id="11" dur="1000"/>
                                        <p:tgtEl>
                                          <p:spTgt spid="292867">
                                            <p:txEl>
                                              <p:pRg st="1" end="1"/>
                                            </p:txEl>
                                          </p:spTgt>
                                        </p:tgtEl>
                                      </p:cBhvr>
                                    </p:animEffect>
                                  </p:childTnLst>
                                </p:cTn>
                              </p:par>
                            </p:childTnLst>
                          </p:cTn>
                        </p:par>
                        <p:par>
                          <p:cTn id="12" fill="hold" nodeType="afterGroup">
                            <p:stCondLst>
                              <p:cond delay="2000"/>
                            </p:stCondLst>
                            <p:childTnLst>
                              <p:par>
                                <p:cTn id="13" presetID="8" presetClass="entr" presetSubtype="16" fill="hold" nodeType="after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animEffect transition="in" filter="diamond(in)">
                                      <p:cBhvr>
                                        <p:cTn id="15" dur="1000"/>
                                        <p:tgtEl>
                                          <p:spTgt spid="292867">
                                            <p:txEl>
                                              <p:pRg st="2" end="2"/>
                                            </p:txEl>
                                          </p:spTgt>
                                        </p:tgtEl>
                                      </p:cBhvr>
                                    </p:animEffect>
                                  </p:childTnLst>
                                </p:cTn>
                              </p:par>
                            </p:childTnLst>
                          </p:cTn>
                        </p:par>
                        <p:par>
                          <p:cTn id="16" fill="hold" nodeType="afterGroup">
                            <p:stCondLst>
                              <p:cond delay="3000"/>
                            </p:stCondLst>
                            <p:childTnLst>
                              <p:par>
                                <p:cTn id="17" presetID="8" presetClass="entr" presetSubtype="16" fill="hold" nodeType="afterEffect">
                                  <p:stCondLst>
                                    <p:cond delay="0"/>
                                  </p:stCondLst>
                                  <p:childTnLst>
                                    <p:set>
                                      <p:cBhvr>
                                        <p:cTn id="18" dur="1" fill="hold">
                                          <p:stCondLst>
                                            <p:cond delay="0"/>
                                          </p:stCondLst>
                                        </p:cTn>
                                        <p:tgtEl>
                                          <p:spTgt spid="292867">
                                            <p:txEl>
                                              <p:pRg st="6" end="6"/>
                                            </p:txEl>
                                          </p:spTgt>
                                        </p:tgtEl>
                                        <p:attrNameLst>
                                          <p:attrName>style.visibility</p:attrName>
                                        </p:attrNameLst>
                                      </p:cBhvr>
                                      <p:to>
                                        <p:strVal val="visible"/>
                                      </p:to>
                                    </p:set>
                                    <p:animEffect transition="in" filter="diamond(in)">
                                      <p:cBhvr>
                                        <p:cTn id="19" dur="1000"/>
                                        <p:tgtEl>
                                          <p:spTgt spid="292867">
                                            <p:txEl>
                                              <p:pRg st="6" end="6"/>
                                            </p:txEl>
                                          </p:spTgt>
                                        </p:tgtEl>
                                      </p:cBhvr>
                                    </p:animEffect>
                                  </p:childTnLst>
                                </p:cTn>
                              </p:par>
                            </p:childTnLst>
                          </p:cTn>
                        </p:par>
                        <p:par>
                          <p:cTn id="20" fill="hold" nodeType="afterGroup">
                            <p:stCondLst>
                              <p:cond delay="4000"/>
                            </p:stCondLst>
                            <p:childTnLst>
                              <p:par>
                                <p:cTn id="21" presetID="8" presetClass="entr" presetSubtype="16" fill="hold" nodeType="afterEffect">
                                  <p:stCondLst>
                                    <p:cond delay="0"/>
                                  </p:stCondLst>
                                  <p:childTnLst>
                                    <p:set>
                                      <p:cBhvr>
                                        <p:cTn id="22" dur="1" fill="hold">
                                          <p:stCondLst>
                                            <p:cond delay="0"/>
                                          </p:stCondLst>
                                        </p:cTn>
                                        <p:tgtEl>
                                          <p:spTgt spid="292867">
                                            <p:txEl>
                                              <p:pRg st="4" end="4"/>
                                            </p:txEl>
                                          </p:spTgt>
                                        </p:tgtEl>
                                        <p:attrNameLst>
                                          <p:attrName>style.visibility</p:attrName>
                                        </p:attrNameLst>
                                      </p:cBhvr>
                                      <p:to>
                                        <p:strVal val="visible"/>
                                      </p:to>
                                    </p:set>
                                    <p:animEffect transition="in" filter="diamond(in)">
                                      <p:cBhvr>
                                        <p:cTn id="23" dur="1000"/>
                                        <p:tgtEl>
                                          <p:spTgt spid="292867">
                                            <p:txEl>
                                              <p:pRg st="4" end="4"/>
                                            </p:txEl>
                                          </p:spTgt>
                                        </p:tgtEl>
                                      </p:cBhvr>
                                    </p:animEffect>
                                  </p:childTnLst>
                                </p:cTn>
                              </p:par>
                            </p:childTnLst>
                          </p:cTn>
                        </p:par>
                        <p:par>
                          <p:cTn id="24" fill="hold" nodeType="afterGroup">
                            <p:stCondLst>
                              <p:cond delay="5000"/>
                            </p:stCondLst>
                            <p:childTnLst>
                              <p:par>
                                <p:cTn id="25" presetID="8" presetClass="entr" presetSubtype="16" fill="hold" nodeType="afterEffect">
                                  <p:stCondLst>
                                    <p:cond delay="0"/>
                                  </p:stCondLst>
                                  <p:childTnLst>
                                    <p:set>
                                      <p:cBhvr>
                                        <p:cTn id="26" dur="1" fill="hold">
                                          <p:stCondLst>
                                            <p:cond delay="0"/>
                                          </p:stCondLst>
                                        </p:cTn>
                                        <p:tgtEl>
                                          <p:spTgt spid="292867">
                                            <p:txEl>
                                              <p:pRg st="5" end="5"/>
                                            </p:txEl>
                                          </p:spTgt>
                                        </p:tgtEl>
                                        <p:attrNameLst>
                                          <p:attrName>style.visibility</p:attrName>
                                        </p:attrNameLst>
                                      </p:cBhvr>
                                      <p:to>
                                        <p:strVal val="visible"/>
                                      </p:to>
                                    </p:set>
                                    <p:animEffect transition="in" filter="diamond(in)">
                                      <p:cBhvr>
                                        <p:cTn id="27" dur="1000"/>
                                        <p:tgtEl>
                                          <p:spTgt spid="292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a:extLst>
              <a:ext uri="{FF2B5EF4-FFF2-40B4-BE49-F238E27FC236}">
                <a16:creationId xmlns:a16="http://schemas.microsoft.com/office/drawing/2014/main" id="{57C089E0-C3F9-41F9-A05F-EE74F8436F6B}"/>
              </a:ext>
            </a:extLst>
          </p:cNvPr>
          <p:cNvSpPr>
            <a:spLocks noGrp="1" noChangeArrowheads="1"/>
          </p:cNvSpPr>
          <p:nvPr>
            <p:ph type="body" idx="4294967295"/>
          </p:nvPr>
        </p:nvSpPr>
        <p:spPr>
          <a:xfrm>
            <a:off x="406771" y="1293600"/>
            <a:ext cx="8446453" cy="5250498"/>
          </a:xfrm>
        </p:spPr>
        <p:txBody>
          <a:bodyPr>
            <a:normAutofit/>
          </a:bodyPr>
          <a:lstStyle/>
          <a:p>
            <a:pPr eaLnBrk="1" hangingPunct="1">
              <a:buFont typeface="Wingdings" panose="05000000000000000000" pitchFamily="2" charset="2"/>
              <a:buChar char="l"/>
              <a:defRPr/>
            </a:pPr>
            <a:r>
              <a:rPr lang="zh-CN" altLang="en-US" sz="2800" b="1" dirty="0">
                <a:solidFill>
                  <a:srgbClr val="FFFF00"/>
                </a:solidFill>
                <a:latin typeface="Times New Roman" panose="02020603050405020304" pitchFamily="18" charset="0"/>
                <a:ea typeface="华文宋体" panose="02010600040101010101" pitchFamily="2" charset="-122"/>
              </a:rPr>
              <a:t>局部变量的输出</a:t>
            </a:r>
          </a:p>
          <a:p>
            <a:pPr eaLnBrk="1" hangingPunct="1">
              <a:buFont typeface="Wingdings" panose="05000000000000000000" pitchFamily="2" charset="2"/>
              <a:buNone/>
              <a:defRPr/>
            </a:pPr>
            <a:r>
              <a:rPr lang="en-US" altLang="zh-CN" sz="2800" b="1" dirty="0">
                <a:latin typeface="Times New Roman" panose="02020603050405020304" pitchFamily="18" charset="0"/>
                <a:ea typeface="华文宋体" panose="02010600040101010101" pitchFamily="2" charset="-122"/>
              </a:rPr>
              <a:t>Print </a:t>
            </a:r>
            <a:r>
              <a:rPr lang="zh-CN" altLang="en-US" sz="2800" b="1" dirty="0">
                <a:latin typeface="Times New Roman" panose="02020603050405020304" pitchFamily="18" charset="0"/>
                <a:ea typeface="华文宋体" panose="02010600040101010101" pitchFamily="2" charset="-122"/>
              </a:rPr>
              <a:t>：一次只能输出一个变量的值</a:t>
            </a:r>
          </a:p>
          <a:p>
            <a:pPr eaLnBrk="1" hangingPunct="1">
              <a:buFont typeface="Wingdings" panose="05000000000000000000" pitchFamily="2" charset="2"/>
              <a:buNone/>
              <a:defRPr/>
            </a:pPr>
            <a:r>
              <a:rPr lang="en-US" altLang="zh-CN" sz="2800" b="1" dirty="0">
                <a:latin typeface="Times New Roman" panose="02020603050405020304" pitchFamily="18" charset="0"/>
                <a:ea typeface="华文宋体" panose="02010600040101010101" pitchFamily="2" charset="-122"/>
              </a:rPr>
              <a:t>Select :</a:t>
            </a:r>
            <a:r>
              <a:rPr lang="zh-CN" altLang="en-US" sz="2800" b="1" dirty="0">
                <a:latin typeface="Times New Roman" panose="02020603050405020304" pitchFamily="18" charset="0"/>
                <a:ea typeface="华文宋体" panose="02010600040101010101" pitchFamily="2" charset="-122"/>
              </a:rPr>
              <a:t>一次可以输出多个变量的值</a:t>
            </a:r>
          </a:p>
        </p:txBody>
      </p:sp>
      <p:sp>
        <p:nvSpPr>
          <p:cNvPr id="9220" name="Text Box 4">
            <a:extLst>
              <a:ext uri="{FF2B5EF4-FFF2-40B4-BE49-F238E27FC236}">
                <a16:creationId xmlns:a16="http://schemas.microsoft.com/office/drawing/2014/main" id="{2BDBF3AF-70AB-4953-9BE8-D764440DFB3A}"/>
              </a:ext>
            </a:extLst>
          </p:cNvPr>
          <p:cNvSpPr txBox="1">
            <a:spLocks noChangeArrowheads="1"/>
          </p:cNvSpPr>
          <p:nvPr/>
        </p:nvSpPr>
        <p:spPr bwMode="auto">
          <a:xfrm>
            <a:off x="406771" y="411057"/>
            <a:ext cx="1595309"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1"/>
              </a:buClr>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SzPct val="60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2"/>
              </a:buClr>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996" b="1" dirty="0">
                <a:latin typeface="Arial" panose="020B0604020202020204" pitchFamily="34" charset="0"/>
              </a:rPr>
              <a:t>4.2</a:t>
            </a:r>
            <a:r>
              <a:rPr lang="en-US" altLang="zh-CN" sz="2996" dirty="0">
                <a:latin typeface="Arial" panose="020B0604020202020204" pitchFamily="34" charset="0"/>
              </a:rPr>
              <a:t> </a:t>
            </a:r>
            <a:r>
              <a:rPr lang="zh-CN" altLang="en-US" sz="2996" dirty="0">
                <a:latin typeface="Arial" panose="020B0604020202020204" pitchFamily="34" charset="0"/>
              </a:rPr>
              <a:t>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diamond(in)">
                                      <p:cBhvr>
                                        <p:cTn id="7" dur="1000"/>
                                        <p:tgtEl>
                                          <p:spTgt spid="292867">
                                            <p:txEl>
                                              <p:pRg st="0" end="0"/>
                                            </p:txEl>
                                          </p:spTgt>
                                        </p:tgtEl>
                                      </p:cBhvr>
                                    </p:animEffect>
                                  </p:childTnLst>
                                </p:cTn>
                              </p:par>
                            </p:childTnLst>
                          </p:cTn>
                        </p:par>
                        <p:par>
                          <p:cTn id="8" fill="hold" nodeType="afterGroup">
                            <p:stCondLst>
                              <p:cond delay="1000"/>
                            </p:stCondLst>
                            <p:childTnLst>
                              <p:par>
                                <p:cTn id="9" presetID="8" presetClass="entr" presetSubtype="16" fill="hold" nodeType="after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animEffect transition="in" filter="diamond(in)">
                                      <p:cBhvr>
                                        <p:cTn id="11" dur="1000"/>
                                        <p:tgtEl>
                                          <p:spTgt spid="292867">
                                            <p:txEl>
                                              <p:pRg st="1" end="1"/>
                                            </p:txEl>
                                          </p:spTgt>
                                        </p:tgtEl>
                                      </p:cBhvr>
                                    </p:animEffect>
                                  </p:childTnLst>
                                </p:cTn>
                              </p:par>
                            </p:childTnLst>
                          </p:cTn>
                        </p:par>
                        <p:par>
                          <p:cTn id="12" fill="hold" nodeType="afterGroup">
                            <p:stCondLst>
                              <p:cond delay="2000"/>
                            </p:stCondLst>
                            <p:childTnLst>
                              <p:par>
                                <p:cTn id="13" presetID="8" presetClass="entr" presetSubtype="16" fill="hold" nodeType="after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animEffect transition="in" filter="diamond(in)">
                                      <p:cBhvr>
                                        <p:cTn id="15" dur="1000"/>
                                        <p:tgtEl>
                                          <p:spTgt spid="292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a:extLst>
              <a:ext uri="{FF2B5EF4-FFF2-40B4-BE49-F238E27FC236}">
                <a16:creationId xmlns:a16="http://schemas.microsoft.com/office/drawing/2014/main" id="{B6B19A98-5815-469F-82AE-3F8A83A7EADA}"/>
              </a:ext>
            </a:extLst>
          </p:cNvPr>
          <p:cNvSpPr>
            <a:spLocks noGrp="1" noChangeArrowheads="1"/>
          </p:cNvSpPr>
          <p:nvPr>
            <p:ph type="body" idx="4294967295"/>
          </p:nvPr>
        </p:nvSpPr>
        <p:spPr>
          <a:xfrm>
            <a:off x="367042" y="1085926"/>
            <a:ext cx="9889478" cy="4676621"/>
          </a:xfrm>
        </p:spPr>
        <p:txBody>
          <a:bodyPr rtlCol="0">
            <a:normAutofit/>
          </a:bodyPr>
          <a:lstStyle/>
          <a:p>
            <a:pPr defTabSz="456567">
              <a:lnSpc>
                <a:spcPct val="90000"/>
              </a:lnSpc>
              <a:buClr>
                <a:schemeClr val="bg2">
                  <a:lumMod val="40000"/>
                  <a:lumOff val="60000"/>
                </a:schemeClr>
              </a:buClr>
              <a:buFont typeface="Wingdings" panose="05000000000000000000" pitchFamily="2" charset="2"/>
              <a:buChar char="l"/>
              <a:defRPr/>
            </a:pPr>
            <a:r>
              <a:rPr lang="zh-CN" altLang="en-US" sz="2800" b="1" i="0" baseline="0" dirty="0">
                <a:latin typeface="Times New Roman" panose="02020603050405020304" pitchFamily="18" charset="0"/>
                <a:ea typeface="华文宋体" panose="02010600040101010101" pitchFamily="2" charset="-122"/>
              </a:rPr>
              <a:t>全局变量不是由用户的程序定义的，它们是在服务器级定义的，只能使用预先说明及定义的全局变量。局部变量的名称不能与全局变量的名称相同，否则会在应用中出错。</a:t>
            </a:r>
          </a:p>
          <a:p>
            <a:pPr defTabSz="456567">
              <a:lnSpc>
                <a:spcPct val="90000"/>
              </a:lnSpc>
              <a:buClr>
                <a:schemeClr val="bg2">
                  <a:lumMod val="40000"/>
                  <a:lumOff val="60000"/>
                </a:schemeClr>
              </a:buClr>
              <a:buFont typeface="Wingdings" panose="05000000000000000000" pitchFamily="2" charset="2"/>
              <a:buChar char="l"/>
              <a:defRPr/>
            </a:pPr>
            <a:r>
              <a:rPr lang="zh-CN" altLang="en-US" sz="2800" b="1" i="0" baseline="0" dirty="0">
                <a:latin typeface="Times New Roman" panose="02020603050405020304" pitchFamily="18" charset="0"/>
                <a:ea typeface="华文宋体" panose="02010600040101010101" pitchFamily="2" charset="-122"/>
              </a:rPr>
              <a:t>引用全局变量时必须以“</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开头。</a:t>
            </a:r>
          </a:p>
          <a:p>
            <a:pPr marL="513630" indent="-513630" defTabSz="456567">
              <a:lnSpc>
                <a:spcPct val="9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例</a:t>
            </a:r>
            <a:r>
              <a:rPr lang="en-US" altLang="zh-CN" sz="2800" b="1" i="0" baseline="0" dirty="0">
                <a:latin typeface="Times New Roman" panose="02020603050405020304" pitchFamily="18" charset="0"/>
                <a:ea typeface="华文宋体" panose="02010600040101010101" pitchFamily="2" charset="-122"/>
              </a:rPr>
              <a:t> </a:t>
            </a:r>
            <a:r>
              <a:rPr lang="zh-CN" altLang="en-US" sz="2800" b="1" i="0" baseline="0" dirty="0">
                <a:latin typeface="Times New Roman" panose="02020603050405020304" pitchFamily="18" charset="0"/>
                <a:ea typeface="华文宋体" panose="02010600040101010101" pitchFamily="2" charset="-122"/>
              </a:rPr>
              <a:t>输出当前版本信息。</a:t>
            </a:r>
          </a:p>
          <a:p>
            <a:pPr marL="513630" indent="-513630" defTabSz="456567">
              <a:lnSpc>
                <a:spcPct val="90000"/>
              </a:lnSpc>
              <a:buClr>
                <a:schemeClr val="bg2">
                  <a:lumMod val="40000"/>
                  <a:lumOff val="60000"/>
                </a:schemeClr>
              </a:buClr>
              <a:buNone/>
              <a:defRPr/>
            </a:pPr>
            <a:r>
              <a:rPr lang="zh-CN" altLang="en-US" sz="2800" b="1" i="0" baseline="0" dirty="0">
                <a:latin typeface="Times New Roman" panose="02020603050405020304" pitchFamily="18" charset="0"/>
                <a:ea typeface="华文宋体" panose="02010600040101010101" pitchFamily="2" charset="-122"/>
              </a:rPr>
              <a:t>解：</a:t>
            </a:r>
            <a:r>
              <a:rPr lang="en-US" altLang="zh-CN" sz="2800" b="1" i="0" baseline="0" dirty="0">
                <a:latin typeface="Times New Roman" panose="02020603050405020304" pitchFamily="18" charset="0"/>
                <a:ea typeface="华文宋体" panose="02010600040101010101" pitchFamily="2" charset="-122"/>
              </a:rPr>
              <a:t>print @@ </a:t>
            </a:r>
            <a:r>
              <a:rPr lang="en-US" altLang="zh-CN" sz="2800" b="1" i="0" baseline="0" dirty="0" err="1">
                <a:latin typeface="Times New Roman" panose="02020603050405020304" pitchFamily="18" charset="0"/>
                <a:ea typeface="华文宋体" panose="02010600040101010101" pitchFamily="2" charset="-122"/>
              </a:rPr>
              <a:t>servername</a:t>
            </a:r>
            <a:r>
              <a:rPr lang="en-US" altLang="zh-CN" sz="2800" b="1" i="0" baseline="0" dirty="0">
                <a:latin typeface="Times New Roman" panose="02020603050405020304" pitchFamily="18" charset="0"/>
                <a:ea typeface="华文宋体" panose="02010600040101010101" pitchFamily="2" charset="-122"/>
              </a:rPr>
              <a:t>--</a:t>
            </a:r>
            <a:r>
              <a:rPr lang="zh-CN" altLang="en-US" sz="2800" b="1" i="0" baseline="0" dirty="0">
                <a:latin typeface="Times New Roman" panose="02020603050405020304" pitchFamily="18" charset="0"/>
                <a:ea typeface="华文宋体" panose="02010600040101010101" pitchFamily="2" charset="-122"/>
              </a:rPr>
              <a:t>输出当前版本信息</a:t>
            </a:r>
          </a:p>
          <a:p>
            <a:pPr marL="513630" indent="-513630" defTabSz="456567">
              <a:lnSpc>
                <a:spcPct val="9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@@rowcount:</a:t>
            </a:r>
            <a:r>
              <a:rPr lang="zh-CN" altLang="en-US" sz="2800" b="1" i="0" baseline="0" dirty="0">
                <a:latin typeface="Times New Roman" panose="02020603050405020304" pitchFamily="18" charset="0"/>
                <a:ea typeface="华文宋体" panose="02010600040101010101" pitchFamily="2" charset="-122"/>
              </a:rPr>
              <a:t>最近一个语句影响的记录数</a:t>
            </a:r>
          </a:p>
          <a:p>
            <a:pPr marL="513630" indent="-513630" defTabSz="456567">
              <a:lnSpc>
                <a:spcPct val="90000"/>
              </a:lnSpc>
              <a:buClr>
                <a:schemeClr val="bg2">
                  <a:lumMod val="40000"/>
                  <a:lumOff val="60000"/>
                </a:schemeClr>
              </a:buClr>
              <a:buNone/>
              <a:defRPr/>
            </a:pPr>
            <a:r>
              <a:rPr lang="en-US" altLang="zh-CN" sz="2800" b="1" i="0" baseline="0" dirty="0">
                <a:latin typeface="Times New Roman" panose="02020603050405020304" pitchFamily="18" charset="0"/>
                <a:ea typeface="华文宋体" panose="02010600040101010101" pitchFamily="2" charset="-122"/>
              </a:rPr>
              <a:t>@@version:</a:t>
            </a:r>
            <a:r>
              <a:rPr lang="zh-CN" altLang="en-US" sz="2800" b="1" i="0" baseline="0" dirty="0">
                <a:latin typeface="Times New Roman" panose="02020603050405020304" pitchFamily="18" charset="0"/>
                <a:ea typeface="华文宋体" panose="02010600040101010101" pitchFamily="2" charset="-122"/>
              </a:rPr>
              <a:t>版本信息</a:t>
            </a:r>
          </a:p>
        </p:txBody>
      </p:sp>
      <p:sp>
        <p:nvSpPr>
          <p:cNvPr id="13316" name="Text Box 4">
            <a:extLst>
              <a:ext uri="{FF2B5EF4-FFF2-40B4-BE49-F238E27FC236}">
                <a16:creationId xmlns:a16="http://schemas.microsoft.com/office/drawing/2014/main" id="{558FAF12-6D75-426D-A5D1-B47EEADB2B4E}"/>
              </a:ext>
            </a:extLst>
          </p:cNvPr>
          <p:cNvSpPr txBox="1">
            <a:spLocks noChangeArrowheads="1"/>
          </p:cNvSpPr>
          <p:nvPr/>
        </p:nvSpPr>
        <p:spPr bwMode="auto">
          <a:xfrm>
            <a:off x="367043" y="309830"/>
            <a:ext cx="1595309" cy="55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en-US" altLang="zh-CN" sz="2996" b="1" dirty="0">
                <a:latin typeface="Arial" panose="020B0604020202020204" pitchFamily="34" charset="0"/>
              </a:rPr>
              <a:t>4.2</a:t>
            </a:r>
            <a:r>
              <a:rPr lang="en-US" altLang="zh-CN" sz="2996" dirty="0">
                <a:latin typeface="Arial" panose="020B0604020202020204" pitchFamily="34" charset="0"/>
              </a:rPr>
              <a:t> </a:t>
            </a:r>
            <a:r>
              <a:rPr lang="zh-CN" altLang="en-US" sz="2996" dirty="0">
                <a:latin typeface="Arial" panose="020B0604020202020204" pitchFamily="34" charset="0"/>
              </a:rPr>
              <a:t>变量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diamond(in)">
                                      <p:cBhvr>
                                        <p:cTn id="7" dur="1000"/>
                                        <p:tgtEl>
                                          <p:spTgt spid="293891">
                                            <p:txEl>
                                              <p:pRg st="0" end="0"/>
                                            </p:txEl>
                                          </p:spTgt>
                                        </p:tgtEl>
                                      </p:cBhvr>
                                    </p:animEffect>
                                  </p:childTnLst>
                                </p:cTn>
                              </p:par>
                            </p:childTnLst>
                          </p:cTn>
                        </p:par>
                        <p:par>
                          <p:cTn id="8" fill="hold" nodeType="afterGroup">
                            <p:stCondLst>
                              <p:cond delay="1000"/>
                            </p:stCondLst>
                            <p:childTnLst>
                              <p:par>
                                <p:cTn id="9" presetID="8" presetClass="entr" presetSubtype="16" fill="hold" nodeType="afterEffect">
                                  <p:stCondLst>
                                    <p:cond delay="0"/>
                                  </p:stCondLst>
                                  <p:childTnLst>
                                    <p:set>
                                      <p:cBhvr>
                                        <p:cTn id="10" dur="1" fill="hold">
                                          <p:stCondLst>
                                            <p:cond delay="0"/>
                                          </p:stCondLst>
                                        </p:cTn>
                                        <p:tgtEl>
                                          <p:spTgt spid="293891">
                                            <p:txEl>
                                              <p:pRg st="1" end="1"/>
                                            </p:txEl>
                                          </p:spTgt>
                                        </p:tgtEl>
                                        <p:attrNameLst>
                                          <p:attrName>style.visibility</p:attrName>
                                        </p:attrNameLst>
                                      </p:cBhvr>
                                      <p:to>
                                        <p:strVal val="visible"/>
                                      </p:to>
                                    </p:set>
                                    <p:animEffect transition="in" filter="diamond(in)">
                                      <p:cBhvr>
                                        <p:cTn id="11" dur="1000"/>
                                        <p:tgtEl>
                                          <p:spTgt spid="293891">
                                            <p:txEl>
                                              <p:pRg st="1" end="1"/>
                                            </p:txEl>
                                          </p:spTgt>
                                        </p:tgtEl>
                                      </p:cBhvr>
                                    </p:animEffect>
                                  </p:childTnLst>
                                </p:cTn>
                              </p:par>
                            </p:childTnLst>
                          </p:cTn>
                        </p:par>
                        <p:par>
                          <p:cTn id="12" fill="hold" nodeType="afterGroup">
                            <p:stCondLst>
                              <p:cond delay="2000"/>
                            </p:stCondLst>
                            <p:childTnLst>
                              <p:par>
                                <p:cTn id="13" presetID="8" presetClass="entr" presetSubtype="16" fill="hold" nodeType="afterEffect">
                                  <p:stCondLst>
                                    <p:cond delay="0"/>
                                  </p:stCondLst>
                                  <p:childTnLst>
                                    <p:set>
                                      <p:cBhvr>
                                        <p:cTn id="14" dur="1" fill="hold">
                                          <p:stCondLst>
                                            <p:cond delay="0"/>
                                          </p:stCondLst>
                                        </p:cTn>
                                        <p:tgtEl>
                                          <p:spTgt spid="293891">
                                            <p:txEl>
                                              <p:pRg st="2" end="2"/>
                                            </p:txEl>
                                          </p:spTgt>
                                        </p:tgtEl>
                                        <p:attrNameLst>
                                          <p:attrName>style.visibility</p:attrName>
                                        </p:attrNameLst>
                                      </p:cBhvr>
                                      <p:to>
                                        <p:strVal val="visible"/>
                                      </p:to>
                                    </p:set>
                                    <p:animEffect transition="in" filter="diamond(in)">
                                      <p:cBhvr>
                                        <p:cTn id="15" dur="1000"/>
                                        <p:tgtEl>
                                          <p:spTgt spid="293891">
                                            <p:txEl>
                                              <p:pRg st="2" end="2"/>
                                            </p:txEl>
                                          </p:spTgt>
                                        </p:tgtEl>
                                      </p:cBhvr>
                                    </p:animEffect>
                                  </p:childTnLst>
                                </p:cTn>
                              </p:par>
                            </p:childTnLst>
                          </p:cTn>
                        </p:par>
                        <p:par>
                          <p:cTn id="16" fill="hold" nodeType="afterGroup">
                            <p:stCondLst>
                              <p:cond delay="3000"/>
                            </p:stCondLst>
                            <p:childTnLst>
                              <p:par>
                                <p:cTn id="17" presetID="8" presetClass="entr" presetSubtype="16" fill="hold" nodeType="afterEffect">
                                  <p:stCondLst>
                                    <p:cond delay="0"/>
                                  </p:stCondLst>
                                  <p:childTnLst>
                                    <p:set>
                                      <p:cBhvr>
                                        <p:cTn id="18" dur="1" fill="hold">
                                          <p:stCondLst>
                                            <p:cond delay="0"/>
                                          </p:stCondLst>
                                        </p:cTn>
                                        <p:tgtEl>
                                          <p:spTgt spid="293891">
                                            <p:txEl>
                                              <p:pRg st="3" end="3"/>
                                            </p:txEl>
                                          </p:spTgt>
                                        </p:tgtEl>
                                        <p:attrNameLst>
                                          <p:attrName>style.visibility</p:attrName>
                                        </p:attrNameLst>
                                      </p:cBhvr>
                                      <p:to>
                                        <p:strVal val="visible"/>
                                      </p:to>
                                    </p:set>
                                    <p:animEffect transition="in" filter="diamond(in)">
                                      <p:cBhvr>
                                        <p:cTn id="19" dur="1000"/>
                                        <p:tgtEl>
                                          <p:spTgt spid="293891">
                                            <p:txEl>
                                              <p:pRg st="3" end="3"/>
                                            </p:txEl>
                                          </p:spTgt>
                                        </p:tgtEl>
                                      </p:cBhvr>
                                    </p:animEffect>
                                  </p:childTnLst>
                                </p:cTn>
                              </p:par>
                            </p:childTnLst>
                          </p:cTn>
                        </p:par>
                        <p:par>
                          <p:cTn id="20" fill="hold" nodeType="afterGroup">
                            <p:stCondLst>
                              <p:cond delay="4000"/>
                            </p:stCondLst>
                            <p:childTnLst>
                              <p:par>
                                <p:cTn id="21" presetID="8" presetClass="entr" presetSubtype="16" fill="hold" nodeType="afterEffect">
                                  <p:stCondLst>
                                    <p:cond delay="0"/>
                                  </p:stCondLst>
                                  <p:childTnLst>
                                    <p:set>
                                      <p:cBhvr>
                                        <p:cTn id="22" dur="1" fill="hold">
                                          <p:stCondLst>
                                            <p:cond delay="0"/>
                                          </p:stCondLst>
                                        </p:cTn>
                                        <p:tgtEl>
                                          <p:spTgt spid="293891">
                                            <p:txEl>
                                              <p:pRg st="4" end="4"/>
                                            </p:txEl>
                                          </p:spTgt>
                                        </p:tgtEl>
                                        <p:attrNameLst>
                                          <p:attrName>style.visibility</p:attrName>
                                        </p:attrNameLst>
                                      </p:cBhvr>
                                      <p:to>
                                        <p:strVal val="visible"/>
                                      </p:to>
                                    </p:set>
                                    <p:animEffect transition="in" filter="diamond(in)">
                                      <p:cBhvr>
                                        <p:cTn id="23" dur="1000"/>
                                        <p:tgtEl>
                                          <p:spTgt spid="293891">
                                            <p:txEl>
                                              <p:pRg st="4" end="4"/>
                                            </p:txEl>
                                          </p:spTgt>
                                        </p:tgtEl>
                                      </p:cBhvr>
                                    </p:animEffect>
                                  </p:childTnLst>
                                </p:cTn>
                              </p:par>
                            </p:childTnLst>
                          </p:cTn>
                        </p:par>
                        <p:par>
                          <p:cTn id="24" fill="hold" nodeType="afterGroup">
                            <p:stCondLst>
                              <p:cond delay="5000"/>
                            </p:stCondLst>
                            <p:childTnLst>
                              <p:par>
                                <p:cTn id="25" presetID="8" presetClass="entr" presetSubtype="16" fill="hold" nodeType="afterEffect">
                                  <p:stCondLst>
                                    <p:cond delay="0"/>
                                  </p:stCondLst>
                                  <p:childTnLst>
                                    <p:set>
                                      <p:cBhvr>
                                        <p:cTn id="26" dur="1" fill="hold">
                                          <p:stCondLst>
                                            <p:cond delay="0"/>
                                          </p:stCondLst>
                                        </p:cTn>
                                        <p:tgtEl>
                                          <p:spTgt spid="293891">
                                            <p:txEl>
                                              <p:pRg st="5" end="5"/>
                                            </p:txEl>
                                          </p:spTgt>
                                        </p:tgtEl>
                                        <p:attrNameLst>
                                          <p:attrName>style.visibility</p:attrName>
                                        </p:attrNameLst>
                                      </p:cBhvr>
                                      <p:to>
                                        <p:strVal val="visible"/>
                                      </p:to>
                                    </p:set>
                                    <p:animEffect transition="in" filter="diamond(in)">
                                      <p:cBhvr>
                                        <p:cTn id="27" dur="1000"/>
                                        <p:tgtEl>
                                          <p:spTgt spid="293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2836</TotalTime>
  <Words>3818</Words>
  <Application>Microsoft Office PowerPoint</Application>
  <PresentationFormat>自定义</PresentationFormat>
  <Paragraphs>412</Paragraphs>
  <Slides>61</Slides>
  <Notes>2</Notes>
  <HiddenSlides>0</HiddenSlides>
  <MMClips>2</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61</vt:i4>
      </vt:variant>
    </vt:vector>
  </HeadingPairs>
  <TitlesOfParts>
    <vt:vector size="78" baseType="lpstr">
      <vt:lpstr>Times-Roman</vt:lpstr>
      <vt:lpstr>等线</vt:lpstr>
      <vt:lpstr>等线 Light</vt:lpstr>
      <vt:lpstr>黑体</vt:lpstr>
      <vt:lpstr>隶书</vt:lpstr>
      <vt:lpstr>宋体</vt:lpstr>
      <vt:lpstr>微软雅黑</vt:lpstr>
      <vt:lpstr>Arial</vt:lpstr>
      <vt:lpstr>Century Gothic</vt:lpstr>
      <vt:lpstr>Impact</vt:lpstr>
      <vt:lpstr>Times New Roman</vt:lpstr>
      <vt:lpstr>Verdana</vt:lpstr>
      <vt:lpstr>Wingdings</vt:lpstr>
      <vt:lpstr>Wingdings 2</vt:lpstr>
      <vt:lpstr>Wingdings 3</vt:lpstr>
      <vt:lpstr>离子</vt:lpstr>
      <vt:lpstr>自定义设计方案</vt:lpstr>
      <vt:lpstr>PowerPoint 演示文稿</vt:lpstr>
      <vt:lpstr>PowerPoint 演示文稿</vt:lpstr>
      <vt:lpstr>Transact-SQL 程序设计</vt:lpstr>
      <vt:lpstr>4.1 注释符与运算符</vt:lpstr>
      <vt:lpstr>4.1 注释符与运算符</vt:lpstr>
      <vt:lpstr>PowerPoint 演示文稿</vt:lpstr>
      <vt:lpstr>PowerPoint 演示文稿</vt:lpstr>
      <vt:lpstr>PowerPoint 演示文稿</vt:lpstr>
      <vt:lpstr>PowerPoint 演示文稿</vt:lpstr>
      <vt:lpstr>PowerPoint 演示文稿</vt:lpstr>
      <vt:lpstr>4.3 流程控制语句</vt:lpstr>
      <vt:lpstr>PowerPoint 演示文稿</vt:lpstr>
      <vt:lpstr>4.3 流程控制语句</vt:lpstr>
      <vt:lpstr>4.3 流程控制语句</vt:lpstr>
      <vt:lpstr>4.3  流程控制语句</vt:lpstr>
      <vt:lpstr>4.3 流程控制语句</vt:lpstr>
      <vt:lpstr>4.3 流程控制语句</vt:lpstr>
      <vt:lpstr>4.3 流程控制语句</vt:lpstr>
      <vt:lpstr>PowerPoint 演示文稿</vt:lpstr>
      <vt:lpstr>4.3 流程控制语句</vt:lpstr>
      <vt:lpstr>4.3 流程控制语句</vt:lpstr>
      <vt:lpstr>4.3 流程控制语句</vt:lpstr>
      <vt:lpstr>4.3 流程控制语句</vt:lpstr>
      <vt:lpstr>4.3 流程控制语句</vt:lpstr>
      <vt:lpstr>4.3 流程控制语句</vt:lpstr>
      <vt:lpstr>4.3流程控制语句</vt:lpstr>
      <vt:lpstr>4.3 流程控制语句</vt:lpstr>
      <vt:lpstr>4.3 程控制语句</vt:lpstr>
      <vt:lpstr>4.3  流程控制语句</vt:lpstr>
      <vt:lpstr>PowerPoint 演示文稿</vt:lpstr>
      <vt:lpstr>PowerPoint 演示文稿</vt:lpstr>
      <vt:lpstr>PowerPoint 演示文稿</vt:lpstr>
      <vt:lpstr>PowerPoint 演示文稿</vt:lpstr>
      <vt:lpstr>4.4 存储过程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SQL Server触发器的类型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lpstr>使用系统存储过程查看触发器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繁夕设计</dc:creator>
  <cp:lastModifiedBy>王 杭轶</cp:lastModifiedBy>
  <cp:revision>241</cp:revision>
  <dcterms:created xsi:type="dcterms:W3CDTF">2016-01-01T07:14:37Z</dcterms:created>
  <dcterms:modified xsi:type="dcterms:W3CDTF">2022-06-23T08:50:33Z</dcterms:modified>
</cp:coreProperties>
</file>