
<file path=[Content_Types].xml><?xml version="1.0" encoding="utf-8"?>
<Types xmlns="http://schemas.openxmlformats.org/package/2006/content-types">
  <Default Extension="bin" ContentType="application/vnd.openxmlformats-officedocument.oleObject"/>
  <Default Extension="doc" ContentType="application/msword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564" r:id="rId2"/>
    <p:sldId id="892" r:id="rId3"/>
    <p:sldId id="1024" r:id="rId4"/>
    <p:sldId id="1043" r:id="rId5"/>
    <p:sldId id="1005" r:id="rId6"/>
    <p:sldId id="1044" r:id="rId7"/>
    <p:sldId id="1045" r:id="rId8"/>
    <p:sldId id="1032" r:id="rId9"/>
    <p:sldId id="1046" r:id="rId10"/>
    <p:sldId id="1025" r:id="rId11"/>
    <p:sldId id="1033" r:id="rId12"/>
    <p:sldId id="1026" r:id="rId13"/>
    <p:sldId id="1034" r:id="rId14"/>
    <p:sldId id="1035" r:id="rId15"/>
    <p:sldId id="572" r:id="rId16"/>
    <p:sldId id="99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EB2"/>
    <a:srgbClr val="A828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910" autoAdjust="0"/>
  </p:normalViewPr>
  <p:slideViewPr>
    <p:cSldViewPr snapToGrid="0">
      <p:cViewPr varScale="1">
        <p:scale>
          <a:sx n="79" d="100"/>
          <a:sy n="79" d="100"/>
        </p:scale>
        <p:origin x="5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8846F-B6DA-4FF4-ADFA-FD15ADCBBAA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752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72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902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8846F-B6DA-4FF4-ADFA-FD15ADCBBAA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911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8846F-B6DA-4FF4-ADFA-FD15ADCBBAA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07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001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06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19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543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086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896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803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93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2023/9/11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strips dir="l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B2B72-5EBF-41D6-A163-53A480151EDF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Microsoft_Word_97_-_2003_Document.doc"/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5"/>
          <p:cNvSpPr>
            <a:spLocks/>
          </p:cNvSpPr>
          <p:nvPr/>
        </p:nvSpPr>
        <p:spPr bwMode="auto">
          <a:xfrm>
            <a:off x="2064482" y="937530"/>
            <a:ext cx="3737308" cy="3230439"/>
          </a:xfrm>
          <a:custGeom>
            <a:avLst/>
            <a:gdLst>
              <a:gd name="T0" fmla="*/ 1124 w 4497"/>
              <a:gd name="T1" fmla="*/ 3892 h 3892"/>
              <a:gd name="T2" fmla="*/ 0 w 4497"/>
              <a:gd name="T3" fmla="*/ 1945 h 3892"/>
              <a:gd name="T4" fmla="*/ 1124 w 4497"/>
              <a:gd name="T5" fmla="*/ 0 h 3892"/>
              <a:gd name="T6" fmla="*/ 3373 w 4497"/>
              <a:gd name="T7" fmla="*/ 0 h 3892"/>
              <a:gd name="T8" fmla="*/ 4497 w 4497"/>
              <a:gd name="T9" fmla="*/ 1945 h 3892"/>
              <a:gd name="T10" fmla="*/ 3373 w 4497"/>
              <a:gd name="T11" fmla="*/ 3892 h 3892"/>
              <a:gd name="T12" fmla="*/ 1124 w 4497"/>
              <a:gd name="T13" fmla="*/ 3892 h 3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97" h="3892">
                <a:moveTo>
                  <a:pt x="1124" y="3892"/>
                </a:moveTo>
                <a:lnTo>
                  <a:pt x="0" y="1945"/>
                </a:lnTo>
                <a:lnTo>
                  <a:pt x="1124" y="0"/>
                </a:lnTo>
                <a:lnTo>
                  <a:pt x="3373" y="0"/>
                </a:lnTo>
                <a:lnTo>
                  <a:pt x="4497" y="1945"/>
                </a:lnTo>
                <a:lnTo>
                  <a:pt x="3373" y="3892"/>
                </a:lnTo>
                <a:lnTo>
                  <a:pt x="1124" y="3892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1" tIns="45694" rIns="91391" bIns="45694" rtlCol="0" anchor="ctr"/>
          <a:lstStyle/>
          <a:p>
            <a:pPr algn="ctr"/>
            <a:endParaRPr lang="zh-CN" altLang="en-US" sz="1901"/>
          </a:p>
        </p:txBody>
      </p:sp>
      <p:sp>
        <p:nvSpPr>
          <p:cNvPr id="137" name="Freeform 6"/>
          <p:cNvSpPr>
            <a:spLocks/>
          </p:cNvSpPr>
          <p:nvPr/>
        </p:nvSpPr>
        <p:spPr bwMode="auto">
          <a:xfrm>
            <a:off x="2171072" y="836432"/>
            <a:ext cx="3610984" cy="3603948"/>
          </a:xfrm>
          <a:custGeom>
            <a:avLst/>
            <a:gdLst>
              <a:gd name="T0" fmla="*/ 1590 w 4345"/>
              <a:gd name="T1" fmla="*/ 4342 h 4342"/>
              <a:gd name="T2" fmla="*/ 0 w 4345"/>
              <a:gd name="T3" fmla="*/ 2752 h 4342"/>
              <a:gd name="T4" fmla="*/ 582 w 4345"/>
              <a:gd name="T5" fmla="*/ 582 h 4342"/>
              <a:gd name="T6" fmla="*/ 2755 w 4345"/>
              <a:gd name="T7" fmla="*/ 0 h 4342"/>
              <a:gd name="T8" fmla="*/ 4345 w 4345"/>
              <a:gd name="T9" fmla="*/ 1590 h 4342"/>
              <a:gd name="T10" fmla="*/ 3763 w 4345"/>
              <a:gd name="T11" fmla="*/ 3760 h 4342"/>
              <a:gd name="T12" fmla="*/ 1590 w 4345"/>
              <a:gd name="T13" fmla="*/ 4342 h 4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5" h="4342">
                <a:moveTo>
                  <a:pt x="1590" y="4342"/>
                </a:moveTo>
                <a:lnTo>
                  <a:pt x="0" y="2752"/>
                </a:lnTo>
                <a:lnTo>
                  <a:pt x="582" y="582"/>
                </a:lnTo>
                <a:lnTo>
                  <a:pt x="2755" y="0"/>
                </a:lnTo>
                <a:lnTo>
                  <a:pt x="4345" y="1590"/>
                </a:lnTo>
                <a:lnTo>
                  <a:pt x="3763" y="3760"/>
                </a:lnTo>
                <a:lnTo>
                  <a:pt x="1590" y="4342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1" tIns="45694" rIns="91391" bIns="45694" rtlCol="0" anchor="ctr"/>
          <a:lstStyle/>
          <a:p>
            <a:pPr algn="ctr"/>
            <a:endParaRPr lang="zh-CN" altLang="en-US" sz="1901"/>
          </a:p>
        </p:txBody>
      </p:sp>
      <p:sp>
        <p:nvSpPr>
          <p:cNvPr id="138" name="Freeform 7"/>
          <p:cNvSpPr>
            <a:spLocks/>
          </p:cNvSpPr>
          <p:nvPr/>
        </p:nvSpPr>
        <p:spPr bwMode="auto">
          <a:xfrm>
            <a:off x="2486646" y="801386"/>
            <a:ext cx="3237004" cy="3733432"/>
          </a:xfrm>
          <a:custGeom>
            <a:avLst/>
            <a:gdLst>
              <a:gd name="T0" fmla="*/ 1948 w 3895"/>
              <a:gd name="T1" fmla="*/ 4498 h 4498"/>
              <a:gd name="T2" fmla="*/ 0 w 3895"/>
              <a:gd name="T3" fmla="*/ 3374 h 4498"/>
              <a:gd name="T4" fmla="*/ 0 w 3895"/>
              <a:gd name="T5" fmla="*/ 1124 h 4498"/>
              <a:gd name="T6" fmla="*/ 1948 w 3895"/>
              <a:gd name="T7" fmla="*/ 0 h 4498"/>
              <a:gd name="T8" fmla="*/ 3895 w 3895"/>
              <a:gd name="T9" fmla="*/ 1124 h 4498"/>
              <a:gd name="T10" fmla="*/ 3895 w 3895"/>
              <a:gd name="T11" fmla="*/ 3374 h 4498"/>
              <a:gd name="T12" fmla="*/ 1948 w 3895"/>
              <a:gd name="T13" fmla="*/ 4498 h 4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95" h="4498">
                <a:moveTo>
                  <a:pt x="1948" y="4498"/>
                </a:moveTo>
                <a:lnTo>
                  <a:pt x="0" y="3374"/>
                </a:lnTo>
                <a:lnTo>
                  <a:pt x="0" y="1124"/>
                </a:lnTo>
                <a:lnTo>
                  <a:pt x="1948" y="0"/>
                </a:lnTo>
                <a:lnTo>
                  <a:pt x="3895" y="1124"/>
                </a:lnTo>
                <a:lnTo>
                  <a:pt x="3895" y="3374"/>
                </a:lnTo>
                <a:lnTo>
                  <a:pt x="1948" y="4498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1" tIns="45694" rIns="91391" bIns="45694" rtlCol="0" anchor="ctr"/>
          <a:lstStyle/>
          <a:p>
            <a:pPr algn="ctr"/>
            <a:endParaRPr lang="zh-CN" altLang="en-US" sz="1901"/>
          </a:p>
        </p:txBody>
      </p:sp>
      <p:sp>
        <p:nvSpPr>
          <p:cNvPr id="139" name="Freeform 8"/>
          <p:cNvSpPr>
            <a:spLocks/>
          </p:cNvSpPr>
          <p:nvPr/>
        </p:nvSpPr>
        <p:spPr bwMode="auto">
          <a:xfrm>
            <a:off x="2171072" y="866953"/>
            <a:ext cx="3610984" cy="3603948"/>
          </a:xfrm>
          <a:custGeom>
            <a:avLst/>
            <a:gdLst>
              <a:gd name="T0" fmla="*/ 2755 w 4345"/>
              <a:gd name="T1" fmla="*/ 4342 h 4342"/>
              <a:gd name="T2" fmla="*/ 582 w 4345"/>
              <a:gd name="T3" fmla="*/ 3760 h 4342"/>
              <a:gd name="T4" fmla="*/ 0 w 4345"/>
              <a:gd name="T5" fmla="*/ 1590 h 4342"/>
              <a:gd name="T6" fmla="*/ 1590 w 4345"/>
              <a:gd name="T7" fmla="*/ 0 h 4342"/>
              <a:gd name="T8" fmla="*/ 3763 w 4345"/>
              <a:gd name="T9" fmla="*/ 582 h 4342"/>
              <a:gd name="T10" fmla="*/ 4345 w 4345"/>
              <a:gd name="T11" fmla="*/ 2752 h 4342"/>
              <a:gd name="T12" fmla="*/ 2755 w 4345"/>
              <a:gd name="T13" fmla="*/ 4342 h 4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5" h="4342">
                <a:moveTo>
                  <a:pt x="2755" y="4342"/>
                </a:moveTo>
                <a:lnTo>
                  <a:pt x="582" y="3760"/>
                </a:lnTo>
                <a:lnTo>
                  <a:pt x="0" y="1590"/>
                </a:lnTo>
                <a:lnTo>
                  <a:pt x="1590" y="0"/>
                </a:lnTo>
                <a:lnTo>
                  <a:pt x="3763" y="582"/>
                </a:lnTo>
                <a:lnTo>
                  <a:pt x="4345" y="2752"/>
                </a:lnTo>
                <a:lnTo>
                  <a:pt x="2755" y="4342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1" tIns="45694" rIns="91391" bIns="45694" rtlCol="0" anchor="ctr"/>
          <a:lstStyle/>
          <a:p>
            <a:pPr algn="ctr"/>
            <a:endParaRPr lang="zh-CN" altLang="en-US" sz="1901"/>
          </a:p>
        </p:txBody>
      </p:sp>
      <p:grpSp>
        <p:nvGrpSpPr>
          <p:cNvPr id="145" name="组合 144"/>
          <p:cNvGrpSpPr/>
          <p:nvPr/>
        </p:nvGrpSpPr>
        <p:grpSpPr>
          <a:xfrm>
            <a:off x="2078741" y="805512"/>
            <a:ext cx="3722752" cy="3722330"/>
            <a:chOff x="2956499" y="285040"/>
            <a:chExt cx="6282963" cy="6290167"/>
          </a:xfrm>
        </p:grpSpPr>
        <p:sp>
          <p:nvSpPr>
            <p:cNvPr id="146" name="任意多边形 145"/>
            <p:cNvSpPr/>
            <p:nvPr/>
          </p:nvSpPr>
          <p:spPr>
            <a:xfrm rot="900000">
              <a:off x="3849486" y="1109079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47" name="任意多边形 146"/>
            <p:cNvSpPr/>
            <p:nvPr/>
          </p:nvSpPr>
          <p:spPr>
            <a:xfrm rot="1782227">
              <a:off x="4477103" y="62522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48" name="任意多边形 147"/>
            <p:cNvSpPr/>
            <p:nvPr/>
          </p:nvSpPr>
          <p:spPr>
            <a:xfrm rot="2700000">
              <a:off x="5212636" y="320180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49" name="任意多边形 148"/>
            <p:cNvSpPr/>
            <p:nvPr/>
          </p:nvSpPr>
          <p:spPr>
            <a:xfrm rot="3600000">
              <a:off x="6000826" y="216126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0" name="任意多边形 149"/>
            <p:cNvSpPr/>
            <p:nvPr/>
          </p:nvSpPr>
          <p:spPr>
            <a:xfrm rot="4500000">
              <a:off x="6784211" y="32506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1" name="任意多边形 150"/>
            <p:cNvSpPr/>
            <p:nvPr/>
          </p:nvSpPr>
          <p:spPr>
            <a:xfrm rot="5400000">
              <a:off x="7514839" y="630613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2" name="任意多边形 151"/>
            <p:cNvSpPr/>
            <p:nvPr/>
          </p:nvSpPr>
          <p:spPr>
            <a:xfrm rot="6300000">
              <a:off x="8147103" y="1117220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3" name="任意多边形 152"/>
            <p:cNvSpPr/>
            <p:nvPr/>
          </p:nvSpPr>
          <p:spPr>
            <a:xfrm rot="7200000">
              <a:off x="8627514" y="174316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4" name="任意多边形 153"/>
            <p:cNvSpPr/>
            <p:nvPr/>
          </p:nvSpPr>
          <p:spPr>
            <a:xfrm rot="8100000">
              <a:off x="8931806" y="2478956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5" name="任意多边形 154"/>
            <p:cNvSpPr/>
            <p:nvPr/>
          </p:nvSpPr>
          <p:spPr>
            <a:xfrm rot="9000000">
              <a:off x="9031812" y="3259966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6" name="任意多边形 155"/>
            <p:cNvSpPr/>
            <p:nvPr/>
          </p:nvSpPr>
          <p:spPr>
            <a:xfrm rot="9900000">
              <a:off x="8927804" y="4050136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7" name="任意多边形 156"/>
            <p:cNvSpPr/>
            <p:nvPr/>
          </p:nvSpPr>
          <p:spPr>
            <a:xfrm rot="10800000">
              <a:off x="8618788" y="4783024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8" name="任意多边形 157"/>
            <p:cNvSpPr/>
            <p:nvPr/>
          </p:nvSpPr>
          <p:spPr>
            <a:xfrm rot="11700000">
              <a:off x="8139239" y="5406154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9" name="任意多边形 158"/>
            <p:cNvSpPr/>
            <p:nvPr/>
          </p:nvSpPr>
          <p:spPr>
            <a:xfrm rot="12600000">
              <a:off x="7506531" y="5889660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0" name="任意多边形 159"/>
            <p:cNvSpPr/>
            <p:nvPr/>
          </p:nvSpPr>
          <p:spPr>
            <a:xfrm rot="13500000">
              <a:off x="6774190" y="6192343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1" name="任意多边形 160"/>
            <p:cNvSpPr/>
            <p:nvPr/>
          </p:nvSpPr>
          <p:spPr>
            <a:xfrm rot="14400000">
              <a:off x="5989545" y="6298643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2" name="任意多边形 161"/>
            <p:cNvSpPr/>
            <p:nvPr/>
          </p:nvSpPr>
          <p:spPr>
            <a:xfrm rot="15300000">
              <a:off x="5197120" y="6187460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3" name="任意多边形 162"/>
            <p:cNvSpPr/>
            <p:nvPr/>
          </p:nvSpPr>
          <p:spPr>
            <a:xfrm rot="16200000">
              <a:off x="4468758" y="5881909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4" name="任意多边形 163"/>
            <p:cNvSpPr/>
            <p:nvPr/>
          </p:nvSpPr>
          <p:spPr>
            <a:xfrm rot="17100000">
              <a:off x="3839962" y="540139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5" name="任意多边形 164"/>
            <p:cNvSpPr/>
            <p:nvPr/>
          </p:nvSpPr>
          <p:spPr>
            <a:xfrm rot="18000000">
              <a:off x="3360270" y="4773163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6" name="任意多边形 165"/>
            <p:cNvSpPr/>
            <p:nvPr/>
          </p:nvSpPr>
          <p:spPr>
            <a:xfrm rot="18900000">
              <a:off x="3054925" y="403766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7" name="任意多边形 166"/>
            <p:cNvSpPr/>
            <p:nvPr/>
          </p:nvSpPr>
          <p:spPr>
            <a:xfrm rot="19800000">
              <a:off x="2956499" y="3248745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8" name="任意多边形 167"/>
            <p:cNvSpPr/>
            <p:nvPr/>
          </p:nvSpPr>
          <p:spPr>
            <a:xfrm rot="20700000">
              <a:off x="3057420" y="2466481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9" name="任意多边形 168"/>
            <p:cNvSpPr/>
            <p:nvPr/>
          </p:nvSpPr>
          <p:spPr>
            <a:xfrm>
              <a:off x="3366328" y="173009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</p:grpSp>
      <p:sp>
        <p:nvSpPr>
          <p:cNvPr id="171" name="文本框 20"/>
          <p:cNvSpPr txBox="1"/>
          <p:nvPr/>
        </p:nvSpPr>
        <p:spPr bwMode="auto">
          <a:xfrm>
            <a:off x="2332922" y="2039090"/>
            <a:ext cx="3009776" cy="1448382"/>
          </a:xfrm>
          <a:prstGeom prst="rect">
            <a:avLst/>
          </a:prstGeom>
          <a:noFill/>
        </p:spPr>
        <p:txBody>
          <a:bodyPr wrap="none" lIns="91391" tIns="45694" rIns="91391" bIns="45694">
            <a:spAutoFit/>
          </a:bodyPr>
          <a:lstStyle/>
          <a:p>
            <a:pPr algn="ctr" defTabSz="91391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6" b="1" dirty="0">
                <a:ln w="12700">
                  <a:solidFill>
                    <a:srgbClr val="65220B"/>
                  </a:solidFill>
                </a:ln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数据库原理</a:t>
            </a:r>
            <a:endParaRPr lang="en-US" altLang="zh-CN" sz="4406" b="1" dirty="0">
              <a:ln w="12700">
                <a:solidFill>
                  <a:srgbClr val="65220B"/>
                </a:solidFill>
              </a:ln>
              <a:solidFill>
                <a:prstClr val="whit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91391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6" b="1" dirty="0">
                <a:ln w="12700">
                  <a:solidFill>
                    <a:srgbClr val="65220B"/>
                  </a:solidFill>
                </a:ln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与技术</a:t>
            </a:r>
          </a:p>
        </p:txBody>
      </p:sp>
      <p:pic>
        <p:nvPicPr>
          <p:cNvPr id="35" name="Picture 5" descr="\\Zc8\e\1 临时文件\2015\4月\4.29\2015封套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28" y="971337"/>
            <a:ext cx="6242893" cy="23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FC7D111-66A8-537F-0B7D-839603E7D1F2}"/>
              </a:ext>
            </a:extLst>
          </p:cNvPr>
          <p:cNvSpPr txBox="1"/>
          <p:nvPr/>
        </p:nvSpPr>
        <p:spPr>
          <a:xfrm>
            <a:off x="2398584" y="5222247"/>
            <a:ext cx="3237004" cy="77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1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6" b="1" dirty="0">
                <a:ln w="12700">
                  <a:solidFill>
                    <a:srgbClr val="65220B"/>
                  </a:solidFill>
                </a:ln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数计 刘丽娟</a:t>
            </a:r>
          </a:p>
        </p:txBody>
      </p:sp>
    </p:spTree>
    <p:extLst>
      <p:ext uri="{BB962C8B-B14F-4D97-AF65-F5344CB8AC3E}">
        <p14:creationId xmlns:p14="http://schemas.microsoft.com/office/powerpoint/2010/main" val="135011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 animBg="1"/>
      <p:bldP spid="138" grpId="0" animBg="1"/>
      <p:bldP spid="139" grpId="0" animBg="1"/>
      <p:bldP spid="17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外码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5866226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AF6FC4C-1423-6462-9F6D-D8C33FB4485F}"/>
              </a:ext>
            </a:extLst>
          </p:cNvPr>
          <p:cNvSpPr txBox="1"/>
          <p:nvPr/>
        </p:nvSpPr>
        <p:spPr>
          <a:xfrm>
            <a:off x="851012" y="1364776"/>
            <a:ext cx="966189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aphicFrame>
        <p:nvGraphicFramePr>
          <p:cNvPr id="25" name="Object 4">
            <a:extLst>
              <a:ext uri="{FF2B5EF4-FFF2-40B4-BE49-F238E27FC236}">
                <a16:creationId xmlns:a16="http://schemas.microsoft.com/office/drawing/2014/main" id="{F3745EC5-27B3-6A39-1013-DB4C75DF07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658826"/>
              </p:ext>
            </p:extLst>
          </p:nvPr>
        </p:nvGraphicFramePr>
        <p:xfrm>
          <a:off x="5483751" y="1362364"/>
          <a:ext cx="640238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8044444" imgH="2590476" progId="Photoshop.Image.7">
                  <p:embed/>
                </p:oleObj>
              </mc:Choice>
              <mc:Fallback>
                <p:oleObj name="Image" r:id="rId3" imgW="18044444" imgH="2590476" progId="Photoshop.Image.7">
                  <p:embed/>
                  <p:pic>
                    <p:nvPicPr>
                      <p:cNvPr id="391172" name="Object 4">
                        <a:extLst>
                          <a:ext uri="{FF2B5EF4-FFF2-40B4-BE49-F238E27FC236}">
                            <a16:creationId xmlns:a16="http://schemas.microsoft.com/office/drawing/2014/main" id="{C7524C72-F27E-39DB-D0D7-603EF3AF5CD8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3751" y="1362364"/>
                        <a:ext cx="6402387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BBBBBB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Group 76">
            <a:extLst>
              <a:ext uri="{FF2B5EF4-FFF2-40B4-BE49-F238E27FC236}">
                <a16:creationId xmlns:a16="http://schemas.microsoft.com/office/drawing/2014/main" id="{AFBAD0D5-A157-D197-EE50-BC5FEA840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936709"/>
              </p:ext>
            </p:extLst>
          </p:nvPr>
        </p:nvGraphicFramePr>
        <p:xfrm>
          <a:off x="1269416" y="4106241"/>
          <a:ext cx="2551112" cy="1719263"/>
        </p:xfrm>
        <a:graphic>
          <a:graphicData uri="http://schemas.openxmlformats.org/drawingml/2006/table">
            <a:tbl>
              <a:tblPr/>
              <a:tblGrid>
                <a:gridCol w="754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所在系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3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0104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张三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李四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王五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赵六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计算机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计算机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计算机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计算机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74">
            <a:extLst>
              <a:ext uri="{FF2B5EF4-FFF2-40B4-BE49-F238E27FC236}">
                <a16:creationId xmlns:a16="http://schemas.microsoft.com/office/drawing/2014/main" id="{7814FA66-6056-0A92-61ED-D43AD21A5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640921"/>
              </p:ext>
            </p:extLst>
          </p:nvPr>
        </p:nvGraphicFramePr>
        <p:xfrm>
          <a:off x="3907273" y="4125347"/>
          <a:ext cx="3311525" cy="1719263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课程号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课程名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学时数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3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C02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C03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C04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高等数学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数据结构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操作系统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数据库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75">
            <a:extLst>
              <a:ext uri="{FF2B5EF4-FFF2-40B4-BE49-F238E27FC236}">
                <a16:creationId xmlns:a16="http://schemas.microsoft.com/office/drawing/2014/main" id="{B47DED7F-BAD5-5D6E-921D-62021D9FF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880649"/>
              </p:ext>
            </p:extLst>
          </p:nvPr>
        </p:nvGraphicFramePr>
        <p:xfrm>
          <a:off x="7545762" y="3993693"/>
          <a:ext cx="2627313" cy="2047932"/>
        </p:xfrm>
        <a:graphic>
          <a:graphicData uri="http://schemas.openxmlformats.org/drawingml/2006/table">
            <a:tbl>
              <a:tblPr/>
              <a:tblGrid>
                <a:gridCol w="7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5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marT="45639" marB="4563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课程号</a:t>
                      </a:r>
                    </a:p>
                  </a:txBody>
                  <a:tcPr marT="45639" marB="456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成绩</a:t>
                      </a:r>
                    </a:p>
                  </a:txBody>
                  <a:tcPr marT="45639" marB="456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2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0104</a:t>
                      </a:r>
                    </a:p>
                  </a:txBody>
                  <a:tcPr marT="45639" marB="4563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C02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C03</a:t>
                      </a:r>
                    </a:p>
                  </a:txBody>
                  <a:tcPr marT="45639" marB="456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70</a:t>
                      </a:r>
                    </a:p>
                  </a:txBody>
                  <a:tcPr marT="45639" marB="456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 Box 45">
            <a:extLst>
              <a:ext uri="{FF2B5EF4-FFF2-40B4-BE49-F238E27FC236}">
                <a16:creationId xmlns:a16="http://schemas.microsoft.com/office/drawing/2014/main" id="{D6B413E6-C378-2D25-8F8F-3D05E8E2B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675" y="2582241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1pPr>
            <a:lvl2pPr marL="742950" indent="-28575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2pPr>
            <a:lvl3pPr marL="1143000" indent="-22860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3pPr>
            <a:lvl4pPr marL="1600200" indent="-22860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4pPr>
            <a:lvl5pPr marL="2057400" indent="-22860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kumimoji="1" lang="zh-CN" altLang="en-US" sz="2400" dirty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学生关系</a:t>
            </a:r>
          </a:p>
        </p:txBody>
      </p:sp>
      <p:sp>
        <p:nvSpPr>
          <p:cNvPr id="30" name="Text Box 46">
            <a:extLst>
              <a:ext uri="{FF2B5EF4-FFF2-40B4-BE49-F238E27FC236}">
                <a16:creationId xmlns:a16="http://schemas.microsoft.com/office/drawing/2014/main" id="{C12AD9CE-201D-4E04-8E1D-A2450BF15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3275" y="2582241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1pPr>
            <a:lvl2pPr marL="742950" indent="-28575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2pPr>
            <a:lvl3pPr marL="1143000" indent="-22860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3pPr>
            <a:lvl4pPr marL="1600200" indent="-22860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4pPr>
            <a:lvl5pPr marL="2057400" indent="-22860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kumimoji="1" lang="zh-CN" altLang="en-US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课程关系</a:t>
            </a:r>
          </a:p>
        </p:txBody>
      </p:sp>
      <p:sp>
        <p:nvSpPr>
          <p:cNvPr id="31" name="Text Box 47">
            <a:extLst>
              <a:ext uri="{FF2B5EF4-FFF2-40B4-BE49-F238E27FC236}">
                <a16:creationId xmlns:a16="http://schemas.microsoft.com/office/drawing/2014/main" id="{D0D9A15C-4275-F9C9-8BE3-8F343188F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7475" y="2582241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1pPr>
            <a:lvl2pPr marL="742950" indent="-28575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2pPr>
            <a:lvl3pPr marL="1143000" indent="-22860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3pPr>
            <a:lvl4pPr marL="1600200" indent="-22860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4pPr>
            <a:lvl5pPr marL="2057400" indent="-22860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kumimoji="1" lang="zh-CN" altLang="en-US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成绩关系</a:t>
            </a:r>
          </a:p>
        </p:txBody>
      </p:sp>
      <p:grpSp>
        <p:nvGrpSpPr>
          <p:cNvPr id="32" name="Group 48">
            <a:extLst>
              <a:ext uri="{FF2B5EF4-FFF2-40B4-BE49-F238E27FC236}">
                <a16:creationId xmlns:a16="http://schemas.microsoft.com/office/drawing/2014/main" id="{6C1677DC-E559-7182-0C6A-E47D3034EBBB}"/>
              </a:ext>
            </a:extLst>
          </p:cNvPr>
          <p:cNvGrpSpPr>
            <a:grpSpLocks/>
          </p:cNvGrpSpPr>
          <p:nvPr/>
        </p:nvGrpSpPr>
        <p:grpSpPr bwMode="auto">
          <a:xfrm>
            <a:off x="1911825" y="5817566"/>
            <a:ext cx="5702099" cy="582556"/>
            <a:chOff x="576" y="2880"/>
            <a:chExt cx="3600" cy="624"/>
          </a:xfrm>
        </p:grpSpPr>
        <p:sp>
          <p:nvSpPr>
            <p:cNvPr id="33" name="Line 49">
              <a:extLst>
                <a:ext uri="{FF2B5EF4-FFF2-40B4-BE49-F238E27FC236}">
                  <a16:creationId xmlns:a16="http://schemas.microsoft.com/office/drawing/2014/main" id="{57176EAF-324A-98BC-3AB3-1C477C9507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504"/>
              <a:ext cx="360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50">
              <a:extLst>
                <a:ext uri="{FF2B5EF4-FFF2-40B4-BE49-F238E27FC236}">
                  <a16:creationId xmlns:a16="http://schemas.microsoft.com/office/drawing/2014/main" id="{8DD07784-0395-0821-40D7-406D9F959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2880"/>
              <a:ext cx="0" cy="62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51">
              <a:extLst>
                <a:ext uri="{FF2B5EF4-FFF2-40B4-BE49-F238E27FC236}">
                  <a16:creationId xmlns:a16="http://schemas.microsoft.com/office/drawing/2014/main" id="{4CD68D3C-A400-5DDB-7F0D-B7F7E09947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3120"/>
              <a:ext cx="0" cy="38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" name="Group 52">
            <a:extLst>
              <a:ext uri="{FF2B5EF4-FFF2-40B4-BE49-F238E27FC236}">
                <a16:creationId xmlns:a16="http://schemas.microsoft.com/office/drawing/2014/main" id="{96C5ECC6-959A-6E7A-1ED7-8B4907FB1C2F}"/>
              </a:ext>
            </a:extLst>
          </p:cNvPr>
          <p:cNvGrpSpPr>
            <a:grpSpLocks/>
          </p:cNvGrpSpPr>
          <p:nvPr/>
        </p:nvGrpSpPr>
        <p:grpSpPr bwMode="auto">
          <a:xfrm>
            <a:off x="4664450" y="5741366"/>
            <a:ext cx="3810000" cy="838200"/>
            <a:chOff x="2304" y="2880"/>
            <a:chExt cx="2400" cy="816"/>
          </a:xfrm>
        </p:grpSpPr>
        <p:sp>
          <p:nvSpPr>
            <p:cNvPr id="37" name="Line 53">
              <a:extLst>
                <a:ext uri="{FF2B5EF4-FFF2-40B4-BE49-F238E27FC236}">
                  <a16:creationId xmlns:a16="http://schemas.microsoft.com/office/drawing/2014/main" id="{7BA97033-4231-5D86-6E63-B6DF061820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2880"/>
              <a:ext cx="0" cy="816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54">
              <a:extLst>
                <a:ext uri="{FF2B5EF4-FFF2-40B4-BE49-F238E27FC236}">
                  <a16:creationId xmlns:a16="http://schemas.microsoft.com/office/drawing/2014/main" id="{375CB44D-7C91-4AD2-B245-494F851CAE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3120"/>
              <a:ext cx="0" cy="576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55">
              <a:extLst>
                <a:ext uri="{FF2B5EF4-FFF2-40B4-BE49-F238E27FC236}">
                  <a16:creationId xmlns:a16="http://schemas.microsoft.com/office/drawing/2014/main" id="{10719F78-9B19-0BA1-5E85-D730AACF60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696"/>
              <a:ext cx="2400" cy="0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0" name="AutoShape 56">
            <a:extLst>
              <a:ext uri="{FF2B5EF4-FFF2-40B4-BE49-F238E27FC236}">
                <a16:creationId xmlns:a16="http://schemas.microsoft.com/office/drawing/2014/main" id="{EB1B4141-35EE-0352-C639-3B4B28F03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675" y="3344241"/>
            <a:ext cx="1193800" cy="457200"/>
          </a:xfrm>
          <a:prstGeom prst="wedgeRoundRectCallout">
            <a:avLst>
              <a:gd name="adj1" fmla="val 54977"/>
              <a:gd name="adj2" fmla="val 184722"/>
              <a:gd name="adj3" fmla="val 16667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1pPr>
            <a:lvl2pPr marL="742950" indent="-28575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2pPr>
            <a:lvl3pPr marL="1143000" indent="-22860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3pPr>
            <a:lvl4pPr marL="1600200" indent="-22860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4pPr>
            <a:lvl5pPr marL="2057400" indent="-22860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kumimoji="1" lang="zh-CN" altLang="en-US" sz="2400" b="0" dirty="0">
                <a:solidFill>
                  <a:srgbClr val="00B05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外键</a:t>
            </a:r>
          </a:p>
        </p:txBody>
      </p:sp>
      <p:sp>
        <p:nvSpPr>
          <p:cNvPr id="41" name="AutoShape 57">
            <a:extLst>
              <a:ext uri="{FF2B5EF4-FFF2-40B4-BE49-F238E27FC236}">
                <a16:creationId xmlns:a16="http://schemas.microsoft.com/office/drawing/2014/main" id="{B5DDD57F-78FE-8426-7441-C52C76ECE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75" y="3293441"/>
            <a:ext cx="1127452" cy="391920"/>
          </a:xfrm>
          <a:prstGeom prst="wedgeRoundRectCallout">
            <a:avLst>
              <a:gd name="adj1" fmla="val -57407"/>
              <a:gd name="adj2" fmla="val 193403"/>
              <a:gd name="adj3" fmla="val 16667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1pPr>
            <a:lvl2pPr marL="742950" indent="-28575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2pPr>
            <a:lvl3pPr marL="1143000" indent="-22860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3pPr>
            <a:lvl4pPr marL="1600200" indent="-22860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4pPr>
            <a:lvl5pPr marL="2057400" indent="-22860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kumimoji="1" lang="zh-CN" altLang="en-US" sz="2400" b="0" dirty="0">
                <a:solidFill>
                  <a:srgbClr val="00B05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外键</a:t>
            </a:r>
          </a:p>
        </p:txBody>
      </p:sp>
      <p:sp>
        <p:nvSpPr>
          <p:cNvPr id="42" name="AutoShape 58">
            <a:extLst>
              <a:ext uri="{FF2B5EF4-FFF2-40B4-BE49-F238E27FC236}">
                <a16:creationId xmlns:a16="http://schemas.microsoft.com/office/drawing/2014/main" id="{DEDDFF6D-A30D-9773-E576-FF7EFA3A6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675" y="3293441"/>
            <a:ext cx="990600" cy="457200"/>
          </a:xfrm>
          <a:prstGeom prst="wedgeRoundRectCallout">
            <a:avLst>
              <a:gd name="adj1" fmla="val -63301"/>
              <a:gd name="adj2" fmla="val 196528"/>
              <a:gd name="adj3" fmla="val 16667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1pPr>
            <a:lvl2pPr marL="742950" indent="-28575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2pPr>
            <a:lvl3pPr marL="1143000" indent="-22860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3pPr>
            <a:lvl4pPr marL="1600200" indent="-22860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4pPr>
            <a:lvl5pPr marL="2057400" indent="-22860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kumimoji="1" lang="zh-CN" altLang="en-US" sz="2400" b="0">
                <a:solidFill>
                  <a:schemeClr val="accent2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主键</a:t>
            </a:r>
          </a:p>
        </p:txBody>
      </p:sp>
      <p:sp>
        <p:nvSpPr>
          <p:cNvPr id="43" name="AutoShape 59">
            <a:extLst>
              <a:ext uri="{FF2B5EF4-FFF2-40B4-BE49-F238E27FC236}">
                <a16:creationId xmlns:a16="http://schemas.microsoft.com/office/drawing/2014/main" id="{D0E1949E-9BF9-A4DE-ABF9-67C7F21A2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475" y="3263319"/>
            <a:ext cx="990600" cy="457200"/>
          </a:xfrm>
          <a:prstGeom prst="wedgeRoundRectCallout">
            <a:avLst>
              <a:gd name="adj1" fmla="val -54005"/>
              <a:gd name="adj2" fmla="val 189236"/>
              <a:gd name="adj3" fmla="val 16667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1pPr>
            <a:lvl2pPr marL="742950" indent="-28575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2pPr>
            <a:lvl3pPr marL="1143000" indent="-22860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3pPr>
            <a:lvl4pPr marL="1600200" indent="-22860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4pPr>
            <a:lvl5pPr marL="2057400" indent="-228600"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8D0916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楷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kumimoji="1" lang="zh-CN" altLang="en-US" sz="2400" b="0" dirty="0">
                <a:solidFill>
                  <a:schemeClr val="accent2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主键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B140144-4C98-F81C-D602-910EC79267AB}"/>
              </a:ext>
            </a:extLst>
          </p:cNvPr>
          <p:cNvSpPr txBox="1"/>
          <p:nvPr/>
        </p:nvSpPr>
        <p:spPr>
          <a:xfrm>
            <a:off x="771854" y="1627383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79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utoUpdateAnimBg="0"/>
      <p:bldP spid="30" grpId="0" autoUpdateAnimBg="0"/>
      <p:bldP spid="31" grpId="0" autoUpdateAnimBg="0"/>
      <p:bldP spid="40" grpId="0" animBg="1" autoUpdateAnimBg="0"/>
      <p:bldP spid="41" grpId="0" animBg="1" autoUpdateAnimBg="0"/>
      <p:bldP spid="42" grpId="0" animBg="1" autoUpdateAnimBg="0"/>
      <p:bldP spid="43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外码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5866226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AF6FC4C-1423-6462-9F6D-D8C33FB4485F}"/>
              </a:ext>
            </a:extLst>
          </p:cNvPr>
          <p:cNvSpPr txBox="1"/>
          <p:nvPr/>
        </p:nvSpPr>
        <p:spPr>
          <a:xfrm>
            <a:off x="275410" y="1497610"/>
            <a:ext cx="985880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2.3]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2743CF-4D96-4757-77FD-68D75BC60A88}"/>
              </a:ext>
            </a:extLst>
          </p:cNvPr>
          <p:cNvSpPr txBox="1"/>
          <p:nvPr/>
        </p:nvSpPr>
        <p:spPr>
          <a:xfrm>
            <a:off x="1122769" y="1621213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学生（</a:t>
            </a:r>
            <a:r>
              <a:rPr lang="zh-CN" altLang="en-US" sz="1800" b="1" u="sng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，姓名，性别，专业号，年龄，</a:t>
            </a:r>
            <a:r>
              <a:rPr lang="zh-CN" altLang="en-US" sz="18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班长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BBC3885D-CA56-6E62-E86F-5947F9965A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751055"/>
              </p:ext>
            </p:extLst>
          </p:nvPr>
        </p:nvGraphicFramePr>
        <p:xfrm>
          <a:off x="1778000" y="2438400"/>
          <a:ext cx="6934200" cy="383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847870" imgH="6540311" progId="Word.Document.8">
                  <p:embed/>
                </p:oleObj>
              </mc:Choice>
              <mc:Fallback>
                <p:oleObj name="Document" r:id="rId3" imgW="11847870" imgH="6540311" progId="Word.Document.8">
                  <p:embed/>
                  <p:pic>
                    <p:nvPicPr>
                      <p:cNvPr id="60419" name="Object 4">
                        <a:extLst>
                          <a:ext uri="{FF2B5EF4-FFF2-40B4-BE49-F238E27FC236}">
                            <a16:creationId xmlns:a16="http://schemas.microsoft.com/office/drawing/2014/main" id="{59419D58-435C-8DBA-48CD-3F8CE2669F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2438400"/>
                        <a:ext cx="6934200" cy="383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86ADAECA-E4F7-92E9-FA29-D8BE967741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609189"/>
              </p:ext>
            </p:extLst>
          </p:nvPr>
        </p:nvGraphicFramePr>
        <p:xfrm>
          <a:off x="7607890" y="2924175"/>
          <a:ext cx="3527425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10057143" imgH="5904762" progId="Photoshop.Image.7">
                  <p:embed/>
                </p:oleObj>
              </mc:Choice>
              <mc:Fallback>
                <p:oleObj name="Image" r:id="rId5" imgW="10057143" imgH="5904762" progId="Photoshop.Image.7">
                  <p:embed/>
                  <p:pic>
                    <p:nvPicPr>
                      <p:cNvPr id="393220" name="Object 4">
                        <a:extLst>
                          <a:ext uri="{FF2B5EF4-FFF2-40B4-BE49-F238E27FC236}">
                            <a16:creationId xmlns:a16="http://schemas.microsoft.com/office/drawing/2014/main" id="{B8ECFCF8-660E-C0CF-C155-C145FED9A984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7890" y="2924175"/>
                        <a:ext cx="3527425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BBBBBB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12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外码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5866226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AF6FC4C-1423-6462-9F6D-D8C33FB4485F}"/>
              </a:ext>
            </a:extLst>
          </p:cNvPr>
          <p:cNvSpPr txBox="1"/>
          <p:nvPr/>
        </p:nvSpPr>
        <p:spPr>
          <a:xfrm>
            <a:off x="542166" y="1556068"/>
            <a:ext cx="10284977" cy="3774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14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不一定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的关系</a:t>
            </a:r>
          </a:p>
          <a:p>
            <a:pPr marL="457200" indent="-457200" eaLnBrk="1" hangingPunct="1">
              <a:lnSpc>
                <a:spcPct val="14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目标关系</a:t>
            </a:r>
            <a:r>
              <a:rPr lang="en-US" altLang="zh-CN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主码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32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和参照关系的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外码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必须定义在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同一个（或一组）域上</a:t>
            </a:r>
          </a:p>
          <a:p>
            <a:pPr marL="457200" indent="-457200" eaLnBrk="1" hangingPunct="1">
              <a:lnSpc>
                <a:spcPct val="14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外码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并不一定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要与相应的主码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同名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当外码与相应的主码属于不同关系时，往往取相同的名字，以便于识别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386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参照完整性规则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5866226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026F8E9-06BD-E572-A30E-D29F83B54069}"/>
              </a:ext>
            </a:extLst>
          </p:cNvPr>
          <p:cNvSpPr txBox="1"/>
          <p:nvPr/>
        </p:nvSpPr>
        <p:spPr>
          <a:xfrm>
            <a:off x="666694" y="1718991"/>
            <a:ext cx="10876145" cy="353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若属性（或属性组）</a:t>
            </a:r>
            <a:r>
              <a:rPr lang="en-US" altLang="zh-CN" sz="3200" b="1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是基本关系</a:t>
            </a:r>
            <a:r>
              <a:rPr lang="en-US" altLang="zh-CN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外码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它与基本关系</a:t>
            </a:r>
            <a:r>
              <a:rPr lang="en-US" altLang="zh-CN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的主码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32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相对应（基本关系</a:t>
            </a:r>
            <a:r>
              <a:rPr lang="en-US" altLang="zh-CN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不一定是不同的关系），则对于</a:t>
            </a:r>
            <a:r>
              <a:rPr lang="en-US" altLang="zh-CN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中每个元组在</a:t>
            </a:r>
            <a:r>
              <a:rPr lang="en-US" altLang="zh-CN" sz="3200" b="1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上的值必须为：</a:t>
            </a:r>
          </a:p>
          <a:p>
            <a:pPr marL="914400" lvl="1" indent="-457200" algn="just" eaLnBrk="1" hangingPunct="1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75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或者取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空值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的每个属性值均为空值）</a:t>
            </a:r>
          </a:p>
          <a:p>
            <a:pPr marL="914400" lvl="1" indent="-457200" algn="just" eaLnBrk="1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75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或者等于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中某个元组的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主码值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57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用户定义的完整性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5866226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9F3DB77-BDAB-AE7A-1337-6BAB554825C1}"/>
              </a:ext>
            </a:extLst>
          </p:cNvPr>
          <p:cNvSpPr txBox="1"/>
          <p:nvPr/>
        </p:nvSpPr>
        <p:spPr>
          <a:xfrm>
            <a:off x="445562" y="2058026"/>
            <a:ext cx="11150825" cy="3144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eaLnBrk="1" hangingPunct="1">
              <a:lnSpc>
                <a:spcPct val="16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针对某一具体关系数据库的约束条件，反映某一具体应用所涉及的数据必须满足的语义要求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 eaLnBrk="1" hangingPunct="1">
              <a:lnSpc>
                <a:spcPct val="16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关系模型应提供定义和检验这类完整性的机制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以便用统一的系统的方法处理它们，而不需由应用程序承担这一功能</a:t>
            </a:r>
          </a:p>
        </p:txBody>
      </p:sp>
    </p:spTree>
    <p:extLst>
      <p:ext uri="{BB962C8B-B14F-4D97-AF65-F5344CB8AC3E}">
        <p14:creationId xmlns:p14="http://schemas.microsoft.com/office/powerpoint/2010/main" val="989468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9299" y="163928"/>
            <a:ext cx="6495233" cy="794030"/>
            <a:chOff x="1" y="5384814"/>
            <a:chExt cx="6495516" cy="795066"/>
          </a:xfrm>
        </p:grpSpPr>
        <p:sp>
          <p:nvSpPr>
            <p:cNvPr id="24" name="矩形 23"/>
            <p:cNvSpPr/>
            <p:nvPr/>
          </p:nvSpPr>
          <p:spPr>
            <a:xfrm>
              <a:off x="1" y="5489659"/>
              <a:ext cx="1826802" cy="497714"/>
            </a:xfrm>
            <a:prstGeom prst="rect">
              <a:avLst/>
            </a:prstGeom>
            <a:solidFill>
              <a:schemeClr val="accent2">
                <a:lumMod val="5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25" name="矩形 24"/>
            <p:cNvSpPr/>
            <p:nvPr/>
          </p:nvSpPr>
          <p:spPr>
            <a:xfrm>
              <a:off x="5643602" y="5489659"/>
              <a:ext cx="568510" cy="497714"/>
            </a:xfrm>
            <a:prstGeom prst="rect">
              <a:avLst/>
            </a:prstGeom>
            <a:solidFill>
              <a:schemeClr val="accent2">
                <a:lumMod val="5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26" name="矩形 25"/>
            <p:cNvSpPr/>
            <p:nvPr/>
          </p:nvSpPr>
          <p:spPr>
            <a:xfrm>
              <a:off x="6309142" y="5489659"/>
              <a:ext cx="186375" cy="497714"/>
            </a:xfrm>
            <a:prstGeom prst="rect">
              <a:avLst/>
            </a:prstGeom>
            <a:solidFill>
              <a:schemeClr val="accent2">
                <a:lumMod val="5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31791" y="5384814"/>
              <a:ext cx="3626116" cy="795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6" dirty="0"/>
                <a:t>小结</a:t>
              </a:r>
              <a:endParaRPr lang="zh-CN" altLang="en-US" sz="4400" dirty="0">
                <a:solidFill>
                  <a:schemeClr val="accent1">
                    <a:lumMod val="20000"/>
                    <a:lumOff val="80000"/>
                    <a:alpha val="50000"/>
                  </a:schemeClr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</a:endParaRPr>
            </a:p>
          </p:txBody>
        </p:sp>
      </p:grpSp>
      <p:sp>
        <p:nvSpPr>
          <p:cNvPr id="31" name="文本框 66"/>
          <p:cNvSpPr txBox="1">
            <a:spLocks noChangeArrowheads="1"/>
          </p:cNvSpPr>
          <p:nvPr/>
        </p:nvSpPr>
        <p:spPr bwMode="auto">
          <a:xfrm>
            <a:off x="1212354" y="1751703"/>
            <a:ext cx="3909185" cy="224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804" b="1" dirty="0">
                <a:latin typeface="微软雅黑" pitchFamily="34" charset="-122"/>
                <a:ea typeface="微软雅黑" pitchFamily="34" charset="-122"/>
              </a:rPr>
              <a:t>实体完整性</a:t>
            </a:r>
            <a:endParaRPr lang="en-US" altLang="zh-CN" sz="2804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4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sz="2804" b="1" dirty="0">
                <a:latin typeface="微软雅黑" pitchFamily="34" charset="-122"/>
                <a:ea typeface="微软雅黑" pitchFamily="34" charset="-122"/>
              </a:rPr>
              <a:t>参照完整性</a:t>
            </a:r>
            <a:endParaRPr lang="en-US" altLang="zh-CN" sz="2804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4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804" b="1" dirty="0">
                <a:latin typeface="微软雅黑" pitchFamily="34" charset="-122"/>
                <a:ea typeface="微软雅黑" pitchFamily="34" charset="-122"/>
              </a:rPr>
              <a:t>用户定义的完整性</a:t>
            </a:r>
          </a:p>
        </p:txBody>
      </p:sp>
    </p:spTree>
    <p:extLst>
      <p:ext uri="{BB962C8B-B14F-4D97-AF65-F5344CB8AC3E}">
        <p14:creationId xmlns:p14="http://schemas.microsoft.com/office/powerpoint/2010/main" val="38259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5"/>
          <p:cNvSpPr>
            <a:spLocks/>
          </p:cNvSpPr>
          <p:nvPr/>
        </p:nvSpPr>
        <p:spPr bwMode="auto">
          <a:xfrm>
            <a:off x="2064482" y="937530"/>
            <a:ext cx="3737308" cy="3230439"/>
          </a:xfrm>
          <a:custGeom>
            <a:avLst/>
            <a:gdLst>
              <a:gd name="T0" fmla="*/ 1124 w 4497"/>
              <a:gd name="T1" fmla="*/ 3892 h 3892"/>
              <a:gd name="T2" fmla="*/ 0 w 4497"/>
              <a:gd name="T3" fmla="*/ 1945 h 3892"/>
              <a:gd name="T4" fmla="*/ 1124 w 4497"/>
              <a:gd name="T5" fmla="*/ 0 h 3892"/>
              <a:gd name="T6" fmla="*/ 3373 w 4497"/>
              <a:gd name="T7" fmla="*/ 0 h 3892"/>
              <a:gd name="T8" fmla="*/ 4497 w 4497"/>
              <a:gd name="T9" fmla="*/ 1945 h 3892"/>
              <a:gd name="T10" fmla="*/ 3373 w 4497"/>
              <a:gd name="T11" fmla="*/ 3892 h 3892"/>
              <a:gd name="T12" fmla="*/ 1124 w 4497"/>
              <a:gd name="T13" fmla="*/ 3892 h 3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97" h="3892">
                <a:moveTo>
                  <a:pt x="1124" y="3892"/>
                </a:moveTo>
                <a:lnTo>
                  <a:pt x="0" y="1945"/>
                </a:lnTo>
                <a:lnTo>
                  <a:pt x="1124" y="0"/>
                </a:lnTo>
                <a:lnTo>
                  <a:pt x="3373" y="0"/>
                </a:lnTo>
                <a:lnTo>
                  <a:pt x="4497" y="1945"/>
                </a:lnTo>
                <a:lnTo>
                  <a:pt x="3373" y="3892"/>
                </a:lnTo>
                <a:lnTo>
                  <a:pt x="1124" y="3892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1" tIns="45694" rIns="91391" bIns="45694" rtlCol="0" anchor="ctr"/>
          <a:lstStyle/>
          <a:p>
            <a:pPr algn="ctr"/>
            <a:endParaRPr lang="zh-CN" altLang="en-US" sz="1901"/>
          </a:p>
        </p:txBody>
      </p:sp>
      <p:sp>
        <p:nvSpPr>
          <p:cNvPr id="137" name="Freeform 6"/>
          <p:cNvSpPr>
            <a:spLocks/>
          </p:cNvSpPr>
          <p:nvPr/>
        </p:nvSpPr>
        <p:spPr bwMode="auto">
          <a:xfrm>
            <a:off x="2171072" y="836432"/>
            <a:ext cx="3610984" cy="3603948"/>
          </a:xfrm>
          <a:custGeom>
            <a:avLst/>
            <a:gdLst>
              <a:gd name="T0" fmla="*/ 1590 w 4345"/>
              <a:gd name="T1" fmla="*/ 4342 h 4342"/>
              <a:gd name="T2" fmla="*/ 0 w 4345"/>
              <a:gd name="T3" fmla="*/ 2752 h 4342"/>
              <a:gd name="T4" fmla="*/ 582 w 4345"/>
              <a:gd name="T5" fmla="*/ 582 h 4342"/>
              <a:gd name="T6" fmla="*/ 2755 w 4345"/>
              <a:gd name="T7" fmla="*/ 0 h 4342"/>
              <a:gd name="T8" fmla="*/ 4345 w 4345"/>
              <a:gd name="T9" fmla="*/ 1590 h 4342"/>
              <a:gd name="T10" fmla="*/ 3763 w 4345"/>
              <a:gd name="T11" fmla="*/ 3760 h 4342"/>
              <a:gd name="T12" fmla="*/ 1590 w 4345"/>
              <a:gd name="T13" fmla="*/ 4342 h 4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5" h="4342">
                <a:moveTo>
                  <a:pt x="1590" y="4342"/>
                </a:moveTo>
                <a:lnTo>
                  <a:pt x="0" y="2752"/>
                </a:lnTo>
                <a:lnTo>
                  <a:pt x="582" y="582"/>
                </a:lnTo>
                <a:lnTo>
                  <a:pt x="2755" y="0"/>
                </a:lnTo>
                <a:lnTo>
                  <a:pt x="4345" y="1590"/>
                </a:lnTo>
                <a:lnTo>
                  <a:pt x="3763" y="3760"/>
                </a:lnTo>
                <a:lnTo>
                  <a:pt x="1590" y="4342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1" tIns="45694" rIns="91391" bIns="45694" rtlCol="0" anchor="ctr"/>
          <a:lstStyle/>
          <a:p>
            <a:pPr algn="ctr"/>
            <a:endParaRPr lang="zh-CN" altLang="en-US" sz="1901"/>
          </a:p>
        </p:txBody>
      </p:sp>
      <p:sp>
        <p:nvSpPr>
          <p:cNvPr id="138" name="Freeform 7"/>
          <p:cNvSpPr>
            <a:spLocks/>
          </p:cNvSpPr>
          <p:nvPr/>
        </p:nvSpPr>
        <p:spPr bwMode="auto">
          <a:xfrm>
            <a:off x="2486646" y="801386"/>
            <a:ext cx="3237004" cy="3733432"/>
          </a:xfrm>
          <a:custGeom>
            <a:avLst/>
            <a:gdLst>
              <a:gd name="T0" fmla="*/ 1948 w 3895"/>
              <a:gd name="T1" fmla="*/ 4498 h 4498"/>
              <a:gd name="T2" fmla="*/ 0 w 3895"/>
              <a:gd name="T3" fmla="*/ 3374 h 4498"/>
              <a:gd name="T4" fmla="*/ 0 w 3895"/>
              <a:gd name="T5" fmla="*/ 1124 h 4498"/>
              <a:gd name="T6" fmla="*/ 1948 w 3895"/>
              <a:gd name="T7" fmla="*/ 0 h 4498"/>
              <a:gd name="T8" fmla="*/ 3895 w 3895"/>
              <a:gd name="T9" fmla="*/ 1124 h 4498"/>
              <a:gd name="T10" fmla="*/ 3895 w 3895"/>
              <a:gd name="T11" fmla="*/ 3374 h 4498"/>
              <a:gd name="T12" fmla="*/ 1948 w 3895"/>
              <a:gd name="T13" fmla="*/ 4498 h 4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95" h="4498">
                <a:moveTo>
                  <a:pt x="1948" y="4498"/>
                </a:moveTo>
                <a:lnTo>
                  <a:pt x="0" y="3374"/>
                </a:lnTo>
                <a:lnTo>
                  <a:pt x="0" y="1124"/>
                </a:lnTo>
                <a:lnTo>
                  <a:pt x="1948" y="0"/>
                </a:lnTo>
                <a:lnTo>
                  <a:pt x="3895" y="1124"/>
                </a:lnTo>
                <a:lnTo>
                  <a:pt x="3895" y="3374"/>
                </a:lnTo>
                <a:lnTo>
                  <a:pt x="1948" y="4498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1" tIns="45694" rIns="91391" bIns="45694" rtlCol="0" anchor="ctr"/>
          <a:lstStyle/>
          <a:p>
            <a:pPr algn="ctr"/>
            <a:endParaRPr lang="zh-CN" altLang="en-US" sz="1901"/>
          </a:p>
        </p:txBody>
      </p:sp>
      <p:sp>
        <p:nvSpPr>
          <p:cNvPr id="139" name="Freeform 8"/>
          <p:cNvSpPr>
            <a:spLocks/>
          </p:cNvSpPr>
          <p:nvPr/>
        </p:nvSpPr>
        <p:spPr bwMode="auto">
          <a:xfrm>
            <a:off x="2171072" y="866953"/>
            <a:ext cx="3610984" cy="3603948"/>
          </a:xfrm>
          <a:custGeom>
            <a:avLst/>
            <a:gdLst>
              <a:gd name="T0" fmla="*/ 2755 w 4345"/>
              <a:gd name="T1" fmla="*/ 4342 h 4342"/>
              <a:gd name="T2" fmla="*/ 582 w 4345"/>
              <a:gd name="T3" fmla="*/ 3760 h 4342"/>
              <a:gd name="T4" fmla="*/ 0 w 4345"/>
              <a:gd name="T5" fmla="*/ 1590 h 4342"/>
              <a:gd name="T6" fmla="*/ 1590 w 4345"/>
              <a:gd name="T7" fmla="*/ 0 h 4342"/>
              <a:gd name="T8" fmla="*/ 3763 w 4345"/>
              <a:gd name="T9" fmla="*/ 582 h 4342"/>
              <a:gd name="T10" fmla="*/ 4345 w 4345"/>
              <a:gd name="T11" fmla="*/ 2752 h 4342"/>
              <a:gd name="T12" fmla="*/ 2755 w 4345"/>
              <a:gd name="T13" fmla="*/ 4342 h 4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5" h="4342">
                <a:moveTo>
                  <a:pt x="2755" y="4342"/>
                </a:moveTo>
                <a:lnTo>
                  <a:pt x="582" y="3760"/>
                </a:lnTo>
                <a:lnTo>
                  <a:pt x="0" y="1590"/>
                </a:lnTo>
                <a:lnTo>
                  <a:pt x="1590" y="0"/>
                </a:lnTo>
                <a:lnTo>
                  <a:pt x="3763" y="582"/>
                </a:lnTo>
                <a:lnTo>
                  <a:pt x="4345" y="2752"/>
                </a:lnTo>
                <a:lnTo>
                  <a:pt x="2755" y="4342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1" tIns="45694" rIns="91391" bIns="45694" rtlCol="0" anchor="ctr"/>
          <a:lstStyle/>
          <a:p>
            <a:pPr algn="ctr"/>
            <a:endParaRPr lang="zh-CN" altLang="en-US" sz="1901"/>
          </a:p>
        </p:txBody>
      </p:sp>
      <p:grpSp>
        <p:nvGrpSpPr>
          <p:cNvPr id="145" name="组合 144"/>
          <p:cNvGrpSpPr/>
          <p:nvPr/>
        </p:nvGrpSpPr>
        <p:grpSpPr>
          <a:xfrm>
            <a:off x="2078741" y="805512"/>
            <a:ext cx="3722752" cy="3722330"/>
            <a:chOff x="2956499" y="285040"/>
            <a:chExt cx="6282963" cy="6290167"/>
          </a:xfrm>
        </p:grpSpPr>
        <p:sp>
          <p:nvSpPr>
            <p:cNvPr id="146" name="任意多边形 145"/>
            <p:cNvSpPr/>
            <p:nvPr/>
          </p:nvSpPr>
          <p:spPr>
            <a:xfrm rot="900000">
              <a:off x="3849486" y="1109079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47" name="任意多边形 146"/>
            <p:cNvSpPr/>
            <p:nvPr/>
          </p:nvSpPr>
          <p:spPr>
            <a:xfrm rot="1782227">
              <a:off x="4477103" y="62522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48" name="任意多边形 147"/>
            <p:cNvSpPr/>
            <p:nvPr/>
          </p:nvSpPr>
          <p:spPr>
            <a:xfrm rot="2700000">
              <a:off x="5212636" y="320180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49" name="任意多边形 148"/>
            <p:cNvSpPr/>
            <p:nvPr/>
          </p:nvSpPr>
          <p:spPr>
            <a:xfrm rot="3600000">
              <a:off x="6000826" y="216126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0" name="任意多边形 149"/>
            <p:cNvSpPr/>
            <p:nvPr/>
          </p:nvSpPr>
          <p:spPr>
            <a:xfrm rot="4500000">
              <a:off x="6784211" y="32506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1" name="任意多边形 150"/>
            <p:cNvSpPr/>
            <p:nvPr/>
          </p:nvSpPr>
          <p:spPr>
            <a:xfrm rot="5400000">
              <a:off x="7514839" y="630613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2" name="任意多边形 151"/>
            <p:cNvSpPr/>
            <p:nvPr/>
          </p:nvSpPr>
          <p:spPr>
            <a:xfrm rot="6300000">
              <a:off x="8147103" y="1117220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3" name="任意多边形 152"/>
            <p:cNvSpPr/>
            <p:nvPr/>
          </p:nvSpPr>
          <p:spPr>
            <a:xfrm rot="7200000">
              <a:off x="8627514" y="174316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4" name="任意多边形 153"/>
            <p:cNvSpPr/>
            <p:nvPr/>
          </p:nvSpPr>
          <p:spPr>
            <a:xfrm rot="8100000">
              <a:off x="8931806" y="2478956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5" name="任意多边形 154"/>
            <p:cNvSpPr/>
            <p:nvPr/>
          </p:nvSpPr>
          <p:spPr>
            <a:xfrm rot="9000000">
              <a:off x="9031812" y="3259966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6" name="任意多边形 155"/>
            <p:cNvSpPr/>
            <p:nvPr/>
          </p:nvSpPr>
          <p:spPr>
            <a:xfrm rot="9900000">
              <a:off x="8927804" y="4050136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7" name="任意多边形 156"/>
            <p:cNvSpPr/>
            <p:nvPr/>
          </p:nvSpPr>
          <p:spPr>
            <a:xfrm rot="10800000">
              <a:off x="8618788" y="4783024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8" name="任意多边形 157"/>
            <p:cNvSpPr/>
            <p:nvPr/>
          </p:nvSpPr>
          <p:spPr>
            <a:xfrm rot="11700000">
              <a:off x="8139239" y="5406154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9" name="任意多边形 158"/>
            <p:cNvSpPr/>
            <p:nvPr/>
          </p:nvSpPr>
          <p:spPr>
            <a:xfrm rot="12600000">
              <a:off x="7506531" y="5889660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0" name="任意多边形 159"/>
            <p:cNvSpPr/>
            <p:nvPr/>
          </p:nvSpPr>
          <p:spPr>
            <a:xfrm rot="13500000">
              <a:off x="6774190" y="6192343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1" name="任意多边形 160"/>
            <p:cNvSpPr/>
            <p:nvPr/>
          </p:nvSpPr>
          <p:spPr>
            <a:xfrm rot="14400000">
              <a:off x="5989545" y="6298643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2" name="任意多边形 161"/>
            <p:cNvSpPr/>
            <p:nvPr/>
          </p:nvSpPr>
          <p:spPr>
            <a:xfrm rot="15300000">
              <a:off x="5197120" y="6187460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3" name="任意多边形 162"/>
            <p:cNvSpPr/>
            <p:nvPr/>
          </p:nvSpPr>
          <p:spPr>
            <a:xfrm rot="16200000">
              <a:off x="4468758" y="5881909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4" name="任意多边形 163"/>
            <p:cNvSpPr/>
            <p:nvPr/>
          </p:nvSpPr>
          <p:spPr>
            <a:xfrm rot="17100000">
              <a:off x="3839962" y="540139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5" name="任意多边形 164"/>
            <p:cNvSpPr/>
            <p:nvPr/>
          </p:nvSpPr>
          <p:spPr>
            <a:xfrm rot="18000000">
              <a:off x="3360270" y="4773163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6" name="任意多边形 165"/>
            <p:cNvSpPr/>
            <p:nvPr/>
          </p:nvSpPr>
          <p:spPr>
            <a:xfrm rot="18900000">
              <a:off x="3054925" y="403766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7" name="任意多边形 166"/>
            <p:cNvSpPr/>
            <p:nvPr/>
          </p:nvSpPr>
          <p:spPr>
            <a:xfrm rot="19800000">
              <a:off x="2956499" y="3248745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8" name="任意多边形 167"/>
            <p:cNvSpPr/>
            <p:nvPr/>
          </p:nvSpPr>
          <p:spPr>
            <a:xfrm rot="20700000">
              <a:off x="3057420" y="2466481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9" name="任意多边形 168"/>
            <p:cNvSpPr/>
            <p:nvPr/>
          </p:nvSpPr>
          <p:spPr>
            <a:xfrm>
              <a:off x="3366328" y="173009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</p:grpSp>
      <p:sp>
        <p:nvSpPr>
          <p:cNvPr id="171" name="文本框 20"/>
          <p:cNvSpPr txBox="1"/>
          <p:nvPr/>
        </p:nvSpPr>
        <p:spPr bwMode="auto">
          <a:xfrm>
            <a:off x="2332922" y="2039090"/>
            <a:ext cx="3009776" cy="1448382"/>
          </a:xfrm>
          <a:prstGeom prst="rect">
            <a:avLst/>
          </a:prstGeom>
          <a:noFill/>
        </p:spPr>
        <p:txBody>
          <a:bodyPr wrap="none" lIns="91391" tIns="45694" rIns="91391" bIns="45694">
            <a:spAutoFit/>
          </a:bodyPr>
          <a:lstStyle/>
          <a:p>
            <a:pPr algn="ctr" defTabSz="91391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6" b="1" dirty="0">
                <a:ln w="12700">
                  <a:solidFill>
                    <a:srgbClr val="65220B"/>
                  </a:solidFill>
                </a:ln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数据库原理</a:t>
            </a:r>
            <a:endParaRPr lang="en-US" altLang="zh-CN" sz="4406" b="1" dirty="0">
              <a:ln w="12700">
                <a:solidFill>
                  <a:srgbClr val="65220B"/>
                </a:solidFill>
              </a:ln>
              <a:solidFill>
                <a:prstClr val="whit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91391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6" b="1" dirty="0">
                <a:ln w="12700">
                  <a:solidFill>
                    <a:srgbClr val="65220B"/>
                  </a:solidFill>
                </a:ln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与技术</a:t>
            </a:r>
          </a:p>
        </p:txBody>
      </p:sp>
      <p:pic>
        <p:nvPicPr>
          <p:cNvPr id="35" name="Picture 5" descr="\\Zc8\e\1 临时文件\2015\4月\4.29\2015封套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010" y="1117839"/>
            <a:ext cx="6542334" cy="23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FC7D111-66A8-537F-0B7D-839603E7D1F2}"/>
              </a:ext>
            </a:extLst>
          </p:cNvPr>
          <p:cNvSpPr txBox="1"/>
          <p:nvPr/>
        </p:nvSpPr>
        <p:spPr>
          <a:xfrm>
            <a:off x="2398584" y="5222247"/>
            <a:ext cx="3237004" cy="77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1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6" b="1" dirty="0">
                <a:ln w="12700">
                  <a:solidFill>
                    <a:srgbClr val="65220B"/>
                  </a:solidFill>
                </a:ln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数计 刘丽娟</a:t>
            </a:r>
          </a:p>
        </p:txBody>
      </p:sp>
    </p:spTree>
    <p:extLst>
      <p:ext uri="{BB962C8B-B14F-4D97-AF65-F5344CB8AC3E}">
        <p14:creationId xmlns:p14="http://schemas.microsoft.com/office/powerpoint/2010/main" val="298818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 animBg="1"/>
      <p:bldP spid="138" grpId="0" animBg="1"/>
      <p:bldP spid="139" grpId="0" animBg="1"/>
      <p:bldP spid="1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关系的三类完整性约束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1051965" y="1243396"/>
            <a:ext cx="5591596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F2917902-2F1E-69EF-384E-C43268A664AB}"/>
              </a:ext>
            </a:extLst>
          </p:cNvPr>
          <p:cNvSpPr/>
          <p:nvPr/>
        </p:nvSpPr>
        <p:spPr>
          <a:xfrm>
            <a:off x="1425993" y="1971044"/>
            <a:ext cx="228600" cy="228600"/>
          </a:xfrm>
          <a:prstGeom prst="ellipse">
            <a:avLst/>
          </a:prstGeom>
          <a:solidFill>
            <a:srgbClr val="A1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34C36E5-2EC1-79E4-BF7E-620A688B930C}"/>
              </a:ext>
            </a:extLst>
          </p:cNvPr>
          <p:cNvSpPr/>
          <p:nvPr/>
        </p:nvSpPr>
        <p:spPr>
          <a:xfrm>
            <a:off x="1425993" y="3402025"/>
            <a:ext cx="228600" cy="228600"/>
          </a:xfrm>
          <a:prstGeom prst="ellipse">
            <a:avLst/>
          </a:prstGeom>
          <a:solidFill>
            <a:srgbClr val="F58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8F13950-01F4-9A92-D60D-75D97E63A682}"/>
              </a:ext>
            </a:extLst>
          </p:cNvPr>
          <p:cNvGrpSpPr/>
          <p:nvPr/>
        </p:nvGrpSpPr>
        <p:grpSpPr>
          <a:xfrm>
            <a:off x="1906757" y="1832141"/>
            <a:ext cx="6712309" cy="836478"/>
            <a:chOff x="1882742" y="1547783"/>
            <a:chExt cx="6712309" cy="836478"/>
          </a:xfrm>
        </p:grpSpPr>
        <p:sp>
          <p:nvSpPr>
            <p:cNvPr id="9" name="文本框 65">
              <a:extLst>
                <a:ext uri="{FF2B5EF4-FFF2-40B4-BE49-F238E27FC236}">
                  <a16:creationId xmlns:a16="http://schemas.microsoft.com/office/drawing/2014/main" id="{42400CEB-6137-02CB-23B7-70B853171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743" y="2045707"/>
              <a:ext cx="1847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文本框 66">
              <a:extLst>
                <a:ext uri="{FF2B5EF4-FFF2-40B4-BE49-F238E27FC236}">
                  <a16:creationId xmlns:a16="http://schemas.microsoft.com/office/drawing/2014/main" id="{0C2B9EF3-1622-D238-0F91-472C06F13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742" y="1547783"/>
              <a:ext cx="671230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latin typeface="微软雅黑" pitchFamily="34" charset="-122"/>
                  <a:ea typeface="微软雅黑" pitchFamily="34" charset="-122"/>
                </a:rPr>
                <a:t>实体完整性</a:t>
              </a:r>
            </a:p>
          </p:txBody>
        </p:sp>
      </p:grpSp>
      <p:sp>
        <p:nvSpPr>
          <p:cNvPr id="13" name="文本框 66">
            <a:extLst>
              <a:ext uri="{FF2B5EF4-FFF2-40B4-BE49-F238E27FC236}">
                <a16:creationId xmlns:a16="http://schemas.microsoft.com/office/drawing/2014/main" id="{87F8B6F3-4B40-3FFF-C656-6157F5C8B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638" y="3198622"/>
            <a:ext cx="19800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参照完整性</a:t>
            </a:r>
          </a:p>
        </p:txBody>
      </p:sp>
      <p:sp>
        <p:nvSpPr>
          <p:cNvPr id="4" name="文本框 66">
            <a:extLst>
              <a:ext uri="{FF2B5EF4-FFF2-40B4-BE49-F238E27FC236}">
                <a16:creationId xmlns:a16="http://schemas.microsoft.com/office/drawing/2014/main" id="{89CCE79F-17B5-05E7-FA01-DA051379D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9123" y="4740343"/>
            <a:ext cx="3288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用户定义的完整性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727502C-DFCD-B676-05A4-269E87CB2F0D}"/>
              </a:ext>
            </a:extLst>
          </p:cNvPr>
          <p:cNvSpPr/>
          <p:nvPr/>
        </p:nvSpPr>
        <p:spPr>
          <a:xfrm>
            <a:off x="1425993" y="4886324"/>
            <a:ext cx="228600" cy="228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390" y="22747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实体完整性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4110254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6F936FE-6935-6C63-BF44-B46FF2A16A48}"/>
              </a:ext>
            </a:extLst>
          </p:cNvPr>
          <p:cNvSpPr txBox="1"/>
          <p:nvPr/>
        </p:nvSpPr>
        <p:spPr>
          <a:xfrm>
            <a:off x="718167" y="1684655"/>
            <a:ext cx="996332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实体完整性规则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若属性</a:t>
            </a:r>
            <a:r>
              <a:rPr lang="en-US" altLang="zh-CN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是基本关系</a:t>
            </a:r>
            <a:r>
              <a:rPr lang="en-US" altLang="zh-CN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主属性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，则属性</a:t>
            </a:r>
            <a:r>
              <a:rPr lang="en-US" altLang="zh-CN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3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不能取空值</a:t>
            </a:r>
            <a:endParaRPr lang="en-US" altLang="zh-CN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endParaRPr lang="zh-CN" altLang="en-US" sz="2800" dirty="0"/>
          </a:p>
        </p:txBody>
      </p:sp>
      <p:graphicFrame>
        <p:nvGraphicFramePr>
          <p:cNvPr id="4" name="Group 76">
            <a:extLst>
              <a:ext uri="{FF2B5EF4-FFF2-40B4-BE49-F238E27FC236}">
                <a16:creationId xmlns:a16="http://schemas.microsoft.com/office/drawing/2014/main" id="{F9397A1A-EBF6-F0BB-D85E-62DEA28A2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236379"/>
              </p:ext>
            </p:extLst>
          </p:nvPr>
        </p:nvGraphicFramePr>
        <p:xfrm>
          <a:off x="786291" y="3707866"/>
          <a:ext cx="2551112" cy="1719263"/>
        </p:xfrm>
        <a:graphic>
          <a:graphicData uri="http://schemas.openxmlformats.org/drawingml/2006/table">
            <a:tbl>
              <a:tblPr/>
              <a:tblGrid>
                <a:gridCol w="754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所在系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3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0104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张三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李四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王五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赵六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计算机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计算机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计算机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计算机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74">
            <a:extLst>
              <a:ext uri="{FF2B5EF4-FFF2-40B4-BE49-F238E27FC236}">
                <a16:creationId xmlns:a16="http://schemas.microsoft.com/office/drawing/2014/main" id="{37F0BBEC-8904-2C62-1DD2-B3F9C9A1F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374999"/>
              </p:ext>
            </p:extLst>
          </p:nvPr>
        </p:nvGraphicFramePr>
        <p:xfrm>
          <a:off x="3945317" y="3707897"/>
          <a:ext cx="3311525" cy="1719092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0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课程号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课程名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学时数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2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C02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C03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C04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高等数学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数据结构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操作系统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数据库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75">
            <a:extLst>
              <a:ext uri="{FF2B5EF4-FFF2-40B4-BE49-F238E27FC236}">
                <a16:creationId xmlns:a16="http://schemas.microsoft.com/office/drawing/2014/main" id="{C6379612-2BE5-CAE3-476B-7CE02070D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171623"/>
              </p:ext>
            </p:extLst>
          </p:nvPr>
        </p:nvGraphicFramePr>
        <p:xfrm>
          <a:off x="7723792" y="3707866"/>
          <a:ext cx="2627313" cy="2047932"/>
        </p:xfrm>
        <a:graphic>
          <a:graphicData uri="http://schemas.openxmlformats.org/drawingml/2006/table">
            <a:tbl>
              <a:tblPr/>
              <a:tblGrid>
                <a:gridCol w="7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5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marT="45639" marB="4563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课程号</a:t>
                      </a:r>
                    </a:p>
                  </a:txBody>
                  <a:tcPr marT="45639" marB="456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成绩</a:t>
                      </a:r>
                    </a:p>
                  </a:txBody>
                  <a:tcPr marT="45639" marB="456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2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0104</a:t>
                      </a:r>
                    </a:p>
                  </a:txBody>
                  <a:tcPr marT="45639" marB="4563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C02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C03</a:t>
                      </a:r>
                    </a:p>
                  </a:txBody>
                  <a:tcPr marT="45639" marB="456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70</a:t>
                      </a:r>
                    </a:p>
                  </a:txBody>
                  <a:tcPr marT="45639" marB="456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58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参照完整性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1051965" y="1243396"/>
            <a:ext cx="3188262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F2917902-2F1E-69EF-384E-C43268A664AB}"/>
              </a:ext>
            </a:extLst>
          </p:cNvPr>
          <p:cNvSpPr/>
          <p:nvPr/>
        </p:nvSpPr>
        <p:spPr>
          <a:xfrm>
            <a:off x="1425993" y="1971044"/>
            <a:ext cx="228600" cy="228600"/>
          </a:xfrm>
          <a:prstGeom prst="ellipse">
            <a:avLst/>
          </a:prstGeom>
          <a:solidFill>
            <a:srgbClr val="A1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34C36E5-2EC1-79E4-BF7E-620A688B930C}"/>
              </a:ext>
            </a:extLst>
          </p:cNvPr>
          <p:cNvSpPr/>
          <p:nvPr/>
        </p:nvSpPr>
        <p:spPr>
          <a:xfrm>
            <a:off x="1425993" y="3402025"/>
            <a:ext cx="228600" cy="228600"/>
          </a:xfrm>
          <a:prstGeom prst="ellipse">
            <a:avLst/>
          </a:prstGeom>
          <a:solidFill>
            <a:srgbClr val="F58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8F13950-01F4-9A92-D60D-75D97E63A682}"/>
              </a:ext>
            </a:extLst>
          </p:cNvPr>
          <p:cNvGrpSpPr/>
          <p:nvPr/>
        </p:nvGrpSpPr>
        <p:grpSpPr>
          <a:xfrm>
            <a:off x="1906757" y="1832141"/>
            <a:ext cx="6712309" cy="836478"/>
            <a:chOff x="1882742" y="1547783"/>
            <a:chExt cx="6712309" cy="836478"/>
          </a:xfrm>
        </p:grpSpPr>
        <p:sp>
          <p:nvSpPr>
            <p:cNvPr id="9" name="文本框 65">
              <a:extLst>
                <a:ext uri="{FF2B5EF4-FFF2-40B4-BE49-F238E27FC236}">
                  <a16:creationId xmlns:a16="http://schemas.microsoft.com/office/drawing/2014/main" id="{42400CEB-6137-02CB-23B7-70B853171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743" y="2045707"/>
              <a:ext cx="1847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文本框 66">
              <a:extLst>
                <a:ext uri="{FF2B5EF4-FFF2-40B4-BE49-F238E27FC236}">
                  <a16:creationId xmlns:a16="http://schemas.microsoft.com/office/drawing/2014/main" id="{0C2B9EF3-1622-D238-0F91-472C06F13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742" y="1547783"/>
              <a:ext cx="671230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latin typeface="微软雅黑" pitchFamily="34" charset="-122"/>
                  <a:ea typeface="微软雅黑" pitchFamily="34" charset="-122"/>
                </a:rPr>
                <a:t>关系间的引用</a:t>
              </a:r>
            </a:p>
          </p:txBody>
        </p:sp>
      </p:grpSp>
      <p:sp>
        <p:nvSpPr>
          <p:cNvPr id="13" name="文本框 66">
            <a:extLst>
              <a:ext uri="{FF2B5EF4-FFF2-40B4-BE49-F238E27FC236}">
                <a16:creationId xmlns:a16="http://schemas.microsoft.com/office/drawing/2014/main" id="{87F8B6F3-4B40-3FFF-C656-6157F5C8B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638" y="3198622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外码</a:t>
            </a:r>
          </a:p>
        </p:txBody>
      </p:sp>
      <p:sp>
        <p:nvSpPr>
          <p:cNvPr id="4" name="文本框 66">
            <a:extLst>
              <a:ext uri="{FF2B5EF4-FFF2-40B4-BE49-F238E27FC236}">
                <a16:creationId xmlns:a16="http://schemas.microsoft.com/office/drawing/2014/main" id="{89CCE79F-17B5-05E7-FA01-DA051379D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9123" y="4740343"/>
            <a:ext cx="3288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参照完整性规则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727502C-DFCD-B676-05A4-269E87CB2F0D}"/>
              </a:ext>
            </a:extLst>
          </p:cNvPr>
          <p:cNvSpPr/>
          <p:nvPr/>
        </p:nvSpPr>
        <p:spPr>
          <a:xfrm>
            <a:off x="1425993" y="4886324"/>
            <a:ext cx="228600" cy="228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09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关系间的引用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5866226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6613A0F-B2AF-C40E-CE68-A3CCE4614EC0}"/>
              </a:ext>
            </a:extLst>
          </p:cNvPr>
          <p:cNvSpPr txBox="1"/>
          <p:nvPr/>
        </p:nvSpPr>
        <p:spPr>
          <a:xfrm>
            <a:off x="604877" y="1721204"/>
            <a:ext cx="11444163" cy="576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2653" indent="-532653">
              <a:lnSpc>
                <a:spcPct val="140000"/>
              </a:lnSpc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ABC896-B163-1405-F9CD-667307356C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7413" y="1556068"/>
            <a:ext cx="11384130" cy="576722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lnSpc>
                <a:spcPct val="120000"/>
              </a:lnSpc>
              <a:spcBef>
                <a:spcPct val="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在关系模型中实体及实体间的联系都是用关系来描述的，自然存在着关系与关系间的引用。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chemeClr val="accent2">
                  <a:lumMod val="75000"/>
                </a:schemeClr>
              </a:buClr>
              <a:buNone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2.1]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学生实体、专业实体</a:t>
            </a:r>
          </a:p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学生（</a:t>
            </a:r>
            <a:r>
              <a:rPr lang="zh-CN" altLang="en-US" sz="32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，姓名，性别，</a:t>
            </a:r>
            <a:r>
              <a:rPr lang="zh-CN" altLang="en-US" sz="32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专业号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，年龄）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专业（</a:t>
            </a:r>
            <a:r>
              <a:rPr lang="zh-CN" altLang="en-US" sz="3200" b="1" u="sng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专业号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，专业名）</a:t>
            </a:r>
          </a:p>
        </p:txBody>
      </p:sp>
    </p:spTree>
    <p:extLst>
      <p:ext uri="{BB962C8B-B14F-4D97-AF65-F5344CB8AC3E}">
        <p14:creationId xmlns:p14="http://schemas.microsoft.com/office/powerpoint/2010/main" val="262832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关系间的引用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5866226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6613A0F-B2AF-C40E-CE68-A3CCE4614EC0}"/>
              </a:ext>
            </a:extLst>
          </p:cNvPr>
          <p:cNvSpPr txBox="1"/>
          <p:nvPr/>
        </p:nvSpPr>
        <p:spPr>
          <a:xfrm>
            <a:off x="604877" y="1721204"/>
            <a:ext cx="11444163" cy="576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2653" indent="-532653">
              <a:lnSpc>
                <a:spcPct val="140000"/>
              </a:lnSpc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ABC896-B163-1405-F9CD-667307356C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7413" y="1556068"/>
            <a:ext cx="11384130" cy="3433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lnSpc>
                <a:spcPct val="120000"/>
              </a:lnSpc>
              <a:spcBef>
                <a:spcPct val="0"/>
              </a:spcBef>
              <a:buClr>
                <a:schemeClr val="accent2">
                  <a:lumMod val="75000"/>
                </a:schemeClr>
              </a:buClr>
              <a:buNone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2.2]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学生、课程、学生与课程之间的多对多联系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学生（</a:t>
            </a:r>
            <a:r>
              <a:rPr lang="zh-CN" altLang="en-US" sz="3200" b="1" u="sng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姓名，性别，专业号，年龄）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课程（</a:t>
            </a:r>
            <a:r>
              <a:rPr lang="zh-CN" altLang="en-US" sz="3200" b="1" u="sng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课程号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，课程名，学分）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选修（</a:t>
            </a:r>
            <a:r>
              <a:rPr lang="zh-CN" altLang="en-US" sz="3200" b="1" u="sng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3200" b="1" u="sng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课程号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，成绩）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chemeClr val="accent2">
                  <a:lumMod val="75000"/>
                </a:schemeClr>
              </a:buClr>
              <a:buNone/>
            </a:pP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870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关系间的引用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5866226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6613A0F-B2AF-C40E-CE68-A3CCE4614EC0}"/>
              </a:ext>
            </a:extLst>
          </p:cNvPr>
          <p:cNvSpPr txBox="1"/>
          <p:nvPr/>
        </p:nvSpPr>
        <p:spPr>
          <a:xfrm>
            <a:off x="604877" y="1721204"/>
            <a:ext cx="11444163" cy="576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2653" indent="-532653">
              <a:lnSpc>
                <a:spcPct val="140000"/>
              </a:lnSpc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ABC896-B163-1405-F9CD-667307356C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7413" y="1556068"/>
            <a:ext cx="11384130" cy="3433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lnSpc>
                <a:spcPct val="120000"/>
              </a:lnSpc>
              <a:spcBef>
                <a:spcPct val="0"/>
              </a:spcBef>
              <a:buClr>
                <a:schemeClr val="accent2">
                  <a:lumMod val="75000"/>
                </a:schemeClr>
              </a:buClr>
              <a:buNone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学生实体及其内部的一对多联系 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chemeClr val="accent2">
                  <a:lumMod val="75000"/>
                </a:schemeClr>
              </a:buClr>
              <a:buNone/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学生（</a:t>
            </a:r>
            <a:r>
              <a:rPr lang="zh-CN" altLang="en-US" sz="3200" b="1" u="sng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，姓名，性别，专业号，年龄，</a:t>
            </a:r>
            <a:r>
              <a:rPr lang="zh-CN" altLang="en-US" sz="32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班长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664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外码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5866226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6613A0F-B2AF-C40E-CE68-A3CCE4614EC0}"/>
              </a:ext>
            </a:extLst>
          </p:cNvPr>
          <p:cNvSpPr txBox="1"/>
          <p:nvPr/>
        </p:nvSpPr>
        <p:spPr>
          <a:xfrm>
            <a:off x="445562" y="1556068"/>
            <a:ext cx="11274232" cy="5131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设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F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是基本关系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R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的一个或一组属性，但不是关系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R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的码。如果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F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与基本关系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的主码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Ks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相对应，则称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R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的外码</a:t>
            </a:r>
          </a:p>
          <a:p>
            <a:pPr>
              <a:lnSpc>
                <a:spcPct val="200000"/>
              </a:lnSpc>
              <a:buClr>
                <a:schemeClr val="accent2"/>
              </a:buClr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    基本关系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R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称为参照关系（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Referencing  Relation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>
              <a:lnSpc>
                <a:spcPct val="200000"/>
              </a:lnSpc>
              <a:buClr>
                <a:schemeClr val="accent2"/>
              </a:buClr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    基本关系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称为被参照关系（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Referenced Relation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>
              <a:lnSpc>
                <a:spcPct val="200000"/>
              </a:lnSpc>
              <a:buClr>
                <a:schemeClr val="accent2"/>
              </a:buClr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    或目标关系（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Target Relation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532653" indent="-532653">
              <a:lnSpc>
                <a:spcPct val="140000"/>
              </a:lnSpc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83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外码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5866226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6613A0F-B2AF-C40E-CE68-A3CCE4614EC0}"/>
              </a:ext>
            </a:extLst>
          </p:cNvPr>
          <p:cNvSpPr txBox="1"/>
          <p:nvPr/>
        </p:nvSpPr>
        <p:spPr>
          <a:xfrm>
            <a:off x="445562" y="1556068"/>
            <a:ext cx="11274232" cy="822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532653" indent="-532653">
              <a:lnSpc>
                <a:spcPct val="140000"/>
              </a:lnSpc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E52E8B-52F2-BCA0-246F-E7D15C7E3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1382270"/>
            <a:ext cx="10704021" cy="532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学生（</a:t>
            </a:r>
            <a:r>
              <a:rPr lang="zh-CN" altLang="en-US" sz="24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，姓名，性别，</a:t>
            </a: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专业号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，年龄）</a:t>
            </a:r>
            <a:b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专业（</a:t>
            </a:r>
            <a:r>
              <a:rPr lang="zh-CN" altLang="en-US" sz="24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专业号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，专业名）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22D62C12-5DEB-79E3-9291-1CA73B43F1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618060"/>
              </p:ext>
            </p:extLst>
          </p:nvPr>
        </p:nvGraphicFramePr>
        <p:xfrm>
          <a:off x="1102877" y="2159151"/>
          <a:ext cx="4115021" cy="2404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784702" imgH="5451938" progId="Word.Document.8">
                  <p:embed/>
                </p:oleObj>
              </mc:Choice>
              <mc:Fallback>
                <p:oleObj name="Document" r:id="rId3" imgW="7784702" imgH="5451938" progId="Word.Document.8">
                  <p:embed/>
                  <p:pic>
                    <p:nvPicPr>
                      <p:cNvPr id="57347" name="Object 2">
                        <a:extLst>
                          <a:ext uri="{FF2B5EF4-FFF2-40B4-BE49-F238E27FC236}">
                            <a16:creationId xmlns:a16="http://schemas.microsoft.com/office/drawing/2014/main" id="{AA103D16-DE57-790D-6C6D-7BFBF9FD90B3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2877" y="2159151"/>
                        <a:ext cx="4115021" cy="24047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8CA1BEDF-8109-DDBE-41D7-6FAE0A2552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112201"/>
              </p:ext>
            </p:extLst>
          </p:nvPr>
        </p:nvGraphicFramePr>
        <p:xfrm>
          <a:off x="755538" y="4971342"/>
          <a:ext cx="5556250" cy="1883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5" imgW="7760208" imgH="4443984" progId="Word.Document.8">
                  <p:embed/>
                </p:oleObj>
              </mc:Choice>
              <mc:Fallback>
                <p:oleObj name="文档" r:id="rId5" imgW="7760208" imgH="4443984" progId="Word.Document.8">
                  <p:embed/>
                  <p:pic>
                    <p:nvPicPr>
                      <p:cNvPr id="57348" name="Object 3">
                        <a:extLst>
                          <a:ext uri="{FF2B5EF4-FFF2-40B4-BE49-F238E27FC236}">
                            <a16:creationId xmlns:a16="http://schemas.microsoft.com/office/drawing/2014/main" id="{4BA53311-80F0-8000-35CB-17442F5086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38" y="4971342"/>
                        <a:ext cx="5556250" cy="1883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49747B98-6ED4-9063-C2AE-FE48108B27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251728"/>
              </p:ext>
            </p:extLst>
          </p:nvPr>
        </p:nvGraphicFramePr>
        <p:xfrm>
          <a:off x="6668020" y="3236698"/>
          <a:ext cx="403860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7" imgW="11187302" imgH="3415873" progId="Photoshop.Image.7">
                  <p:embed/>
                </p:oleObj>
              </mc:Choice>
              <mc:Fallback>
                <p:oleObj name="Image" r:id="rId7" imgW="11187302" imgH="3415873" progId="Photoshop.Image.7">
                  <p:embed/>
                  <p:pic>
                    <p:nvPicPr>
                      <p:cNvPr id="392196" name="Object 4">
                        <a:extLst>
                          <a:ext uri="{FF2B5EF4-FFF2-40B4-BE49-F238E27FC236}">
                            <a16:creationId xmlns:a16="http://schemas.microsoft.com/office/drawing/2014/main" id="{0CDBD560-1BDF-3CD6-9E91-B73AA1D8A59E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8020" y="3236698"/>
                        <a:ext cx="4038600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BBBBBB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386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7863</TotalTime>
  <Words>716</Words>
  <Application>Microsoft Office PowerPoint</Application>
  <PresentationFormat>宽屏</PresentationFormat>
  <Paragraphs>195</Paragraphs>
  <Slides>16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等线</vt:lpstr>
      <vt:lpstr>等线 Light</vt:lpstr>
      <vt:lpstr>方正粗谭黑简体</vt:lpstr>
      <vt:lpstr>黑体</vt:lpstr>
      <vt:lpstr>微软雅黑</vt:lpstr>
      <vt:lpstr>Arial</vt:lpstr>
      <vt:lpstr>Calibri</vt:lpstr>
      <vt:lpstr>Impact</vt:lpstr>
      <vt:lpstr>Tahoma</vt:lpstr>
      <vt:lpstr>Wingdings</vt:lpstr>
      <vt:lpstr>Office 主题​​</vt:lpstr>
      <vt:lpstr>Microsoft Word 97 - 2003 文档</vt:lpstr>
      <vt:lpstr>Microsoft Word 文档</vt:lpstr>
      <vt:lpstr>Adobe Photoshop Image</vt:lpstr>
      <vt:lpstr>PowerPoint 演示文稿</vt:lpstr>
      <vt:lpstr>关系的三类完整性约束</vt:lpstr>
      <vt:lpstr>实体完整性</vt:lpstr>
      <vt:lpstr>参照完整性</vt:lpstr>
      <vt:lpstr>关系间的引用</vt:lpstr>
      <vt:lpstr>关系间的引用</vt:lpstr>
      <vt:lpstr>关系间的引用</vt:lpstr>
      <vt:lpstr>外码</vt:lpstr>
      <vt:lpstr>外码</vt:lpstr>
      <vt:lpstr>外码</vt:lpstr>
      <vt:lpstr>外码</vt:lpstr>
      <vt:lpstr>外码</vt:lpstr>
      <vt:lpstr>参照完整性规则</vt:lpstr>
      <vt:lpstr>用户定义的完整性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生物安全学导论</dc:title>
  <dc:creator>Wu, You</dc:creator>
  <cp:lastModifiedBy>lily</cp:lastModifiedBy>
  <cp:revision>264</cp:revision>
  <dcterms:created xsi:type="dcterms:W3CDTF">2021-12-02T02:40:00Z</dcterms:created>
  <dcterms:modified xsi:type="dcterms:W3CDTF">2023-09-11T07:17:48Z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2052-11.8.2.8276</vt:lpwstr>
  </property>
</Properties>
</file>