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64" r:id="rId2"/>
    <p:sldId id="892" r:id="rId3"/>
    <p:sldId id="1024" r:id="rId4"/>
    <p:sldId id="1005" r:id="rId5"/>
    <p:sldId id="1032" r:id="rId6"/>
    <p:sldId id="1025" r:id="rId7"/>
    <p:sldId id="1033" r:id="rId8"/>
    <p:sldId id="1026" r:id="rId9"/>
    <p:sldId id="1034" r:id="rId10"/>
    <p:sldId id="1035" r:id="rId11"/>
    <p:sldId id="1037" r:id="rId12"/>
    <p:sldId id="1038" r:id="rId13"/>
    <p:sldId id="1040" r:id="rId14"/>
    <p:sldId id="1041" r:id="rId15"/>
    <p:sldId id="1042" r:id="rId16"/>
    <p:sldId id="1036" r:id="rId17"/>
    <p:sldId id="572" r:id="rId18"/>
    <p:sldId id="9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B2"/>
    <a:srgbClr val="A8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0" autoAdjust="0"/>
  </p:normalViewPr>
  <p:slideViewPr>
    <p:cSldViewPr snapToGrid="0">
      <p:cViewPr varScale="1">
        <p:scale>
          <a:sx n="90" d="100"/>
          <a:sy n="90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5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4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6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4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3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6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4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9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0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3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72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0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5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2023/7/21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2B72-5EBF-41D6-A163-53A480151ED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971337"/>
            <a:ext cx="6242893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1350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445562" y="1485629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同质的列</a:t>
            </a:r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7F6373AE-00FF-7054-97DC-DB30A9D6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95553"/>
              </p:ext>
            </p:extLst>
          </p:nvPr>
        </p:nvGraphicFramePr>
        <p:xfrm>
          <a:off x="1843079" y="2349303"/>
          <a:ext cx="6654625" cy="33845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学号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性别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年龄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曾用名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李斯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李四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王武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王五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赵留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赵六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4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445562" y="1485629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不同的列名</a:t>
            </a:r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7F6373AE-00FF-7054-97DC-DB30A9D6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18319"/>
              </p:ext>
            </p:extLst>
          </p:nvPr>
        </p:nvGraphicFramePr>
        <p:xfrm>
          <a:off x="1907816" y="2560867"/>
          <a:ext cx="6654625" cy="33845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学号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性别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年龄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李斯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李四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王武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王五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赵留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赵六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AutoShape 41">
            <a:extLst>
              <a:ext uri="{FF2B5EF4-FFF2-40B4-BE49-F238E27FC236}">
                <a16:creationId xmlns:a16="http://schemas.microsoft.com/office/drawing/2014/main" id="{7C0F5FBA-0236-420C-F612-D21B704A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58" y="801167"/>
            <a:ext cx="1676400" cy="838200"/>
          </a:xfrm>
          <a:prstGeom prst="wedgeRoundRectCallout">
            <a:avLst>
              <a:gd name="adj1" fmla="val 6060"/>
              <a:gd name="adj2" fmla="val 160796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姓名</a:t>
            </a:r>
            <a:r>
              <a:rPr kumimoji="1" lang="en-US" altLang="zh-CN" sz="24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曾用名</a:t>
            </a:r>
          </a:p>
        </p:txBody>
      </p:sp>
    </p:spTree>
    <p:extLst>
      <p:ext uri="{BB962C8B-B14F-4D97-AF65-F5344CB8AC3E}">
        <p14:creationId xmlns:p14="http://schemas.microsoft.com/office/powerpoint/2010/main" val="2657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445562" y="1485629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列无序</a:t>
            </a:r>
          </a:p>
        </p:txBody>
      </p:sp>
      <p:graphicFrame>
        <p:nvGraphicFramePr>
          <p:cNvPr id="8" name="Group 84">
            <a:extLst>
              <a:ext uri="{FF2B5EF4-FFF2-40B4-BE49-F238E27FC236}">
                <a16:creationId xmlns:a16="http://schemas.microsoft.com/office/drawing/2014/main" id="{4DE18FE9-7D55-DEB1-1CFC-A2CBF5A0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23001"/>
              </p:ext>
            </p:extLst>
          </p:nvPr>
        </p:nvGraphicFramePr>
        <p:xfrm>
          <a:off x="1856167" y="2043241"/>
          <a:ext cx="6121400" cy="21764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学号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性别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年龄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曾用名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张三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李斯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李四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王五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赵留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赵六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2" marB="45742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FF9D1E8D-54F8-99A3-6422-4CF55338C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62025"/>
              </p:ext>
            </p:extLst>
          </p:nvPr>
        </p:nvGraphicFramePr>
        <p:xfrm>
          <a:off x="1856167" y="4356099"/>
          <a:ext cx="6121400" cy="22713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学号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曾用名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性别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年龄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张三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李斯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李四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王五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赵留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</a:rPr>
                        <a:t>赵六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6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599310" y="1389990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行不重复</a:t>
            </a:r>
          </a:p>
        </p:txBody>
      </p:sp>
      <p:graphicFrame>
        <p:nvGraphicFramePr>
          <p:cNvPr id="12" name="Group 54">
            <a:extLst>
              <a:ext uri="{FF2B5EF4-FFF2-40B4-BE49-F238E27FC236}">
                <a16:creationId xmlns:a16="http://schemas.microsoft.com/office/drawing/2014/main" id="{03213680-D5E1-1142-C376-AE1F4FF5C904}"/>
              </a:ext>
            </a:extLst>
          </p:cNvPr>
          <p:cNvGraphicFramePr>
            <a:graphicFrameLocks noGrp="1"/>
          </p:cNvGraphicFramePr>
          <p:nvPr/>
        </p:nvGraphicFramePr>
        <p:xfrm>
          <a:off x="2485214" y="2316282"/>
          <a:ext cx="6219307" cy="31517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1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学号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姓名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性别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年龄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曾用名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李斯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李四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王武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王五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赵留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赵六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0101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张山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9" marB="45669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AutoShape 48">
            <a:extLst>
              <a:ext uri="{FF2B5EF4-FFF2-40B4-BE49-F238E27FC236}">
                <a16:creationId xmlns:a16="http://schemas.microsoft.com/office/drawing/2014/main" id="{0E749BFB-3711-0F4A-7D98-C8B38A06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785" y="3542419"/>
            <a:ext cx="1447800" cy="838200"/>
          </a:xfrm>
          <a:prstGeom prst="wedgeRoundRectCallout">
            <a:avLst>
              <a:gd name="adj1" fmla="val -81690"/>
              <a:gd name="adj2" fmla="val 142991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1" lang="zh-CN" altLang="en-US" sz="2400" dirty="0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49">
            <a:extLst>
              <a:ext uri="{FF2B5EF4-FFF2-40B4-BE49-F238E27FC236}">
                <a16:creationId xmlns:a16="http://schemas.microsoft.com/office/drawing/2014/main" id="{E4C13A1F-4C82-1EFE-4CF9-22E4CE1A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785" y="3542419"/>
            <a:ext cx="1447800" cy="838200"/>
          </a:xfrm>
          <a:prstGeom prst="wedgeRoundRectCallout">
            <a:avLst>
              <a:gd name="adj1" fmla="val -83222"/>
              <a:gd name="adj2" fmla="val -95264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重复的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元组</a:t>
            </a:r>
            <a:r>
              <a:rPr kumimoji="1"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40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592222" y="1454840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行无序</a:t>
            </a:r>
          </a:p>
        </p:txBody>
      </p:sp>
      <p:graphicFrame>
        <p:nvGraphicFramePr>
          <p:cNvPr id="16" name="Group 75">
            <a:extLst>
              <a:ext uri="{FF2B5EF4-FFF2-40B4-BE49-F238E27FC236}">
                <a16:creationId xmlns:a16="http://schemas.microsoft.com/office/drawing/2014/main" id="{DDB56ADF-2B45-5626-4597-F8D07073520E}"/>
              </a:ext>
            </a:extLst>
          </p:cNvPr>
          <p:cNvGraphicFramePr>
            <a:graphicFrameLocks noGrp="1"/>
          </p:cNvGraphicFramePr>
          <p:nvPr/>
        </p:nvGraphicFramePr>
        <p:xfrm>
          <a:off x="1501072" y="2663122"/>
          <a:ext cx="3916362" cy="21336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赵留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Group 76">
            <a:extLst>
              <a:ext uri="{FF2B5EF4-FFF2-40B4-BE49-F238E27FC236}">
                <a16:creationId xmlns:a16="http://schemas.microsoft.com/office/drawing/2014/main" id="{705DBFCA-1CB0-03A7-CEE7-675105C10B1B}"/>
              </a:ext>
            </a:extLst>
          </p:cNvPr>
          <p:cNvGraphicFramePr>
            <a:graphicFrameLocks noGrp="1"/>
          </p:cNvGraphicFramePr>
          <p:nvPr/>
        </p:nvGraphicFramePr>
        <p:xfrm>
          <a:off x="5906384" y="2664709"/>
          <a:ext cx="4092575" cy="2133600"/>
        </p:xfrm>
        <a:graphic>
          <a:graphicData uri="http://schemas.openxmlformats.org/drawingml/2006/table">
            <a:tbl>
              <a:tblPr/>
              <a:tblGrid>
                <a:gridCol w="1065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赵留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关系的性质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2D2CC4C-F9E4-6BBB-BEA5-214CB204834D}"/>
              </a:ext>
            </a:extLst>
          </p:cNvPr>
          <p:cNvSpPr txBox="1"/>
          <p:nvPr/>
        </p:nvSpPr>
        <p:spPr>
          <a:xfrm>
            <a:off x="592222" y="1454840"/>
            <a:ext cx="6097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关系性质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分量是原子</a:t>
            </a:r>
          </a:p>
        </p:txBody>
      </p:sp>
      <p:graphicFrame>
        <p:nvGraphicFramePr>
          <p:cNvPr id="4" name="Group 79">
            <a:extLst>
              <a:ext uri="{FF2B5EF4-FFF2-40B4-BE49-F238E27FC236}">
                <a16:creationId xmlns:a16="http://schemas.microsoft.com/office/drawing/2014/main" id="{4FEE6745-A967-4148-C603-2F13D4CB4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53974"/>
              </p:ext>
            </p:extLst>
          </p:nvPr>
        </p:nvGraphicFramePr>
        <p:xfrm>
          <a:off x="4790772" y="1894182"/>
          <a:ext cx="7200900" cy="2170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姓名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性别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职称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工资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基本工资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职务工资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教授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800.0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王刚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讲师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余梅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助教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1200.0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75">
            <a:extLst>
              <a:ext uri="{FF2B5EF4-FFF2-40B4-BE49-F238E27FC236}">
                <a16:creationId xmlns:a16="http://schemas.microsoft.com/office/drawing/2014/main" id="{02DA0B1E-384C-E882-6F0B-6FB791627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246324"/>
              </p:ext>
            </p:extLst>
          </p:nvPr>
        </p:nvGraphicFramePr>
        <p:xfrm>
          <a:off x="27348" y="4486288"/>
          <a:ext cx="7272337" cy="17586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职称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基本工资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职务工资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张芳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教授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王刚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男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讲师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余梅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女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助教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1200.0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300.0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39">
            <a:extLst>
              <a:ext uri="{FF2B5EF4-FFF2-40B4-BE49-F238E27FC236}">
                <a16:creationId xmlns:a16="http://schemas.microsoft.com/office/drawing/2014/main" id="{CF9ADC3D-AE5E-B078-D011-6F8EB1AD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77" y="40680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非规范化关系</a:t>
            </a:r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9827A621-9325-84E5-9D57-CC728664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575" y="623465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800" dirty="0">
                <a:solidFill>
                  <a:schemeClr val="accent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规范化关系</a:t>
            </a:r>
          </a:p>
        </p:txBody>
      </p:sp>
    </p:spTree>
    <p:extLst>
      <p:ext uri="{BB962C8B-B14F-4D97-AF65-F5344CB8AC3E}">
        <p14:creationId xmlns:p14="http://schemas.microsoft.com/office/powerpoint/2010/main" val="36208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关系操作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E29A2CF-99D6-8CF0-F45B-3061DAFAF6FE}"/>
              </a:ext>
            </a:extLst>
          </p:cNvPr>
          <p:cNvSpPr txBox="1"/>
          <p:nvPr/>
        </p:nvSpPr>
        <p:spPr>
          <a:xfrm>
            <a:off x="716663" y="1679202"/>
            <a:ext cx="6776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572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常用的关系操作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7200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7200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关系操作的特点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72000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一次一集合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39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299" y="163928"/>
            <a:ext cx="6495233" cy="794030"/>
            <a:chOff x="1" y="5384814"/>
            <a:chExt cx="6495516" cy="795066"/>
          </a:xfrm>
        </p:grpSpPr>
        <p:sp>
          <p:nvSpPr>
            <p:cNvPr id="24" name="矩形 23"/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1791" y="5384814"/>
              <a:ext cx="3626116" cy="7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6" dirty="0"/>
                <a:t>小结</a:t>
              </a:r>
              <a:endParaRPr lang="zh-CN" altLang="en-US" sz="4400" dirty="0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</p:grp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12354" y="1751703"/>
            <a:ext cx="3909185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关系数据结构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关系的性质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关系操作</a:t>
            </a:r>
          </a:p>
        </p:txBody>
      </p:sp>
    </p:spTree>
    <p:extLst>
      <p:ext uri="{BB962C8B-B14F-4D97-AF65-F5344CB8AC3E}">
        <p14:creationId xmlns:p14="http://schemas.microsoft.com/office/powerpoint/2010/main" val="3825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10" y="1117839"/>
            <a:ext cx="6542334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29881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关系数据结构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4288279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2917902-2F1E-69EF-384E-C43268A664AB}"/>
              </a:ext>
            </a:extLst>
          </p:cNvPr>
          <p:cNvSpPr/>
          <p:nvPr/>
        </p:nvSpPr>
        <p:spPr>
          <a:xfrm>
            <a:off x="1425993" y="2707416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4C36E5-2EC1-79E4-BF7E-620A688B930C}"/>
              </a:ext>
            </a:extLst>
          </p:cNvPr>
          <p:cNvSpPr/>
          <p:nvPr/>
        </p:nvSpPr>
        <p:spPr>
          <a:xfrm>
            <a:off x="1425993" y="4138397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F13950-01F4-9A92-D60D-75D97E63A682}"/>
              </a:ext>
            </a:extLst>
          </p:cNvPr>
          <p:cNvGrpSpPr/>
          <p:nvPr/>
        </p:nvGrpSpPr>
        <p:grpSpPr>
          <a:xfrm>
            <a:off x="1906757" y="2568513"/>
            <a:ext cx="6712309" cy="836478"/>
            <a:chOff x="1882742" y="1547783"/>
            <a:chExt cx="6712309" cy="836478"/>
          </a:xfrm>
        </p:grpSpPr>
        <p:sp>
          <p:nvSpPr>
            <p:cNvPr id="9" name="文本框 65">
              <a:extLst>
                <a:ext uri="{FF2B5EF4-FFF2-40B4-BE49-F238E27FC236}">
                  <a16:creationId xmlns:a16="http://schemas.microsoft.com/office/drawing/2014/main" id="{42400CEB-6137-02CB-23B7-70B85317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3" y="2045707"/>
              <a:ext cx="184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0C2B9EF3-1622-D238-0F91-472C06F13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1547783"/>
              <a:ext cx="671230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单一的数据结构</a:t>
              </a:r>
              <a:r>
                <a:rPr lang="en-US" altLang="zh-CN" sz="2800" b="1" dirty="0">
                  <a:latin typeface="微软雅黑" pitchFamily="34" charset="-122"/>
                  <a:ea typeface="微软雅黑" pitchFamily="34" charset="-122"/>
                </a:rPr>
                <a:t>----</a:t>
              </a: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关系</a:t>
              </a:r>
            </a:p>
          </p:txBody>
        </p: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87F8B6F3-4B40-3FFF-C656-6157F5C8B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638" y="3934994"/>
            <a:ext cx="3433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逻辑结构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二维表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域（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Domain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4110254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6F936FE-6935-6C63-BF44-B46FF2A16A48}"/>
              </a:ext>
            </a:extLst>
          </p:cNvPr>
          <p:cNvSpPr txBox="1"/>
          <p:nvPr/>
        </p:nvSpPr>
        <p:spPr>
          <a:xfrm>
            <a:off x="807180" y="1870772"/>
            <a:ext cx="92916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域是一组具有相同数据类型的值的集合。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实数</a:t>
            </a: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介于某个取值范围的整数</a:t>
            </a: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指定长度的字符串集合</a:t>
            </a: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男’，‘女’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7200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05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笛卡尔积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604877" y="1721204"/>
            <a:ext cx="11444163" cy="343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给定一组域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，允许其中某些域是相同的。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D1×D2×…×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＝｛（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｝</a:t>
            </a:r>
          </a:p>
          <a:p>
            <a:pPr marL="17145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所有域的所有取值的一个组合</a:t>
            </a:r>
          </a:p>
          <a:p>
            <a:pPr marL="17145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不能重复</a:t>
            </a:r>
          </a:p>
          <a:p>
            <a:pPr eaLnBrk="1" hangingPunct="1">
              <a:buFontTx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3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笛卡尔积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532049" y="1352681"/>
            <a:ext cx="11274232" cy="460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元组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笛卡尔积中每一个元素（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）叫作一个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元组（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n-tuple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）或简称元组</a:t>
            </a:r>
          </a:p>
          <a:p>
            <a:pPr marL="17145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分量（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Component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笛卡尔积元素（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）中的每一个值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di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叫作一个分量</a:t>
            </a:r>
          </a:p>
          <a:p>
            <a:pPr marL="17145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）为有限集，其基数为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mi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则笛卡尔积的基数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4833960-A261-1202-D579-EF1274483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1259"/>
              </p:ext>
            </p:extLst>
          </p:nvPr>
        </p:nvGraphicFramePr>
        <p:xfrm>
          <a:off x="2981986" y="5155133"/>
          <a:ext cx="2285929" cy="92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672808" imgH="342751" progId="Equation.3">
                  <p:embed/>
                </p:oleObj>
              </mc:Choice>
              <mc:Fallback>
                <p:oleObj name="Microsoft 公式 3.0" r:id="rId3" imgW="672808" imgH="342751" progId="Equation.3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433060D2-2DF7-E403-6D98-82CDB5D94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986" y="5155133"/>
                        <a:ext cx="2285929" cy="92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83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笛卡尔积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59104" y="1235304"/>
            <a:ext cx="9661891" cy="6039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例如，给出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个域：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D1=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｛思齐，述圣｝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D2=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｛男，女｝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D3=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｛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｝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的笛卡尔积为：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D1×D2×D3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＝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18)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18)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思齐，女，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18)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述圣，男，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18)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述圣，女，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20)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｝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7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笛卡尔积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59104" y="1235304"/>
            <a:ext cx="966189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1B44F1C-88B7-339E-5FA0-EE7D59DF2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79912"/>
              </p:ext>
            </p:extLst>
          </p:nvPr>
        </p:nvGraphicFramePr>
        <p:xfrm>
          <a:off x="2816028" y="1505118"/>
          <a:ext cx="4588185" cy="4797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73146">
                  <a:extLst>
                    <a:ext uri="{9D8B030D-6E8A-4147-A177-3AD203B41FA5}">
                      <a16:colId xmlns:a16="http://schemas.microsoft.com/office/drawing/2014/main" val="827950224"/>
                    </a:ext>
                  </a:extLst>
                </a:gridCol>
                <a:gridCol w="1299181">
                  <a:extLst>
                    <a:ext uri="{9D8B030D-6E8A-4147-A177-3AD203B41FA5}">
                      <a16:colId xmlns:a16="http://schemas.microsoft.com/office/drawing/2014/main" val="2520810860"/>
                    </a:ext>
                  </a:extLst>
                </a:gridCol>
                <a:gridCol w="1615858">
                  <a:extLst>
                    <a:ext uri="{9D8B030D-6E8A-4147-A177-3AD203B41FA5}">
                      <a16:colId xmlns:a16="http://schemas.microsoft.com/office/drawing/2014/main" val="1659645288"/>
                    </a:ext>
                  </a:extLst>
                </a:gridCol>
              </a:tblGrid>
              <a:tr h="3642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13365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46320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96640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5694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08295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42656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99671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12128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49202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95099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2463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41025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35221" y="1556068"/>
            <a:ext cx="9661891" cy="33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D1×D2×…×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的子集叫作在域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上的关系，表示为：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Dn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   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 R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：关系名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 n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：关系的目或度（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Degree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学生（姓名，性别，年龄）</a:t>
            </a:r>
          </a:p>
        </p:txBody>
      </p:sp>
    </p:spTree>
    <p:extLst>
      <p:ext uri="{BB962C8B-B14F-4D97-AF65-F5344CB8AC3E}">
        <p14:creationId xmlns:p14="http://schemas.microsoft.com/office/powerpoint/2010/main" val="2093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5CA7DAA-0066-7855-5D5D-9AB3BD0A8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13058"/>
              </p:ext>
            </p:extLst>
          </p:nvPr>
        </p:nvGraphicFramePr>
        <p:xfrm>
          <a:off x="8329150" y="2875280"/>
          <a:ext cx="3094500" cy="11074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31500">
                  <a:extLst>
                    <a:ext uri="{9D8B030D-6E8A-4147-A177-3AD203B41FA5}">
                      <a16:colId xmlns:a16="http://schemas.microsoft.com/office/drawing/2014/main" val="827950224"/>
                    </a:ext>
                  </a:extLst>
                </a:gridCol>
                <a:gridCol w="1031500">
                  <a:extLst>
                    <a:ext uri="{9D8B030D-6E8A-4147-A177-3AD203B41FA5}">
                      <a16:colId xmlns:a16="http://schemas.microsoft.com/office/drawing/2014/main" val="2520810860"/>
                    </a:ext>
                  </a:extLst>
                </a:gridCol>
                <a:gridCol w="1031500">
                  <a:extLst>
                    <a:ext uri="{9D8B030D-6E8A-4147-A177-3AD203B41FA5}">
                      <a16:colId xmlns:a16="http://schemas.microsoft.com/office/drawing/2014/main" val="1659645288"/>
                    </a:ext>
                  </a:extLst>
                </a:gridCol>
              </a:tblGrid>
              <a:tr h="354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0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492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026F8E9-06BD-E572-A30E-D29F83B54069}"/>
              </a:ext>
            </a:extLst>
          </p:cNvPr>
          <p:cNvSpPr txBox="1"/>
          <p:nvPr/>
        </p:nvSpPr>
        <p:spPr>
          <a:xfrm>
            <a:off x="1027239" y="1848464"/>
            <a:ext cx="4054391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元组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属性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候选码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主码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主属性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/>
              <a:t>非主属性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B1A787-9124-AF80-9373-18CBDB2F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7416"/>
              </p:ext>
            </p:extLst>
          </p:nvPr>
        </p:nvGraphicFramePr>
        <p:xfrm>
          <a:off x="3490749" y="1662678"/>
          <a:ext cx="2605251" cy="4754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8417">
                  <a:extLst>
                    <a:ext uri="{9D8B030D-6E8A-4147-A177-3AD203B41FA5}">
                      <a16:colId xmlns:a16="http://schemas.microsoft.com/office/drawing/2014/main" val="827950224"/>
                    </a:ext>
                  </a:extLst>
                </a:gridCol>
                <a:gridCol w="868417">
                  <a:extLst>
                    <a:ext uri="{9D8B030D-6E8A-4147-A177-3AD203B41FA5}">
                      <a16:colId xmlns:a16="http://schemas.microsoft.com/office/drawing/2014/main" val="2520810860"/>
                    </a:ext>
                  </a:extLst>
                </a:gridCol>
                <a:gridCol w="868417">
                  <a:extLst>
                    <a:ext uri="{9D8B030D-6E8A-4147-A177-3AD203B41FA5}">
                      <a16:colId xmlns:a16="http://schemas.microsoft.com/office/drawing/2014/main" val="1659645288"/>
                    </a:ext>
                  </a:extLst>
                </a:gridCol>
              </a:tblGrid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13365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46320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96640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5694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08295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42656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99671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12128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49202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95099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02463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41025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4121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AEA4424F-1EC7-F550-660B-7481772CACEC}"/>
              </a:ext>
            </a:extLst>
          </p:cNvPr>
          <p:cNvSpPr/>
          <p:nvPr/>
        </p:nvSpPr>
        <p:spPr>
          <a:xfrm>
            <a:off x="6140240" y="3390563"/>
            <a:ext cx="2144670" cy="3074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5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8012</TotalTime>
  <Words>962</Words>
  <Application>Microsoft Office PowerPoint</Application>
  <PresentationFormat>宽屏</PresentationFormat>
  <Paragraphs>408</Paragraphs>
  <Slides>18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等线 Light</vt:lpstr>
      <vt:lpstr>方正粗谭黑简体</vt:lpstr>
      <vt:lpstr>黑体</vt:lpstr>
      <vt:lpstr>微软雅黑</vt:lpstr>
      <vt:lpstr>Arial</vt:lpstr>
      <vt:lpstr>Calibri</vt:lpstr>
      <vt:lpstr>Impact</vt:lpstr>
      <vt:lpstr>Tahoma</vt:lpstr>
      <vt:lpstr>Wingdings</vt:lpstr>
      <vt:lpstr>Office 主题​​</vt:lpstr>
      <vt:lpstr>Microsoft 公式 3.0</vt:lpstr>
      <vt:lpstr>PowerPoint 演示文稿</vt:lpstr>
      <vt:lpstr>关系数据结构</vt:lpstr>
      <vt:lpstr>域（Domain）</vt:lpstr>
      <vt:lpstr>笛卡尔积</vt:lpstr>
      <vt:lpstr>笛卡尔积</vt:lpstr>
      <vt:lpstr>笛卡尔积</vt:lpstr>
      <vt:lpstr>笛卡尔积</vt:lpstr>
      <vt:lpstr>关系</vt:lpstr>
      <vt:lpstr>关系</vt:lpstr>
      <vt:lpstr>关系的性质</vt:lpstr>
      <vt:lpstr>关系的性质</vt:lpstr>
      <vt:lpstr>关系的性质</vt:lpstr>
      <vt:lpstr>关系的性质</vt:lpstr>
      <vt:lpstr>关系的性质</vt:lpstr>
      <vt:lpstr>关系的性质</vt:lpstr>
      <vt:lpstr>关系操作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生物安全学导论</dc:title>
  <dc:creator>Wu, You</dc:creator>
  <cp:lastModifiedBy>lily</cp:lastModifiedBy>
  <cp:revision>252</cp:revision>
  <dcterms:created xsi:type="dcterms:W3CDTF">2021-12-02T02:40:00Z</dcterms:created>
  <dcterms:modified xsi:type="dcterms:W3CDTF">2023-07-21T10:52:14Z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