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564" r:id="rId2"/>
    <p:sldId id="892" r:id="rId3"/>
    <p:sldId id="996" r:id="rId4"/>
    <p:sldId id="1005" r:id="rId5"/>
    <p:sldId id="986" r:id="rId6"/>
    <p:sldId id="1006" r:id="rId7"/>
    <p:sldId id="1007" r:id="rId8"/>
    <p:sldId id="1009" r:id="rId9"/>
    <p:sldId id="1013" r:id="rId10"/>
    <p:sldId id="1014" r:id="rId11"/>
    <p:sldId id="1010" r:id="rId12"/>
    <p:sldId id="1015" r:id="rId13"/>
    <p:sldId id="1017" r:id="rId14"/>
    <p:sldId id="1018" r:id="rId15"/>
    <p:sldId id="1021" r:id="rId16"/>
    <p:sldId id="1022" r:id="rId17"/>
    <p:sldId id="1023" r:id="rId18"/>
    <p:sldId id="572" r:id="rId19"/>
    <p:sldId id="99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B2"/>
    <a:srgbClr val="A82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10" autoAdjust="0"/>
  </p:normalViewPr>
  <p:slideViewPr>
    <p:cSldViewPr snapToGrid="0">
      <p:cViewPr varScale="1">
        <p:scale>
          <a:sx n="79" d="100"/>
          <a:sy n="79" d="100"/>
        </p:scale>
        <p:origin x="1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5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3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00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11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846F-B6DA-4FF4-ADFA-FD15ADCBBAA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2023/9/12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strips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B2B72-5EBF-41D6-A163-53A480151EDF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EC45D-2C00-42A2-B124-1715E9E86D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5"/>
          <p:cNvSpPr>
            <a:spLocks/>
          </p:cNvSpPr>
          <p:nvPr/>
        </p:nvSpPr>
        <p:spPr bwMode="auto">
          <a:xfrm>
            <a:off x="2064482" y="937530"/>
            <a:ext cx="3737308" cy="3230439"/>
          </a:xfrm>
          <a:custGeom>
            <a:avLst/>
            <a:gdLst>
              <a:gd name="T0" fmla="*/ 1124 w 4497"/>
              <a:gd name="T1" fmla="*/ 3892 h 3892"/>
              <a:gd name="T2" fmla="*/ 0 w 4497"/>
              <a:gd name="T3" fmla="*/ 1945 h 3892"/>
              <a:gd name="T4" fmla="*/ 1124 w 4497"/>
              <a:gd name="T5" fmla="*/ 0 h 3892"/>
              <a:gd name="T6" fmla="*/ 3373 w 4497"/>
              <a:gd name="T7" fmla="*/ 0 h 3892"/>
              <a:gd name="T8" fmla="*/ 4497 w 4497"/>
              <a:gd name="T9" fmla="*/ 1945 h 3892"/>
              <a:gd name="T10" fmla="*/ 3373 w 4497"/>
              <a:gd name="T11" fmla="*/ 3892 h 3892"/>
              <a:gd name="T12" fmla="*/ 1124 w 4497"/>
              <a:gd name="T13" fmla="*/ 3892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7" h="3892">
                <a:moveTo>
                  <a:pt x="1124" y="3892"/>
                </a:moveTo>
                <a:lnTo>
                  <a:pt x="0" y="1945"/>
                </a:lnTo>
                <a:lnTo>
                  <a:pt x="1124" y="0"/>
                </a:lnTo>
                <a:lnTo>
                  <a:pt x="3373" y="0"/>
                </a:lnTo>
                <a:lnTo>
                  <a:pt x="4497" y="1945"/>
                </a:lnTo>
                <a:lnTo>
                  <a:pt x="3373" y="3892"/>
                </a:lnTo>
                <a:lnTo>
                  <a:pt x="1124" y="389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7" name="Freeform 6"/>
          <p:cNvSpPr>
            <a:spLocks/>
          </p:cNvSpPr>
          <p:nvPr/>
        </p:nvSpPr>
        <p:spPr bwMode="auto">
          <a:xfrm>
            <a:off x="2171072" y="836432"/>
            <a:ext cx="3610984" cy="3603948"/>
          </a:xfrm>
          <a:custGeom>
            <a:avLst/>
            <a:gdLst>
              <a:gd name="T0" fmla="*/ 1590 w 4345"/>
              <a:gd name="T1" fmla="*/ 4342 h 4342"/>
              <a:gd name="T2" fmla="*/ 0 w 4345"/>
              <a:gd name="T3" fmla="*/ 2752 h 4342"/>
              <a:gd name="T4" fmla="*/ 582 w 4345"/>
              <a:gd name="T5" fmla="*/ 582 h 4342"/>
              <a:gd name="T6" fmla="*/ 2755 w 4345"/>
              <a:gd name="T7" fmla="*/ 0 h 4342"/>
              <a:gd name="T8" fmla="*/ 4345 w 4345"/>
              <a:gd name="T9" fmla="*/ 1590 h 4342"/>
              <a:gd name="T10" fmla="*/ 3763 w 4345"/>
              <a:gd name="T11" fmla="*/ 3760 h 4342"/>
              <a:gd name="T12" fmla="*/ 1590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1590" y="4342"/>
                </a:moveTo>
                <a:lnTo>
                  <a:pt x="0" y="2752"/>
                </a:lnTo>
                <a:lnTo>
                  <a:pt x="582" y="582"/>
                </a:lnTo>
                <a:lnTo>
                  <a:pt x="2755" y="0"/>
                </a:lnTo>
                <a:lnTo>
                  <a:pt x="4345" y="1590"/>
                </a:lnTo>
                <a:lnTo>
                  <a:pt x="3763" y="3760"/>
                </a:lnTo>
                <a:lnTo>
                  <a:pt x="1590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8" name="Freeform 7"/>
          <p:cNvSpPr>
            <a:spLocks/>
          </p:cNvSpPr>
          <p:nvPr/>
        </p:nvSpPr>
        <p:spPr bwMode="auto">
          <a:xfrm>
            <a:off x="2486646" y="801386"/>
            <a:ext cx="3237004" cy="3733432"/>
          </a:xfrm>
          <a:custGeom>
            <a:avLst/>
            <a:gdLst>
              <a:gd name="T0" fmla="*/ 1948 w 3895"/>
              <a:gd name="T1" fmla="*/ 4498 h 4498"/>
              <a:gd name="T2" fmla="*/ 0 w 3895"/>
              <a:gd name="T3" fmla="*/ 3374 h 4498"/>
              <a:gd name="T4" fmla="*/ 0 w 3895"/>
              <a:gd name="T5" fmla="*/ 1124 h 4498"/>
              <a:gd name="T6" fmla="*/ 1948 w 3895"/>
              <a:gd name="T7" fmla="*/ 0 h 4498"/>
              <a:gd name="T8" fmla="*/ 3895 w 3895"/>
              <a:gd name="T9" fmla="*/ 1124 h 4498"/>
              <a:gd name="T10" fmla="*/ 3895 w 3895"/>
              <a:gd name="T11" fmla="*/ 3374 h 4498"/>
              <a:gd name="T12" fmla="*/ 1948 w 3895"/>
              <a:gd name="T13" fmla="*/ 4498 h 4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95" h="4498">
                <a:moveTo>
                  <a:pt x="1948" y="4498"/>
                </a:moveTo>
                <a:lnTo>
                  <a:pt x="0" y="3374"/>
                </a:lnTo>
                <a:lnTo>
                  <a:pt x="0" y="1124"/>
                </a:lnTo>
                <a:lnTo>
                  <a:pt x="1948" y="0"/>
                </a:lnTo>
                <a:lnTo>
                  <a:pt x="3895" y="1124"/>
                </a:lnTo>
                <a:lnTo>
                  <a:pt x="3895" y="3374"/>
                </a:lnTo>
                <a:lnTo>
                  <a:pt x="1948" y="4498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9" name="Freeform 8"/>
          <p:cNvSpPr>
            <a:spLocks/>
          </p:cNvSpPr>
          <p:nvPr/>
        </p:nvSpPr>
        <p:spPr bwMode="auto">
          <a:xfrm>
            <a:off x="2171072" y="866953"/>
            <a:ext cx="3610984" cy="3603948"/>
          </a:xfrm>
          <a:custGeom>
            <a:avLst/>
            <a:gdLst>
              <a:gd name="T0" fmla="*/ 2755 w 4345"/>
              <a:gd name="T1" fmla="*/ 4342 h 4342"/>
              <a:gd name="T2" fmla="*/ 582 w 4345"/>
              <a:gd name="T3" fmla="*/ 3760 h 4342"/>
              <a:gd name="T4" fmla="*/ 0 w 4345"/>
              <a:gd name="T5" fmla="*/ 1590 h 4342"/>
              <a:gd name="T6" fmla="*/ 1590 w 4345"/>
              <a:gd name="T7" fmla="*/ 0 h 4342"/>
              <a:gd name="T8" fmla="*/ 3763 w 4345"/>
              <a:gd name="T9" fmla="*/ 582 h 4342"/>
              <a:gd name="T10" fmla="*/ 4345 w 4345"/>
              <a:gd name="T11" fmla="*/ 2752 h 4342"/>
              <a:gd name="T12" fmla="*/ 2755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2755" y="4342"/>
                </a:moveTo>
                <a:lnTo>
                  <a:pt x="582" y="3760"/>
                </a:lnTo>
                <a:lnTo>
                  <a:pt x="0" y="1590"/>
                </a:lnTo>
                <a:lnTo>
                  <a:pt x="1590" y="0"/>
                </a:lnTo>
                <a:lnTo>
                  <a:pt x="3763" y="582"/>
                </a:lnTo>
                <a:lnTo>
                  <a:pt x="4345" y="2752"/>
                </a:lnTo>
                <a:lnTo>
                  <a:pt x="2755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grpSp>
        <p:nvGrpSpPr>
          <p:cNvPr id="145" name="组合 144"/>
          <p:cNvGrpSpPr/>
          <p:nvPr/>
        </p:nvGrpSpPr>
        <p:grpSpPr>
          <a:xfrm>
            <a:off x="2078741" y="805512"/>
            <a:ext cx="3722752" cy="3722330"/>
            <a:chOff x="2956499" y="285040"/>
            <a:chExt cx="6282963" cy="6290167"/>
          </a:xfrm>
        </p:grpSpPr>
        <p:sp>
          <p:nvSpPr>
            <p:cNvPr id="146" name="任意多边形 145"/>
            <p:cNvSpPr/>
            <p:nvPr/>
          </p:nvSpPr>
          <p:spPr>
            <a:xfrm rot="900000">
              <a:off x="3849486" y="110907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7" name="任意多边形 146"/>
            <p:cNvSpPr/>
            <p:nvPr/>
          </p:nvSpPr>
          <p:spPr>
            <a:xfrm rot="1782227">
              <a:off x="4477103" y="62522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8" name="任意多边形 147"/>
            <p:cNvSpPr/>
            <p:nvPr/>
          </p:nvSpPr>
          <p:spPr>
            <a:xfrm rot="2700000">
              <a:off x="5212636" y="32018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9" name="任意多边形 148"/>
            <p:cNvSpPr/>
            <p:nvPr/>
          </p:nvSpPr>
          <p:spPr>
            <a:xfrm rot="3600000">
              <a:off x="6000826" y="21612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0" name="任意多边形 149"/>
            <p:cNvSpPr/>
            <p:nvPr/>
          </p:nvSpPr>
          <p:spPr>
            <a:xfrm rot="4500000">
              <a:off x="6784211" y="3250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1" name="任意多边形 150"/>
            <p:cNvSpPr/>
            <p:nvPr/>
          </p:nvSpPr>
          <p:spPr>
            <a:xfrm rot="5400000">
              <a:off x="7514839" y="63061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2" name="任意多边形 151"/>
            <p:cNvSpPr/>
            <p:nvPr/>
          </p:nvSpPr>
          <p:spPr>
            <a:xfrm rot="6300000">
              <a:off x="8147103" y="111722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3" name="任意多边形 152"/>
            <p:cNvSpPr/>
            <p:nvPr/>
          </p:nvSpPr>
          <p:spPr>
            <a:xfrm rot="7200000">
              <a:off x="8627514" y="17431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4" name="任意多边形 153"/>
            <p:cNvSpPr/>
            <p:nvPr/>
          </p:nvSpPr>
          <p:spPr>
            <a:xfrm rot="8100000">
              <a:off x="8931806" y="247895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5" name="任意多边形 154"/>
            <p:cNvSpPr/>
            <p:nvPr/>
          </p:nvSpPr>
          <p:spPr>
            <a:xfrm rot="9000000">
              <a:off x="9031812" y="325996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6" name="任意多边形 155"/>
            <p:cNvSpPr/>
            <p:nvPr/>
          </p:nvSpPr>
          <p:spPr>
            <a:xfrm rot="9900000">
              <a:off x="8927804" y="405013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7" name="任意多边形 156"/>
            <p:cNvSpPr/>
            <p:nvPr/>
          </p:nvSpPr>
          <p:spPr>
            <a:xfrm rot="10800000">
              <a:off x="8618788" y="478302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8" name="任意多边形 157"/>
            <p:cNvSpPr/>
            <p:nvPr/>
          </p:nvSpPr>
          <p:spPr>
            <a:xfrm rot="11700000">
              <a:off x="8139239" y="540615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9" name="任意多边形 158"/>
            <p:cNvSpPr/>
            <p:nvPr/>
          </p:nvSpPr>
          <p:spPr>
            <a:xfrm rot="12600000">
              <a:off x="7506531" y="58896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0" name="任意多边形 159"/>
            <p:cNvSpPr/>
            <p:nvPr/>
          </p:nvSpPr>
          <p:spPr>
            <a:xfrm rot="13500000">
              <a:off x="6774190" y="61923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1" name="任意多边形 160"/>
            <p:cNvSpPr/>
            <p:nvPr/>
          </p:nvSpPr>
          <p:spPr>
            <a:xfrm rot="14400000">
              <a:off x="5989545" y="62986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2" name="任意多边形 161"/>
            <p:cNvSpPr/>
            <p:nvPr/>
          </p:nvSpPr>
          <p:spPr>
            <a:xfrm rot="15300000">
              <a:off x="5197120" y="61874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3" name="任意多边形 162"/>
            <p:cNvSpPr/>
            <p:nvPr/>
          </p:nvSpPr>
          <p:spPr>
            <a:xfrm rot="16200000">
              <a:off x="4468758" y="588190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4" name="任意多边形 163"/>
            <p:cNvSpPr/>
            <p:nvPr/>
          </p:nvSpPr>
          <p:spPr>
            <a:xfrm rot="17100000">
              <a:off x="3839962" y="54013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5" name="任意多边形 164"/>
            <p:cNvSpPr/>
            <p:nvPr/>
          </p:nvSpPr>
          <p:spPr>
            <a:xfrm rot="18000000">
              <a:off x="3360270" y="477316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6" name="任意多边形 165"/>
            <p:cNvSpPr/>
            <p:nvPr/>
          </p:nvSpPr>
          <p:spPr>
            <a:xfrm rot="18900000">
              <a:off x="3054925" y="40376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7" name="任意多边形 166"/>
            <p:cNvSpPr/>
            <p:nvPr/>
          </p:nvSpPr>
          <p:spPr>
            <a:xfrm rot="19800000">
              <a:off x="2956499" y="3248745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8" name="任意多边形 167"/>
            <p:cNvSpPr/>
            <p:nvPr/>
          </p:nvSpPr>
          <p:spPr>
            <a:xfrm rot="20700000">
              <a:off x="3057420" y="2466481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3366328" y="17300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</p:grpSp>
      <p:sp>
        <p:nvSpPr>
          <p:cNvPr id="171" name="文本框 20"/>
          <p:cNvSpPr txBox="1"/>
          <p:nvPr/>
        </p:nvSpPr>
        <p:spPr bwMode="auto">
          <a:xfrm>
            <a:off x="2332922" y="2039090"/>
            <a:ext cx="3009776" cy="1448382"/>
          </a:xfrm>
          <a:prstGeom prst="rect">
            <a:avLst/>
          </a:prstGeom>
          <a:noFill/>
        </p:spPr>
        <p:txBody>
          <a:bodyPr wrap="none" lIns="91391" tIns="45694" rIns="91391" bIns="45694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数据库原理</a:t>
            </a:r>
            <a:endParaRPr lang="en-US" altLang="zh-CN" sz="4406" b="1" dirty="0">
              <a:ln w="12700">
                <a:solidFill>
                  <a:srgbClr val="65220B"/>
                </a:solidFill>
              </a:ln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与技术</a:t>
            </a:r>
          </a:p>
        </p:txBody>
      </p:sp>
      <p:pic>
        <p:nvPicPr>
          <p:cNvPr id="35" name="Picture 5" descr="\\Zc8\e\1 临时文件\2015\4月\4.29\2015封套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28" y="971337"/>
            <a:ext cx="6242893" cy="23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C7D111-66A8-537F-0B7D-839603E7D1F2}"/>
              </a:ext>
            </a:extLst>
          </p:cNvPr>
          <p:cNvSpPr txBox="1"/>
          <p:nvPr/>
        </p:nvSpPr>
        <p:spPr>
          <a:xfrm>
            <a:off x="2398584" y="5222247"/>
            <a:ext cx="3237004" cy="77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数计 刘丽娟</a:t>
            </a:r>
          </a:p>
        </p:txBody>
      </p:sp>
    </p:spTree>
    <p:extLst>
      <p:ext uri="{BB962C8B-B14F-4D97-AF65-F5344CB8AC3E}">
        <p14:creationId xmlns:p14="http://schemas.microsoft.com/office/powerpoint/2010/main" val="13501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724" y="239394"/>
            <a:ext cx="9457847" cy="99591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内模式（存储模式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物理模式）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7185227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2186">
            <a:extLst>
              <a:ext uri="{FF2B5EF4-FFF2-40B4-BE49-F238E27FC236}">
                <a16:creationId xmlns:a16="http://schemas.microsoft.com/office/drawing/2014/main" id="{92D90F66-DEA4-B86A-B108-839B88A1ACEB}"/>
              </a:ext>
            </a:extLst>
          </p:cNvPr>
          <p:cNvSpPr txBox="1">
            <a:spLocks/>
          </p:cNvSpPr>
          <p:nvPr/>
        </p:nvSpPr>
        <p:spPr>
          <a:xfrm>
            <a:off x="898820" y="2431187"/>
            <a:ext cx="3381867" cy="2237917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是物理结构和存储方式的描述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只有一个</a:t>
            </a:r>
            <a:endParaRPr lang="en-US" altLang="zh-CN" b="1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9B433359-FD17-785C-82B4-9D2336929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375" y="1743364"/>
            <a:ext cx="4980129" cy="391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724" y="239394"/>
            <a:ext cx="9457847" cy="99591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模式（概念模式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逻辑模式）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7185227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C08E531-51C6-C40E-5F51-D661975C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873" y="1306363"/>
            <a:ext cx="5081798" cy="5283845"/>
          </a:xfrm>
          <a:prstGeom prst="rect">
            <a:avLst/>
          </a:prstGeom>
        </p:spPr>
      </p:pic>
      <p:sp>
        <p:nvSpPr>
          <p:cNvPr id="7" name="文本占位符 2186">
            <a:extLst>
              <a:ext uri="{FF2B5EF4-FFF2-40B4-BE49-F238E27FC236}">
                <a16:creationId xmlns:a16="http://schemas.microsoft.com/office/drawing/2014/main" id="{92D90F66-DEA4-B86A-B108-839B88A1ACEB}"/>
              </a:ext>
            </a:extLst>
          </p:cNvPr>
          <p:cNvSpPr txBox="1">
            <a:spLocks/>
          </p:cNvSpPr>
          <p:nvPr/>
        </p:nvSpPr>
        <p:spPr>
          <a:xfrm>
            <a:off x="923096" y="1743364"/>
            <a:ext cx="3616536" cy="3686392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是数据库中全体数据逻辑结构和特征的描述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中间层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只有一个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76374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724" y="239394"/>
            <a:ext cx="9457847" cy="99591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外模式（子模式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用户模式）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7185227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2186">
            <a:extLst>
              <a:ext uri="{FF2B5EF4-FFF2-40B4-BE49-F238E27FC236}">
                <a16:creationId xmlns:a16="http://schemas.microsoft.com/office/drawing/2014/main" id="{92D90F66-DEA4-B86A-B108-839B88A1ACEB}"/>
              </a:ext>
            </a:extLst>
          </p:cNvPr>
          <p:cNvSpPr txBox="1">
            <a:spLocks/>
          </p:cNvSpPr>
          <p:nvPr/>
        </p:nvSpPr>
        <p:spPr>
          <a:xfrm>
            <a:off x="923096" y="1743364"/>
            <a:ext cx="3616536" cy="3686392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局部数据逻辑结构和特征的描述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中间层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可以有多个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03306B-BB0D-CF7A-B078-BC8CEC4E6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370" y="2849151"/>
            <a:ext cx="3981282" cy="40088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B10F77-AD49-6C95-C8FE-6478D7A69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998" y="1235304"/>
            <a:ext cx="3981282" cy="126264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97D1988-CC9B-0402-02AD-CDAF3F36737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8350981" y="2497952"/>
            <a:ext cx="1464658" cy="47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03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724" y="239394"/>
            <a:ext cx="9457847" cy="99591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外模式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模式映像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7185227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2186">
            <a:extLst>
              <a:ext uri="{FF2B5EF4-FFF2-40B4-BE49-F238E27FC236}">
                <a16:creationId xmlns:a16="http://schemas.microsoft.com/office/drawing/2014/main" id="{92D90F66-DEA4-B86A-B108-839B88A1ACEB}"/>
              </a:ext>
            </a:extLst>
          </p:cNvPr>
          <p:cNvSpPr txBox="1">
            <a:spLocks/>
          </p:cNvSpPr>
          <p:nvPr/>
        </p:nvSpPr>
        <p:spPr>
          <a:xfrm>
            <a:off x="923095" y="1743364"/>
            <a:ext cx="9742207" cy="3686392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模式：描述的是数据的全局逻辑结构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外模式：描述的是数据的局部逻辑结构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同一个模式可以有任意多个外模式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每一个外模式，数据库系统都有一个外模式／模式映象，定义外模式与模式之间的对应关系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242890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724" y="239394"/>
            <a:ext cx="9457847" cy="99591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逻辑独立性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7185227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2186">
            <a:extLst>
              <a:ext uri="{FF2B5EF4-FFF2-40B4-BE49-F238E27FC236}">
                <a16:creationId xmlns:a16="http://schemas.microsoft.com/office/drawing/2014/main" id="{C9AC97C0-D3D8-A036-7504-74D96D576A70}"/>
              </a:ext>
            </a:extLst>
          </p:cNvPr>
          <p:cNvSpPr txBox="1">
            <a:spLocks/>
          </p:cNvSpPr>
          <p:nvPr/>
        </p:nvSpPr>
        <p:spPr>
          <a:xfrm>
            <a:off x="923095" y="1743364"/>
            <a:ext cx="9742207" cy="3686392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当模式改变时，数据库管理员对外模式／模式映象作相应改变，使外模式保持不变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应用程序是依据数据的外模式编写的，应用程序不必修改，保证了数据与程序的逻辑独立性，简称数据的逻辑独立性</a:t>
            </a:r>
          </a:p>
        </p:txBody>
      </p:sp>
    </p:spTree>
    <p:extLst>
      <p:ext uri="{BB962C8B-B14F-4D97-AF65-F5344CB8AC3E}">
        <p14:creationId xmlns:p14="http://schemas.microsoft.com/office/powerpoint/2010/main" val="69631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724" y="239394"/>
            <a:ext cx="9457847" cy="99591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逻辑独立性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7185227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881C398-44AA-2256-0028-3B7D5EF0F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67" y="1408338"/>
            <a:ext cx="8035392" cy="527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724" y="239394"/>
            <a:ext cx="9457847" cy="99591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内模式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模式映像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7185227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2186">
            <a:extLst>
              <a:ext uri="{FF2B5EF4-FFF2-40B4-BE49-F238E27FC236}">
                <a16:creationId xmlns:a16="http://schemas.microsoft.com/office/drawing/2014/main" id="{92D90F66-DEA4-B86A-B108-839B88A1ACEB}"/>
              </a:ext>
            </a:extLst>
          </p:cNvPr>
          <p:cNvSpPr txBox="1">
            <a:spLocks/>
          </p:cNvSpPr>
          <p:nvPr/>
        </p:nvSpPr>
        <p:spPr>
          <a:xfrm>
            <a:off x="923095" y="1743364"/>
            <a:ext cx="9742207" cy="3686392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定义了数据全局逻辑结构与存储结构之间的对应关系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是唯一的</a:t>
            </a: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该映象定义通常包含在模式描述中</a:t>
            </a:r>
          </a:p>
        </p:txBody>
      </p:sp>
    </p:spTree>
    <p:extLst>
      <p:ext uri="{BB962C8B-B14F-4D97-AF65-F5344CB8AC3E}">
        <p14:creationId xmlns:p14="http://schemas.microsoft.com/office/powerpoint/2010/main" val="151520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724" y="239394"/>
            <a:ext cx="9457847" cy="99591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物理独立性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>
            <a:cxnSpLocks/>
          </p:cNvCxnSpPr>
          <p:nvPr/>
        </p:nvCxnSpPr>
        <p:spPr>
          <a:xfrm>
            <a:off x="445562" y="1235304"/>
            <a:ext cx="7185227" cy="0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2186">
            <a:extLst>
              <a:ext uri="{FF2B5EF4-FFF2-40B4-BE49-F238E27FC236}">
                <a16:creationId xmlns:a16="http://schemas.microsoft.com/office/drawing/2014/main" id="{C9AC97C0-D3D8-A036-7504-74D96D576A70}"/>
              </a:ext>
            </a:extLst>
          </p:cNvPr>
          <p:cNvSpPr txBox="1">
            <a:spLocks/>
          </p:cNvSpPr>
          <p:nvPr/>
        </p:nvSpPr>
        <p:spPr>
          <a:xfrm>
            <a:off x="923095" y="1743364"/>
            <a:ext cx="9742207" cy="3006661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当数据库的存储结构改变了（例如选用了另一种存储结构），数据库管理员修改模式／内模式映象，使模式保持不变。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应用程序不受影响。保证了数据与程序的物理独立性，简称数据的物理独立性。</a:t>
            </a: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036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9299" y="163928"/>
            <a:ext cx="6495233" cy="794030"/>
            <a:chOff x="1" y="5384814"/>
            <a:chExt cx="6495516" cy="795066"/>
          </a:xfrm>
        </p:grpSpPr>
        <p:sp>
          <p:nvSpPr>
            <p:cNvPr id="24" name="矩形 23"/>
            <p:cNvSpPr/>
            <p:nvPr/>
          </p:nvSpPr>
          <p:spPr>
            <a:xfrm>
              <a:off x="1" y="5489659"/>
              <a:ext cx="1826802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5" name="矩形 24"/>
            <p:cNvSpPr/>
            <p:nvPr/>
          </p:nvSpPr>
          <p:spPr>
            <a:xfrm>
              <a:off x="5643602" y="5489659"/>
              <a:ext cx="568510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6" name="矩形 25"/>
            <p:cNvSpPr/>
            <p:nvPr/>
          </p:nvSpPr>
          <p:spPr>
            <a:xfrm>
              <a:off x="6309142" y="5489659"/>
              <a:ext cx="186375" cy="497714"/>
            </a:xfrm>
            <a:prstGeom prst="rect">
              <a:avLst/>
            </a:prstGeom>
            <a:solidFill>
              <a:schemeClr val="accent2">
                <a:lumMod val="5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31791" y="5384814"/>
              <a:ext cx="3626116" cy="79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6" dirty="0"/>
                <a:t>小结</a:t>
              </a:r>
              <a:endParaRPr lang="zh-CN" altLang="en-US" sz="4400" dirty="0">
                <a:solidFill>
                  <a:schemeClr val="accent1">
                    <a:lumMod val="20000"/>
                    <a:lumOff val="80000"/>
                    <a:alpha val="50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983734" y="1844737"/>
            <a:ext cx="228620" cy="228620"/>
          </a:xfrm>
          <a:prstGeom prst="ellipse">
            <a:avLst/>
          </a:prstGeom>
          <a:solidFill>
            <a:srgbClr val="A1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1"/>
          </a:p>
        </p:txBody>
      </p:sp>
      <p:sp>
        <p:nvSpPr>
          <p:cNvPr id="22" name="椭圆 21"/>
          <p:cNvSpPr/>
          <p:nvPr/>
        </p:nvSpPr>
        <p:spPr>
          <a:xfrm>
            <a:off x="983734" y="3340533"/>
            <a:ext cx="228620" cy="228620"/>
          </a:xfrm>
          <a:prstGeom prst="ellipse">
            <a:avLst/>
          </a:prstGeom>
          <a:solidFill>
            <a:srgbClr val="F58D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901"/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12354" y="1751703"/>
            <a:ext cx="3909185" cy="52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4" b="1" dirty="0">
                <a:latin typeface="微软雅黑" pitchFamily="34" charset="-122"/>
                <a:ea typeface="微软雅黑" pitchFamily="34" charset="-122"/>
              </a:rPr>
              <a:t>DBS</a:t>
            </a:r>
            <a:r>
              <a:rPr lang="zh-CN" altLang="en-US" sz="2804" b="1" dirty="0">
                <a:latin typeface="微软雅黑" pitchFamily="34" charset="-122"/>
                <a:ea typeface="微软雅黑" pitchFamily="34" charset="-122"/>
              </a:rPr>
              <a:t>的外部结构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286632" y="3261480"/>
            <a:ext cx="2852715" cy="1044979"/>
            <a:chOff x="1853500" y="1547697"/>
            <a:chExt cx="663726" cy="1044889"/>
          </a:xfrm>
        </p:grpSpPr>
        <p:sp>
          <p:nvSpPr>
            <p:cNvPr id="33" name="文本框 65"/>
            <p:cNvSpPr txBox="1">
              <a:spLocks noChangeArrowheads="1"/>
            </p:cNvSpPr>
            <p:nvPr/>
          </p:nvSpPr>
          <p:spPr bwMode="auto">
            <a:xfrm>
              <a:off x="1882743" y="1929168"/>
              <a:ext cx="184972" cy="66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lvl="1">
                <a:lnSpc>
                  <a:spcPct val="150000"/>
                </a:lnSpc>
              </a:pPr>
              <a:endParaRPr lang="zh-CN" altLang="en-US" sz="2804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1853500" y="1547697"/>
              <a:ext cx="663726" cy="523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4" b="1" dirty="0">
                  <a:latin typeface="微软雅黑" pitchFamily="34" charset="-122"/>
                  <a:ea typeface="微软雅黑" pitchFamily="34" charset="-122"/>
                </a:rPr>
                <a:t>DBS</a:t>
              </a:r>
              <a:r>
                <a:rPr lang="zh-CN" altLang="en-US" sz="2804" b="1" dirty="0">
                  <a:latin typeface="微软雅黑" pitchFamily="34" charset="-122"/>
                  <a:ea typeface="微软雅黑" pitchFamily="34" charset="-122"/>
                </a:rPr>
                <a:t>的内部结构</a:t>
              </a:r>
            </a:p>
          </p:txBody>
        </p:sp>
      </p:grpSp>
      <p:sp>
        <p:nvSpPr>
          <p:cNvPr id="36" name="文本框 65"/>
          <p:cNvSpPr txBox="1">
            <a:spLocks noChangeArrowheads="1"/>
          </p:cNvSpPr>
          <p:nvPr/>
        </p:nvSpPr>
        <p:spPr bwMode="auto">
          <a:xfrm>
            <a:off x="1494769" y="3904525"/>
            <a:ext cx="184988" cy="52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804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5"/>
          <p:cNvSpPr>
            <a:spLocks/>
          </p:cNvSpPr>
          <p:nvPr/>
        </p:nvSpPr>
        <p:spPr bwMode="auto">
          <a:xfrm>
            <a:off x="2064482" y="937530"/>
            <a:ext cx="3737308" cy="3230439"/>
          </a:xfrm>
          <a:custGeom>
            <a:avLst/>
            <a:gdLst>
              <a:gd name="T0" fmla="*/ 1124 w 4497"/>
              <a:gd name="T1" fmla="*/ 3892 h 3892"/>
              <a:gd name="T2" fmla="*/ 0 w 4497"/>
              <a:gd name="T3" fmla="*/ 1945 h 3892"/>
              <a:gd name="T4" fmla="*/ 1124 w 4497"/>
              <a:gd name="T5" fmla="*/ 0 h 3892"/>
              <a:gd name="T6" fmla="*/ 3373 w 4497"/>
              <a:gd name="T7" fmla="*/ 0 h 3892"/>
              <a:gd name="T8" fmla="*/ 4497 w 4497"/>
              <a:gd name="T9" fmla="*/ 1945 h 3892"/>
              <a:gd name="T10" fmla="*/ 3373 w 4497"/>
              <a:gd name="T11" fmla="*/ 3892 h 3892"/>
              <a:gd name="T12" fmla="*/ 1124 w 4497"/>
              <a:gd name="T13" fmla="*/ 3892 h 3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97" h="3892">
                <a:moveTo>
                  <a:pt x="1124" y="3892"/>
                </a:moveTo>
                <a:lnTo>
                  <a:pt x="0" y="1945"/>
                </a:lnTo>
                <a:lnTo>
                  <a:pt x="1124" y="0"/>
                </a:lnTo>
                <a:lnTo>
                  <a:pt x="3373" y="0"/>
                </a:lnTo>
                <a:lnTo>
                  <a:pt x="4497" y="1945"/>
                </a:lnTo>
                <a:lnTo>
                  <a:pt x="3373" y="3892"/>
                </a:lnTo>
                <a:lnTo>
                  <a:pt x="1124" y="389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7" name="Freeform 6"/>
          <p:cNvSpPr>
            <a:spLocks/>
          </p:cNvSpPr>
          <p:nvPr/>
        </p:nvSpPr>
        <p:spPr bwMode="auto">
          <a:xfrm>
            <a:off x="2171072" y="836432"/>
            <a:ext cx="3610984" cy="3603948"/>
          </a:xfrm>
          <a:custGeom>
            <a:avLst/>
            <a:gdLst>
              <a:gd name="T0" fmla="*/ 1590 w 4345"/>
              <a:gd name="T1" fmla="*/ 4342 h 4342"/>
              <a:gd name="T2" fmla="*/ 0 w 4345"/>
              <a:gd name="T3" fmla="*/ 2752 h 4342"/>
              <a:gd name="T4" fmla="*/ 582 w 4345"/>
              <a:gd name="T5" fmla="*/ 582 h 4342"/>
              <a:gd name="T6" fmla="*/ 2755 w 4345"/>
              <a:gd name="T7" fmla="*/ 0 h 4342"/>
              <a:gd name="T8" fmla="*/ 4345 w 4345"/>
              <a:gd name="T9" fmla="*/ 1590 h 4342"/>
              <a:gd name="T10" fmla="*/ 3763 w 4345"/>
              <a:gd name="T11" fmla="*/ 3760 h 4342"/>
              <a:gd name="T12" fmla="*/ 1590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1590" y="4342"/>
                </a:moveTo>
                <a:lnTo>
                  <a:pt x="0" y="2752"/>
                </a:lnTo>
                <a:lnTo>
                  <a:pt x="582" y="582"/>
                </a:lnTo>
                <a:lnTo>
                  <a:pt x="2755" y="0"/>
                </a:lnTo>
                <a:lnTo>
                  <a:pt x="4345" y="1590"/>
                </a:lnTo>
                <a:lnTo>
                  <a:pt x="3763" y="3760"/>
                </a:lnTo>
                <a:lnTo>
                  <a:pt x="1590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8" name="Freeform 7"/>
          <p:cNvSpPr>
            <a:spLocks/>
          </p:cNvSpPr>
          <p:nvPr/>
        </p:nvSpPr>
        <p:spPr bwMode="auto">
          <a:xfrm>
            <a:off x="2486646" y="801386"/>
            <a:ext cx="3237004" cy="3733432"/>
          </a:xfrm>
          <a:custGeom>
            <a:avLst/>
            <a:gdLst>
              <a:gd name="T0" fmla="*/ 1948 w 3895"/>
              <a:gd name="T1" fmla="*/ 4498 h 4498"/>
              <a:gd name="T2" fmla="*/ 0 w 3895"/>
              <a:gd name="T3" fmla="*/ 3374 h 4498"/>
              <a:gd name="T4" fmla="*/ 0 w 3895"/>
              <a:gd name="T5" fmla="*/ 1124 h 4498"/>
              <a:gd name="T6" fmla="*/ 1948 w 3895"/>
              <a:gd name="T7" fmla="*/ 0 h 4498"/>
              <a:gd name="T8" fmla="*/ 3895 w 3895"/>
              <a:gd name="T9" fmla="*/ 1124 h 4498"/>
              <a:gd name="T10" fmla="*/ 3895 w 3895"/>
              <a:gd name="T11" fmla="*/ 3374 h 4498"/>
              <a:gd name="T12" fmla="*/ 1948 w 3895"/>
              <a:gd name="T13" fmla="*/ 4498 h 4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95" h="4498">
                <a:moveTo>
                  <a:pt x="1948" y="4498"/>
                </a:moveTo>
                <a:lnTo>
                  <a:pt x="0" y="3374"/>
                </a:lnTo>
                <a:lnTo>
                  <a:pt x="0" y="1124"/>
                </a:lnTo>
                <a:lnTo>
                  <a:pt x="1948" y="0"/>
                </a:lnTo>
                <a:lnTo>
                  <a:pt x="3895" y="1124"/>
                </a:lnTo>
                <a:lnTo>
                  <a:pt x="3895" y="3374"/>
                </a:lnTo>
                <a:lnTo>
                  <a:pt x="1948" y="4498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sp>
        <p:nvSpPr>
          <p:cNvPr id="139" name="Freeform 8"/>
          <p:cNvSpPr>
            <a:spLocks/>
          </p:cNvSpPr>
          <p:nvPr/>
        </p:nvSpPr>
        <p:spPr bwMode="auto">
          <a:xfrm>
            <a:off x="2171072" y="866953"/>
            <a:ext cx="3610984" cy="3603948"/>
          </a:xfrm>
          <a:custGeom>
            <a:avLst/>
            <a:gdLst>
              <a:gd name="T0" fmla="*/ 2755 w 4345"/>
              <a:gd name="T1" fmla="*/ 4342 h 4342"/>
              <a:gd name="T2" fmla="*/ 582 w 4345"/>
              <a:gd name="T3" fmla="*/ 3760 h 4342"/>
              <a:gd name="T4" fmla="*/ 0 w 4345"/>
              <a:gd name="T5" fmla="*/ 1590 h 4342"/>
              <a:gd name="T6" fmla="*/ 1590 w 4345"/>
              <a:gd name="T7" fmla="*/ 0 h 4342"/>
              <a:gd name="T8" fmla="*/ 3763 w 4345"/>
              <a:gd name="T9" fmla="*/ 582 h 4342"/>
              <a:gd name="T10" fmla="*/ 4345 w 4345"/>
              <a:gd name="T11" fmla="*/ 2752 h 4342"/>
              <a:gd name="T12" fmla="*/ 2755 w 4345"/>
              <a:gd name="T13" fmla="*/ 4342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5" h="4342">
                <a:moveTo>
                  <a:pt x="2755" y="4342"/>
                </a:moveTo>
                <a:lnTo>
                  <a:pt x="582" y="3760"/>
                </a:lnTo>
                <a:lnTo>
                  <a:pt x="0" y="1590"/>
                </a:lnTo>
                <a:lnTo>
                  <a:pt x="1590" y="0"/>
                </a:lnTo>
                <a:lnTo>
                  <a:pt x="3763" y="582"/>
                </a:lnTo>
                <a:lnTo>
                  <a:pt x="4345" y="2752"/>
                </a:lnTo>
                <a:lnTo>
                  <a:pt x="2755" y="4342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1" tIns="45694" rIns="91391" bIns="45694" rtlCol="0" anchor="ctr"/>
          <a:lstStyle/>
          <a:p>
            <a:pPr algn="ctr"/>
            <a:endParaRPr lang="zh-CN" altLang="en-US" sz="1901"/>
          </a:p>
        </p:txBody>
      </p:sp>
      <p:grpSp>
        <p:nvGrpSpPr>
          <p:cNvPr id="145" name="组合 144"/>
          <p:cNvGrpSpPr/>
          <p:nvPr/>
        </p:nvGrpSpPr>
        <p:grpSpPr>
          <a:xfrm>
            <a:off x="2078741" y="805512"/>
            <a:ext cx="3722752" cy="3722330"/>
            <a:chOff x="2956499" y="285040"/>
            <a:chExt cx="6282963" cy="6290167"/>
          </a:xfrm>
        </p:grpSpPr>
        <p:sp>
          <p:nvSpPr>
            <p:cNvPr id="146" name="任意多边形 145"/>
            <p:cNvSpPr/>
            <p:nvPr/>
          </p:nvSpPr>
          <p:spPr>
            <a:xfrm rot="900000">
              <a:off x="3849486" y="110907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7" name="任意多边形 146"/>
            <p:cNvSpPr/>
            <p:nvPr/>
          </p:nvSpPr>
          <p:spPr>
            <a:xfrm rot="1782227">
              <a:off x="4477103" y="62522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8" name="任意多边形 147"/>
            <p:cNvSpPr/>
            <p:nvPr/>
          </p:nvSpPr>
          <p:spPr>
            <a:xfrm rot="2700000">
              <a:off x="5212636" y="32018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49" name="任意多边形 148"/>
            <p:cNvSpPr/>
            <p:nvPr/>
          </p:nvSpPr>
          <p:spPr>
            <a:xfrm rot="3600000">
              <a:off x="6000826" y="21612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0" name="任意多边形 149"/>
            <p:cNvSpPr/>
            <p:nvPr/>
          </p:nvSpPr>
          <p:spPr>
            <a:xfrm rot="4500000">
              <a:off x="6784211" y="3250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1" name="任意多边形 150"/>
            <p:cNvSpPr/>
            <p:nvPr/>
          </p:nvSpPr>
          <p:spPr>
            <a:xfrm rot="5400000">
              <a:off x="7514839" y="63061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2" name="任意多边形 151"/>
            <p:cNvSpPr/>
            <p:nvPr/>
          </p:nvSpPr>
          <p:spPr>
            <a:xfrm rot="6300000">
              <a:off x="8147103" y="111722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3" name="任意多边形 152"/>
            <p:cNvSpPr/>
            <p:nvPr/>
          </p:nvSpPr>
          <p:spPr>
            <a:xfrm rot="7200000">
              <a:off x="8627514" y="17431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4" name="任意多边形 153"/>
            <p:cNvSpPr/>
            <p:nvPr/>
          </p:nvSpPr>
          <p:spPr>
            <a:xfrm rot="8100000">
              <a:off x="8931806" y="247895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5" name="任意多边形 154"/>
            <p:cNvSpPr/>
            <p:nvPr/>
          </p:nvSpPr>
          <p:spPr>
            <a:xfrm rot="9000000">
              <a:off x="9031812" y="325996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6" name="任意多边形 155"/>
            <p:cNvSpPr/>
            <p:nvPr/>
          </p:nvSpPr>
          <p:spPr>
            <a:xfrm rot="9900000">
              <a:off x="8927804" y="4050136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7" name="任意多边形 156"/>
            <p:cNvSpPr/>
            <p:nvPr/>
          </p:nvSpPr>
          <p:spPr>
            <a:xfrm rot="10800000">
              <a:off x="8618788" y="478302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8" name="任意多边形 157"/>
            <p:cNvSpPr/>
            <p:nvPr/>
          </p:nvSpPr>
          <p:spPr>
            <a:xfrm rot="11700000">
              <a:off x="8139239" y="5406154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59" name="任意多边形 158"/>
            <p:cNvSpPr/>
            <p:nvPr/>
          </p:nvSpPr>
          <p:spPr>
            <a:xfrm rot="12600000">
              <a:off x="7506531" y="58896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0" name="任意多边形 159"/>
            <p:cNvSpPr/>
            <p:nvPr/>
          </p:nvSpPr>
          <p:spPr>
            <a:xfrm rot="13500000">
              <a:off x="6774190" y="61923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1" name="任意多边形 160"/>
            <p:cNvSpPr/>
            <p:nvPr/>
          </p:nvSpPr>
          <p:spPr>
            <a:xfrm rot="14400000">
              <a:off x="5989545" y="629864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2" name="任意多边形 161"/>
            <p:cNvSpPr/>
            <p:nvPr/>
          </p:nvSpPr>
          <p:spPr>
            <a:xfrm rot="15300000">
              <a:off x="5197120" y="6187460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3" name="任意多边形 162"/>
            <p:cNvSpPr/>
            <p:nvPr/>
          </p:nvSpPr>
          <p:spPr>
            <a:xfrm rot="16200000">
              <a:off x="4468758" y="5881909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4" name="任意多边形 163"/>
            <p:cNvSpPr/>
            <p:nvPr/>
          </p:nvSpPr>
          <p:spPr>
            <a:xfrm rot="17100000">
              <a:off x="3839962" y="54013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5" name="任意多边形 164"/>
            <p:cNvSpPr/>
            <p:nvPr/>
          </p:nvSpPr>
          <p:spPr>
            <a:xfrm rot="18000000">
              <a:off x="3360270" y="4773163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6" name="任意多边形 165"/>
            <p:cNvSpPr/>
            <p:nvPr/>
          </p:nvSpPr>
          <p:spPr>
            <a:xfrm rot="18900000">
              <a:off x="3054925" y="403766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7" name="任意多边形 166"/>
            <p:cNvSpPr/>
            <p:nvPr/>
          </p:nvSpPr>
          <p:spPr>
            <a:xfrm rot="19800000">
              <a:off x="2956499" y="3248745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8" name="任意多边形 167"/>
            <p:cNvSpPr/>
            <p:nvPr/>
          </p:nvSpPr>
          <p:spPr>
            <a:xfrm rot="20700000">
              <a:off x="3057420" y="2466481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  <p:sp>
          <p:nvSpPr>
            <p:cNvPr id="169" name="任意多边形 168"/>
            <p:cNvSpPr/>
            <p:nvPr/>
          </p:nvSpPr>
          <p:spPr>
            <a:xfrm>
              <a:off x="3366328" y="1730092"/>
              <a:ext cx="207650" cy="345478"/>
            </a:xfrm>
            <a:custGeom>
              <a:avLst/>
              <a:gdLst>
                <a:gd name="connsiteX0" fmla="*/ 0 w 147638"/>
                <a:gd name="connsiteY0" fmla="*/ 376238 h 376238"/>
                <a:gd name="connsiteX1" fmla="*/ 0 w 147638"/>
                <a:gd name="connsiteY1" fmla="*/ 147638 h 376238"/>
                <a:gd name="connsiteX2" fmla="*/ 147638 w 147638"/>
                <a:gd name="connsiteY2" fmla="*/ 0 h 376238"/>
                <a:gd name="connsiteX0" fmla="*/ 0 w 207650"/>
                <a:gd name="connsiteY0" fmla="*/ 345478 h 345478"/>
                <a:gd name="connsiteX1" fmla="*/ 0 w 207650"/>
                <a:gd name="connsiteY1" fmla="*/ 116878 h 345478"/>
                <a:gd name="connsiteX2" fmla="*/ 207650 w 207650"/>
                <a:gd name="connsiteY2" fmla="*/ 0 h 3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50" h="345478">
                  <a:moveTo>
                    <a:pt x="0" y="345478"/>
                  </a:moveTo>
                  <a:lnTo>
                    <a:pt x="0" y="116878"/>
                  </a:lnTo>
                  <a:lnTo>
                    <a:pt x="207650" y="0"/>
                  </a:lnTo>
                </a:path>
              </a:pathLst>
            </a:custGeom>
            <a:noFill/>
            <a:ln w="28575">
              <a:solidFill>
                <a:srgbClr val="2EE1DD"/>
              </a:solidFill>
            </a:ln>
            <a:effectLst>
              <a:glow rad="38100">
                <a:srgbClr val="88FCFD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1"/>
            </a:p>
          </p:txBody>
        </p:sp>
      </p:grpSp>
      <p:sp>
        <p:nvSpPr>
          <p:cNvPr id="171" name="文本框 20"/>
          <p:cNvSpPr txBox="1"/>
          <p:nvPr/>
        </p:nvSpPr>
        <p:spPr bwMode="auto">
          <a:xfrm>
            <a:off x="2332922" y="2039090"/>
            <a:ext cx="3009776" cy="1448382"/>
          </a:xfrm>
          <a:prstGeom prst="rect">
            <a:avLst/>
          </a:prstGeom>
          <a:noFill/>
        </p:spPr>
        <p:txBody>
          <a:bodyPr wrap="none" lIns="91391" tIns="45694" rIns="91391" bIns="45694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数据库原理</a:t>
            </a:r>
            <a:endParaRPr lang="en-US" altLang="zh-CN" sz="4406" b="1" dirty="0">
              <a:ln w="12700">
                <a:solidFill>
                  <a:srgbClr val="65220B"/>
                </a:solidFill>
              </a:ln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与技术</a:t>
            </a:r>
          </a:p>
        </p:txBody>
      </p:sp>
      <p:pic>
        <p:nvPicPr>
          <p:cNvPr id="35" name="Picture 5" descr="\\Zc8\e\1 临时文件\2015\4月\4.29\2015封套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10" y="1117839"/>
            <a:ext cx="6542334" cy="23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C7D111-66A8-537F-0B7D-839603E7D1F2}"/>
              </a:ext>
            </a:extLst>
          </p:cNvPr>
          <p:cNvSpPr txBox="1"/>
          <p:nvPr/>
        </p:nvSpPr>
        <p:spPr>
          <a:xfrm>
            <a:off x="2398584" y="5222247"/>
            <a:ext cx="3237004" cy="77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6" b="1" dirty="0">
                <a:ln w="12700">
                  <a:solidFill>
                    <a:srgbClr val="65220B"/>
                  </a:solidFill>
                </a:ln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数计 刘丽娟</a:t>
            </a:r>
          </a:p>
        </p:txBody>
      </p:sp>
    </p:spTree>
    <p:extLst>
      <p:ext uri="{BB962C8B-B14F-4D97-AF65-F5344CB8AC3E}">
        <p14:creationId xmlns:p14="http://schemas.microsoft.com/office/powerpoint/2010/main" val="29881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8" grpId="0" animBg="1"/>
      <p:bldP spid="139" grpId="0" animBg="1"/>
      <p:bldP spid="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外部体系结构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/>
          <p:nvPr/>
        </p:nvCxnSpPr>
        <p:spPr>
          <a:xfrm>
            <a:off x="445562" y="1235304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963EA91-257F-7DD9-8DD9-52477D3F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786"/>
            <a:ext cx="12192000" cy="3924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分布式结构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/>
          <p:nvPr/>
        </p:nvCxnSpPr>
        <p:spPr>
          <a:xfrm>
            <a:off x="445562" y="1235304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23D44AA4-D066-431D-E128-684ABFAED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98" y="1728787"/>
            <a:ext cx="7915275" cy="34004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EBF70BF-D83F-48F7-BBD1-1B70D04DC5D4}"/>
              </a:ext>
            </a:extLst>
          </p:cNvPr>
          <p:cNvSpPr txBox="1"/>
          <p:nvPr/>
        </p:nvSpPr>
        <p:spPr>
          <a:xfrm>
            <a:off x="3904938" y="5438030"/>
            <a:ext cx="374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分布式数据库</a:t>
            </a:r>
          </a:p>
        </p:txBody>
      </p:sp>
    </p:spTree>
    <p:extLst>
      <p:ext uri="{BB962C8B-B14F-4D97-AF65-F5344CB8AC3E}">
        <p14:creationId xmlns:p14="http://schemas.microsoft.com/office/powerpoint/2010/main" val="79268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分布式结构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/>
          <p:nvPr/>
        </p:nvCxnSpPr>
        <p:spPr>
          <a:xfrm>
            <a:off x="445562" y="1235304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03BAB066-E2C3-2DB3-4FBA-EF91CFE23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828800"/>
            <a:ext cx="77152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2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126" y="181547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客户机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服务器（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C/S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5985C4-34D7-9D78-AC26-B2CAC449E172}"/>
              </a:ext>
            </a:extLst>
          </p:cNvPr>
          <p:cNvCxnSpPr/>
          <p:nvPr/>
        </p:nvCxnSpPr>
        <p:spPr>
          <a:xfrm>
            <a:off x="373731" y="1323949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6372B2F-489A-457F-5E3B-E580CCD09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001" y="1846470"/>
            <a:ext cx="5988987" cy="3687581"/>
          </a:xfrm>
          <a:prstGeom prst="rect">
            <a:avLst/>
          </a:prstGeom>
        </p:spPr>
      </p:pic>
      <p:sp>
        <p:nvSpPr>
          <p:cNvPr id="6" name="文本占位符 2186">
            <a:extLst>
              <a:ext uri="{FF2B5EF4-FFF2-40B4-BE49-F238E27FC236}">
                <a16:creationId xmlns:a16="http://schemas.microsoft.com/office/drawing/2014/main" id="{6EA31178-5A32-2E03-AA15-94AD97942B2F}"/>
              </a:ext>
            </a:extLst>
          </p:cNvPr>
          <p:cNvSpPr txBox="1">
            <a:spLocks/>
          </p:cNvSpPr>
          <p:nvPr/>
        </p:nvSpPr>
        <p:spPr>
          <a:xfrm>
            <a:off x="561808" y="1574061"/>
            <a:ext cx="5111969" cy="4572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vert="horz" lIns="92075" tIns="46038" rIns="92075" bIns="46038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zh-CN" altLang="en-US" sz="4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  <a:endParaRPr lang="en-US" altLang="zh-CN" sz="4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客户端和服务器直接相连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客户端可以处理一些逻辑事务</a:t>
            </a:r>
            <a:endParaRPr lang="en-US" altLang="zh-CN" b="1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zh-CN" altLang="en-US" sz="4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endParaRPr lang="en-US" altLang="zh-CN" sz="4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系统安装复杂，工作量大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开发、维护成本高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兼容性差</a:t>
            </a:r>
          </a:p>
          <a:p>
            <a:pPr>
              <a:buClr>
                <a:schemeClr val="folHlink"/>
              </a:buClr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540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126" y="181547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浏览器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应用服务器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数据库服务器（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B/S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5985C4-34D7-9D78-AC26-B2CAC449E172}"/>
              </a:ext>
            </a:extLst>
          </p:cNvPr>
          <p:cNvCxnSpPr>
            <a:cxnSpLocks/>
          </p:cNvCxnSpPr>
          <p:nvPr/>
        </p:nvCxnSpPr>
        <p:spPr>
          <a:xfrm>
            <a:off x="373731" y="1323949"/>
            <a:ext cx="10531613" cy="62641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2186">
            <a:extLst>
              <a:ext uri="{FF2B5EF4-FFF2-40B4-BE49-F238E27FC236}">
                <a16:creationId xmlns:a16="http://schemas.microsoft.com/office/drawing/2014/main" id="{6EA31178-5A32-2E03-AA15-94AD97942B2F}"/>
              </a:ext>
            </a:extLst>
          </p:cNvPr>
          <p:cNvSpPr txBox="1">
            <a:spLocks/>
          </p:cNvSpPr>
          <p:nvPr/>
        </p:nvSpPr>
        <p:spPr>
          <a:xfrm>
            <a:off x="561808" y="1574061"/>
            <a:ext cx="4962067" cy="457200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vert="horz" lIns="92075" tIns="46038" rIns="92075" bIns="46038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zh-CN" altLang="en-US" sz="4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  <a:endParaRPr lang="en-US" altLang="zh-CN" sz="4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分布式强，客户端零维护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业务扩展简单方便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sz="4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endParaRPr lang="en-US" altLang="zh-CN" sz="4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个性化特点低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跨浏览器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速度、安全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343485-C170-C686-F781-E0A8D9207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75" y="2113613"/>
            <a:ext cx="6563694" cy="28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126" y="181547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并行式结构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C5985C4-34D7-9D78-AC26-B2CAC449E172}"/>
              </a:ext>
            </a:extLst>
          </p:cNvPr>
          <p:cNvCxnSpPr>
            <a:cxnSpLocks/>
          </p:cNvCxnSpPr>
          <p:nvPr/>
        </p:nvCxnSpPr>
        <p:spPr>
          <a:xfrm>
            <a:off x="373731" y="1323949"/>
            <a:ext cx="10531613" cy="62641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2186">
            <a:extLst>
              <a:ext uri="{FF2B5EF4-FFF2-40B4-BE49-F238E27FC236}">
                <a16:creationId xmlns:a16="http://schemas.microsoft.com/office/drawing/2014/main" id="{6EA31178-5A32-2E03-AA15-94AD97942B2F}"/>
              </a:ext>
            </a:extLst>
          </p:cNvPr>
          <p:cNvSpPr txBox="1">
            <a:spLocks/>
          </p:cNvSpPr>
          <p:nvPr/>
        </p:nvSpPr>
        <p:spPr>
          <a:xfrm>
            <a:off x="486126" y="2957799"/>
            <a:ext cx="2367508" cy="2204920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vert="horz" lIns="92075" tIns="46038" rIns="92075" bIns="4603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共享内存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共享磁盘</a:t>
            </a:r>
            <a:endParaRPr lang="en-US" altLang="zh-CN" b="1" dirty="0"/>
          </a:p>
          <a:p>
            <a:pPr>
              <a:lnSpc>
                <a:spcPct val="140000"/>
              </a:lnSpc>
              <a:buClr>
                <a:schemeClr val="tx1"/>
              </a:buClr>
              <a:buFont typeface="Wingdings" panose="05000000000000000000" charset="0"/>
              <a:buChar char="l"/>
            </a:pPr>
            <a:r>
              <a:rPr lang="zh-CN" altLang="en-US" b="1" dirty="0"/>
              <a:t>无资源共享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22D53B-EFFB-CCD1-85AA-E8094CEC1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19" y="1994007"/>
            <a:ext cx="8035392" cy="38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0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内部体系结构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/>
          <p:nvPr/>
        </p:nvCxnSpPr>
        <p:spPr>
          <a:xfrm>
            <a:off x="445562" y="1235304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9037302-2A3C-C239-53DD-9C20512C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13" y="1466173"/>
            <a:ext cx="6781125" cy="527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1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23050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内部体系结构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E7E246-5BE2-E78F-9863-D883FCECDD13}"/>
              </a:ext>
            </a:extLst>
          </p:cNvPr>
          <p:cNvCxnSpPr/>
          <p:nvPr/>
        </p:nvCxnSpPr>
        <p:spPr>
          <a:xfrm>
            <a:off x="445562" y="1235304"/>
            <a:ext cx="5462270" cy="4445"/>
          </a:xfrm>
          <a:prstGeom prst="line">
            <a:avLst/>
          </a:prstGeom>
          <a:ln w="92075">
            <a:solidFill>
              <a:srgbClr val="132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678169E8-EBE0-9D97-3433-D60CF544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009" y="1769974"/>
            <a:ext cx="8527821" cy="48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3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363</Words>
  <Application>Microsoft Office PowerPoint</Application>
  <PresentationFormat>宽屏</PresentationFormat>
  <Paragraphs>67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方正粗谭黑简体</vt:lpstr>
      <vt:lpstr>黑体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外部体系结构</vt:lpstr>
      <vt:lpstr>分布式结构</vt:lpstr>
      <vt:lpstr>分布式结构</vt:lpstr>
      <vt:lpstr>客户机/服务器（C/S）</vt:lpstr>
      <vt:lpstr>浏览器/应用服务器/数据库服务器（B/S）</vt:lpstr>
      <vt:lpstr>并行式结构</vt:lpstr>
      <vt:lpstr>内部体系结构</vt:lpstr>
      <vt:lpstr>内部体系结构</vt:lpstr>
      <vt:lpstr>内模式（存储模式/物理模式）</vt:lpstr>
      <vt:lpstr>模式（概念模式/逻辑模式）</vt:lpstr>
      <vt:lpstr>外模式（子模式/用户模式）</vt:lpstr>
      <vt:lpstr>外模式/模式映像</vt:lpstr>
      <vt:lpstr>逻辑独立性</vt:lpstr>
      <vt:lpstr>逻辑独立性</vt:lpstr>
      <vt:lpstr>内模式/模式映像</vt:lpstr>
      <vt:lpstr>物理独立性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生物安全学导论</dc:title>
  <dc:creator>Wu, You</dc:creator>
  <cp:lastModifiedBy>lily</cp:lastModifiedBy>
  <cp:revision>238</cp:revision>
  <dcterms:created xsi:type="dcterms:W3CDTF">2021-12-02T02:40:00Z</dcterms:created>
  <dcterms:modified xsi:type="dcterms:W3CDTF">2023-09-12T01:07:45Z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