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564" r:id="rId2"/>
    <p:sldId id="892" r:id="rId3"/>
    <p:sldId id="996" r:id="rId4"/>
    <p:sldId id="986" r:id="rId5"/>
    <p:sldId id="997" r:id="rId6"/>
    <p:sldId id="999" r:id="rId7"/>
    <p:sldId id="1000" r:id="rId8"/>
    <p:sldId id="1001" r:id="rId9"/>
    <p:sldId id="1002" r:id="rId10"/>
    <p:sldId id="1003" r:id="rId11"/>
    <p:sldId id="1004" r:id="rId12"/>
    <p:sldId id="572" r:id="rId13"/>
    <p:sldId id="99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EB2"/>
    <a:srgbClr val="A828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346" autoAdjust="0"/>
  </p:normalViewPr>
  <p:slideViewPr>
    <p:cSldViewPr snapToGrid="0">
      <p:cViewPr varScale="1">
        <p:scale>
          <a:sx n="85" d="100"/>
          <a:sy n="85" d="100"/>
        </p:scale>
        <p:origin x="10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8846F-B6DA-4FF4-ADFA-FD15ADCBBAA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752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23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8846F-B6DA-4FF4-ADFA-FD15ADCBBAA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911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8846F-B6DA-4FF4-ADFA-FD15ADCBBAA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07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2200" y="1825625"/>
            <a:ext cx="51816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72200" y="4076700"/>
            <a:ext cx="51816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2023/9/12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strips dir="l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B2B72-5EBF-41D6-A163-53A480151EDF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5"/>
          <p:cNvSpPr>
            <a:spLocks/>
          </p:cNvSpPr>
          <p:nvPr/>
        </p:nvSpPr>
        <p:spPr bwMode="auto">
          <a:xfrm>
            <a:off x="2064482" y="937530"/>
            <a:ext cx="3737308" cy="3230439"/>
          </a:xfrm>
          <a:custGeom>
            <a:avLst/>
            <a:gdLst>
              <a:gd name="T0" fmla="*/ 1124 w 4497"/>
              <a:gd name="T1" fmla="*/ 3892 h 3892"/>
              <a:gd name="T2" fmla="*/ 0 w 4497"/>
              <a:gd name="T3" fmla="*/ 1945 h 3892"/>
              <a:gd name="T4" fmla="*/ 1124 w 4497"/>
              <a:gd name="T5" fmla="*/ 0 h 3892"/>
              <a:gd name="T6" fmla="*/ 3373 w 4497"/>
              <a:gd name="T7" fmla="*/ 0 h 3892"/>
              <a:gd name="T8" fmla="*/ 4497 w 4497"/>
              <a:gd name="T9" fmla="*/ 1945 h 3892"/>
              <a:gd name="T10" fmla="*/ 3373 w 4497"/>
              <a:gd name="T11" fmla="*/ 3892 h 3892"/>
              <a:gd name="T12" fmla="*/ 1124 w 4497"/>
              <a:gd name="T13" fmla="*/ 3892 h 3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97" h="3892">
                <a:moveTo>
                  <a:pt x="1124" y="3892"/>
                </a:moveTo>
                <a:lnTo>
                  <a:pt x="0" y="1945"/>
                </a:lnTo>
                <a:lnTo>
                  <a:pt x="1124" y="0"/>
                </a:lnTo>
                <a:lnTo>
                  <a:pt x="3373" y="0"/>
                </a:lnTo>
                <a:lnTo>
                  <a:pt x="4497" y="1945"/>
                </a:lnTo>
                <a:lnTo>
                  <a:pt x="3373" y="3892"/>
                </a:lnTo>
                <a:lnTo>
                  <a:pt x="1124" y="3892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1" tIns="45694" rIns="91391" bIns="45694" rtlCol="0" anchor="ctr"/>
          <a:lstStyle/>
          <a:p>
            <a:pPr algn="ctr"/>
            <a:endParaRPr lang="zh-CN" altLang="en-US" sz="1901"/>
          </a:p>
        </p:txBody>
      </p:sp>
      <p:sp>
        <p:nvSpPr>
          <p:cNvPr id="137" name="Freeform 6"/>
          <p:cNvSpPr>
            <a:spLocks/>
          </p:cNvSpPr>
          <p:nvPr/>
        </p:nvSpPr>
        <p:spPr bwMode="auto">
          <a:xfrm>
            <a:off x="2171072" y="836432"/>
            <a:ext cx="3610984" cy="3603948"/>
          </a:xfrm>
          <a:custGeom>
            <a:avLst/>
            <a:gdLst>
              <a:gd name="T0" fmla="*/ 1590 w 4345"/>
              <a:gd name="T1" fmla="*/ 4342 h 4342"/>
              <a:gd name="T2" fmla="*/ 0 w 4345"/>
              <a:gd name="T3" fmla="*/ 2752 h 4342"/>
              <a:gd name="T4" fmla="*/ 582 w 4345"/>
              <a:gd name="T5" fmla="*/ 582 h 4342"/>
              <a:gd name="T6" fmla="*/ 2755 w 4345"/>
              <a:gd name="T7" fmla="*/ 0 h 4342"/>
              <a:gd name="T8" fmla="*/ 4345 w 4345"/>
              <a:gd name="T9" fmla="*/ 1590 h 4342"/>
              <a:gd name="T10" fmla="*/ 3763 w 4345"/>
              <a:gd name="T11" fmla="*/ 3760 h 4342"/>
              <a:gd name="T12" fmla="*/ 1590 w 4345"/>
              <a:gd name="T13" fmla="*/ 4342 h 4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5" h="4342">
                <a:moveTo>
                  <a:pt x="1590" y="4342"/>
                </a:moveTo>
                <a:lnTo>
                  <a:pt x="0" y="2752"/>
                </a:lnTo>
                <a:lnTo>
                  <a:pt x="582" y="582"/>
                </a:lnTo>
                <a:lnTo>
                  <a:pt x="2755" y="0"/>
                </a:lnTo>
                <a:lnTo>
                  <a:pt x="4345" y="1590"/>
                </a:lnTo>
                <a:lnTo>
                  <a:pt x="3763" y="3760"/>
                </a:lnTo>
                <a:lnTo>
                  <a:pt x="1590" y="4342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1" tIns="45694" rIns="91391" bIns="45694" rtlCol="0" anchor="ctr"/>
          <a:lstStyle/>
          <a:p>
            <a:pPr algn="ctr"/>
            <a:endParaRPr lang="zh-CN" altLang="en-US" sz="1901"/>
          </a:p>
        </p:txBody>
      </p:sp>
      <p:sp>
        <p:nvSpPr>
          <p:cNvPr id="138" name="Freeform 7"/>
          <p:cNvSpPr>
            <a:spLocks/>
          </p:cNvSpPr>
          <p:nvPr/>
        </p:nvSpPr>
        <p:spPr bwMode="auto">
          <a:xfrm>
            <a:off x="2486646" y="801386"/>
            <a:ext cx="3237004" cy="3733432"/>
          </a:xfrm>
          <a:custGeom>
            <a:avLst/>
            <a:gdLst>
              <a:gd name="T0" fmla="*/ 1948 w 3895"/>
              <a:gd name="T1" fmla="*/ 4498 h 4498"/>
              <a:gd name="T2" fmla="*/ 0 w 3895"/>
              <a:gd name="T3" fmla="*/ 3374 h 4498"/>
              <a:gd name="T4" fmla="*/ 0 w 3895"/>
              <a:gd name="T5" fmla="*/ 1124 h 4498"/>
              <a:gd name="T6" fmla="*/ 1948 w 3895"/>
              <a:gd name="T7" fmla="*/ 0 h 4498"/>
              <a:gd name="T8" fmla="*/ 3895 w 3895"/>
              <a:gd name="T9" fmla="*/ 1124 h 4498"/>
              <a:gd name="T10" fmla="*/ 3895 w 3895"/>
              <a:gd name="T11" fmla="*/ 3374 h 4498"/>
              <a:gd name="T12" fmla="*/ 1948 w 3895"/>
              <a:gd name="T13" fmla="*/ 4498 h 4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95" h="4498">
                <a:moveTo>
                  <a:pt x="1948" y="4498"/>
                </a:moveTo>
                <a:lnTo>
                  <a:pt x="0" y="3374"/>
                </a:lnTo>
                <a:lnTo>
                  <a:pt x="0" y="1124"/>
                </a:lnTo>
                <a:lnTo>
                  <a:pt x="1948" y="0"/>
                </a:lnTo>
                <a:lnTo>
                  <a:pt x="3895" y="1124"/>
                </a:lnTo>
                <a:lnTo>
                  <a:pt x="3895" y="3374"/>
                </a:lnTo>
                <a:lnTo>
                  <a:pt x="1948" y="4498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1" tIns="45694" rIns="91391" bIns="45694" rtlCol="0" anchor="ctr"/>
          <a:lstStyle/>
          <a:p>
            <a:pPr algn="ctr"/>
            <a:endParaRPr lang="zh-CN" altLang="en-US" sz="1901"/>
          </a:p>
        </p:txBody>
      </p:sp>
      <p:sp>
        <p:nvSpPr>
          <p:cNvPr id="139" name="Freeform 8"/>
          <p:cNvSpPr>
            <a:spLocks/>
          </p:cNvSpPr>
          <p:nvPr/>
        </p:nvSpPr>
        <p:spPr bwMode="auto">
          <a:xfrm>
            <a:off x="2171072" y="866953"/>
            <a:ext cx="3610984" cy="3603948"/>
          </a:xfrm>
          <a:custGeom>
            <a:avLst/>
            <a:gdLst>
              <a:gd name="T0" fmla="*/ 2755 w 4345"/>
              <a:gd name="T1" fmla="*/ 4342 h 4342"/>
              <a:gd name="T2" fmla="*/ 582 w 4345"/>
              <a:gd name="T3" fmla="*/ 3760 h 4342"/>
              <a:gd name="T4" fmla="*/ 0 w 4345"/>
              <a:gd name="T5" fmla="*/ 1590 h 4342"/>
              <a:gd name="T6" fmla="*/ 1590 w 4345"/>
              <a:gd name="T7" fmla="*/ 0 h 4342"/>
              <a:gd name="T8" fmla="*/ 3763 w 4345"/>
              <a:gd name="T9" fmla="*/ 582 h 4342"/>
              <a:gd name="T10" fmla="*/ 4345 w 4345"/>
              <a:gd name="T11" fmla="*/ 2752 h 4342"/>
              <a:gd name="T12" fmla="*/ 2755 w 4345"/>
              <a:gd name="T13" fmla="*/ 4342 h 4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5" h="4342">
                <a:moveTo>
                  <a:pt x="2755" y="4342"/>
                </a:moveTo>
                <a:lnTo>
                  <a:pt x="582" y="3760"/>
                </a:lnTo>
                <a:lnTo>
                  <a:pt x="0" y="1590"/>
                </a:lnTo>
                <a:lnTo>
                  <a:pt x="1590" y="0"/>
                </a:lnTo>
                <a:lnTo>
                  <a:pt x="3763" y="582"/>
                </a:lnTo>
                <a:lnTo>
                  <a:pt x="4345" y="2752"/>
                </a:lnTo>
                <a:lnTo>
                  <a:pt x="2755" y="4342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1" tIns="45694" rIns="91391" bIns="45694" rtlCol="0" anchor="ctr"/>
          <a:lstStyle/>
          <a:p>
            <a:pPr algn="ctr"/>
            <a:endParaRPr lang="zh-CN" altLang="en-US" sz="1901"/>
          </a:p>
        </p:txBody>
      </p:sp>
      <p:grpSp>
        <p:nvGrpSpPr>
          <p:cNvPr id="145" name="组合 144"/>
          <p:cNvGrpSpPr/>
          <p:nvPr/>
        </p:nvGrpSpPr>
        <p:grpSpPr>
          <a:xfrm>
            <a:off x="2078741" y="805512"/>
            <a:ext cx="3722752" cy="3722330"/>
            <a:chOff x="2956499" y="285040"/>
            <a:chExt cx="6282963" cy="6290167"/>
          </a:xfrm>
        </p:grpSpPr>
        <p:sp>
          <p:nvSpPr>
            <p:cNvPr id="146" name="任意多边形 145"/>
            <p:cNvSpPr/>
            <p:nvPr/>
          </p:nvSpPr>
          <p:spPr>
            <a:xfrm rot="900000">
              <a:off x="3849486" y="1109079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47" name="任意多边形 146"/>
            <p:cNvSpPr/>
            <p:nvPr/>
          </p:nvSpPr>
          <p:spPr>
            <a:xfrm rot="1782227">
              <a:off x="4477103" y="62522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48" name="任意多边形 147"/>
            <p:cNvSpPr/>
            <p:nvPr/>
          </p:nvSpPr>
          <p:spPr>
            <a:xfrm rot="2700000">
              <a:off x="5212636" y="320180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49" name="任意多边形 148"/>
            <p:cNvSpPr/>
            <p:nvPr/>
          </p:nvSpPr>
          <p:spPr>
            <a:xfrm rot="3600000">
              <a:off x="6000826" y="216126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0" name="任意多边形 149"/>
            <p:cNvSpPr/>
            <p:nvPr/>
          </p:nvSpPr>
          <p:spPr>
            <a:xfrm rot="4500000">
              <a:off x="6784211" y="32506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1" name="任意多边形 150"/>
            <p:cNvSpPr/>
            <p:nvPr/>
          </p:nvSpPr>
          <p:spPr>
            <a:xfrm rot="5400000">
              <a:off x="7514839" y="630613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2" name="任意多边形 151"/>
            <p:cNvSpPr/>
            <p:nvPr/>
          </p:nvSpPr>
          <p:spPr>
            <a:xfrm rot="6300000">
              <a:off x="8147103" y="1117220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3" name="任意多边形 152"/>
            <p:cNvSpPr/>
            <p:nvPr/>
          </p:nvSpPr>
          <p:spPr>
            <a:xfrm rot="7200000">
              <a:off x="8627514" y="174316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4" name="任意多边形 153"/>
            <p:cNvSpPr/>
            <p:nvPr/>
          </p:nvSpPr>
          <p:spPr>
            <a:xfrm rot="8100000">
              <a:off x="8931806" y="2478956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5" name="任意多边形 154"/>
            <p:cNvSpPr/>
            <p:nvPr/>
          </p:nvSpPr>
          <p:spPr>
            <a:xfrm rot="9000000">
              <a:off x="9031812" y="3259966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6" name="任意多边形 155"/>
            <p:cNvSpPr/>
            <p:nvPr/>
          </p:nvSpPr>
          <p:spPr>
            <a:xfrm rot="9900000">
              <a:off x="8927804" y="4050136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7" name="任意多边形 156"/>
            <p:cNvSpPr/>
            <p:nvPr/>
          </p:nvSpPr>
          <p:spPr>
            <a:xfrm rot="10800000">
              <a:off x="8618788" y="4783024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8" name="任意多边形 157"/>
            <p:cNvSpPr/>
            <p:nvPr/>
          </p:nvSpPr>
          <p:spPr>
            <a:xfrm rot="11700000">
              <a:off x="8139239" y="5406154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9" name="任意多边形 158"/>
            <p:cNvSpPr/>
            <p:nvPr/>
          </p:nvSpPr>
          <p:spPr>
            <a:xfrm rot="12600000">
              <a:off x="7506531" y="5889660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0" name="任意多边形 159"/>
            <p:cNvSpPr/>
            <p:nvPr/>
          </p:nvSpPr>
          <p:spPr>
            <a:xfrm rot="13500000">
              <a:off x="6774190" y="6192343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1" name="任意多边形 160"/>
            <p:cNvSpPr/>
            <p:nvPr/>
          </p:nvSpPr>
          <p:spPr>
            <a:xfrm rot="14400000">
              <a:off x="5989545" y="6298643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2" name="任意多边形 161"/>
            <p:cNvSpPr/>
            <p:nvPr/>
          </p:nvSpPr>
          <p:spPr>
            <a:xfrm rot="15300000">
              <a:off x="5197120" y="6187460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3" name="任意多边形 162"/>
            <p:cNvSpPr/>
            <p:nvPr/>
          </p:nvSpPr>
          <p:spPr>
            <a:xfrm rot="16200000">
              <a:off x="4468758" y="5881909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4" name="任意多边形 163"/>
            <p:cNvSpPr/>
            <p:nvPr/>
          </p:nvSpPr>
          <p:spPr>
            <a:xfrm rot="17100000">
              <a:off x="3839962" y="540139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5" name="任意多边形 164"/>
            <p:cNvSpPr/>
            <p:nvPr/>
          </p:nvSpPr>
          <p:spPr>
            <a:xfrm rot="18000000">
              <a:off x="3360270" y="4773163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6" name="任意多边形 165"/>
            <p:cNvSpPr/>
            <p:nvPr/>
          </p:nvSpPr>
          <p:spPr>
            <a:xfrm rot="18900000">
              <a:off x="3054925" y="403766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7" name="任意多边形 166"/>
            <p:cNvSpPr/>
            <p:nvPr/>
          </p:nvSpPr>
          <p:spPr>
            <a:xfrm rot="19800000">
              <a:off x="2956499" y="3248745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8" name="任意多边形 167"/>
            <p:cNvSpPr/>
            <p:nvPr/>
          </p:nvSpPr>
          <p:spPr>
            <a:xfrm rot="20700000">
              <a:off x="3057420" y="2466481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9" name="任意多边形 168"/>
            <p:cNvSpPr/>
            <p:nvPr/>
          </p:nvSpPr>
          <p:spPr>
            <a:xfrm>
              <a:off x="3366328" y="173009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</p:grpSp>
      <p:sp>
        <p:nvSpPr>
          <p:cNvPr id="171" name="文本框 20"/>
          <p:cNvSpPr txBox="1"/>
          <p:nvPr/>
        </p:nvSpPr>
        <p:spPr bwMode="auto">
          <a:xfrm>
            <a:off x="2332922" y="2039090"/>
            <a:ext cx="3009776" cy="1448382"/>
          </a:xfrm>
          <a:prstGeom prst="rect">
            <a:avLst/>
          </a:prstGeom>
          <a:noFill/>
        </p:spPr>
        <p:txBody>
          <a:bodyPr wrap="none" lIns="91391" tIns="45694" rIns="91391" bIns="45694">
            <a:spAutoFit/>
          </a:bodyPr>
          <a:lstStyle/>
          <a:p>
            <a:pPr algn="ctr" defTabSz="91391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6" b="1" dirty="0">
                <a:ln w="12700">
                  <a:solidFill>
                    <a:srgbClr val="65220B"/>
                  </a:solidFill>
                </a:ln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数据库原理</a:t>
            </a:r>
            <a:endParaRPr lang="en-US" altLang="zh-CN" sz="4406" b="1" dirty="0">
              <a:ln w="12700">
                <a:solidFill>
                  <a:srgbClr val="65220B"/>
                </a:solidFill>
              </a:ln>
              <a:solidFill>
                <a:prstClr val="whit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91391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6" b="1" dirty="0">
                <a:ln w="12700">
                  <a:solidFill>
                    <a:srgbClr val="65220B"/>
                  </a:solidFill>
                </a:ln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与技术</a:t>
            </a:r>
          </a:p>
        </p:txBody>
      </p:sp>
      <p:pic>
        <p:nvPicPr>
          <p:cNvPr id="35" name="Picture 5" descr="\\Zc8\e\1 临时文件\2015\4月\4.29\2015封套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28" y="971337"/>
            <a:ext cx="6242893" cy="23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FC7D111-66A8-537F-0B7D-839603E7D1F2}"/>
              </a:ext>
            </a:extLst>
          </p:cNvPr>
          <p:cNvSpPr txBox="1"/>
          <p:nvPr/>
        </p:nvSpPr>
        <p:spPr>
          <a:xfrm>
            <a:off x="2398584" y="5222247"/>
            <a:ext cx="3237004" cy="770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1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6" b="1" dirty="0">
                <a:ln w="12700">
                  <a:solidFill>
                    <a:srgbClr val="65220B"/>
                  </a:solidFill>
                </a:ln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数计 刘丽娟</a:t>
            </a:r>
          </a:p>
        </p:txBody>
      </p:sp>
    </p:spTree>
    <p:extLst>
      <p:ext uri="{BB962C8B-B14F-4D97-AF65-F5344CB8AC3E}">
        <p14:creationId xmlns:p14="http://schemas.microsoft.com/office/powerpoint/2010/main" val="135011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7" grpId="0" animBg="1"/>
      <p:bldP spid="138" grpId="0" animBg="1"/>
      <p:bldP spid="139" grpId="0" animBg="1"/>
      <p:bldP spid="17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6126" y="181547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程序员（程序猿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程序媛）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C5985C4-34D7-9D78-AC26-B2CAC449E172}"/>
              </a:ext>
            </a:extLst>
          </p:cNvPr>
          <p:cNvCxnSpPr>
            <a:cxnSpLocks/>
          </p:cNvCxnSpPr>
          <p:nvPr/>
        </p:nvCxnSpPr>
        <p:spPr>
          <a:xfrm>
            <a:off x="373731" y="1323949"/>
            <a:ext cx="6319377" cy="0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CC1CE4F0-28DA-648A-4ACA-BD4CC68AE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108" y="2933049"/>
            <a:ext cx="4038835" cy="21033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917C802-CFA0-FC72-6550-3A5E8C0A8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731" y="2213262"/>
            <a:ext cx="4508195" cy="430745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027FC38-112D-5B3D-BF2F-2A8BA9732BD4}"/>
              </a:ext>
            </a:extLst>
          </p:cNvPr>
          <p:cNvSpPr txBox="1"/>
          <p:nvPr/>
        </p:nvSpPr>
        <p:spPr>
          <a:xfrm>
            <a:off x="247338" y="1454047"/>
            <a:ext cx="714281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统称工程师（攻城狮</a:t>
            </a:r>
            <a:r>
              <a:rPr lang="zh-CN" altLang="en-US" sz="2800" b="1" dirty="0">
                <a:ln/>
                <a:solidFill>
                  <a:schemeClr val="accent4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954126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6126" y="181547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最终用户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C5985C4-34D7-9D78-AC26-B2CAC449E172}"/>
              </a:ext>
            </a:extLst>
          </p:cNvPr>
          <p:cNvCxnSpPr>
            <a:cxnSpLocks/>
          </p:cNvCxnSpPr>
          <p:nvPr/>
        </p:nvCxnSpPr>
        <p:spPr>
          <a:xfrm>
            <a:off x="373731" y="1323949"/>
            <a:ext cx="3261384" cy="0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4221EF2B-BC44-9D30-E275-C94CCB91E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770" y="1695763"/>
            <a:ext cx="6631898" cy="400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17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29299" y="163928"/>
            <a:ext cx="6495233" cy="794030"/>
            <a:chOff x="1" y="5384814"/>
            <a:chExt cx="6495516" cy="795066"/>
          </a:xfrm>
        </p:grpSpPr>
        <p:sp>
          <p:nvSpPr>
            <p:cNvPr id="24" name="矩形 23"/>
            <p:cNvSpPr/>
            <p:nvPr/>
          </p:nvSpPr>
          <p:spPr>
            <a:xfrm>
              <a:off x="1" y="5489659"/>
              <a:ext cx="1826802" cy="497714"/>
            </a:xfrm>
            <a:prstGeom prst="rect">
              <a:avLst/>
            </a:prstGeom>
            <a:solidFill>
              <a:schemeClr val="accent2">
                <a:lumMod val="5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25" name="矩形 24"/>
            <p:cNvSpPr/>
            <p:nvPr/>
          </p:nvSpPr>
          <p:spPr>
            <a:xfrm>
              <a:off x="5643602" y="5489659"/>
              <a:ext cx="568510" cy="497714"/>
            </a:xfrm>
            <a:prstGeom prst="rect">
              <a:avLst/>
            </a:prstGeom>
            <a:solidFill>
              <a:schemeClr val="accent2">
                <a:lumMod val="5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26" name="矩形 25"/>
            <p:cNvSpPr/>
            <p:nvPr/>
          </p:nvSpPr>
          <p:spPr>
            <a:xfrm>
              <a:off x="6309142" y="5489659"/>
              <a:ext cx="186375" cy="497714"/>
            </a:xfrm>
            <a:prstGeom prst="rect">
              <a:avLst/>
            </a:prstGeom>
            <a:solidFill>
              <a:schemeClr val="accent2">
                <a:lumMod val="5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31791" y="5384814"/>
              <a:ext cx="3626116" cy="795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6" dirty="0"/>
                <a:t>小结</a:t>
              </a:r>
              <a:endParaRPr lang="zh-CN" altLang="en-US" sz="4400" dirty="0">
                <a:solidFill>
                  <a:schemeClr val="accent1">
                    <a:lumMod val="20000"/>
                    <a:lumOff val="80000"/>
                    <a:alpha val="50000"/>
                  </a:schemeClr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</a:endParaRPr>
            </a:p>
          </p:txBody>
        </p:sp>
      </p:grpSp>
      <p:sp>
        <p:nvSpPr>
          <p:cNvPr id="21" name="椭圆 20"/>
          <p:cNvSpPr/>
          <p:nvPr/>
        </p:nvSpPr>
        <p:spPr>
          <a:xfrm>
            <a:off x="983734" y="1844737"/>
            <a:ext cx="228620" cy="228620"/>
          </a:xfrm>
          <a:prstGeom prst="ellipse">
            <a:avLst/>
          </a:prstGeom>
          <a:solidFill>
            <a:srgbClr val="A1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901"/>
          </a:p>
        </p:txBody>
      </p:sp>
      <p:sp>
        <p:nvSpPr>
          <p:cNvPr id="31" name="文本框 66"/>
          <p:cNvSpPr txBox="1">
            <a:spLocks noChangeArrowheads="1"/>
          </p:cNvSpPr>
          <p:nvPr/>
        </p:nvSpPr>
        <p:spPr bwMode="auto">
          <a:xfrm>
            <a:off x="1494768" y="1758451"/>
            <a:ext cx="3909185" cy="523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4" b="1" dirty="0">
                <a:latin typeface="微软雅黑" pitchFamily="34" charset="-122"/>
                <a:ea typeface="微软雅黑" pitchFamily="34" charset="-122"/>
              </a:rPr>
              <a:t>DBS</a:t>
            </a:r>
            <a:r>
              <a:rPr lang="zh-CN" altLang="en-US" sz="2804" b="1" dirty="0">
                <a:latin typeface="微软雅黑" pitchFamily="34" charset="-122"/>
                <a:ea typeface="微软雅黑" pitchFamily="34" charset="-122"/>
              </a:rPr>
              <a:t>的组成</a:t>
            </a:r>
          </a:p>
        </p:txBody>
      </p:sp>
      <p:sp>
        <p:nvSpPr>
          <p:cNvPr id="36" name="文本框 65"/>
          <p:cNvSpPr txBox="1">
            <a:spLocks noChangeArrowheads="1"/>
          </p:cNvSpPr>
          <p:nvPr/>
        </p:nvSpPr>
        <p:spPr bwMode="auto">
          <a:xfrm>
            <a:off x="1494769" y="3904525"/>
            <a:ext cx="184988" cy="523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804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DFB153-2390-7A6F-D709-1B29334B1851}"/>
              </a:ext>
            </a:extLst>
          </p:cNvPr>
          <p:cNvSpPr/>
          <p:nvPr/>
        </p:nvSpPr>
        <p:spPr>
          <a:xfrm>
            <a:off x="409102" y="2759807"/>
            <a:ext cx="2893838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数据库</a:t>
            </a:r>
            <a:endParaRPr lang="en-US" altLang="zh-CN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zh-CN" alt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硬件</a:t>
            </a:r>
            <a:endParaRPr lang="en-US" altLang="zh-CN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zh-CN" alt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软件</a:t>
            </a:r>
            <a:endParaRPr lang="en-US" altLang="zh-CN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zh-CN" alt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用户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BBB529-F196-191E-6A40-4256AAFA7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984" y="2356749"/>
            <a:ext cx="66579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5"/>
          <p:cNvSpPr>
            <a:spLocks/>
          </p:cNvSpPr>
          <p:nvPr/>
        </p:nvSpPr>
        <p:spPr bwMode="auto">
          <a:xfrm>
            <a:off x="2064482" y="937530"/>
            <a:ext cx="3737308" cy="3230439"/>
          </a:xfrm>
          <a:custGeom>
            <a:avLst/>
            <a:gdLst>
              <a:gd name="T0" fmla="*/ 1124 w 4497"/>
              <a:gd name="T1" fmla="*/ 3892 h 3892"/>
              <a:gd name="T2" fmla="*/ 0 w 4497"/>
              <a:gd name="T3" fmla="*/ 1945 h 3892"/>
              <a:gd name="T4" fmla="*/ 1124 w 4497"/>
              <a:gd name="T5" fmla="*/ 0 h 3892"/>
              <a:gd name="T6" fmla="*/ 3373 w 4497"/>
              <a:gd name="T7" fmla="*/ 0 h 3892"/>
              <a:gd name="T8" fmla="*/ 4497 w 4497"/>
              <a:gd name="T9" fmla="*/ 1945 h 3892"/>
              <a:gd name="T10" fmla="*/ 3373 w 4497"/>
              <a:gd name="T11" fmla="*/ 3892 h 3892"/>
              <a:gd name="T12" fmla="*/ 1124 w 4497"/>
              <a:gd name="T13" fmla="*/ 3892 h 3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97" h="3892">
                <a:moveTo>
                  <a:pt x="1124" y="3892"/>
                </a:moveTo>
                <a:lnTo>
                  <a:pt x="0" y="1945"/>
                </a:lnTo>
                <a:lnTo>
                  <a:pt x="1124" y="0"/>
                </a:lnTo>
                <a:lnTo>
                  <a:pt x="3373" y="0"/>
                </a:lnTo>
                <a:lnTo>
                  <a:pt x="4497" y="1945"/>
                </a:lnTo>
                <a:lnTo>
                  <a:pt x="3373" y="3892"/>
                </a:lnTo>
                <a:lnTo>
                  <a:pt x="1124" y="3892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1" tIns="45694" rIns="91391" bIns="45694" rtlCol="0" anchor="ctr"/>
          <a:lstStyle/>
          <a:p>
            <a:pPr algn="ctr"/>
            <a:endParaRPr lang="zh-CN" altLang="en-US" sz="1901"/>
          </a:p>
        </p:txBody>
      </p:sp>
      <p:sp>
        <p:nvSpPr>
          <p:cNvPr id="137" name="Freeform 6"/>
          <p:cNvSpPr>
            <a:spLocks/>
          </p:cNvSpPr>
          <p:nvPr/>
        </p:nvSpPr>
        <p:spPr bwMode="auto">
          <a:xfrm>
            <a:off x="2171072" y="836432"/>
            <a:ext cx="3610984" cy="3603948"/>
          </a:xfrm>
          <a:custGeom>
            <a:avLst/>
            <a:gdLst>
              <a:gd name="T0" fmla="*/ 1590 w 4345"/>
              <a:gd name="T1" fmla="*/ 4342 h 4342"/>
              <a:gd name="T2" fmla="*/ 0 w 4345"/>
              <a:gd name="T3" fmla="*/ 2752 h 4342"/>
              <a:gd name="T4" fmla="*/ 582 w 4345"/>
              <a:gd name="T5" fmla="*/ 582 h 4342"/>
              <a:gd name="T6" fmla="*/ 2755 w 4345"/>
              <a:gd name="T7" fmla="*/ 0 h 4342"/>
              <a:gd name="T8" fmla="*/ 4345 w 4345"/>
              <a:gd name="T9" fmla="*/ 1590 h 4342"/>
              <a:gd name="T10" fmla="*/ 3763 w 4345"/>
              <a:gd name="T11" fmla="*/ 3760 h 4342"/>
              <a:gd name="T12" fmla="*/ 1590 w 4345"/>
              <a:gd name="T13" fmla="*/ 4342 h 4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5" h="4342">
                <a:moveTo>
                  <a:pt x="1590" y="4342"/>
                </a:moveTo>
                <a:lnTo>
                  <a:pt x="0" y="2752"/>
                </a:lnTo>
                <a:lnTo>
                  <a:pt x="582" y="582"/>
                </a:lnTo>
                <a:lnTo>
                  <a:pt x="2755" y="0"/>
                </a:lnTo>
                <a:lnTo>
                  <a:pt x="4345" y="1590"/>
                </a:lnTo>
                <a:lnTo>
                  <a:pt x="3763" y="3760"/>
                </a:lnTo>
                <a:lnTo>
                  <a:pt x="1590" y="4342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1" tIns="45694" rIns="91391" bIns="45694" rtlCol="0" anchor="ctr"/>
          <a:lstStyle/>
          <a:p>
            <a:pPr algn="ctr"/>
            <a:endParaRPr lang="zh-CN" altLang="en-US" sz="1901"/>
          </a:p>
        </p:txBody>
      </p:sp>
      <p:sp>
        <p:nvSpPr>
          <p:cNvPr id="138" name="Freeform 7"/>
          <p:cNvSpPr>
            <a:spLocks/>
          </p:cNvSpPr>
          <p:nvPr/>
        </p:nvSpPr>
        <p:spPr bwMode="auto">
          <a:xfrm>
            <a:off x="2486646" y="801386"/>
            <a:ext cx="3237004" cy="3733432"/>
          </a:xfrm>
          <a:custGeom>
            <a:avLst/>
            <a:gdLst>
              <a:gd name="T0" fmla="*/ 1948 w 3895"/>
              <a:gd name="T1" fmla="*/ 4498 h 4498"/>
              <a:gd name="T2" fmla="*/ 0 w 3895"/>
              <a:gd name="T3" fmla="*/ 3374 h 4498"/>
              <a:gd name="T4" fmla="*/ 0 w 3895"/>
              <a:gd name="T5" fmla="*/ 1124 h 4498"/>
              <a:gd name="T6" fmla="*/ 1948 w 3895"/>
              <a:gd name="T7" fmla="*/ 0 h 4498"/>
              <a:gd name="T8" fmla="*/ 3895 w 3895"/>
              <a:gd name="T9" fmla="*/ 1124 h 4498"/>
              <a:gd name="T10" fmla="*/ 3895 w 3895"/>
              <a:gd name="T11" fmla="*/ 3374 h 4498"/>
              <a:gd name="T12" fmla="*/ 1948 w 3895"/>
              <a:gd name="T13" fmla="*/ 4498 h 4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95" h="4498">
                <a:moveTo>
                  <a:pt x="1948" y="4498"/>
                </a:moveTo>
                <a:lnTo>
                  <a:pt x="0" y="3374"/>
                </a:lnTo>
                <a:lnTo>
                  <a:pt x="0" y="1124"/>
                </a:lnTo>
                <a:lnTo>
                  <a:pt x="1948" y="0"/>
                </a:lnTo>
                <a:lnTo>
                  <a:pt x="3895" y="1124"/>
                </a:lnTo>
                <a:lnTo>
                  <a:pt x="3895" y="3374"/>
                </a:lnTo>
                <a:lnTo>
                  <a:pt x="1948" y="4498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1" tIns="45694" rIns="91391" bIns="45694" rtlCol="0" anchor="ctr"/>
          <a:lstStyle/>
          <a:p>
            <a:pPr algn="ctr"/>
            <a:endParaRPr lang="zh-CN" altLang="en-US" sz="1901"/>
          </a:p>
        </p:txBody>
      </p:sp>
      <p:sp>
        <p:nvSpPr>
          <p:cNvPr id="139" name="Freeform 8"/>
          <p:cNvSpPr>
            <a:spLocks/>
          </p:cNvSpPr>
          <p:nvPr/>
        </p:nvSpPr>
        <p:spPr bwMode="auto">
          <a:xfrm>
            <a:off x="2171072" y="866953"/>
            <a:ext cx="3610984" cy="3603948"/>
          </a:xfrm>
          <a:custGeom>
            <a:avLst/>
            <a:gdLst>
              <a:gd name="T0" fmla="*/ 2755 w 4345"/>
              <a:gd name="T1" fmla="*/ 4342 h 4342"/>
              <a:gd name="T2" fmla="*/ 582 w 4345"/>
              <a:gd name="T3" fmla="*/ 3760 h 4342"/>
              <a:gd name="T4" fmla="*/ 0 w 4345"/>
              <a:gd name="T5" fmla="*/ 1590 h 4342"/>
              <a:gd name="T6" fmla="*/ 1590 w 4345"/>
              <a:gd name="T7" fmla="*/ 0 h 4342"/>
              <a:gd name="T8" fmla="*/ 3763 w 4345"/>
              <a:gd name="T9" fmla="*/ 582 h 4342"/>
              <a:gd name="T10" fmla="*/ 4345 w 4345"/>
              <a:gd name="T11" fmla="*/ 2752 h 4342"/>
              <a:gd name="T12" fmla="*/ 2755 w 4345"/>
              <a:gd name="T13" fmla="*/ 4342 h 4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5" h="4342">
                <a:moveTo>
                  <a:pt x="2755" y="4342"/>
                </a:moveTo>
                <a:lnTo>
                  <a:pt x="582" y="3760"/>
                </a:lnTo>
                <a:lnTo>
                  <a:pt x="0" y="1590"/>
                </a:lnTo>
                <a:lnTo>
                  <a:pt x="1590" y="0"/>
                </a:lnTo>
                <a:lnTo>
                  <a:pt x="3763" y="582"/>
                </a:lnTo>
                <a:lnTo>
                  <a:pt x="4345" y="2752"/>
                </a:lnTo>
                <a:lnTo>
                  <a:pt x="2755" y="4342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1" tIns="45694" rIns="91391" bIns="45694" rtlCol="0" anchor="ctr"/>
          <a:lstStyle/>
          <a:p>
            <a:pPr algn="ctr"/>
            <a:endParaRPr lang="zh-CN" altLang="en-US" sz="1901"/>
          </a:p>
        </p:txBody>
      </p:sp>
      <p:grpSp>
        <p:nvGrpSpPr>
          <p:cNvPr id="145" name="组合 144"/>
          <p:cNvGrpSpPr/>
          <p:nvPr/>
        </p:nvGrpSpPr>
        <p:grpSpPr>
          <a:xfrm>
            <a:off x="2078741" y="805512"/>
            <a:ext cx="3722752" cy="3722330"/>
            <a:chOff x="2956499" y="285040"/>
            <a:chExt cx="6282963" cy="6290167"/>
          </a:xfrm>
        </p:grpSpPr>
        <p:sp>
          <p:nvSpPr>
            <p:cNvPr id="146" name="任意多边形 145"/>
            <p:cNvSpPr/>
            <p:nvPr/>
          </p:nvSpPr>
          <p:spPr>
            <a:xfrm rot="900000">
              <a:off x="3849486" y="1109079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47" name="任意多边形 146"/>
            <p:cNvSpPr/>
            <p:nvPr/>
          </p:nvSpPr>
          <p:spPr>
            <a:xfrm rot="1782227">
              <a:off x="4477103" y="62522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48" name="任意多边形 147"/>
            <p:cNvSpPr/>
            <p:nvPr/>
          </p:nvSpPr>
          <p:spPr>
            <a:xfrm rot="2700000">
              <a:off x="5212636" y="320180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49" name="任意多边形 148"/>
            <p:cNvSpPr/>
            <p:nvPr/>
          </p:nvSpPr>
          <p:spPr>
            <a:xfrm rot="3600000">
              <a:off x="6000826" y="216126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0" name="任意多边形 149"/>
            <p:cNvSpPr/>
            <p:nvPr/>
          </p:nvSpPr>
          <p:spPr>
            <a:xfrm rot="4500000">
              <a:off x="6784211" y="32506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1" name="任意多边形 150"/>
            <p:cNvSpPr/>
            <p:nvPr/>
          </p:nvSpPr>
          <p:spPr>
            <a:xfrm rot="5400000">
              <a:off x="7514839" y="630613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2" name="任意多边形 151"/>
            <p:cNvSpPr/>
            <p:nvPr/>
          </p:nvSpPr>
          <p:spPr>
            <a:xfrm rot="6300000">
              <a:off x="8147103" y="1117220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3" name="任意多边形 152"/>
            <p:cNvSpPr/>
            <p:nvPr/>
          </p:nvSpPr>
          <p:spPr>
            <a:xfrm rot="7200000">
              <a:off x="8627514" y="174316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4" name="任意多边形 153"/>
            <p:cNvSpPr/>
            <p:nvPr/>
          </p:nvSpPr>
          <p:spPr>
            <a:xfrm rot="8100000">
              <a:off x="8931806" y="2478956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5" name="任意多边形 154"/>
            <p:cNvSpPr/>
            <p:nvPr/>
          </p:nvSpPr>
          <p:spPr>
            <a:xfrm rot="9000000">
              <a:off x="9031812" y="3259966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6" name="任意多边形 155"/>
            <p:cNvSpPr/>
            <p:nvPr/>
          </p:nvSpPr>
          <p:spPr>
            <a:xfrm rot="9900000">
              <a:off x="8927804" y="4050136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7" name="任意多边形 156"/>
            <p:cNvSpPr/>
            <p:nvPr/>
          </p:nvSpPr>
          <p:spPr>
            <a:xfrm rot="10800000">
              <a:off x="8618788" y="4783024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8" name="任意多边形 157"/>
            <p:cNvSpPr/>
            <p:nvPr/>
          </p:nvSpPr>
          <p:spPr>
            <a:xfrm rot="11700000">
              <a:off x="8139239" y="5406154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9" name="任意多边形 158"/>
            <p:cNvSpPr/>
            <p:nvPr/>
          </p:nvSpPr>
          <p:spPr>
            <a:xfrm rot="12600000">
              <a:off x="7506531" y="5889660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0" name="任意多边形 159"/>
            <p:cNvSpPr/>
            <p:nvPr/>
          </p:nvSpPr>
          <p:spPr>
            <a:xfrm rot="13500000">
              <a:off x="6774190" y="6192343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1" name="任意多边形 160"/>
            <p:cNvSpPr/>
            <p:nvPr/>
          </p:nvSpPr>
          <p:spPr>
            <a:xfrm rot="14400000">
              <a:off x="5989545" y="6298643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2" name="任意多边形 161"/>
            <p:cNvSpPr/>
            <p:nvPr/>
          </p:nvSpPr>
          <p:spPr>
            <a:xfrm rot="15300000">
              <a:off x="5197120" y="6187460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3" name="任意多边形 162"/>
            <p:cNvSpPr/>
            <p:nvPr/>
          </p:nvSpPr>
          <p:spPr>
            <a:xfrm rot="16200000">
              <a:off x="4468758" y="5881909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4" name="任意多边形 163"/>
            <p:cNvSpPr/>
            <p:nvPr/>
          </p:nvSpPr>
          <p:spPr>
            <a:xfrm rot="17100000">
              <a:off x="3839962" y="540139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5" name="任意多边形 164"/>
            <p:cNvSpPr/>
            <p:nvPr/>
          </p:nvSpPr>
          <p:spPr>
            <a:xfrm rot="18000000">
              <a:off x="3360270" y="4773163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6" name="任意多边形 165"/>
            <p:cNvSpPr/>
            <p:nvPr/>
          </p:nvSpPr>
          <p:spPr>
            <a:xfrm rot="18900000">
              <a:off x="3054925" y="403766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7" name="任意多边形 166"/>
            <p:cNvSpPr/>
            <p:nvPr/>
          </p:nvSpPr>
          <p:spPr>
            <a:xfrm rot="19800000">
              <a:off x="2956499" y="3248745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8" name="任意多边形 167"/>
            <p:cNvSpPr/>
            <p:nvPr/>
          </p:nvSpPr>
          <p:spPr>
            <a:xfrm rot="20700000">
              <a:off x="3057420" y="2466481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9" name="任意多边形 168"/>
            <p:cNvSpPr/>
            <p:nvPr/>
          </p:nvSpPr>
          <p:spPr>
            <a:xfrm>
              <a:off x="3366328" y="173009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</p:grpSp>
      <p:sp>
        <p:nvSpPr>
          <p:cNvPr id="171" name="文本框 20"/>
          <p:cNvSpPr txBox="1"/>
          <p:nvPr/>
        </p:nvSpPr>
        <p:spPr bwMode="auto">
          <a:xfrm>
            <a:off x="2332922" y="2039090"/>
            <a:ext cx="3009776" cy="1448382"/>
          </a:xfrm>
          <a:prstGeom prst="rect">
            <a:avLst/>
          </a:prstGeom>
          <a:noFill/>
        </p:spPr>
        <p:txBody>
          <a:bodyPr wrap="none" lIns="91391" tIns="45694" rIns="91391" bIns="45694">
            <a:spAutoFit/>
          </a:bodyPr>
          <a:lstStyle/>
          <a:p>
            <a:pPr algn="ctr" defTabSz="91391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6" b="1" dirty="0">
                <a:ln w="12700">
                  <a:solidFill>
                    <a:srgbClr val="65220B"/>
                  </a:solidFill>
                </a:ln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数据库原理</a:t>
            </a:r>
            <a:endParaRPr lang="en-US" altLang="zh-CN" sz="4406" b="1" dirty="0">
              <a:ln w="12700">
                <a:solidFill>
                  <a:srgbClr val="65220B"/>
                </a:solidFill>
              </a:ln>
              <a:solidFill>
                <a:prstClr val="whit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91391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6" b="1" dirty="0">
                <a:ln w="12700">
                  <a:solidFill>
                    <a:srgbClr val="65220B"/>
                  </a:solidFill>
                </a:ln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与技术</a:t>
            </a:r>
          </a:p>
        </p:txBody>
      </p:sp>
      <p:pic>
        <p:nvPicPr>
          <p:cNvPr id="35" name="Picture 5" descr="\\Zc8\e\1 临时文件\2015\4月\4.29\2015封套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010" y="1117839"/>
            <a:ext cx="6542334" cy="23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FC7D111-66A8-537F-0B7D-839603E7D1F2}"/>
              </a:ext>
            </a:extLst>
          </p:cNvPr>
          <p:cNvSpPr txBox="1"/>
          <p:nvPr/>
        </p:nvSpPr>
        <p:spPr>
          <a:xfrm>
            <a:off x="2398584" y="5222247"/>
            <a:ext cx="3237004" cy="770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1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6" b="1" dirty="0">
                <a:ln w="12700">
                  <a:solidFill>
                    <a:srgbClr val="65220B"/>
                  </a:solidFill>
                </a:ln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数计 刘丽娟</a:t>
            </a:r>
          </a:p>
        </p:txBody>
      </p:sp>
    </p:spTree>
    <p:extLst>
      <p:ext uri="{BB962C8B-B14F-4D97-AF65-F5344CB8AC3E}">
        <p14:creationId xmlns:p14="http://schemas.microsoft.com/office/powerpoint/2010/main" val="298818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7" grpId="0" animBg="1"/>
      <p:bldP spid="138" grpId="0" animBg="1"/>
      <p:bldP spid="139" grpId="0" animBg="1"/>
      <p:bldP spid="1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23050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数据库系统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-DBS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/>
          <p:nvPr/>
        </p:nvCxnSpPr>
        <p:spPr>
          <a:xfrm>
            <a:off x="445562" y="1235304"/>
            <a:ext cx="5462270" cy="4445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D9BE3007-D80E-E821-18E4-2F57327F3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1906361"/>
            <a:ext cx="9533746" cy="43681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23050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数据库系统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-DBS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/>
          <p:nvPr/>
        </p:nvCxnSpPr>
        <p:spPr>
          <a:xfrm>
            <a:off x="445562" y="1235304"/>
            <a:ext cx="5462270" cy="4445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云形标注 2">
            <a:extLst>
              <a:ext uri="{FF2B5EF4-FFF2-40B4-BE49-F238E27FC236}">
                <a16:creationId xmlns:a16="http://schemas.microsoft.com/office/drawing/2014/main" id="{7005355E-A9D7-419C-514A-8FAB4D2D18A0}"/>
              </a:ext>
            </a:extLst>
          </p:cNvPr>
          <p:cNvSpPr>
            <a:spLocks noChangeArrowheads="1"/>
          </p:cNvSpPr>
          <p:nvPr/>
        </p:nvSpPr>
        <p:spPr bwMode="auto">
          <a:xfrm rot="1688459">
            <a:off x="7518045" y="1553237"/>
            <a:ext cx="5003960" cy="1946261"/>
          </a:xfrm>
          <a:prstGeom prst="cloudCallout">
            <a:avLst>
              <a:gd name="adj1" fmla="val -28917"/>
              <a:gd name="adj2" fmla="val 134084"/>
            </a:avLst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algn="just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Ø"/>
              <a:defRPr kumimoji="1" sz="2800" b="1">
                <a:solidFill>
                  <a:schemeClr val="tx1"/>
                </a:solidFill>
                <a:latin typeface="Century Gothic" pitchFamily="34" charset="0"/>
                <a:ea typeface="幼圆" pitchFamily="49" charset="-122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Century Gothic" pitchFamily="34" charset="0"/>
                <a:ea typeface="幼圆" pitchFamily="49" charset="-122"/>
              </a:defRPr>
            </a:lvl2pPr>
            <a:lvl3pPr marL="1143000" indent="-2286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Century Gothic" pitchFamily="34" charset="0"/>
                <a:ea typeface="幼圆" pitchFamily="49" charset="-122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Century Gothic" pitchFamily="34" charset="0"/>
                <a:ea typeface="幼圆" pitchFamily="49" charset="-122"/>
              </a:defRPr>
            </a:lvl4pPr>
            <a:lvl5pPr marL="2057400" indent="-228600" algn="just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b="1">
                <a:solidFill>
                  <a:schemeClr val="tx1"/>
                </a:solidFill>
                <a:latin typeface="Century Gothic" pitchFamily="34" charset="0"/>
                <a:ea typeface="幼圆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b="1">
                <a:solidFill>
                  <a:schemeClr val="tx1"/>
                </a:solidFill>
                <a:latin typeface="Century Gothic" pitchFamily="34" charset="0"/>
                <a:ea typeface="幼圆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b="1">
                <a:solidFill>
                  <a:schemeClr val="tx1"/>
                </a:solidFill>
                <a:latin typeface="Century Gothic" pitchFamily="34" charset="0"/>
                <a:ea typeface="幼圆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b="1">
                <a:solidFill>
                  <a:schemeClr val="tx1"/>
                </a:solidFill>
                <a:latin typeface="Century Gothic" pitchFamily="34" charset="0"/>
                <a:ea typeface="幼圆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b="1">
                <a:solidFill>
                  <a:schemeClr val="tx1"/>
                </a:solidFill>
                <a:latin typeface="Century Gothic" pitchFamily="34" charset="0"/>
                <a:ea typeface="幼圆" pitchFamily="49" charset="-122"/>
              </a:defRPr>
            </a:lvl9pPr>
          </a:lstStyle>
          <a:p>
            <a:pPr algn="l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i="1" ker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3AB723CB-07F7-1E13-FE80-8368EF4E35B3}"/>
              </a:ext>
            </a:extLst>
          </p:cNvPr>
          <p:cNvSpPr txBox="1">
            <a:spLocks noChangeArrowheads="1"/>
          </p:cNvSpPr>
          <p:nvPr/>
        </p:nvSpPr>
        <p:spPr bwMode="auto">
          <a:xfrm rot="1619072">
            <a:off x="8032402" y="2110869"/>
            <a:ext cx="419967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数据库（</a:t>
            </a:r>
            <a:r>
              <a:rPr kumimoji="1" lang="en-US" altLang="zh-CN" sz="1600" b="1" dirty="0">
                <a:solidFill>
                  <a:srgbClr val="000000"/>
                </a:solidFill>
                <a:latin typeface="Arial" panose="020B0604020202020204" pitchFamily="34" charset="0"/>
              </a:rPr>
              <a:t>DB)</a:t>
            </a:r>
            <a:r>
              <a:rPr kumimoji="1" lang="zh-CN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，数据库管理系统</a:t>
            </a:r>
            <a:r>
              <a:rPr kumimoji="1" lang="en-US" altLang="zh-CN" sz="1600" b="1" dirty="0">
                <a:solidFill>
                  <a:srgbClr val="000000"/>
                </a:solidFill>
                <a:latin typeface="Arial" panose="020B0604020202020204" pitchFamily="34" charset="0"/>
              </a:rPr>
              <a:t>(DBMS)</a:t>
            </a:r>
            <a:r>
              <a:rPr kumimoji="1" lang="zh-CN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、数据库系统</a:t>
            </a:r>
            <a:r>
              <a:rPr kumimoji="1" lang="en-US" altLang="zh-CN" sz="1600" b="1" dirty="0">
                <a:solidFill>
                  <a:srgbClr val="000000"/>
                </a:solidFill>
                <a:latin typeface="Arial" panose="020B0604020202020204" pitchFamily="34" charset="0"/>
              </a:rPr>
              <a:t>(DBS),</a:t>
            </a:r>
            <a:r>
              <a:rPr kumimoji="1" lang="zh-CN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数据库管理员（</a:t>
            </a:r>
            <a:r>
              <a:rPr kumimoji="1" lang="en-US" altLang="zh-CN" sz="1600" b="1" dirty="0">
                <a:solidFill>
                  <a:srgbClr val="000000"/>
                </a:solidFill>
                <a:latin typeface="Arial" panose="020B0604020202020204" pitchFamily="34" charset="0"/>
              </a:rPr>
              <a:t>DBA</a:t>
            </a:r>
            <a:r>
              <a:rPr kumimoji="1" lang="zh-CN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）怎么都带有数据库（</a:t>
            </a:r>
            <a:r>
              <a:rPr kumimoji="1" lang="en-US" altLang="zh-CN" sz="1600" b="1" dirty="0">
                <a:solidFill>
                  <a:srgbClr val="000000"/>
                </a:solidFill>
                <a:latin typeface="Arial" panose="020B0604020202020204" pitchFamily="34" charset="0"/>
              </a:rPr>
              <a:t>DB</a:t>
            </a:r>
            <a:r>
              <a:rPr kumimoji="1" lang="zh-CN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），如何分清你们？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511D2C-1334-2AFE-8016-6E2295853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62" y="1965597"/>
            <a:ext cx="7300498" cy="476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8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6126" y="181547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DBS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的四大部件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C5985C4-34D7-9D78-AC26-B2CAC449E172}"/>
              </a:ext>
            </a:extLst>
          </p:cNvPr>
          <p:cNvCxnSpPr/>
          <p:nvPr/>
        </p:nvCxnSpPr>
        <p:spPr>
          <a:xfrm>
            <a:off x="373731" y="1323949"/>
            <a:ext cx="5462270" cy="4445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E955BF46-50F4-3EE5-735C-4C82292DFBAF}"/>
              </a:ext>
            </a:extLst>
          </p:cNvPr>
          <p:cNvSpPr/>
          <p:nvPr/>
        </p:nvSpPr>
        <p:spPr>
          <a:xfrm>
            <a:off x="210410" y="1547466"/>
            <a:ext cx="28135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1.</a:t>
            </a:r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数据库</a:t>
            </a:r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73A54D2B-BEBF-2510-B32C-B07160B65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87" y="2992939"/>
            <a:ext cx="3178514" cy="257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13">
            <a:extLst>
              <a:ext uri="{FF2B5EF4-FFF2-40B4-BE49-F238E27FC236}">
                <a16:creationId xmlns:a16="http://schemas.microsoft.com/office/drawing/2014/main" id="{4C27B792-52AE-937F-0744-45A30FD91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179638"/>
            <a:ext cx="24114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数据库（</a:t>
            </a:r>
            <a:r>
              <a:rPr kumimoji="1" lang="en-US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DB)</a:t>
            </a:r>
            <a:r>
              <a:rPr kumimoji="1" lang="zh-CN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，还要学，前面不是教过了么？省省力气吧！</a:t>
            </a:r>
          </a:p>
        </p:txBody>
      </p:sp>
      <p:sp>
        <p:nvSpPr>
          <p:cNvPr id="19" name="云形标注 1">
            <a:extLst>
              <a:ext uri="{FF2B5EF4-FFF2-40B4-BE49-F238E27FC236}">
                <a16:creationId xmlns:a16="http://schemas.microsoft.com/office/drawing/2014/main" id="{A0CA5CE5-B417-F396-35F8-3F98E446D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313" y="1908175"/>
            <a:ext cx="2743200" cy="1243013"/>
          </a:xfrm>
          <a:prstGeom prst="cloudCallout">
            <a:avLst>
              <a:gd name="adj1" fmla="val -82398"/>
              <a:gd name="adj2" fmla="val 39880"/>
            </a:avLst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algn="just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Ø"/>
              <a:defRPr kumimoji="1" sz="2800" b="1">
                <a:solidFill>
                  <a:schemeClr val="tx1"/>
                </a:solidFill>
                <a:latin typeface="Century Gothic" pitchFamily="34" charset="0"/>
                <a:ea typeface="幼圆" pitchFamily="49" charset="-122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Century Gothic" pitchFamily="34" charset="0"/>
                <a:ea typeface="幼圆" pitchFamily="49" charset="-122"/>
              </a:defRPr>
            </a:lvl2pPr>
            <a:lvl3pPr marL="1143000" indent="-2286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Century Gothic" pitchFamily="34" charset="0"/>
                <a:ea typeface="幼圆" pitchFamily="49" charset="-122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Century Gothic" pitchFamily="34" charset="0"/>
                <a:ea typeface="幼圆" pitchFamily="49" charset="-122"/>
              </a:defRPr>
            </a:lvl4pPr>
            <a:lvl5pPr marL="2057400" indent="-228600" algn="just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b="1">
                <a:solidFill>
                  <a:schemeClr val="tx1"/>
                </a:solidFill>
                <a:latin typeface="Century Gothic" pitchFamily="34" charset="0"/>
                <a:ea typeface="幼圆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b="1">
                <a:solidFill>
                  <a:schemeClr val="tx1"/>
                </a:solidFill>
                <a:latin typeface="Century Gothic" pitchFamily="34" charset="0"/>
                <a:ea typeface="幼圆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b="1">
                <a:solidFill>
                  <a:schemeClr val="tx1"/>
                </a:solidFill>
                <a:latin typeface="Century Gothic" pitchFamily="34" charset="0"/>
                <a:ea typeface="幼圆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b="1">
                <a:solidFill>
                  <a:schemeClr val="tx1"/>
                </a:solidFill>
                <a:latin typeface="Century Gothic" pitchFamily="34" charset="0"/>
                <a:ea typeface="幼圆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b="1">
                <a:solidFill>
                  <a:schemeClr val="tx1"/>
                </a:solidFill>
                <a:latin typeface="Century Gothic" pitchFamily="34" charset="0"/>
                <a:ea typeface="幼圆" pitchFamily="49" charset="-122"/>
              </a:defRPr>
            </a:lvl9pPr>
          </a:lstStyle>
          <a:p>
            <a:pPr algn="l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i="1" ker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407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6126" y="181547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DBS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的四大部件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C5985C4-34D7-9D78-AC26-B2CAC449E172}"/>
              </a:ext>
            </a:extLst>
          </p:cNvPr>
          <p:cNvCxnSpPr/>
          <p:nvPr/>
        </p:nvCxnSpPr>
        <p:spPr>
          <a:xfrm>
            <a:off x="373731" y="1323949"/>
            <a:ext cx="5462270" cy="4445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E955BF46-50F4-3EE5-735C-4C82292DFBAF}"/>
              </a:ext>
            </a:extLst>
          </p:cNvPr>
          <p:cNvSpPr/>
          <p:nvPr/>
        </p:nvSpPr>
        <p:spPr>
          <a:xfrm>
            <a:off x="556659" y="1547466"/>
            <a:ext cx="21210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</a:t>
            </a:r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硬件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157A1A-BBDA-BF48-9392-763A7D05D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560" y="2470796"/>
            <a:ext cx="7407327" cy="293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5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6126" y="181547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DBS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的四大部件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C5985C4-34D7-9D78-AC26-B2CAC449E172}"/>
              </a:ext>
            </a:extLst>
          </p:cNvPr>
          <p:cNvCxnSpPr/>
          <p:nvPr/>
        </p:nvCxnSpPr>
        <p:spPr>
          <a:xfrm>
            <a:off x="373731" y="1323949"/>
            <a:ext cx="5462270" cy="4445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E955BF46-50F4-3EE5-735C-4C82292DFBAF}"/>
              </a:ext>
            </a:extLst>
          </p:cNvPr>
          <p:cNvSpPr/>
          <p:nvPr/>
        </p:nvSpPr>
        <p:spPr>
          <a:xfrm>
            <a:off x="556659" y="1547466"/>
            <a:ext cx="21210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</a:t>
            </a:r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硬件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D0D72E-5B31-B1A9-14B3-11EE8C958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128" y="2470795"/>
            <a:ext cx="7225259" cy="31935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8CB55B0-F2AD-D9CA-A1C1-D3C60C455FF1}"/>
              </a:ext>
            </a:extLst>
          </p:cNvPr>
          <p:cNvSpPr txBox="1"/>
          <p:nvPr/>
        </p:nvSpPr>
        <p:spPr>
          <a:xfrm>
            <a:off x="2450892" y="5936105"/>
            <a:ext cx="131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自建</a:t>
            </a:r>
            <a:r>
              <a:rPr lang="en-US" altLang="zh-CN" dirty="0"/>
              <a:t>IDC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F040ADC-D353-1E3D-54E7-41365696CDA8}"/>
              </a:ext>
            </a:extLst>
          </p:cNvPr>
          <p:cNvSpPr txBox="1"/>
          <p:nvPr/>
        </p:nvSpPr>
        <p:spPr>
          <a:xfrm>
            <a:off x="4971738" y="5923613"/>
            <a:ext cx="131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云服务器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EDF890-FB3A-0899-713C-F2EEF441B7A5}"/>
              </a:ext>
            </a:extLst>
          </p:cNvPr>
          <p:cNvSpPr txBox="1"/>
          <p:nvPr/>
        </p:nvSpPr>
        <p:spPr>
          <a:xfrm>
            <a:off x="7773651" y="5921115"/>
            <a:ext cx="131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RDS</a:t>
            </a:r>
            <a:r>
              <a:rPr lang="zh-CN" altLang="en-US" dirty="0"/>
              <a:t>服务</a:t>
            </a:r>
          </a:p>
        </p:txBody>
      </p:sp>
    </p:spTree>
    <p:extLst>
      <p:ext uri="{BB962C8B-B14F-4D97-AF65-F5344CB8AC3E}">
        <p14:creationId xmlns:p14="http://schemas.microsoft.com/office/powerpoint/2010/main" val="246289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6126" y="181547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DBS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的四大部件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C5985C4-34D7-9D78-AC26-B2CAC449E172}"/>
              </a:ext>
            </a:extLst>
          </p:cNvPr>
          <p:cNvCxnSpPr/>
          <p:nvPr/>
        </p:nvCxnSpPr>
        <p:spPr>
          <a:xfrm>
            <a:off x="373731" y="1323949"/>
            <a:ext cx="5462270" cy="4445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E955BF46-50F4-3EE5-735C-4C82292DFBAF}"/>
              </a:ext>
            </a:extLst>
          </p:cNvPr>
          <p:cNvSpPr/>
          <p:nvPr/>
        </p:nvSpPr>
        <p:spPr>
          <a:xfrm>
            <a:off x="556659" y="1547466"/>
            <a:ext cx="21210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</a:t>
            </a:r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软件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145D6B-3965-D28C-7D8C-52985ECFE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742" y="2470796"/>
            <a:ext cx="54959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4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6126" y="181547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DBS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的四大部件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C5985C4-34D7-9D78-AC26-B2CAC449E172}"/>
              </a:ext>
            </a:extLst>
          </p:cNvPr>
          <p:cNvCxnSpPr/>
          <p:nvPr/>
        </p:nvCxnSpPr>
        <p:spPr>
          <a:xfrm>
            <a:off x="373731" y="1323949"/>
            <a:ext cx="5462270" cy="4445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E955BF46-50F4-3EE5-735C-4C82292DFBAF}"/>
              </a:ext>
            </a:extLst>
          </p:cNvPr>
          <p:cNvSpPr/>
          <p:nvPr/>
        </p:nvSpPr>
        <p:spPr>
          <a:xfrm>
            <a:off x="556659" y="1547466"/>
            <a:ext cx="21210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4.</a:t>
            </a:r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用户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61BE68A-38A3-1C6A-4784-7A23C3181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66" y="2101084"/>
            <a:ext cx="6428878" cy="457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97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6126" y="181547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数据库管理员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DBA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C5985C4-34D7-9D78-AC26-B2CAC449E172}"/>
              </a:ext>
            </a:extLst>
          </p:cNvPr>
          <p:cNvCxnSpPr/>
          <p:nvPr/>
        </p:nvCxnSpPr>
        <p:spPr>
          <a:xfrm>
            <a:off x="373731" y="1323949"/>
            <a:ext cx="5462270" cy="4445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BE96BB0D-5620-A8B0-DA02-3A4BCCCEA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73" y="1708880"/>
            <a:ext cx="6156029" cy="472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06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146</Words>
  <Application>Microsoft Office PowerPoint</Application>
  <PresentationFormat>宽屏</PresentationFormat>
  <Paragraphs>37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等线 Light</vt:lpstr>
      <vt:lpstr>方正粗谭黑简体</vt:lpstr>
      <vt:lpstr>黑体</vt:lpstr>
      <vt:lpstr>微软雅黑</vt:lpstr>
      <vt:lpstr>Arial</vt:lpstr>
      <vt:lpstr>Calibri</vt:lpstr>
      <vt:lpstr>Impact</vt:lpstr>
      <vt:lpstr>Office 主题​​</vt:lpstr>
      <vt:lpstr>PowerPoint 演示文稿</vt:lpstr>
      <vt:lpstr>数据库系统-DBS</vt:lpstr>
      <vt:lpstr>数据库系统-DBS</vt:lpstr>
      <vt:lpstr>DBS的四大部件</vt:lpstr>
      <vt:lpstr>DBS的四大部件</vt:lpstr>
      <vt:lpstr>DBS的四大部件</vt:lpstr>
      <vt:lpstr>DBS的四大部件</vt:lpstr>
      <vt:lpstr>DBS的四大部件</vt:lpstr>
      <vt:lpstr>数据库管理员DBA</vt:lpstr>
      <vt:lpstr>程序员（程序猿/程序媛）</vt:lpstr>
      <vt:lpstr>最终用户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生物安全学导论</dc:title>
  <dc:creator>Wu, You</dc:creator>
  <cp:lastModifiedBy>lily</cp:lastModifiedBy>
  <cp:revision>234</cp:revision>
  <dcterms:created xsi:type="dcterms:W3CDTF">2021-12-02T02:40:00Z</dcterms:created>
  <dcterms:modified xsi:type="dcterms:W3CDTF">2023-09-12T00:46:25Z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2052-11.8.2.8276</vt:lpwstr>
  </property>
</Properties>
</file>