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64" r:id="rId2"/>
    <p:sldId id="892" r:id="rId3"/>
    <p:sldId id="1024" r:id="rId4"/>
    <p:sldId id="996" r:id="rId5"/>
    <p:sldId id="1005" r:id="rId6"/>
    <p:sldId id="1025" r:id="rId7"/>
    <p:sldId id="1026" r:id="rId8"/>
    <p:sldId id="1027" r:id="rId9"/>
    <p:sldId id="1028" r:id="rId10"/>
    <p:sldId id="1029" r:id="rId11"/>
    <p:sldId id="986" r:id="rId12"/>
    <p:sldId id="1030" r:id="rId13"/>
    <p:sldId id="1031" r:id="rId14"/>
    <p:sldId id="572" r:id="rId15"/>
    <p:sldId id="9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B2"/>
    <a:srgbClr val="A82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10" autoAdjust="0"/>
  </p:normalViewPr>
  <p:slideViewPr>
    <p:cSldViewPr snapToGrid="0">
      <p:cViewPr varScale="1">
        <p:scale>
          <a:sx n="79" d="100"/>
          <a:sy n="79" d="100"/>
        </p:scale>
        <p:origin x="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52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3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9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3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4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5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2023/7/13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2B72-5EBF-41D6-A163-53A480151ED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28" y="971337"/>
            <a:ext cx="6242893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13501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实体间的联系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445562" y="1502915"/>
            <a:ext cx="9661891" cy="73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00B050"/>
                </a:solidFill>
              </a:rPr>
              <a:t>多对多联系</a:t>
            </a:r>
          </a:p>
        </p:txBody>
      </p:sp>
      <p:pic>
        <p:nvPicPr>
          <p:cNvPr id="4" name="Picture 4" descr="s11">
            <a:extLst>
              <a:ext uri="{FF2B5EF4-FFF2-40B4-BE49-F238E27FC236}">
                <a16:creationId xmlns:a16="http://schemas.microsoft.com/office/drawing/2014/main" id="{805EBC58-834B-7903-C524-3616F8D5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10" y="2828478"/>
            <a:ext cx="5783157" cy="266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42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4AE5FC1E-916A-0176-E673-C0A978BB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38" y="3166465"/>
            <a:ext cx="1540907" cy="768544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4394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学生</a:t>
            </a:r>
            <a:endParaRPr kumimoji="1" lang="zh-CN" altLang="en-US" sz="4394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1DCBFE2-89C6-48ED-58CE-47E4E9E0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40" y="3242559"/>
            <a:ext cx="1705778" cy="768544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4394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课程</a:t>
            </a:r>
            <a:endParaRPr kumimoji="1" lang="zh-CN" altLang="en-US" sz="4394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2DF5C79-AC7C-61EB-F8C9-ACBCD4A6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31" y="2789794"/>
            <a:ext cx="1521883" cy="1597978"/>
          </a:xfrm>
          <a:prstGeom prst="diamond">
            <a:avLst/>
          </a:prstGeom>
          <a:solidFill>
            <a:srgbClr val="8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797" b="0">
              <a:latin typeface="Arial Black" panose="020B0A04020102020204" pitchFamily="34" charset="0"/>
            </a:endParaRPr>
          </a:p>
        </p:txBody>
      </p:sp>
      <p:sp>
        <p:nvSpPr>
          <p:cNvPr id="10" name="Text Box 6" descr="Large confetti">
            <a:extLst>
              <a:ext uri="{FF2B5EF4-FFF2-40B4-BE49-F238E27FC236}">
                <a16:creationId xmlns:a16="http://schemas.microsoft.com/office/drawing/2014/main" id="{092744D4-1327-E60B-0417-1A8F6599B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800" y="3166465"/>
            <a:ext cx="1313180" cy="76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4394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选修</a:t>
            </a:r>
            <a:endParaRPr kumimoji="1" lang="zh-CN" altLang="en-US" sz="4394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Oval 7" descr="Large confetti">
            <a:extLst>
              <a:ext uri="{FF2B5EF4-FFF2-40B4-BE49-F238E27FC236}">
                <a16:creationId xmlns:a16="http://schemas.microsoft.com/office/drawing/2014/main" id="{95417C06-B9E5-7952-1364-4B43F330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13" y="1572288"/>
            <a:ext cx="1369695" cy="68484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797" b="0">
              <a:latin typeface="Arial Black" panose="020B0A04020102020204" pitchFamily="34" charset="0"/>
            </a:endParaRPr>
          </a:p>
        </p:txBody>
      </p:sp>
      <p:sp>
        <p:nvSpPr>
          <p:cNvPr id="12" name="Oval 8" descr="Large confetti">
            <a:extLst>
              <a:ext uri="{FF2B5EF4-FFF2-40B4-BE49-F238E27FC236}">
                <a16:creationId xmlns:a16="http://schemas.microsoft.com/office/drawing/2014/main" id="{928A7ABA-B90E-E7CA-64F4-60CA671F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97" y="1572288"/>
            <a:ext cx="1369695" cy="68484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797" b="0">
              <a:latin typeface="Arial Black" panose="020B0A04020102020204" pitchFamily="34" charset="0"/>
            </a:endParaRPr>
          </a:p>
        </p:txBody>
      </p:sp>
      <p:sp>
        <p:nvSpPr>
          <p:cNvPr id="13" name="Oval 9" descr="Large confetti">
            <a:extLst>
              <a:ext uri="{FF2B5EF4-FFF2-40B4-BE49-F238E27FC236}">
                <a16:creationId xmlns:a16="http://schemas.microsoft.com/office/drawing/2014/main" id="{306DC0C7-4939-023C-AD6A-B379A6AE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480" y="1572288"/>
            <a:ext cx="1369695" cy="68484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797" b="0">
              <a:latin typeface="Arial Black" panose="020B0A04020102020204" pitchFamily="34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0F698E4F-7E9F-019E-16AF-312C8F575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0745" y="3566876"/>
            <a:ext cx="605582" cy="1699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92E7A3C-41BF-5F1E-B467-DE18BAB2E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444" y="2257136"/>
            <a:ext cx="0" cy="9131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53173544-FE15-AF79-CA62-74830EABF2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2560" y="2257136"/>
            <a:ext cx="1141413" cy="9131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1D520343-8991-6467-CEBD-7BA6CD9B0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4915" y="2257136"/>
            <a:ext cx="1217507" cy="9131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F23490B0-00EE-ECC7-E8F5-A2171F109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698" y="1660556"/>
            <a:ext cx="902811" cy="5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姓名</a:t>
            </a:r>
            <a:endParaRPr kumimoji="1" lang="zh-CN" altLang="en-US" sz="4394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0905E24A-D347-79F6-B280-022CFF622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996" y="1660556"/>
            <a:ext cx="1025686" cy="5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u="sng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学号</a:t>
            </a:r>
            <a:endParaRPr kumimoji="1" lang="zh-CN" altLang="en-US" sz="4394" b="0" u="sng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AAFEA322-A78A-72B9-4CF2-6CDD9DD69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581" y="1660556"/>
            <a:ext cx="902811" cy="5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性别</a:t>
            </a:r>
            <a:endParaRPr kumimoji="1" lang="zh-CN" altLang="en-US" sz="4394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Oval 17" descr="Large confetti">
            <a:extLst>
              <a:ext uri="{FF2B5EF4-FFF2-40B4-BE49-F238E27FC236}">
                <a16:creationId xmlns:a16="http://schemas.microsoft.com/office/drawing/2014/main" id="{AAD0C920-0078-7D07-5323-6722ED70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363" y="1648382"/>
            <a:ext cx="1369695" cy="68484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797" b="0">
              <a:latin typeface="Arial Black" panose="020B0A04020102020204" pitchFamily="34" charset="0"/>
            </a:endParaRPr>
          </a:p>
        </p:txBody>
      </p:sp>
      <p:sp>
        <p:nvSpPr>
          <p:cNvPr id="22" name="Oval 18" descr="Large confetti">
            <a:extLst>
              <a:ext uri="{FF2B5EF4-FFF2-40B4-BE49-F238E27FC236}">
                <a16:creationId xmlns:a16="http://schemas.microsoft.com/office/drawing/2014/main" id="{42A938A5-D190-1193-E72B-37CF5B78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247" y="1648382"/>
            <a:ext cx="1369695" cy="68484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797" b="0">
              <a:latin typeface="Arial Black" panose="020B0A04020102020204" pitchFamily="34" charset="0"/>
            </a:endParaRPr>
          </a:p>
        </p:txBody>
      </p:sp>
      <p:sp>
        <p:nvSpPr>
          <p:cNvPr id="23" name="Oval 19" descr="Large confetti">
            <a:extLst>
              <a:ext uri="{FF2B5EF4-FFF2-40B4-BE49-F238E27FC236}">
                <a16:creationId xmlns:a16="http://schemas.microsoft.com/office/drawing/2014/main" id="{0C8D88BB-3DF9-4229-A639-193CD574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130" y="1648382"/>
            <a:ext cx="1445789" cy="68484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797" b="0">
              <a:latin typeface="Arial Black" panose="020B0A04020102020204" pitchFamily="34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4773FDDA-829A-C92A-341C-A41B4662F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094" y="2333230"/>
            <a:ext cx="0" cy="9131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071893EE-9705-DC62-87D2-F4E3DC9E3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8210" y="3550737"/>
            <a:ext cx="913131" cy="331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F21BD85D-4A12-EBAA-7B2B-C10352C287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24305" y="2333230"/>
            <a:ext cx="1141413" cy="9131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DC980B1D-38A0-4803-B84C-6169F97B0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4471" y="2333230"/>
            <a:ext cx="1217507" cy="91313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97"/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61850BC1-99C6-A84D-3EB2-73855BA2E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246" y="1736651"/>
            <a:ext cx="1261884" cy="5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u="sng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课程号</a:t>
            </a:r>
            <a:endParaRPr kumimoji="1" lang="zh-CN" altLang="en-US" sz="4394" b="0" u="sng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E6AA273A-4418-AD3A-1976-C1FED536E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546" y="1722384"/>
            <a:ext cx="1261884" cy="5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课程名</a:t>
            </a:r>
            <a:endParaRPr kumimoji="1" lang="zh-CN" altLang="en-US" sz="4394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63EE3322-8567-6D71-A4B9-D504E067F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9107" y="1722384"/>
            <a:ext cx="902811" cy="5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学分</a:t>
            </a:r>
            <a:endParaRPr kumimoji="1" lang="zh-CN" altLang="en-US" sz="4394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AutoShape 30">
            <a:extLst>
              <a:ext uri="{FF2B5EF4-FFF2-40B4-BE49-F238E27FC236}">
                <a16:creationId xmlns:a16="http://schemas.microsoft.com/office/drawing/2014/main" id="{DC98D6BB-7240-891B-0F6B-23736C30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466" y="5300902"/>
            <a:ext cx="3119861" cy="913130"/>
          </a:xfrm>
          <a:prstGeom prst="wedgeRoundRectCallout">
            <a:avLst>
              <a:gd name="adj1" fmla="val 1319"/>
              <a:gd name="adj2" fmla="val -2015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kumimoji="1" lang="zh-CN" altLang="zh-CN" sz="2397" b="0">
              <a:latin typeface="Times New Roman" panose="02020603050405020304" pitchFamily="18" charset="0"/>
            </a:endParaRP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A07275C2-4478-953B-FDF2-F5CC18D12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882" y="5310415"/>
            <a:ext cx="3348143" cy="7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1997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用矩形表示实体集，在框内写上实体名</a:t>
            </a:r>
            <a:endParaRPr kumimoji="1" lang="zh-CN" altLang="en-US" sz="1997" b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id="{7AFFE540-7036-2CC1-9976-1103104B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28" y="583064"/>
            <a:ext cx="1978448" cy="913130"/>
          </a:xfrm>
          <a:prstGeom prst="wedgeRoundRectCallout">
            <a:avLst>
              <a:gd name="adj1" fmla="val -107773"/>
              <a:gd name="adj2" fmla="val 5486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kumimoji="1" lang="zh-CN" altLang="zh-CN" sz="2397" b="0">
              <a:latin typeface="Times New Roman" panose="02020603050405020304" pitchFamily="18" charset="0"/>
            </a:endParaRP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F0278FFB-B56F-88BE-0052-A4C3CBDD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210" y="735252"/>
            <a:ext cx="2054543" cy="46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kumimoji="1" lang="zh-CN" altLang="zh-CN" sz="2397" b="0">
              <a:latin typeface="Times New Roman" panose="02020603050405020304" pitchFamily="18" charset="0"/>
            </a:endParaRPr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D4CF9A27-9EDF-2712-8194-7984A9E1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928" y="551358"/>
            <a:ext cx="2130637" cy="9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用椭圆表示实体的属性</a:t>
            </a:r>
            <a:endParaRPr kumimoji="1" lang="zh-CN" altLang="en-US" sz="2397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AutoShape 35">
            <a:extLst>
              <a:ext uri="{FF2B5EF4-FFF2-40B4-BE49-F238E27FC236}">
                <a16:creationId xmlns:a16="http://schemas.microsoft.com/office/drawing/2014/main" id="{625A2B87-9723-E9FA-DB15-BFF68C2B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19" y="3322454"/>
            <a:ext cx="1521883" cy="1826260"/>
          </a:xfrm>
          <a:prstGeom prst="wedgeRoundRectCallout">
            <a:avLst>
              <a:gd name="adj1" fmla="val 34690"/>
              <a:gd name="adj2" fmla="val -854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kumimoji="1" lang="zh-CN" altLang="zh-CN" sz="2397" b="0">
              <a:latin typeface="Times New Roman" panose="02020603050405020304" pitchFamily="18" charset="0"/>
            </a:endParaRP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715AC4B6-CB0B-5DA5-FB96-5522A034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619" y="3350990"/>
            <a:ext cx="1750166" cy="179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用无向边把实体与其属性连接起来</a:t>
            </a:r>
            <a:endParaRPr kumimoji="1" lang="zh-CN" altLang="en-US" sz="2397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AutoShape 37">
            <a:extLst>
              <a:ext uri="{FF2B5EF4-FFF2-40B4-BE49-F238E27FC236}">
                <a16:creationId xmlns:a16="http://schemas.microsoft.com/office/drawing/2014/main" id="{180AD79E-0D0D-B2ED-432B-140649D1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22" y="5376996"/>
            <a:ext cx="2282825" cy="837036"/>
          </a:xfrm>
          <a:prstGeom prst="wedgeRoundRectCallout">
            <a:avLst>
              <a:gd name="adj1" fmla="val -59583"/>
              <a:gd name="adj2" fmla="val -21420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kumimoji="1" lang="zh-CN" altLang="zh-CN" sz="2397" b="0">
              <a:latin typeface="Times New Roman" panose="02020603050405020304" pitchFamily="18" charset="0"/>
            </a:endParaRP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8A149CCC-4144-5D03-6B1C-0F5BA875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22" y="5300902"/>
            <a:ext cx="2358919" cy="9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用菱形表示实体间的联系</a:t>
            </a:r>
          </a:p>
        </p:txBody>
      </p:sp>
      <p:sp>
        <p:nvSpPr>
          <p:cNvPr id="43" name="AutoShape 39">
            <a:extLst>
              <a:ext uri="{FF2B5EF4-FFF2-40B4-BE49-F238E27FC236}">
                <a16:creationId xmlns:a16="http://schemas.microsoft.com/office/drawing/2014/main" id="{D9602091-AB18-D98C-B154-BF30DCA1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058" y="4387772"/>
            <a:ext cx="2739390" cy="913130"/>
          </a:xfrm>
          <a:prstGeom prst="wedgeRoundRectCallout">
            <a:avLst>
              <a:gd name="adj1" fmla="val -65685"/>
              <a:gd name="adj2" fmla="val -14027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kumimoji="1" lang="zh-CN" altLang="zh-CN" sz="2397" b="0">
              <a:latin typeface="Times New Roman" panose="02020603050405020304" pitchFamily="18" charset="0"/>
            </a:endParaRP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DD2413B1-B7DE-FAFB-CB02-622145BC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058" y="4356066"/>
            <a:ext cx="2891578" cy="9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2796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将参与联系的实体用线段连接</a:t>
            </a:r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E9035308-23AD-6157-137B-2E4748D2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807" y="613186"/>
            <a:ext cx="3576426" cy="57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kumimoji="1" lang="zh-CN" altLang="en-US" sz="3196">
                <a:latin typeface="Times New Roman" panose="02020603050405020304" pitchFamily="18" charset="0"/>
                <a:ea typeface="楷体_GB2312" pitchFamily="49" charset="-122"/>
              </a:rPr>
              <a:t>例：学生选修课程</a:t>
            </a:r>
            <a:endParaRPr kumimoji="1" lang="zh-CN" altLang="en-US" sz="2397" b="0">
              <a:latin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93F035-0882-27C3-775B-01DE45037CEC}"/>
              </a:ext>
            </a:extLst>
          </p:cNvPr>
          <p:cNvSpPr txBox="1"/>
          <p:nvPr/>
        </p:nvSpPr>
        <p:spPr>
          <a:xfrm>
            <a:off x="4868581" y="3099252"/>
            <a:ext cx="503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4C2BE12-5EBA-BB8F-D104-E5A32F6CD3F5}"/>
              </a:ext>
            </a:extLst>
          </p:cNvPr>
          <p:cNvSpPr txBox="1"/>
          <p:nvPr/>
        </p:nvSpPr>
        <p:spPr>
          <a:xfrm>
            <a:off x="6964120" y="3071231"/>
            <a:ext cx="503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4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/>
      <p:bldP spid="10" grpId="0" autoUpdateAnimBg="0"/>
      <p:bldP spid="11" grpId="0" animBg="1"/>
      <p:bldP spid="12" grpId="0" animBg="1"/>
      <p:bldP spid="13" grpId="0" animBg="1"/>
      <p:bldP spid="18" grpId="0" autoUpdateAnimBg="0"/>
      <p:bldP spid="19" grpId="0" autoUpdateAnimBg="0"/>
      <p:bldP spid="20" grpId="0" autoUpdateAnimBg="0"/>
      <p:bldP spid="21" grpId="0" animBg="1"/>
      <p:bldP spid="22" grpId="0" animBg="1"/>
      <p:bldP spid="23" grpId="0" animBg="1"/>
      <p:bldP spid="28" grpId="0" autoUpdateAnimBg="0"/>
      <p:bldP spid="29" grpId="0" autoUpdateAnimBg="0"/>
      <p:bldP spid="30" grpId="0" autoUpdateAnimBg="0"/>
      <p:bldP spid="34" grpId="0" animBg="1" autoUpdateAnimBg="0"/>
      <p:bldP spid="35" grpId="0" autoUpdateAnimBg="0"/>
      <p:bldP spid="36" grpId="0" animBg="1" autoUpdateAnimBg="0"/>
      <p:bldP spid="38" grpId="0" autoUpdateAnimBg="0"/>
      <p:bldP spid="39" grpId="0" animBg="1" autoUpdateAnimBg="0"/>
      <p:bldP spid="40" grpId="0" autoUpdateAnimBg="0"/>
      <p:bldP spid="41" grpId="0" animBg="1" autoUpdateAnimBg="0"/>
      <p:bldP spid="42" grpId="0" autoUpdateAnimBg="0"/>
      <p:bldP spid="43" grpId="0" animBg="1" autoUpdateAnimBg="0"/>
      <p:bldP spid="44" grpId="0" autoUpdateAnimBg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5EDDBA92-A603-44EB-B78C-531A25645661}"/>
              </a:ext>
            </a:extLst>
          </p:cNvPr>
          <p:cNvSpPr/>
          <p:nvPr/>
        </p:nvSpPr>
        <p:spPr>
          <a:xfrm>
            <a:off x="7841182" y="319635"/>
            <a:ext cx="4094570" cy="6538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FA3A92D-1D31-18B8-8F08-CB48069FCB6E}"/>
              </a:ext>
            </a:extLst>
          </p:cNvPr>
          <p:cNvSpPr/>
          <p:nvPr/>
        </p:nvSpPr>
        <p:spPr>
          <a:xfrm>
            <a:off x="428878" y="3843049"/>
            <a:ext cx="5510674" cy="269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94DAAA5-6512-4EC8-9D3F-FDE5292F7847}"/>
              </a:ext>
            </a:extLst>
          </p:cNvPr>
          <p:cNvSpPr/>
          <p:nvPr/>
        </p:nvSpPr>
        <p:spPr>
          <a:xfrm>
            <a:off x="428879" y="687823"/>
            <a:ext cx="5510674" cy="1753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920816-57D9-1AA4-8505-9CD85A7C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9" y="994653"/>
            <a:ext cx="4572235" cy="806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E464DE-8D5D-E5AB-1368-32D6D5622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2" y="3843049"/>
            <a:ext cx="4584936" cy="185429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C4FBED0-2B37-7CF6-4DD0-F5CFA4426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127" y="482272"/>
            <a:ext cx="3524431" cy="5889985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6FD47BFA-7CA7-5E31-E9FF-7919985106AA}"/>
              </a:ext>
            </a:extLst>
          </p:cNvPr>
          <p:cNvSpPr txBox="1"/>
          <p:nvPr/>
        </p:nvSpPr>
        <p:spPr>
          <a:xfrm>
            <a:off x="2102580" y="2071561"/>
            <a:ext cx="16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逻辑数据模型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309DF2-096E-B77C-B3F2-AFD8737F49A3}"/>
              </a:ext>
            </a:extLst>
          </p:cNvPr>
          <p:cNvSpPr txBox="1"/>
          <p:nvPr/>
        </p:nvSpPr>
        <p:spPr>
          <a:xfrm>
            <a:off x="1850379" y="6002925"/>
            <a:ext cx="17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物理数据模型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86BCC1-5EC5-4610-04B7-CCCB42BD7B7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916504" y="2440893"/>
            <a:ext cx="23602" cy="140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724CF8-0398-2442-B1E5-8A3EECA825E3}"/>
              </a:ext>
            </a:extLst>
          </p:cNvPr>
          <p:cNvCxnSpPr>
            <a:cxnSpLocks/>
          </p:cNvCxnSpPr>
          <p:nvPr/>
        </p:nvCxnSpPr>
        <p:spPr>
          <a:xfrm>
            <a:off x="5965840" y="5279837"/>
            <a:ext cx="1875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8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数据模型三要素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CCFD5CC-EE87-F028-31F2-D3D694FA1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13" y="1556068"/>
            <a:ext cx="5239764" cy="520165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005156AB-2EB9-DA26-247E-44D5163EE3EE}"/>
              </a:ext>
            </a:extLst>
          </p:cNvPr>
          <p:cNvSpPr/>
          <p:nvPr/>
        </p:nvSpPr>
        <p:spPr>
          <a:xfrm flipV="1">
            <a:off x="7605440" y="2034011"/>
            <a:ext cx="1362510" cy="285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99EF4C4-5370-A9A9-642B-E77BA4A56112}"/>
              </a:ext>
            </a:extLst>
          </p:cNvPr>
          <p:cNvSpPr/>
          <p:nvPr/>
        </p:nvSpPr>
        <p:spPr>
          <a:xfrm flipV="1">
            <a:off x="7686856" y="5919999"/>
            <a:ext cx="1493443" cy="285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739B8D4-5653-787A-A672-12F057F63A5A}"/>
              </a:ext>
            </a:extLst>
          </p:cNvPr>
          <p:cNvSpPr/>
          <p:nvPr/>
        </p:nvSpPr>
        <p:spPr>
          <a:xfrm rot="10800000" flipV="1">
            <a:off x="2311273" y="2158045"/>
            <a:ext cx="1362509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54F494-500B-8212-2EA4-916AD7466B24}"/>
              </a:ext>
            </a:extLst>
          </p:cNvPr>
          <p:cNvSpPr/>
          <p:nvPr/>
        </p:nvSpPr>
        <p:spPr>
          <a:xfrm>
            <a:off x="296631" y="197775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静态特征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00DFB-A487-4B6C-AB31-9A297D4C73B3}"/>
              </a:ext>
            </a:extLst>
          </p:cNvPr>
          <p:cNvSpPr/>
          <p:nvPr/>
        </p:nvSpPr>
        <p:spPr>
          <a:xfrm>
            <a:off x="9180299" y="185371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静态特征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32A3E2-CFEF-1003-EFEE-4999E70C9A3B}"/>
              </a:ext>
            </a:extLst>
          </p:cNvPr>
          <p:cNvSpPr/>
          <p:nvPr/>
        </p:nvSpPr>
        <p:spPr>
          <a:xfrm>
            <a:off x="9259869" y="579013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规则集合</a:t>
            </a:r>
          </a:p>
        </p:txBody>
      </p:sp>
    </p:spTree>
    <p:extLst>
      <p:ext uri="{BB962C8B-B14F-4D97-AF65-F5344CB8AC3E}">
        <p14:creationId xmlns:p14="http://schemas.microsoft.com/office/powerpoint/2010/main" val="41884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299" y="163928"/>
            <a:ext cx="6495233" cy="794030"/>
            <a:chOff x="1" y="5384814"/>
            <a:chExt cx="6495516" cy="795066"/>
          </a:xfrm>
        </p:grpSpPr>
        <p:sp>
          <p:nvSpPr>
            <p:cNvPr id="24" name="矩形 23"/>
            <p:cNvSpPr/>
            <p:nvPr/>
          </p:nvSpPr>
          <p:spPr>
            <a:xfrm>
              <a:off x="1" y="5489659"/>
              <a:ext cx="1826802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43602" y="5489659"/>
              <a:ext cx="568510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6" name="矩形 25"/>
            <p:cNvSpPr/>
            <p:nvPr/>
          </p:nvSpPr>
          <p:spPr>
            <a:xfrm>
              <a:off x="6309142" y="5489659"/>
              <a:ext cx="186375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31791" y="5384814"/>
              <a:ext cx="3626116" cy="79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6" dirty="0"/>
                <a:t>小结</a:t>
              </a:r>
              <a:endParaRPr lang="zh-CN" altLang="en-US" sz="4400" dirty="0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</p:grp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12354" y="1751703"/>
            <a:ext cx="3909185" cy="311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804" b="1" dirty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数据模型三要素</a:t>
            </a:r>
          </a:p>
        </p:txBody>
      </p:sp>
    </p:spTree>
    <p:extLst>
      <p:ext uri="{BB962C8B-B14F-4D97-AF65-F5344CB8AC3E}">
        <p14:creationId xmlns:p14="http://schemas.microsoft.com/office/powerpoint/2010/main" val="3825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10" y="1117839"/>
            <a:ext cx="6542334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29881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数据模型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3381971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2917902-2F1E-69EF-384E-C43268A664AB}"/>
              </a:ext>
            </a:extLst>
          </p:cNvPr>
          <p:cNvSpPr/>
          <p:nvPr/>
        </p:nvSpPr>
        <p:spPr>
          <a:xfrm>
            <a:off x="1395769" y="1708029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4C36E5-2EC1-79E4-BF7E-620A688B930C}"/>
              </a:ext>
            </a:extLst>
          </p:cNvPr>
          <p:cNvSpPr/>
          <p:nvPr/>
        </p:nvSpPr>
        <p:spPr>
          <a:xfrm>
            <a:off x="1425993" y="3361565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F13950-01F4-9A92-D60D-75D97E63A682}"/>
              </a:ext>
            </a:extLst>
          </p:cNvPr>
          <p:cNvGrpSpPr/>
          <p:nvPr/>
        </p:nvGrpSpPr>
        <p:grpSpPr>
          <a:xfrm>
            <a:off x="1906757" y="1621749"/>
            <a:ext cx="6712309" cy="836478"/>
            <a:chOff x="1882742" y="1547783"/>
            <a:chExt cx="6712309" cy="836478"/>
          </a:xfrm>
        </p:grpSpPr>
        <p:sp>
          <p:nvSpPr>
            <p:cNvPr id="9" name="文本框 65">
              <a:extLst>
                <a:ext uri="{FF2B5EF4-FFF2-40B4-BE49-F238E27FC236}">
                  <a16:creationId xmlns:a16="http://schemas.microsoft.com/office/drawing/2014/main" id="{42400CEB-6137-02CB-23B7-70B85317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3" y="2045707"/>
              <a:ext cx="184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66">
              <a:extLst>
                <a:ext uri="{FF2B5EF4-FFF2-40B4-BE49-F238E27FC236}">
                  <a16:creationId xmlns:a16="http://schemas.microsoft.com/office/drawing/2014/main" id="{0C2B9EF3-1622-D238-0F91-472C06F13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2" y="1547783"/>
              <a:ext cx="671230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概念模型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ADB3FF-CD04-B8AE-E401-13B0340697B6}"/>
              </a:ext>
            </a:extLst>
          </p:cNvPr>
          <p:cNvGrpSpPr/>
          <p:nvPr/>
        </p:nvGrpSpPr>
        <p:grpSpPr>
          <a:xfrm>
            <a:off x="1914638" y="3320002"/>
            <a:ext cx="4782078" cy="1477956"/>
            <a:chOff x="1882742" y="1578017"/>
            <a:chExt cx="4750561" cy="1255159"/>
          </a:xfrm>
        </p:grpSpPr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669279EC-283E-C1D2-61E6-366BC486C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2" y="2127449"/>
              <a:ext cx="4750561" cy="705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按</a:t>
              </a:r>
              <a:r>
                <a:rPr lang="zh-CN" altLang="en-US" sz="2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计算机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系统的观点对</a:t>
              </a:r>
              <a:r>
                <a:rPr lang="zh-CN" altLang="en-US" sz="2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建模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用于</a:t>
              </a:r>
              <a:r>
                <a:rPr lang="en-US" altLang="zh-CN" sz="2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DBMS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7F8B6F3-4B40-3FFF-C656-6157F5C8B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2" y="1578017"/>
              <a:ext cx="1610274" cy="44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逻辑模型</a:t>
              </a: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F0A15B6A-262F-E6A4-B085-D955251E0CF9}"/>
              </a:ext>
            </a:extLst>
          </p:cNvPr>
          <p:cNvSpPr/>
          <p:nvPr/>
        </p:nvSpPr>
        <p:spPr>
          <a:xfrm>
            <a:off x="1395769" y="5279506"/>
            <a:ext cx="228600" cy="228600"/>
          </a:xfrm>
          <a:prstGeom prst="ellipse">
            <a:avLst/>
          </a:prstGeom>
          <a:solidFill>
            <a:srgbClr val="FFE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框 66">
            <a:extLst>
              <a:ext uri="{FF2B5EF4-FFF2-40B4-BE49-F238E27FC236}">
                <a16:creationId xmlns:a16="http://schemas.microsoft.com/office/drawing/2014/main" id="{0FC1ED2B-18F4-3E4D-2E52-5442196C8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123" y="519479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物理模型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CA039F-3AA3-37FB-2879-A4E89A0C62E9}"/>
              </a:ext>
            </a:extLst>
          </p:cNvPr>
          <p:cNvSpPr txBox="1"/>
          <p:nvPr/>
        </p:nvSpPr>
        <p:spPr>
          <a:xfrm>
            <a:off x="1999123" y="2084072"/>
            <a:ext cx="6092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的观点来对数据和</a:t>
            </a:r>
            <a:r>
              <a: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5C1B46-6BA3-F90C-1777-774380E6F418}"/>
              </a:ext>
            </a:extLst>
          </p:cNvPr>
          <p:cNvSpPr txBox="1"/>
          <p:nvPr/>
        </p:nvSpPr>
        <p:spPr>
          <a:xfrm>
            <a:off x="1914638" y="5849850"/>
            <a:ext cx="6092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数据最底层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的抽象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描述数据在磁盘上的</a:t>
            </a:r>
            <a:r>
              <a: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存储方式和存取方法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数据模型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3381971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6BA35727-C7D1-6F3A-5295-518E31C0F81B}"/>
              </a:ext>
            </a:extLst>
          </p:cNvPr>
          <p:cNvGrpSpPr/>
          <p:nvPr/>
        </p:nvGrpSpPr>
        <p:grpSpPr>
          <a:xfrm>
            <a:off x="28994" y="268266"/>
            <a:ext cx="7539178" cy="900686"/>
            <a:chOff x="1" y="5489659"/>
            <a:chExt cx="7549992" cy="90311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1F14D3-8889-76E9-3356-DD1E4B02BEB7}"/>
                </a:ext>
              </a:extLst>
            </p:cNvPr>
            <p:cNvSpPr/>
            <p:nvPr/>
          </p:nvSpPr>
          <p:spPr>
            <a:xfrm>
              <a:off x="1" y="5489659"/>
              <a:ext cx="1826802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8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EAE4F91-43B8-5F4C-4F45-D481B02E0CDD}"/>
                </a:ext>
              </a:extLst>
            </p:cNvPr>
            <p:cNvSpPr/>
            <p:nvPr/>
          </p:nvSpPr>
          <p:spPr>
            <a:xfrm>
              <a:off x="5643602" y="5489659"/>
              <a:ext cx="568510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8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FEC6A05-2E7A-1221-663B-AF7652857AED}"/>
                </a:ext>
              </a:extLst>
            </p:cNvPr>
            <p:cNvSpPr/>
            <p:nvPr/>
          </p:nvSpPr>
          <p:spPr>
            <a:xfrm>
              <a:off x="6309142" y="5489659"/>
              <a:ext cx="186375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8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D044308-6B21-0664-4042-53341FD995C1}"/>
                </a:ext>
              </a:extLst>
            </p:cNvPr>
            <p:cNvSpPr txBox="1"/>
            <p:nvPr/>
          </p:nvSpPr>
          <p:spPr>
            <a:xfrm>
              <a:off x="917006" y="5622157"/>
              <a:ext cx="6632987" cy="770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394" dirty="0">
                  <a:solidFill>
                    <a:schemeClr val="accent1">
                      <a:lumMod val="20000"/>
                      <a:lumOff val="80000"/>
                      <a:alpha val="50000"/>
                    </a:schemeClr>
                  </a:solidFill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数据模型</a:t>
              </a: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6072AACE-0CE1-301D-8EB8-41D3A32C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32" y="1705968"/>
            <a:ext cx="6238960" cy="47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数据模型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4150714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D00CC58-AADC-19F0-0FE7-DEAAA9C97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8" y="1441309"/>
            <a:ext cx="106775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E-R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模型中的基本概念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604878" y="1721204"/>
            <a:ext cx="7082555" cy="4756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(Entity)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40000"/>
              </a:lnSpc>
              <a:buClr>
                <a:schemeClr val="accent2"/>
              </a:buClr>
            </a:pPr>
            <a:r>
              <a:rPr lang="zh-CN" altLang="en-US" dirty="0"/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客观存在并可相互区别的事物称为实体</a:t>
            </a:r>
          </a:p>
          <a:p>
            <a:pPr marL="171450" indent="-457200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(Attribute)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40000"/>
              </a:lnSpc>
              <a:buClr>
                <a:schemeClr val="accent2"/>
              </a:buClr>
            </a:pPr>
            <a:r>
              <a:rPr lang="zh-CN" altLang="en-US" sz="2000" dirty="0"/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实体所具有的某一特性称为属性。</a:t>
            </a:r>
          </a:p>
          <a:p>
            <a:pPr marL="171450" indent="-457200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(Key)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40000"/>
              </a:lnSpc>
              <a:buClr>
                <a:schemeClr val="accent2"/>
              </a:buClr>
            </a:pPr>
            <a:r>
              <a:rPr lang="zh-CN" altLang="en-US" sz="2000" dirty="0"/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能唯一标识实体的属性或属性集称为码。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457200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实体集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(Entity Set)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000" dirty="0"/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同一类型的实体的集合称为实体集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3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E-R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835221" y="1556068"/>
            <a:ext cx="9661891" cy="447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Ｅ－Ｒ模型的三要素：</a:t>
            </a:r>
            <a:r>
              <a:rPr lang="zh-CN" altLang="en-US" sz="2800" dirty="0">
                <a:solidFill>
                  <a:srgbClr val="92D050"/>
                </a:solidFill>
              </a:rPr>
              <a:t>实体、属性、实体间的联系</a:t>
            </a:r>
            <a:r>
              <a:rPr lang="zh-CN" altLang="en-US" dirty="0">
                <a:solidFill>
                  <a:srgbClr val="92D050"/>
                </a:solidFill>
              </a:rPr>
              <a:t>．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实体间的联系有两种：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⑴同一种实体集的实体间的联系．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⑵不同实体集的实体间联系．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实体间的联系按联系方式可分为：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 一对一联系（１：１）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 一对多联系（１：Ｎ）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多对多联系（Ｍ：Ｎ）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7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E-R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835221" y="1556068"/>
            <a:ext cx="9661891" cy="447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Ｅ－Ｒ模型的三要素：</a:t>
            </a:r>
            <a:r>
              <a:rPr lang="zh-CN" altLang="en-US" sz="2800" dirty="0">
                <a:solidFill>
                  <a:srgbClr val="92D050"/>
                </a:solidFill>
              </a:rPr>
              <a:t>实体、属性、实体间的联系</a:t>
            </a:r>
            <a:r>
              <a:rPr lang="zh-CN" altLang="en-US" dirty="0">
                <a:solidFill>
                  <a:srgbClr val="92D050"/>
                </a:solidFill>
              </a:rPr>
              <a:t>．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实体间的联系有两种：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⑴同一种实体集的实体间的联系．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⑵不同实体集的实体间联系．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实体间的联系按联系方式可分为：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 一对一联系（１：１）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 一对多联系（１：Ｎ）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多对多联系（Ｍ：Ｎ）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实体间的联系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445562" y="1502915"/>
            <a:ext cx="9661891" cy="73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00B050"/>
                </a:solidFill>
              </a:rPr>
              <a:t>一对一联系</a:t>
            </a:r>
          </a:p>
        </p:txBody>
      </p:sp>
      <p:pic>
        <p:nvPicPr>
          <p:cNvPr id="4" name="Picture 4" descr="s9">
            <a:extLst>
              <a:ext uri="{FF2B5EF4-FFF2-40B4-BE49-F238E27FC236}">
                <a16:creationId xmlns:a16="http://schemas.microsoft.com/office/drawing/2014/main" id="{24D83F38-F559-CE64-9BB9-CA70A0F3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0" y="2688673"/>
            <a:ext cx="6620193" cy="289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实体间的联系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445562" y="1502915"/>
            <a:ext cx="9661891" cy="73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00B050"/>
                </a:solidFill>
              </a:rPr>
              <a:t>一对多联系</a:t>
            </a:r>
          </a:p>
        </p:txBody>
      </p:sp>
      <p:pic>
        <p:nvPicPr>
          <p:cNvPr id="5" name="Picture 4" descr="s10">
            <a:extLst>
              <a:ext uri="{FF2B5EF4-FFF2-40B4-BE49-F238E27FC236}">
                <a16:creationId xmlns:a16="http://schemas.microsoft.com/office/drawing/2014/main" id="{89955BF0-ECC1-8AD3-9F8E-1FF39E4C5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50" y="2560867"/>
            <a:ext cx="6857987" cy="29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3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416</Words>
  <Application>Microsoft Office PowerPoint</Application>
  <PresentationFormat>宽屏</PresentationFormat>
  <Paragraphs>96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方正粗谭黑简体</vt:lpstr>
      <vt:lpstr>黑体</vt:lpstr>
      <vt:lpstr>微软雅黑</vt:lpstr>
      <vt:lpstr>Arial</vt:lpstr>
      <vt:lpstr>Arial Black</vt:lpstr>
      <vt:lpstr>Calibri</vt:lpstr>
      <vt:lpstr>Impact</vt:lpstr>
      <vt:lpstr>Times New Roman</vt:lpstr>
      <vt:lpstr>Wingdings</vt:lpstr>
      <vt:lpstr>Office 主题​​</vt:lpstr>
      <vt:lpstr>PowerPoint 演示文稿</vt:lpstr>
      <vt:lpstr>数据模型</vt:lpstr>
      <vt:lpstr>数据模型</vt:lpstr>
      <vt:lpstr>数据模型</vt:lpstr>
      <vt:lpstr>E-R模型中的基本概念</vt:lpstr>
      <vt:lpstr>E-R模型</vt:lpstr>
      <vt:lpstr>E-R模型</vt:lpstr>
      <vt:lpstr>实体间的联系</vt:lpstr>
      <vt:lpstr>实体间的联系</vt:lpstr>
      <vt:lpstr>实体间的联系</vt:lpstr>
      <vt:lpstr>PowerPoint 演示文稿</vt:lpstr>
      <vt:lpstr>PowerPoint 演示文稿</vt:lpstr>
      <vt:lpstr>数据模型三要素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生物安全学导论</dc:title>
  <dc:creator>Wu, You</dc:creator>
  <cp:lastModifiedBy>lily</cp:lastModifiedBy>
  <cp:revision>244</cp:revision>
  <dcterms:created xsi:type="dcterms:W3CDTF">2021-12-02T02:40:00Z</dcterms:created>
  <dcterms:modified xsi:type="dcterms:W3CDTF">2023-07-15T00:44:10Z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