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4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9" r:id="rId10"/>
    <p:sldId id="338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5" r:id="rId41"/>
    <p:sldId id="386" r:id="rId42"/>
    <p:sldId id="387" r:id="rId43"/>
    <p:sldId id="388" r:id="rId44"/>
    <p:sldId id="389" r:id="rId45"/>
    <p:sldId id="390" r:id="rId46"/>
    <p:sldId id="39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ABFAD-AFD4-4E8A-BC62-33F5501C05D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E515-7DA6-4561-A4AB-B2F5D29D4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为了保证答案显示清晰，稍微调整了格式。</a:t>
            </a:r>
            <a:endParaRPr lang="en-US" altLang="zh-CN" dirty="0"/>
          </a:p>
          <a:p>
            <a:r>
              <a:rPr lang="zh-CN" altLang="en-US" b="1" dirty="0"/>
              <a:t>编者：好的，谢谢。</a:t>
            </a:r>
            <a:endParaRPr lang="en-US" altLang="zh-CN" b="1" dirty="0"/>
          </a:p>
          <a:p>
            <a:endParaRPr lang="en-US" altLang="zh-CN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u="none" dirty="0">
                <a:solidFill>
                  <a:srgbClr val="FF0000"/>
                </a:solidFill>
              </a:rPr>
              <a:t>编辑回复：收到，谢谢吴老师！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1DEA-B237-4E13-A7B5-D9834D61F4A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D9CB-5FC3-DDF9-4736-B151D744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6F173-0D04-CFD4-7DBC-239C7F337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0108F-ED34-C098-451C-616F6B89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9029E-E3D0-D0FB-03B9-8B731262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0ABD8-0836-A14A-8061-BA9F3AE7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2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290B8-452E-04FA-8DD2-7E8A59CC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1842E-B738-3396-320A-499B6868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7528-13ED-4570-438E-6C95C2EA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8EACF-893B-2CC0-AFFC-D24766A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BAB2F-D411-C596-9834-CF2260EA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F06D48-3199-BA3F-1AF0-4A0EB02F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4DF6D-7561-6712-A142-426DCE36B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53F47-A148-4B01-2D32-D8A6CE95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D7FDB-54E8-DD00-C86E-CF2CCFC3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DCDDE-84D5-4146-6138-4FA135AF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7E1C-D525-480C-0F08-4526C7D2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EA2F7-8E4F-5924-CE37-53592597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DD379-7B32-E1A6-6768-EA98AE8D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F8378-C908-50BD-2A1A-3638CE0A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51F55-55C3-FB09-34CB-6382A010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0E73-DB3A-5320-16F0-36FE31F1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A4F09-4BBE-0339-52D9-C4B43372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A779A-8D7B-92AE-06D8-37770B9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608E5-8276-7DE5-D891-7D5FCB56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48F78-5BD2-6545-11D5-182E8064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08D9A-B4F4-E86B-760E-6EF2DF70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43A76-2F64-FA99-7C01-5EDBC5A7B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4F17B-CD77-ABF9-983D-E8755245C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9CF0A-99AD-807C-E367-816A89FF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2AC1C-50B4-2EFD-8DAD-0045CB80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DDD4C-834A-E91D-5B12-DE264FCF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E9B14-4E59-8680-7EB0-5C9EB3DB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A1BD6-786B-24FC-33FF-D3090018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E1516-0ADC-6C5A-40FB-D5DE6E74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FF5FC-4D69-7D5E-0B52-3DEE34F4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8FB018-9AB4-02A7-EEAE-45A9B0550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F5DC6C-D652-D176-95D2-6D888D06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393096-B7C2-BE76-382F-BFA4E9E6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F71C30-1408-E54C-E448-16D9A840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CBC25-19F0-484F-2DD2-AB2DA107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0D6AB-25AE-D776-F0E6-AA4D4020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91F36-C971-E1E1-AB62-517CAF99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F982AD-1E68-812A-BAC8-DB1A9263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C94DE0-517E-C295-79BB-3C45DB07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36EC3B-B7DF-1F9D-B428-3EE66596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5C528-C5B7-AA55-DB98-9F228F8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4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9FA20-AF7F-9BFB-2FB2-D918BB79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21289-CFE3-1A75-8448-221920CF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CFBA8-9C04-3220-551D-1850D3D76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750A8-25BF-2162-CA3A-347CC667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AAF1F-8299-31D2-3F0E-904BED4A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3597D-2C70-43F8-38CC-1D830916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8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60949-37D9-91D1-A28B-327DF3E6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A3652-0FDE-40A2-C404-125EED619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5D9A2-28C9-82E3-12B0-E41047A7B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921ED-167C-C9BF-42CE-1715E33D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58E1D-3208-C3A7-EC96-04DD461F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45812-42EC-8B0F-ED9E-40BEEF6E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2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B20200-BD36-9577-030A-0DBD06EC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2C274-D2E3-23AE-4B14-F49CEAA0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5DF5B-DC26-8DB1-D03A-E462FB107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FDC3-ECF5-4244-96E8-D2C3C691DE21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2A171-6144-B5C9-BF8E-3C813FD9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E6B9B-A69C-774B-3920-B9C9AAC7D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814B-5206-4ECF-BC53-493859E50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FA63-C1F4-F66E-384F-71D7C73C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77683-F642-ACAE-25CC-2FB65D83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5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4 / Formal English</a:t>
            </a:r>
          </a:p>
        </p:txBody>
      </p:sp>
      <p:sp>
        <p:nvSpPr>
          <p:cNvPr id="13" name="矩形 12"/>
          <p:cNvSpPr/>
          <p:nvPr/>
        </p:nvSpPr>
        <p:spPr>
          <a:xfrm>
            <a:off x="4367436" y="2236510"/>
            <a:ext cx="590502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Solemn </a:t>
            </a:r>
            <a:r>
              <a:rPr lang="en-US" altLang="zh-CN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made, but the can of global warming action is once again kicked down the road.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conform to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the conclusions of “scientists.”</a:t>
            </a:r>
          </a:p>
          <a:p>
            <a:pPr algn="just">
              <a:spcBef>
                <a:spcPts val="12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best way to fight it (but not without considerable expense) is to place a uniform tax on carbon emissions; that tax should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until emissions fall to desirable levels.</a:t>
            </a:r>
          </a:p>
          <a:p>
            <a:pPr algn="just">
              <a:spcBef>
                <a:spcPts val="12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second is that we aren’t yet telling ourselves the stories that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us to combat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7679" y="3212977"/>
            <a:ext cx="1143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 to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5356" y="4293097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escalate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5899" y="5373217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compel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sp>
        <p:nvSpPr>
          <p:cNvPr id="14" name="TextBox 2"/>
          <p:cNvSpPr txBox="1"/>
          <p:nvPr/>
        </p:nvSpPr>
        <p:spPr>
          <a:xfrm>
            <a:off x="2207569" y="2204865"/>
            <a:ext cx="22894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pronouncements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9846" y="5373217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</a:t>
            </a:r>
          </a:p>
        </p:txBody>
      </p:sp>
      <p:sp>
        <p:nvSpPr>
          <p:cNvPr id="17" name="矩形 16"/>
          <p:cNvSpPr/>
          <p:nvPr/>
        </p:nvSpPr>
        <p:spPr>
          <a:xfrm>
            <a:off x="2257808" y="2241714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</a:t>
            </a:r>
          </a:p>
        </p:txBody>
      </p:sp>
      <p:sp>
        <p:nvSpPr>
          <p:cNvPr id="18" name="矩形 17"/>
          <p:cNvSpPr/>
          <p:nvPr/>
        </p:nvSpPr>
        <p:spPr>
          <a:xfrm>
            <a:off x="2271481" y="4325034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</a:t>
            </a:r>
          </a:p>
        </p:txBody>
      </p:sp>
      <p:sp>
        <p:nvSpPr>
          <p:cNvPr id="19" name="矩形 18"/>
          <p:cNvSpPr/>
          <p:nvPr/>
        </p:nvSpPr>
        <p:spPr>
          <a:xfrm>
            <a:off x="2277317" y="3289001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</a:t>
            </a:r>
          </a:p>
        </p:txBody>
      </p:sp>
      <p:pic>
        <p:nvPicPr>
          <p:cNvPr id="21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  <p:bldP spid="14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AFEE1-427C-39BE-6C88-883D6794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5E4D1-AB33-AE83-B359-3EB69200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8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2" name="矩形 11"/>
          <p:cNvSpPr/>
          <p:nvPr/>
        </p:nvSpPr>
        <p:spPr>
          <a:xfrm>
            <a:off x="2405658" y="2060849"/>
            <a:ext cx="80828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Complete the following sentences with the words from the box. Change the form where necessary.</a:t>
            </a:r>
          </a:p>
        </p:txBody>
      </p:sp>
      <p:sp>
        <p:nvSpPr>
          <p:cNvPr id="13" name="矩形 12"/>
          <p:cNvSpPr/>
          <p:nvPr/>
        </p:nvSpPr>
        <p:spPr>
          <a:xfrm>
            <a:off x="1840756" y="4077073"/>
            <a:ext cx="814367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Globalization is ___________ an economic process of interacting and integration that is associated with social and cultural aspects.</a:t>
            </a: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By focusing on raising education standards, we raise the value of human capital, thereby raising the performance of the ___________ economy.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9856" y="4077073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primarily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9577" y="5805265"/>
            <a:ext cx="1016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73539" y="2917493"/>
          <a:ext cx="8388867" cy="942964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7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concept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</a:t>
                      </a:r>
                      <a:endParaRPr lang="zh-CN" sz="20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incline </a:t>
                      </a:r>
                      <a:endParaRPr lang="zh-CN" sz="20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instinctively </a:t>
                      </a:r>
                      <a:endParaRPr lang="zh-CN" sz="20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invisible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option</a:t>
                      </a:r>
                      <a:endParaRPr lang="zh-CN" sz="20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overall</a:t>
                      </a:r>
                      <a:endParaRPr lang="zh-CN" sz="20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primarily</a:t>
                      </a:r>
                      <a:endParaRPr lang="zh-CN" sz="20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promote</a:t>
                      </a:r>
                      <a:endParaRPr lang="zh-CN" sz="20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207568" y="2204864"/>
            <a:ext cx="758042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Demand for the product is very strong and prices are ___________ to be high.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company has established a number of behavioral guidelines to ___________ the activities of the company itself.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This website is the perfect place to shop online for cheap household ___________ and household gifts.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company gives customers the ___________ to personalize their delivery orders with a sweet note or some additional instructions.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31905" y="458112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9617" y="256490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inclined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3" y="3356993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96201" y="501317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135561" y="2436852"/>
            <a:ext cx="7637557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Several economic ___________ are defined precisely at the beginning of this research paper.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 knew ___________ that there was something wrong with the current economic system.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Many companies are using social media to ___________ their products.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“___________ earnings” is a phrase commonly used in the United Kingdom to mean earnings from services in contrast to physical goods or manufactured products that are “visible.”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95600" y="440749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14" y="2426459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550" y="3255368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instinctively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1064" y="486916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Invisible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2" name="矩形 11"/>
          <p:cNvSpPr/>
          <p:nvPr/>
        </p:nvSpPr>
        <p:spPr>
          <a:xfrm>
            <a:off x="2495600" y="2060849"/>
            <a:ext cx="7956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Complete the following sentences with the phrases from the box. Change the form where necessary.</a:t>
            </a:r>
          </a:p>
        </p:txBody>
      </p:sp>
      <p:sp>
        <p:nvSpPr>
          <p:cNvPr id="13" name="矩形 12"/>
          <p:cNvSpPr/>
          <p:nvPr/>
        </p:nvSpPr>
        <p:spPr>
          <a:xfrm>
            <a:off x="1919537" y="4446692"/>
            <a:ext cx="8266279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history of the company _____________________. the 19th century.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Psychological egoism is the view that one is always motivated to act _____________________.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8921" y="4437113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 back to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2074" y="5631632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their own best interest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91544" y="3051800"/>
          <a:ext cx="8316224" cy="1097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7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 back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have the best chance of 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demand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one’s own best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leave alone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look out for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put faith in </a:t>
                      </a:r>
                      <a:endParaRPr lang="zh-CN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regardless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3" name="矩形 12"/>
          <p:cNvSpPr/>
          <p:nvPr/>
        </p:nvSpPr>
        <p:spPr>
          <a:xfrm>
            <a:off x="2135561" y="2348880"/>
            <a:ext cx="785527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You need to make decisions with an eye to what your rivals will do, anticipating their likely moves so that you can _____________________ winning.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Here are the ten biggest consumer trends for start-ups to _____________________ in the future.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 the moment young people with experience in marketing are very much _____________________.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demand for cloud-based solutions and applications is increasing _____________________ the recession.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3713" y="3895458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out for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0057" y="471033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demand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0057" y="5517233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regardless of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7893" y="3111352"/>
            <a:ext cx="345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the best chance of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3" name="矩形 12"/>
          <p:cNvSpPr/>
          <p:nvPr/>
        </p:nvSpPr>
        <p:spPr>
          <a:xfrm>
            <a:off x="2128788" y="2564904"/>
            <a:ext cx="8143677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You are the leader of the company; your consumers _____________________ you and your decision-making skills.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8 The idea that the best economic management almost always consists of setting up a good framework and then _____________________ it _____________________ doesn’t make sense to businesspeople.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9321" y="2924945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faith in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535" y="449108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leaving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5455" y="447950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4 / Formal English</a:t>
            </a:r>
          </a:p>
        </p:txBody>
      </p:sp>
      <p:sp>
        <p:nvSpPr>
          <p:cNvPr id="12" name="矩形 11"/>
          <p:cNvSpPr/>
          <p:nvPr/>
        </p:nvSpPr>
        <p:spPr>
          <a:xfrm>
            <a:off x="2567608" y="2060849"/>
            <a:ext cx="7992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Replace the underlined words and expressions with more formal ones from Text A.</a:t>
            </a:r>
          </a:p>
        </p:txBody>
      </p:sp>
      <p:sp>
        <p:nvSpPr>
          <p:cNvPr id="13" name="矩形 12"/>
          <p:cNvSpPr/>
          <p:nvPr/>
        </p:nvSpPr>
        <p:spPr>
          <a:xfrm>
            <a:off x="1703512" y="2996952"/>
            <a:ext cx="807808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____________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	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Customers are </a:t>
            </a:r>
            <a:r>
              <a:rPr lang="en-US" altLang="zh-CN" sz="2400" u="sng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typically looking 			out for their self-interests.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____________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	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They will </a:t>
            </a:r>
            <a:r>
              <a:rPr lang="en-US" altLang="zh-CN" sz="2400" u="sng" dirty="0"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from a shop owner who 			stocks the items they like and offers 			them at reasonable prices.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____________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	</a:t>
            </a:r>
            <a:r>
              <a:rPr lang="en-US" altLang="zh-CN" sz="2400" u="sng" dirty="0">
                <a:latin typeface="Arial" panose="020B0604020202020204" pitchFamily="34" charset="0"/>
                <a:cs typeface="Arial" panose="020B0604020202020204" pitchFamily="34" charset="0"/>
              </a:rPr>
              <a:t>On the other hand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buyers are free to 			bypass sellers who offer items in 				which they have no interest or that 			they feel are priced too high.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3809" y="2996953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likewise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9319" y="3803850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553" y="495597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Conversely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4 / Formal English</a:t>
            </a:r>
          </a:p>
        </p:txBody>
      </p:sp>
      <p:sp>
        <p:nvSpPr>
          <p:cNvPr id="13" name="矩形 12"/>
          <p:cNvSpPr/>
          <p:nvPr/>
        </p:nvSpPr>
        <p:spPr>
          <a:xfrm>
            <a:off x="2063552" y="2204865"/>
            <a:ext cx="8195358" cy="3448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4	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Those less inclined to put faith in Smith’s 			invisible hand economic model tend to 			believe that government action can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			national and local economic struggles 			such as recessions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less serious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and even 			prevent them.</a:t>
            </a:r>
          </a:p>
          <a:p>
            <a:pPr algn="just">
              <a:lnSpc>
                <a:spcPct val="110000"/>
              </a:lnSpc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		5	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a company that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tried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to dominate an 			industry continued to offer inferior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			at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very high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prices, the public would rebel.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6149" y="2924945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4667" y="4438274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sought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814478" y="3310930"/>
            <a:ext cx="20699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02904" y="4797152"/>
            <a:ext cx="20699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802904" y="5157192"/>
            <a:ext cx="20699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02904" y="5518979"/>
            <a:ext cx="20699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48418" y="4798314"/>
            <a:ext cx="1802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merchandise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5560" y="5157193"/>
            <a:ext cx="1425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exorbitant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2" name="矩形 11"/>
          <p:cNvSpPr/>
          <p:nvPr/>
        </p:nvSpPr>
        <p:spPr>
          <a:xfrm>
            <a:off x="2405658" y="2060849"/>
            <a:ext cx="80828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Complete the following sentences with the words from the box. Change the form where necessary.</a:t>
            </a:r>
          </a:p>
        </p:txBody>
      </p:sp>
      <p:sp>
        <p:nvSpPr>
          <p:cNvPr id="13" name="矩形 12"/>
          <p:cNvSpPr/>
          <p:nvPr/>
        </p:nvSpPr>
        <p:spPr>
          <a:xfrm>
            <a:off x="1913136" y="4221088"/>
            <a:ext cx="81436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local government introduced a new 4,000 euro ______________ for buyers of new electric cars.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With ongoing biodiversity loss in agricultural landscapes, there is an increasing demand to ______________ how farmers preserve and enhance biodiversity on their farmland.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4785" y="4566319"/>
            <a:ext cx="1141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subsidy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2024" y="5374378"/>
            <a:ext cx="1425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73539" y="2917493"/>
          <a:ext cx="8388867" cy="1014972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7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5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panel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motivate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subsidy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phenomenon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considerable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likewise</a:t>
                      </a:r>
                      <a:endParaRPr lang="zh-CN" sz="2000" b="0" kern="10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appropriately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confirmation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7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D7461-40CE-4282-B3B1-AF4A50BF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FDC65-5255-AB5A-6435-9BE00AB9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0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2" name="矩形 11"/>
          <p:cNvSpPr/>
          <p:nvPr/>
        </p:nvSpPr>
        <p:spPr>
          <a:xfrm>
            <a:off x="2405658" y="2060849"/>
            <a:ext cx="80828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Complete the following sentences with the words from the box. Change the form where necessary.</a:t>
            </a:r>
          </a:p>
        </p:txBody>
      </p:sp>
      <p:sp>
        <p:nvSpPr>
          <p:cNvPr id="13" name="矩形 12"/>
          <p:cNvSpPr/>
          <p:nvPr/>
        </p:nvSpPr>
        <p:spPr>
          <a:xfrm>
            <a:off x="1847529" y="4077072"/>
            <a:ext cx="81436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The new body is launched this month and will bring together experts from the government, the industry, and the ___________ to look at the challenge of funding energy industry research.</a:t>
            </a:r>
          </a:p>
          <a:p>
            <a:pPr algn="just"/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The story caught national attention, ___________ headlines and conversations across the country.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212" y="4725145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academia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7818" y="5373217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dominating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73539" y="3028224"/>
          <a:ext cx="8388867" cy="76081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7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dominate</a:t>
                      </a:r>
                      <a:endParaRPr lang="en-US" altLang="zh-CN" sz="21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t-IT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academia</a:t>
                      </a:r>
                      <a:endParaRPr lang="zh-CN" sz="21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100" b="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dimension </a:t>
                      </a:r>
                      <a:endParaRPr lang="zh-CN" sz="21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t-IT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integration </a:t>
                      </a:r>
                      <a:endParaRPr lang="zh-CN" sz="21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facilitate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implication  </a:t>
                      </a:r>
                      <a:endParaRPr lang="zh-CN" sz="21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priority </a:t>
                      </a:r>
                      <a:endParaRPr lang="zh-CN" sz="21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mechanism  </a:t>
                      </a:r>
                      <a:endParaRPr lang="zh-CN" sz="21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undertaking  </a:t>
                      </a:r>
                      <a:endParaRPr lang="zh-CN" sz="21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1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cooperative</a:t>
                      </a:r>
                      <a:endParaRPr lang="en-US" altLang="zh-CN" sz="2100" b="0" kern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207568" y="2420888"/>
            <a:ext cx="758042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There are three main ___________  when it comes to globalization; they are economic, political, and cultural.</a:t>
            </a: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Dr. King’s dream of a peaceful ___________ between blacks and whites seemed to be fast fading away.</a:t>
            </a: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Employees’ health should be the No. 1 ___________ of the agencies, not scoring political points for rushing employees back.</a:t>
            </a: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school system says they are acquiring more computers for students and teachers to ___________ remote learning.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03392" y="3874566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9936" y="2420889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8088" y="3140969"/>
            <a:ext cx="1503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8162" y="5302370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346876" y="2436853"/>
            <a:ext cx="763755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Oil prices are expected to decline further due to a slowdown in demand from the economic ___________ of the coronavirus.</a:t>
            </a: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report shows that about 80% of the people are ___________ and wear masks.</a:t>
            </a: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For families in poor countries, sending a relative abroad to earn money tends to be a collective ___________.</a:t>
            </a: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article says monetary compensation ___________ must be created to help developing countries.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96319" y="4581129"/>
            <a:ext cx="1661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undertaking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0891" y="3862210"/>
            <a:ext cx="1645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cooperative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2941" y="2780929"/>
            <a:ext cx="1659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96399" y="5017936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2" name="矩形 11"/>
          <p:cNvSpPr/>
          <p:nvPr/>
        </p:nvSpPr>
        <p:spPr>
          <a:xfrm>
            <a:off x="2423592" y="2060848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Replace the underlined part in each of the following sentences with an expression from the box. Change the form where necessary.</a:t>
            </a:r>
          </a:p>
        </p:txBody>
      </p:sp>
      <p:sp>
        <p:nvSpPr>
          <p:cNvPr id="13" name="矩形 12"/>
          <p:cNvSpPr/>
          <p:nvPr/>
        </p:nvSpPr>
        <p:spPr>
          <a:xfrm>
            <a:off x="1559496" y="4077073"/>
            <a:ext cx="806489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		      1 	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Millions of institutions now are relying on 			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Tencent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Meeting because of lockdowns 			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connected with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the coronavirus, the 				company said.</a:t>
            </a:r>
          </a:p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		      2	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Negative equity is a distant memory for 			many, while pension deficits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become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prominent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4725724"/>
            <a:ext cx="2365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 with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65305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loom large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26407" y="2996952"/>
          <a:ext cx="7730406" cy="792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5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loom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 large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(do </a:t>
                      </a:r>
                      <a:r>
                        <a:rPr lang="en-US" altLang="zh-CN" sz="2000" b="0" i="0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sth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.) at sb.’s peril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associated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turn your back 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 the core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207568" y="5085184"/>
            <a:ext cx="1584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07568" y="6510615"/>
            <a:ext cx="1584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3" name="矩形 12"/>
          <p:cNvSpPr/>
          <p:nvPr/>
        </p:nvSpPr>
        <p:spPr>
          <a:xfrm>
            <a:off x="2135561" y="2348881"/>
            <a:ext cx="771804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		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3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Climate change and animal extinction are 			grave environmental warnings, which you 			ignore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at the risk of serious danger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_______________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4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Race was always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at the center of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the 				divisions, and it soon became a weapon in 			political campaigns.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_______________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5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She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abandoned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nine years of teaching 				and began the daunting task of learning a 			new profession.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     6 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new dividend policy attracted virtually 			no attention from the world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in general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2714" y="335699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core of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9950" y="4365104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turned her back on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350" y="5661248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large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4380" y="2956882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your peril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207570" y="3284984"/>
            <a:ext cx="2088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35768" y="5984419"/>
            <a:ext cx="2088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07569" y="3694559"/>
            <a:ext cx="2145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07570" y="4685159"/>
            <a:ext cx="21548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4 / Formal English</a:t>
            </a:r>
          </a:p>
        </p:txBody>
      </p:sp>
      <p:sp>
        <p:nvSpPr>
          <p:cNvPr id="12" name="矩形 11"/>
          <p:cNvSpPr/>
          <p:nvPr/>
        </p:nvSpPr>
        <p:spPr>
          <a:xfrm>
            <a:off x="2567608" y="2060849"/>
            <a:ext cx="7794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Replace the underlined words and expressions with more formal ones from Text A.</a:t>
            </a:r>
          </a:p>
        </p:txBody>
      </p:sp>
      <p:sp>
        <p:nvSpPr>
          <p:cNvPr id="13" name="矩形 12"/>
          <p:cNvSpPr/>
          <p:nvPr/>
        </p:nvSpPr>
        <p:spPr>
          <a:xfrm>
            <a:off x="1847528" y="3047872"/>
            <a:ext cx="851487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1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When over 2,000 world leaders of government,				business and academia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arrived at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Davos 				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unexpectedly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last month, discussions were 				dominated by the global economic crisis, …</a:t>
            </a:r>
          </a:p>
          <a:p>
            <a:pPr lvl="1" algn="just"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2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This is not just an economic issue, although that 				has been the surfaced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at the present time.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____________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3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This crisis requires an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extremely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deep level of 				reflection from global leaders, and society at 				large.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8052" y="3316922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descended on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7587" y="4581128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manifestation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4052" y="5014337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extraordinarily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91544" y="3645024"/>
            <a:ext cx="1728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48052" y="4917016"/>
            <a:ext cx="1728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4 / Formal English</a:t>
            </a:r>
          </a:p>
        </p:txBody>
      </p:sp>
      <p:sp>
        <p:nvSpPr>
          <p:cNvPr id="13" name="矩形 12"/>
          <p:cNvSpPr/>
          <p:nvPr/>
        </p:nvSpPr>
        <p:spPr>
          <a:xfrm>
            <a:off x="2207568" y="2132856"/>
            <a:ext cx="799288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4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turn our backs on globalization would 			severely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weaken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economic growth, poverty 			reduction, and global cooperation.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5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 the benefits of globalization are to continue 			to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be more important than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the risks that rapid 			integration exacerbates, understanding 				systemic interconnections and building multi-			stakeholder responses are vital.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6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opportunities for cooperative solutions 			have never been greater, particularly if we 			are to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deal with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the major challenges of the 			21st century.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5404" y="2452826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undermine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7577" y="3356992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outweigh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7577" y="5261138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279576" y="2780928"/>
            <a:ext cx="1728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79576" y="3685094"/>
            <a:ext cx="1728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10846" y="5589240"/>
            <a:ext cx="1728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4 / Formal English</a:t>
            </a:r>
          </a:p>
        </p:txBody>
      </p:sp>
      <p:sp>
        <p:nvSpPr>
          <p:cNvPr id="13" name="矩形 12"/>
          <p:cNvSpPr/>
          <p:nvPr/>
        </p:nvSpPr>
        <p:spPr>
          <a:xfrm>
            <a:off x="2341330" y="2224896"/>
            <a:ext cx="771548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____________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7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Yet to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control and use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these opportunities, 			we need an intellectual revolution.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	8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Global leaders at Davos and beyond are 			right to worry about today’s significant 				economic 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594" y="3460938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woes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6977" y="2224896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harness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423592" y="3789040"/>
            <a:ext cx="1728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C44B6-B710-361C-27E1-F018DA0F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9FC91-A690-F4B9-430A-009F98F5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36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129160" y="2492896"/>
            <a:ext cx="77832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newly released report is the most detailed ______________ that humans are driving climate change and that people in many countries are already adapting to and suffering from its effects.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This book details how to ______________ use community-based social marketing to environmental protection behaviors.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Wildfire smoke aerosols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烟雾气溶胶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), once emitted, can ______________ over long distances and affect surface air quality in downwind regions.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411" y="5468697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6816" y="2854098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2936" y="4006226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7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/>
                <a:ea typeface="宋体"/>
              </a:rPr>
              <a:t>Task 2 / Academic vocabulary</a:t>
            </a:r>
          </a:p>
        </p:txBody>
      </p:sp>
      <p:sp>
        <p:nvSpPr>
          <p:cNvPr id="12" name="矩形 11"/>
          <p:cNvSpPr/>
          <p:nvPr/>
        </p:nvSpPr>
        <p:spPr>
          <a:xfrm>
            <a:off x="2405658" y="2060849"/>
            <a:ext cx="80828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itchFamily="34" charset="0"/>
                <a:cs typeface="Arial" pitchFamily="34" charset="0"/>
              </a:rPr>
              <a:t>Complete the following sentences with the words from the box. Change the form where necessary.</a:t>
            </a:r>
          </a:p>
        </p:txBody>
      </p:sp>
      <p:sp>
        <p:nvSpPr>
          <p:cNvPr id="13" name="矩形 12"/>
          <p:cNvSpPr/>
          <p:nvPr/>
        </p:nvSpPr>
        <p:spPr>
          <a:xfrm>
            <a:off x="1847529" y="4077072"/>
            <a:ext cx="814367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1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You will complete both Master’s-level core courses and concentration courses, which provide a(n) ___________ education in psychological theory and practice.</a:t>
            </a:r>
          </a:p>
          <a:p>
            <a:pPr algn="just">
              <a:spcBef>
                <a:spcPts val="600"/>
              </a:spcBef>
            </a:pP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2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The city’s residents are ___________ more than 101 million disposable plastic items for takeaway every week.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386" y="4453866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comprehensive</a:t>
            </a:r>
            <a:endParaRPr lang="zh-CN" alt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1948" y="525450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consuming</a:t>
            </a:r>
            <a:endParaRPr lang="zh-CN" alt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73539" y="3028224"/>
          <a:ext cx="8388867" cy="76081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53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consume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majority </a:t>
                      </a:r>
                      <a:endParaRPr lang="zh-CN" sz="1900" b="0" kern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specifically </a:t>
                      </a:r>
                      <a:r>
                        <a:rPr lang="en-US" altLang="zh-CN" sz="1900" b="0" kern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it-IT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zh-CN" sz="1900" b="0" kern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comprehensive</a:t>
                      </a:r>
                      <a:r>
                        <a:rPr lang="it-IT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zh-CN" sz="1900" b="0" kern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fundamental</a:t>
                      </a:r>
                      <a:endParaRPr lang="it-IT" altLang="zh-CN" sz="1900" b="0" i="0" u="none" strike="noStrike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internally </a:t>
                      </a:r>
                      <a:endParaRPr lang="zh-CN" sz="1900" b="0" kern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evaluate </a:t>
                      </a:r>
                      <a:endParaRPr lang="zh-CN" sz="1900" b="0" kern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negatively   </a:t>
                      </a:r>
                      <a:endParaRPr lang="zh-CN" sz="1900" b="0" kern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furthermore  </a:t>
                      </a:r>
                      <a:endParaRPr lang="zh-CN" sz="1900" b="0" kern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i="0" u="none" strike="noStrik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consequently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itchFamily="34" charset="0"/>
              </a:rPr>
              <a:t>After reading</a:t>
            </a:r>
          </a:p>
        </p:txBody>
      </p:sp>
    </p:spTree>
    <p:extLst>
      <p:ext uri="{BB962C8B-B14F-4D97-AF65-F5344CB8AC3E}">
        <p14:creationId xmlns:p14="http://schemas.microsoft.com/office/powerpoint/2010/main" val="39967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207568" y="2420888"/>
            <a:ext cx="758042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300" b="1" dirty="0">
                <a:latin typeface="Arial" pitchFamily="34" charset="0"/>
                <a:cs typeface="Arial" pitchFamily="34" charset="0"/>
              </a:rPr>
              <a:t>3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Vomiting may occur if the stress is severe enough. ___________, stress may cause an unnecessary increase or decrease in appetite.</a:t>
            </a:r>
          </a:p>
          <a:p>
            <a:pPr algn="just">
              <a:spcBef>
                <a:spcPts val="600"/>
              </a:spcBef>
            </a:pPr>
            <a:r>
              <a:rPr lang="en-US" altLang="zh-CN" sz="2300" b="1" dirty="0">
                <a:latin typeface="Arial" pitchFamily="34" charset="0"/>
                <a:cs typeface="Arial" pitchFamily="34" charset="0"/>
              </a:rPr>
              <a:t>4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Attention can be oriented externally to the environment or ___________ to the mind.</a:t>
            </a:r>
          </a:p>
          <a:p>
            <a:pPr algn="just">
              <a:spcBef>
                <a:spcPts val="600"/>
              </a:spcBef>
            </a:pPr>
            <a:r>
              <a:rPr lang="en-US" altLang="zh-CN" sz="2300" b="1" dirty="0">
                <a:latin typeface="Arial" pitchFamily="34" charset="0"/>
                <a:cs typeface="Arial" pitchFamily="34" charset="0"/>
              </a:rPr>
              <a:t>5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Coincidentally, they were both studying cognitive psychology and were ___________ interested in how the brain often falsely perceives visual images.</a:t>
            </a:r>
          </a:p>
          <a:p>
            <a:pPr algn="just">
              <a:spcBef>
                <a:spcPts val="600"/>
              </a:spcBef>
            </a:pPr>
            <a:r>
              <a:rPr lang="en-US" altLang="zh-CN" sz="2300" b="1" dirty="0">
                <a:latin typeface="Arial" pitchFamily="34" charset="0"/>
                <a:cs typeface="Arial" pitchFamily="34" charset="0"/>
              </a:rPr>
              <a:t>6 </a:t>
            </a:r>
            <a:r>
              <a:rPr lang="en-US" altLang="zh-CN" sz="2300" dirty="0">
                <a:latin typeface="Arial" pitchFamily="34" charset="0"/>
                <a:cs typeface="Arial" pitchFamily="34" charset="0"/>
              </a:rPr>
              <a:t>The purpose of this study is to ___________ a model of vulnerability to stress in French college students.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541" y="4687319"/>
            <a:ext cx="17700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specifically</a:t>
            </a:r>
            <a:endParaRPr lang="zh-CN" altLang="en-US" sz="23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5" y="27809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Furthermore	</a:t>
            </a:r>
            <a:endParaRPr lang="zh-CN" altLang="en-US" sz="23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0471" y="3905379"/>
            <a:ext cx="14927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internally</a:t>
            </a:r>
            <a:endParaRPr lang="zh-CN" altLang="en-US" sz="23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/>
                <a:ea typeface="宋体"/>
              </a:rPr>
              <a:t>Task 2 / Academic vocabulary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096" y="5453307"/>
            <a:ext cx="13612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evaluate</a:t>
            </a:r>
            <a:endParaRPr lang="zh-CN" altLang="en-US" sz="23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itchFamily="34" charset="0"/>
              </a:rPr>
              <a:t>After reading</a:t>
            </a:r>
          </a:p>
        </p:txBody>
      </p:sp>
    </p:spTree>
    <p:extLst>
      <p:ext uri="{BB962C8B-B14F-4D97-AF65-F5344CB8AC3E}">
        <p14:creationId xmlns:p14="http://schemas.microsoft.com/office/powerpoint/2010/main" val="10792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274868" y="2204864"/>
            <a:ext cx="7637557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100" b="1" dirty="0">
                <a:latin typeface="Arial" pitchFamily="34" charset="0"/>
                <a:cs typeface="Arial" pitchFamily="34" charset="0"/>
              </a:rPr>
              <a:t>7 </a:t>
            </a:r>
            <a:r>
              <a:rPr lang="en-US" altLang="zh-CN" sz="2100" dirty="0">
                <a:latin typeface="Arial" pitchFamily="34" charset="0"/>
                <a:cs typeface="Arial" pitchFamily="34" charset="0"/>
              </a:rPr>
              <a:t>Surprisingly, it is the youngest generation of travelers, aged 21 and under, that are responsible for the ___________ of travel insurance purchases during the COVID-19 pandemic.</a:t>
            </a:r>
          </a:p>
          <a:p>
            <a:pPr algn="just">
              <a:spcBef>
                <a:spcPts val="600"/>
              </a:spcBef>
            </a:pPr>
            <a:r>
              <a:rPr lang="en-US" altLang="zh-CN" sz="2100" b="1" dirty="0">
                <a:latin typeface="Arial" pitchFamily="34" charset="0"/>
                <a:cs typeface="Arial" pitchFamily="34" charset="0"/>
              </a:rPr>
              <a:t>8 </a:t>
            </a:r>
            <a:r>
              <a:rPr lang="en-US" altLang="zh-CN" sz="2100" dirty="0">
                <a:latin typeface="Arial" pitchFamily="34" charset="0"/>
                <a:cs typeface="Arial" pitchFamily="34" charset="0"/>
              </a:rPr>
              <a:t>Until recently, most people believed that the stress response was bad for you and ___________, was something that should be avoided whenever possible.</a:t>
            </a:r>
          </a:p>
          <a:p>
            <a:pPr algn="just">
              <a:spcBef>
                <a:spcPts val="600"/>
              </a:spcBef>
            </a:pPr>
            <a:r>
              <a:rPr lang="en-US" altLang="zh-CN" sz="2100" b="1" dirty="0">
                <a:latin typeface="Arial" pitchFamily="34" charset="0"/>
                <a:cs typeface="Arial" pitchFamily="34" charset="0"/>
              </a:rPr>
              <a:t>9 </a:t>
            </a:r>
            <a:r>
              <a:rPr lang="en-US" altLang="zh-CN" sz="2100" dirty="0">
                <a:latin typeface="Arial" pitchFamily="34" charset="0"/>
                <a:cs typeface="Arial" pitchFamily="34" charset="0"/>
              </a:rPr>
              <a:t>This course will introduce you to the ___________ principles of psychology and to the major subjects of psychological inquiry.</a:t>
            </a:r>
          </a:p>
          <a:p>
            <a:pPr algn="just">
              <a:spcBef>
                <a:spcPts val="600"/>
              </a:spcBef>
            </a:pPr>
            <a:r>
              <a:rPr lang="en-US" altLang="zh-CN" sz="2100" b="1" dirty="0">
                <a:latin typeface="Arial" pitchFamily="34" charset="0"/>
                <a:cs typeface="Arial" pitchFamily="34" charset="0"/>
              </a:rPr>
              <a:t>10 </a:t>
            </a:r>
            <a:r>
              <a:rPr lang="en-US" altLang="zh-CN" sz="2100" dirty="0">
                <a:latin typeface="Arial" pitchFamily="34" charset="0"/>
                <a:cs typeface="Arial" pitchFamily="34" charset="0"/>
              </a:rPr>
              <a:t>Prolonged psychological stress may ___________ impact health, and has been cited as a factor in cognitive impairment with aging, depressive illness, and expression of disease.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25653" y="4274877"/>
            <a:ext cx="17860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fundamental</a:t>
            </a:r>
            <a:endParaRPr lang="zh-CN" altLang="en-US" sz="21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7534" y="3573016"/>
            <a:ext cx="1920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consequently</a:t>
            </a:r>
            <a:endParaRPr lang="zh-CN" altLang="en-US" sz="21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7981" y="2492896"/>
            <a:ext cx="1231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majority</a:t>
            </a:r>
            <a:endParaRPr lang="zh-CN" altLang="en-US" sz="21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/>
                <a:ea typeface="宋体"/>
              </a:rPr>
              <a:t>Task 2 / Academic vocabulary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11315" y="5301208"/>
            <a:ext cx="15007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negatively</a:t>
            </a:r>
            <a:endParaRPr lang="zh-CN" altLang="en-US" sz="21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itchFamily="34" charset="0"/>
              </a:rPr>
              <a:t>After reading</a:t>
            </a:r>
          </a:p>
        </p:txBody>
      </p:sp>
    </p:spTree>
    <p:extLst>
      <p:ext uri="{BB962C8B-B14F-4D97-AF65-F5344CB8AC3E}">
        <p14:creationId xmlns:p14="http://schemas.microsoft.com/office/powerpoint/2010/main" val="18872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/>
                <a:ea typeface="宋体"/>
              </a:rPr>
              <a:t>Task 3 / Collocations</a:t>
            </a:r>
          </a:p>
        </p:txBody>
      </p:sp>
      <p:sp>
        <p:nvSpPr>
          <p:cNvPr id="12" name="矩形 11"/>
          <p:cNvSpPr/>
          <p:nvPr/>
        </p:nvSpPr>
        <p:spPr>
          <a:xfrm>
            <a:off x="2423592" y="2060849"/>
            <a:ext cx="7938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Arial" pitchFamily="34" charset="0"/>
                <a:cs typeface="Arial" pitchFamily="34" charset="0"/>
              </a:rPr>
              <a:t>Complete the following sentences by translating the Chinese in brackets into English, using the given words in proper forms and collocations.</a:t>
            </a:r>
          </a:p>
        </p:txBody>
      </p:sp>
      <p:pic>
        <p:nvPicPr>
          <p:cNvPr id="14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itchFamily="34" charset="0"/>
              </a:rPr>
              <a:t>After reading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5520" y="3124414"/>
            <a:ext cx="793406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1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__________________ (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越来越多的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 body) literature has suggested that action video game playing can improve visual cognitive abilities.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2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He took part in all training sessions and came back __________________ (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好状态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 state) mind.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3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Psychology is __________________ (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本质上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 essence) about entering a particular mind and explaining its inner workings and motivations.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4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When we engage in internal dialog, whether through language or visual imagery, the brain begins to __________________ (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仔细检查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 sift) information that is salient to the individual’s needs.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7476" y="3124413"/>
            <a:ext cx="242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growing body of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5561" y="4109010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 a good state of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3832" y="450912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 essence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3155" y="5805264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sift through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4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/>
                <a:ea typeface="宋体"/>
              </a:rPr>
              <a:t>Task 3 / Collocations</a:t>
            </a:r>
          </a:p>
        </p:txBody>
      </p:sp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itchFamily="34" charset="0"/>
              </a:rPr>
              <a:t>After 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2" y="2492896"/>
            <a:ext cx="771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5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Your job is to pick the color that you most __________________ (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……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有关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 associate) each character’s personality.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6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I will keep blogging because it offers me a way to __________________ (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……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接触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 engage) readers.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7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The study examines how individuals __________________ (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互动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 interact) one another, influence and are influenced by each other’s actions and communications, and develop social selves and identities.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8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____________________________ (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让事情变得更复杂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 matter), we now live in an age where people idealize the notion of love and intimacy.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6989" y="2492896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associate with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5237" y="346093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engage with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8129" y="386854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interact with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3593" y="5157192"/>
            <a:ext cx="4464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 make matters more complicated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building-up</a:t>
            </a:r>
          </a:p>
        </p:txBody>
      </p:sp>
      <p:sp>
        <p:nvSpPr>
          <p:cNvPr id="12" name="矩形 11"/>
          <p:cNvSpPr/>
          <p:nvPr/>
        </p:nvSpPr>
        <p:spPr>
          <a:xfrm>
            <a:off x="2567608" y="2060849"/>
            <a:ext cx="7794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Arial" pitchFamily="34" charset="0"/>
                <a:cs typeface="Arial" pitchFamily="34" charset="0"/>
              </a:rPr>
              <a:t>Replace the underlined words and expressions with more formal ones from Text A.</a:t>
            </a:r>
          </a:p>
        </p:txBody>
      </p:sp>
      <p:sp>
        <p:nvSpPr>
          <p:cNvPr id="13" name="矩形 12"/>
          <p:cNvSpPr/>
          <p:nvPr/>
        </p:nvSpPr>
        <p:spPr>
          <a:xfrm>
            <a:off x="2130828" y="3047873"/>
            <a:ext cx="76375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1	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As we engage on social media with 				greater frequency, we find ourselves 				</a:t>
            </a:r>
            <a:r>
              <a:rPr lang="en-US" altLang="zh-CN" sz="2000" u="sng" dirty="0">
                <a:latin typeface="Arial" pitchFamily="34" charset="0"/>
                <a:cs typeface="Arial" pitchFamily="34" charset="0"/>
              </a:rPr>
              <a:t>examining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photos of children </a:t>
            </a:r>
            <a:r>
              <a:rPr lang="en-US" altLang="zh-CN" sz="2000" u="sng" dirty="0">
                <a:latin typeface="Arial" pitchFamily="34" charset="0"/>
                <a:cs typeface="Arial" pitchFamily="34" charset="0"/>
              </a:rPr>
              <a:t>carefully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…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		2	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Even more commonly, people “lie” by 				presenting an image of themselves and 				their lives that is </a:t>
            </a:r>
            <a:r>
              <a:rPr lang="en-US" altLang="zh-CN" sz="2000" u="sng" dirty="0">
                <a:latin typeface="Arial" pitchFamily="34" charset="0"/>
                <a:cs typeface="Arial" pitchFamily="34" charset="0"/>
              </a:rPr>
              <a:t>not accurate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or less than 			comprehensive …</a:t>
            </a:r>
          </a:p>
          <a:p>
            <a:pPr algn="just">
              <a:spcBef>
                <a:spcPts val="600"/>
              </a:spcBef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		3	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Humans are naturally social creatures—				we </a:t>
            </a:r>
            <a:r>
              <a:rPr lang="en-US" altLang="zh-CN" sz="2000" u="sng" dirty="0">
                <a:latin typeface="Arial" pitchFamily="34" charset="0"/>
                <a:cs typeface="Arial" pitchFamily="34" charset="0"/>
              </a:rPr>
              <a:t>have a strong desire for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relationships 			and social interaction.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5185" y="3096163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sifting through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9265" y="405772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imprecise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6226" y="5319145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crave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itchFamily="34" charset="0"/>
              </a:rPr>
              <a:t>After reading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109066" y="3424265"/>
            <a:ext cx="1741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29759" y="4385824"/>
            <a:ext cx="1741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128788" y="5647247"/>
            <a:ext cx="1741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9"/>
          <p:cNvSpPr/>
          <p:nvPr/>
        </p:nvSpPr>
        <p:spPr>
          <a:xfrm>
            <a:off x="3274877" y="1364356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/>
                <a:ea typeface="宋体"/>
              </a:rPr>
              <a:t>Task 4 / Formal English</a:t>
            </a:r>
          </a:p>
        </p:txBody>
      </p:sp>
    </p:spTree>
    <p:extLst>
      <p:ext uri="{BB962C8B-B14F-4D97-AF65-F5344CB8AC3E}">
        <p14:creationId xmlns:p14="http://schemas.microsoft.com/office/powerpoint/2010/main" val="24706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3274877" y="1364356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/>
                <a:ea typeface="宋体"/>
              </a:rPr>
              <a:t>Task 4 / Formal English</a:t>
            </a:r>
          </a:p>
        </p:txBody>
      </p:sp>
      <p:sp>
        <p:nvSpPr>
          <p:cNvPr id="13" name="矩形 12"/>
          <p:cNvSpPr/>
          <p:nvPr/>
        </p:nvSpPr>
        <p:spPr>
          <a:xfrm>
            <a:off x="2410781" y="2005243"/>
            <a:ext cx="76460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		4	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In addition to being social, we appear to 				have a natural </a:t>
            </a:r>
            <a:r>
              <a:rPr lang="en-US" altLang="zh-CN" sz="2000" u="sng" dirty="0">
                <a:latin typeface="Arial" pitchFamily="34" charset="0"/>
                <a:cs typeface="Arial" pitchFamily="34" charset="0"/>
              </a:rPr>
              <a:t>tendency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to trust that 				others are being honest with us.</a:t>
            </a:r>
          </a:p>
          <a:p>
            <a:pPr lvl="1" algn="just">
              <a:spcAft>
                <a:spcPts val="600"/>
              </a:spcAft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		5	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… it can be problematic because we 				internally </a:t>
            </a:r>
            <a:r>
              <a:rPr lang="en-US" altLang="zh-CN" sz="2000" u="sng" dirty="0">
                <a:latin typeface="Arial" pitchFamily="34" charset="0"/>
                <a:cs typeface="Arial" pitchFamily="34" charset="0"/>
              </a:rPr>
              <a:t>suppose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that what is presented 			is true.</a:t>
            </a:r>
          </a:p>
          <a:p>
            <a:pPr algn="just">
              <a:spcAft>
                <a:spcPts val="600"/>
              </a:spcAft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		6	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That people’s daily home life is as perfect 			as the pictures </a:t>
            </a:r>
            <a:r>
              <a:rPr lang="en-US" altLang="zh-CN" sz="2000" u="sng" dirty="0">
                <a:latin typeface="Arial" pitchFamily="34" charset="0"/>
                <a:cs typeface="Arial" pitchFamily="34" charset="0"/>
              </a:rPr>
              <a:t>describe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		7	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As we do this against the idealized 				images and unreasonably positive life 				accounts that tend to </a:t>
            </a:r>
            <a:r>
              <a:rPr lang="en-US" altLang="zh-CN" sz="2000" u="sng" dirty="0">
                <a:latin typeface="Arial" pitchFamily="34" charset="0"/>
                <a:cs typeface="Arial" pitchFamily="34" charset="0"/>
              </a:rPr>
              <a:t>spread through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				social media, we are likely to feel more 				poorly about ourselves and our lives.</a:t>
            </a:r>
          </a:p>
          <a:p>
            <a:pPr algn="just">
              <a:spcAft>
                <a:spcPts val="600"/>
              </a:spcAft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		8	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In fact, it may be </a:t>
            </a:r>
            <a:r>
              <a:rPr lang="en-US" altLang="zh-CN" sz="2000" u="sng" dirty="0">
                <a:latin typeface="Arial" pitchFamily="34" charset="0"/>
                <a:cs typeface="Arial" pitchFamily="34" charset="0"/>
              </a:rPr>
              <a:t>obvious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lies.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2928" y="2037179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propensity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9208" y="2901276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presume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2003" y="402005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depict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itchFamily="34" charset="0"/>
              </a:rPr>
              <a:t>After reading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404009" y="3229378"/>
            <a:ext cx="1741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79662" y="2365281"/>
            <a:ext cx="1741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370232" y="4976489"/>
            <a:ext cx="1741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404009" y="6534203"/>
            <a:ext cx="1741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2479" y="461644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permeate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2830" y="62061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blatant</a:t>
            </a:r>
            <a:endParaRPr lang="zh-CN" alt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379662" y="4380098"/>
            <a:ext cx="1741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4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14" grpId="0"/>
      <p:bldP spid="24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D28E-700D-57B9-0F3A-7B05D951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CA8A0-4252-26A9-C49C-F50810C8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6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2" name="矩形 11"/>
          <p:cNvSpPr/>
          <p:nvPr/>
        </p:nvSpPr>
        <p:spPr>
          <a:xfrm>
            <a:off x="2405658" y="2060849"/>
            <a:ext cx="80828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Complete the following sentences with the words from the box. Change the form where necessary.</a:t>
            </a:r>
          </a:p>
        </p:txBody>
      </p:sp>
      <p:sp>
        <p:nvSpPr>
          <p:cNvPr id="13" name="矩形 12"/>
          <p:cNvSpPr/>
          <p:nvPr/>
        </p:nvSpPr>
        <p:spPr>
          <a:xfrm>
            <a:off x="1913136" y="4221089"/>
            <a:ext cx="814367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1 Both the State and local governments have _____________ to receive refugees under the Department of State’s Reception and Placement Program.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2 Talent _____________ is the ability of an organization to lower its talent turnover–the cycle of people leaving and </a:t>
            </a:r>
          </a:p>
          <a:p>
            <a:pPr lvl="0"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being hired–by establishing specific systems.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5405" y="4221089"/>
            <a:ext cx="1487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consented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2702" y="5359862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73539" y="2917493"/>
          <a:ext cx="8388867" cy="1014972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7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5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undergo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incentive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retention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attachment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consent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orientation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  <a:endParaRPr lang="zh-CN" sz="2000" b="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4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65376" y="296081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486816" y="1908116"/>
            <a:ext cx="73536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3 Scholars assume that individuals _________ their racial self-identification to conform to the norms or expectations of others.</a:t>
            </a:r>
          </a:p>
          <a:p>
            <a:pPr lvl="0" algn="just"/>
            <a:endParaRPr lang="zh-CN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4 Perceptions about _____________ to the household can depend on how “visible” the work is: home-based or unwaged work is often seen as less valuable than work that is physically or monetarily more visible.</a:t>
            </a:r>
          </a:p>
          <a:p>
            <a:pPr lvl="0" algn="just"/>
            <a:endParaRPr lang="zh-CN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5 It is recognized that common memories and feelings about the neighborhood, length of residence, satisfaction with local social contacts, and support between local residents in the neighborhood could increase the _____________ to a place.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37892" y="5832799"/>
            <a:ext cx="1582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4148" y="1908116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5591" y="3002757"/>
            <a:ext cx="1786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3422576" y="977411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4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129160" y="2492896"/>
            <a:ext cx="778326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Change in world climate would influence the functioning of many ecosystems and their member species. ______________, there would be impacts on human health.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Erosion is a serious ______________ in the red soil region in Southern China, which not only damages the local ecological environment but also directly affects production and life.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A(n) ______________ reviewing preliminary data from the survey did not find any obvious evidence of water pollution.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8888" y="5158354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7060" y="3140969"/>
            <a:ext cx="126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Likewise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1904" y="3645025"/>
            <a:ext cx="1834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phenomenon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7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65376" y="296081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702840" y="1844819"/>
            <a:ext cx="735360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6 Social value ___________ is a person’s preference about how to allocate resources (e.g. money) between the self and another person.</a:t>
            </a:r>
          </a:p>
          <a:p>
            <a:pPr algn="just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7 A(n) _________ social work officer is mainly deployed on assisting in planning and development as well as coordination and monitoring of various social welfare services in the districts and service branches.</a:t>
            </a:r>
          </a:p>
          <a:p>
            <a:pPr algn="just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8 Traditional customs have _____________ thousands of years of practice and become the treasure of a nation.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28048" y="443827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undergone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4110" y="1844820"/>
            <a:ext cx="1503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8806" y="2978705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3422576" y="977411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4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65376" y="296081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659353" y="2143805"/>
            <a:ext cx="735360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9 The sociological concept of norm is closely allied to that of role, which is commonly __________as a set of norms attached to a social position.</a:t>
            </a:r>
          </a:p>
          <a:p>
            <a:pPr algn="just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10 Should programs aiming to reduce smoking or to encourage exercise include a monetary ___________?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93592" y="3614453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incentive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9646" y="2493711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3422576" y="977411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4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2" name="矩形 11"/>
          <p:cNvSpPr/>
          <p:nvPr/>
        </p:nvSpPr>
        <p:spPr>
          <a:xfrm>
            <a:off x="2405658" y="2060849"/>
            <a:ext cx="7956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Complete the following sentences by translating the Chinese in brackets into English, using the given words and phrases in proper forms and collocations.</a:t>
            </a:r>
          </a:p>
        </p:txBody>
      </p:sp>
      <p:sp>
        <p:nvSpPr>
          <p:cNvPr id="13" name="矩形 12"/>
          <p:cNvSpPr/>
          <p:nvPr/>
        </p:nvSpPr>
        <p:spPr>
          <a:xfrm>
            <a:off x="1991545" y="3436545"/>
            <a:ext cx="799966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1 We have 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偏离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drift) the values that we once held.</a:t>
            </a:r>
          </a:p>
          <a:p>
            <a:pPr algn="just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2 For over 15 years she has tirelessly __________________________(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全心全意投身于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heart and soul) advocating for the poor and needy.</a:t>
            </a:r>
          </a:p>
          <a:p>
            <a:pPr algn="just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3 Political correctness seems to _______________(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逐渐渗透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seep) so much of our world these days.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2493" y="3434413"/>
            <a:ext cx="2351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drifted away from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1790" y="4582290"/>
            <a:ext cx="40334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poured her heart and soul into 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7466" y="5374378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seep in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5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3" name="矩形 12"/>
          <p:cNvSpPr/>
          <p:nvPr/>
        </p:nvSpPr>
        <p:spPr>
          <a:xfrm>
            <a:off x="2273176" y="2420888"/>
            <a:ext cx="78552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4 When it eventually 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被了解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sink) that his miserable life story was a made-up one, sympathy was quickly replaced by anger.</a:t>
            </a:r>
          </a:p>
          <a:p>
            <a:pPr algn="just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5 In the workplace, many identities can exist ___________(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涉及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relation) careers, teams, organizations, and occupations.</a:t>
            </a:r>
          </a:p>
          <a:p>
            <a:pPr algn="just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6 If you lose the ability to see _______________________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眼角余光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eye), you may bump into cars or objects on your left or right side.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1403" y="2422487"/>
            <a:ext cx="1079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sank in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8209" y="3551044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relation to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1966" y="4336256"/>
            <a:ext cx="3960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the corner of your eyes 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3" name="矩形 12"/>
          <p:cNvSpPr/>
          <p:nvPr/>
        </p:nvSpPr>
        <p:spPr>
          <a:xfrm>
            <a:off x="2273176" y="2420889"/>
            <a:ext cx="78552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7 All available evidence suggests that it makes _________ ________________(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没有丝毫差别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whit) where we attend college—at least on outcomes like future earnings that are fairly easy to measure.</a:t>
            </a:r>
          </a:p>
          <a:p>
            <a:pPr algn="just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8 Researchers have ____________(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深入研究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delve) addiction behavior surrounding the compulsive use of social media sites.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3184" y="2420889"/>
            <a:ext cx="1127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048" y="2762305"/>
            <a:ext cx="2314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 of difference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3861049"/>
            <a:ext cx="3960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delved into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4 / Formal English</a:t>
            </a:r>
          </a:p>
        </p:txBody>
      </p:sp>
      <p:sp>
        <p:nvSpPr>
          <p:cNvPr id="12" name="矩形 11"/>
          <p:cNvSpPr/>
          <p:nvPr/>
        </p:nvSpPr>
        <p:spPr>
          <a:xfrm>
            <a:off x="2567608" y="2060849"/>
            <a:ext cx="7992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Replace the underlined words and expressions with more formal ones from Text A.</a:t>
            </a:r>
          </a:p>
        </p:txBody>
      </p:sp>
      <p:sp>
        <p:nvSpPr>
          <p:cNvPr id="13" name="矩形 12"/>
          <p:cNvSpPr/>
          <p:nvPr/>
        </p:nvSpPr>
        <p:spPr>
          <a:xfrm>
            <a:off x="1861456" y="2891846"/>
            <a:ext cx="862703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___________________ 1 Work life is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going through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big change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the wealthiest nations.</a:t>
            </a:r>
          </a:p>
          <a:p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2 My answer is … that by using your signature strengths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_______     at work more often, you should be able to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your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job to make it so.</a:t>
            </a:r>
          </a:p>
          <a:p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________ 3 “May I ask what you’re doing?” I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asked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mildly.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699" y="2840818"/>
            <a:ext cx="2839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undergo; sea change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686" y="4243312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recraft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2752" y="5246625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inquired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4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4 / Formal English</a:t>
            </a:r>
          </a:p>
        </p:txBody>
      </p:sp>
      <p:sp>
        <p:nvSpPr>
          <p:cNvPr id="13" name="矩形 12"/>
          <p:cNvSpPr/>
          <p:nvPr/>
        </p:nvSpPr>
        <p:spPr>
          <a:xfrm>
            <a:off x="1623714" y="2132856"/>
            <a:ext cx="819535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4 This orderly at the Coatesville Hospital , I never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learned his name) did not define his work as the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emptying of bedpans or the swabbing of trays, but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_________  as protecting the health of his patients and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gaining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objects to fill this difficult time of their lives with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beauty.</a:t>
            </a:r>
          </a:p>
          <a:p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________ 5 A career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involves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a deeper personal investment in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work.</a:t>
            </a:r>
          </a:p>
          <a:p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6 When the promotions stop—when you “top out”—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alienation starts, and you begin to look elsewhere      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__________    for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great satisfaction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and meaning.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3137191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procuring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7298" y="4517360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entails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5520" y="6154057"/>
            <a:ext cx="1628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gratification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2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3" name="矩形 12"/>
          <p:cNvSpPr/>
          <p:nvPr/>
        </p:nvSpPr>
        <p:spPr>
          <a:xfrm>
            <a:off x="2129160" y="2492896"/>
            <a:ext cx="7783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There was a(n) ______________ positive correlation between consumptive water use and energy consumption in coal production.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We will invest in fossil fuels and want to be rewarded ______________.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7759" y="2492897"/>
            <a:ext cx="1786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considerable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5666" y="3968126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appropriately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2 / Academic vocabulary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2" name="矩形 11"/>
          <p:cNvSpPr/>
          <p:nvPr/>
        </p:nvSpPr>
        <p:spPr>
          <a:xfrm>
            <a:off x="2405658" y="2060848"/>
            <a:ext cx="79567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Complete the following sentences by translating the Chinese in brackets into English, using the given words in proper forms and collocations.</a:t>
            </a:r>
          </a:p>
        </p:txBody>
      </p:sp>
      <p:sp>
        <p:nvSpPr>
          <p:cNvPr id="13" name="矩形 12"/>
          <p:cNvSpPr/>
          <p:nvPr/>
        </p:nvSpPr>
        <p:spPr>
          <a:xfrm>
            <a:off x="1696740" y="3212976"/>
            <a:ext cx="799966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According to the World Economic Forum, rising water pollution is the foremost global risk ___________________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方面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term) its potentially devastating impact on society.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government continues to ______________________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拖着不解决问题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kick) on addressing climate issues.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 group of students at the university ___________________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采取行动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take) to protect the environment. They are actively raising awareness about ecological issues, and encouraging participation in environmentally sustainable practices.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3681" y="3574178"/>
            <a:ext cx="1503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3952" y="4366266"/>
            <a:ext cx="3544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kick the can down the road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3682" y="5157193"/>
            <a:ext cx="1691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actions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7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3" name="矩形 12"/>
          <p:cNvSpPr/>
          <p:nvPr/>
        </p:nvSpPr>
        <p:spPr>
          <a:xfrm>
            <a:off x="2273176" y="2420888"/>
            <a:ext cx="785527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 Earth’s climate is the result of a balance between the amount of incoming energy from the sun and energy being ___________________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向外辐射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radiate) into space.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Climate science tells us that further warming is unavoidable over the next decade at least, and ___________________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很可能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likelihood) beyond.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Rather than investigate the evidence for catastrophic climate change from human action, groups like Greenpeace ___________________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听从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defer) authorities.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0027" y="3068961"/>
            <a:ext cx="1677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radiated out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1768" y="3928994"/>
            <a:ext cx="2020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all likelihood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8674" y="5414156"/>
            <a:ext cx="1143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 to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3 / Collocations</a:t>
            </a:r>
          </a:p>
        </p:txBody>
      </p:sp>
      <p:sp>
        <p:nvSpPr>
          <p:cNvPr id="13" name="矩形 12"/>
          <p:cNvSpPr/>
          <p:nvPr/>
        </p:nvSpPr>
        <p:spPr>
          <a:xfrm>
            <a:off x="2128788" y="2519606"/>
            <a:ext cx="814367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An Emissions Tax would ___________________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征税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place) pollution—greenhouse gasses and toxic emissions that are devastating to our environment and harmful to human health.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 the documentary, we see that the members of the local community ___________________ (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齐心协力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 pull) and adopt a number of tactics to reduce pollution.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5610" y="2492897"/>
            <a:ext cx="1943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a tax on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6930" y="4006226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together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pic>
        <p:nvPicPr>
          <p:cNvPr id="16" name="Picture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5400000">
            <a:off x="1187566" y="320766"/>
            <a:ext cx="3300652" cy="262778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8895184" y="5085184"/>
            <a:ext cx="1916832" cy="16288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9737" y="6417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building-up</a:t>
            </a:r>
          </a:p>
        </p:txBody>
      </p:sp>
      <p:sp>
        <p:nvSpPr>
          <p:cNvPr id="11" name="矩形 19"/>
          <p:cNvSpPr/>
          <p:nvPr/>
        </p:nvSpPr>
        <p:spPr>
          <a:xfrm>
            <a:off x="2999656" y="1484785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  <a:ea typeface="宋体" panose="02010600030101010101" pitchFamily="2" charset="-122"/>
              </a:rPr>
              <a:t>Task 4 / Formal English</a:t>
            </a:r>
          </a:p>
        </p:txBody>
      </p:sp>
      <p:sp>
        <p:nvSpPr>
          <p:cNvPr id="12" name="矩形 11"/>
          <p:cNvSpPr/>
          <p:nvPr/>
        </p:nvSpPr>
        <p:spPr>
          <a:xfrm>
            <a:off x="2567608" y="2060849"/>
            <a:ext cx="7992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Replace the underlined words and expressions with more formal ones from Text A.</a:t>
            </a:r>
          </a:p>
        </p:txBody>
      </p:sp>
      <p:sp>
        <p:nvSpPr>
          <p:cNvPr id="13" name="矩形 12"/>
          <p:cNvSpPr/>
          <p:nvPr/>
        </p:nvSpPr>
        <p:spPr>
          <a:xfrm>
            <a:off x="3851875" y="2852936"/>
            <a:ext cx="613870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American linguist-anthropologist-hobbyist Benjamin Lee Whorf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recorded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this phenomenon in the 1920s.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 his day job as a fire-prevention engineer he noticed a large number of fires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happened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at gas stations.</a:t>
            </a:r>
          </a:p>
          <a:p>
            <a:pPr algn="just">
              <a:spcBef>
                <a:spcPts val="12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Every few years the world’s leaders gather in grand </a:t>
            </a:r>
            <a:r>
              <a:rPr lang="en-US" altLang="zh-CN" sz="2200" u="sng" dirty="0">
                <a:latin typeface="Arial" panose="020B0604020202020204" pitchFamily="34" charset="0"/>
                <a:cs typeface="Arial" panose="020B0604020202020204" pitchFamily="34" charset="0"/>
              </a:rPr>
              <a:t>meetings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: Rio de Janeiro, Kyoto, Johannesburg, Copenhagen.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1820" y="3140969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900" y="429309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occurred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1699" y="5445225"/>
            <a:ext cx="1439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conclaves</a:t>
            </a:r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9497" y="163956"/>
            <a:ext cx="2029769" cy="14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 A </a:t>
            </a:r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</a:rPr>
              <a:t>After reading tasks</a:t>
            </a:r>
          </a:p>
        </p:txBody>
      </p:sp>
      <p:sp>
        <p:nvSpPr>
          <p:cNvPr id="15" name="矩形 14"/>
          <p:cNvSpPr/>
          <p:nvPr/>
        </p:nvSpPr>
        <p:spPr>
          <a:xfrm>
            <a:off x="1586221" y="3213509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</a:t>
            </a:r>
          </a:p>
        </p:txBody>
      </p:sp>
      <p:sp>
        <p:nvSpPr>
          <p:cNvPr id="17" name="矩形 16"/>
          <p:cNvSpPr/>
          <p:nvPr/>
        </p:nvSpPr>
        <p:spPr>
          <a:xfrm>
            <a:off x="1559496" y="4347809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</a:t>
            </a:r>
          </a:p>
        </p:txBody>
      </p:sp>
      <p:sp>
        <p:nvSpPr>
          <p:cNvPr id="18" name="矩形 17"/>
          <p:cNvSpPr/>
          <p:nvPr/>
        </p:nvSpPr>
        <p:spPr>
          <a:xfrm>
            <a:off x="1580350" y="5506542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</a:t>
            </a:r>
          </a:p>
        </p:txBody>
      </p:sp>
      <p:pic>
        <p:nvPicPr>
          <p:cNvPr id="20" name="Picture 9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4" y="6246814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  <p:bldP spid="2" grpId="0"/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4164</Words>
  <Application>Microsoft Office PowerPoint</Application>
  <PresentationFormat>宽屏</PresentationFormat>
  <Paragraphs>493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等线</vt:lpstr>
      <vt:lpstr>等线 Light</vt:lpstr>
      <vt:lpstr>Arial</vt:lpstr>
      <vt:lpstr>Arial Black</vt:lpstr>
      <vt:lpstr>Office 主题​​</vt:lpstr>
      <vt:lpstr>u1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丁 徐</dc:creator>
  <cp:lastModifiedBy>丁 徐</cp:lastModifiedBy>
  <cp:revision>2</cp:revision>
  <dcterms:created xsi:type="dcterms:W3CDTF">2024-06-15T13:19:21Z</dcterms:created>
  <dcterms:modified xsi:type="dcterms:W3CDTF">2024-06-15T13:24:31Z</dcterms:modified>
</cp:coreProperties>
</file>