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1028" r:id="rId3"/>
    <p:sldId id="1029" r:id="rId4"/>
    <p:sldId id="1030" r:id="rId5"/>
    <p:sldId id="1146" r:id="rId6"/>
    <p:sldId id="1032" r:id="rId7"/>
    <p:sldId id="1148" r:id="rId8"/>
    <p:sldId id="1041" r:id="rId9"/>
    <p:sldId id="1036" r:id="rId10"/>
    <p:sldId id="1037" r:id="rId11"/>
    <p:sldId id="1038" r:id="rId12"/>
    <p:sldId id="1044" r:id="rId13"/>
    <p:sldId id="1045" r:id="rId14"/>
    <p:sldId id="1047" r:id="rId15"/>
    <p:sldId id="1048" r:id="rId16"/>
    <p:sldId id="1049" r:id="rId17"/>
    <p:sldId id="1051" r:id="rId18"/>
    <p:sldId id="1050" r:id="rId19"/>
    <p:sldId id="1052" r:id="rId20"/>
    <p:sldId id="1053" r:id="rId21"/>
    <p:sldId id="1054" r:id="rId22"/>
    <p:sldId id="1055" r:id="rId23"/>
    <p:sldId id="1170" r:id="rId24"/>
    <p:sldId id="1063" r:id="rId25"/>
    <p:sldId id="1172" r:id="rId26"/>
    <p:sldId id="1072" r:id="rId27"/>
    <p:sldId id="1149" r:id="rId28"/>
    <p:sldId id="1074" r:id="rId29"/>
    <p:sldId id="1075" r:id="rId30"/>
    <p:sldId id="1150" r:id="rId31"/>
    <p:sldId id="1151" r:id="rId32"/>
    <p:sldId id="1152" r:id="rId33"/>
    <p:sldId id="1155" r:id="rId34"/>
    <p:sldId id="1173" r:id="rId35"/>
    <p:sldId id="1156" r:id="rId36"/>
    <p:sldId id="1157" r:id="rId37"/>
    <p:sldId id="1158" r:id="rId38"/>
    <p:sldId id="1162" r:id="rId39"/>
    <p:sldId id="1159" r:id="rId40"/>
    <p:sldId id="1160" r:id="rId41"/>
    <p:sldId id="1161" r:id="rId42"/>
    <p:sldId id="1164" r:id="rId43"/>
    <p:sldId id="1163" r:id="rId44"/>
    <p:sldId id="1165" r:id="rId45"/>
    <p:sldId id="1166" r:id="rId46"/>
    <p:sldId id="1102" r:id="rId47"/>
    <p:sldId id="1169" r:id="rId48"/>
    <p:sldId id="1103" r:id="rId49"/>
    <p:sldId id="1104" r:id="rId50"/>
    <p:sldId id="1105" r:id="rId51"/>
    <p:sldId id="1114" r:id="rId52"/>
    <p:sldId id="1106" r:id="rId53"/>
    <p:sldId id="1167" r:id="rId54"/>
    <p:sldId id="1168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剑" initials="李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75031" autoAdjust="0"/>
  </p:normalViewPr>
  <p:slideViewPr>
    <p:cSldViewPr>
      <p:cViewPr>
        <p:scale>
          <a:sx n="66" d="100"/>
          <a:sy n="66" d="100"/>
        </p:scale>
        <p:origin x="1925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01T02:59:02.235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BD4331D-2886-400C-9AD1-DDDE487E04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5F31CC-4E6F-4A95-8B9A-08F9BAF256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BEEC-77E3-4335-8035-3D4D6354BA39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C70992-1680-449E-B10C-033D27E83D5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B78896-7EF9-4BCC-9B55-CE1B0C60CC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D5DD2-E991-4136-B7D2-D84BD49B13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73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B07C1D59-5748-4E10-BBB7-845C33B11CA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6803" name="文本占位符 2">
            <a:extLst>
              <a:ext uri="{FF2B5EF4-FFF2-40B4-BE49-F238E27FC236}">
                <a16:creationId xmlns:a16="http://schemas.microsoft.com/office/drawing/2014/main" id="{E2446070-FEF1-4AB9-91C6-D6BB88F60F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、这些时钟，分别管理哪些部件。</a:t>
            </a:r>
            <a:endParaRPr lang="en-US" altLang="zh-CN" dirty="0"/>
          </a:p>
          <a:p>
            <a:r>
              <a:rPr lang="en-US" altLang="zh-CN" sz="1200" noProof="1"/>
              <a:t>2</a:t>
            </a:r>
            <a:r>
              <a:rPr lang="zh-CN" altLang="en-US" sz="1200" noProof="1"/>
              <a:t>、不同时钟域之间由异步总线桥连接。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7314A7C5-92A7-42F2-AFE3-E364D0A1854F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37A02685-4536-4773-8241-23A0FC581D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这是其中的一个。</a:t>
            </a:r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8A45275F-91B2-4A7E-BC36-F89A4CAAD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72FE20-1BCC-4F2F-A3EA-12F850E42B67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405C6CF4-30E9-40D1-8985-D55C7E7868D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A0AABDD5-4525-4FD1-90A9-2F484C7AC9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所有的寄存器，都能在芯片图中找到相关的部件。</a:t>
            </a:r>
            <a:endParaRPr lang="en-US" altLang="zh-CN"/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D32ACC55-4EC9-493F-8E2B-BC685E741E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4FF694A-0D0F-440E-A8A3-D0A526CA2F4F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幻灯片图像占位符 1">
            <a:extLst>
              <a:ext uri="{FF2B5EF4-FFF2-40B4-BE49-F238E27FC236}">
                <a16:creationId xmlns:a16="http://schemas.microsoft.com/office/drawing/2014/main" id="{B2DB0B8A-55D7-4A61-9653-5646F59BD29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4995" name="备注占位符 2">
            <a:extLst>
              <a:ext uri="{FF2B5EF4-FFF2-40B4-BE49-F238E27FC236}">
                <a16:creationId xmlns:a16="http://schemas.microsoft.com/office/drawing/2014/main" id="{0FA7FBE3-0B29-4030-977D-0C36E6D548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noProof="1">
                <a:solidFill>
                  <a:srgbClr val="FF0000"/>
                </a:solidFill>
              </a:rPr>
              <a:t>TCNTBn</a:t>
            </a:r>
            <a:r>
              <a:rPr lang="zh-CN" altLang="en-US" noProof="1">
                <a:solidFill>
                  <a:srgbClr val="FF0000"/>
                </a:solidFill>
              </a:rPr>
              <a:t>决定一个脉冲的总时间，</a:t>
            </a:r>
            <a:r>
              <a:rPr lang="en-US" altLang="zh-CN" noProof="1"/>
              <a:t>TCNTBn</a:t>
            </a:r>
            <a:r>
              <a:rPr lang="zh-CN" altLang="en-US" noProof="1"/>
              <a:t>决定脉冲中的高电平的时间。</a:t>
            </a:r>
            <a:endParaRPr lang="en-US" altLang="zh-CN" noProof="1"/>
          </a:p>
          <a:p>
            <a:endParaRPr lang="en-US" altLang="zh-CN" noProof="1"/>
          </a:p>
          <a:p>
            <a:r>
              <a:rPr lang="zh-CN" altLang="en-US" sz="1200" noProof="1">
                <a:solidFill>
                  <a:srgbClr val="FF0000"/>
                </a:solidFill>
              </a:rPr>
              <a:t>双缓存：有</a:t>
            </a:r>
            <a:r>
              <a:rPr lang="en-US" altLang="zh-CN" sz="1200" noProof="1">
                <a:solidFill>
                  <a:srgbClr val="FF0000"/>
                </a:solidFill>
              </a:rPr>
              <a:t>2</a:t>
            </a:r>
            <a:r>
              <a:rPr lang="zh-CN" altLang="en-US" sz="1200" noProof="1">
                <a:solidFill>
                  <a:srgbClr val="FF0000"/>
                </a:solidFill>
              </a:rPr>
              <a:t>个寄存器，运行时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的值在减少，但是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的值不变，外部只能改变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的值，等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运行完毕，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1200" noProof="1">
                <a:solidFill>
                  <a:srgbClr val="FF0000"/>
                </a:solidFill>
              </a:rPr>
              <a:t>赋值给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1200" noProof="1">
                <a:solidFill>
                  <a:srgbClr val="FF0000"/>
                </a:solidFill>
              </a:rPr>
              <a:t>。</a:t>
            </a:r>
            <a:endParaRPr lang="zh-CN" altLang="en-US" dirty="0"/>
          </a:p>
        </p:txBody>
      </p:sp>
      <p:sp>
        <p:nvSpPr>
          <p:cNvPr id="84996" name="灯片编号占位符 3">
            <a:extLst>
              <a:ext uri="{FF2B5EF4-FFF2-40B4-BE49-F238E27FC236}">
                <a16:creationId xmlns:a16="http://schemas.microsoft.com/office/drawing/2014/main" id="{4FA8F343-7A50-4D51-B99C-28B6B2E91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568C9A-B298-4384-828F-FB9A36685930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课本</a:t>
            </a:r>
            <a:r>
              <a:rPr lang="en-US" altLang="zh-CN" dirty="0"/>
              <a:t>122</a:t>
            </a:r>
            <a:r>
              <a:rPr lang="zh-CN" altLang="en-US" dirty="0"/>
              <a:t>页，</a:t>
            </a:r>
            <a:r>
              <a:rPr lang="en-US" altLang="zh-CN" dirty="0"/>
              <a:t>TCON</a:t>
            </a:r>
            <a:r>
              <a:rPr lang="zh-CN" altLang="en-US" dirty="0"/>
              <a:t>寄存器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3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幻灯片图像占位符 1">
            <a:extLst>
              <a:ext uri="{FF2B5EF4-FFF2-40B4-BE49-F238E27FC236}">
                <a16:creationId xmlns:a16="http://schemas.microsoft.com/office/drawing/2014/main" id="{36D63116-3124-47E0-B788-9A8E3D2FDD4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7827" name="文本占位符 2">
            <a:extLst>
              <a:ext uri="{FF2B5EF4-FFF2-40B4-BE49-F238E27FC236}">
                <a16:creationId xmlns:a16="http://schemas.microsoft.com/office/drawing/2014/main" id="{27BEB23C-C39D-4851-A077-9D5B2EBBE0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/>
              <a:t>BRG</a:t>
            </a:r>
            <a:r>
              <a:rPr lang="zh-CN" altLang="en-US"/>
              <a:t>：异步总线桥。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外部时钟引脚</a:t>
            </a:r>
            <a:r>
              <a:rPr lang="en-US" altLang="zh-CN" dirty="0"/>
              <a:t>-》</a:t>
            </a:r>
            <a:r>
              <a:rPr lang="zh-CN" altLang="en-US" dirty="0"/>
              <a:t>提供时钟信号</a:t>
            </a:r>
            <a:r>
              <a:rPr lang="en-US" altLang="zh-CN" dirty="0"/>
              <a:t>—》</a:t>
            </a:r>
            <a:r>
              <a:rPr lang="zh-CN" altLang="en-US" dirty="0"/>
              <a:t>时钟管理单元</a:t>
            </a:r>
            <a:r>
              <a:rPr lang="en-US" altLang="zh-CN" dirty="0"/>
              <a:t>-》</a:t>
            </a:r>
            <a:r>
              <a:rPr lang="zh-CN" altLang="en-US" dirty="0"/>
              <a:t>三大时钟域。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985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3BE6FAFE-24B5-4A7D-8427-DF1F9F0C0D7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3225D4F0-709B-4411-9B4C-BFB76A24D6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以</a:t>
            </a:r>
            <a:r>
              <a:rPr lang="en-US" altLang="zh-CN"/>
              <a:t>APLL</a:t>
            </a:r>
            <a:r>
              <a:rPr lang="zh-CN" altLang="en-US"/>
              <a:t>和</a:t>
            </a:r>
            <a:r>
              <a:rPr lang="en-US" altLang="zh-CN"/>
              <a:t>MSYS</a:t>
            </a:r>
            <a:r>
              <a:rPr lang="zh-CN" altLang="en-US"/>
              <a:t>为例，讲一下相互关系。</a:t>
            </a:r>
            <a:endParaRPr lang="en-US" altLang="zh-CN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5DA8DF3A-B6DD-403D-A1F9-581152533C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44C62EE-02CB-438A-B162-2036C2B11A88}" type="slidenum">
              <a:rPr lang="en-US" altLang="zh-CN" sz="12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对照上图，将公式讲解一下。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18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对照上上图，将公式讲解一下。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20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幻灯片图像占位符 1">
            <a:extLst>
              <a:ext uri="{FF2B5EF4-FFF2-40B4-BE49-F238E27FC236}">
                <a16:creationId xmlns:a16="http://schemas.microsoft.com/office/drawing/2014/main" id="{F1055B40-C0B2-4AD6-9446-25D5AAC73E1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9875" name="备注占位符 2">
            <a:extLst>
              <a:ext uri="{FF2B5EF4-FFF2-40B4-BE49-F238E27FC236}">
                <a16:creationId xmlns:a16="http://schemas.microsoft.com/office/drawing/2014/main" id="{FBD8B9B2-E916-46FF-B400-FF8F3EF454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426626"/>
                </a:solidFill>
              </a:rPr>
              <a:t>PMS</a:t>
            </a:r>
            <a:r>
              <a:rPr lang="zh-CN" altLang="en-US" dirty="0">
                <a:solidFill>
                  <a:srgbClr val="426626"/>
                </a:solidFill>
              </a:rPr>
              <a:t>值为</a:t>
            </a:r>
            <a:r>
              <a:rPr lang="en-US" altLang="zh-CN" dirty="0">
                <a:solidFill>
                  <a:srgbClr val="426626"/>
                </a:solidFill>
              </a:rPr>
              <a:t>PDIV</a:t>
            </a:r>
            <a:r>
              <a:rPr lang="zh-CN" altLang="en-US" dirty="0">
                <a:solidFill>
                  <a:srgbClr val="426626"/>
                </a:solidFill>
              </a:rPr>
              <a:t>、</a:t>
            </a:r>
            <a:r>
              <a:rPr lang="en-US" altLang="zh-CN" dirty="0">
                <a:solidFill>
                  <a:srgbClr val="426626"/>
                </a:solidFill>
              </a:rPr>
              <a:t>MDIV</a:t>
            </a:r>
            <a:r>
              <a:rPr lang="zh-CN" altLang="en-US" dirty="0">
                <a:solidFill>
                  <a:srgbClr val="426626"/>
                </a:solidFill>
              </a:rPr>
              <a:t>和</a:t>
            </a:r>
            <a:r>
              <a:rPr lang="en-US" altLang="zh-CN" dirty="0">
                <a:solidFill>
                  <a:srgbClr val="426626"/>
                </a:solidFill>
              </a:rPr>
              <a:t>SDIV</a:t>
            </a:r>
            <a:r>
              <a:rPr lang="zh-CN" altLang="en-US" dirty="0">
                <a:solidFill>
                  <a:srgbClr val="426626"/>
                </a:solidFill>
              </a:rPr>
              <a:t>值，锁相环的分频系数。</a:t>
            </a:r>
            <a:r>
              <a:rPr lang="en-US" altLang="zh-CN" dirty="0">
                <a:solidFill>
                  <a:srgbClr val="426626"/>
                </a:solidFill>
              </a:rPr>
              <a:t>x</a:t>
            </a:r>
            <a:endParaRPr lang="zh-CN" altLang="en-US" dirty="0"/>
          </a:p>
        </p:txBody>
      </p:sp>
      <p:sp>
        <p:nvSpPr>
          <p:cNvPr id="79876" name="灯片编号占位符 3">
            <a:extLst>
              <a:ext uri="{FF2B5EF4-FFF2-40B4-BE49-F238E27FC236}">
                <a16:creationId xmlns:a16="http://schemas.microsoft.com/office/drawing/2014/main" id="{24DE9FDF-4E45-49AA-A807-5A5BF637BA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A8B722-A3A9-42C1-9030-66C5A7FFCFB5}" type="slidenum">
              <a:rPr lang="en-US" altLang="zh-CN" sz="12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0FEFAFDB-4E8B-49E9-929B-AE5B122442E3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0899" name="文本占位符 2">
            <a:extLst>
              <a:ext uri="{FF2B5EF4-FFF2-40B4-BE49-F238E27FC236}">
                <a16:creationId xmlns:a16="http://schemas.microsoft.com/office/drawing/2014/main" id="{1E036A91-030A-4523-B806-5B3BBA251F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zh-CN" altLang="en-US" dirty="0"/>
              <a:t>翻开课本，</a:t>
            </a:r>
            <a:r>
              <a:rPr lang="en-US" altLang="zh-CN" dirty="0"/>
              <a:t>116</a:t>
            </a:r>
            <a:r>
              <a:rPr lang="zh-CN" altLang="en-US" dirty="0"/>
              <a:t>页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BD5C1E8-5889-48BF-8033-E3337B2A3FA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665172-010C-4C59-A1C0-FBAFBDC37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altLang="zh-CN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CLK_SRCn</a:t>
            </a:r>
            <a:r>
              <a:rPr lang="zh-CN" altLang="en-US" dirty="0"/>
              <a:t>寄存器是用来设置时钟来源的</a:t>
            </a:r>
            <a:r>
              <a:rPr lang="en-US" altLang="zh-CN" dirty="0"/>
              <a:t>,</a:t>
            </a:r>
            <a:r>
              <a:rPr lang="zh-CN" altLang="en-US" dirty="0"/>
              <a:t>对应时钟框图中的</a:t>
            </a:r>
            <a:r>
              <a:rPr lang="en-US" altLang="zh-CN" dirty="0"/>
              <a:t>MUX</a:t>
            </a:r>
            <a:r>
              <a:rPr lang="zh-CN" altLang="en-US" dirty="0"/>
              <a:t>开关。</a:t>
            </a:r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A35F294E-9F61-4E6A-AB67-DCCF281BB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F1EEF5-4889-4E4E-AF61-38ECAA961FCB}" type="slidenum">
              <a:rPr lang="en-US" altLang="zh-CN" sz="12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576" y="761999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837965" y="1268760"/>
            <a:ext cx="7772870" cy="4575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BB51B2-6685-4396-825F-B5DA737243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605C4B-D9DD-4753-B1E7-0C4CCDF00957}" type="datetimeFigureOut">
              <a:rPr lang="zh-CN" altLang="en-US"/>
              <a:pPr>
                <a:defRPr/>
              </a:pPr>
              <a:t>2021/5/7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CD805F3-2913-4B0E-8407-0425DC44A9B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3D6D57-9098-477A-BD0C-3B71D0C5ED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AA195-D06F-4810-AD7B-64F57BF4B1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97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9404" y="332656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8229600" cy="6858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8598" y="119675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68598" y="183651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56423" y="119675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56423" y="183651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825998" y="6296764"/>
            <a:ext cx="2130425" cy="4746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101010" y="6296764"/>
            <a:ext cx="2897188" cy="47466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7584" y="6280869"/>
            <a:ext cx="587375" cy="488950"/>
          </a:xfrm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254" y="273050"/>
            <a:ext cx="2748358" cy="779686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27584" y="1268760"/>
            <a:ext cx="2676028" cy="48574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267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758840" y="1053612"/>
            <a:ext cx="7391400" cy="131779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282921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81392" y="1233113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次课 </a:t>
            </a:r>
            <a:r>
              <a:rPr lang="zh-CN" altLang="en-US" noProof="1">
                <a:solidFill>
                  <a:srgbClr val="801A29"/>
                </a:solidFill>
                <a:latin typeface="楷体_GB2312" pitchFamily="49" charset="-122"/>
              </a:rPr>
              <a:t>系统时钟和定时器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926722">
            <a:extLst>
              <a:ext uri="{FF2B5EF4-FFF2-40B4-BE49-F238E27FC236}">
                <a16:creationId xmlns:a16="http://schemas.microsoft.com/office/drawing/2014/main" id="{D5F95C1C-0AE6-4B6C-9A2B-40E365F0C0B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970885" y="1966913"/>
            <a:ext cx="8425651" cy="489108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C00000"/>
                </a:solidFill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</a:rPr>
              <a:t>2</a:t>
            </a:r>
            <a:r>
              <a:rPr lang="zh-CN" altLang="en-US" sz="2400" noProof="1">
                <a:solidFill>
                  <a:srgbClr val="C00000"/>
                </a:solidFill>
              </a:rPr>
              <a:t>）</a:t>
            </a:r>
            <a:r>
              <a:rPr lang="en-US" altLang="zh-CN" sz="2400" noProof="1">
                <a:solidFill>
                  <a:srgbClr val="C00000"/>
                </a:solidFill>
              </a:rPr>
              <a:t>DSYS</a:t>
            </a:r>
            <a:r>
              <a:rPr lang="zh-CN" altLang="en-US" sz="2400" noProof="1">
                <a:solidFill>
                  <a:srgbClr val="C00000"/>
                </a:solidFill>
              </a:rPr>
              <a:t>时钟域：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HCLK_DSYS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MOUT_DSYS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n=1-16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PCLK_DSYS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HCLK_DSYS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n=1-8</a:t>
            </a:r>
          </a:p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C00000"/>
                </a:solidFill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</a:rPr>
              <a:t>3</a:t>
            </a:r>
            <a:r>
              <a:rPr lang="zh-CN" altLang="en-US" sz="2400" noProof="1">
                <a:solidFill>
                  <a:srgbClr val="C00000"/>
                </a:solidFill>
              </a:rPr>
              <a:t>）</a:t>
            </a:r>
            <a:r>
              <a:rPr lang="en-US" altLang="zh-CN" sz="2400" noProof="1">
                <a:solidFill>
                  <a:srgbClr val="C00000"/>
                </a:solidFill>
              </a:rPr>
              <a:t>PSYS</a:t>
            </a:r>
            <a:r>
              <a:rPr lang="zh-CN" altLang="en-US" sz="2400" noProof="1">
                <a:solidFill>
                  <a:srgbClr val="C00000"/>
                </a:solidFill>
              </a:rPr>
              <a:t>时钟域：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HCLK_PSYS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MOUT_PSYS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n=1-16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PCLK_PSYS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HCLK_PSYS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n=1-8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SCLK_ONENAND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HCLK_PSYS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    </a:t>
            </a:r>
          </a:p>
          <a:p>
            <a:pPr marL="0" indent="0" eaLnBrk="1" hangingPunct="1">
              <a:lnSpc>
                <a:spcPct val="90000"/>
              </a:lnSpc>
              <a:defRPr/>
            </a:pPr>
            <a:r>
              <a:rPr lang="en-US" altLang="zh-CN" sz="2400" noProof="1"/>
              <a:t>                                                       n=1-8</a:t>
            </a:r>
          </a:p>
          <a:p>
            <a:pPr marL="0" indent="0" eaLnBrk="1" hangingPunct="1">
              <a:lnSpc>
                <a:spcPct val="90000"/>
              </a:lnSpc>
              <a:defRPr/>
            </a:pPr>
            <a:endParaRPr lang="zh-CN" altLang="en-US" sz="2400" noProof="1"/>
          </a:p>
        </p:txBody>
      </p:sp>
      <p:sp>
        <p:nvSpPr>
          <p:cNvPr id="28677" name="幻灯片编号占位符 1">
            <a:extLst>
              <a:ext uri="{FF2B5EF4-FFF2-40B4-BE49-F238E27FC236}">
                <a16:creationId xmlns:a16="http://schemas.microsoft.com/office/drawing/2014/main" id="{E4E96E10-FAF2-4137-8156-33FA63CB509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677198" y="700387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93A9C5-6468-4596-A92F-532813A96094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4819" name="标题 918529">
            <a:extLst>
              <a:ext uri="{FF2B5EF4-FFF2-40B4-BE49-F238E27FC236}">
                <a16:creationId xmlns:a16="http://schemas.microsoft.com/office/drawing/2014/main" id="{86B0C0AC-ABB1-49AF-8775-313BCD1D7C26}"/>
              </a:ext>
            </a:extLst>
          </p:cNvPr>
          <p:cNvSpPr txBox="1"/>
          <p:nvPr/>
        </p:nvSpPr>
        <p:spPr>
          <a:xfrm>
            <a:off x="807373" y="332656"/>
            <a:ext cx="6406480" cy="76869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33795" name="矩形 4">
            <a:extLst>
              <a:ext uri="{FF2B5EF4-FFF2-40B4-BE49-F238E27FC236}">
                <a16:creationId xmlns:a16="http://schemas.microsoft.com/office/drawing/2014/main" id="{7CF4CB8B-8E8C-427B-B11A-74C7F0599C2D}"/>
              </a:ext>
            </a:extLst>
          </p:cNvPr>
          <p:cNvSpPr/>
          <p:nvPr/>
        </p:nvSpPr>
        <p:spPr>
          <a:xfrm>
            <a:off x="807373" y="1268760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9.1.2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的时钟应用和配置流程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占位符 927746">
            <a:extLst>
              <a:ext uri="{FF2B5EF4-FFF2-40B4-BE49-F238E27FC236}">
                <a16:creationId xmlns:a16="http://schemas.microsoft.com/office/drawing/2014/main" id="{47F0BE97-B136-4CBC-B963-CED2C79B1E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2039" y="1792635"/>
            <a:ext cx="6353175" cy="4891087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u="sng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en-US" altLang="zh-CN" sz="2400" u="sng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4</a:t>
            </a:r>
            <a:r>
              <a:rPr lang="en-US" altLang="en-US" sz="2400" u="sng" noProof="1">
                <a:solidFill>
                  <a:srgbClr val="C0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）推荐的高性能操作频率值：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频率（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ARMCLK</a:t>
            </a:r>
            <a:r>
              <a:rPr lang="en-US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=1000 MHZ</a:t>
            </a:r>
            <a:endParaRPr lang="en-US" altLang="zh-CN" sz="2400" noProof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HCLK_MSYS</a:t>
            </a:r>
            <a:r>
              <a:rPr lang="en-US" altLang="en-US" sz="2400" noProof="1"/>
              <a:t>）</a:t>
            </a:r>
            <a:r>
              <a:rPr lang="en-US" altLang="zh-CN" sz="2400" noProof="1"/>
              <a:t>=200 MHZ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HCLK_IMEM</a:t>
            </a:r>
            <a:r>
              <a:rPr lang="en-US" altLang="en-US" sz="2400" noProof="1"/>
              <a:t>）</a:t>
            </a:r>
            <a:r>
              <a:rPr lang="en-US" altLang="zh-CN" sz="2400" noProof="1"/>
              <a:t>=100 MHZ</a:t>
            </a:r>
            <a:endParaRPr lang="en-US" altLang="en-US" sz="2400" noProof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PCLK_MSYS</a:t>
            </a:r>
            <a:r>
              <a:rPr lang="en-US" altLang="en-US" sz="2400" noProof="1"/>
              <a:t>）</a:t>
            </a:r>
            <a:r>
              <a:rPr lang="en-US" altLang="zh-CN" sz="2400" noProof="1"/>
              <a:t>=100 MHZ</a:t>
            </a:r>
            <a:endParaRPr lang="en-US" altLang="en-US" sz="2400" noProof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HCLK_MSYS</a:t>
            </a:r>
            <a:r>
              <a:rPr lang="en-US" altLang="en-US" sz="2400" noProof="1"/>
              <a:t>）</a:t>
            </a:r>
            <a:r>
              <a:rPr lang="en-US" altLang="zh-CN" sz="2400" noProof="1"/>
              <a:t>=166 MHZ</a:t>
            </a:r>
            <a:endParaRPr lang="en-US" altLang="en-US" sz="2400" noProof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PCLK_DSYS</a:t>
            </a:r>
            <a:r>
              <a:rPr lang="en-US" altLang="en-US" sz="2400" noProof="1"/>
              <a:t>）</a:t>
            </a:r>
            <a:r>
              <a:rPr lang="en-US" altLang="zh-CN" sz="2400" noProof="1"/>
              <a:t>=83 MHZ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HCLK_PSYS</a:t>
            </a:r>
            <a:r>
              <a:rPr lang="en-US" altLang="en-US" sz="2400" noProof="1"/>
              <a:t>）</a:t>
            </a:r>
            <a:r>
              <a:rPr lang="en-US" altLang="zh-CN" sz="2400" noProof="1"/>
              <a:t>=133 MHZ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频率（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PCLK_PSYS</a:t>
            </a:r>
            <a:r>
              <a:rPr lang="en-US" altLang="en-US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</a:rPr>
              <a:t>=66 MHZ</a:t>
            </a:r>
            <a:endParaRPr lang="en-US" altLang="zh-CN" sz="2400" noProof="1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noProof="1"/>
              <a:t>频率（</a:t>
            </a:r>
            <a:r>
              <a:rPr lang="en-US" altLang="zh-CN" sz="2400" noProof="1"/>
              <a:t>SCLK_ONENAND</a:t>
            </a:r>
            <a:r>
              <a:rPr lang="en-US" altLang="en-US" sz="2400" noProof="1"/>
              <a:t>）</a:t>
            </a:r>
            <a:r>
              <a:rPr lang="en-US" altLang="zh-CN" sz="2400" noProof="1"/>
              <a:t>=133 MHZ\166MHZ</a:t>
            </a:r>
            <a:endParaRPr lang="en-US" altLang="en-US" sz="2400" noProof="1"/>
          </a:p>
        </p:txBody>
      </p:sp>
      <p:sp>
        <p:nvSpPr>
          <p:cNvPr id="29701" name="幻灯片编号占位符 1">
            <a:extLst>
              <a:ext uri="{FF2B5EF4-FFF2-40B4-BE49-F238E27FC236}">
                <a16:creationId xmlns:a16="http://schemas.microsoft.com/office/drawing/2014/main" id="{69FCDF4E-9030-4ED5-B5C5-C78CDB7A9EF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134864" y="664383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70BFC6-B4BB-4F37-955D-2A88671AFD6C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5843" name="标题 918529">
            <a:extLst>
              <a:ext uri="{FF2B5EF4-FFF2-40B4-BE49-F238E27FC236}">
                <a16:creationId xmlns:a16="http://schemas.microsoft.com/office/drawing/2014/main" id="{23609C1A-077D-468A-BA83-87D21B90DABB}"/>
              </a:ext>
            </a:extLst>
          </p:cNvPr>
          <p:cNvSpPr txBox="1"/>
          <p:nvPr/>
        </p:nvSpPr>
        <p:spPr>
          <a:xfrm>
            <a:off x="-15062" y="260648"/>
            <a:ext cx="7772400" cy="76869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34819" name="矩形 3">
            <a:extLst>
              <a:ext uri="{FF2B5EF4-FFF2-40B4-BE49-F238E27FC236}">
                <a16:creationId xmlns:a16="http://schemas.microsoft.com/office/drawing/2014/main" id="{8FA53E73-862F-4155-AB3D-C175D9AAB23B}"/>
              </a:ext>
            </a:extLst>
          </p:cNvPr>
          <p:cNvSpPr/>
          <p:nvPr/>
        </p:nvSpPr>
        <p:spPr>
          <a:xfrm>
            <a:off x="755811" y="1268760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9.1.2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的时钟应用和配置流程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918529">
            <a:extLst>
              <a:ext uri="{FF2B5EF4-FFF2-40B4-BE49-F238E27FC236}">
                <a16:creationId xmlns:a16="http://schemas.microsoft.com/office/drawing/2014/main" id="{A8BB0EE9-00FC-442B-918E-2E848B914654}"/>
              </a:ext>
            </a:extLst>
          </p:cNvPr>
          <p:cNvSpPr txBox="1"/>
          <p:nvPr/>
        </p:nvSpPr>
        <p:spPr>
          <a:xfrm>
            <a:off x="656134" y="332656"/>
            <a:ext cx="6406480" cy="6966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39938" name="矩形 5">
            <a:extLst>
              <a:ext uri="{FF2B5EF4-FFF2-40B4-BE49-F238E27FC236}">
                <a16:creationId xmlns:a16="http://schemas.microsoft.com/office/drawing/2014/main" id="{E11BF466-3505-458C-A11C-68BDD8FB2BBA}"/>
              </a:ext>
            </a:extLst>
          </p:cNvPr>
          <p:cNvSpPr/>
          <p:nvPr/>
        </p:nvSpPr>
        <p:spPr>
          <a:xfrm>
            <a:off x="794247" y="1181429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9.1.2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的时钟应用和配置流程</a:t>
            </a:r>
          </a:p>
        </p:txBody>
      </p:sp>
      <p:sp>
        <p:nvSpPr>
          <p:cNvPr id="39939" name="矩形 6">
            <a:extLst>
              <a:ext uri="{FF2B5EF4-FFF2-40B4-BE49-F238E27FC236}">
                <a16:creationId xmlns:a16="http://schemas.microsoft.com/office/drawing/2014/main" id="{4D8F29AC-AE6A-410A-AC48-238FDF07FA3E}"/>
              </a:ext>
            </a:extLst>
          </p:cNvPr>
          <p:cNvSpPr/>
          <p:nvPr/>
        </p:nvSpPr>
        <p:spPr>
          <a:xfrm>
            <a:off x="794247" y="1705304"/>
            <a:ext cx="39814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S5PV210</a:t>
            </a: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的时钟配置流程</a:t>
            </a:r>
          </a:p>
        </p:txBody>
      </p:sp>
      <p:sp>
        <p:nvSpPr>
          <p:cNvPr id="36869" name="矩形 2">
            <a:extLst>
              <a:ext uri="{FF2B5EF4-FFF2-40B4-BE49-F238E27FC236}">
                <a16:creationId xmlns:a16="http://schemas.microsoft.com/office/drawing/2014/main" id="{73E60A14-CB2E-46B8-A201-1BE20FBCE6DD}"/>
              </a:ext>
            </a:extLst>
          </p:cNvPr>
          <p:cNvSpPr/>
          <p:nvPr/>
        </p:nvSpPr>
        <p:spPr>
          <a:xfrm>
            <a:off x="755380" y="2071880"/>
            <a:ext cx="8388620" cy="415498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xPLL_LOCK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寄存器设定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x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PLL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的锁定值（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xpll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中的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x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为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E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V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，锁定值就是锁相环的输出频率稳定时间）。</a:t>
            </a:r>
            <a:endParaRPr lang="en-US" altLang="zh-CN" sz="2400" noProof="1">
              <a:solidFill>
                <a:srgbClr val="3E5C83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xPLL_CON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寄存器设置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xPLL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PMS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值，从而设置输出频率，并使能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xPLL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PMS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值为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PDIV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MDIV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SDIV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值）</a:t>
            </a:r>
            <a:endParaRPr lang="en-US" altLang="zh-CN" sz="2400" noProof="1">
              <a:solidFill>
                <a:srgbClr val="426626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读取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xPLL_CON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寄存器的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LOCKED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为等待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xPLL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锁定（即输出稳定频率）</a:t>
            </a:r>
            <a:endParaRPr lang="en-US" altLang="zh-CN" sz="2400" noProof="1">
              <a:solidFill>
                <a:srgbClr val="3E5C83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CLK_SRC0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寄存器配置系统时钟源，选择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xPLL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作为时钟源。</a:t>
            </a:r>
            <a:endParaRPr lang="en-US" altLang="zh-CN" sz="2400" noProof="1">
              <a:solidFill>
                <a:srgbClr val="426626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CLK_SRC1~6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寄存器配置其他模块的时钟源。</a:t>
            </a:r>
            <a:endParaRPr lang="en-US" altLang="zh-CN" sz="2400" noProof="1">
              <a:solidFill>
                <a:srgbClr val="3E5C83"/>
              </a:solidFill>
              <a:latin typeface="Arial" panose="020B0604020202020204" pitchFamily="34" charset="0"/>
            </a:endParaRP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426626"/>
                </a:solidFill>
                <a:latin typeface="Arial" panose="020B0604020202020204" pitchFamily="34" charset="0"/>
              </a:rPr>
              <a:t>CLK_DIV0</a:t>
            </a:r>
            <a:r>
              <a:rPr lang="zh-CN" altLang="en-US" sz="2400" noProof="1">
                <a:solidFill>
                  <a:srgbClr val="426626"/>
                </a:solidFill>
                <a:latin typeface="Arial" panose="020B0604020202020204" pitchFamily="34" charset="0"/>
              </a:rPr>
              <a:t>寄存器配置系统时钟分频值。</a:t>
            </a:r>
          </a:p>
          <a:p>
            <a:pPr marL="457200" indent="-457200" algn="just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AutoNum type="circleNumDbPlain"/>
              <a:defRPr/>
            </a:pP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由</a:t>
            </a:r>
            <a:r>
              <a:rPr lang="en-US" altLang="zh-CN" sz="2400" noProof="1">
                <a:solidFill>
                  <a:srgbClr val="3E5C83"/>
                </a:solidFill>
                <a:latin typeface="Arial" panose="020B0604020202020204" pitchFamily="34" charset="0"/>
              </a:rPr>
              <a:t>CLK_DIV1~7</a:t>
            </a:r>
            <a:r>
              <a:rPr lang="zh-CN" altLang="en-US" sz="2400" noProof="1">
                <a:solidFill>
                  <a:srgbClr val="3E5C83"/>
                </a:solidFill>
                <a:latin typeface="Arial" panose="020B0604020202020204" pitchFamily="34" charset="0"/>
              </a:rPr>
              <a:t>寄存器配置其他模块的时钟分频值。</a:t>
            </a:r>
          </a:p>
        </p:txBody>
      </p:sp>
      <p:sp>
        <p:nvSpPr>
          <p:cNvPr id="30726" name="幻灯片编号占位符 7">
            <a:extLst>
              <a:ext uri="{FF2B5EF4-FFF2-40B4-BE49-F238E27FC236}">
                <a16:creationId xmlns:a16="http://schemas.microsoft.com/office/drawing/2014/main" id="{8332FA7A-8A3D-4587-95C1-9DAFC41C7EA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206872" y="6571828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819146-C913-4715-B100-4BAA4B21725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918529">
            <a:extLst>
              <a:ext uri="{FF2B5EF4-FFF2-40B4-BE49-F238E27FC236}">
                <a16:creationId xmlns:a16="http://schemas.microsoft.com/office/drawing/2014/main" id="{A723F34A-17D0-412A-86AA-451B9F2A1E7E}"/>
              </a:ext>
            </a:extLst>
          </p:cNvPr>
          <p:cNvSpPr txBox="1"/>
          <p:nvPr/>
        </p:nvSpPr>
        <p:spPr>
          <a:xfrm>
            <a:off x="787496" y="343149"/>
            <a:ext cx="6262464" cy="6126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0962" name="矩形 4">
            <a:extLst>
              <a:ext uri="{FF2B5EF4-FFF2-40B4-BE49-F238E27FC236}">
                <a16:creationId xmlns:a16="http://schemas.microsoft.com/office/drawing/2014/main" id="{0AB41EFF-82E6-46B9-AB25-C1964FDC6082}"/>
              </a:ext>
            </a:extLst>
          </p:cNvPr>
          <p:cNvSpPr/>
          <p:nvPr/>
        </p:nvSpPr>
        <p:spPr>
          <a:xfrm>
            <a:off x="923925" y="1285290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40963" name="矩形 5">
            <a:extLst>
              <a:ext uri="{FF2B5EF4-FFF2-40B4-BE49-F238E27FC236}">
                <a16:creationId xmlns:a16="http://schemas.microsoft.com/office/drawing/2014/main" id="{8ABB17E8-024B-41B5-AD72-AD207FB1FBCF}"/>
              </a:ext>
            </a:extLst>
          </p:cNvPr>
          <p:cNvSpPr/>
          <p:nvPr/>
        </p:nvSpPr>
        <p:spPr>
          <a:xfrm>
            <a:off x="908863" y="1908430"/>
            <a:ext cx="51752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1.</a:t>
            </a:r>
            <a:r>
              <a:rPr lang="zh-CN" altLang="en-US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 锁定时间计数寄存器</a:t>
            </a:r>
            <a:r>
              <a:rPr lang="en-US" altLang="zh-CN" sz="2400" b="1" noProof="1">
                <a:solidFill>
                  <a:srgbClr val="0070C0"/>
                </a:solidFill>
                <a:latin typeface="Arial" panose="020B0604020202020204" pitchFamily="34" charset="0"/>
              </a:rPr>
              <a:t>xPLL_LOCK</a:t>
            </a:r>
            <a:endParaRPr lang="zh-CN" altLang="en-US" sz="2400" b="1" noProof="1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pic>
        <p:nvPicPr>
          <p:cNvPr id="31749" name="图片 935939">
            <a:extLst>
              <a:ext uri="{FF2B5EF4-FFF2-40B4-BE49-F238E27FC236}">
                <a16:creationId xmlns:a16="http://schemas.microsoft.com/office/drawing/2014/main" id="{91A480CC-6CF2-427C-AE1E-CFD8F8F95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258" y="2479043"/>
            <a:ext cx="4038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图片 935940">
            <a:extLst>
              <a:ext uri="{FF2B5EF4-FFF2-40B4-BE49-F238E27FC236}">
                <a16:creationId xmlns:a16="http://schemas.microsoft.com/office/drawing/2014/main" id="{43E49E7C-02BD-400A-A1B1-E82A34B74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98" y="3775141"/>
            <a:ext cx="7696200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矩形 2">
            <a:extLst>
              <a:ext uri="{FF2B5EF4-FFF2-40B4-BE49-F238E27FC236}">
                <a16:creationId xmlns:a16="http://schemas.microsoft.com/office/drawing/2014/main" id="{CAC3D98B-FD93-4E26-91A6-651183FBE6F8}"/>
              </a:ext>
            </a:extLst>
          </p:cNvPr>
          <p:cNvSpPr/>
          <p:nvPr/>
        </p:nvSpPr>
        <p:spPr>
          <a:xfrm>
            <a:off x="985998" y="5414197"/>
            <a:ext cx="7948612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chemeClr val="tx2"/>
                </a:solidFill>
                <a:latin typeface="Arial" panose="020B0604020202020204" pitchFamily="34" charset="0"/>
              </a:rPr>
              <a:t>PLL</a:t>
            </a:r>
            <a:r>
              <a:rPr lang="zh-CN" altLang="en-US" sz="2400" b="1" noProof="1">
                <a:solidFill>
                  <a:schemeClr val="tx2"/>
                </a:solidFill>
                <a:latin typeface="Arial" panose="020B0604020202020204" pitchFamily="34" charset="0"/>
              </a:rPr>
              <a:t>相关寄存器配置完毕后，需要等待一段时间才能输出稳定，这段时间由</a:t>
            </a:r>
            <a:r>
              <a:rPr lang="en-US" altLang="zh-CN" sz="2400" b="1" noProof="1">
                <a:solidFill>
                  <a:schemeClr val="tx2"/>
                </a:solidFill>
                <a:latin typeface="Arial" panose="020B0604020202020204" pitchFamily="34" charset="0"/>
              </a:rPr>
              <a:t>xPLL_LOCK</a:t>
            </a:r>
            <a:r>
              <a:rPr lang="zh-CN" altLang="en-US" sz="2400" b="1" noProof="1">
                <a:solidFill>
                  <a:schemeClr val="tx2"/>
                </a:solidFill>
                <a:latin typeface="Arial" panose="020B0604020202020204" pitchFamily="34" charset="0"/>
              </a:rPr>
              <a:t>寄存器设置。</a:t>
            </a:r>
            <a:endParaRPr lang="en-US" altLang="zh-CN" sz="2400" b="1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sz="2400" cap="none" noProof="1">
                <a:solidFill>
                  <a:srgbClr val="FF0000"/>
                </a:solidFill>
                <a:latin typeface="Arial" panose="020B0604020202020204" pitchFamily="34" charset="0"/>
              </a:rPr>
              <a:t>一般直接设为</a:t>
            </a:r>
            <a:r>
              <a:rPr lang="en-US" altLang="zh-CN" sz="2400" cap="none" noProof="1">
                <a:solidFill>
                  <a:srgbClr val="FF0000"/>
                </a:solidFill>
                <a:latin typeface="Arial" panose="020B0604020202020204" pitchFamily="34" charset="0"/>
              </a:rPr>
              <a:t>0x0FFF</a:t>
            </a:r>
            <a:r>
              <a:rPr lang="zh-CN" altLang="en-US" sz="2400" cap="none" noProof="1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400" b="1" noProof="1">
                <a:solidFill>
                  <a:srgbClr val="FF0000"/>
                </a:solidFill>
                <a:latin typeface="Arial" panose="020B0604020202020204" pitchFamily="34" charset="0"/>
              </a:rPr>
              <a:t>xPLL_LOCK=</a:t>
            </a:r>
            <a:r>
              <a:rPr lang="en-US" altLang="zh-CN" sz="2400" noProof="1">
                <a:solidFill>
                  <a:srgbClr val="FF0000"/>
                </a:solidFill>
                <a:latin typeface="+mn-ea"/>
              </a:rPr>
              <a:t>0</a:t>
            </a:r>
            <a:r>
              <a:rPr lang="en-US" altLang="zh-CN" sz="2400" cap="none" noProof="1">
                <a:solidFill>
                  <a:srgbClr val="FF0000"/>
                </a:solidFill>
                <a:latin typeface="+mn-ea"/>
              </a:rPr>
              <a:t>x</a:t>
            </a:r>
            <a:r>
              <a:rPr lang="en-US" altLang="zh-CN" sz="2400" noProof="1">
                <a:solidFill>
                  <a:srgbClr val="FF0000"/>
                </a:solidFill>
                <a:latin typeface="+mn-ea"/>
              </a:rPr>
              <a:t>0fff</a:t>
            </a:r>
            <a:endParaRPr lang="zh-CN" altLang="en-US" sz="2400" noProof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752" name="幻灯片编号占位符 6">
            <a:extLst>
              <a:ext uri="{FF2B5EF4-FFF2-40B4-BE49-F238E27FC236}">
                <a16:creationId xmlns:a16="http://schemas.microsoft.com/office/drawing/2014/main" id="{296B4168-B42A-4170-AA5F-E0A8FF21689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206872" y="664383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C74B36-18DF-477B-9603-0DA5BFC834A2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936962">
            <a:extLst>
              <a:ext uri="{FF2B5EF4-FFF2-40B4-BE49-F238E27FC236}">
                <a16:creationId xmlns:a16="http://schemas.microsoft.com/office/drawing/2014/main" id="{0D93FCF6-15EF-455A-8147-8C6F0935CF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7575" y="2417118"/>
            <a:ext cx="7772400" cy="34242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noProof="1"/>
              <a:t>设置</a:t>
            </a:r>
            <a:r>
              <a:rPr lang="en-US" altLang="zh-CN" sz="2400" noProof="1"/>
              <a:t>MDIV</a:t>
            </a:r>
            <a:r>
              <a:rPr lang="en-US" altLang="en-US" sz="2400" noProof="1"/>
              <a:t>、</a:t>
            </a:r>
            <a:r>
              <a:rPr lang="en-US" altLang="zh-CN" sz="2400" noProof="1"/>
              <a:t>PDIV</a:t>
            </a:r>
            <a:r>
              <a:rPr lang="en-US" altLang="en-US" sz="2400" noProof="1"/>
              <a:t>、</a:t>
            </a:r>
            <a:r>
              <a:rPr lang="en-US" altLang="zh-CN" sz="2400" noProof="1"/>
              <a:t>SDIV</a:t>
            </a:r>
            <a:r>
              <a:rPr lang="en-US" altLang="en-US" sz="2400" noProof="1"/>
              <a:t>三个参数的值，以及</a:t>
            </a:r>
            <a:r>
              <a:rPr lang="en-US" altLang="zh-CN" sz="2400" noProof="1"/>
              <a:t>PLL</a:t>
            </a:r>
            <a:r>
              <a:rPr lang="en-US" altLang="en-US" sz="2400" noProof="1"/>
              <a:t>使能控制。</a:t>
            </a:r>
            <a:endParaRPr lang="en-US" altLang="zh-CN" sz="2400" noProof="1"/>
          </a:p>
          <a:p>
            <a:pPr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APLL_CON0</a:t>
            </a:r>
            <a:r>
              <a:rPr lang="en-US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寄存器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，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FIN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为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XXTI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等外部时钟输入（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24m</a:t>
            </a:r>
            <a:r>
              <a:rPr lang="en-US" altLang="zh-CN" sz="2400" noProof="1">
                <a:solidFill>
                  <a:srgbClr val="FF0000"/>
                </a:solidFill>
              </a:rPr>
              <a:t>h</a:t>
            </a:r>
            <a:r>
              <a:rPr lang="en-US" altLang="zh-CN" sz="2400" cap="none" noProof="1">
                <a:solidFill>
                  <a:srgbClr val="FF0000"/>
                </a:solidFill>
              </a:rPr>
              <a:t>z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en-US" sz="2400" noProof="1"/>
          </a:p>
        </p:txBody>
      </p:sp>
      <p:sp>
        <p:nvSpPr>
          <p:cNvPr id="32775" name="幻灯片编号占位符 1">
            <a:extLst>
              <a:ext uri="{FF2B5EF4-FFF2-40B4-BE49-F238E27FC236}">
                <a16:creationId xmlns:a16="http://schemas.microsoft.com/office/drawing/2014/main" id="{F7134F70-B45D-45F8-B081-FE2C2550888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303213" y="664383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06F06BE-51BA-4042-A486-8049215A9855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32771" name="图片 936963">
            <a:extLst>
              <a:ext uri="{FF2B5EF4-FFF2-40B4-BE49-F238E27FC236}">
                <a16:creationId xmlns:a16="http://schemas.microsoft.com/office/drawing/2014/main" id="{9B387379-960C-403E-8AC4-E740C84A5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4293096"/>
            <a:ext cx="79375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标题 918529">
            <a:extLst>
              <a:ext uri="{FF2B5EF4-FFF2-40B4-BE49-F238E27FC236}">
                <a16:creationId xmlns:a16="http://schemas.microsoft.com/office/drawing/2014/main" id="{FA7A02BA-277E-4B7E-83CC-6781632353A7}"/>
              </a:ext>
            </a:extLst>
          </p:cNvPr>
          <p:cNvSpPr txBox="1"/>
          <p:nvPr/>
        </p:nvSpPr>
        <p:spPr>
          <a:xfrm>
            <a:off x="732368" y="330572"/>
            <a:ext cx="6262464" cy="6966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DD6A13FC-60C6-4788-8B2D-9FA4AEF6CDBB}"/>
              </a:ext>
            </a:extLst>
          </p:cNvPr>
          <p:cNvSpPr/>
          <p:nvPr/>
        </p:nvSpPr>
        <p:spPr>
          <a:xfrm>
            <a:off x="876384" y="1260623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CEC82B-9EFF-4A89-830D-8434C21453FD}"/>
              </a:ext>
            </a:extLst>
          </p:cNvPr>
          <p:cNvSpPr/>
          <p:nvPr/>
        </p:nvSpPr>
        <p:spPr>
          <a:xfrm>
            <a:off x="893116" y="1787672"/>
            <a:ext cx="641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52D763-668D-4DAD-B94A-2961AC8785A7}"/>
              </a:ext>
            </a:extLst>
          </p:cNvPr>
          <p:cNvSpPr/>
          <p:nvPr/>
        </p:nvSpPr>
        <p:spPr>
          <a:xfrm>
            <a:off x="917575" y="6104643"/>
            <a:ext cx="19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翻开课本，</a:t>
            </a:r>
            <a:r>
              <a:rPr lang="en-US" altLang="zh-CN" b="1" dirty="0">
                <a:solidFill>
                  <a:srgbClr val="FF0000"/>
                </a:solidFill>
              </a:rPr>
              <a:t>116</a:t>
            </a:r>
            <a:r>
              <a:rPr lang="zh-CN" altLang="en-US" b="1" dirty="0">
                <a:solidFill>
                  <a:srgbClr val="FF0000"/>
                </a:solidFill>
              </a:rPr>
              <a:t>页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图片 937987">
            <a:extLst>
              <a:ext uri="{FF2B5EF4-FFF2-40B4-BE49-F238E27FC236}">
                <a16:creationId xmlns:a16="http://schemas.microsoft.com/office/drawing/2014/main" id="{FC1E4E75-AEEE-407E-84CA-61EB01A89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13" y="3016601"/>
            <a:ext cx="8440737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936962">
            <a:extLst>
              <a:ext uri="{FF2B5EF4-FFF2-40B4-BE49-F238E27FC236}">
                <a16:creationId xmlns:a16="http://schemas.microsoft.com/office/drawing/2014/main" id="{08E5FAFC-E82E-4762-87CD-46251F28D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8231" y="2461781"/>
            <a:ext cx="7772400" cy="482154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APLL</a:t>
            </a: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_</a:t>
            </a:r>
            <a:r>
              <a:rPr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CON0</a:t>
            </a:r>
            <a:r>
              <a:rPr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altLang="en-US" sz="2400" noProof="1"/>
          </a:p>
        </p:txBody>
      </p:sp>
      <p:sp>
        <p:nvSpPr>
          <p:cNvPr id="33799" name="幻灯片编号占位符 1">
            <a:extLst>
              <a:ext uri="{FF2B5EF4-FFF2-40B4-BE49-F238E27FC236}">
                <a16:creationId xmlns:a16="http://schemas.microsoft.com/office/drawing/2014/main" id="{B36D65A3-D727-4F6A-9416-EB14325B8F3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FDCAA0E-0D1E-4E7E-8740-790D1182A476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0964" name="标题 918529">
            <a:extLst>
              <a:ext uri="{FF2B5EF4-FFF2-40B4-BE49-F238E27FC236}">
                <a16:creationId xmlns:a16="http://schemas.microsoft.com/office/drawing/2014/main" id="{55724633-2072-4E92-A944-D67345B9CE0A}"/>
              </a:ext>
            </a:extLst>
          </p:cNvPr>
          <p:cNvSpPr txBox="1"/>
          <p:nvPr/>
        </p:nvSpPr>
        <p:spPr>
          <a:xfrm>
            <a:off x="792060" y="332656"/>
            <a:ext cx="6310413" cy="6966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3012" name="矩形 4">
            <a:extLst>
              <a:ext uri="{FF2B5EF4-FFF2-40B4-BE49-F238E27FC236}">
                <a16:creationId xmlns:a16="http://schemas.microsoft.com/office/drawing/2014/main" id="{156D788C-4DBF-4241-97DA-E644A2AFB71C}"/>
              </a:ext>
            </a:extLst>
          </p:cNvPr>
          <p:cNvSpPr/>
          <p:nvPr/>
        </p:nvSpPr>
        <p:spPr>
          <a:xfrm>
            <a:off x="923131" y="1332199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8FB63D-2862-4540-8DC4-BBBDFB53E51F}"/>
              </a:ext>
            </a:extLst>
          </p:cNvPr>
          <p:cNvSpPr/>
          <p:nvPr/>
        </p:nvSpPr>
        <p:spPr>
          <a:xfrm>
            <a:off x="923131" y="1928740"/>
            <a:ext cx="641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图片 939012">
            <a:extLst>
              <a:ext uri="{FF2B5EF4-FFF2-40B4-BE49-F238E27FC236}">
                <a16:creationId xmlns:a16="http://schemas.microsoft.com/office/drawing/2014/main" id="{275AF8B2-51EE-4EF4-AE94-D08DE6DD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22" y="3699520"/>
            <a:ext cx="7874000" cy="184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936962">
            <a:extLst>
              <a:ext uri="{FF2B5EF4-FFF2-40B4-BE49-F238E27FC236}">
                <a16:creationId xmlns:a16="http://schemas.microsoft.com/office/drawing/2014/main" id="{0550025F-5B35-46E1-9BA6-5BDFBD74B3BF}"/>
              </a:ext>
            </a:extLst>
          </p:cNvPr>
          <p:cNvSpPr txBox="1"/>
          <p:nvPr/>
        </p:nvSpPr>
        <p:spPr>
          <a:xfrm>
            <a:off x="949822" y="2564904"/>
            <a:ext cx="7772400" cy="3424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MPLL_CON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1988" name="标题 918529">
            <a:extLst>
              <a:ext uri="{FF2B5EF4-FFF2-40B4-BE49-F238E27FC236}">
                <a16:creationId xmlns:a16="http://schemas.microsoft.com/office/drawing/2014/main" id="{32FEAD60-B360-4FBA-8E4B-5351282D111A}"/>
              </a:ext>
            </a:extLst>
          </p:cNvPr>
          <p:cNvSpPr txBox="1"/>
          <p:nvPr/>
        </p:nvSpPr>
        <p:spPr>
          <a:xfrm>
            <a:off x="611560" y="251142"/>
            <a:ext cx="6416675" cy="84070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4036" name="矩形 5">
            <a:extLst>
              <a:ext uri="{FF2B5EF4-FFF2-40B4-BE49-F238E27FC236}">
                <a16:creationId xmlns:a16="http://schemas.microsoft.com/office/drawing/2014/main" id="{5798530C-E3F1-40FE-81D4-A99304470BFB}"/>
              </a:ext>
            </a:extLst>
          </p:cNvPr>
          <p:cNvSpPr/>
          <p:nvPr/>
        </p:nvSpPr>
        <p:spPr>
          <a:xfrm>
            <a:off x="808534" y="1316980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33DA0C-5186-4270-A280-56C3E87DB8DA}"/>
              </a:ext>
            </a:extLst>
          </p:cNvPr>
          <p:cNvSpPr/>
          <p:nvPr/>
        </p:nvSpPr>
        <p:spPr>
          <a:xfrm>
            <a:off x="808534" y="1904002"/>
            <a:ext cx="641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4823" name="幻灯片编号占位符 2">
            <a:extLst>
              <a:ext uri="{FF2B5EF4-FFF2-40B4-BE49-F238E27FC236}">
                <a16:creationId xmlns:a16="http://schemas.microsoft.com/office/drawing/2014/main" id="{7B612E76-0355-4946-B7BF-1358BF48272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206872" y="664383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AA546A-D8DF-4983-B4CF-7214D375F4C5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图片 941059">
            <a:extLst>
              <a:ext uri="{FF2B5EF4-FFF2-40B4-BE49-F238E27FC236}">
                <a16:creationId xmlns:a16="http://schemas.microsoft.com/office/drawing/2014/main" id="{E449A31E-19AC-4FEA-A1CF-3AF3210B6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474" y="2896210"/>
            <a:ext cx="7724775" cy="377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936962">
            <a:extLst>
              <a:ext uri="{FF2B5EF4-FFF2-40B4-BE49-F238E27FC236}">
                <a16:creationId xmlns:a16="http://schemas.microsoft.com/office/drawing/2014/main" id="{937D24D5-7FF3-458F-81FF-58F62D5CFADA}"/>
              </a:ext>
            </a:extLst>
          </p:cNvPr>
          <p:cNvSpPr txBox="1"/>
          <p:nvPr/>
        </p:nvSpPr>
        <p:spPr>
          <a:xfrm>
            <a:off x="827584" y="2362200"/>
            <a:ext cx="7772400" cy="3424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MPLL_CON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3012" name="标题 918529">
            <a:extLst>
              <a:ext uri="{FF2B5EF4-FFF2-40B4-BE49-F238E27FC236}">
                <a16:creationId xmlns:a16="http://schemas.microsoft.com/office/drawing/2014/main" id="{83F9BA7E-D010-4FF5-812C-C8D8B7DA4672}"/>
              </a:ext>
            </a:extLst>
          </p:cNvPr>
          <p:cNvSpPr txBox="1"/>
          <p:nvPr/>
        </p:nvSpPr>
        <p:spPr>
          <a:xfrm>
            <a:off x="671513" y="360219"/>
            <a:ext cx="6416675" cy="76869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5060" name="矩形 5">
            <a:extLst>
              <a:ext uri="{FF2B5EF4-FFF2-40B4-BE49-F238E27FC236}">
                <a16:creationId xmlns:a16="http://schemas.microsoft.com/office/drawing/2014/main" id="{6B4C7D26-8337-4D00-A71D-195BFEFB16BE}"/>
              </a:ext>
            </a:extLst>
          </p:cNvPr>
          <p:cNvSpPr/>
          <p:nvPr/>
        </p:nvSpPr>
        <p:spPr>
          <a:xfrm>
            <a:off x="721005" y="1335982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10823FE-9414-4D9C-BB89-3622077B4465}"/>
              </a:ext>
            </a:extLst>
          </p:cNvPr>
          <p:cNvSpPr/>
          <p:nvPr/>
        </p:nvSpPr>
        <p:spPr>
          <a:xfrm>
            <a:off x="827584" y="1901825"/>
            <a:ext cx="641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5847" name="幻灯片编号占位符 2">
            <a:extLst>
              <a:ext uri="{FF2B5EF4-FFF2-40B4-BE49-F238E27FC236}">
                <a16:creationId xmlns:a16="http://schemas.microsoft.com/office/drawing/2014/main" id="{B5746D6E-113A-4DAE-8AD4-0E5AAB28FEC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623ED02-6704-428F-9DD6-9DCF83F75DA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940035">
            <a:extLst>
              <a:ext uri="{FF2B5EF4-FFF2-40B4-BE49-F238E27FC236}">
                <a16:creationId xmlns:a16="http://schemas.microsoft.com/office/drawing/2014/main" id="{94D60718-EC0B-480B-ADA9-1E0732C48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958" y="3246338"/>
            <a:ext cx="74676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占位符 936962">
            <a:extLst>
              <a:ext uri="{FF2B5EF4-FFF2-40B4-BE49-F238E27FC236}">
                <a16:creationId xmlns:a16="http://schemas.microsoft.com/office/drawing/2014/main" id="{0C96070C-B6D1-4730-8391-E6849634C9F2}"/>
              </a:ext>
            </a:extLst>
          </p:cNvPr>
          <p:cNvSpPr txBox="1"/>
          <p:nvPr/>
        </p:nvSpPr>
        <p:spPr>
          <a:xfrm>
            <a:off x="1024558" y="2560538"/>
            <a:ext cx="7772400" cy="3424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EPLL_CON0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4036" name="标题 918529">
            <a:extLst>
              <a:ext uri="{FF2B5EF4-FFF2-40B4-BE49-F238E27FC236}">
                <a16:creationId xmlns:a16="http://schemas.microsoft.com/office/drawing/2014/main" id="{1E42AEED-F8BC-479F-986A-49BC336C89C6}"/>
              </a:ext>
            </a:extLst>
          </p:cNvPr>
          <p:cNvSpPr txBox="1"/>
          <p:nvPr/>
        </p:nvSpPr>
        <p:spPr>
          <a:xfrm>
            <a:off x="767425" y="385043"/>
            <a:ext cx="6416675" cy="52387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6084" name="矩形 7">
            <a:extLst>
              <a:ext uri="{FF2B5EF4-FFF2-40B4-BE49-F238E27FC236}">
                <a16:creationId xmlns:a16="http://schemas.microsoft.com/office/drawing/2014/main" id="{0813CF3E-32CF-48D4-8D55-5505B1F16A4F}"/>
              </a:ext>
            </a:extLst>
          </p:cNvPr>
          <p:cNvSpPr/>
          <p:nvPr/>
        </p:nvSpPr>
        <p:spPr>
          <a:xfrm>
            <a:off x="1043608" y="1412776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C801AA-FD07-4351-8A8A-DD6E57C9AF4C}"/>
              </a:ext>
            </a:extLst>
          </p:cNvPr>
          <p:cNvSpPr/>
          <p:nvPr/>
        </p:nvSpPr>
        <p:spPr>
          <a:xfrm>
            <a:off x="1024558" y="2065238"/>
            <a:ext cx="6416675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6871" name="幻灯片编号占位符 2">
            <a:extLst>
              <a:ext uri="{FF2B5EF4-FFF2-40B4-BE49-F238E27FC236}">
                <a16:creationId xmlns:a16="http://schemas.microsoft.com/office/drawing/2014/main" id="{A48F4701-B179-4B49-B84A-D8A506CFE97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422896" y="6211788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4304F2-17EC-4D1B-9E45-41701A7B272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942083">
            <a:extLst>
              <a:ext uri="{FF2B5EF4-FFF2-40B4-BE49-F238E27FC236}">
                <a16:creationId xmlns:a16="http://schemas.microsoft.com/office/drawing/2014/main" id="{81FC2AEA-325D-4C7E-BD62-3BD504C30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823" y="2585004"/>
            <a:ext cx="7021423" cy="3948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936962">
            <a:extLst>
              <a:ext uri="{FF2B5EF4-FFF2-40B4-BE49-F238E27FC236}">
                <a16:creationId xmlns:a16="http://schemas.microsoft.com/office/drawing/2014/main" id="{BE785682-F816-43BD-97AD-E064872A7F11}"/>
              </a:ext>
            </a:extLst>
          </p:cNvPr>
          <p:cNvSpPr txBox="1"/>
          <p:nvPr/>
        </p:nvSpPr>
        <p:spPr>
          <a:xfrm>
            <a:off x="841660" y="2141801"/>
            <a:ext cx="7772400" cy="3424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EPLL_CON0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5060" name="标题 918529">
            <a:extLst>
              <a:ext uri="{FF2B5EF4-FFF2-40B4-BE49-F238E27FC236}">
                <a16:creationId xmlns:a16="http://schemas.microsoft.com/office/drawing/2014/main" id="{A51CF09C-D5A3-4CC3-B0BE-3FFC9D502A25}"/>
              </a:ext>
            </a:extLst>
          </p:cNvPr>
          <p:cNvSpPr txBox="1"/>
          <p:nvPr/>
        </p:nvSpPr>
        <p:spPr>
          <a:xfrm>
            <a:off x="813096" y="291677"/>
            <a:ext cx="6190456" cy="625474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7108" name="矩形 6">
            <a:extLst>
              <a:ext uri="{FF2B5EF4-FFF2-40B4-BE49-F238E27FC236}">
                <a16:creationId xmlns:a16="http://schemas.microsoft.com/office/drawing/2014/main" id="{279EC565-F82C-49E0-BEFA-7DBDB75ED105}"/>
              </a:ext>
            </a:extLst>
          </p:cNvPr>
          <p:cNvSpPr/>
          <p:nvPr/>
        </p:nvSpPr>
        <p:spPr>
          <a:xfrm>
            <a:off x="813096" y="1326714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10D4111-2733-40BE-97BD-D9C559EA6BF7}"/>
              </a:ext>
            </a:extLst>
          </p:cNvPr>
          <p:cNvSpPr/>
          <p:nvPr/>
        </p:nvSpPr>
        <p:spPr>
          <a:xfrm>
            <a:off x="841660" y="1765214"/>
            <a:ext cx="64166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7895" name="幻灯片编号占位符 2">
            <a:extLst>
              <a:ext uri="{FF2B5EF4-FFF2-40B4-BE49-F238E27FC236}">
                <a16:creationId xmlns:a16="http://schemas.microsoft.com/office/drawing/2014/main" id="{AC8D325F-21D7-4FAC-A43D-E6E414662FB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225811" y="579552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5C9513-D026-4046-A796-629D29F3123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0E4FC64-EA45-48CF-A338-F66A64393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cap="none"/>
              <a:t>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88C0C0B-279A-47FC-B256-75A1CEE92E4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043608" y="1905000"/>
            <a:ext cx="46482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noProof="1"/>
              <a:t>S5PV210</a:t>
            </a:r>
            <a:r>
              <a:rPr lang="zh-CN" altLang="en-US" sz="2400" noProof="1"/>
              <a:t>的时钟体系。</a:t>
            </a:r>
          </a:p>
          <a:p>
            <a:pPr eaLnBrk="1" hangingPunct="1">
              <a:defRPr/>
            </a:pPr>
            <a:r>
              <a:rPr lang="en-US" altLang="zh-CN" sz="2400" noProof="1"/>
              <a:t>PWM</a:t>
            </a:r>
            <a:r>
              <a:rPr lang="zh-CN" altLang="en-US" sz="2400" noProof="1"/>
              <a:t>定时器。</a:t>
            </a:r>
          </a:p>
          <a:p>
            <a:pPr eaLnBrk="1" hangingPunct="1">
              <a:defRPr/>
            </a:pPr>
            <a:r>
              <a:rPr lang="zh-CN" altLang="en-US" sz="2400" noProof="1"/>
              <a:t>定时器的使用实例。</a:t>
            </a:r>
          </a:p>
        </p:txBody>
      </p:sp>
      <p:sp>
        <p:nvSpPr>
          <p:cNvPr id="20484" name="灯片编号占位符 5">
            <a:extLst>
              <a:ext uri="{FF2B5EF4-FFF2-40B4-BE49-F238E27FC236}">
                <a16:creationId xmlns:a16="http://schemas.microsoft.com/office/drawing/2014/main" id="{10881868-F050-4159-B0C9-F6C1A96B1B2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D8C92F-17B1-4C97-9C63-FFD6247A0021}" type="slidenum">
              <a:rPr lang="en-US" altLang="zh-CN" sz="1400"/>
              <a:pPr eaLnBrk="1" hangingPunct="1"/>
              <a:t>2</a:t>
            </a:fld>
            <a:endParaRPr lang="en-US" altLang="zh-CN" sz="1400"/>
          </a:p>
        </p:txBody>
      </p:sp>
      <p:sp>
        <p:nvSpPr>
          <p:cNvPr id="6" name="标题 918529">
            <a:extLst>
              <a:ext uri="{FF2B5EF4-FFF2-40B4-BE49-F238E27FC236}">
                <a16:creationId xmlns:a16="http://schemas.microsoft.com/office/drawing/2014/main" id="{8CA0567C-E6E0-48C6-941E-FDA71FBDD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888" y="332656"/>
            <a:ext cx="7772400" cy="696689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noProof="1">
                <a:solidFill>
                  <a:srgbClr val="801A29"/>
                </a:solidFill>
                <a:latin typeface="楷体_GB2312" pitchFamily="49" charset="-122"/>
              </a:rPr>
              <a:t>第九章 系统时钟和定时器</a:t>
            </a:r>
            <a:endParaRPr lang="zh-CN" altLang="en-US" kern="0" noProof="1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943107">
            <a:extLst>
              <a:ext uri="{FF2B5EF4-FFF2-40B4-BE49-F238E27FC236}">
                <a16:creationId xmlns:a16="http://schemas.microsoft.com/office/drawing/2014/main" id="{0E715E0D-D2EA-4005-86A8-DA6A3DEC1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46313"/>
            <a:ext cx="7181850" cy="192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占位符 936962">
            <a:extLst>
              <a:ext uri="{FF2B5EF4-FFF2-40B4-BE49-F238E27FC236}">
                <a16:creationId xmlns:a16="http://schemas.microsoft.com/office/drawing/2014/main" id="{EC91C300-3507-466E-AA97-14A856E1F2D0}"/>
              </a:ext>
            </a:extLst>
          </p:cNvPr>
          <p:cNvSpPr txBox="1"/>
          <p:nvPr/>
        </p:nvSpPr>
        <p:spPr>
          <a:xfrm>
            <a:off x="904875" y="2255738"/>
            <a:ext cx="7772400" cy="34242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VPLL_CON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6084" name="标题 918529">
            <a:extLst>
              <a:ext uri="{FF2B5EF4-FFF2-40B4-BE49-F238E27FC236}">
                <a16:creationId xmlns:a16="http://schemas.microsoft.com/office/drawing/2014/main" id="{B4B422C8-63E3-47C8-8527-AB3B789B9B36}"/>
              </a:ext>
            </a:extLst>
          </p:cNvPr>
          <p:cNvSpPr txBox="1"/>
          <p:nvPr/>
        </p:nvSpPr>
        <p:spPr>
          <a:xfrm>
            <a:off x="84138" y="325623"/>
            <a:ext cx="7772400" cy="696689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8132" name="矩形 5">
            <a:extLst>
              <a:ext uri="{FF2B5EF4-FFF2-40B4-BE49-F238E27FC236}">
                <a16:creationId xmlns:a16="http://schemas.microsoft.com/office/drawing/2014/main" id="{D5CD5EFD-B433-45BA-897F-F10FFE937E79}"/>
              </a:ext>
            </a:extLst>
          </p:cNvPr>
          <p:cNvSpPr/>
          <p:nvPr/>
        </p:nvSpPr>
        <p:spPr>
          <a:xfrm>
            <a:off x="923925" y="1412776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A35B42-AD85-448C-AE23-D02FB7F8E7C5}"/>
              </a:ext>
            </a:extLst>
          </p:cNvPr>
          <p:cNvSpPr/>
          <p:nvPr/>
        </p:nvSpPr>
        <p:spPr>
          <a:xfrm>
            <a:off x="904875" y="1874738"/>
            <a:ext cx="64166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8919" name="幻灯片编号占位符 2">
            <a:extLst>
              <a:ext uri="{FF2B5EF4-FFF2-40B4-BE49-F238E27FC236}">
                <a16:creationId xmlns:a16="http://schemas.microsoft.com/office/drawing/2014/main" id="{1B0D4287-F9B9-46C5-9298-FCB8928A932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180479" y="5737994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C9C3C8C-36A8-4358-B872-8AC0E70C8B22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944131">
            <a:extLst>
              <a:ext uri="{FF2B5EF4-FFF2-40B4-BE49-F238E27FC236}">
                <a16:creationId xmlns:a16="http://schemas.microsoft.com/office/drawing/2014/main" id="{6EBFD7B3-A1BF-4BD7-8C38-31D61F8B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93616"/>
            <a:ext cx="6781800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占位符 936962">
            <a:extLst>
              <a:ext uri="{FF2B5EF4-FFF2-40B4-BE49-F238E27FC236}">
                <a16:creationId xmlns:a16="http://schemas.microsoft.com/office/drawing/2014/main" id="{9C6EAF96-F75F-4340-AE93-08FA404DB9E5}"/>
              </a:ext>
            </a:extLst>
          </p:cNvPr>
          <p:cNvSpPr txBox="1"/>
          <p:nvPr/>
        </p:nvSpPr>
        <p:spPr>
          <a:xfrm>
            <a:off x="874440" y="2374504"/>
            <a:ext cx="7772400" cy="342423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VPLL_CON</a:t>
            </a:r>
            <a:r>
              <a:rPr lang="zh-CN" altLang="en-US" sz="2400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寄存器</a:t>
            </a:r>
            <a:endParaRPr lang="zh-CN" altLang="en-US" sz="2400" noProof="1"/>
          </a:p>
        </p:txBody>
      </p:sp>
      <p:sp>
        <p:nvSpPr>
          <p:cNvPr id="47108" name="标题 918529">
            <a:extLst>
              <a:ext uri="{FF2B5EF4-FFF2-40B4-BE49-F238E27FC236}">
                <a16:creationId xmlns:a16="http://schemas.microsoft.com/office/drawing/2014/main" id="{CDFD1DEF-B50B-4138-8468-3E7689774148}"/>
              </a:ext>
            </a:extLst>
          </p:cNvPr>
          <p:cNvSpPr txBox="1"/>
          <p:nvPr/>
        </p:nvSpPr>
        <p:spPr>
          <a:xfrm>
            <a:off x="709613" y="373459"/>
            <a:ext cx="6416675" cy="624681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49156" name="矩形 6">
            <a:extLst>
              <a:ext uri="{FF2B5EF4-FFF2-40B4-BE49-F238E27FC236}">
                <a16:creationId xmlns:a16="http://schemas.microsoft.com/office/drawing/2014/main" id="{D6B84B94-5314-409F-8DA8-C4FD13F3B5EB}"/>
              </a:ext>
            </a:extLst>
          </p:cNvPr>
          <p:cNvSpPr/>
          <p:nvPr/>
        </p:nvSpPr>
        <p:spPr>
          <a:xfrm>
            <a:off x="893490" y="1374379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7EA139-1410-4398-9F4D-58AA8DFED693}"/>
              </a:ext>
            </a:extLst>
          </p:cNvPr>
          <p:cNvSpPr/>
          <p:nvPr/>
        </p:nvSpPr>
        <p:spPr>
          <a:xfrm>
            <a:off x="874440" y="1917304"/>
            <a:ext cx="64166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2</a:t>
            </a:r>
            <a:r>
              <a:rPr lang="en-US" altLang="zh-CN" sz="2400" b="1" noProof="1">
                <a:solidFill>
                  <a:srgbClr val="0070C0"/>
                </a:solidFill>
              </a:rPr>
              <a:t>. </a:t>
            </a:r>
            <a:r>
              <a:rPr lang="en-US" altLang="en-US" sz="2400" b="1" noProof="1">
                <a:solidFill>
                  <a:srgbClr val="0070C0"/>
                </a:solidFill>
              </a:rPr>
              <a:t>锁相环控制寄存器</a:t>
            </a:r>
            <a:r>
              <a:rPr lang="en-US" altLang="zh-CN" sz="2400" b="1" noProof="1">
                <a:solidFill>
                  <a:srgbClr val="0070C0"/>
                </a:solidFill>
              </a:rPr>
              <a:t>xPLL_CONn</a:t>
            </a:r>
            <a:r>
              <a:rPr lang="en-US" altLang="en-US" sz="2400" b="1" noProof="1">
                <a:solidFill>
                  <a:srgbClr val="0070C0"/>
                </a:solidFill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</a:rPr>
              <a:t>n=0</a:t>
            </a:r>
            <a:r>
              <a:rPr lang="en-US" altLang="en-US" sz="2400" b="1" noProof="1">
                <a:solidFill>
                  <a:srgbClr val="0070C0"/>
                </a:solidFill>
              </a:rPr>
              <a:t>、</a:t>
            </a:r>
            <a:r>
              <a:rPr lang="en-US" altLang="zh-CN" sz="2400" b="1" noProof="1">
                <a:solidFill>
                  <a:srgbClr val="0070C0"/>
                </a:solidFill>
              </a:rPr>
              <a:t>1</a:t>
            </a:r>
            <a:r>
              <a:rPr lang="en-US" altLang="en-US" sz="2400" b="1" noProof="1">
                <a:solidFill>
                  <a:srgbClr val="0070C0"/>
                </a:solidFill>
              </a:rPr>
              <a:t>）</a:t>
            </a:r>
          </a:p>
        </p:txBody>
      </p:sp>
      <p:sp>
        <p:nvSpPr>
          <p:cNvPr id="39943" name="幻灯片编号占位符 2">
            <a:extLst>
              <a:ext uri="{FF2B5EF4-FFF2-40B4-BE49-F238E27FC236}">
                <a16:creationId xmlns:a16="http://schemas.microsoft.com/office/drawing/2014/main" id="{BD746CCF-BDF3-469D-A102-800113A67D9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272778" y="6173391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631BF7-C909-4013-9F5F-4FB01A51C23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21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945154">
            <a:extLst>
              <a:ext uri="{FF2B5EF4-FFF2-40B4-BE49-F238E27FC236}">
                <a16:creationId xmlns:a16="http://schemas.microsoft.com/office/drawing/2014/main" id="{F76B6595-A55D-4441-854D-E5F91F59AC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3266" y="2291611"/>
            <a:ext cx="7772400" cy="3424238"/>
          </a:xfrm>
        </p:spPr>
        <p:txBody>
          <a:bodyPr wrap="square" anchor="t"/>
          <a:lstStyle/>
          <a:p>
            <a:pPr algn="just" eaLnBrk="1" hangingPunct="1">
              <a:defRPr/>
            </a:pPr>
            <a:r>
              <a:rPr lang="en-US" altLang="zh-CN" sz="2400" noProof="1"/>
              <a:t>CLK_SRC0</a:t>
            </a:r>
            <a:r>
              <a:rPr lang="en-US" altLang="en-US" sz="2400" noProof="1"/>
              <a:t>主要用于选择系统时钟，</a:t>
            </a:r>
            <a:r>
              <a:rPr lang="en-US" altLang="zh-CN" sz="2400" noProof="1"/>
              <a:t>CLK_SRC1~6</a:t>
            </a:r>
            <a:r>
              <a:rPr lang="en-US" altLang="en-US" sz="2400" noProof="1"/>
              <a:t>用于设置各子模块的时钟源。子模块选好后，还要开启相应的屏蔽位选择才会生效（</a:t>
            </a:r>
            <a:r>
              <a:rPr lang="en-US" altLang="zh-CN" sz="2400" noProof="1"/>
              <a:t>CLK_SRC_MASKn</a:t>
            </a:r>
            <a:r>
              <a:rPr lang="en-US" altLang="en-US" sz="2400" noProof="1"/>
              <a:t>）</a:t>
            </a:r>
            <a:endParaRPr lang="en-US" altLang="zh-CN" sz="2400" noProof="1"/>
          </a:p>
          <a:p>
            <a:pPr algn="just" eaLnBrk="1" hangingPunct="1">
              <a:defRPr/>
            </a:pPr>
            <a:r>
              <a:rPr lang="en-US" altLang="en-US" sz="2400" noProof="1"/>
              <a:t>以</a:t>
            </a:r>
            <a:r>
              <a:rPr lang="en-US" altLang="zh-CN" sz="2400" noProof="1"/>
              <a:t>CLK_SRC0</a:t>
            </a:r>
            <a:r>
              <a:rPr lang="en-US" altLang="en-US" sz="2400" noProof="1"/>
              <a:t>为例：</a:t>
            </a:r>
            <a:endParaRPr lang="en-US" altLang="zh-CN" sz="2400" noProof="1"/>
          </a:p>
          <a:p>
            <a:pPr algn="just" eaLnBrk="1" hangingPunct="1">
              <a:defRPr/>
            </a:pPr>
            <a:endParaRPr lang="en-US" altLang="en-US" sz="2400" noProof="1"/>
          </a:p>
        </p:txBody>
      </p:sp>
      <p:sp>
        <p:nvSpPr>
          <p:cNvPr id="40966" name="幻灯片编号占位符 1">
            <a:extLst>
              <a:ext uri="{FF2B5EF4-FFF2-40B4-BE49-F238E27FC236}">
                <a16:creationId xmlns:a16="http://schemas.microsoft.com/office/drawing/2014/main" id="{FEC3A5CB-5ECE-4DF3-BF00-04D0D907F5AA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xfrm>
            <a:off x="312738" y="5907906"/>
            <a:ext cx="587375" cy="488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A7C7C9A-C649-470C-AF1B-72832CF7347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22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8131" name="标题 918529">
            <a:extLst>
              <a:ext uri="{FF2B5EF4-FFF2-40B4-BE49-F238E27FC236}">
                <a16:creationId xmlns:a16="http://schemas.microsoft.com/office/drawing/2014/main" id="{434F2DF0-EE19-45D2-AD9F-38E6CD2D26BF}"/>
              </a:ext>
            </a:extLst>
          </p:cNvPr>
          <p:cNvSpPr txBox="1"/>
          <p:nvPr/>
        </p:nvSpPr>
        <p:spPr>
          <a:xfrm>
            <a:off x="553853" y="313166"/>
            <a:ext cx="6478488" cy="674246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50180" name="矩形 4">
            <a:extLst>
              <a:ext uri="{FF2B5EF4-FFF2-40B4-BE49-F238E27FC236}">
                <a16:creationId xmlns:a16="http://schemas.microsoft.com/office/drawing/2014/main" id="{FE0E91A5-389D-4660-8CB3-558ECA6876C4}"/>
              </a:ext>
            </a:extLst>
          </p:cNvPr>
          <p:cNvSpPr/>
          <p:nvPr/>
        </p:nvSpPr>
        <p:spPr>
          <a:xfrm>
            <a:off x="838200" y="1315360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725D85E-E705-42DF-B0F7-BC1301DFA314}"/>
              </a:ext>
            </a:extLst>
          </p:cNvPr>
          <p:cNvSpPr/>
          <p:nvPr/>
        </p:nvSpPr>
        <p:spPr>
          <a:xfrm>
            <a:off x="838200" y="1811010"/>
            <a:ext cx="60515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3</a:t>
            </a:r>
            <a:r>
              <a:rPr lang="en-US" altLang="zh-CN" sz="2400" b="1" noProof="1">
                <a:solidFill>
                  <a:srgbClr val="0070C0"/>
                </a:solidFill>
              </a:rPr>
              <a:t>.</a:t>
            </a:r>
            <a:r>
              <a:rPr lang="zh-CN" altLang="en-US" sz="2400" b="1" noProof="1">
                <a:solidFill>
                  <a:srgbClr val="0070C0"/>
                </a:solidFill>
              </a:rPr>
              <a:t>时钟源控制寄存器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CLK_SRCn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n=0~6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en-US" sz="2400" b="1" noProof="1">
              <a:solidFill>
                <a:srgbClr val="0070C0"/>
              </a:solidFill>
            </a:endParaRPr>
          </a:p>
        </p:txBody>
      </p:sp>
      <p:pic>
        <p:nvPicPr>
          <p:cNvPr id="40967" name="图片 2">
            <a:extLst>
              <a:ext uri="{FF2B5EF4-FFF2-40B4-BE49-F238E27FC236}">
                <a16:creationId xmlns:a16="http://schemas.microsoft.com/office/drawing/2014/main" id="{D28EDEA4-C73E-46C2-89D5-5BBB0880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33056"/>
            <a:ext cx="83058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70F4237-73BA-4C7C-8C9E-3E1CF9DDDDC5}"/>
              </a:ext>
            </a:extLst>
          </p:cNvPr>
          <p:cNvSpPr/>
          <p:nvPr/>
        </p:nvSpPr>
        <p:spPr>
          <a:xfrm>
            <a:off x="800100" y="4695056"/>
            <a:ext cx="8382000" cy="365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对话气泡: 矩形 8">
            <a:extLst>
              <a:ext uri="{FF2B5EF4-FFF2-40B4-BE49-F238E27FC236}">
                <a16:creationId xmlns:a16="http://schemas.microsoft.com/office/drawing/2014/main" id="{0273B491-190D-4042-8E4F-1B7A35190BE3}"/>
              </a:ext>
            </a:extLst>
          </p:cNvPr>
          <p:cNvSpPr/>
          <p:nvPr/>
        </p:nvSpPr>
        <p:spPr>
          <a:xfrm>
            <a:off x="6569792" y="3244143"/>
            <a:ext cx="2362200" cy="998537"/>
          </a:xfrm>
          <a:prstGeom prst="wedgeRectCallout">
            <a:avLst>
              <a:gd name="adj1" fmla="val -15719"/>
              <a:gd name="adj2" fmla="val 12705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下一张</a:t>
            </a:r>
            <a:r>
              <a:rPr lang="en-US" altLang="zh-CN" sz="1800" dirty="0">
                <a:solidFill>
                  <a:srgbClr val="FF0000"/>
                </a:solidFill>
              </a:rPr>
              <a:t>PPT</a:t>
            </a:r>
            <a:r>
              <a:rPr lang="zh-CN" altLang="en-US" sz="1800" dirty="0">
                <a:solidFill>
                  <a:srgbClr val="FF0000"/>
                </a:solidFill>
              </a:rPr>
              <a:t>中，红框内的寄存器，找到芯片内的相关部件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3">
            <a:extLst>
              <a:ext uri="{FF2B5EF4-FFF2-40B4-BE49-F238E27FC236}">
                <a16:creationId xmlns:a16="http://schemas.microsoft.com/office/drawing/2014/main" id="{F5B4DDD9-8B0A-4FAD-99B0-FC7059CC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66675"/>
            <a:ext cx="7369175" cy="672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图片 1">
            <a:extLst>
              <a:ext uri="{FF2B5EF4-FFF2-40B4-BE49-F238E27FC236}">
                <a16:creationId xmlns:a16="http://schemas.microsoft.com/office/drawing/2014/main" id="{BE4E35FC-6991-448A-83DE-9BF8FA4B2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67000"/>
            <a:ext cx="487680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7E2A2DC-38F8-4B5A-9D84-1F32C9DEE332}"/>
              </a:ext>
            </a:extLst>
          </p:cNvPr>
          <p:cNvCxnSpPr>
            <a:cxnSpLocks/>
          </p:cNvCxnSpPr>
          <p:nvPr/>
        </p:nvCxnSpPr>
        <p:spPr>
          <a:xfrm>
            <a:off x="3276600" y="2895600"/>
            <a:ext cx="1007368" cy="4613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953347">
            <a:extLst>
              <a:ext uri="{FF2B5EF4-FFF2-40B4-BE49-F238E27FC236}">
                <a16:creationId xmlns:a16="http://schemas.microsoft.com/office/drawing/2014/main" id="{D955FA49-8067-42F7-A014-787B6ED0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2214563"/>
            <a:ext cx="7059613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标题 918529">
            <a:extLst>
              <a:ext uri="{FF2B5EF4-FFF2-40B4-BE49-F238E27FC236}">
                <a16:creationId xmlns:a16="http://schemas.microsoft.com/office/drawing/2014/main" id="{FBE6614F-94D9-44C7-AA9E-35C2012020FF}"/>
              </a:ext>
            </a:extLst>
          </p:cNvPr>
          <p:cNvSpPr txBox="1"/>
          <p:nvPr/>
        </p:nvSpPr>
        <p:spPr>
          <a:xfrm>
            <a:off x="-7937" y="259695"/>
            <a:ext cx="7772400" cy="8302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53251" name="矩形 4">
            <a:extLst>
              <a:ext uri="{FF2B5EF4-FFF2-40B4-BE49-F238E27FC236}">
                <a16:creationId xmlns:a16="http://schemas.microsoft.com/office/drawing/2014/main" id="{1BBC95C0-06C6-47AD-A58D-D50FBC62130B}"/>
              </a:ext>
            </a:extLst>
          </p:cNvPr>
          <p:cNvSpPr/>
          <p:nvPr/>
        </p:nvSpPr>
        <p:spPr>
          <a:xfrm>
            <a:off x="704850" y="1228725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9.1.3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时钟控制寄存器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2B82FB-FB27-4B6A-8E2D-00127A21E674}"/>
              </a:ext>
            </a:extLst>
          </p:cNvPr>
          <p:cNvSpPr/>
          <p:nvPr/>
        </p:nvSpPr>
        <p:spPr>
          <a:xfrm>
            <a:off x="685800" y="1752600"/>
            <a:ext cx="774700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PV210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有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8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个</a:t>
            </a:r>
            <a:r>
              <a:rPr lang="zh-CN" altLang="en-US" sz="2400" b="1" noProof="1">
                <a:solidFill>
                  <a:srgbClr val="0070C0"/>
                </a:solidFill>
              </a:rPr>
              <a:t>时钟分频控制寄存器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CLK_DIVn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（</a:t>
            </a:r>
            <a:r>
              <a:rPr lang="en-US" altLang="zh-CN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n=0~7</a:t>
            </a:r>
            <a:r>
              <a:rPr lang="zh-CN" altLang="en-US" sz="2400" b="1" noProof="1">
                <a:solidFill>
                  <a:srgbClr val="0070C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）</a:t>
            </a:r>
            <a:endParaRPr lang="en-US" altLang="en-US" sz="2400" b="1" noProof="1">
              <a:solidFill>
                <a:srgbClr val="0070C0"/>
              </a:solidFill>
            </a:endParaRPr>
          </a:p>
        </p:txBody>
      </p:sp>
      <p:sp>
        <p:nvSpPr>
          <p:cNvPr id="43014" name="幻灯片编号占位符 2">
            <a:extLst>
              <a:ext uri="{FF2B5EF4-FFF2-40B4-BE49-F238E27FC236}">
                <a16:creationId xmlns:a16="http://schemas.microsoft.com/office/drawing/2014/main" id="{EF3484F3-DDBC-41A4-AD8A-0F0C105C6C7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A60C02-DBF3-4261-9978-4FC70E6F217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87584CA-B933-43BA-914B-DE03E3A0BC59}"/>
              </a:ext>
            </a:extLst>
          </p:cNvPr>
          <p:cNvSpPr/>
          <p:nvPr/>
        </p:nvSpPr>
        <p:spPr>
          <a:xfrm>
            <a:off x="704850" y="3657600"/>
            <a:ext cx="7059613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4BEAF158-837E-4E0B-9B66-91677CC795C5}"/>
              </a:ext>
            </a:extLst>
          </p:cNvPr>
          <p:cNvSpPr/>
          <p:nvPr/>
        </p:nvSpPr>
        <p:spPr>
          <a:xfrm>
            <a:off x="6324600" y="2438400"/>
            <a:ext cx="2362200" cy="1092200"/>
          </a:xfrm>
          <a:prstGeom prst="wedgeRectCallout">
            <a:avLst>
              <a:gd name="adj1" fmla="val -142170"/>
              <a:gd name="adj2" fmla="val 604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800" dirty="0">
                <a:solidFill>
                  <a:srgbClr val="FF0000"/>
                </a:solidFill>
              </a:rPr>
              <a:t>下一张</a:t>
            </a:r>
            <a:r>
              <a:rPr lang="en-US" altLang="zh-CN" sz="1800" dirty="0">
                <a:solidFill>
                  <a:srgbClr val="FF0000"/>
                </a:solidFill>
              </a:rPr>
              <a:t>PPT</a:t>
            </a:r>
            <a:r>
              <a:rPr lang="zh-CN" altLang="en-US" sz="1800" dirty="0">
                <a:solidFill>
                  <a:srgbClr val="FF0000"/>
                </a:solidFill>
              </a:rPr>
              <a:t>中，红框内的寄存器，找到芯片内的相关部件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编号占位符 1">
            <a:extLst>
              <a:ext uri="{FF2B5EF4-FFF2-40B4-BE49-F238E27FC236}">
                <a16:creationId xmlns:a16="http://schemas.microsoft.com/office/drawing/2014/main" id="{AEA53EA3-452E-40C1-AD0D-7F5E8119B50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53D839-C666-465D-BACD-79A0852AD11F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44035" name="图片 2">
            <a:extLst>
              <a:ext uri="{FF2B5EF4-FFF2-40B4-BE49-F238E27FC236}">
                <a16:creationId xmlns:a16="http://schemas.microsoft.com/office/drawing/2014/main" id="{1B7073CE-D104-4154-9230-250D66EC1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68263"/>
            <a:ext cx="73533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D9C6E4C-2822-444C-9171-040557469D59}"/>
              </a:ext>
            </a:extLst>
          </p:cNvPr>
          <p:cNvCxnSpPr/>
          <p:nvPr/>
        </p:nvCxnSpPr>
        <p:spPr>
          <a:xfrm>
            <a:off x="5105400" y="2895600"/>
            <a:ext cx="533400" cy="304800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CCDB2C5-F1ED-4352-93CD-8304FCE7E026}"/>
              </a:ext>
            </a:extLst>
          </p:cNvPr>
          <p:cNvSpPr/>
          <p:nvPr/>
        </p:nvSpPr>
        <p:spPr>
          <a:xfrm>
            <a:off x="1895475" y="2438400"/>
            <a:ext cx="5989638" cy="4413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963585">
            <a:extLst>
              <a:ext uri="{FF2B5EF4-FFF2-40B4-BE49-F238E27FC236}">
                <a16:creationId xmlns:a16="http://schemas.microsoft.com/office/drawing/2014/main" id="{DA9F1F22-BE03-4F53-94F3-94AAF0EA21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11696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1203" name="文本占位符 963586">
            <a:extLst>
              <a:ext uri="{FF2B5EF4-FFF2-40B4-BE49-F238E27FC236}">
                <a16:creationId xmlns:a16="http://schemas.microsoft.com/office/drawing/2014/main" id="{A4FE4E3E-60CC-4FD6-9AB5-0ACAB67A0FE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762000" y="1828800"/>
            <a:ext cx="8077200" cy="4038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b="1" noProof="1"/>
              <a:t>S5PV210</a:t>
            </a:r>
            <a:r>
              <a:rPr lang="zh-CN" altLang="en-US" sz="2400" b="1" noProof="1"/>
              <a:t>有</a:t>
            </a:r>
            <a:r>
              <a:rPr lang="en-US" altLang="zh-CN" sz="2400" b="1" noProof="1"/>
              <a:t>5</a:t>
            </a:r>
            <a:r>
              <a:rPr lang="zh-CN" altLang="en-US" sz="2400" b="1" noProof="1"/>
              <a:t>个</a:t>
            </a:r>
            <a:r>
              <a:rPr lang="en-US" altLang="zh-CN" sz="2400" b="1" noProof="1"/>
              <a:t>32</a:t>
            </a:r>
            <a:r>
              <a:rPr lang="zh-CN" altLang="en-US" sz="2400" b="1" noProof="1"/>
              <a:t>位的脉冲宽度调制计时器，这些定时器为</a:t>
            </a:r>
            <a:r>
              <a:rPr lang="en-US" altLang="zh-CN" sz="2400" b="1" noProof="1"/>
              <a:t>ARM</a:t>
            </a:r>
            <a:r>
              <a:rPr lang="zh-CN" altLang="en-US" sz="2400" b="1" noProof="1"/>
              <a:t>子系统产生内部中断。</a:t>
            </a:r>
            <a:endParaRPr lang="en-US" altLang="zh-CN" sz="24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b="1" noProof="1"/>
              <a:t>定时器</a:t>
            </a:r>
            <a:r>
              <a:rPr lang="en-US" altLang="zh-CN" sz="2400" b="1" noProof="1"/>
              <a:t>0</a:t>
            </a:r>
            <a:r>
              <a:rPr lang="zh-CN" altLang="en-US" sz="2400" b="1" noProof="1"/>
              <a:t>、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、</a:t>
            </a:r>
            <a:r>
              <a:rPr lang="en-US" altLang="zh-CN" sz="2400" b="1" noProof="1"/>
              <a:t>2</a:t>
            </a:r>
            <a:r>
              <a:rPr lang="zh-CN" altLang="en-US" sz="2400" b="1" noProof="1"/>
              <a:t>和</a:t>
            </a:r>
            <a:r>
              <a:rPr lang="en-US" altLang="zh-CN" sz="2400" b="1" noProof="1"/>
              <a:t>3</a:t>
            </a:r>
            <a:r>
              <a:rPr lang="zh-CN" altLang="en-US" sz="2400" b="1" noProof="1"/>
              <a:t>包括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功能，驱动外部</a:t>
            </a:r>
            <a:r>
              <a:rPr lang="en-US" altLang="zh-CN" sz="2400" b="1" noProof="1"/>
              <a:t>I/O</a:t>
            </a:r>
            <a:r>
              <a:rPr lang="zh-CN" altLang="en-US" sz="2400" b="1" noProof="1"/>
              <a:t>接口。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定时器</a:t>
            </a:r>
            <a:r>
              <a:rPr lang="en-US" altLang="zh-CN" sz="2400" b="1" noProof="1"/>
              <a:t>0</a:t>
            </a:r>
            <a:r>
              <a:rPr lang="zh-CN" altLang="en-US" sz="2400" b="1" noProof="1"/>
              <a:t>有一个可选的死区发生器功能来支持大电流设备。</a:t>
            </a:r>
            <a:endParaRPr lang="en-US" altLang="zh-CN" sz="24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b="1" noProof="1"/>
              <a:t>定时器</a:t>
            </a:r>
            <a:r>
              <a:rPr lang="en-US" altLang="zh-CN" sz="2400" b="1" noProof="1"/>
              <a:t>4</a:t>
            </a:r>
            <a:r>
              <a:rPr lang="zh-CN" altLang="en-US" sz="2400" b="1" noProof="1"/>
              <a:t>是内部定时器没有输出引脚。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b="1" noProof="1"/>
              <a:t>计时器使用</a:t>
            </a:r>
            <a:r>
              <a:rPr lang="en-US" altLang="zh-CN" sz="2400" b="1" noProof="1"/>
              <a:t>APB-PCLK</a:t>
            </a:r>
            <a:r>
              <a:rPr lang="zh-CN" altLang="en-US" sz="2400" b="1" noProof="1"/>
              <a:t>作为源时钟。定时器</a:t>
            </a:r>
            <a:r>
              <a:rPr lang="en-US" altLang="zh-CN" sz="2400" b="1" noProof="1"/>
              <a:t>0</a:t>
            </a:r>
            <a:r>
              <a:rPr lang="zh-CN" altLang="en-US" sz="2400" b="1" noProof="1"/>
              <a:t>和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共享一个可编程的</a:t>
            </a:r>
            <a:r>
              <a:rPr lang="en-US" altLang="zh-CN" sz="2400" b="1" noProof="1"/>
              <a:t>8</a:t>
            </a:r>
            <a:r>
              <a:rPr lang="zh-CN" altLang="en-US" sz="2400" b="1" noProof="1"/>
              <a:t>位预分频器。定时器</a:t>
            </a:r>
            <a:r>
              <a:rPr lang="en-US" altLang="zh-CN" sz="2400" b="1" noProof="1"/>
              <a:t>2</a:t>
            </a:r>
            <a:r>
              <a:rPr lang="zh-CN" altLang="en-US" sz="2400" b="1" noProof="1"/>
              <a:t>、</a:t>
            </a:r>
            <a:r>
              <a:rPr lang="en-US" altLang="zh-CN" sz="2400" b="1" noProof="1"/>
              <a:t>3</a:t>
            </a:r>
            <a:r>
              <a:rPr lang="zh-CN" altLang="en-US" sz="2400" b="1" noProof="1"/>
              <a:t>、</a:t>
            </a:r>
            <a:r>
              <a:rPr lang="en-US" altLang="zh-CN" sz="2400" b="1" noProof="1"/>
              <a:t>4</a:t>
            </a:r>
            <a:r>
              <a:rPr lang="zh-CN" altLang="en-US" sz="2400" b="1" noProof="1"/>
              <a:t>共享另一个</a:t>
            </a:r>
            <a:r>
              <a:rPr lang="en-US" altLang="zh-CN" sz="2400" b="1" noProof="1"/>
              <a:t>8</a:t>
            </a:r>
            <a:r>
              <a:rPr lang="zh-CN" altLang="en-US" sz="2400" b="1" noProof="1"/>
              <a:t>位预分频器。每个定时器有一个时钟分频器。</a:t>
            </a:r>
            <a:endParaRPr lang="en-US" altLang="zh-CN" sz="2400" b="1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b="1" noProof="1"/>
              <a:t>定时器</a:t>
            </a:r>
            <a:r>
              <a:rPr lang="en-US" altLang="zh-CN" sz="2400" b="1" noProof="1"/>
              <a:t>0</a:t>
            </a:r>
            <a:r>
              <a:rPr lang="zh-CN" altLang="en-US" sz="2400" b="1" noProof="1"/>
              <a:t>～</a:t>
            </a:r>
            <a:r>
              <a:rPr lang="en-US" altLang="zh-CN" sz="2400" b="1" noProof="1"/>
              <a:t>4</a:t>
            </a:r>
            <a:r>
              <a:rPr lang="zh-CN" altLang="en-US" sz="2400" b="1" noProof="1"/>
              <a:t>也可直接采用</a:t>
            </a:r>
            <a:r>
              <a:rPr lang="en-US" altLang="zh-CN" sz="2400" b="1" noProof="1"/>
              <a:t>sclk_PWM</a:t>
            </a:r>
            <a:r>
              <a:rPr lang="zh-CN" altLang="en-US" sz="2400" b="1" noProof="1"/>
              <a:t>作为时钟源。</a:t>
            </a:r>
            <a:endParaRPr lang="en-US" altLang="zh-CN" sz="2400" b="1" noProof="1"/>
          </a:p>
        </p:txBody>
      </p:sp>
      <p:sp>
        <p:nvSpPr>
          <p:cNvPr id="45061" name="幻灯片编号占位符 1">
            <a:extLst>
              <a:ext uri="{FF2B5EF4-FFF2-40B4-BE49-F238E27FC236}">
                <a16:creationId xmlns:a16="http://schemas.microsoft.com/office/drawing/2014/main" id="{62E603FF-CB0D-48C3-8CAB-8AE6B9243A2E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76C8D35-5BC8-474B-AA8B-FF4F69D8B86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26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6324" name="矩形 3">
            <a:extLst>
              <a:ext uri="{FF2B5EF4-FFF2-40B4-BE49-F238E27FC236}">
                <a16:creationId xmlns:a16="http://schemas.microsoft.com/office/drawing/2014/main" id="{E6F45689-DB2E-4F40-A12F-6354A06D5CF2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图片 967683">
            <a:extLst>
              <a:ext uri="{FF2B5EF4-FFF2-40B4-BE49-F238E27FC236}">
                <a16:creationId xmlns:a16="http://schemas.microsoft.com/office/drawing/2014/main" id="{CB033A0D-AB3E-47BC-A2E3-DA51808E2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90600"/>
            <a:ext cx="64008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标题 963585">
            <a:extLst>
              <a:ext uri="{FF2B5EF4-FFF2-40B4-BE49-F238E27FC236}">
                <a16:creationId xmlns:a16="http://schemas.microsoft.com/office/drawing/2014/main" id="{E1117835-5F4C-4A8C-8419-7C9B45072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7239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46084" name="幻灯片编号占位符 3">
            <a:extLst>
              <a:ext uri="{FF2B5EF4-FFF2-40B4-BE49-F238E27FC236}">
                <a16:creationId xmlns:a16="http://schemas.microsoft.com/office/drawing/2014/main" id="{E74113CE-20C5-4749-94B2-F029750FA80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28A2371-7A43-4F06-A6C1-0D15E8179334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D5AD2434-412B-4E8A-958D-889B93920F57}"/>
              </a:ext>
            </a:extLst>
          </p:cNvPr>
          <p:cNvSpPr/>
          <p:nvPr/>
        </p:nvSpPr>
        <p:spPr>
          <a:xfrm>
            <a:off x="1905000" y="1143000"/>
            <a:ext cx="1066800" cy="381000"/>
          </a:xfrm>
          <a:prstGeom prst="wedgeRectCallout">
            <a:avLst>
              <a:gd name="adj1" fmla="val 52026"/>
              <a:gd name="adj2" fmla="val 1921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8</a:t>
            </a:r>
            <a:r>
              <a:rPr lang="zh-CN" altLang="en-US" sz="1200" b="1" noProof="1">
                <a:solidFill>
                  <a:srgbClr val="FF0000"/>
                </a:solidFill>
              </a:rPr>
              <a:t>位预分频器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对话气泡: 矩形 5">
            <a:extLst>
              <a:ext uri="{FF2B5EF4-FFF2-40B4-BE49-F238E27FC236}">
                <a16:creationId xmlns:a16="http://schemas.microsoft.com/office/drawing/2014/main" id="{E16073C7-2A06-4284-AE16-B74A0E03D64C}"/>
              </a:ext>
            </a:extLst>
          </p:cNvPr>
          <p:cNvSpPr/>
          <p:nvPr/>
        </p:nvSpPr>
        <p:spPr>
          <a:xfrm>
            <a:off x="1905000" y="5715000"/>
            <a:ext cx="1066800" cy="381000"/>
          </a:xfrm>
          <a:prstGeom prst="wedgeRectCallout">
            <a:avLst>
              <a:gd name="adj1" fmla="val 54883"/>
              <a:gd name="adj2" fmla="val -1651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8</a:t>
            </a:r>
            <a:r>
              <a:rPr lang="zh-CN" altLang="en-US" sz="1200" b="1" noProof="1">
                <a:solidFill>
                  <a:srgbClr val="FF0000"/>
                </a:solidFill>
              </a:rPr>
              <a:t>位预分频器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878A719A-9503-4EAD-A823-A36BF0359C9E}"/>
              </a:ext>
            </a:extLst>
          </p:cNvPr>
          <p:cNvSpPr/>
          <p:nvPr/>
        </p:nvSpPr>
        <p:spPr>
          <a:xfrm>
            <a:off x="3525838" y="1138238"/>
            <a:ext cx="1524000" cy="228600"/>
          </a:xfrm>
          <a:prstGeom prst="wedgeRectCallout">
            <a:avLst>
              <a:gd name="adj1" fmla="val -46021"/>
              <a:gd name="adj2" fmla="val 1743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1200" b="1" noProof="1">
                <a:solidFill>
                  <a:srgbClr val="FF0000"/>
                </a:solidFill>
              </a:rPr>
              <a:t>独立时钟分频器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对话气泡: 矩形 9">
            <a:extLst>
              <a:ext uri="{FF2B5EF4-FFF2-40B4-BE49-F238E27FC236}">
                <a16:creationId xmlns:a16="http://schemas.microsoft.com/office/drawing/2014/main" id="{16DEDB18-7062-49A2-8578-D974E35EE050}"/>
              </a:ext>
            </a:extLst>
          </p:cNvPr>
          <p:cNvSpPr/>
          <p:nvPr/>
        </p:nvSpPr>
        <p:spPr>
          <a:xfrm>
            <a:off x="5543550" y="1138238"/>
            <a:ext cx="1085850" cy="228600"/>
          </a:xfrm>
          <a:prstGeom prst="wedgeRectCallout">
            <a:avLst>
              <a:gd name="adj1" fmla="val -130605"/>
              <a:gd name="adj2" fmla="val 22329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en-US" altLang="zh-CN" sz="1200" b="1" noProof="1">
                <a:solidFill>
                  <a:srgbClr val="FF0000"/>
                </a:solidFill>
              </a:rPr>
              <a:t>PWM</a:t>
            </a:r>
            <a:r>
              <a:rPr lang="zh-CN" altLang="en-US" sz="1200" b="1" noProof="1">
                <a:solidFill>
                  <a:srgbClr val="FF0000"/>
                </a:solidFill>
              </a:rPr>
              <a:t>定时器</a:t>
            </a:r>
            <a:r>
              <a:rPr lang="en-US" altLang="zh-CN" sz="1200" b="1" noProof="1">
                <a:solidFill>
                  <a:srgbClr val="FF0000"/>
                </a:solidFill>
              </a:rPr>
              <a:t>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3" name="爆炸形: 8 pt  2">
            <a:extLst>
              <a:ext uri="{FF2B5EF4-FFF2-40B4-BE49-F238E27FC236}">
                <a16:creationId xmlns:a16="http://schemas.microsoft.com/office/drawing/2014/main" id="{4A9AD264-D823-4D10-AA57-728A6F940330}"/>
              </a:ext>
            </a:extLst>
          </p:cNvPr>
          <p:cNvSpPr/>
          <p:nvPr/>
        </p:nvSpPr>
        <p:spPr>
          <a:xfrm>
            <a:off x="6172200" y="5600700"/>
            <a:ext cx="762000" cy="609600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63585">
            <a:extLst>
              <a:ext uri="{FF2B5EF4-FFF2-40B4-BE49-F238E27FC236}">
                <a16:creationId xmlns:a16="http://schemas.microsoft.com/office/drawing/2014/main" id="{68BDA04C-7D55-4165-B0C8-264AD8827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268" y="387669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2227" name="文本占位符 965634">
            <a:extLst>
              <a:ext uri="{FF2B5EF4-FFF2-40B4-BE49-F238E27FC236}">
                <a16:creationId xmlns:a16="http://schemas.microsoft.com/office/drawing/2014/main" id="{B48C29C9-CB58-483E-A248-8EFD97B7DE2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533400" y="1905000"/>
            <a:ext cx="8229600" cy="4648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noProof="1"/>
              <a:t>每个定时器有一个由定时器时钟驱动的</a:t>
            </a:r>
            <a:r>
              <a:rPr lang="en-US" altLang="zh-CN" sz="2400" noProof="1"/>
              <a:t>32</a:t>
            </a:r>
            <a:r>
              <a:rPr lang="zh-CN" altLang="en-US" sz="2400" noProof="1"/>
              <a:t>位递减计数器。</a:t>
            </a:r>
            <a:endParaRPr lang="en-US" altLang="zh-CN" sz="2400" noProof="1"/>
          </a:p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sz="2400" noProof="1"/>
              <a:t>当递减计数器为零时，定时器中断请求生成通知</a:t>
            </a:r>
            <a:r>
              <a:rPr lang="en-US" altLang="zh-CN" sz="2400" noProof="1"/>
              <a:t>CPU</a:t>
            </a:r>
            <a:r>
              <a:rPr lang="zh-CN" altLang="en-US" sz="2400" noProof="1"/>
              <a:t>定时器操作已经完成。当定时器计数达到</a:t>
            </a:r>
            <a:r>
              <a:rPr lang="en-US" altLang="zh-CN" sz="2400" noProof="1"/>
              <a:t>0</a:t>
            </a:r>
            <a:r>
              <a:rPr lang="zh-CN" altLang="en-US" sz="2400" noProof="1"/>
              <a:t>，相应的</a:t>
            </a:r>
            <a:r>
              <a:rPr lang="en-US" altLang="zh-CN" sz="2400" noProof="1">
                <a:solidFill>
                  <a:srgbClr val="FF0000"/>
                </a:solidFill>
              </a:rPr>
              <a:t>TCNTBn</a:t>
            </a:r>
            <a:r>
              <a:rPr lang="zh-CN" altLang="en-US" sz="2400" noProof="1">
                <a:solidFill>
                  <a:srgbClr val="FF0000"/>
                </a:solidFill>
              </a:rPr>
              <a:t>的值自动装载到递减计数值中以继续下一个操作</a:t>
            </a:r>
            <a:r>
              <a:rPr lang="zh-CN" altLang="en-US" sz="2400" noProof="1"/>
              <a:t>。但是如果定时器停止了，例如在定时器运行模式下通过对</a:t>
            </a:r>
            <a:r>
              <a:rPr lang="en-US" altLang="zh-CN" sz="2400" noProof="1"/>
              <a:t>TCONn</a:t>
            </a:r>
            <a:r>
              <a:rPr lang="zh-CN" altLang="en-US" sz="2400" noProof="1"/>
              <a:t>的定时器使能位清零，则</a:t>
            </a:r>
            <a:r>
              <a:rPr lang="en-US" altLang="zh-CN" sz="2400" noProof="1"/>
              <a:t>TCNTBn</a:t>
            </a:r>
            <a:r>
              <a:rPr lang="zh-CN" altLang="en-US" sz="2400" noProof="1"/>
              <a:t>的值不会装载到计数器中。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noProof="1"/>
              <a:t>TCMPBn</a:t>
            </a:r>
            <a:r>
              <a:rPr lang="zh-CN" altLang="en-US" sz="2400" noProof="1"/>
              <a:t>的值用于脉宽调制。当</a:t>
            </a:r>
            <a:r>
              <a:rPr lang="zh-CN" altLang="en-US" sz="2400" noProof="1">
                <a:solidFill>
                  <a:srgbClr val="FF0000"/>
                </a:solidFill>
              </a:rPr>
              <a:t>递减计数器的值</a:t>
            </a:r>
            <a:r>
              <a:rPr lang="zh-CN" altLang="en-US" sz="2400" noProof="1"/>
              <a:t>和</a:t>
            </a:r>
            <a:r>
              <a:rPr lang="zh-CN" altLang="en-US" sz="2400" noProof="1">
                <a:solidFill>
                  <a:srgbClr val="FF0000"/>
                </a:solidFill>
              </a:rPr>
              <a:t>定时器控制逻辑中的比较寄存器</a:t>
            </a:r>
            <a:r>
              <a:rPr lang="zh-CN" altLang="en-US" sz="2400" noProof="1"/>
              <a:t>的值匹配时，定时器控制逻辑改变输出电平。因此，比较寄存器决定了</a:t>
            </a:r>
            <a:r>
              <a:rPr lang="en-US" altLang="zh-CN" sz="2400" noProof="1"/>
              <a:t>PWM</a:t>
            </a:r>
            <a:r>
              <a:rPr lang="zh-CN" altLang="en-US" sz="2400" noProof="1"/>
              <a:t>输出的开启时间。</a:t>
            </a: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2400" noProof="1"/>
              <a:t>TCNTBn</a:t>
            </a:r>
            <a:r>
              <a:rPr lang="zh-CN" altLang="en-US" sz="2400" noProof="1"/>
              <a:t>和</a:t>
            </a:r>
            <a:r>
              <a:rPr lang="en-US" altLang="zh-CN" sz="2400" noProof="1"/>
              <a:t>TCMPBn</a:t>
            </a:r>
            <a:r>
              <a:rPr lang="zh-CN" altLang="en-US" sz="2400" noProof="1"/>
              <a:t>寄存器是</a:t>
            </a:r>
            <a:r>
              <a:rPr lang="zh-CN" altLang="en-US" sz="2400" noProof="1">
                <a:solidFill>
                  <a:srgbClr val="FF0000"/>
                </a:solidFill>
              </a:rPr>
              <a:t>双缓存</a:t>
            </a:r>
            <a:r>
              <a:rPr lang="zh-CN" altLang="en-US" sz="2400" noProof="1"/>
              <a:t>的，允许定时器参数更新在中间的任一个周期。新值不生效，直到当前的定时器周期完成为止。</a:t>
            </a:r>
          </a:p>
        </p:txBody>
      </p:sp>
      <p:sp>
        <p:nvSpPr>
          <p:cNvPr id="47109" name="幻灯片编号占位符 1">
            <a:extLst>
              <a:ext uri="{FF2B5EF4-FFF2-40B4-BE49-F238E27FC236}">
                <a16:creationId xmlns:a16="http://schemas.microsoft.com/office/drawing/2014/main" id="{115E95C5-4736-496F-8E16-B181738729C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F0E12F-F84B-44CF-BF03-57A038118E5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58372" name="矩形 4">
            <a:extLst>
              <a:ext uri="{FF2B5EF4-FFF2-40B4-BE49-F238E27FC236}">
                <a16:creationId xmlns:a16="http://schemas.microsoft.com/office/drawing/2014/main" id="{A5980E66-0780-401D-9FBC-542CDEB4F39A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8434EF-A23D-4ADA-BD91-596CE1ADF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68614"/>
            <a:ext cx="2376264" cy="165190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63585">
            <a:extLst>
              <a:ext uri="{FF2B5EF4-FFF2-40B4-BE49-F238E27FC236}">
                <a16:creationId xmlns:a16="http://schemas.microsoft.com/office/drawing/2014/main" id="{8B2C37D6-BC0A-462A-85BE-4F622F194A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32656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48133" name="幻灯片编号占位符 5">
            <a:extLst>
              <a:ext uri="{FF2B5EF4-FFF2-40B4-BE49-F238E27FC236}">
                <a16:creationId xmlns:a16="http://schemas.microsoft.com/office/drawing/2014/main" id="{EE05B717-599C-402F-B512-694A0FEB96F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0AA6FC-B5E5-4C09-9DD9-93581F85AA02}" type="slidenum">
              <a:rPr lang="en-US" altLang="zh-CN" sz="1000">
                <a:solidFill>
                  <a:schemeClr val="tx1"/>
                </a:solidFill>
              </a:rPr>
              <a:pPr eaLnBrk="1" hangingPunct="1"/>
              <a:t>29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0419" name="矩形 4">
            <a:extLst>
              <a:ext uri="{FF2B5EF4-FFF2-40B4-BE49-F238E27FC236}">
                <a16:creationId xmlns:a16="http://schemas.microsoft.com/office/drawing/2014/main" id="{404C2312-A452-4ADA-851A-50EB2A0236A3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60420" name="文本框 2">
            <a:extLst>
              <a:ext uri="{FF2B5EF4-FFF2-40B4-BE49-F238E27FC236}">
                <a16:creationId xmlns:a16="http://schemas.microsoft.com/office/drawing/2014/main" id="{5C2397CD-7302-4B01-8984-A9A6C7B94178}"/>
              </a:ext>
            </a:extLst>
          </p:cNvPr>
          <p:cNvSpPr txBox="1"/>
          <p:nvPr/>
        </p:nvSpPr>
        <p:spPr>
          <a:xfrm>
            <a:off x="707352" y="1712973"/>
            <a:ext cx="8382000" cy="4949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514350" indent="-514350" eaLnBrk="1" hangingPunct="1">
              <a:spcBef>
                <a:spcPts val="1200"/>
              </a:spcBef>
              <a:buClrTx/>
              <a:buFont typeface="Arial" panose="020B0604020202020204" pitchFamily="34" charset="0"/>
              <a:buAutoNum type="arabicParenBoth"/>
              <a:defRPr/>
            </a:pP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程序开始，设定好定时器的初始值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寄存器和比较值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TCMPBn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寄存器。</a:t>
            </a:r>
            <a:endParaRPr lang="en-US" altLang="zh-CN" b="1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ClrTx/>
              <a:buFont typeface="Arial" panose="020B0604020202020204" pitchFamily="34" charset="0"/>
              <a:buAutoNum type="arabicParenBoth"/>
              <a:defRPr/>
            </a:pP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TCON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寄存器开启定时器，使能手动更新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(manual update)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，将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TCMPBn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寄存器中的值装入内部寄存器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，定时器开始减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计数。</a:t>
            </a:r>
            <a:endParaRPr lang="en-US" altLang="zh-CN" b="1" noProof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ClrTx/>
              <a:buFont typeface="Arial" panose="020B0604020202020204" pitchFamily="34" charset="0"/>
              <a:buAutoNum type="arabicParenBoth"/>
              <a:defRPr/>
            </a:pP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当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TCNTn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的值减到与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TCMPn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的值相等，在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TCON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寄存器中使能了自动反转功能后，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TOUTn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的输出引脚被反转（高变低、低变高）。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TCNTn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继续减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计数，该寄存器的值可由</a:t>
            </a:r>
            <a:r>
              <a:rPr lang="en-US" altLang="zh-CN" b="1" noProof="1">
                <a:solidFill>
                  <a:schemeClr val="tx2"/>
                </a:solidFill>
                <a:latin typeface="Arial" panose="020B0604020202020204" pitchFamily="34" charset="0"/>
              </a:rPr>
              <a:t>TCNTOn</a:t>
            </a:r>
            <a:r>
              <a:rPr lang="zh-CN" altLang="en-US" b="1" noProof="1">
                <a:solidFill>
                  <a:schemeClr val="tx2"/>
                </a:solidFill>
                <a:latin typeface="Arial" panose="020B0604020202020204" pitchFamily="34" charset="0"/>
              </a:rPr>
              <a:t>寄存器获得。</a:t>
            </a:r>
            <a:endParaRPr lang="en-US" altLang="zh-CN" b="1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514350" indent="-514350" eaLnBrk="1" hangingPunct="1">
              <a:spcBef>
                <a:spcPts val="1200"/>
              </a:spcBef>
              <a:buClrTx/>
              <a:buFont typeface="Arial" panose="020B0604020202020204" pitchFamily="34" charset="0"/>
              <a:buAutoNum type="arabicParenBoth"/>
              <a:defRPr/>
            </a:pP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当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的值减到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，若定时器的中断被使能，则触发中断。若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TCON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寄存器配置了自动加载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(Auto Reload)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，则定时器自动将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TCNBn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TCMPBn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寄存器的值加载到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TCNTn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b="1" noProof="1">
                <a:solidFill>
                  <a:srgbClr val="FF0000"/>
                </a:solidFill>
                <a:latin typeface="Arial" panose="020B0604020202020204" pitchFamily="34" charset="0"/>
              </a:rPr>
              <a:t>TCMPn</a:t>
            </a:r>
            <a:r>
              <a:rPr lang="zh-CN" altLang="en-US" b="1" noProof="1">
                <a:solidFill>
                  <a:srgbClr val="FF0000"/>
                </a:solidFill>
                <a:latin typeface="Arial" panose="020B0604020202020204" pitchFamily="34" charset="0"/>
              </a:rPr>
              <a:t>寄存器中开始下一个定时计数；否则计时器停止。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A466EA-EDAB-4712-A7D6-5C5860FE4E0F}"/>
              </a:ext>
            </a:extLst>
          </p:cNvPr>
          <p:cNvSpPr/>
          <p:nvPr/>
        </p:nvSpPr>
        <p:spPr>
          <a:xfrm>
            <a:off x="6250113" y="1254125"/>
            <a:ext cx="2839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课本</a:t>
            </a:r>
            <a:r>
              <a:rPr lang="en-US" altLang="zh-CN" b="1" dirty="0">
                <a:solidFill>
                  <a:srgbClr val="FF0000"/>
                </a:solidFill>
              </a:rPr>
              <a:t>122</a:t>
            </a:r>
            <a:r>
              <a:rPr lang="zh-CN" altLang="en-US" b="1" dirty="0">
                <a:solidFill>
                  <a:srgbClr val="FF0000"/>
                </a:solidFill>
              </a:rPr>
              <a:t>页，</a:t>
            </a:r>
            <a:r>
              <a:rPr lang="en-US" altLang="zh-CN" b="1" dirty="0">
                <a:solidFill>
                  <a:srgbClr val="FF0000"/>
                </a:solidFill>
              </a:rPr>
              <a:t>TCON</a:t>
            </a:r>
            <a:r>
              <a:rPr lang="zh-CN" altLang="en-US" b="1" dirty="0">
                <a:solidFill>
                  <a:srgbClr val="FF0000"/>
                </a:solidFill>
              </a:rPr>
              <a:t>寄存器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918529">
            <a:extLst>
              <a:ext uri="{FF2B5EF4-FFF2-40B4-BE49-F238E27FC236}">
                <a16:creationId xmlns:a16="http://schemas.microsoft.com/office/drawing/2014/main" id="{1246DE39-C016-4E7C-8CC9-94D657B4C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888" y="332656"/>
            <a:ext cx="7772400" cy="69668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9.1 S5PV210</a:t>
            </a:r>
            <a:r>
              <a:rPr lang="zh-CN" altLang="en-US" noProof="1"/>
              <a:t>的时钟体系结构</a:t>
            </a:r>
          </a:p>
        </p:txBody>
      </p:sp>
      <p:sp>
        <p:nvSpPr>
          <p:cNvPr id="2" name="文本占位符 918530">
            <a:extLst>
              <a:ext uri="{FF2B5EF4-FFF2-40B4-BE49-F238E27FC236}">
                <a16:creationId xmlns:a16="http://schemas.microsoft.com/office/drawing/2014/main" id="{F1C2ED01-A624-4175-9591-B2856E2253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0888" y="1869158"/>
            <a:ext cx="7772400" cy="3191719"/>
          </a:xfrm>
        </p:spPr>
        <p:txBody>
          <a:bodyPr>
            <a:noAutofit/>
          </a:bodyPr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0070C0"/>
                </a:solidFill>
              </a:rPr>
              <a:t>S5PV210</a:t>
            </a:r>
            <a:r>
              <a:rPr lang="en-US" altLang="en-US" sz="2400" noProof="1">
                <a:solidFill>
                  <a:srgbClr val="0070C0"/>
                </a:solidFill>
              </a:rPr>
              <a:t>的时钟域构成</a:t>
            </a:r>
          </a:p>
          <a:p>
            <a:pPr marL="0" indent="0" eaLnBrk="1" hangingPunct="1">
              <a:defRPr/>
            </a:pPr>
            <a:r>
              <a:rPr lang="en-US" altLang="en-US" sz="2400" noProof="1"/>
              <a:t>一般来说，</a:t>
            </a:r>
            <a:r>
              <a:rPr lang="en-US" altLang="zh-CN" sz="2400" noProof="1"/>
              <a:t>MCU</a:t>
            </a:r>
            <a:r>
              <a:rPr lang="en-US" altLang="en-US" sz="2400" noProof="1"/>
              <a:t>的主时钟源主要是外部晶振或外部时钟，而用得最多的是外部晶振。在正确情况下，系统内所使用的时钟都是外部时钟源经过一定的处理得到的，由于外部时钟源的频率一般不能满足系统所需要的高频条件，所以往往需要</a:t>
            </a:r>
            <a:r>
              <a:rPr lang="en-US" altLang="zh-CN" sz="2400" noProof="1"/>
              <a:t>PLL</a:t>
            </a:r>
            <a:r>
              <a:rPr lang="en-US" altLang="en-US" sz="2400" noProof="1"/>
              <a:t>进行倍频处理。</a:t>
            </a:r>
          </a:p>
          <a:p>
            <a:pPr marL="0" indent="0" eaLnBrk="1" hangingPunct="1">
              <a:defRPr/>
            </a:pPr>
            <a:r>
              <a:rPr lang="en-US" altLang="zh-CN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S5pV210</a:t>
            </a:r>
            <a:r>
              <a:rPr lang="en-US" altLang="en-US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包括三个时钟域，即主系统时钟域</a:t>
            </a:r>
            <a:r>
              <a:rPr lang="en-US" altLang="zh-CN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MSYS</a:t>
            </a:r>
            <a:r>
              <a:rPr lang="en-US" altLang="en-US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、显示系统时钟域</a:t>
            </a:r>
            <a:r>
              <a:rPr lang="en-US" altLang="zh-CN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DSYS</a:t>
            </a:r>
            <a:r>
              <a:rPr lang="en-US" altLang="en-US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和外围系统时钟域</a:t>
            </a:r>
            <a:r>
              <a:rPr lang="en-US" altLang="zh-CN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PSYS</a:t>
            </a:r>
            <a:r>
              <a:rPr lang="en-US" altLang="en-US" sz="2400" u="sng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21509" name="幻灯片编号占位符 3">
            <a:extLst>
              <a:ext uri="{FF2B5EF4-FFF2-40B4-BE49-F238E27FC236}">
                <a16:creationId xmlns:a16="http://schemas.microsoft.com/office/drawing/2014/main" id="{1789A25D-66AA-452E-AB42-695A9217EBB0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3225CF-4B2E-4549-B426-C75B551E1FF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4579" name="矩形 2">
            <a:extLst>
              <a:ext uri="{FF2B5EF4-FFF2-40B4-BE49-F238E27FC236}">
                <a16:creationId xmlns:a16="http://schemas.microsoft.com/office/drawing/2014/main" id="{22F6E438-07FA-4F5A-B43B-A81CF11598F8}"/>
              </a:ext>
            </a:extLst>
          </p:cNvPr>
          <p:cNvSpPr/>
          <p:nvPr/>
        </p:nvSpPr>
        <p:spPr>
          <a:xfrm>
            <a:off x="790888" y="1273249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9.1.1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的时钟域和时钟源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63585">
            <a:extLst>
              <a:ext uri="{FF2B5EF4-FFF2-40B4-BE49-F238E27FC236}">
                <a16:creationId xmlns:a16="http://schemas.microsoft.com/office/drawing/2014/main" id="{DEE8C9FA-29CE-4D04-8411-9606CCD8BE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63892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49157" name="幻灯片编号占位符 1">
            <a:extLst>
              <a:ext uri="{FF2B5EF4-FFF2-40B4-BE49-F238E27FC236}">
                <a16:creationId xmlns:a16="http://schemas.microsoft.com/office/drawing/2014/main" id="{7992DC6C-CE1F-4A92-805B-BAAD811177F8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C5F1AE8-44CC-49BB-957B-FD54B0ACAF5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30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1443" name="矩形 4">
            <a:extLst>
              <a:ext uri="{FF2B5EF4-FFF2-40B4-BE49-F238E27FC236}">
                <a16:creationId xmlns:a16="http://schemas.microsoft.com/office/drawing/2014/main" id="{C8E7F985-23B1-4EAF-A116-4C140B2E93C2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61444" name="文本框 2">
            <a:extLst>
              <a:ext uri="{FF2B5EF4-FFF2-40B4-BE49-F238E27FC236}">
                <a16:creationId xmlns:a16="http://schemas.microsoft.com/office/drawing/2014/main" id="{BCAEC714-7CE0-42C6-AA8F-A08BA88E9243}"/>
              </a:ext>
            </a:extLst>
          </p:cNvPr>
          <p:cNvSpPr txBox="1"/>
          <p:nvPr/>
        </p:nvSpPr>
        <p:spPr>
          <a:xfrm>
            <a:off x="762000" y="1790904"/>
            <a:ext cx="8382000" cy="3213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154305" indent="-514985" eaLnBrk="1" hangingPunct="1">
              <a:spcBef>
                <a:spcPts val="1200"/>
              </a:spcBef>
              <a:buClr>
                <a:srgbClr val="1A2839"/>
              </a:buClr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TCMPBn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寄存器决定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TOUTn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输出信号的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</a:rPr>
              <a:t>占空比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。</a:t>
            </a:r>
            <a:endParaRPr lang="en-US" altLang="zh-CN" sz="2400" b="1" noProof="1">
              <a:solidFill>
                <a:srgbClr val="0B5484"/>
              </a:solidFill>
              <a:latin typeface="Arial" panose="020B0604020202020204" pitchFamily="34" charset="0"/>
            </a:endParaRPr>
          </a:p>
          <a:p>
            <a:pPr marL="154305" indent="-514985" eaLnBrk="1" hangingPunct="1">
              <a:spcBef>
                <a:spcPts val="1200"/>
              </a:spcBef>
              <a:buClr>
                <a:srgbClr val="1A2839"/>
              </a:buClr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TCNTBn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寄存器决定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TOUTn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输出信号的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</a:rPr>
              <a:t>频率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。</a:t>
            </a:r>
            <a:endParaRPr lang="en-US" altLang="zh-CN" sz="2400" b="1" noProof="1">
              <a:solidFill>
                <a:srgbClr val="0B5484"/>
              </a:solidFill>
              <a:latin typeface="Arial" panose="020B0604020202020204" pitchFamily="34" charset="0"/>
            </a:endParaRPr>
          </a:p>
          <a:p>
            <a:pPr marL="154305" indent="-514985" eaLnBrk="1" hangingPunct="1">
              <a:spcBef>
                <a:spcPts val="1200"/>
              </a:spcBef>
              <a:buClr>
                <a:srgbClr val="1A2839"/>
              </a:buClr>
              <a:defRPr/>
            </a:pP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TOUTn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频率不变时，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TCMPBn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的值越大，则输出高电平持续时间越长；反之，则持续时间越短。</a:t>
            </a:r>
            <a:endParaRPr lang="en-US" altLang="zh-CN" sz="2400" b="1" noProof="1">
              <a:solidFill>
                <a:srgbClr val="0B5484"/>
              </a:solidFill>
              <a:latin typeface="Arial" panose="020B0604020202020204" pitchFamily="34" charset="0"/>
            </a:endParaRPr>
          </a:p>
          <a:p>
            <a:pPr marL="154305" indent="-514985" eaLnBrk="1" hangingPunct="1">
              <a:spcBef>
                <a:spcPts val="1200"/>
              </a:spcBef>
              <a:buClr>
                <a:srgbClr val="1A2839"/>
              </a:buClr>
              <a:defRPr/>
            </a:pP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若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TCON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寄存器中使能了反转（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inverter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）位，则脉冲高低电平持续时间对应关系反转。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963585">
            <a:extLst>
              <a:ext uri="{FF2B5EF4-FFF2-40B4-BE49-F238E27FC236}">
                <a16:creationId xmlns:a16="http://schemas.microsoft.com/office/drawing/2014/main" id="{656ED3B5-4EC9-495F-AC02-A223E5CCF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0529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4514" name="文本占位符 971778">
            <a:extLst>
              <a:ext uri="{FF2B5EF4-FFF2-40B4-BE49-F238E27FC236}">
                <a16:creationId xmlns:a16="http://schemas.microsoft.com/office/drawing/2014/main" id="{2FE6FEBC-C0A5-4DF6-9263-9649F636F4F4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1104899" y="1844824"/>
            <a:ext cx="7772400" cy="3424238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2400" noProof="1">
                <a:solidFill>
                  <a:srgbClr val="C00000"/>
                </a:solidFill>
              </a:rPr>
              <a:t>PWM</a:t>
            </a:r>
            <a:r>
              <a:rPr lang="zh-CN" altLang="en-US" sz="2400" noProof="1">
                <a:solidFill>
                  <a:srgbClr val="C00000"/>
                </a:solidFill>
              </a:rPr>
              <a:t>调制实例</a:t>
            </a:r>
          </a:p>
        </p:txBody>
      </p:sp>
      <p:sp>
        <p:nvSpPr>
          <p:cNvPr id="50182" name="幻灯片编号占位符 1">
            <a:extLst>
              <a:ext uri="{FF2B5EF4-FFF2-40B4-BE49-F238E27FC236}">
                <a16:creationId xmlns:a16="http://schemas.microsoft.com/office/drawing/2014/main" id="{9C82E7E9-07EE-4C7D-AD01-D94EF755D70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414D5F-1881-410E-A377-8909329B975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31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50179" name="图片 971779">
            <a:extLst>
              <a:ext uri="{FF2B5EF4-FFF2-40B4-BE49-F238E27FC236}">
                <a16:creationId xmlns:a16="http://schemas.microsoft.com/office/drawing/2014/main" id="{173EAE4A-9598-4BEA-9BB4-80C7C3F7A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7" y="2276872"/>
            <a:ext cx="8137525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9" name="矩形 4">
            <a:extLst>
              <a:ext uri="{FF2B5EF4-FFF2-40B4-BE49-F238E27FC236}">
                <a16:creationId xmlns:a16="http://schemas.microsoft.com/office/drawing/2014/main" id="{716C93F8-AE9B-46B7-AF4A-BD8BA2834F77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2F5BC2BC-577A-48BA-857B-E90689A2D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44017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1205" name="幻灯片编号占位符 5">
            <a:extLst>
              <a:ext uri="{FF2B5EF4-FFF2-40B4-BE49-F238E27FC236}">
                <a16:creationId xmlns:a16="http://schemas.microsoft.com/office/drawing/2014/main" id="{624809DB-816A-4D14-A72B-4429E3D92EA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9CD573-DB70-4427-9E81-E10FCC93D046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32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3491" name="矩形 3">
            <a:extLst>
              <a:ext uri="{FF2B5EF4-FFF2-40B4-BE49-F238E27FC236}">
                <a16:creationId xmlns:a16="http://schemas.microsoft.com/office/drawing/2014/main" id="{D9BD2B9F-E822-4D68-9928-E8EA7DFFB93C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6FFD16-7A13-4B34-9AD5-E0B6E4579480}"/>
              </a:ext>
            </a:extLst>
          </p:cNvPr>
          <p:cNvSpPr/>
          <p:nvPr/>
        </p:nvSpPr>
        <p:spPr>
          <a:xfrm>
            <a:off x="971600" y="1772816"/>
            <a:ext cx="7986464" cy="4186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PWM</a:t>
            </a:r>
            <a:r>
              <a:rPr lang="en-US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定时器编程步骤：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设置预分频器、时钟分频器值。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寄存器的值。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设置相应定时器的手动更新位，手动更新，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将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的值加载到</a:t>
            </a:r>
            <a:r>
              <a:rPr lang="en-US" altLang="zh-CN" sz="2400" noProof="1"/>
              <a:t>TCNTn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TCMPn</a:t>
            </a:r>
            <a:r>
              <a:rPr lang="en-US" altLang="en-US" sz="2400" noProof="1"/>
              <a:t>寄存器。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启动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，将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寄存器对应的</a:t>
            </a:r>
            <a:r>
              <a:rPr lang="en-US" altLang="zh-CN" sz="2400" noProof="1"/>
              <a:t>start/stop</a:t>
            </a:r>
            <a:r>
              <a:rPr lang="en-US" altLang="en-US" sz="2400" noProof="1"/>
              <a:t>位置</a:t>
            </a:r>
            <a:r>
              <a:rPr lang="en-US" altLang="zh-CN" sz="2400" noProof="1"/>
              <a:t>1</a:t>
            </a:r>
            <a:r>
              <a:rPr lang="en-US" altLang="en-US" sz="2400" noProof="1"/>
              <a:t>，</a:t>
            </a:r>
            <a:r>
              <a:rPr lang="en-US" altLang="zh-CN" sz="2400" noProof="1"/>
              <a:t>Timer</a:t>
            </a:r>
            <a:r>
              <a:rPr lang="en-US" altLang="en-US" sz="2400" noProof="1"/>
              <a:t> </a:t>
            </a:r>
            <a:r>
              <a:rPr lang="en-US" altLang="zh-CN" sz="2400" noProof="1"/>
              <a:t>n</a:t>
            </a:r>
            <a:r>
              <a:rPr lang="en-US" altLang="en-US" sz="2400" noProof="1"/>
              <a:t>开始计数。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/>
              <a:defRPr/>
            </a:pPr>
            <a:r>
              <a:rPr lang="en-US" altLang="en-US" sz="2400" noProof="1"/>
              <a:t>当</a:t>
            </a:r>
            <a:r>
              <a:rPr lang="en-US" altLang="zh-CN" sz="2400" noProof="1"/>
              <a:t>TCNTn</a:t>
            </a:r>
            <a:r>
              <a:rPr lang="en-US" altLang="en-US" sz="2400" noProof="1"/>
              <a:t>的值与</a:t>
            </a:r>
            <a:r>
              <a:rPr lang="en-US" altLang="zh-CN" sz="2400" noProof="1"/>
              <a:t>TCMPn</a:t>
            </a:r>
            <a:r>
              <a:rPr lang="en-US" altLang="en-US" sz="2400" noProof="1"/>
              <a:t>的值相等，则输出</a:t>
            </a:r>
            <a:r>
              <a:rPr lang="en-US" altLang="zh-CN" sz="2400" noProof="1"/>
              <a:t>TOUTn</a:t>
            </a:r>
            <a:r>
              <a:rPr lang="en-US" altLang="en-US" sz="2400" noProof="1"/>
              <a:t>电平由低变高；若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寄存器使能了中断，则触发中断。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FE6FF904-7F71-4186-A10E-0807B7F46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5929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2229" name="幻灯片编号占位符 1">
            <a:extLst>
              <a:ext uri="{FF2B5EF4-FFF2-40B4-BE49-F238E27FC236}">
                <a16:creationId xmlns:a16="http://schemas.microsoft.com/office/drawing/2014/main" id="{E2D322D2-8DAA-499C-BE22-A6FC15E7B7F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2C42EE-4536-4A87-84B4-FF6A037EE4AC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33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4515" name="矩形 3">
            <a:extLst>
              <a:ext uri="{FF2B5EF4-FFF2-40B4-BE49-F238E27FC236}">
                <a16:creationId xmlns:a16="http://schemas.microsoft.com/office/drawing/2014/main" id="{C69103FA-BF02-4280-A7D9-7FB8D20288F9}"/>
              </a:ext>
            </a:extLst>
          </p:cNvPr>
          <p:cNvSpPr/>
          <p:nvPr/>
        </p:nvSpPr>
        <p:spPr>
          <a:xfrm>
            <a:off x="762000" y="1254125"/>
            <a:ext cx="4630738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9.3.1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定时器概述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614879C-EA8F-4DEB-9F04-521A512D34E4}"/>
              </a:ext>
            </a:extLst>
          </p:cNvPr>
          <p:cNvSpPr/>
          <p:nvPr/>
        </p:nvSpPr>
        <p:spPr>
          <a:xfrm>
            <a:off x="827584" y="1772816"/>
            <a:ext cx="8001000" cy="4248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PWM</a:t>
            </a:r>
            <a:r>
              <a:rPr lang="en-US" altLang="en-US" sz="240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定时器编程步骤：</a:t>
            </a:r>
          </a:p>
          <a:p>
            <a:pPr>
              <a:spcBef>
                <a:spcPts val="1200"/>
              </a:spcBef>
              <a:buFont typeface="Wingdings" panose="05000000000000000000" pitchFamily="2" charset="2"/>
              <a:buAutoNum type="arabicParenBoth" startAt="6"/>
              <a:defRPr/>
            </a:pPr>
            <a:r>
              <a:rPr lang="en-US" altLang="en-US" sz="2400" noProof="1"/>
              <a:t>若允许自动加载（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寄存器中设置），则</a:t>
            </a:r>
            <a:r>
              <a:rPr lang="en-US" altLang="zh-CN" sz="2400" noProof="1"/>
              <a:t>TCNTn</a:t>
            </a:r>
            <a:r>
              <a:rPr lang="en-US" altLang="en-US" sz="2400" noProof="1"/>
              <a:t>达到</a:t>
            </a:r>
            <a:r>
              <a:rPr lang="en-US" altLang="zh-CN" sz="2400" noProof="1"/>
              <a:t>0</a:t>
            </a:r>
            <a:r>
              <a:rPr lang="en-US" altLang="en-US" sz="2400" noProof="1"/>
              <a:t>时自动重装，开始下一次定时；否则，计时器停止。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 startAt="6"/>
              <a:defRPr/>
            </a:pPr>
            <a:r>
              <a:rPr lang="en-US" altLang="en-US" sz="2400" noProof="1"/>
              <a:t>计数过程中，可对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装入新的数值，在自动重装方式下，新值被用于下一次定时（可在中断服务程序中设置）。这就是</a:t>
            </a:r>
            <a:r>
              <a:rPr lang="en-US" altLang="zh-CN" sz="2400" noProof="1"/>
              <a:t>TCNTBn</a:t>
            </a:r>
            <a:r>
              <a:rPr lang="en-US" altLang="en-US" sz="2400" noProof="1"/>
              <a:t>和</a:t>
            </a:r>
            <a:r>
              <a:rPr lang="en-US" altLang="zh-CN" sz="2400" noProof="1"/>
              <a:t>TCMPBn</a:t>
            </a:r>
            <a:r>
              <a:rPr lang="en-US" altLang="en-US" sz="2400" noProof="1"/>
              <a:t>的双缓冲功能。</a:t>
            </a:r>
            <a:endParaRPr lang="en-US" altLang="zh-CN" sz="2400" noProof="1"/>
          </a:p>
          <a:p>
            <a:pPr>
              <a:spcBef>
                <a:spcPts val="1200"/>
              </a:spcBef>
              <a:buFont typeface="Arial" panose="020B0604020202020204" pitchFamily="34" charset="0"/>
              <a:buAutoNum type="arabicParenBoth" startAt="6"/>
              <a:defRPr/>
            </a:pPr>
            <a:r>
              <a:rPr lang="en-US" altLang="en-US" sz="2400" noProof="1"/>
              <a:t>计数过程中，可通过编程的方式停止计数器的计数（将</a:t>
            </a:r>
            <a:r>
              <a:rPr lang="en-US" altLang="zh-CN" sz="2400" noProof="1"/>
              <a:t>TCON</a:t>
            </a:r>
            <a:r>
              <a:rPr lang="en-US" altLang="en-US" sz="2400" noProof="1"/>
              <a:t>寄存器相应的</a:t>
            </a:r>
            <a:r>
              <a:rPr lang="en-US" altLang="zh-CN" sz="2400" noProof="1"/>
              <a:t>start/stop</a:t>
            </a:r>
            <a:r>
              <a:rPr lang="en-US" altLang="en-US" sz="2400" noProof="1"/>
              <a:t>位置</a:t>
            </a:r>
            <a:r>
              <a:rPr lang="en-US" altLang="zh-CN" sz="2400" noProof="1"/>
              <a:t>0</a:t>
            </a:r>
            <a:r>
              <a:rPr lang="en-US" altLang="en-US" sz="2400" noProof="1"/>
              <a:t>），可在中断服务程序中设置。</a:t>
            </a:r>
            <a:endParaRPr lang="en-US" altLang="zh-CN" sz="2400" noProof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9214E0-F81B-467C-87AB-732F8CCF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960" y="3212976"/>
            <a:ext cx="1944216" cy="86972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谢谢</a:t>
            </a:r>
          </a:p>
        </p:txBody>
      </p:sp>
      <p:sp>
        <p:nvSpPr>
          <p:cNvPr id="53250" name="幻灯片编号占位符 1">
            <a:extLst>
              <a:ext uri="{FF2B5EF4-FFF2-40B4-BE49-F238E27FC236}">
                <a16:creationId xmlns:a16="http://schemas.microsoft.com/office/drawing/2014/main" id="{3246ED0F-B1D4-4850-8A6F-E2823CED8A6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2021A9-65CC-4758-AE90-0B2D2FE3DD93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34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4B999D0D-C575-4F5C-B2BB-2A3DA84C5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32656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4277" name="幻灯片编号占位符 1">
            <a:extLst>
              <a:ext uri="{FF2B5EF4-FFF2-40B4-BE49-F238E27FC236}">
                <a16:creationId xmlns:a16="http://schemas.microsoft.com/office/drawing/2014/main" id="{C1A99F51-CA48-45CB-BDAD-A015FA6ECE6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D72608D-480D-4C3B-9B8C-3F6635E995F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6563" name="矩形 3">
            <a:extLst>
              <a:ext uri="{FF2B5EF4-FFF2-40B4-BE49-F238E27FC236}">
                <a16:creationId xmlns:a16="http://schemas.microsoft.com/office/drawing/2014/main" id="{3709159C-15A7-4005-A5C0-A347340CCF8E}"/>
              </a:ext>
            </a:extLst>
          </p:cNvPr>
          <p:cNvSpPr/>
          <p:nvPr/>
        </p:nvSpPr>
        <p:spPr>
          <a:xfrm>
            <a:off x="762000" y="1254125"/>
            <a:ext cx="31797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9.3.2 S5PV210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</a:t>
            </a:r>
          </a:p>
        </p:txBody>
      </p:sp>
      <p:sp>
        <p:nvSpPr>
          <p:cNvPr id="66564" name="矩形 4">
            <a:extLst>
              <a:ext uri="{FF2B5EF4-FFF2-40B4-BE49-F238E27FC236}">
                <a16:creationId xmlns:a16="http://schemas.microsoft.com/office/drawing/2014/main" id="{44BCE18F-BC63-489A-A379-C10F898EC2B6}"/>
              </a:ext>
            </a:extLst>
          </p:cNvPr>
          <p:cNvSpPr/>
          <p:nvPr/>
        </p:nvSpPr>
        <p:spPr>
          <a:xfrm>
            <a:off x="914400" y="1679575"/>
            <a:ext cx="8229600" cy="4862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(1) 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系统定时器（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System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是一个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32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位的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PWM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定时器，在除了休眠模式外的任何模式下为系统提供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1ms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的定时计数。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可在不终止定时器计数的条件下改变内部中断的发生时段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(2) 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实时时钟（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Real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Clock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RTC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(3)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看门狗定时器（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Watchdog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主要功能是产生复位信号来恢复系统。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系统发生不可控的异常时，利用</a:t>
            </a:r>
            <a:r>
              <a:rPr lang="en-US" altLang="zh-CN" sz="2400" noProof="1">
                <a:solidFill>
                  <a:schemeClr val="tx2"/>
                </a:solidFill>
                <a:latin typeface="Arial" panose="020B0604020202020204" pitchFamily="34" charset="0"/>
              </a:rPr>
              <a:t>WDT</a:t>
            </a: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恢复相关控制器，使其重新工作。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chemeClr val="tx2"/>
                </a:solidFill>
                <a:latin typeface="Arial" panose="020B0604020202020204" pitchFamily="34" charset="0"/>
              </a:rPr>
              <a:t>提供中断服务。</a:t>
            </a:r>
            <a:endParaRPr lang="en-US" altLang="zh-CN" sz="24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B13347A4-15F1-46C9-A18E-4D386C1BC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50830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5301" name="幻灯片编号占位符 7">
            <a:extLst>
              <a:ext uri="{FF2B5EF4-FFF2-40B4-BE49-F238E27FC236}">
                <a16:creationId xmlns:a16="http://schemas.microsoft.com/office/drawing/2014/main" id="{02BABA1B-A743-418D-89A6-F1F3C062D0F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F1DE34-DCA6-4374-ACAE-4F3697134F5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36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7587" name="矩形 3">
            <a:extLst>
              <a:ext uri="{FF2B5EF4-FFF2-40B4-BE49-F238E27FC236}">
                <a16:creationId xmlns:a16="http://schemas.microsoft.com/office/drawing/2014/main" id="{9F76C5FC-3CD2-4918-A847-50596DA0EC7C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8611" name="矩形 6">
            <a:extLst>
              <a:ext uri="{FF2B5EF4-FFF2-40B4-BE49-F238E27FC236}">
                <a16:creationId xmlns:a16="http://schemas.microsoft.com/office/drawing/2014/main" id="{4E268AF1-A66F-4A2F-814F-45B4E2D1C3A7}"/>
              </a:ext>
            </a:extLst>
          </p:cNvPr>
          <p:cNvSpPr/>
          <p:nvPr/>
        </p:nvSpPr>
        <p:spPr>
          <a:xfrm>
            <a:off x="738188" y="1905000"/>
            <a:ext cx="8534400" cy="2924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定时器配置寄存器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定时器计数缓存寄存器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，定时器比较缓存寄存器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TCMPBn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计数观察寄存器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TCNTOn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定时器控制寄存器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定时器中断控制状态寄存器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TINT_CSTAT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CDB099C1-C5B3-4500-BB74-6086EBA3B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81012"/>
            <a:ext cx="7772400" cy="593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6326" name="幻灯片编号占位符 4">
            <a:extLst>
              <a:ext uri="{FF2B5EF4-FFF2-40B4-BE49-F238E27FC236}">
                <a16:creationId xmlns:a16="http://schemas.microsoft.com/office/drawing/2014/main" id="{18191B0A-4CA4-433B-A071-501D766D64E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CB0B7-A2F3-40C3-876D-2D8FAA18243D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8611" name="矩形 3">
            <a:extLst>
              <a:ext uri="{FF2B5EF4-FFF2-40B4-BE49-F238E27FC236}">
                <a16:creationId xmlns:a16="http://schemas.microsoft.com/office/drawing/2014/main" id="{DAB8E21D-50E2-4ED6-A998-99AA9563F2C0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8612" name="矩形 6">
            <a:extLst>
              <a:ext uri="{FF2B5EF4-FFF2-40B4-BE49-F238E27FC236}">
                <a16:creationId xmlns:a16="http://schemas.microsoft.com/office/drawing/2014/main" id="{5CD8E2FD-17E4-4526-8F33-00EFC1FB81A9}"/>
              </a:ext>
            </a:extLst>
          </p:cNvPr>
          <p:cNvSpPr/>
          <p:nvPr/>
        </p:nvSpPr>
        <p:spPr>
          <a:xfrm>
            <a:off x="738188" y="1752600"/>
            <a:ext cx="85344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Configuration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包含两个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8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位与分频器，用以产生定时器的输入时钟频率。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6325" name="图片 1">
            <a:extLst>
              <a:ext uri="{FF2B5EF4-FFF2-40B4-BE49-F238E27FC236}">
                <a16:creationId xmlns:a16="http://schemas.microsoft.com/office/drawing/2014/main" id="{65E5E466-8F40-4E3C-8954-D6A20CFA7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968"/>
            <a:ext cx="914400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8E909BD9-A1BC-41F7-8D03-205B8B473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465510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7350" name="幻灯片编号占位符 5">
            <a:extLst>
              <a:ext uri="{FF2B5EF4-FFF2-40B4-BE49-F238E27FC236}">
                <a16:creationId xmlns:a16="http://schemas.microsoft.com/office/drawing/2014/main" id="{64129C0F-16F4-4678-A5CA-88901F4DC4E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0FC0FF-174C-455D-9DFE-9F2F15881E3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69635" name="矩形 3">
            <a:extLst>
              <a:ext uri="{FF2B5EF4-FFF2-40B4-BE49-F238E27FC236}">
                <a16:creationId xmlns:a16="http://schemas.microsoft.com/office/drawing/2014/main" id="{541FBAD3-70A0-4B6D-AC10-38C8184890CF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69636" name="矩形 6">
            <a:extLst>
              <a:ext uri="{FF2B5EF4-FFF2-40B4-BE49-F238E27FC236}">
                <a16:creationId xmlns:a16="http://schemas.microsoft.com/office/drawing/2014/main" id="{06D299B3-699D-4C39-AED2-50B2BF2772BC}"/>
              </a:ext>
            </a:extLst>
          </p:cNvPr>
          <p:cNvSpPr/>
          <p:nvPr/>
        </p:nvSpPr>
        <p:spPr>
          <a:xfrm>
            <a:off x="738188" y="1752600"/>
            <a:ext cx="853440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TCFGn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Configuration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由于定时器系统中有多路复用电路，可将输入时钟进一步分频，由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TCFG1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寄存器控制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28EDF9-AF84-4E0D-88A3-05B038A6A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650" y="0"/>
            <a:ext cx="6870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DD0E98E3-D895-4728-8780-3D1824D99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366" y="366712"/>
            <a:ext cx="7772400" cy="676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8375" name="幻灯片编号占位符 5">
            <a:extLst>
              <a:ext uri="{FF2B5EF4-FFF2-40B4-BE49-F238E27FC236}">
                <a16:creationId xmlns:a16="http://schemas.microsoft.com/office/drawing/2014/main" id="{C841FC61-4E0D-45F8-A0EA-6876D8D6A067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98AA35-3325-453B-94C2-018E9D1F7058}" type="slidenum">
              <a:rPr lang="en-US" altLang="zh-CN" sz="1000">
                <a:solidFill>
                  <a:schemeClr val="tx1"/>
                </a:solidFill>
              </a:rPr>
              <a:pPr eaLnBrk="1" hangingPunct="1"/>
              <a:t>39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0659" name="矩形 3">
            <a:extLst>
              <a:ext uri="{FF2B5EF4-FFF2-40B4-BE49-F238E27FC236}">
                <a16:creationId xmlns:a16="http://schemas.microsoft.com/office/drawing/2014/main" id="{6C730843-83F3-4DC5-A8F1-FC808F79EEB9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1683" name="矩形 6">
            <a:extLst>
              <a:ext uri="{FF2B5EF4-FFF2-40B4-BE49-F238E27FC236}">
                <a16:creationId xmlns:a16="http://schemas.microsoft.com/office/drawing/2014/main" id="{4D4B3DDD-1569-4894-9950-35A6CE0D8695}"/>
              </a:ext>
            </a:extLst>
          </p:cNvPr>
          <p:cNvSpPr/>
          <p:nvPr/>
        </p:nvSpPr>
        <p:spPr>
          <a:xfrm>
            <a:off x="738188" y="1676400"/>
            <a:ext cx="85344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Count Buffer 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TCMPBn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 n Compare Buffer 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0661" name="矩形 1">
            <a:extLst>
              <a:ext uri="{FF2B5EF4-FFF2-40B4-BE49-F238E27FC236}">
                <a16:creationId xmlns:a16="http://schemas.microsoft.com/office/drawing/2014/main" id="{A5BA8DF2-BDEC-4B97-9BFA-909449A0B292}"/>
              </a:ext>
            </a:extLst>
          </p:cNvPr>
          <p:cNvSpPr/>
          <p:nvPr/>
        </p:nvSpPr>
        <p:spPr>
          <a:xfrm>
            <a:off x="762000" y="2749550"/>
            <a:ext cx="8382000" cy="1354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TCNTBn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用于设置定时器的初始计数值，被传到内部寄存器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TCMPBn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用于设置比较值，被传到内部寄存器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8374" name="图片 4">
            <a:extLst>
              <a:ext uri="{FF2B5EF4-FFF2-40B4-BE49-F238E27FC236}">
                <a16:creationId xmlns:a16="http://schemas.microsoft.com/office/drawing/2014/main" id="{A0901F88-57D3-471C-9FF5-C60051E76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159250"/>
            <a:ext cx="899160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18529">
            <a:extLst>
              <a:ext uri="{FF2B5EF4-FFF2-40B4-BE49-F238E27FC236}">
                <a16:creationId xmlns:a16="http://schemas.microsoft.com/office/drawing/2014/main" id="{50D9F0FB-60D4-4C8A-88B4-B166221E6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0816" y="332656"/>
            <a:ext cx="7772400" cy="69668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9.1 S5PV210</a:t>
            </a:r>
            <a:r>
              <a:rPr lang="zh-CN" altLang="en-US" noProof="1"/>
              <a:t>的时钟体系结构</a:t>
            </a:r>
          </a:p>
        </p:txBody>
      </p:sp>
      <p:sp>
        <p:nvSpPr>
          <p:cNvPr id="8194" name="文本占位符 919554">
            <a:extLst>
              <a:ext uri="{FF2B5EF4-FFF2-40B4-BE49-F238E27FC236}">
                <a16:creationId xmlns:a16="http://schemas.microsoft.com/office/drawing/2014/main" id="{BDE191D7-1F7F-42B9-BCDD-779B803D7C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822539" y="1484784"/>
            <a:ext cx="7772400" cy="3528392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</a:rPr>
              <a:t>MSYS</a:t>
            </a:r>
            <a:r>
              <a:rPr lang="zh-CN" altLang="en-US" sz="2400" noProof="1"/>
              <a:t>域包括</a:t>
            </a:r>
            <a:r>
              <a:rPr lang="en-US" altLang="zh-CN" sz="2400" noProof="1">
                <a:solidFill>
                  <a:srgbClr val="FF0000"/>
                </a:solidFill>
              </a:rPr>
              <a:t>Cortex-A8</a:t>
            </a:r>
            <a:r>
              <a:rPr lang="zh-CN" altLang="en-US" sz="2400" noProof="1">
                <a:solidFill>
                  <a:srgbClr val="FF0000"/>
                </a:solidFill>
              </a:rPr>
              <a:t>处理器</a:t>
            </a:r>
            <a:r>
              <a:rPr lang="zh-CN" altLang="en-US" sz="2400" noProof="1"/>
              <a:t>、</a:t>
            </a:r>
            <a:r>
              <a:rPr lang="en-US" altLang="zh-CN" sz="2400" noProof="1">
                <a:solidFill>
                  <a:srgbClr val="FF0000"/>
                </a:solidFill>
              </a:rPr>
              <a:t>DRAM</a:t>
            </a:r>
            <a:r>
              <a:rPr lang="zh-CN" altLang="en-US" sz="2400" noProof="1">
                <a:solidFill>
                  <a:srgbClr val="FF0000"/>
                </a:solidFill>
              </a:rPr>
              <a:t>内存控制器</a:t>
            </a:r>
            <a:r>
              <a:rPr lang="zh-CN" altLang="en-US" sz="2400" noProof="1"/>
              <a:t>、</a:t>
            </a:r>
            <a:r>
              <a:rPr lang="en-US" altLang="zh-CN" sz="2400" noProof="1">
                <a:solidFill>
                  <a:srgbClr val="FF0000"/>
                </a:solidFill>
              </a:rPr>
              <a:t>3D</a:t>
            </a:r>
            <a:r>
              <a:rPr lang="zh-CN" altLang="en-US" sz="2400" noProof="1"/>
              <a:t>、</a:t>
            </a:r>
            <a:r>
              <a:rPr lang="zh-CN" altLang="en-US" sz="2400" noProof="1">
                <a:solidFill>
                  <a:srgbClr val="FF0000"/>
                </a:solidFill>
              </a:rPr>
              <a:t>内部存储器</a:t>
            </a:r>
            <a:r>
              <a:rPr lang="zh-CN" altLang="en-US" sz="2400" noProof="1"/>
              <a:t>、</a:t>
            </a:r>
            <a:r>
              <a:rPr lang="zh-CN" altLang="en-US" sz="2400" noProof="1">
                <a:solidFill>
                  <a:srgbClr val="FF0000"/>
                </a:solidFill>
              </a:rPr>
              <a:t>芯片配置界面</a:t>
            </a:r>
            <a:r>
              <a:rPr lang="zh-CN" altLang="en-US" sz="2400" noProof="1"/>
              <a:t>。</a:t>
            </a:r>
            <a:r>
              <a:rPr lang="en-US" altLang="zh-CN" sz="2400" noProof="1"/>
              <a:t>Cortex-A8</a:t>
            </a:r>
            <a:r>
              <a:rPr lang="zh-CN" altLang="en-US" sz="2400" noProof="1"/>
              <a:t>只支持同步模式，因此它必须与</a:t>
            </a:r>
            <a:r>
              <a:rPr lang="en-US" altLang="zh-CN" sz="2400" noProof="1"/>
              <a:t>200MHZ AXI</a:t>
            </a:r>
            <a:r>
              <a:rPr lang="zh-CN" altLang="en-US" sz="2400" noProof="1"/>
              <a:t>总线同步操作。</a:t>
            </a:r>
          </a:p>
          <a:p>
            <a:pPr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</a:rPr>
              <a:t>DSYS</a:t>
            </a:r>
            <a:r>
              <a:rPr lang="zh-CN" altLang="en-US" sz="2400" noProof="1"/>
              <a:t>域包含</a:t>
            </a:r>
            <a:r>
              <a:rPr lang="zh-CN" altLang="en-US" sz="2400" noProof="1">
                <a:solidFill>
                  <a:srgbClr val="FF0000"/>
                </a:solidFill>
              </a:rPr>
              <a:t>显示相关模块</a:t>
            </a:r>
            <a:r>
              <a:rPr lang="zh-CN" altLang="en-US" sz="2400" noProof="1"/>
              <a:t>，包括</a:t>
            </a:r>
            <a:r>
              <a:rPr lang="en-US" altLang="zh-CN" sz="2400" noProof="1"/>
              <a:t>FIMD</a:t>
            </a:r>
            <a:r>
              <a:rPr lang="zh-CN" altLang="en-US" sz="2400" noProof="1"/>
              <a:t>、</a:t>
            </a:r>
            <a:r>
              <a:rPr lang="en-US" altLang="zh-CN" sz="2400" noProof="1"/>
              <a:t>FIMC</a:t>
            </a:r>
            <a:r>
              <a:rPr lang="zh-CN" altLang="en-US" sz="2400" noProof="1"/>
              <a:t>、</a:t>
            </a:r>
            <a:r>
              <a:rPr lang="en-US" altLang="zh-CN" sz="2400" noProof="1"/>
              <a:t>JPEG</a:t>
            </a:r>
            <a:r>
              <a:rPr lang="zh-CN" altLang="en-US" sz="2400" noProof="1"/>
              <a:t>、</a:t>
            </a:r>
            <a:r>
              <a:rPr lang="en-US" altLang="zh-CN" sz="2400" noProof="1"/>
              <a:t>IPS</a:t>
            </a:r>
            <a:r>
              <a:rPr lang="zh-CN" altLang="en-US" sz="2400" noProof="1"/>
              <a:t>多媒体。</a:t>
            </a:r>
          </a:p>
          <a:p>
            <a:pPr eaLnBrk="1" hangingPunct="1">
              <a:defRPr/>
            </a:pPr>
            <a:r>
              <a:rPr lang="en-US" altLang="zh-CN" sz="2400" noProof="1">
                <a:solidFill>
                  <a:srgbClr val="FF0000"/>
                </a:solidFill>
              </a:rPr>
              <a:t>PSYS</a:t>
            </a:r>
            <a:r>
              <a:rPr lang="zh-CN" altLang="en-US" sz="2400" noProof="1"/>
              <a:t>域用于</a:t>
            </a:r>
            <a:r>
              <a:rPr lang="zh-CN" altLang="en-US" sz="2400" noProof="1">
                <a:solidFill>
                  <a:srgbClr val="FF0000"/>
                </a:solidFill>
              </a:rPr>
              <a:t>安全子系统</a:t>
            </a:r>
            <a:r>
              <a:rPr lang="zh-CN" altLang="en-US" sz="2400" noProof="1"/>
              <a:t>、</a:t>
            </a:r>
            <a:r>
              <a:rPr lang="en-US" altLang="zh-CN" sz="2400" noProof="1">
                <a:solidFill>
                  <a:srgbClr val="FF0000"/>
                </a:solidFill>
              </a:rPr>
              <a:t>I/O</a:t>
            </a:r>
            <a:r>
              <a:rPr lang="zh-CN" altLang="en-US" sz="2400" noProof="1">
                <a:solidFill>
                  <a:srgbClr val="FF0000"/>
                </a:solidFill>
              </a:rPr>
              <a:t>外设</a:t>
            </a:r>
            <a:r>
              <a:rPr lang="zh-CN" altLang="en-US" sz="2400" noProof="1"/>
              <a:t>和</a:t>
            </a:r>
            <a:r>
              <a:rPr lang="zh-CN" altLang="en-US" sz="2400" noProof="1">
                <a:solidFill>
                  <a:srgbClr val="FF0000"/>
                </a:solidFill>
              </a:rPr>
              <a:t>低功耗音频播放</a:t>
            </a:r>
            <a:r>
              <a:rPr lang="zh-CN" altLang="en-US" sz="2400" noProof="1"/>
              <a:t>。</a:t>
            </a:r>
          </a:p>
          <a:p>
            <a:pPr eaLnBrk="1" hangingPunct="1">
              <a:defRPr/>
            </a:pPr>
            <a:r>
              <a:rPr lang="zh-CN" altLang="en-US" sz="2400" noProof="1"/>
              <a:t>每个总线系统操作在</a:t>
            </a:r>
            <a:r>
              <a:rPr lang="en-US" altLang="zh-CN" sz="2400" noProof="1"/>
              <a:t>200MHZ</a:t>
            </a:r>
            <a:r>
              <a:rPr lang="zh-CN" altLang="en-US" sz="2400" noProof="1"/>
              <a:t>、</a:t>
            </a:r>
            <a:r>
              <a:rPr lang="en-US" altLang="zh-CN" sz="2400" noProof="1"/>
              <a:t>166HZ</a:t>
            </a:r>
            <a:r>
              <a:rPr lang="zh-CN" altLang="en-US" sz="2400" noProof="1"/>
              <a:t>和</a:t>
            </a:r>
            <a:r>
              <a:rPr lang="en-US" altLang="zh-CN" sz="2400" noProof="1"/>
              <a:t>133HZ</a:t>
            </a:r>
            <a:r>
              <a:rPr lang="zh-CN" altLang="en-US" sz="2400" noProof="1"/>
              <a:t>，不同时钟域之间由异步总线桥连接。</a:t>
            </a:r>
          </a:p>
        </p:txBody>
      </p:sp>
      <p:sp>
        <p:nvSpPr>
          <p:cNvPr id="22532" name="幻灯片编号占位符 1">
            <a:extLst>
              <a:ext uri="{FF2B5EF4-FFF2-40B4-BE49-F238E27FC236}">
                <a16:creationId xmlns:a16="http://schemas.microsoft.com/office/drawing/2014/main" id="{E6DD9E2B-BEA5-43C1-A795-CB711D40260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BED587-7FC5-43FD-93A5-94A5543ED8BA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EF2E6F6D-B02A-4DEA-AE1D-63008447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366713"/>
            <a:ext cx="7772400" cy="738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59399" name="幻灯片编号占位符 5">
            <a:extLst>
              <a:ext uri="{FF2B5EF4-FFF2-40B4-BE49-F238E27FC236}">
                <a16:creationId xmlns:a16="http://schemas.microsoft.com/office/drawing/2014/main" id="{63D1D5A3-875F-4E37-9066-C7FD78B0077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3DBF4D-F09E-4A84-96AF-0C8C04C1EB9F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40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1683" name="矩形 3">
            <a:extLst>
              <a:ext uri="{FF2B5EF4-FFF2-40B4-BE49-F238E27FC236}">
                <a16:creationId xmlns:a16="http://schemas.microsoft.com/office/drawing/2014/main" id="{797526E4-067C-4A16-8499-A63B8BCDD2E3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2707" name="矩形 6">
            <a:extLst>
              <a:ext uri="{FF2B5EF4-FFF2-40B4-BE49-F238E27FC236}">
                <a16:creationId xmlns:a16="http://schemas.microsoft.com/office/drawing/2014/main" id="{76CCDB2C-FD48-4961-816B-28DBB532D911}"/>
              </a:ext>
            </a:extLst>
          </p:cNvPr>
          <p:cNvSpPr/>
          <p:nvPr/>
        </p:nvSpPr>
        <p:spPr>
          <a:xfrm>
            <a:off x="738188" y="1760538"/>
            <a:ext cx="8534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TCNTOn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Observation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1685" name="矩形 4">
            <a:extLst>
              <a:ext uri="{FF2B5EF4-FFF2-40B4-BE49-F238E27FC236}">
                <a16:creationId xmlns:a16="http://schemas.microsoft.com/office/drawing/2014/main" id="{85904E87-61E0-4C72-8290-2E479185081B}"/>
              </a:ext>
            </a:extLst>
          </p:cNvPr>
          <p:cNvSpPr/>
          <p:nvPr/>
        </p:nvSpPr>
        <p:spPr>
          <a:xfrm>
            <a:off x="762000" y="2370138"/>
            <a:ext cx="8001000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配合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寄存器工作，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减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1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计数，通过读取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TCNTOn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可知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当前计数值。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  <p:pic>
        <p:nvPicPr>
          <p:cNvPr id="59398" name="图片 1">
            <a:extLst>
              <a:ext uri="{FF2B5EF4-FFF2-40B4-BE49-F238E27FC236}">
                <a16:creationId xmlns:a16="http://schemas.microsoft.com/office/drawing/2014/main" id="{E27005E1-9773-4347-89C5-AB953DBBB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29000"/>
            <a:ext cx="8763000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99406BC9-620C-4AEE-8362-997127CEB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04664"/>
            <a:ext cx="7772400" cy="60689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0422" name="幻灯片编号占位符 5">
            <a:extLst>
              <a:ext uri="{FF2B5EF4-FFF2-40B4-BE49-F238E27FC236}">
                <a16:creationId xmlns:a16="http://schemas.microsoft.com/office/drawing/2014/main" id="{7349F65B-A107-41D4-A358-2589D25C47FC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7E5FB8C-E9B5-483E-8E78-B98BC1F2822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41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2707" name="矩形 3">
            <a:extLst>
              <a:ext uri="{FF2B5EF4-FFF2-40B4-BE49-F238E27FC236}">
                <a16:creationId xmlns:a16="http://schemas.microsoft.com/office/drawing/2014/main" id="{F3665014-AF4D-43EF-83D9-289BA73513B2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3731" name="矩形 6">
            <a:extLst>
              <a:ext uri="{FF2B5EF4-FFF2-40B4-BE49-F238E27FC236}">
                <a16:creationId xmlns:a16="http://schemas.microsoft.com/office/drawing/2014/main" id="{C65931A2-244E-43DD-A2AA-D0CEE851DE7B}"/>
              </a:ext>
            </a:extLst>
          </p:cNvPr>
          <p:cNvSpPr/>
          <p:nvPr/>
        </p:nvSpPr>
        <p:spPr>
          <a:xfrm>
            <a:off x="738188" y="1747838"/>
            <a:ext cx="8534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Control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2709" name="矩形 4">
            <a:extLst>
              <a:ext uri="{FF2B5EF4-FFF2-40B4-BE49-F238E27FC236}">
                <a16:creationId xmlns:a16="http://schemas.microsoft.com/office/drawing/2014/main" id="{BC14CCBC-B9C3-43DB-97E4-612215885CE8}"/>
              </a:ext>
            </a:extLst>
          </p:cNvPr>
          <p:cNvSpPr/>
          <p:nvPr/>
        </p:nvSpPr>
        <p:spPr>
          <a:xfrm>
            <a:off x="755650" y="2327275"/>
            <a:ext cx="8175625" cy="270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第一次启动定时器时，手动将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TCNTBn/TCMPBn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寄存器的值装入内部寄存器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TCNTn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TCMPn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中。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启动，停止定时器。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决定在定时器计数到达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时是否自动装入初值。</a:t>
            </a: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决定定时器的引脚</a:t>
            </a:r>
            <a:r>
              <a:rPr lang="en-US" altLang="zh-CN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TOUTn</a:t>
            </a: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输出电平是否反转。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决定是否要打开定时器的死区。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图片 1">
            <a:extLst>
              <a:ext uri="{FF2B5EF4-FFF2-40B4-BE49-F238E27FC236}">
                <a16:creationId xmlns:a16="http://schemas.microsoft.com/office/drawing/2014/main" id="{5FE4C23A-3757-495E-B725-6D1D11CB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5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幻灯片编号占位符 5">
            <a:extLst>
              <a:ext uri="{FF2B5EF4-FFF2-40B4-BE49-F238E27FC236}">
                <a16:creationId xmlns:a16="http://schemas.microsoft.com/office/drawing/2014/main" id="{6268B835-4170-4016-A469-03729EEFCAE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A2630AB-AB53-4623-8C39-B63F2011507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42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D6C97298-FEDA-4668-8A46-B9F009CDE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976" y="364084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2470" name="幻灯片编号占位符 5">
            <a:extLst>
              <a:ext uri="{FF2B5EF4-FFF2-40B4-BE49-F238E27FC236}">
                <a16:creationId xmlns:a16="http://schemas.microsoft.com/office/drawing/2014/main" id="{6952A9C7-3C41-4E86-8F5D-F42E7AECC74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F9DC805-D2D8-427B-AF84-05F938B7764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43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4755" name="矩形 3">
            <a:extLst>
              <a:ext uri="{FF2B5EF4-FFF2-40B4-BE49-F238E27FC236}">
                <a16:creationId xmlns:a16="http://schemas.microsoft.com/office/drawing/2014/main" id="{1A5484AB-A0E0-448D-B465-AA79840A390C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5779" name="矩形 6">
            <a:extLst>
              <a:ext uri="{FF2B5EF4-FFF2-40B4-BE49-F238E27FC236}">
                <a16:creationId xmlns:a16="http://schemas.microsoft.com/office/drawing/2014/main" id="{AE8FB167-6CAC-46FF-A1B8-DAEE44C954E6}"/>
              </a:ext>
            </a:extLst>
          </p:cNvPr>
          <p:cNvSpPr/>
          <p:nvPr/>
        </p:nvSpPr>
        <p:spPr>
          <a:xfrm>
            <a:off x="738188" y="1676400"/>
            <a:ext cx="85344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TCON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Timer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Control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pic>
        <p:nvPicPr>
          <p:cNvPr id="62469" name="图片 4">
            <a:extLst>
              <a:ext uri="{FF2B5EF4-FFF2-40B4-BE49-F238E27FC236}">
                <a16:creationId xmlns:a16="http://schemas.microsoft.com/office/drawing/2014/main" id="{E0A1F94F-5683-4471-B69B-BC11781B8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9150"/>
            <a:ext cx="9144000" cy="476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63585">
            <a:extLst>
              <a:ext uri="{FF2B5EF4-FFF2-40B4-BE49-F238E27FC236}">
                <a16:creationId xmlns:a16="http://schemas.microsoft.com/office/drawing/2014/main" id="{6BD29466-9B3C-49D3-B675-9B6691FB7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307" y="404625"/>
            <a:ext cx="7772400" cy="678904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 </a:t>
            </a:r>
            <a:r>
              <a:rPr lang="en-US" altLang="zh-CN" noProof="1"/>
              <a:t>PWM</a:t>
            </a:r>
            <a:r>
              <a:rPr lang="zh-CN" altLang="en-US" noProof="1"/>
              <a:t>定时器</a:t>
            </a:r>
          </a:p>
        </p:txBody>
      </p:sp>
      <p:sp>
        <p:nvSpPr>
          <p:cNvPr id="63494" name="幻灯片编号占位符 1">
            <a:extLst>
              <a:ext uri="{FF2B5EF4-FFF2-40B4-BE49-F238E27FC236}">
                <a16:creationId xmlns:a16="http://schemas.microsoft.com/office/drawing/2014/main" id="{F6B9D9F8-257A-49C6-9181-FF58EF4772B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E7B977-A7D2-4EAB-9130-22EE72B8F67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44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75779" name="矩形 3">
            <a:extLst>
              <a:ext uri="{FF2B5EF4-FFF2-40B4-BE49-F238E27FC236}">
                <a16:creationId xmlns:a16="http://schemas.microsoft.com/office/drawing/2014/main" id="{9425D80C-7A2F-43FC-B539-F2CE7DEAD8E3}"/>
              </a:ext>
            </a:extLst>
          </p:cNvPr>
          <p:cNvSpPr/>
          <p:nvPr/>
        </p:nvSpPr>
        <p:spPr>
          <a:xfrm>
            <a:off x="762000" y="1254125"/>
            <a:ext cx="4475163" cy="425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9.3.3 PWM</a:t>
            </a:r>
            <a:r>
              <a:rPr lang="zh-CN" altLang="en-US" sz="2400" b="1" noProof="1">
                <a:solidFill>
                  <a:srgbClr val="0B5484"/>
                </a:solidFill>
                <a:latin typeface="Arial" panose="020B0604020202020204" pitchFamily="34" charset="0"/>
              </a:rPr>
              <a:t>定时器的寄存器介绍</a:t>
            </a:r>
          </a:p>
        </p:txBody>
      </p:sp>
      <p:sp>
        <p:nvSpPr>
          <p:cNvPr id="76803" name="矩形 6">
            <a:extLst>
              <a:ext uri="{FF2B5EF4-FFF2-40B4-BE49-F238E27FC236}">
                <a16:creationId xmlns:a16="http://schemas.microsoft.com/office/drawing/2014/main" id="{DA93488D-3D61-4DD3-A01D-B6A24D8AF717}"/>
              </a:ext>
            </a:extLst>
          </p:cNvPr>
          <p:cNvSpPr/>
          <p:nvPr/>
        </p:nvSpPr>
        <p:spPr>
          <a:xfrm>
            <a:off x="762000" y="1676400"/>
            <a:ext cx="853440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>
              <a:lnSpc>
                <a:spcPct val="100000"/>
              </a:lnSpc>
              <a:spcBef>
                <a:spcPts val="1200"/>
              </a:spcBef>
              <a:buClrTx/>
              <a:defRPr/>
            </a:pP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TINT_CSTAT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Timer Interrupt Control and Status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Register</a:t>
            </a:r>
            <a:r>
              <a:rPr lang="en-US" altLang="en-US" sz="2400" b="1" noProof="1">
                <a:solidFill>
                  <a:srgbClr val="C00000"/>
                </a:solidFill>
                <a:latin typeface="Arial" panose="020B0604020202020204" pitchFamily="34" charset="0"/>
              </a:rPr>
              <a:t>）</a:t>
            </a:r>
            <a:endParaRPr lang="en-US" altLang="zh-CN" sz="2400" b="1" noProof="1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矩形 5">
            <a:extLst>
              <a:ext uri="{FF2B5EF4-FFF2-40B4-BE49-F238E27FC236}">
                <a16:creationId xmlns:a16="http://schemas.microsoft.com/office/drawing/2014/main" id="{92E8BB42-B8BA-4EB9-926E-6C6EE11646BF}"/>
              </a:ext>
            </a:extLst>
          </p:cNvPr>
          <p:cNvSpPr/>
          <p:nvPr/>
        </p:nvSpPr>
        <p:spPr>
          <a:xfrm>
            <a:off x="762000" y="2520950"/>
            <a:ext cx="8001000" cy="984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开启和关闭定时器的中断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altLang="en-US" sz="2400" b="1" noProof="1">
                <a:solidFill>
                  <a:srgbClr val="107EC6"/>
                </a:solidFill>
                <a:latin typeface="Arial" panose="020B0604020202020204" pitchFamily="34" charset="0"/>
              </a:rPr>
              <a:t>读取相应位以确定当前的中断状态</a:t>
            </a:r>
            <a:endParaRPr lang="en-US" altLang="zh-CN" sz="2400" b="1" noProof="1">
              <a:solidFill>
                <a:srgbClr val="107EC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D81A4-2A13-456B-A0D7-8066CE80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kumimoji="1" lang="zh-CN" altLang="en-US"/>
          </a:p>
        </p:txBody>
      </p:sp>
      <p:pic>
        <p:nvPicPr>
          <p:cNvPr id="64515" name="内容占位符 3">
            <a:extLst>
              <a:ext uri="{FF2B5EF4-FFF2-40B4-BE49-F238E27FC236}">
                <a16:creationId xmlns:a16="http://schemas.microsoft.com/office/drawing/2014/main" id="{F0BCD80B-2BB6-4764-B7A2-8430195334F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-9525"/>
            <a:ext cx="8526463" cy="6867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16" name="幻灯片编号占位符 4">
            <a:extLst>
              <a:ext uri="{FF2B5EF4-FFF2-40B4-BE49-F238E27FC236}">
                <a16:creationId xmlns:a16="http://schemas.microsoft.com/office/drawing/2014/main" id="{2AFF38A9-E1AA-44F5-9AF1-42D0F9498FDB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E44815-B3B9-4F07-A996-BD37C68417E4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45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994305">
            <a:extLst>
              <a:ext uri="{FF2B5EF4-FFF2-40B4-BE49-F238E27FC236}">
                <a16:creationId xmlns:a16="http://schemas.microsoft.com/office/drawing/2014/main" id="{47B9E0EF-BA40-4D65-A532-E4CE266EA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7772400" cy="6883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时钟和定时器应用实例</a:t>
            </a:r>
          </a:p>
        </p:txBody>
      </p:sp>
      <p:sp>
        <p:nvSpPr>
          <p:cNvPr id="84995" name="文本占位符 994306">
            <a:extLst>
              <a:ext uri="{FF2B5EF4-FFF2-40B4-BE49-F238E27FC236}">
                <a16:creationId xmlns:a16="http://schemas.microsoft.com/office/drawing/2014/main" id="{27F87190-6CE1-48EA-8163-DAAC186665D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685800" y="1905000"/>
            <a:ext cx="8001000" cy="342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00" b="1" noProof="1"/>
              <a:t>PWM</a:t>
            </a:r>
            <a:r>
              <a:rPr lang="zh-CN" altLang="en-US" sz="2400" b="1" noProof="1"/>
              <a:t>编程控制实验，实验目的是通过按键可以设置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输出控制蜂鸣器的频率。</a:t>
            </a:r>
            <a:endParaRPr lang="en-US" altLang="zh-CN" sz="2400" b="1" noProof="1"/>
          </a:p>
          <a:p>
            <a:pPr eaLnBrk="1" hangingPunct="1">
              <a:defRPr/>
            </a:pPr>
            <a:r>
              <a:rPr lang="zh-CN" altLang="en-US" sz="2400" b="1" noProof="1"/>
              <a:t>利用定时器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（</a:t>
            </a:r>
            <a:r>
              <a:rPr lang="en-US" altLang="zh-CN" sz="2400" b="1" noProof="1"/>
              <a:t>Timer</a:t>
            </a:r>
            <a:r>
              <a:rPr lang="zh-CN" altLang="en-US" sz="2400" b="1" noProof="1"/>
              <a:t> </a:t>
            </a:r>
            <a:r>
              <a:rPr lang="en-US" altLang="zh-CN" sz="2400" b="1" noProof="1"/>
              <a:t>1</a:t>
            </a:r>
            <a:r>
              <a:rPr lang="zh-CN" altLang="en-US" sz="2400" b="1" noProof="1"/>
              <a:t>）的</a:t>
            </a:r>
            <a:r>
              <a:rPr lang="en-US" altLang="zh-CN" sz="2400" b="1" noProof="1"/>
              <a:t>PWM</a:t>
            </a:r>
            <a:r>
              <a:rPr lang="zh-CN" altLang="en-US" sz="2400" b="1" noProof="1"/>
              <a:t>输出控制相应引脚上的蜂鸣器。</a:t>
            </a:r>
          </a:p>
        </p:txBody>
      </p:sp>
      <p:sp>
        <p:nvSpPr>
          <p:cNvPr id="65540" name="幻灯片编号占位符 1">
            <a:extLst>
              <a:ext uri="{FF2B5EF4-FFF2-40B4-BE49-F238E27FC236}">
                <a16:creationId xmlns:a16="http://schemas.microsoft.com/office/drawing/2014/main" id="{A1F775CD-F88C-4A57-8FCD-8C2A60D628E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4F8C0F4-7D86-4C5D-AB99-DEC382A4955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46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994305">
            <a:extLst>
              <a:ext uri="{FF2B5EF4-FFF2-40B4-BE49-F238E27FC236}">
                <a16:creationId xmlns:a16="http://schemas.microsoft.com/office/drawing/2014/main" id="{6CE2BA99-5AA7-406C-8DEC-D5548A182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332656"/>
            <a:ext cx="7772400" cy="6883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9.3 S5PV210</a:t>
            </a:r>
            <a:r>
              <a:rPr lang="zh-CN" altLang="en-US" noProof="1"/>
              <a:t>时钟和定时器应用实例</a:t>
            </a:r>
          </a:p>
        </p:txBody>
      </p:sp>
      <p:sp>
        <p:nvSpPr>
          <p:cNvPr id="66562" name="幻灯片编号占位符 3">
            <a:extLst>
              <a:ext uri="{FF2B5EF4-FFF2-40B4-BE49-F238E27FC236}">
                <a16:creationId xmlns:a16="http://schemas.microsoft.com/office/drawing/2014/main" id="{5DDF1816-5D4D-450C-BA18-1CE88557099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B21C83-1350-4254-A904-6AEBBDD9A6F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66563" name="图片 4">
            <a:extLst>
              <a:ext uri="{FF2B5EF4-FFF2-40B4-BE49-F238E27FC236}">
                <a16:creationId xmlns:a16="http://schemas.microsoft.com/office/drawing/2014/main" id="{9857CED6-4458-41ED-B594-7D1D491B0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9144000" cy="525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文本占位符 995330">
            <a:extLst>
              <a:ext uri="{FF2B5EF4-FFF2-40B4-BE49-F238E27FC236}">
                <a16:creationId xmlns:a16="http://schemas.microsoft.com/office/drawing/2014/main" id="{81F096CC-DA39-44E2-83FE-E3C4B786876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755576" y="1412776"/>
            <a:ext cx="8229600" cy="1368152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Arial" panose="020B0604020202020204" pitchFamily="34" charset="0"/>
              <a:buNone/>
              <a:defRPr/>
            </a:pPr>
            <a:r>
              <a:rPr lang="zh-CN" altLang="en-US" b="1" noProof="1">
                <a:solidFill>
                  <a:srgbClr val="107EC6"/>
                </a:solidFill>
              </a:rPr>
              <a:t>相关宏定义。在上述的宏定义中主要设置</a:t>
            </a:r>
            <a:r>
              <a:rPr lang="en-US" altLang="zh-CN" b="1" noProof="1">
                <a:solidFill>
                  <a:srgbClr val="107EC6"/>
                </a:solidFill>
              </a:rPr>
              <a:t>PWM</a:t>
            </a:r>
            <a:r>
              <a:rPr lang="zh-CN" altLang="en-US" b="1" noProof="1">
                <a:solidFill>
                  <a:srgbClr val="107EC6"/>
                </a:solidFill>
              </a:rPr>
              <a:t>控制蜂鸣器端口</a:t>
            </a:r>
            <a:r>
              <a:rPr lang="en-US" altLang="zh-CN" b="1" noProof="1">
                <a:solidFill>
                  <a:srgbClr val="107EC6"/>
                </a:solidFill>
              </a:rPr>
              <a:t>GPD0_1</a:t>
            </a:r>
            <a:r>
              <a:rPr lang="zh-CN" altLang="en-US" b="1" noProof="1">
                <a:solidFill>
                  <a:srgbClr val="107EC6"/>
                </a:solidFill>
              </a:rPr>
              <a:t>控制寄存器、定时器的一些控制寄存器、按键，以及</a:t>
            </a:r>
            <a:r>
              <a:rPr lang="en-US" altLang="zh-CN" b="1" noProof="1">
                <a:solidFill>
                  <a:srgbClr val="107EC6"/>
                </a:solidFill>
              </a:rPr>
              <a:t>IO</a:t>
            </a:r>
            <a:r>
              <a:rPr lang="zh-CN" altLang="en-US" b="1" noProof="1">
                <a:solidFill>
                  <a:srgbClr val="107EC6"/>
                </a:solidFill>
              </a:rPr>
              <a:t>接口时钟频率的定义。</a:t>
            </a:r>
          </a:p>
        </p:txBody>
      </p:sp>
      <p:sp>
        <p:nvSpPr>
          <p:cNvPr id="67588" name="幻灯片编号占位符 3">
            <a:extLst>
              <a:ext uri="{FF2B5EF4-FFF2-40B4-BE49-F238E27FC236}">
                <a16:creationId xmlns:a16="http://schemas.microsoft.com/office/drawing/2014/main" id="{954B882B-73EC-40E5-83AC-77DDBD48299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3B21D6-5FD2-44E0-B0C3-193A73C8444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80898" name="矩形 2">
            <a:extLst>
              <a:ext uri="{FF2B5EF4-FFF2-40B4-BE49-F238E27FC236}">
                <a16:creationId xmlns:a16="http://schemas.microsoft.com/office/drawing/2014/main" id="{A8125A19-9DA7-4E89-B6AD-0A0DDDD9BEB5}"/>
              </a:ext>
            </a:extLst>
          </p:cNvPr>
          <p:cNvSpPr/>
          <p:nvPr/>
        </p:nvSpPr>
        <p:spPr>
          <a:xfrm>
            <a:off x="921078" y="3074542"/>
            <a:ext cx="8229600" cy="341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1900" noProof="1">
                <a:solidFill>
                  <a:schemeClr val="tx2"/>
                </a:solidFill>
                <a:latin typeface="Arial" panose="020B0604020202020204" pitchFamily="34" charset="0"/>
              </a:rPr>
              <a:t>系统时钟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APLLCON0        *((volatile unsigned int *)0xE0100100)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MPLLCON         *((volatile unsigned int *)0xE0100108)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EPLLCON0        *((volatile unsigned int *)0xE0100110)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VPLLCON          *((volatile unsigned int *)0xE0100120)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CLK_SRC0        *((volatile unsigned int *)0xE0100200)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CLK_DIV0         *((volatile unsigned int *)0xE0100300)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CLK_DIV1         *((volatile unsigned int *)0xE0100304)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CLK_DIV2         *((volatile unsigned int *)0xE0100308)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900" noProof="1">
                <a:solidFill>
                  <a:schemeClr val="tx2"/>
                </a:solidFill>
                <a:latin typeface="Arial" panose="020B0604020202020204" pitchFamily="34" charset="0"/>
              </a:rPr>
              <a:t>#define CLK_DIV3         *((volatile unsigned int *)0xE010030C) </a:t>
            </a:r>
            <a:endParaRPr lang="zh-CN" altLang="en-US" sz="19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矩形 2">
            <a:extLst>
              <a:ext uri="{FF2B5EF4-FFF2-40B4-BE49-F238E27FC236}">
                <a16:creationId xmlns:a16="http://schemas.microsoft.com/office/drawing/2014/main" id="{673B97EA-D311-4F0B-B144-5DEF19A5EEDE}"/>
              </a:ext>
            </a:extLst>
          </p:cNvPr>
          <p:cNvSpPr/>
          <p:nvPr/>
        </p:nvSpPr>
        <p:spPr>
          <a:xfrm>
            <a:off x="867762" y="1484784"/>
            <a:ext cx="8291264" cy="430887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//PWM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定时器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TCFG0		*((volatile unsigned int *)0xE2500000)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TCFG1		*((volatile unsigned int *)0xE2500004)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TCON		*((volatile unsigned int *)0xE2500008)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TCNTB1	*((volatile unsigned int *)0xE2500018)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TCMPB1	*((volatile unsigned int *)0xE250001C)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TCNTO1	*((volatile unsigned int *)0xE2500020)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//I/O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端口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GPD0CON	*((volatile unsigned int *)0xE02000A0)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#define GPD0DAT	*((volatile unsigned int *)0xE02000A4)</a:t>
            </a:r>
          </a:p>
        </p:txBody>
      </p:sp>
      <p:sp>
        <p:nvSpPr>
          <p:cNvPr id="68611" name="幻灯片编号占位符 3">
            <a:extLst>
              <a:ext uri="{FF2B5EF4-FFF2-40B4-BE49-F238E27FC236}">
                <a16:creationId xmlns:a16="http://schemas.microsoft.com/office/drawing/2014/main" id="{0E26FFBB-7BE2-4C71-9598-B6B4DC4499F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B01E17-3A48-4912-84E4-6DB610273CCB}" type="slidenum">
              <a:rPr lang="en-US" altLang="zh-CN" sz="1000">
                <a:solidFill>
                  <a:schemeClr val="tx1"/>
                </a:solidFill>
              </a:rPr>
              <a:pPr eaLnBrk="1" hangingPunct="1"/>
              <a:t>49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编号占位符 1">
            <a:extLst>
              <a:ext uri="{FF2B5EF4-FFF2-40B4-BE49-F238E27FC236}">
                <a16:creationId xmlns:a16="http://schemas.microsoft.com/office/drawing/2014/main" id="{D51F6FFE-4CF6-4EE5-B025-DCAC41D09AAD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4BB5F54-6BE2-4825-B6AA-361A9525D520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2" name="文本框 2">
            <a:extLst>
              <a:ext uri="{FF2B5EF4-FFF2-40B4-BE49-F238E27FC236}">
                <a16:creationId xmlns:a16="http://schemas.microsoft.com/office/drawing/2014/main" id="{1B4579A3-1EB6-4875-8D88-B1AF0266E7A8}"/>
              </a:ext>
            </a:extLst>
          </p:cNvPr>
          <p:cNvSpPr txBox="1"/>
          <p:nvPr/>
        </p:nvSpPr>
        <p:spPr>
          <a:xfrm>
            <a:off x="84138" y="332656"/>
            <a:ext cx="671445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4000" noProof="1">
                <a:solidFill>
                  <a:srgbClr val="C00000"/>
                </a:solidFill>
                <a:latin typeface="Arial" panose="020B0604020202020204" pitchFamily="34" charset="0"/>
              </a:rPr>
              <a:t>S5PV210</a:t>
            </a:r>
            <a:r>
              <a:rPr lang="zh-CN" altLang="en-US" sz="4000" noProof="1">
                <a:solidFill>
                  <a:srgbClr val="C00000"/>
                </a:solidFill>
                <a:latin typeface="Arial" panose="020B0604020202020204" pitchFamily="34" charset="0"/>
              </a:rPr>
              <a:t> 时钟域框图</a:t>
            </a:r>
          </a:p>
        </p:txBody>
      </p:sp>
      <p:pic>
        <p:nvPicPr>
          <p:cNvPr id="23556" name="图片 3">
            <a:extLst>
              <a:ext uri="{FF2B5EF4-FFF2-40B4-BE49-F238E27FC236}">
                <a16:creationId xmlns:a16="http://schemas.microsoft.com/office/drawing/2014/main" id="{EEFAD4D4-00CE-43C6-8D3F-6DEA1DCD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50950"/>
            <a:ext cx="9144000" cy="537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矩形 2">
            <a:extLst>
              <a:ext uri="{FF2B5EF4-FFF2-40B4-BE49-F238E27FC236}">
                <a16:creationId xmlns:a16="http://schemas.microsoft.com/office/drawing/2014/main" id="{3E039B53-5E99-47D0-A90D-51304A8BD969}"/>
              </a:ext>
            </a:extLst>
          </p:cNvPr>
          <p:cNvSpPr/>
          <p:nvPr/>
        </p:nvSpPr>
        <p:spPr>
          <a:xfrm>
            <a:off x="698080" y="1412875"/>
            <a:ext cx="8295456" cy="4032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系统时钟进行初始化，设置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PCLK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为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66MHZ</a:t>
            </a:r>
            <a:endParaRPr lang="zh-CN" altLang="en-US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void clock_init()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、设置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PLL_LOCK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寄存器（这里使用默认值）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2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、设置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PLL_CON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寄存器（使用芯片手册推荐的值）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APLLCON0    = (1 &lt;&lt; 0) | (3 &lt;&lt; 8) | (125 &lt;&lt; 16) | (1 &lt;&lt; 31);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FOUTAPLL = 1000MHz 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MPLLCON     = (1 &lt;&lt; 0) | (12 &lt;&lt; 8) | (667 &lt;&lt; 16) | (1 &lt;&lt; 31);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FOUTMPLL = 667MHz */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EPLLCON0    = (2 &lt;&lt; 0) | (3 &lt;&lt; 8) | (48 &lt;&lt; 16) | (1 &lt;&lt; 31);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 /* FOUTEPLL = 96MHz */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VPLLCON     = (3 &lt;&lt; 0) | (6 &lt;&lt; 8) | (108 &lt;&lt; 16) | (1 &lt;&lt; 31);   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				/* FOUTVPLL = 54MHz */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幻灯片编号占位符 3">
            <a:extLst>
              <a:ext uri="{FF2B5EF4-FFF2-40B4-BE49-F238E27FC236}">
                <a16:creationId xmlns:a16="http://schemas.microsoft.com/office/drawing/2014/main" id="{F6A1BB6A-E9ED-4289-852B-DCF203D25733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BB9D18-000A-4DE9-AE0F-74C26187B00A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50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矩形 2">
            <a:extLst>
              <a:ext uri="{FF2B5EF4-FFF2-40B4-BE49-F238E27FC236}">
                <a16:creationId xmlns:a16="http://schemas.microsoft.com/office/drawing/2014/main" id="{1C917674-9984-4FD1-BF97-9CF4FD1DEA0F}"/>
              </a:ext>
            </a:extLst>
          </p:cNvPr>
          <p:cNvSpPr/>
          <p:nvPr/>
        </p:nvSpPr>
        <p:spPr>
          <a:xfrm>
            <a:off x="533400" y="1752600"/>
            <a:ext cx="84582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3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、选择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PLL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为时钟输出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/* MOUT_MSYS = SCLKAPLL = 1000MHz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** MOUT_DSYS = SCLKMPLL = 667MHz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** MOUT_PSYS = SCLKMPLL = 667MHz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*/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CLK_SRC0 = ((1 &lt;&lt; 0) | (1 &lt;&lt; 4) | (1 &lt;&lt; 8) | (1 &lt;&lt; 12));  </a:t>
            </a:r>
          </a:p>
        </p:txBody>
      </p:sp>
      <p:sp>
        <p:nvSpPr>
          <p:cNvPr id="70659" name="幻灯片编号占位符 3">
            <a:extLst>
              <a:ext uri="{FF2B5EF4-FFF2-40B4-BE49-F238E27FC236}">
                <a16:creationId xmlns:a16="http://schemas.microsoft.com/office/drawing/2014/main" id="{5006B68A-4430-4246-931C-DCBDA0F8088F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CFB342-C502-4ECB-8B08-E9469EE394D3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51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矩形 2">
            <a:extLst>
              <a:ext uri="{FF2B5EF4-FFF2-40B4-BE49-F238E27FC236}">
                <a16:creationId xmlns:a16="http://schemas.microsoft.com/office/drawing/2014/main" id="{8024881C-A1FD-4DF3-B33C-FFDB56061F8C}"/>
              </a:ext>
            </a:extLst>
          </p:cNvPr>
          <p:cNvSpPr/>
          <p:nvPr/>
        </p:nvSpPr>
        <p:spPr>
          <a:xfrm>
            <a:off x="0" y="1628800"/>
            <a:ext cx="9226062" cy="3994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/* 4</a:t>
            </a:r>
            <a:r>
              <a:rPr lang="zh-CN" altLang="en-US" sz="1600" noProof="1">
                <a:solidFill>
                  <a:schemeClr val="tx2"/>
                </a:solidFill>
                <a:latin typeface="Arial" panose="020B0604020202020204" pitchFamily="34" charset="0"/>
              </a:rPr>
              <a:t>、设置系统时钟分频值 *</a:t>
            </a: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/* freq(ARMCLK) = MOUT_MSYS / (APLL_RATIO + 1) = 1000MHz / (0 + 1) = 1000MHz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freq(HCLK_MSYS) = ARMCLK / (HCLK_MSYS_RATIO + 1) = 1000MHz / (4 + 1) = 200MHz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freq(PCLK_MSYS) = HCLK_MSYS / (PCLK_MSYS_RATIO + 1) = 200MHz / (1 + 1) = 100MHz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freq(HCLK_DSYS) = MOUT_DSYS / (HCLK_DSYS_RATIO + 1) = 667 / (3 + 1) = 166MHz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freq(PCLK_DSYS) = HCLK_DSYS / (PCLK_DSYS_RATIO + 1) = 166 / (1 + 1) = 83MHz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freq(HCLK_PSYS) = MOUT_PSYS / (HCLK_PSYS_RATIO + 1) = 667 / (4 + 1) = 133MHz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** freq(PCLK_PSYS) = HCLK_PSYS / (PCLK_PSYS_RATIO + 1) = 133 / (1 + 1) = 66MHz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*/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    CLK_DIV0 = (0 &lt;&lt; 0) | (4 &lt;&lt; 8) | (1 &lt;&lt; 12) | (3 &lt;&lt; 16) | (1 &lt;&lt; 20) | (4 &lt;&lt; 24) | (1 &lt;&lt; 28);  </a:t>
            </a:r>
          </a:p>
          <a:p>
            <a:pPr marL="0" indent="0">
              <a:lnSpc>
                <a:spcPct val="80000"/>
              </a:lnSpc>
              <a:spcBef>
                <a:spcPts val="12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1600" noProof="1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zh-CN" altLang="en-US" sz="1600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幻灯片编号占位符 3">
            <a:extLst>
              <a:ext uri="{FF2B5EF4-FFF2-40B4-BE49-F238E27FC236}">
                <a16:creationId xmlns:a16="http://schemas.microsoft.com/office/drawing/2014/main" id="{755613B0-A809-419F-ACD0-5105C575253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D6CA2E-1996-446F-AB0C-03FC5EE127C5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52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矩形 3">
            <a:extLst>
              <a:ext uri="{FF2B5EF4-FFF2-40B4-BE49-F238E27FC236}">
                <a16:creationId xmlns:a16="http://schemas.microsoft.com/office/drawing/2014/main" id="{E91725A9-8AB6-4DE2-8377-FD352C4D305C}"/>
              </a:ext>
            </a:extLst>
          </p:cNvPr>
          <p:cNvSpPr/>
          <p:nvPr/>
        </p:nvSpPr>
        <p:spPr>
          <a:xfrm>
            <a:off x="762000" y="1600200"/>
            <a:ext cx="8274496" cy="45402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主函数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main()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 ，初始化蜂鸣器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IO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口，初始化</a:t>
            </a: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PWM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和调用函数功能。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int main()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#if 0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为输出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&amp;= ~(0xF &lt;&lt; 4);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|= 1 &lt;&lt; 4;             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GPD0DAT |= 1 &lt;&lt; 1;	     //GPD0[1]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输出高电平使蜂鸣器发声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#endif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     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GPD0[1]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为定时器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输出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:TOUT1 */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GPD0CON &amp;= ~(0xF &lt;&lt; 4);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清空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GPD0CON |= 2 &lt;&lt; 4;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  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//[7:4]=0b0010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表示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TOUT1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功能</a:t>
            </a: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幻灯片编号占位符 4">
            <a:extLst>
              <a:ext uri="{FF2B5EF4-FFF2-40B4-BE49-F238E27FC236}">
                <a16:creationId xmlns:a16="http://schemas.microsoft.com/office/drawing/2014/main" id="{60A47CE7-A674-4EEE-AF1F-BD70FCD86684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D3A5BD-AC8A-4778-AAB9-B71CCA7261B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53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矩形 3">
            <a:extLst>
              <a:ext uri="{FF2B5EF4-FFF2-40B4-BE49-F238E27FC236}">
                <a16:creationId xmlns:a16="http://schemas.microsoft.com/office/drawing/2014/main" id="{CA844876-B449-4527-B34C-F02C2DD7517D}"/>
              </a:ext>
            </a:extLst>
          </p:cNvPr>
          <p:cNvSpPr/>
          <p:nvPr/>
        </p:nvSpPr>
        <p:spPr>
          <a:xfrm>
            <a:off x="107620" y="1196752"/>
            <a:ext cx="8839200" cy="600164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配置定时器输入频率，使用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timer1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Timer Input Clock Frequency = PCLK / ( {prescaler value + 1} ) / {divider value}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= 66MHz / (65 + 1) / 8 = 125000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假设输出频率为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n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，则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** 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TCNTB1 = 125000 / n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*/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TCFG0 = 65;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TCFG1 = 3 &lt;&lt; 4;                           // [7:4]=0b0011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，表示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1/8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分频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	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/* 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产生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1Hz,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占空比为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50%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的输出频率 *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TCNTB1 = 125000 / 1;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递减缓冲寄存器值为定时器输出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频率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=125000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TCMPB1 = TCNTB1 / 2;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比较缓冲寄存器值为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125000/2,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控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制占空比为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50%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TCON = (1 &lt;&lt; 9);	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手动更新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on 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TCON = (1 &lt;&lt; 8) | (1 &lt;&lt; 11);	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启动定时器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手动更新</a:t>
            </a: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off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                                                                    //</a:t>
            </a:r>
            <a:r>
              <a:rPr lang="zh-CN" altLang="en-US" noProof="1">
                <a:solidFill>
                  <a:schemeClr val="tx2"/>
                </a:solidFill>
                <a:latin typeface="Arial" panose="020B0604020202020204" pitchFamily="34" charset="0"/>
              </a:rPr>
              <a:t>自动重载开启</a:t>
            </a: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endParaRPr lang="en-US" altLang="zh-CN" noProof="1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while (1);	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	return 0;</a:t>
            </a:r>
          </a:p>
          <a:p>
            <a:pPr marL="0" indent="0">
              <a:lnSpc>
                <a:spcPct val="8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noProof="1">
                <a:solidFill>
                  <a:schemeClr val="tx2"/>
                </a:solidFill>
                <a:latin typeface="Arial" panose="020B0604020202020204" pitchFamily="34" charset="0"/>
              </a:rPr>
              <a:t>}</a:t>
            </a:r>
            <a:endParaRPr lang="zh-CN" altLang="en-US" noProof="1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幻灯片编号占位符 4">
            <a:extLst>
              <a:ext uri="{FF2B5EF4-FFF2-40B4-BE49-F238E27FC236}">
                <a16:creationId xmlns:a16="http://schemas.microsoft.com/office/drawing/2014/main" id="{CA668FA8-7612-4FA8-AEA9-44FF61719F81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7A7ED0-8DB7-4EF6-8133-91CD13714AB1}" type="slidenum">
              <a:rPr lang="en-US" altLang="zh-CN" sz="1000">
                <a:solidFill>
                  <a:schemeClr val="tx1"/>
                </a:solidFill>
              </a:rPr>
              <a:pPr eaLnBrk="1" hangingPunct="1"/>
              <a:t>54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918529">
            <a:extLst>
              <a:ext uri="{FF2B5EF4-FFF2-40B4-BE49-F238E27FC236}">
                <a16:creationId xmlns:a16="http://schemas.microsoft.com/office/drawing/2014/main" id="{1D462D48-CB73-4C87-8E9B-54D5F993A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462" y="332656"/>
            <a:ext cx="7772400" cy="69668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9.1 S5PV210</a:t>
            </a:r>
            <a:r>
              <a:rPr lang="zh-CN" altLang="en-US" noProof="1"/>
              <a:t>的时钟体系结构</a:t>
            </a:r>
          </a:p>
        </p:txBody>
      </p:sp>
      <p:sp>
        <p:nvSpPr>
          <p:cNvPr id="10243" name="文本占位符 921602">
            <a:extLst>
              <a:ext uri="{FF2B5EF4-FFF2-40B4-BE49-F238E27FC236}">
                <a16:creationId xmlns:a16="http://schemas.microsoft.com/office/drawing/2014/main" id="{98182FD0-E446-48DA-B883-AF463C6E94E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822077" y="1439863"/>
            <a:ext cx="8347075" cy="54181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noProof="1">
                <a:solidFill>
                  <a:srgbClr val="0070C0"/>
                </a:solidFill>
              </a:rPr>
              <a:t> </a:t>
            </a:r>
            <a:r>
              <a:rPr lang="en-US" altLang="zh-CN" sz="2400" noProof="1">
                <a:solidFill>
                  <a:srgbClr val="0070C0"/>
                </a:solidFill>
              </a:rPr>
              <a:t>S5PV210</a:t>
            </a:r>
            <a:r>
              <a:rPr lang="zh-CN" altLang="en-US" sz="2400" noProof="1">
                <a:solidFill>
                  <a:srgbClr val="0070C0"/>
                </a:solidFill>
              </a:rPr>
              <a:t>时钟源（</a:t>
            </a:r>
            <a:r>
              <a:rPr lang="en-US" altLang="zh-CN" sz="2400" noProof="1">
                <a:solidFill>
                  <a:srgbClr val="0070C0"/>
                </a:solidFill>
              </a:rPr>
              <a:t>pv210</a:t>
            </a:r>
            <a:r>
              <a:rPr lang="zh-CN" altLang="en-US" sz="2400" noProof="1">
                <a:solidFill>
                  <a:srgbClr val="0070C0"/>
                </a:solidFill>
              </a:rPr>
              <a:t>的时钟可来自以下时钟源）</a:t>
            </a:r>
          </a:p>
          <a:p>
            <a:pPr eaLnBrk="1" hangingPunct="1">
              <a:defRPr/>
            </a:pPr>
            <a:r>
              <a:rPr lang="zh-CN" altLang="en-US" sz="2400" noProof="1"/>
              <a:t>时钟引脚（外部晶振），即</a:t>
            </a:r>
            <a:r>
              <a:rPr lang="en-US" altLang="zh-CN" sz="2400" noProof="1"/>
              <a:t>XRTCXTI</a:t>
            </a:r>
            <a:r>
              <a:rPr lang="zh-CN" altLang="en-US" sz="2400" noProof="1"/>
              <a:t>、</a:t>
            </a:r>
            <a:r>
              <a:rPr lang="en-US" altLang="zh-CN" sz="2400" noProof="1">
                <a:solidFill>
                  <a:srgbClr val="FF0000"/>
                </a:solidFill>
              </a:rPr>
              <a:t>XXTI</a:t>
            </a:r>
            <a:r>
              <a:rPr lang="zh-CN" altLang="en-US" sz="2400" noProof="1"/>
              <a:t>、</a:t>
            </a:r>
            <a:r>
              <a:rPr lang="en-US" altLang="zh-CN" sz="2400" noProof="1"/>
              <a:t>XUSBXTI</a:t>
            </a:r>
            <a:r>
              <a:rPr lang="zh-CN" altLang="en-US" sz="2400" noProof="1"/>
              <a:t>、</a:t>
            </a:r>
            <a:r>
              <a:rPr lang="en-US" altLang="zh-CN" sz="2400" noProof="1"/>
              <a:t>XHDMIXTI</a:t>
            </a:r>
            <a:r>
              <a:rPr lang="zh-CN" altLang="en-US" sz="2400" noProof="1"/>
              <a:t>。</a:t>
            </a:r>
          </a:p>
          <a:p>
            <a:pPr eaLnBrk="1" hangingPunct="1">
              <a:defRPr/>
            </a:pPr>
            <a:r>
              <a:rPr lang="zh-CN" altLang="en-US" sz="2400" noProof="1"/>
              <a:t>时钟管理单元（</a:t>
            </a:r>
            <a:r>
              <a:rPr lang="en-US" altLang="zh-CN" sz="2400" noProof="1"/>
              <a:t>CMU</a:t>
            </a:r>
            <a:r>
              <a:rPr lang="zh-CN" altLang="en-US" sz="2400" noProof="1"/>
              <a:t>），包括</a:t>
            </a:r>
            <a:r>
              <a:rPr lang="en-US" altLang="zh-CN" sz="2400" noProof="1"/>
              <a:t>ARMCLK</a:t>
            </a:r>
            <a:r>
              <a:rPr lang="zh-CN" altLang="en-US" sz="2400" noProof="1"/>
              <a:t>、</a:t>
            </a:r>
            <a:r>
              <a:rPr lang="en-US" altLang="zh-CN" sz="2400" noProof="1"/>
              <a:t>HCLK</a:t>
            </a:r>
            <a:r>
              <a:rPr lang="zh-CN" altLang="en-US" sz="2400" noProof="1"/>
              <a:t>、</a:t>
            </a:r>
            <a:r>
              <a:rPr lang="en-US" altLang="zh-CN" sz="2400" noProof="1"/>
              <a:t>PCLK</a:t>
            </a:r>
            <a:r>
              <a:rPr lang="zh-CN" altLang="en-US" sz="2400" noProof="1"/>
              <a:t>等。</a:t>
            </a:r>
            <a:endParaRPr lang="en-US" altLang="zh-CN" sz="2400" noProof="1"/>
          </a:p>
          <a:p>
            <a:pPr lvl="1" eaLnBrk="1" hangingPunct="1">
              <a:defRPr/>
            </a:pPr>
            <a:r>
              <a:rPr lang="en-US" altLang="zh-CN" sz="2200" noProof="1"/>
              <a:t>CMU</a:t>
            </a:r>
            <a:r>
              <a:rPr lang="zh-CN" altLang="en-US" sz="2200" noProof="1"/>
              <a:t>使用</a:t>
            </a:r>
            <a:r>
              <a:rPr lang="en-US" altLang="zh-CN" sz="2400" noProof="1">
                <a:solidFill>
                  <a:srgbClr val="FF0000"/>
                </a:solidFill>
              </a:rPr>
              <a:t>XXTI</a:t>
            </a:r>
            <a:r>
              <a:rPr lang="zh-CN" altLang="en-US" sz="2400" noProof="1"/>
              <a:t>时钟引脚作为输入时钟源</a:t>
            </a:r>
            <a:r>
              <a:rPr lang="zh-CN" altLang="en-US" sz="2400" noProof="1">
                <a:solidFill>
                  <a:srgbClr val="FF0000"/>
                </a:solidFill>
              </a:rPr>
              <a:t>，</a:t>
            </a:r>
            <a:r>
              <a:rPr lang="zh-CN" altLang="en-US" sz="2400" noProof="1"/>
              <a:t>推荐频率为</a:t>
            </a:r>
            <a:r>
              <a:rPr lang="en-US" altLang="zh-CN" sz="2400" noProof="1">
                <a:solidFill>
                  <a:srgbClr val="FF0000"/>
                </a:solidFill>
              </a:rPr>
              <a:t>24M</a:t>
            </a:r>
            <a:r>
              <a:rPr lang="zh-CN" altLang="en-US" sz="2400" noProof="1">
                <a:solidFill>
                  <a:srgbClr val="FF0000"/>
                </a:solidFill>
              </a:rPr>
              <a:t>。</a:t>
            </a:r>
            <a:endParaRPr lang="en-US" altLang="zh-CN" sz="2200" noProof="1"/>
          </a:p>
          <a:p>
            <a:pPr lvl="1" eaLnBrk="1" hangingPunct="1">
              <a:defRPr/>
            </a:pPr>
            <a:r>
              <a:rPr lang="en-US" altLang="zh-CN" sz="2200" noProof="1"/>
              <a:t>CMU</a:t>
            </a:r>
            <a:r>
              <a:rPr lang="zh-CN" altLang="en-US" sz="2200" noProof="1"/>
              <a:t>使用四个锁相环</a:t>
            </a:r>
            <a:r>
              <a:rPr lang="en-US" altLang="zh-CN" sz="2200" noProof="1">
                <a:solidFill>
                  <a:srgbClr val="FF0000"/>
                </a:solidFill>
              </a:rPr>
              <a:t>APLL</a:t>
            </a:r>
            <a:r>
              <a:rPr lang="zh-CN" altLang="en-US" sz="2200" noProof="1">
                <a:solidFill>
                  <a:srgbClr val="FF0000"/>
                </a:solidFill>
              </a:rPr>
              <a:t>、</a:t>
            </a:r>
            <a:r>
              <a:rPr lang="en-US" altLang="zh-CN" sz="2200" noProof="1">
                <a:solidFill>
                  <a:srgbClr val="FF0000"/>
                </a:solidFill>
              </a:rPr>
              <a:t>MPLL</a:t>
            </a:r>
            <a:r>
              <a:rPr lang="zh-CN" altLang="en-US" sz="2200" noProof="1">
                <a:solidFill>
                  <a:srgbClr val="FF0000"/>
                </a:solidFill>
              </a:rPr>
              <a:t>、</a:t>
            </a:r>
            <a:r>
              <a:rPr lang="en-US" altLang="zh-CN" sz="2200" noProof="1">
                <a:solidFill>
                  <a:srgbClr val="FF0000"/>
                </a:solidFill>
              </a:rPr>
              <a:t>EPLL</a:t>
            </a:r>
            <a:r>
              <a:rPr lang="zh-CN" altLang="en-US" sz="2200" noProof="1">
                <a:solidFill>
                  <a:srgbClr val="FF0000"/>
                </a:solidFill>
              </a:rPr>
              <a:t>、</a:t>
            </a:r>
            <a:r>
              <a:rPr lang="en-US" altLang="zh-CN" sz="2200" noProof="1">
                <a:solidFill>
                  <a:srgbClr val="FF0000"/>
                </a:solidFill>
              </a:rPr>
              <a:t>VPLL</a:t>
            </a:r>
            <a:r>
              <a:rPr lang="zh-CN" altLang="en-US" sz="2200" noProof="1">
                <a:solidFill>
                  <a:srgbClr val="FF0000"/>
                </a:solidFill>
              </a:rPr>
              <a:t>，</a:t>
            </a:r>
            <a:r>
              <a:rPr lang="zh-CN" altLang="en-US" sz="2200" noProof="1"/>
              <a:t>生成相应的时钟源。</a:t>
            </a:r>
          </a:p>
          <a:p>
            <a:pPr eaLnBrk="1" hangingPunct="1">
              <a:defRPr/>
            </a:pPr>
            <a:r>
              <a:rPr lang="en-US" altLang="zh-CN" sz="2400" noProof="1"/>
              <a:t>USB PHY</a:t>
            </a:r>
            <a:r>
              <a:rPr lang="zh-CN" altLang="en-US" sz="2400" noProof="1"/>
              <a:t>时钟。</a:t>
            </a:r>
          </a:p>
          <a:p>
            <a:pPr eaLnBrk="1" hangingPunct="1">
              <a:defRPr/>
            </a:pPr>
            <a:r>
              <a:rPr lang="en-US" altLang="zh-CN" sz="2400" noProof="1"/>
              <a:t>GPIO</a:t>
            </a:r>
            <a:r>
              <a:rPr lang="zh-CN" altLang="en-US" sz="2400" noProof="1"/>
              <a:t>引脚时钟。</a:t>
            </a:r>
          </a:p>
        </p:txBody>
      </p:sp>
      <p:sp>
        <p:nvSpPr>
          <p:cNvPr id="24580" name="幻灯片编号占位符 2">
            <a:extLst>
              <a:ext uri="{FF2B5EF4-FFF2-40B4-BE49-F238E27FC236}">
                <a16:creationId xmlns:a16="http://schemas.microsoft.com/office/drawing/2014/main" id="{3787C61A-0554-49E0-AF79-75717028098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26C880-D6FA-441C-943E-D60BD029F95E}" type="slidenum">
              <a:rPr lang="en-US" altLang="zh-CN" sz="100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918529">
            <a:extLst>
              <a:ext uri="{FF2B5EF4-FFF2-40B4-BE49-F238E27FC236}">
                <a16:creationId xmlns:a16="http://schemas.microsoft.com/office/drawing/2014/main" id="{9748FEBC-C8D6-41BE-BFEF-A50FC439E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777" y="332656"/>
            <a:ext cx="7772400" cy="69668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noProof="1"/>
              <a:t>9.1 S5PV210</a:t>
            </a:r>
            <a:r>
              <a:rPr lang="zh-CN" altLang="en-US" noProof="1"/>
              <a:t>的时钟体系结构</a:t>
            </a:r>
          </a:p>
        </p:txBody>
      </p:sp>
      <p:sp>
        <p:nvSpPr>
          <p:cNvPr id="17410" name="文本占位符 928770">
            <a:extLst>
              <a:ext uri="{FF2B5EF4-FFF2-40B4-BE49-F238E27FC236}">
                <a16:creationId xmlns:a16="http://schemas.microsoft.com/office/drawing/2014/main" id="{BD2A08B1-B3F0-4A96-B2F6-FEAA5D9F76F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899592" y="2060848"/>
            <a:ext cx="7773988" cy="4267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noProof="1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2400" noProof="1">
                <a:solidFill>
                  <a:srgbClr val="FF0000"/>
                </a:solidFill>
                <a:latin typeface="+mn-ea"/>
              </a:rPr>
              <a:t>大时钟域和</a:t>
            </a:r>
            <a:r>
              <a:rPr lang="en-US" altLang="zh-CN" sz="2400" noProof="1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2400" noProof="1">
                <a:solidFill>
                  <a:srgbClr val="FF0000"/>
                </a:solidFill>
                <a:latin typeface="+mn-ea"/>
              </a:rPr>
              <a:t>类脉冲锁相环之间的关系</a:t>
            </a:r>
            <a:r>
              <a:rPr lang="en-US" altLang="zh-CN" sz="2400" noProof="1">
                <a:solidFill>
                  <a:srgbClr val="FF0000"/>
                </a:solidFill>
                <a:latin typeface="+mn-ea"/>
              </a:rPr>
              <a:t>: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noProof="1">
                <a:latin typeface="+mn-ea"/>
              </a:rPr>
              <a:t>MSYS</a:t>
            </a:r>
            <a:r>
              <a:rPr lang="zh-CN" altLang="en-US" sz="2400" noProof="1">
                <a:solidFill>
                  <a:srgbClr val="FF0000"/>
                </a:solidFill>
                <a:latin typeface="+mn-ea"/>
              </a:rPr>
              <a:t>主要使用</a:t>
            </a:r>
            <a:r>
              <a:rPr lang="en-US" altLang="zh-CN" sz="2400" noProof="1"/>
              <a:t>APLL</a:t>
            </a:r>
            <a:r>
              <a:rPr lang="zh-CN" altLang="en-US" sz="2400" noProof="1">
                <a:latin typeface="+mn-ea"/>
              </a:rPr>
              <a:t>提供的时钟：</a:t>
            </a:r>
            <a:r>
              <a:rPr lang="en-US" altLang="zh-CN" sz="2400" noProof="1">
                <a:latin typeface="+mn-ea"/>
              </a:rPr>
              <a:t>ARMCLK</a:t>
            </a:r>
            <a:r>
              <a:rPr lang="zh-CN" altLang="en-US" sz="2400" noProof="1">
                <a:latin typeface="+mn-ea"/>
              </a:rPr>
              <a:t>，</a:t>
            </a:r>
            <a:r>
              <a:rPr lang="en-US" altLang="zh-CN" sz="2400" noProof="1">
                <a:latin typeface="+mn-ea"/>
              </a:rPr>
              <a:t>HCLK_MSYS</a:t>
            </a:r>
            <a:r>
              <a:rPr lang="zh-CN" altLang="en-US" sz="2400" noProof="1">
                <a:latin typeface="+mn-ea"/>
              </a:rPr>
              <a:t>，</a:t>
            </a:r>
            <a:r>
              <a:rPr lang="en-US" altLang="zh-CN" sz="2400" noProof="1">
                <a:latin typeface="+mn-ea"/>
              </a:rPr>
              <a:t>PCLK_MSYS</a:t>
            </a:r>
            <a:r>
              <a:rPr lang="zh-CN" altLang="zh-CN" sz="2400" noProof="1">
                <a:latin typeface="+mn-ea"/>
              </a:rPr>
              <a:t>等等</a:t>
            </a:r>
            <a:r>
              <a:rPr lang="zh-CN" altLang="en-US" sz="2400" noProof="1">
                <a:latin typeface="+mn-ea"/>
              </a:rPr>
              <a:t>。</a:t>
            </a:r>
            <a:endParaRPr lang="en-US" altLang="zh-CN" sz="2400" noProof="1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CN" sz="2400" noProof="1">
                <a:latin typeface="+mn-ea"/>
              </a:rPr>
              <a:t>DSYS</a:t>
            </a:r>
            <a:r>
              <a:rPr lang="zh-CN" altLang="en-US" sz="2400" noProof="1">
                <a:latin typeface="+mn-ea"/>
              </a:rPr>
              <a:t>和</a:t>
            </a:r>
            <a:r>
              <a:rPr lang="en-US" altLang="zh-CN" sz="2400" noProof="1">
                <a:latin typeface="+mn-ea"/>
              </a:rPr>
              <a:t>PSYS</a:t>
            </a:r>
            <a:r>
              <a:rPr lang="zh-CN" altLang="en-US" sz="2400" noProof="1">
                <a:solidFill>
                  <a:srgbClr val="FF0000"/>
                </a:solidFill>
                <a:latin typeface="+mn-ea"/>
              </a:rPr>
              <a:t>主要由</a:t>
            </a:r>
            <a:r>
              <a:rPr lang="en-US" altLang="zh-CN" sz="2400" noProof="1"/>
              <a:t>MPLL</a:t>
            </a:r>
            <a:r>
              <a:rPr lang="zh-CN" altLang="en-US" sz="2400" noProof="1"/>
              <a:t>和</a:t>
            </a:r>
            <a:r>
              <a:rPr lang="en-US" altLang="zh-CN" sz="2400" noProof="1"/>
              <a:t>Epll</a:t>
            </a:r>
            <a:r>
              <a:rPr lang="zh-CN" altLang="en-US" sz="2400" noProof="1"/>
              <a:t>提供时钟：</a:t>
            </a:r>
            <a:r>
              <a:rPr lang="en-US" altLang="zh-CN" sz="2400" noProof="1">
                <a:latin typeface="+mn-ea"/>
              </a:rPr>
              <a:t>HCLK_DSYS</a:t>
            </a:r>
            <a:r>
              <a:rPr lang="zh-CN" altLang="en-US" sz="2400" noProof="1">
                <a:latin typeface="+mn-ea"/>
              </a:rPr>
              <a:t>，</a:t>
            </a:r>
            <a:r>
              <a:rPr lang="en-US" altLang="zh-CN" sz="2400" noProof="1">
                <a:latin typeface="+mn-ea"/>
              </a:rPr>
              <a:t>HCLK_PSYS</a:t>
            </a:r>
            <a:r>
              <a:rPr lang="zh-CN" altLang="en-US" sz="2400" noProof="1">
                <a:latin typeface="+mn-ea"/>
              </a:rPr>
              <a:t>，</a:t>
            </a:r>
            <a:r>
              <a:rPr lang="en-US" altLang="zh-CN" sz="2400" noProof="1">
                <a:latin typeface="+mn-ea"/>
              </a:rPr>
              <a:t>PCLK_DSYS</a:t>
            </a:r>
            <a:r>
              <a:rPr lang="zh-CN" altLang="en-US" sz="2400" noProof="1">
                <a:latin typeface="+mn-ea"/>
              </a:rPr>
              <a:t>，</a:t>
            </a:r>
            <a:r>
              <a:rPr lang="en-US" altLang="zh-CN" sz="2400" noProof="1">
                <a:latin typeface="+mn-ea"/>
              </a:rPr>
              <a:t>pclk_psys,</a:t>
            </a:r>
            <a:r>
              <a:rPr lang="zh-CN" altLang="en-US" sz="2400" noProof="1">
                <a:latin typeface="+mn-ea"/>
              </a:rPr>
              <a:t>以及外设时钟</a:t>
            </a:r>
            <a:r>
              <a:rPr lang="zh-CN" altLang="zh-CN" sz="2400" noProof="1">
                <a:latin typeface="+mn-ea"/>
                <a:sym typeface="+mn-ea"/>
              </a:rPr>
              <a:t>等</a:t>
            </a:r>
            <a:r>
              <a:rPr lang="zh-CN" altLang="en-US" sz="2400" noProof="1">
                <a:latin typeface="+mn-ea"/>
              </a:rPr>
              <a:t>。</a:t>
            </a:r>
            <a:endParaRPr lang="en-US" altLang="zh-CN" sz="2400" noProof="1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noProof="1">
                <a:latin typeface="+mn-ea"/>
              </a:rPr>
              <a:t>其中</a:t>
            </a:r>
            <a:r>
              <a:rPr lang="en-US" altLang="zh-CN" sz="2400" noProof="1"/>
              <a:t>VPLL</a:t>
            </a:r>
            <a:r>
              <a:rPr lang="zh-CN" altLang="en-US" sz="2400" noProof="1">
                <a:latin typeface="+mn-ea"/>
              </a:rPr>
              <a:t>专门用于给视频模块提供时钟。</a:t>
            </a:r>
          </a:p>
        </p:txBody>
      </p:sp>
      <p:sp>
        <p:nvSpPr>
          <p:cNvPr id="25605" name="幻灯片编号占位符 1">
            <a:extLst>
              <a:ext uri="{FF2B5EF4-FFF2-40B4-BE49-F238E27FC236}">
                <a16:creationId xmlns:a16="http://schemas.microsoft.com/office/drawing/2014/main" id="{452EFEDA-E0B3-41F8-BBF3-F40238219386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A0D7CFF-304B-42CE-9C5C-BEF7E5907DD7}" type="slidenum">
              <a:rPr lang="en-US" altLang="zh-CN" sz="100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1747" name="矩形 3">
            <a:extLst>
              <a:ext uri="{FF2B5EF4-FFF2-40B4-BE49-F238E27FC236}">
                <a16:creationId xmlns:a16="http://schemas.microsoft.com/office/drawing/2014/main" id="{47B7CEF6-7D0D-481A-950C-923E2D487EE9}"/>
              </a:ext>
            </a:extLst>
          </p:cNvPr>
          <p:cNvSpPr/>
          <p:nvPr/>
        </p:nvSpPr>
        <p:spPr>
          <a:xfrm>
            <a:off x="709777" y="1369541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9.1.2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的时钟应用和配置流程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编号占位符 1">
            <a:extLst>
              <a:ext uri="{FF2B5EF4-FFF2-40B4-BE49-F238E27FC236}">
                <a16:creationId xmlns:a16="http://schemas.microsoft.com/office/drawing/2014/main" id="{BB96D52E-A770-4BAD-A1A7-3E5FF4FE8EC2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673343-8B9D-41E6-91E5-DC1959CA9CB5}" type="slidenum">
              <a:rPr lang="en-US" altLang="zh-CN" sz="100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pic>
        <p:nvPicPr>
          <p:cNvPr id="26627" name="图片 2">
            <a:extLst>
              <a:ext uri="{FF2B5EF4-FFF2-40B4-BE49-F238E27FC236}">
                <a16:creationId xmlns:a16="http://schemas.microsoft.com/office/drawing/2014/main" id="{FBEDC843-C6C3-4001-A646-D93BD4E8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68263"/>
            <a:ext cx="7353300" cy="672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50DF5B2-45D1-4F30-A209-3D42258DFEDA}"/>
              </a:ext>
            </a:extLst>
          </p:cNvPr>
          <p:cNvCxnSpPr/>
          <p:nvPr/>
        </p:nvCxnSpPr>
        <p:spPr>
          <a:xfrm>
            <a:off x="4343400" y="15240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BEF9FC1-2F5F-4FD5-A656-30B7F845BFDD}"/>
              </a:ext>
            </a:extLst>
          </p:cNvPr>
          <p:cNvCxnSpPr/>
          <p:nvPr/>
        </p:nvCxnSpPr>
        <p:spPr>
          <a:xfrm>
            <a:off x="4275138" y="38100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3B5AEEC-AB43-4753-A6B6-8E54FE000642}"/>
              </a:ext>
            </a:extLst>
          </p:cNvPr>
          <p:cNvCxnSpPr/>
          <p:nvPr/>
        </p:nvCxnSpPr>
        <p:spPr>
          <a:xfrm>
            <a:off x="4343400" y="502920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文本占位符 925698">
            <a:extLst>
              <a:ext uri="{FF2B5EF4-FFF2-40B4-BE49-F238E27FC236}">
                <a16:creationId xmlns:a16="http://schemas.microsoft.com/office/drawing/2014/main" id="{EB5ABD95-47C7-4789-8E12-EF97CF59D64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>
          <a:xfrm>
            <a:off x="819236" y="1878930"/>
            <a:ext cx="8145252" cy="50355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/>
              <a:t>时钟配置</a:t>
            </a:r>
            <a:endParaRPr lang="en-US" altLang="zh-CN" sz="2400" noProof="1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noProof="1">
                <a:solidFill>
                  <a:srgbClr val="C00000"/>
                </a:solidFill>
              </a:rPr>
              <a:t>（</a:t>
            </a:r>
            <a:r>
              <a:rPr lang="en-US" altLang="zh-CN" sz="2400" noProof="1">
                <a:solidFill>
                  <a:srgbClr val="C00000"/>
                </a:solidFill>
              </a:rPr>
              <a:t>1</a:t>
            </a:r>
            <a:r>
              <a:rPr lang="zh-CN" altLang="en-US" sz="2400" noProof="1">
                <a:solidFill>
                  <a:srgbClr val="C00000"/>
                </a:solidFill>
              </a:rPr>
              <a:t>）</a:t>
            </a:r>
            <a:r>
              <a:rPr lang="en-US" altLang="zh-CN" sz="2400" noProof="1">
                <a:solidFill>
                  <a:srgbClr val="C00000"/>
                </a:solidFill>
              </a:rPr>
              <a:t>MSYS</a:t>
            </a:r>
            <a:r>
              <a:rPr lang="zh-CN" altLang="en-US" sz="2400" noProof="1">
                <a:solidFill>
                  <a:srgbClr val="C00000"/>
                </a:solidFill>
              </a:rPr>
              <a:t>时钟域：</a:t>
            </a:r>
            <a:endParaRPr lang="en-US" altLang="zh-CN" sz="2400" noProof="1">
              <a:solidFill>
                <a:srgbClr val="C0000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/>
              <a:t>MOUT_MSYS </a:t>
            </a:r>
            <a:r>
              <a:rPr lang="zh-CN" altLang="en-US" dirty="0"/>
              <a:t>的值可以从两个地方来：</a:t>
            </a:r>
            <a:r>
              <a:rPr lang="en-US" altLang="zh-CN" dirty="0"/>
              <a:t>0</a:t>
            </a:r>
            <a:r>
              <a:rPr lang="zh-CN" altLang="en-US" dirty="0"/>
              <a:t>代表</a:t>
            </a:r>
            <a:r>
              <a:rPr lang="en-US" altLang="zh-CN" dirty="0"/>
              <a:t>APLL</a:t>
            </a:r>
            <a:r>
              <a:rPr lang="zh-CN" altLang="en-US" dirty="0"/>
              <a:t>倍频出来了的，</a:t>
            </a:r>
            <a:r>
              <a:rPr lang="en-US" altLang="zh-CN" dirty="0"/>
              <a:t>1</a:t>
            </a:r>
            <a:r>
              <a:rPr lang="zh-CN" altLang="en-US" dirty="0"/>
              <a:t>代表</a:t>
            </a:r>
            <a:r>
              <a:rPr lang="en-US" altLang="zh-CN" dirty="0"/>
              <a:t>MPLL</a:t>
            </a:r>
            <a:r>
              <a:rPr lang="zh-CN" altLang="en-US" dirty="0"/>
              <a:t>倍频出来的，</a:t>
            </a:r>
            <a:r>
              <a:rPr lang="en-US" altLang="zh-CN" dirty="0"/>
              <a:t>APLL</a:t>
            </a:r>
            <a:r>
              <a:rPr lang="zh-CN" altLang="en-US" dirty="0"/>
              <a:t>才能倍频到</a:t>
            </a:r>
            <a:r>
              <a:rPr lang="en-US" altLang="zh-CN" dirty="0"/>
              <a:t>1000M</a:t>
            </a:r>
            <a:r>
              <a:rPr lang="zh-CN" altLang="en-US" dirty="0"/>
              <a:t>，</a:t>
            </a:r>
            <a:r>
              <a:rPr lang="en-US" altLang="zh-CN" dirty="0"/>
              <a:t>MPLL</a:t>
            </a:r>
            <a:r>
              <a:rPr lang="zh-CN" altLang="en-US" dirty="0"/>
              <a:t>只能倍频到</a:t>
            </a:r>
            <a:r>
              <a:rPr lang="en-US" altLang="zh-CN" dirty="0"/>
              <a:t>667M</a:t>
            </a:r>
            <a:r>
              <a:rPr lang="zh-CN" altLang="en-US" dirty="0"/>
              <a:t>，当</a:t>
            </a:r>
            <a:r>
              <a:rPr lang="en-US" altLang="zh-CN" dirty="0"/>
              <a:t>ARMCLK</a:t>
            </a:r>
            <a:r>
              <a:rPr lang="zh-CN" altLang="en-US" dirty="0"/>
              <a:t>需要</a:t>
            </a:r>
            <a:r>
              <a:rPr lang="en-US" altLang="zh-CN" dirty="0"/>
              <a:t>1000M</a:t>
            </a:r>
            <a:r>
              <a:rPr lang="zh-CN" altLang="en-US" dirty="0"/>
              <a:t>时，那么就只能选</a:t>
            </a:r>
            <a:r>
              <a:rPr lang="en-US" altLang="zh-CN" dirty="0"/>
              <a:t>0</a:t>
            </a:r>
            <a:r>
              <a:rPr lang="zh-CN" altLang="en-US" dirty="0"/>
              <a:t>了。</a:t>
            </a:r>
            <a:endParaRPr lang="zh-CN" altLang="en-US" noProof="1">
              <a:solidFill>
                <a:srgbClr val="C00000"/>
              </a:solidFill>
            </a:endParaRPr>
          </a:p>
          <a:p>
            <a:pPr marL="0" indent="0" eaLnBrk="1" hangingPunct="1"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ARMCLK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</a:t>
            </a:r>
            <a:r>
              <a:rPr lang="en-US" altLang="zh-CN" sz="2400" noProof="1"/>
              <a:t>MOUT_MSYS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n=1-8</a:t>
            </a:r>
          </a:p>
          <a:p>
            <a:pPr marL="0" indent="0" eaLnBrk="1" hangingPunct="1"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HCLK_MSYS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</a:t>
            </a:r>
            <a:r>
              <a:rPr lang="en-US" altLang="zh-CN" sz="2400" noProof="1"/>
              <a:t>ARMCLK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n=1-8</a:t>
            </a:r>
          </a:p>
          <a:p>
            <a:pPr marL="0" indent="0" eaLnBrk="1" hangingPunct="1"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PCLK_MSYS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HCLK_MSYS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/n  n=1-8</a:t>
            </a:r>
          </a:p>
          <a:p>
            <a:pPr marL="0" indent="0" eaLnBrk="1" hangingPunct="1">
              <a:defRPr/>
            </a:pPr>
            <a:r>
              <a:rPr lang="zh-CN" altLang="en-US" sz="2400" noProof="1"/>
              <a:t>频率（</a:t>
            </a:r>
            <a:r>
              <a:rPr lang="en-US" altLang="zh-CN" sz="2400" noProof="1"/>
              <a:t>HCLK_IDEM</a:t>
            </a:r>
            <a:r>
              <a:rPr lang="zh-CN" altLang="en-US" sz="2400" noProof="1"/>
              <a:t>）</a:t>
            </a:r>
            <a:r>
              <a:rPr lang="en-US" altLang="zh-CN" sz="2400" noProof="1"/>
              <a:t>=</a:t>
            </a:r>
            <a:r>
              <a:rPr lang="zh-CN" altLang="en-US" sz="2400" noProof="1"/>
              <a:t>频率（ </a:t>
            </a:r>
            <a:r>
              <a:rPr lang="en-US" altLang="zh-CN" sz="2400" noProof="1"/>
              <a:t>HCLK_MSYS </a:t>
            </a:r>
            <a:r>
              <a:rPr lang="zh-CN" altLang="en-US" sz="2400" noProof="1"/>
              <a:t>）</a:t>
            </a:r>
            <a:r>
              <a:rPr lang="en-US" altLang="zh-CN" sz="2400" noProof="1"/>
              <a:t>/2</a:t>
            </a:r>
          </a:p>
        </p:txBody>
      </p:sp>
      <p:sp>
        <p:nvSpPr>
          <p:cNvPr id="27653" name="幻灯片编号占位符 1">
            <a:extLst>
              <a:ext uri="{FF2B5EF4-FFF2-40B4-BE49-F238E27FC236}">
                <a16:creationId xmlns:a16="http://schemas.microsoft.com/office/drawing/2014/main" id="{39BD04C5-D404-4D7D-A19C-321AD2C50D89}"/>
              </a:ext>
            </a:extLst>
          </p:cNvPr>
          <p:cNvSpPr>
            <a:spLocks noGrp="1" noChangeArrowheads="1"/>
          </p:cNvSpPr>
          <p:nvPr>
            <p:ph type="sldNum" sz="quarter" idx="16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AC3760-A873-45E3-9248-CE313D5DAC99}" type="slidenum">
              <a:rPr lang="en-US" altLang="zh-CN" sz="100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33795" name="标题 918529">
            <a:extLst>
              <a:ext uri="{FF2B5EF4-FFF2-40B4-BE49-F238E27FC236}">
                <a16:creationId xmlns:a16="http://schemas.microsoft.com/office/drawing/2014/main" id="{9813CB1C-FEB4-4CB0-AF6C-F97A0DC16784}"/>
              </a:ext>
            </a:extLst>
          </p:cNvPr>
          <p:cNvSpPr txBox="1"/>
          <p:nvPr/>
        </p:nvSpPr>
        <p:spPr>
          <a:xfrm>
            <a:off x="671513" y="330870"/>
            <a:ext cx="6644605" cy="84070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/>
            </a:pPr>
            <a:r>
              <a:rPr lang="en-US" altLang="zh-CN" sz="3600" noProof="1"/>
              <a:t>9.1 S5PV210</a:t>
            </a:r>
            <a:r>
              <a:rPr lang="zh-CN" altLang="en-US" sz="3600" noProof="1"/>
              <a:t>的时钟体系结构</a:t>
            </a:r>
          </a:p>
        </p:txBody>
      </p:sp>
      <p:sp>
        <p:nvSpPr>
          <p:cNvPr id="32771" name="矩形 4">
            <a:extLst>
              <a:ext uri="{FF2B5EF4-FFF2-40B4-BE49-F238E27FC236}">
                <a16:creationId xmlns:a16="http://schemas.microsoft.com/office/drawing/2014/main" id="{D496F5CA-EBC9-40A4-9CFD-BAAF8B56D3DC}"/>
              </a:ext>
            </a:extLst>
          </p:cNvPr>
          <p:cNvSpPr/>
          <p:nvPr/>
        </p:nvSpPr>
        <p:spPr>
          <a:xfrm>
            <a:off x="827584" y="1263315"/>
            <a:ext cx="7296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 typeface="Arial" panose="020B0604020202020204" pitchFamily="34" charset="0"/>
              <a:buNone/>
              <a:defRPr/>
            </a:pPr>
            <a:r>
              <a:rPr lang="en-US" altLang="zh-CN" sz="2800" noProof="1">
                <a:solidFill>
                  <a:schemeClr val="tx2"/>
                </a:solidFill>
                <a:latin typeface="Arial" panose="020B0604020202020204" pitchFamily="34" charset="0"/>
              </a:rPr>
              <a:t>9.1.2 S5PV210</a:t>
            </a:r>
            <a:r>
              <a:rPr lang="en-US" altLang="en-US" sz="2800" noProof="1">
                <a:solidFill>
                  <a:schemeClr val="tx2"/>
                </a:solidFill>
                <a:latin typeface="Arial" panose="020B0604020202020204" pitchFamily="34" charset="0"/>
              </a:rPr>
              <a:t>的时钟应用和配置流程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5451</TotalTime>
  <Words>3610</Words>
  <Application>Microsoft Office PowerPoint</Application>
  <PresentationFormat>全屏显示(4:3)</PresentationFormat>
  <Paragraphs>396</Paragraphs>
  <Slides>54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等线</vt:lpstr>
      <vt:lpstr>楷体_GB2312</vt:lpstr>
      <vt:lpstr>宋体</vt:lpstr>
      <vt:lpstr>Arial</vt:lpstr>
      <vt:lpstr>Times New Roman</vt:lpstr>
      <vt:lpstr>Wingdings</vt:lpstr>
      <vt:lpstr>Capsules</vt:lpstr>
      <vt:lpstr>第10次课 系统时钟和定时器</vt:lpstr>
      <vt:lpstr> </vt:lpstr>
      <vt:lpstr>9.1 S5PV210的时钟体系结构</vt:lpstr>
      <vt:lpstr>9.1 S5PV210的时钟体系结构</vt:lpstr>
      <vt:lpstr>PowerPoint 演示文稿</vt:lpstr>
      <vt:lpstr>9.1 S5PV210的时钟体系结构</vt:lpstr>
      <vt:lpstr>9.1 S5PV210的时钟体系结构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谢谢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9.3 S5PV210 PWM定时器</vt:lpstr>
      <vt:lpstr>PowerPoint 演示文稿</vt:lpstr>
      <vt:lpstr>9.3 S5PV210 PWM定时器</vt:lpstr>
      <vt:lpstr>9.3 S5PV210 PWM定时器</vt:lpstr>
      <vt:lpstr>PowerPoint 演示文稿</vt:lpstr>
      <vt:lpstr>9.3 S5PV210时钟和定时器应用实例</vt:lpstr>
      <vt:lpstr>9.3 S5PV210时钟和定时器应用实例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451</cp:revision>
  <dcterms:created xsi:type="dcterms:W3CDTF">2007-12-06T15:17:03Z</dcterms:created>
  <dcterms:modified xsi:type="dcterms:W3CDTF">2021-05-07T08:10:24Z</dcterms:modified>
</cp:coreProperties>
</file>