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388" r:id="rId3"/>
    <p:sldId id="1174" r:id="rId4"/>
    <p:sldId id="1176" r:id="rId5"/>
    <p:sldId id="1177" r:id="rId6"/>
    <p:sldId id="1178" r:id="rId7"/>
    <p:sldId id="1179" r:id="rId8"/>
    <p:sldId id="1149" r:id="rId9"/>
    <p:sldId id="1074" r:id="rId10"/>
    <p:sldId id="1152" r:id="rId11"/>
    <p:sldId id="1155" r:id="rId12"/>
    <p:sldId id="1156" r:id="rId13"/>
    <p:sldId id="1157" r:id="rId14"/>
    <p:sldId id="1158" r:id="rId15"/>
    <p:sldId id="1162" r:id="rId16"/>
    <p:sldId id="1159" r:id="rId17"/>
    <p:sldId id="1160" r:id="rId18"/>
    <p:sldId id="1161" r:id="rId19"/>
    <p:sldId id="1164" r:id="rId20"/>
    <p:sldId id="1163" r:id="rId21"/>
    <p:sldId id="1165" r:id="rId22"/>
    <p:sldId id="1166" r:id="rId23"/>
    <p:sldId id="1102" r:id="rId24"/>
    <p:sldId id="1169" r:id="rId25"/>
    <p:sldId id="1103" r:id="rId26"/>
    <p:sldId id="1104" r:id="rId27"/>
    <p:sldId id="1105" r:id="rId28"/>
    <p:sldId id="1114" r:id="rId29"/>
    <p:sldId id="1106" r:id="rId30"/>
    <p:sldId id="1167" r:id="rId31"/>
    <p:sldId id="1168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剑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75031" autoAdjust="0"/>
  </p:normalViewPr>
  <p:slideViewPr>
    <p:cSldViewPr>
      <p:cViewPr>
        <p:scale>
          <a:sx n="66" d="100"/>
          <a:sy n="66" d="100"/>
        </p:scale>
        <p:origin x="1925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1T02:59:02.235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BD4331D-2886-400C-9AD1-DDDE487E04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5F31CC-4E6F-4A95-8B9A-08F9BAF256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BEEC-77E3-4335-8035-3D4D6354BA39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C70992-1680-449E-B10C-033D27E83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B78896-7EF9-4BCC-9B55-CE1B0C60CC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D5DD2-E991-4136-B7D2-D84BD49B1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FA17-2B65-402B-9764-E176BFFAF3F3}" type="datetimeFigureOut">
              <a:rPr lang="zh-CN" altLang="en-US" smtClean="0"/>
              <a:t>2021/5/10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4715E-4A72-4FDC-8547-9EAD9D710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5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4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上一张</a:t>
            </a:r>
            <a:r>
              <a:rPr lang="en-US" altLang="zh-CN" dirty="0"/>
              <a:t>ppt</a:t>
            </a:r>
            <a:r>
              <a:rPr lang="zh-CN" altLang="en-US" dirty="0"/>
              <a:t>，讲的就是</a:t>
            </a:r>
            <a:r>
              <a:rPr lang="en-US" altLang="zh-CN" dirty="0" err="1"/>
              <a:t>FoutAPLL</a:t>
            </a:r>
            <a:r>
              <a:rPr lang="zh-CN" altLang="en-US" dirty="0"/>
              <a:t>的输出频率设置。</a:t>
            </a:r>
            <a:endParaRPr lang="en-US" altLang="zh-CN" dirty="0"/>
          </a:p>
          <a:p>
            <a:r>
              <a:rPr lang="zh-CN" altLang="en-US" dirty="0"/>
              <a:t>除了</a:t>
            </a:r>
            <a:r>
              <a:rPr lang="en-US" altLang="zh-CN" dirty="0" err="1"/>
              <a:t>Foutapll</a:t>
            </a:r>
            <a:r>
              <a:rPr lang="zh-CN" altLang="en-US" dirty="0"/>
              <a:t>，还有</a:t>
            </a:r>
            <a:r>
              <a:rPr lang="en-US" altLang="zh-CN" dirty="0" err="1"/>
              <a:t>FoutMPLL</a:t>
            </a:r>
            <a:r>
              <a:rPr lang="zh-CN" altLang="en-US" dirty="0"/>
              <a:t>，</a:t>
            </a:r>
            <a:r>
              <a:rPr lang="en-US" altLang="zh-CN" dirty="0" err="1"/>
              <a:t>FoutEPLL</a:t>
            </a:r>
            <a:r>
              <a:rPr lang="zh-CN" altLang="en-US" dirty="0"/>
              <a:t>，</a:t>
            </a:r>
            <a:r>
              <a:rPr lang="en-US" altLang="zh-CN" dirty="0" err="1"/>
              <a:t>FoutVPLL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2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7BD5C1E8-5889-48BF-8033-E3337B2A3FA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6665172-010C-4C59-A1C0-FBAFBDC3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zh-CN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CLK_SRCn</a:t>
            </a:r>
            <a:r>
              <a:rPr lang="zh-CN" altLang="en-US" dirty="0"/>
              <a:t>寄存器是用来设置时钟来源的</a:t>
            </a:r>
            <a:r>
              <a:rPr lang="en-US" altLang="zh-CN" dirty="0"/>
              <a:t>,</a:t>
            </a:r>
            <a:r>
              <a:rPr lang="zh-CN" altLang="en-US" dirty="0"/>
              <a:t>对应时钟框图中的</a:t>
            </a:r>
            <a:r>
              <a:rPr lang="en-US" altLang="zh-CN" dirty="0"/>
              <a:t>MUX</a:t>
            </a:r>
            <a:r>
              <a:rPr lang="zh-CN" altLang="en-US" dirty="0"/>
              <a:t>开关。</a:t>
            </a:r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A35F294E-9F61-4E6A-AB67-DCCF281BB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F1EEF5-4889-4E4E-AF61-38ECAA961FC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1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83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7314A7C5-92A7-42F2-AFE3-E364D0A1854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37A02685-4536-4773-8241-23A0FC581D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这是其中的一个。</a:t>
            </a:r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8A45275F-91B2-4A7E-BC36-F89A4CAAD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2FE20-1BCC-4F2F-A3EA-12F850E42B6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3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405C6CF4-30E9-40D1-8985-D55C7E7868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A0AABDD5-4525-4FD1-90A9-2F484C7AC9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所有的寄存器，都能在芯片图中找到相关的部件。</a:t>
            </a:r>
            <a:endParaRPr lang="en-US" altLang="zh-CN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D32ACC55-4EC9-493F-8E2B-BC685E741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FF694A-0D0F-440E-A8A3-D0A526CA2F4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6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1200" b="1" noProof="1"/>
              <a:t>S5PV210</a:t>
            </a:r>
            <a:r>
              <a:rPr lang="zh-CN" altLang="en-US" sz="1200" b="1" noProof="1"/>
              <a:t>有</a:t>
            </a:r>
            <a:r>
              <a:rPr lang="en-US" altLang="zh-CN" sz="1200" b="1" noProof="1"/>
              <a:t>5</a:t>
            </a:r>
            <a:r>
              <a:rPr lang="zh-CN" altLang="en-US" sz="1200" b="1" noProof="1"/>
              <a:t>个</a:t>
            </a:r>
            <a:r>
              <a:rPr lang="en-US" altLang="zh-CN" sz="1200" b="1" noProof="1"/>
              <a:t>32</a:t>
            </a:r>
            <a:r>
              <a:rPr lang="zh-CN" altLang="en-US" sz="1200" b="1" noProof="1"/>
              <a:t>位的脉冲宽度调制计时器，这些定时器为</a:t>
            </a:r>
            <a:r>
              <a:rPr lang="en-US" altLang="zh-CN" sz="1200" b="1" noProof="1"/>
              <a:t>ARM</a:t>
            </a:r>
            <a:r>
              <a:rPr lang="zh-CN" altLang="en-US" sz="1200" b="1" noProof="1"/>
              <a:t>子系统产生内部中断。</a:t>
            </a:r>
            <a:endParaRPr lang="en-US" altLang="zh-CN" sz="1200" b="1" noProof="1"/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1200" b="1" noProof="1"/>
              <a:t>定时器</a:t>
            </a:r>
            <a:r>
              <a:rPr lang="en-US" altLang="zh-CN" sz="1200" b="1" noProof="1"/>
              <a:t>0</a:t>
            </a:r>
            <a:r>
              <a:rPr lang="zh-CN" altLang="en-US" sz="1200" b="1" noProof="1"/>
              <a:t>、</a:t>
            </a:r>
            <a:r>
              <a:rPr lang="en-US" altLang="zh-CN" sz="1200" b="1" noProof="1"/>
              <a:t>1</a:t>
            </a:r>
            <a:r>
              <a:rPr lang="zh-CN" altLang="en-US" sz="1200" b="1" noProof="1"/>
              <a:t>、</a:t>
            </a:r>
            <a:r>
              <a:rPr lang="en-US" altLang="zh-CN" sz="1200" b="1" noProof="1"/>
              <a:t>2</a:t>
            </a:r>
            <a:r>
              <a:rPr lang="zh-CN" altLang="en-US" sz="1200" b="1" noProof="1"/>
              <a:t>和</a:t>
            </a:r>
            <a:r>
              <a:rPr lang="en-US" altLang="zh-CN" sz="1200" b="1" noProof="1"/>
              <a:t>3</a:t>
            </a:r>
            <a:r>
              <a:rPr lang="zh-CN" altLang="en-US" sz="1200" b="1" noProof="1"/>
              <a:t>包括</a:t>
            </a:r>
            <a:r>
              <a:rPr lang="en-US" altLang="zh-CN" sz="1200" b="1" noProof="1"/>
              <a:t>PWM</a:t>
            </a:r>
            <a:r>
              <a:rPr lang="zh-CN" altLang="en-US" sz="1200" b="1" noProof="1"/>
              <a:t>功能，驱动外部</a:t>
            </a:r>
            <a:r>
              <a:rPr lang="en-US" altLang="zh-CN" sz="1200" b="1" noProof="1"/>
              <a:t>I/O</a:t>
            </a:r>
            <a:r>
              <a:rPr lang="zh-CN" altLang="en-US" sz="1200" b="1" noProof="1"/>
              <a:t>接口。</a:t>
            </a:r>
            <a:r>
              <a:rPr lang="en-US" altLang="zh-CN" sz="1200" b="1" noProof="1"/>
              <a:t>PWM</a:t>
            </a:r>
            <a:r>
              <a:rPr lang="zh-CN" altLang="en-US" sz="1200" b="1" noProof="1"/>
              <a:t>定时器</a:t>
            </a:r>
            <a:r>
              <a:rPr lang="en-US" altLang="zh-CN" sz="1200" b="1" noProof="1"/>
              <a:t>0</a:t>
            </a:r>
            <a:r>
              <a:rPr lang="zh-CN" altLang="en-US" sz="1200" b="1" noProof="1"/>
              <a:t>有一个可选的死区发生器功能来支持大电流设备。</a:t>
            </a:r>
            <a:endParaRPr lang="en-US" altLang="zh-CN" sz="1200" b="1" noProof="1"/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1200" b="1" noProof="1"/>
              <a:t>定时器</a:t>
            </a:r>
            <a:r>
              <a:rPr lang="en-US" altLang="zh-CN" sz="1200" b="1" noProof="1"/>
              <a:t>4</a:t>
            </a:r>
            <a:r>
              <a:rPr lang="zh-CN" altLang="en-US" sz="1200" b="1" noProof="1"/>
              <a:t>是内部定时器没有输出引脚。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1200" b="1" noProof="1"/>
              <a:t>计时器使用</a:t>
            </a:r>
            <a:r>
              <a:rPr lang="en-US" altLang="zh-CN" sz="1200" b="1" noProof="1"/>
              <a:t>APB-PCLK</a:t>
            </a:r>
            <a:r>
              <a:rPr lang="zh-CN" altLang="en-US" sz="1200" b="1" noProof="1"/>
              <a:t>作为源时钟。定时器</a:t>
            </a:r>
            <a:r>
              <a:rPr lang="en-US" altLang="zh-CN" sz="1200" b="1" noProof="1"/>
              <a:t>0</a:t>
            </a:r>
            <a:r>
              <a:rPr lang="zh-CN" altLang="en-US" sz="1200" b="1" noProof="1"/>
              <a:t>和</a:t>
            </a:r>
            <a:r>
              <a:rPr lang="en-US" altLang="zh-CN" sz="1200" b="1" noProof="1"/>
              <a:t>1</a:t>
            </a:r>
            <a:r>
              <a:rPr lang="zh-CN" altLang="en-US" sz="1200" b="1" noProof="1"/>
              <a:t>共享一个可编程的</a:t>
            </a:r>
            <a:r>
              <a:rPr lang="en-US" altLang="zh-CN" sz="1200" b="1" noProof="1"/>
              <a:t>8</a:t>
            </a:r>
            <a:r>
              <a:rPr lang="zh-CN" altLang="en-US" sz="1200" b="1" noProof="1"/>
              <a:t>位预分频器。定时器</a:t>
            </a:r>
            <a:r>
              <a:rPr lang="en-US" altLang="zh-CN" sz="1200" b="1" noProof="1"/>
              <a:t>2</a:t>
            </a:r>
            <a:r>
              <a:rPr lang="zh-CN" altLang="en-US" sz="1200" b="1" noProof="1"/>
              <a:t>、</a:t>
            </a:r>
            <a:r>
              <a:rPr lang="en-US" altLang="zh-CN" sz="1200" b="1" noProof="1"/>
              <a:t>3</a:t>
            </a:r>
            <a:r>
              <a:rPr lang="zh-CN" altLang="en-US" sz="1200" b="1" noProof="1"/>
              <a:t>、</a:t>
            </a:r>
            <a:r>
              <a:rPr lang="en-US" altLang="zh-CN" sz="1200" b="1" noProof="1"/>
              <a:t>4</a:t>
            </a:r>
            <a:r>
              <a:rPr lang="zh-CN" altLang="en-US" sz="1200" b="1" noProof="1"/>
              <a:t>共享另一个</a:t>
            </a:r>
            <a:r>
              <a:rPr lang="en-US" altLang="zh-CN" sz="1200" b="1" noProof="1"/>
              <a:t>8</a:t>
            </a:r>
            <a:r>
              <a:rPr lang="zh-CN" altLang="en-US" sz="1200" b="1" noProof="1"/>
              <a:t>位预分频器。每个定时器有一个时钟分频器。</a:t>
            </a:r>
            <a:endParaRPr lang="en-US" altLang="zh-CN" sz="1200" b="1" noProof="1"/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1200" b="1" noProof="1"/>
              <a:t>定时器</a:t>
            </a:r>
            <a:r>
              <a:rPr lang="en-US" altLang="zh-CN" sz="1200" b="1" noProof="1"/>
              <a:t>0</a:t>
            </a:r>
            <a:r>
              <a:rPr lang="zh-CN" altLang="en-US" sz="1200" b="1" noProof="1"/>
              <a:t>～</a:t>
            </a:r>
            <a:r>
              <a:rPr lang="en-US" altLang="zh-CN" sz="1200" b="1" noProof="1"/>
              <a:t>4</a:t>
            </a:r>
            <a:r>
              <a:rPr lang="zh-CN" altLang="en-US" sz="1200" b="1" noProof="1"/>
              <a:t>也可直接采用</a:t>
            </a:r>
            <a:r>
              <a:rPr lang="en-US" altLang="zh-CN" sz="1200" b="1" noProof="1"/>
              <a:t>sclk_PWM</a:t>
            </a:r>
            <a:r>
              <a:rPr lang="zh-CN" altLang="en-US" sz="1200" b="1" noProof="1"/>
              <a:t>作为时钟源。</a:t>
            </a:r>
            <a:endParaRPr lang="en-US" altLang="zh-CN" sz="1200" b="1" noProof="1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70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B2DB0B8A-55D7-4A61-9653-5646F59BD29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0FA7FBE3-0B29-4030-977D-0C36E6D548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noProof="1">
                <a:solidFill>
                  <a:srgbClr val="FF0000"/>
                </a:solidFill>
              </a:rPr>
              <a:t>TCNTBn</a:t>
            </a:r>
            <a:r>
              <a:rPr lang="zh-CN" altLang="en-US" noProof="1">
                <a:solidFill>
                  <a:srgbClr val="FF0000"/>
                </a:solidFill>
              </a:rPr>
              <a:t>决定一个脉冲的总时间，</a:t>
            </a:r>
            <a:r>
              <a:rPr lang="en-US" altLang="zh-CN" noProof="1"/>
              <a:t>TCNTBn</a:t>
            </a:r>
            <a:r>
              <a:rPr lang="zh-CN" altLang="en-US" noProof="1"/>
              <a:t>决定脉冲中的高电平的时间。</a:t>
            </a:r>
            <a:endParaRPr lang="en-US" altLang="zh-CN" noProof="1"/>
          </a:p>
          <a:p>
            <a:endParaRPr lang="en-US" altLang="zh-CN" noProof="1"/>
          </a:p>
          <a:p>
            <a:r>
              <a:rPr lang="zh-CN" altLang="en-US" sz="1200" noProof="1">
                <a:solidFill>
                  <a:srgbClr val="FF0000"/>
                </a:solidFill>
              </a:rPr>
              <a:t>双缓存：有</a:t>
            </a:r>
            <a:r>
              <a:rPr lang="en-US" altLang="zh-CN" sz="1200" noProof="1">
                <a:solidFill>
                  <a:srgbClr val="FF0000"/>
                </a:solidFill>
              </a:rPr>
              <a:t>2</a:t>
            </a:r>
            <a:r>
              <a:rPr lang="zh-CN" altLang="en-US" sz="1200" noProof="1">
                <a:solidFill>
                  <a:srgbClr val="FF0000"/>
                </a:solidFill>
              </a:rPr>
              <a:t>个寄存器，运行时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TCMPn</a:t>
            </a:r>
            <a:r>
              <a:rPr lang="zh-CN" altLang="en-US" sz="1200" noProof="1">
                <a:solidFill>
                  <a:srgbClr val="FF0000"/>
                </a:solidFill>
              </a:rPr>
              <a:t>的值在减少，但是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TCNTBn</a:t>
            </a:r>
            <a:r>
              <a:rPr lang="zh-CN" altLang="en-US" sz="1200" noProof="1">
                <a:solidFill>
                  <a:srgbClr val="FF0000"/>
                </a:solidFill>
              </a:rPr>
              <a:t>的值不变，外部只能改变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TCNTBn</a:t>
            </a:r>
            <a:r>
              <a:rPr lang="zh-CN" altLang="en-US" sz="1200" noProof="1">
                <a:solidFill>
                  <a:srgbClr val="FF0000"/>
                </a:solidFill>
              </a:rPr>
              <a:t>的值，等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TCMPn</a:t>
            </a:r>
            <a:r>
              <a:rPr lang="zh-CN" altLang="en-US" sz="1200" noProof="1">
                <a:solidFill>
                  <a:srgbClr val="FF0000"/>
                </a:solidFill>
              </a:rPr>
              <a:t>运行完毕，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TCNTBn</a:t>
            </a:r>
            <a:r>
              <a:rPr lang="zh-CN" altLang="en-US" sz="1200" noProof="1">
                <a:solidFill>
                  <a:srgbClr val="FF0000"/>
                </a:solidFill>
              </a:rPr>
              <a:t>赋值给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TCMPn</a:t>
            </a:r>
            <a:r>
              <a:rPr lang="zh-CN" altLang="en-US" sz="1200" noProof="1">
                <a:solidFill>
                  <a:srgbClr val="FF0000"/>
                </a:solidFill>
              </a:rPr>
              <a:t>。</a:t>
            </a:r>
            <a:endParaRPr lang="zh-CN" altLang="en-US" dirty="0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4FA8F343-7A50-4D51-B99C-28B6B2E91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568C9A-B298-4384-828F-FB9A3668593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1C254-298B-4FC0-9566-052E27E5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59D3FBD-8939-4D96-81B6-17BFECDC845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800" y="836613"/>
            <a:ext cx="5181600" cy="15128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37F60-BF94-4E4A-9839-0A3B12458A56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084763"/>
            <a:ext cx="4319587" cy="319087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6A6CF0D-E9FF-4E58-B38C-FA73536D45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F59EC04-9110-4DE6-9109-873D78B6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Text Box 15">
            <a:extLst>
              <a:ext uri="{FF2B5EF4-FFF2-40B4-BE49-F238E27FC236}">
                <a16:creationId xmlns:a16="http://schemas.microsoft.com/office/drawing/2014/main" id="{CCF2DF6A-CD2A-44EC-A5B3-C484A3E47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56188" y="56467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浙江农林大学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3600" y="2420938"/>
            <a:ext cx="4013200" cy="2592387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dirty="0"/>
              <a:t>李剑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4213" y="836613"/>
            <a:ext cx="8229600" cy="1512887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嵌入式系统开发与应用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4851629-9A09-42FE-B884-B57CDDED37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4994130-7AF8-4A59-ACE5-1E490F289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6A720E9-8C6E-4169-B13C-9A7D1CB1A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461020F-25CE-47BC-90DA-85293841D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73D5E8F-C7CD-4369-A8C5-55086DFBD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D8ED80-1721-4A05-B58B-24E4529A2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92F95E6-9646-4729-98F8-D8E8F1D79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929EA-D3C9-4CBC-A673-B41A531EC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576" y="761999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0454BF5-A865-4CF8-BDEE-769F742DA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8C60C2-7903-4470-8E66-FDA71938A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64BF9D-B9E7-4CD2-82ED-3236093B1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98F31-9B6E-4404-91D9-3D487C2F0F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837965" y="1268760"/>
            <a:ext cx="7772870" cy="4575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BB51B2-6685-4396-825F-B5DA737243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5C4B-D9DD-4753-B1E7-0C4CCDF00957}" type="datetimeFigureOut">
              <a:rPr lang="zh-CN" altLang="en-US"/>
              <a:pPr>
                <a:defRPr/>
              </a:pPr>
              <a:t>2021/5/10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D805F3-2913-4B0E-8407-0425DC44A9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3D6D57-9098-477A-BD0C-3B71D0C5ED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A195-D06F-4810-AD7B-64F57BF4B1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404" y="332656"/>
            <a:ext cx="7924800" cy="72231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379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6ED91E-947B-4F23-A119-6F45F87A2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F9653B9-4257-4F8B-9440-37A999DB2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300301-F780-4E57-A5F4-FA3EB6615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5C6F4-EE18-4F0C-A709-36E604301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3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44675"/>
            <a:ext cx="3841750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844675"/>
            <a:ext cx="3843338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3955FC-A308-4BC0-84A5-12176D56F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53A6DF-EA74-4C04-8CFE-CA2B90665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B5987E1-68B6-4BAF-86F9-A3A34C8C8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7C4AE-CDCD-46EC-BB01-B27ABDD9F4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7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6858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8598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598" y="1836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56423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6423" y="1836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836CFFE-D00B-418B-A0A5-88D622462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825998" y="6296764"/>
            <a:ext cx="2130425" cy="4746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47DE2-3F21-4D40-ABB0-0B53826CE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101010" y="6296764"/>
            <a:ext cx="2897188" cy="4746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C585CF2-1A46-4F70-8F47-8D7D657BF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7584" y="6280869"/>
            <a:ext cx="587375" cy="488950"/>
          </a:xfrm>
          <a:ln/>
        </p:spPr>
        <p:txBody>
          <a:bodyPr/>
          <a:lstStyle>
            <a:lvl1pPr>
              <a:defRPr/>
            </a:lvl1pPr>
          </a:lstStyle>
          <a:p>
            <a:fld id="{9D1F4378-4EE5-4033-AF69-35A3E3E44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AE83DAE-A0AF-4BE7-ADD4-F7561F3DC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A9B047-B21F-465F-9992-38B7731CF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2C436A-385D-4472-ABD7-DAE6C72F3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7ADC-28EB-4E3C-B77C-5C7BEF779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9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5128D29-6A07-4802-AD7D-843E5D191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C024413-F25B-4922-8085-69737A747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5BA29DB-756D-450E-B276-FE85B9EBB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2A4F-D4B8-4F64-9055-1A6E71A4B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83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254" y="273050"/>
            <a:ext cx="2748358" cy="7796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7584" y="1268760"/>
            <a:ext cx="2676028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F699E9-F237-4006-8D04-2347AC918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DAB042-B03F-478F-8B0D-52B8C20B3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E4E5BBA-7108-4E6B-831C-49C9E9E53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D8D24-E927-4E2B-884C-AB5A1059F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7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6E26CA6-B4AC-4232-AC8A-AC28A0A71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25CFF4-7F7B-4282-A397-2AF979E26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2F56D59-8D66-431C-8EEC-27D2A5B26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A59AD-6A5D-4005-A3C8-91B21BD88F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6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>
            <a:extLst>
              <a:ext uri="{FF2B5EF4-FFF2-40B4-BE49-F238E27FC236}">
                <a16:creationId xmlns:a16="http://schemas.microsoft.com/office/drawing/2014/main" id="{98C11488-691E-478A-97AC-16BE8F4F9F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4">
              <a:extLst>
                <a:ext uri="{FF2B5EF4-FFF2-40B4-BE49-F238E27FC236}">
                  <a16:creationId xmlns:a16="http://schemas.microsoft.com/office/drawing/2014/main" id="{2CAB9A2A-79E6-49B0-8E31-7A9F642B32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769A81C0-7F2B-4507-81FA-33DEFA3B7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" y="0"/>
              <a:ext cx="1728" cy="267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" name="Group 6">
            <a:extLst>
              <a:ext uri="{FF2B5EF4-FFF2-40B4-BE49-F238E27FC236}">
                <a16:creationId xmlns:a16="http://schemas.microsoft.com/office/drawing/2014/main" id="{35BDC08A-292A-4B05-A27D-A94EE8CF8513}"/>
              </a:ext>
            </a:extLst>
          </p:cNvPr>
          <p:cNvGrpSpPr>
            <a:grpSpLocks/>
          </p:cNvGrpSpPr>
          <p:nvPr/>
        </p:nvGrpSpPr>
        <p:grpSpPr bwMode="auto">
          <a:xfrm>
            <a:off x="758840" y="1053612"/>
            <a:ext cx="7391400" cy="131779"/>
            <a:chOff x="144" y="1248"/>
            <a:chExt cx="4656" cy="201"/>
          </a:xfrm>
        </p:grpSpPr>
        <p:sp>
          <p:nvSpPr>
            <p:cNvPr id="1034" name="AutoShape 7">
              <a:extLst>
                <a:ext uri="{FF2B5EF4-FFF2-40B4-BE49-F238E27FC236}">
                  <a16:creationId xmlns:a16="http://schemas.microsoft.com/office/drawing/2014/main" id="{AD438710-83C7-42A8-B439-13A3A74C6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AutoShape 8">
              <a:extLst>
                <a:ext uri="{FF2B5EF4-FFF2-40B4-BE49-F238E27FC236}">
                  <a16:creationId xmlns:a16="http://schemas.microsoft.com/office/drawing/2014/main" id="{39D0D16B-BAA3-4D10-BD33-8C649995A7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9">
            <a:extLst>
              <a:ext uri="{FF2B5EF4-FFF2-40B4-BE49-F238E27FC236}">
                <a16:creationId xmlns:a16="http://schemas.microsoft.com/office/drawing/2014/main" id="{64A77398-F14F-47CE-88FA-BE74BFC45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82921"/>
            <a:ext cx="7924800" cy="722313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36EA5CBC-3078-47E8-9554-17A12E3AF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1392" y="1233113"/>
            <a:ext cx="7837488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F649CAEA-DDED-40CD-8F14-707C463609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F46D05E2-2BD5-42F9-B688-04C21A4A59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56D2AD18-8C44-486D-986D-E9A65D4764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C7411B3A-228B-4D9D-A87C-DE1643028F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6875AC28-EA5B-4699-8751-8FB81619DE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87900" y="2420938"/>
            <a:ext cx="4013200" cy="2519362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李剑</a:t>
            </a: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7B816C5-E717-40BF-8ED1-0E25DDF0BF9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765175"/>
            <a:ext cx="8229600" cy="1512888"/>
          </a:xfrm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次课 </a:t>
            </a:r>
            <a:r>
              <a:rPr lang="zh-CN" altLang="en-US" noProof="1">
                <a:solidFill>
                  <a:srgbClr val="801A29"/>
                </a:solidFill>
                <a:latin typeface="楷体_GB2312" pitchFamily="49" charset="-122"/>
              </a:rPr>
              <a:t>系统时钟和定时器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2F5BC2BC-577A-48BA-857B-E90689A2D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4017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1205" name="幻灯片编号占位符 5">
            <a:extLst>
              <a:ext uri="{FF2B5EF4-FFF2-40B4-BE49-F238E27FC236}">
                <a16:creationId xmlns:a16="http://schemas.microsoft.com/office/drawing/2014/main" id="{624809DB-816A-4D14-A72B-4429E3D92EA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9CD573-DB70-4427-9E81-E10FCC93D046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3491" name="矩形 3">
            <a:extLst>
              <a:ext uri="{FF2B5EF4-FFF2-40B4-BE49-F238E27FC236}">
                <a16:creationId xmlns:a16="http://schemas.microsoft.com/office/drawing/2014/main" id="{D9BD2B9F-E822-4D68-9928-E8EA7DFFB93C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6FFD16-7A13-4B34-9AD5-E0B6E4579480}"/>
              </a:ext>
            </a:extLst>
          </p:cNvPr>
          <p:cNvSpPr/>
          <p:nvPr/>
        </p:nvSpPr>
        <p:spPr>
          <a:xfrm>
            <a:off x="971600" y="1772816"/>
            <a:ext cx="7986464" cy="418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PWM</a:t>
            </a:r>
            <a:r>
              <a:rPr lang="en-US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定时器编程步骤：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设置预分频器、时钟分频器值。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设置</a:t>
            </a:r>
            <a:r>
              <a:rPr lang="en-US" altLang="zh-CN" sz="2400" noProof="1"/>
              <a:t>TCNTBn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TCMPBn</a:t>
            </a:r>
            <a:r>
              <a:rPr lang="en-US" altLang="en-US" sz="2400" noProof="1"/>
              <a:t>寄存器的值。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设置相应定时器的手动更新位，手动更新，</a:t>
            </a:r>
            <a:r>
              <a:rPr lang="en-US" altLang="zh-CN" sz="2400" noProof="1"/>
              <a:t>Timer</a:t>
            </a:r>
            <a:r>
              <a:rPr lang="en-US" altLang="en-US" sz="2400" noProof="1"/>
              <a:t> </a:t>
            </a:r>
            <a:r>
              <a:rPr lang="en-US" altLang="zh-CN" sz="2400" noProof="1"/>
              <a:t>n</a:t>
            </a:r>
            <a:r>
              <a:rPr lang="en-US" altLang="en-US" sz="2400" noProof="1"/>
              <a:t>将</a:t>
            </a:r>
            <a:r>
              <a:rPr lang="en-US" altLang="zh-CN" sz="2400" noProof="1"/>
              <a:t>TCNTBn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TCMPBn</a:t>
            </a:r>
            <a:r>
              <a:rPr lang="en-US" altLang="en-US" sz="2400" noProof="1"/>
              <a:t>的值加载到</a:t>
            </a:r>
            <a:r>
              <a:rPr lang="en-US" altLang="zh-CN" sz="2400" noProof="1"/>
              <a:t>TCNTn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TCMPn</a:t>
            </a:r>
            <a:r>
              <a:rPr lang="en-US" altLang="en-US" sz="2400" noProof="1"/>
              <a:t>寄存器。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启动</a:t>
            </a:r>
            <a:r>
              <a:rPr lang="en-US" altLang="zh-CN" sz="2400" noProof="1"/>
              <a:t>Timer</a:t>
            </a:r>
            <a:r>
              <a:rPr lang="en-US" altLang="en-US" sz="2400" noProof="1"/>
              <a:t> </a:t>
            </a:r>
            <a:r>
              <a:rPr lang="en-US" altLang="zh-CN" sz="2400" noProof="1"/>
              <a:t>n</a:t>
            </a:r>
            <a:r>
              <a:rPr lang="en-US" altLang="en-US" sz="2400" noProof="1"/>
              <a:t>，将</a:t>
            </a:r>
            <a:r>
              <a:rPr lang="en-US" altLang="zh-CN" sz="2400" noProof="1"/>
              <a:t>TCON</a:t>
            </a:r>
            <a:r>
              <a:rPr lang="en-US" altLang="en-US" sz="2400" noProof="1"/>
              <a:t>寄存器对应的</a:t>
            </a:r>
            <a:r>
              <a:rPr lang="en-US" altLang="zh-CN" sz="2400" noProof="1"/>
              <a:t>start/stop</a:t>
            </a:r>
            <a:r>
              <a:rPr lang="en-US" altLang="en-US" sz="2400" noProof="1"/>
              <a:t>位置</a:t>
            </a:r>
            <a:r>
              <a:rPr lang="en-US" altLang="zh-CN" sz="2400" noProof="1"/>
              <a:t>1</a:t>
            </a:r>
            <a:r>
              <a:rPr lang="en-US" altLang="en-US" sz="2400" noProof="1"/>
              <a:t>，</a:t>
            </a:r>
            <a:r>
              <a:rPr lang="en-US" altLang="zh-CN" sz="2400" noProof="1"/>
              <a:t>Timer</a:t>
            </a:r>
            <a:r>
              <a:rPr lang="en-US" altLang="en-US" sz="2400" noProof="1"/>
              <a:t> </a:t>
            </a:r>
            <a:r>
              <a:rPr lang="en-US" altLang="zh-CN" sz="2400" noProof="1"/>
              <a:t>n</a:t>
            </a:r>
            <a:r>
              <a:rPr lang="en-US" altLang="en-US" sz="2400" noProof="1"/>
              <a:t>开始计数。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当</a:t>
            </a:r>
            <a:r>
              <a:rPr lang="en-US" altLang="zh-CN" sz="2400" noProof="1"/>
              <a:t>TCNTn</a:t>
            </a:r>
            <a:r>
              <a:rPr lang="en-US" altLang="en-US" sz="2400" noProof="1"/>
              <a:t>的值与</a:t>
            </a:r>
            <a:r>
              <a:rPr lang="en-US" altLang="zh-CN" sz="2400" noProof="1"/>
              <a:t>TCMPn</a:t>
            </a:r>
            <a:r>
              <a:rPr lang="en-US" altLang="en-US" sz="2400" noProof="1"/>
              <a:t>的值相等，则输出</a:t>
            </a:r>
            <a:r>
              <a:rPr lang="en-US" altLang="zh-CN" sz="2400" noProof="1"/>
              <a:t>TOUTn</a:t>
            </a:r>
            <a:r>
              <a:rPr lang="en-US" altLang="en-US" sz="2400" noProof="1"/>
              <a:t>电平由低变高；若</a:t>
            </a:r>
            <a:r>
              <a:rPr lang="en-US" altLang="zh-CN" sz="2400" noProof="1"/>
              <a:t>TCON</a:t>
            </a:r>
            <a:r>
              <a:rPr lang="en-US" altLang="en-US" sz="2400" noProof="1"/>
              <a:t>寄存器使能了中断，则触发中断。</a:t>
            </a:r>
            <a:endParaRPr lang="en-US" altLang="zh-CN" sz="2400" noProof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FE6FF904-7F71-4186-A10E-0807B7F46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5929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2229" name="幻灯片编号占位符 1">
            <a:extLst>
              <a:ext uri="{FF2B5EF4-FFF2-40B4-BE49-F238E27FC236}">
                <a16:creationId xmlns:a16="http://schemas.microsoft.com/office/drawing/2014/main" id="{E2D322D2-8DAA-499C-BE22-A6FC15E7B7F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2C42EE-4536-4A87-84B4-FF6A037EE4AC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4515" name="矩形 3">
            <a:extLst>
              <a:ext uri="{FF2B5EF4-FFF2-40B4-BE49-F238E27FC236}">
                <a16:creationId xmlns:a16="http://schemas.microsoft.com/office/drawing/2014/main" id="{C69103FA-BF02-4280-A7D9-7FB8D20288F9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14879C-EA8F-4DEB-9F04-521A512D34E4}"/>
              </a:ext>
            </a:extLst>
          </p:cNvPr>
          <p:cNvSpPr/>
          <p:nvPr/>
        </p:nvSpPr>
        <p:spPr>
          <a:xfrm>
            <a:off x="827584" y="1772816"/>
            <a:ext cx="8001000" cy="424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PWM</a:t>
            </a:r>
            <a:r>
              <a:rPr lang="en-US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定时器编程步骤：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AutoNum type="arabicParenBoth" startAt="6"/>
              <a:defRPr/>
            </a:pPr>
            <a:r>
              <a:rPr lang="en-US" altLang="en-US" sz="2400" noProof="1"/>
              <a:t>若允许自动加载（</a:t>
            </a:r>
            <a:r>
              <a:rPr lang="en-US" altLang="zh-CN" sz="2400" noProof="1"/>
              <a:t>TCON</a:t>
            </a:r>
            <a:r>
              <a:rPr lang="en-US" altLang="en-US" sz="2400" noProof="1"/>
              <a:t>寄存器中设置），则</a:t>
            </a:r>
            <a:r>
              <a:rPr lang="en-US" altLang="zh-CN" sz="2400" noProof="1"/>
              <a:t>TCNTn</a:t>
            </a:r>
            <a:r>
              <a:rPr lang="en-US" altLang="en-US" sz="2400" noProof="1"/>
              <a:t>达到</a:t>
            </a:r>
            <a:r>
              <a:rPr lang="en-US" altLang="zh-CN" sz="2400" noProof="1"/>
              <a:t>0</a:t>
            </a:r>
            <a:r>
              <a:rPr lang="en-US" altLang="en-US" sz="2400" noProof="1"/>
              <a:t>时自动重装，开始下一次定时；否则，计时器停止。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 startAt="6"/>
              <a:defRPr/>
            </a:pPr>
            <a:r>
              <a:rPr lang="en-US" altLang="en-US" sz="2400" noProof="1"/>
              <a:t>计数过程中，可对</a:t>
            </a:r>
            <a:r>
              <a:rPr lang="en-US" altLang="zh-CN" sz="2400" noProof="1"/>
              <a:t>TCNTBn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TCMPBn</a:t>
            </a:r>
            <a:r>
              <a:rPr lang="en-US" altLang="en-US" sz="2400" noProof="1"/>
              <a:t>装入新的数值，在自动重装方式下，新值被用于下一次定时（可在中断服务程序中设置）。这就是</a:t>
            </a:r>
            <a:r>
              <a:rPr lang="en-US" altLang="zh-CN" sz="2400" noProof="1"/>
              <a:t>TCNTBn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TCMPBn</a:t>
            </a:r>
            <a:r>
              <a:rPr lang="en-US" altLang="en-US" sz="2400" noProof="1"/>
              <a:t>的双缓冲功能。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 startAt="6"/>
              <a:defRPr/>
            </a:pPr>
            <a:r>
              <a:rPr lang="en-US" altLang="en-US" sz="2400" noProof="1"/>
              <a:t>计数过程中，可通过编程的方式停止计数器的计数（将</a:t>
            </a:r>
            <a:r>
              <a:rPr lang="en-US" altLang="zh-CN" sz="2400" noProof="1"/>
              <a:t>TCON</a:t>
            </a:r>
            <a:r>
              <a:rPr lang="en-US" altLang="en-US" sz="2400" noProof="1"/>
              <a:t>寄存器相应的</a:t>
            </a:r>
            <a:r>
              <a:rPr lang="en-US" altLang="zh-CN" sz="2400" noProof="1"/>
              <a:t>start/stop</a:t>
            </a:r>
            <a:r>
              <a:rPr lang="en-US" altLang="en-US" sz="2400" noProof="1"/>
              <a:t>位置</a:t>
            </a:r>
            <a:r>
              <a:rPr lang="en-US" altLang="zh-CN" sz="2400" noProof="1"/>
              <a:t>0</a:t>
            </a:r>
            <a:r>
              <a:rPr lang="en-US" altLang="en-US" sz="2400" noProof="1"/>
              <a:t>），可在中断服务程序中设置。</a:t>
            </a:r>
            <a:endParaRPr lang="en-US" altLang="zh-CN" sz="2400" noProof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4B999D0D-C575-4F5C-B2BB-2A3DA84C5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32656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4277" name="幻灯片编号占位符 1">
            <a:extLst>
              <a:ext uri="{FF2B5EF4-FFF2-40B4-BE49-F238E27FC236}">
                <a16:creationId xmlns:a16="http://schemas.microsoft.com/office/drawing/2014/main" id="{C1A99F51-CA48-45CB-BDAD-A015FA6ECE6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72608D-480D-4C3B-9B8C-3F6635E995F7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563" name="矩形 3">
            <a:extLst>
              <a:ext uri="{FF2B5EF4-FFF2-40B4-BE49-F238E27FC236}">
                <a16:creationId xmlns:a16="http://schemas.microsoft.com/office/drawing/2014/main" id="{3709159C-15A7-4005-A5C0-A347340CCF8E}"/>
              </a:ext>
            </a:extLst>
          </p:cNvPr>
          <p:cNvSpPr/>
          <p:nvPr/>
        </p:nvSpPr>
        <p:spPr>
          <a:xfrm>
            <a:off x="762000" y="1254125"/>
            <a:ext cx="31797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9.3.2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</a:t>
            </a:r>
          </a:p>
        </p:txBody>
      </p:sp>
      <p:sp>
        <p:nvSpPr>
          <p:cNvPr id="66564" name="矩形 4">
            <a:extLst>
              <a:ext uri="{FF2B5EF4-FFF2-40B4-BE49-F238E27FC236}">
                <a16:creationId xmlns:a16="http://schemas.microsoft.com/office/drawing/2014/main" id="{44BCE18F-BC63-489A-A379-C10F898EC2B6}"/>
              </a:ext>
            </a:extLst>
          </p:cNvPr>
          <p:cNvSpPr/>
          <p:nvPr/>
        </p:nvSpPr>
        <p:spPr>
          <a:xfrm>
            <a:off x="914400" y="1679575"/>
            <a:ext cx="8229600" cy="4862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(1) 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系统定时器（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System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是一个</a:t>
            </a:r>
            <a:r>
              <a:rPr lang="en-US" altLang="zh-CN" sz="2400" noProof="1">
                <a:solidFill>
                  <a:schemeClr val="tx2"/>
                </a:solidFill>
                <a:latin typeface="Arial" panose="020B0604020202020204" pitchFamily="34" charset="0"/>
              </a:rPr>
              <a:t>32</a:t>
            </a: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位的</a:t>
            </a:r>
            <a:r>
              <a:rPr lang="en-US" altLang="zh-CN" sz="2400" noProof="1">
                <a:solidFill>
                  <a:schemeClr val="tx2"/>
                </a:solidFill>
                <a:latin typeface="Arial" panose="020B0604020202020204" pitchFamily="34" charset="0"/>
              </a:rPr>
              <a:t>PWM</a:t>
            </a: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定时器，在除了休眠模式外的任何模式下为系统提供</a:t>
            </a:r>
            <a:r>
              <a:rPr lang="en-US" altLang="zh-CN" sz="2400" noProof="1">
                <a:solidFill>
                  <a:schemeClr val="tx2"/>
                </a:solidFill>
                <a:latin typeface="Arial" panose="020B0604020202020204" pitchFamily="34" charset="0"/>
              </a:rPr>
              <a:t>1ms</a:t>
            </a: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的定时计数。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可在不终止定时器计数的条件下改变内部中断的发生时段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(2) 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实时时钟（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Real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Time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Clock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RTC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(3)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看门狗定时器（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Watchdog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主要功能是产生复位信号来恢复系统。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系统发生不可控的异常时，利用</a:t>
            </a:r>
            <a:r>
              <a:rPr lang="en-US" altLang="zh-CN" sz="2400" noProof="1">
                <a:solidFill>
                  <a:schemeClr val="tx2"/>
                </a:solidFill>
                <a:latin typeface="Arial" panose="020B0604020202020204" pitchFamily="34" charset="0"/>
              </a:rPr>
              <a:t>WDT</a:t>
            </a: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恢复相关控制器，使其重新工作。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提供中断服务。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B13347A4-15F1-46C9-A18E-4D386C1BC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50830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5301" name="幻灯片编号占位符 7">
            <a:extLst>
              <a:ext uri="{FF2B5EF4-FFF2-40B4-BE49-F238E27FC236}">
                <a16:creationId xmlns:a16="http://schemas.microsoft.com/office/drawing/2014/main" id="{02BABA1B-A743-418D-89A6-F1F3C062D0F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F1DE34-DCA6-4374-ACAE-4F3697134F5E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7587" name="矩形 3">
            <a:extLst>
              <a:ext uri="{FF2B5EF4-FFF2-40B4-BE49-F238E27FC236}">
                <a16:creationId xmlns:a16="http://schemas.microsoft.com/office/drawing/2014/main" id="{9F76C5FC-3CD2-4918-A847-50596DA0EC7C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68611" name="矩形 6">
            <a:extLst>
              <a:ext uri="{FF2B5EF4-FFF2-40B4-BE49-F238E27FC236}">
                <a16:creationId xmlns:a16="http://schemas.microsoft.com/office/drawing/2014/main" id="{4E268AF1-A66F-4A2F-814F-45B4E2D1C3A7}"/>
              </a:ext>
            </a:extLst>
          </p:cNvPr>
          <p:cNvSpPr/>
          <p:nvPr/>
        </p:nvSpPr>
        <p:spPr>
          <a:xfrm>
            <a:off x="738188" y="1905000"/>
            <a:ext cx="8534400" cy="292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定时器配置寄存器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TCFGn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定时器计数缓存寄存器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TCNTBn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，定时器比较缓存寄存器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TCMPBn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计数观察寄存器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TCNTOn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定时器控制寄存器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TCON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定时器中断控制状态寄存器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TINT_CSTAT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CDB099C1-C5B3-4500-BB74-6086EBA3B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1012"/>
            <a:ext cx="7772400" cy="593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6326" name="幻灯片编号占位符 4">
            <a:extLst>
              <a:ext uri="{FF2B5EF4-FFF2-40B4-BE49-F238E27FC236}">
                <a16:creationId xmlns:a16="http://schemas.microsoft.com/office/drawing/2014/main" id="{18191B0A-4CA4-433B-A071-501D766D64E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CB0B7-A2F3-40C3-876D-2D8FAA18243D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8611" name="矩形 3">
            <a:extLst>
              <a:ext uri="{FF2B5EF4-FFF2-40B4-BE49-F238E27FC236}">
                <a16:creationId xmlns:a16="http://schemas.microsoft.com/office/drawing/2014/main" id="{DAB8E21D-50E2-4ED6-A998-99AA9563F2C0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68612" name="矩形 6">
            <a:extLst>
              <a:ext uri="{FF2B5EF4-FFF2-40B4-BE49-F238E27FC236}">
                <a16:creationId xmlns:a16="http://schemas.microsoft.com/office/drawing/2014/main" id="{5CD8E2FD-17E4-4526-8F33-00EFC1FB81A9}"/>
              </a:ext>
            </a:extLst>
          </p:cNvPr>
          <p:cNvSpPr/>
          <p:nvPr/>
        </p:nvSpPr>
        <p:spPr>
          <a:xfrm>
            <a:off x="738188" y="1752600"/>
            <a:ext cx="8534400" cy="98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TCFGn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Configuration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包含两个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位与分频器，用以产生定时器的输入时钟频率。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  <p:pic>
        <p:nvPicPr>
          <p:cNvPr id="56325" name="图片 1">
            <a:extLst>
              <a:ext uri="{FF2B5EF4-FFF2-40B4-BE49-F238E27FC236}">
                <a16:creationId xmlns:a16="http://schemas.microsoft.com/office/drawing/2014/main" id="{65E5E466-8F40-4E3C-8954-D6A20CFA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91440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8E909BD9-A1BC-41F7-8D03-205B8B473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65510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7350" name="幻灯片编号占位符 5">
            <a:extLst>
              <a:ext uri="{FF2B5EF4-FFF2-40B4-BE49-F238E27FC236}">
                <a16:creationId xmlns:a16="http://schemas.microsoft.com/office/drawing/2014/main" id="{64129C0F-16F4-4678-A5CA-88901F4DC4E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0FC0FF-174C-455D-9DFE-9F2F15881E31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9635" name="矩形 3">
            <a:extLst>
              <a:ext uri="{FF2B5EF4-FFF2-40B4-BE49-F238E27FC236}">
                <a16:creationId xmlns:a16="http://schemas.microsoft.com/office/drawing/2014/main" id="{541FBAD3-70A0-4B6D-AC10-38C8184890CF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69636" name="矩形 6">
            <a:extLst>
              <a:ext uri="{FF2B5EF4-FFF2-40B4-BE49-F238E27FC236}">
                <a16:creationId xmlns:a16="http://schemas.microsoft.com/office/drawing/2014/main" id="{06D299B3-699D-4C39-AED2-50B2BF2772BC}"/>
              </a:ext>
            </a:extLst>
          </p:cNvPr>
          <p:cNvSpPr/>
          <p:nvPr/>
        </p:nvSpPr>
        <p:spPr>
          <a:xfrm>
            <a:off x="738188" y="1752600"/>
            <a:ext cx="8534400" cy="1354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TCFGn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Configuration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由于定时器系统中有多路复用电路，可将输入时钟进一步分频，由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TCFG1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寄存器控制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28EDF9-AF84-4E0D-88A3-05B038A6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0"/>
            <a:ext cx="687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DD0E98E3-D895-4728-8780-3D1824D99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366" y="366712"/>
            <a:ext cx="7772400" cy="676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8375" name="幻灯片编号占位符 5">
            <a:extLst>
              <a:ext uri="{FF2B5EF4-FFF2-40B4-BE49-F238E27FC236}">
                <a16:creationId xmlns:a16="http://schemas.microsoft.com/office/drawing/2014/main" id="{C841FC61-4E0D-45F8-A0EA-6876D8D6A06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98AA35-3325-453B-94C2-018E9D1F7058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0659" name="矩形 3">
            <a:extLst>
              <a:ext uri="{FF2B5EF4-FFF2-40B4-BE49-F238E27FC236}">
                <a16:creationId xmlns:a16="http://schemas.microsoft.com/office/drawing/2014/main" id="{6C730843-83F3-4DC5-A8F1-FC808F79EEB9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1683" name="矩形 6">
            <a:extLst>
              <a:ext uri="{FF2B5EF4-FFF2-40B4-BE49-F238E27FC236}">
                <a16:creationId xmlns:a16="http://schemas.microsoft.com/office/drawing/2014/main" id="{4D4B3DDD-1569-4894-9950-35A6CE0D8695}"/>
              </a:ext>
            </a:extLst>
          </p:cNvPr>
          <p:cNvSpPr/>
          <p:nvPr/>
        </p:nvSpPr>
        <p:spPr>
          <a:xfrm>
            <a:off x="738188" y="1676400"/>
            <a:ext cx="8534400" cy="98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TCNTBn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Count Buffer 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TCMPBn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 n Compare Buffer 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0661" name="矩形 1">
            <a:extLst>
              <a:ext uri="{FF2B5EF4-FFF2-40B4-BE49-F238E27FC236}">
                <a16:creationId xmlns:a16="http://schemas.microsoft.com/office/drawing/2014/main" id="{A5BA8DF2-BDEC-4B97-9BFA-909449A0B292}"/>
              </a:ext>
            </a:extLst>
          </p:cNvPr>
          <p:cNvSpPr/>
          <p:nvPr/>
        </p:nvSpPr>
        <p:spPr>
          <a:xfrm>
            <a:off x="762000" y="2749550"/>
            <a:ext cx="8382000" cy="1354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TCNTBn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用于设置定时器的初始计数值，被传到内部寄存器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中。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TCMPBn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用于设置比较值，被传到内部寄存器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TCMPn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中。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  <p:pic>
        <p:nvPicPr>
          <p:cNvPr id="58374" name="图片 4">
            <a:extLst>
              <a:ext uri="{FF2B5EF4-FFF2-40B4-BE49-F238E27FC236}">
                <a16:creationId xmlns:a16="http://schemas.microsoft.com/office/drawing/2014/main" id="{A0901F88-57D3-471C-9FF5-C60051E7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59250"/>
            <a:ext cx="899160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EF2E6F6D-B02A-4DEA-AE1D-63008447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366713"/>
            <a:ext cx="7772400" cy="738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9399" name="幻灯片编号占位符 5">
            <a:extLst>
              <a:ext uri="{FF2B5EF4-FFF2-40B4-BE49-F238E27FC236}">
                <a16:creationId xmlns:a16="http://schemas.microsoft.com/office/drawing/2014/main" id="{63D1D5A3-875F-4E37-9066-C7FD78B0077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3DBF4D-F09E-4A84-96AF-0C8C04C1EB9F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1683" name="矩形 3">
            <a:extLst>
              <a:ext uri="{FF2B5EF4-FFF2-40B4-BE49-F238E27FC236}">
                <a16:creationId xmlns:a16="http://schemas.microsoft.com/office/drawing/2014/main" id="{797526E4-067C-4A16-8499-A63B8BCDD2E3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2707" name="矩形 6">
            <a:extLst>
              <a:ext uri="{FF2B5EF4-FFF2-40B4-BE49-F238E27FC236}">
                <a16:creationId xmlns:a16="http://schemas.microsoft.com/office/drawing/2014/main" id="{76CCDB2C-FD48-4961-816B-28DBB532D911}"/>
              </a:ext>
            </a:extLst>
          </p:cNvPr>
          <p:cNvSpPr/>
          <p:nvPr/>
        </p:nvSpPr>
        <p:spPr>
          <a:xfrm>
            <a:off x="738188" y="1760538"/>
            <a:ext cx="853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TCNTOn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Count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Observation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1685" name="矩形 4">
            <a:extLst>
              <a:ext uri="{FF2B5EF4-FFF2-40B4-BE49-F238E27FC236}">
                <a16:creationId xmlns:a16="http://schemas.microsoft.com/office/drawing/2014/main" id="{85904E87-61E0-4C72-8290-2E479185081B}"/>
              </a:ext>
            </a:extLst>
          </p:cNvPr>
          <p:cNvSpPr/>
          <p:nvPr/>
        </p:nvSpPr>
        <p:spPr>
          <a:xfrm>
            <a:off x="762000" y="2370138"/>
            <a:ext cx="8001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配合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寄存器工作，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减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计数，通过读取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TCNTOn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可知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当前计数值。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  <p:pic>
        <p:nvPicPr>
          <p:cNvPr id="59398" name="图片 1">
            <a:extLst>
              <a:ext uri="{FF2B5EF4-FFF2-40B4-BE49-F238E27FC236}">
                <a16:creationId xmlns:a16="http://schemas.microsoft.com/office/drawing/2014/main" id="{E27005E1-9773-4347-89C5-AB953DBBB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7630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99406BC9-620C-4AEE-8362-997127CEB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60422" name="幻灯片编号占位符 5">
            <a:extLst>
              <a:ext uri="{FF2B5EF4-FFF2-40B4-BE49-F238E27FC236}">
                <a16:creationId xmlns:a16="http://schemas.microsoft.com/office/drawing/2014/main" id="{7349F65B-A107-41D4-A358-2589D25C47F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E5FB8C-E9B5-483E-8E78-B98BC1F28229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2707" name="矩形 3">
            <a:extLst>
              <a:ext uri="{FF2B5EF4-FFF2-40B4-BE49-F238E27FC236}">
                <a16:creationId xmlns:a16="http://schemas.microsoft.com/office/drawing/2014/main" id="{F3665014-AF4D-43EF-83D9-289BA73513B2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3731" name="矩形 6">
            <a:extLst>
              <a:ext uri="{FF2B5EF4-FFF2-40B4-BE49-F238E27FC236}">
                <a16:creationId xmlns:a16="http://schemas.microsoft.com/office/drawing/2014/main" id="{C65931A2-244E-43DD-A2AA-D0CEE851DE7B}"/>
              </a:ext>
            </a:extLst>
          </p:cNvPr>
          <p:cNvSpPr/>
          <p:nvPr/>
        </p:nvSpPr>
        <p:spPr>
          <a:xfrm>
            <a:off x="738188" y="1747838"/>
            <a:ext cx="8534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Control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2709" name="矩形 4">
            <a:extLst>
              <a:ext uri="{FF2B5EF4-FFF2-40B4-BE49-F238E27FC236}">
                <a16:creationId xmlns:a16="http://schemas.microsoft.com/office/drawing/2014/main" id="{BC14CCBC-B9C3-43DB-97E4-612215885CE8}"/>
              </a:ext>
            </a:extLst>
          </p:cNvPr>
          <p:cNvSpPr/>
          <p:nvPr/>
        </p:nvSpPr>
        <p:spPr>
          <a:xfrm>
            <a:off x="755650" y="2327275"/>
            <a:ext cx="8175625" cy="270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第一次启动定时器时，手动将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TCNTBn/TCMPBn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寄存器的值装入内部寄存器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TCMPn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中。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启动，停止定时器。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决定在定时器计数到达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时是否自动装入初值。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决定定时器的引脚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TOUTn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输出电平是否反转。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决定是否要打开定时器的死区。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图片 1">
            <a:extLst>
              <a:ext uri="{FF2B5EF4-FFF2-40B4-BE49-F238E27FC236}">
                <a16:creationId xmlns:a16="http://schemas.microsoft.com/office/drawing/2014/main" id="{5FE4C23A-3757-495E-B725-6D1D11CB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幻灯片编号占位符 5">
            <a:extLst>
              <a:ext uri="{FF2B5EF4-FFF2-40B4-BE49-F238E27FC236}">
                <a16:creationId xmlns:a16="http://schemas.microsoft.com/office/drawing/2014/main" id="{6268B835-4170-4016-A469-03729EEFCAE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2630AB-AB53-4623-8C39-B63F2011507B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4D9516B8-FCA7-4AE6-BF8C-B342013C37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694" y="1175648"/>
            <a:ext cx="8458200" cy="685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Wingdings 2" charset="2"/>
              <a:buNone/>
              <a:defRPr/>
            </a:pPr>
            <a:r>
              <a:rPr lang="en-US" altLang="zh-CN" sz="2400" dirty="0"/>
              <a:t>APLL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Fout</a:t>
            </a:r>
            <a:r>
              <a:rPr lang="zh-CN" altLang="en-US" sz="2400" dirty="0"/>
              <a:t>的设置</a:t>
            </a:r>
            <a:endParaRPr lang="en-US" altLang="zh-CN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3974A67-E13A-4947-BE2F-A9B713D39702}"/>
              </a:ext>
            </a:extLst>
          </p:cNvPr>
          <p:cNvSpPr txBox="1">
            <a:spLocks/>
          </p:cNvSpPr>
          <p:nvPr/>
        </p:nvSpPr>
        <p:spPr>
          <a:xfrm>
            <a:off x="685800" y="332656"/>
            <a:ext cx="7772400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200" dirty="0"/>
              <a:t>上节课内容复习（</a:t>
            </a:r>
            <a:r>
              <a:rPr lang="en-US" altLang="zh-CN" sz="3200" dirty="0"/>
              <a:t>7-1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pic>
        <p:nvPicPr>
          <p:cNvPr id="6" name="图片 936963">
            <a:extLst>
              <a:ext uri="{FF2B5EF4-FFF2-40B4-BE49-F238E27FC236}">
                <a16:creationId xmlns:a16="http://schemas.microsoft.com/office/drawing/2014/main" id="{D4A32CCE-869A-4439-8876-D588CF1B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94" y="1656940"/>
            <a:ext cx="79375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37987">
            <a:extLst>
              <a:ext uri="{FF2B5EF4-FFF2-40B4-BE49-F238E27FC236}">
                <a16:creationId xmlns:a16="http://schemas.microsoft.com/office/drawing/2014/main" id="{38164817-58F5-4AA5-8984-0D49F71EA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3456362"/>
            <a:ext cx="8071931" cy="34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436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D6C97298-FEDA-4668-8A46-B9F009CDE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976" y="364084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62470" name="幻灯片编号占位符 5">
            <a:extLst>
              <a:ext uri="{FF2B5EF4-FFF2-40B4-BE49-F238E27FC236}">
                <a16:creationId xmlns:a16="http://schemas.microsoft.com/office/drawing/2014/main" id="{6952A9C7-3C41-4E86-8F5D-F42E7AECC74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9DC805-D2D8-427B-AF84-05F938B7764E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4755" name="矩形 3">
            <a:extLst>
              <a:ext uri="{FF2B5EF4-FFF2-40B4-BE49-F238E27FC236}">
                <a16:creationId xmlns:a16="http://schemas.microsoft.com/office/drawing/2014/main" id="{1A5484AB-A0E0-448D-B465-AA79840A390C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5779" name="矩形 6">
            <a:extLst>
              <a:ext uri="{FF2B5EF4-FFF2-40B4-BE49-F238E27FC236}">
                <a16:creationId xmlns:a16="http://schemas.microsoft.com/office/drawing/2014/main" id="{AE8FB167-6CAC-46FF-A1B8-DAEE44C954E6}"/>
              </a:ext>
            </a:extLst>
          </p:cNvPr>
          <p:cNvSpPr/>
          <p:nvPr/>
        </p:nvSpPr>
        <p:spPr>
          <a:xfrm>
            <a:off x="738188" y="1676400"/>
            <a:ext cx="8534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TCON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Control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62469" name="图片 4">
            <a:extLst>
              <a:ext uri="{FF2B5EF4-FFF2-40B4-BE49-F238E27FC236}">
                <a16:creationId xmlns:a16="http://schemas.microsoft.com/office/drawing/2014/main" id="{E0A1F94F-5683-4471-B69B-BC11781B8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9150"/>
            <a:ext cx="91440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6BD29466-9B3C-49D3-B675-9B6691FB7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307" y="404625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63494" name="幻灯片编号占位符 1">
            <a:extLst>
              <a:ext uri="{FF2B5EF4-FFF2-40B4-BE49-F238E27FC236}">
                <a16:creationId xmlns:a16="http://schemas.microsoft.com/office/drawing/2014/main" id="{F6B9D9F8-257A-49C6-9181-FF58EF4772B6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E7B977-A7D2-4EAB-9130-22EE72B8F67B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779" name="矩形 3">
            <a:extLst>
              <a:ext uri="{FF2B5EF4-FFF2-40B4-BE49-F238E27FC236}">
                <a16:creationId xmlns:a16="http://schemas.microsoft.com/office/drawing/2014/main" id="{9425D80C-7A2F-43FC-B539-F2CE7DEAD8E3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6803" name="矩形 6">
            <a:extLst>
              <a:ext uri="{FF2B5EF4-FFF2-40B4-BE49-F238E27FC236}">
                <a16:creationId xmlns:a16="http://schemas.microsoft.com/office/drawing/2014/main" id="{DA93488D-3D61-4DD3-A01D-B6A24D8AF717}"/>
              </a:ext>
            </a:extLst>
          </p:cNvPr>
          <p:cNvSpPr/>
          <p:nvPr/>
        </p:nvSpPr>
        <p:spPr>
          <a:xfrm>
            <a:off x="762000" y="1676400"/>
            <a:ext cx="8534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TINT_CSTAT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 Interrupt Control and Status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矩形 5">
            <a:extLst>
              <a:ext uri="{FF2B5EF4-FFF2-40B4-BE49-F238E27FC236}">
                <a16:creationId xmlns:a16="http://schemas.microsoft.com/office/drawing/2014/main" id="{92E8BB42-B8BA-4EB9-926E-6C6EE11646BF}"/>
              </a:ext>
            </a:extLst>
          </p:cNvPr>
          <p:cNvSpPr/>
          <p:nvPr/>
        </p:nvSpPr>
        <p:spPr>
          <a:xfrm>
            <a:off x="762000" y="2520950"/>
            <a:ext cx="8001000" cy="98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开启和关闭定时器的中断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读取相应位以确定当前的中断状态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D81A4-2A13-456B-A0D7-8066CE80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kumimoji="1" lang="zh-CN" altLang="en-US"/>
          </a:p>
        </p:txBody>
      </p:sp>
      <p:pic>
        <p:nvPicPr>
          <p:cNvPr id="64515" name="内容占位符 3">
            <a:extLst>
              <a:ext uri="{FF2B5EF4-FFF2-40B4-BE49-F238E27FC236}">
                <a16:creationId xmlns:a16="http://schemas.microsoft.com/office/drawing/2014/main" id="{F0BCD80B-2BB6-4764-B7A2-8430195334F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9525"/>
            <a:ext cx="8526463" cy="686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幻灯片编号占位符 4">
            <a:extLst>
              <a:ext uri="{FF2B5EF4-FFF2-40B4-BE49-F238E27FC236}">
                <a16:creationId xmlns:a16="http://schemas.microsoft.com/office/drawing/2014/main" id="{2AFF38A9-E1AA-44F5-9AF1-42D0F9498FDB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E44815-B3B9-4F07-A996-BD37C68417E4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994305">
            <a:extLst>
              <a:ext uri="{FF2B5EF4-FFF2-40B4-BE49-F238E27FC236}">
                <a16:creationId xmlns:a16="http://schemas.microsoft.com/office/drawing/2014/main" id="{47B9E0EF-BA40-4D65-A532-E4CE266EA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68830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时钟和定时器应用实例</a:t>
            </a:r>
          </a:p>
        </p:txBody>
      </p:sp>
      <p:sp>
        <p:nvSpPr>
          <p:cNvPr id="84995" name="文本占位符 994306">
            <a:extLst>
              <a:ext uri="{FF2B5EF4-FFF2-40B4-BE49-F238E27FC236}">
                <a16:creationId xmlns:a16="http://schemas.microsoft.com/office/drawing/2014/main" id="{27F87190-6CE1-48EA-8163-DAAC186665D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685800" y="1905000"/>
            <a:ext cx="8001000" cy="3424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noProof="1"/>
              <a:t>PWM</a:t>
            </a:r>
            <a:r>
              <a:rPr lang="zh-CN" altLang="en-US" sz="2400" b="1" noProof="1"/>
              <a:t>编程控制实验，实验目的是通过按键可以设置</a:t>
            </a:r>
            <a:r>
              <a:rPr lang="en-US" altLang="zh-CN" sz="2400" b="1" noProof="1"/>
              <a:t>PWM</a:t>
            </a:r>
            <a:r>
              <a:rPr lang="zh-CN" altLang="en-US" sz="2400" b="1" noProof="1"/>
              <a:t>输出控制蜂鸣器的频率。</a:t>
            </a:r>
            <a:endParaRPr lang="en-US" altLang="zh-CN" sz="2400" b="1" noProof="1"/>
          </a:p>
          <a:p>
            <a:pPr eaLnBrk="1" hangingPunct="1">
              <a:defRPr/>
            </a:pPr>
            <a:r>
              <a:rPr lang="zh-CN" altLang="en-US" sz="2400" b="1" noProof="1"/>
              <a:t>利用定时器</a:t>
            </a:r>
            <a:r>
              <a:rPr lang="en-US" altLang="zh-CN" sz="2400" b="1" noProof="1"/>
              <a:t>1</a:t>
            </a:r>
            <a:r>
              <a:rPr lang="zh-CN" altLang="en-US" sz="2400" b="1" noProof="1"/>
              <a:t>（</a:t>
            </a:r>
            <a:r>
              <a:rPr lang="en-US" altLang="zh-CN" sz="2400" b="1" noProof="1"/>
              <a:t>Timer</a:t>
            </a:r>
            <a:r>
              <a:rPr lang="zh-CN" altLang="en-US" sz="2400" b="1" noProof="1"/>
              <a:t> </a:t>
            </a:r>
            <a:r>
              <a:rPr lang="en-US" altLang="zh-CN" sz="2400" b="1" noProof="1"/>
              <a:t>1</a:t>
            </a:r>
            <a:r>
              <a:rPr lang="zh-CN" altLang="en-US" sz="2400" b="1" noProof="1"/>
              <a:t>）的</a:t>
            </a:r>
            <a:r>
              <a:rPr lang="en-US" altLang="zh-CN" sz="2400" b="1" noProof="1"/>
              <a:t>PWM</a:t>
            </a:r>
            <a:r>
              <a:rPr lang="zh-CN" altLang="en-US" sz="2400" b="1" noProof="1"/>
              <a:t>输出控制相应引脚上的蜂鸣器。</a:t>
            </a:r>
          </a:p>
        </p:txBody>
      </p:sp>
      <p:sp>
        <p:nvSpPr>
          <p:cNvPr id="65540" name="幻灯片编号占位符 1">
            <a:extLst>
              <a:ext uri="{FF2B5EF4-FFF2-40B4-BE49-F238E27FC236}">
                <a16:creationId xmlns:a16="http://schemas.microsoft.com/office/drawing/2014/main" id="{A1F775CD-F88C-4A57-8FCD-8C2A60D628E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F8C0F4-7D86-4C5D-AB99-DEC382A49557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23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94305">
            <a:extLst>
              <a:ext uri="{FF2B5EF4-FFF2-40B4-BE49-F238E27FC236}">
                <a16:creationId xmlns:a16="http://schemas.microsoft.com/office/drawing/2014/main" id="{6CE2BA99-5AA7-406C-8DEC-D5548A182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72400" cy="68830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时钟和定时器应用实例</a:t>
            </a:r>
          </a:p>
        </p:txBody>
      </p:sp>
      <p:sp>
        <p:nvSpPr>
          <p:cNvPr id="66562" name="幻灯片编号占位符 3">
            <a:extLst>
              <a:ext uri="{FF2B5EF4-FFF2-40B4-BE49-F238E27FC236}">
                <a16:creationId xmlns:a16="http://schemas.microsoft.com/office/drawing/2014/main" id="{5DDF1816-5D4D-450C-BA18-1CE88557099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B21C83-1350-4254-A904-6AEBBDD9A6F0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66563" name="图片 4">
            <a:extLst>
              <a:ext uri="{FF2B5EF4-FFF2-40B4-BE49-F238E27FC236}">
                <a16:creationId xmlns:a16="http://schemas.microsoft.com/office/drawing/2014/main" id="{9857CED6-4458-41ED-B594-7D1D491B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914400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文本占位符 995330">
            <a:extLst>
              <a:ext uri="{FF2B5EF4-FFF2-40B4-BE49-F238E27FC236}">
                <a16:creationId xmlns:a16="http://schemas.microsoft.com/office/drawing/2014/main" id="{81F096CC-DA39-44E2-83FE-E3C4B786876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755576" y="1412776"/>
            <a:ext cx="8229600" cy="136815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solidFill>
                  <a:srgbClr val="107EC6"/>
                </a:solidFill>
              </a:rPr>
              <a:t>相关宏定义。在上述的宏定义中主要设置</a:t>
            </a:r>
            <a:r>
              <a:rPr lang="en-US" altLang="zh-CN" b="1" noProof="1">
                <a:solidFill>
                  <a:srgbClr val="107EC6"/>
                </a:solidFill>
              </a:rPr>
              <a:t>PWM</a:t>
            </a:r>
            <a:r>
              <a:rPr lang="zh-CN" altLang="en-US" b="1" noProof="1">
                <a:solidFill>
                  <a:srgbClr val="107EC6"/>
                </a:solidFill>
              </a:rPr>
              <a:t>控制蜂鸣器端口</a:t>
            </a:r>
            <a:r>
              <a:rPr lang="en-US" altLang="zh-CN" b="1" noProof="1">
                <a:solidFill>
                  <a:srgbClr val="107EC6"/>
                </a:solidFill>
              </a:rPr>
              <a:t>GPD0_1</a:t>
            </a:r>
            <a:r>
              <a:rPr lang="zh-CN" altLang="en-US" b="1" noProof="1">
                <a:solidFill>
                  <a:srgbClr val="107EC6"/>
                </a:solidFill>
              </a:rPr>
              <a:t>控制寄存器、定时器的一些控制寄存器、按键，以及</a:t>
            </a:r>
            <a:r>
              <a:rPr lang="en-US" altLang="zh-CN" b="1" noProof="1">
                <a:solidFill>
                  <a:srgbClr val="107EC6"/>
                </a:solidFill>
              </a:rPr>
              <a:t>IO</a:t>
            </a:r>
            <a:r>
              <a:rPr lang="zh-CN" altLang="en-US" b="1" noProof="1">
                <a:solidFill>
                  <a:srgbClr val="107EC6"/>
                </a:solidFill>
              </a:rPr>
              <a:t>接口时钟频率的定义。</a:t>
            </a:r>
          </a:p>
        </p:txBody>
      </p:sp>
      <p:sp>
        <p:nvSpPr>
          <p:cNvPr id="67588" name="幻灯片编号占位符 3">
            <a:extLst>
              <a:ext uri="{FF2B5EF4-FFF2-40B4-BE49-F238E27FC236}">
                <a16:creationId xmlns:a16="http://schemas.microsoft.com/office/drawing/2014/main" id="{954B882B-73EC-40E5-83AC-77DDBD48299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3B21D6-5FD2-44E0-B0C3-193A73C84449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898" name="矩形 2">
            <a:extLst>
              <a:ext uri="{FF2B5EF4-FFF2-40B4-BE49-F238E27FC236}">
                <a16:creationId xmlns:a16="http://schemas.microsoft.com/office/drawing/2014/main" id="{A8125A19-9DA7-4E89-B6AD-0A0DDDD9BEB5}"/>
              </a:ext>
            </a:extLst>
          </p:cNvPr>
          <p:cNvSpPr/>
          <p:nvPr/>
        </p:nvSpPr>
        <p:spPr>
          <a:xfrm>
            <a:off x="921078" y="3074542"/>
            <a:ext cx="8229600" cy="341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1900" noProof="1">
                <a:solidFill>
                  <a:schemeClr val="tx2"/>
                </a:solidFill>
                <a:latin typeface="Arial" panose="020B0604020202020204" pitchFamily="34" charset="0"/>
              </a:rPr>
              <a:t>系统时钟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APLLCON0        *((volatile unsigned int *)0xE0100100)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MPLLCON         *((volatile unsigned int *)0xE0100108)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EPLLCON0        *((volatile unsigned int *)0xE0100110)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VPLLCON          *((volatile unsigned int *)0xE0100120)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CLK_SRC0        *((volatile unsigned int *)0xE0100200)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CLK_DIV0         *((volatile unsigned int *)0xE0100300)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CLK_DIV1         *((volatile unsigned int *)0xE0100304)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CLK_DIV2         *((volatile unsigned int *)0xE0100308)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CLK_DIV3         *((volatile unsigned int *)0xE010030C) </a:t>
            </a:r>
            <a:endParaRPr lang="zh-CN" altLang="en-US" sz="1900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矩形 2">
            <a:extLst>
              <a:ext uri="{FF2B5EF4-FFF2-40B4-BE49-F238E27FC236}">
                <a16:creationId xmlns:a16="http://schemas.microsoft.com/office/drawing/2014/main" id="{673B97EA-D311-4F0B-B144-5DEF19A5EEDE}"/>
              </a:ext>
            </a:extLst>
          </p:cNvPr>
          <p:cNvSpPr/>
          <p:nvPr/>
        </p:nvSpPr>
        <p:spPr>
          <a:xfrm>
            <a:off x="867762" y="1484784"/>
            <a:ext cx="8291264" cy="43088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//PWM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定时器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TCFG0		*((volatile unsigned int *)0xE2500000)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TCFG1		*((volatile unsigned int *)0xE2500004)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TCON		*((volatile unsigned int *)0xE2500008)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TCNTB1	*((volatile unsigned int *)0xE2500018)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TCMPB1	*((volatile unsigned int *)0xE250001C)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TCNTO1	*((volatile unsigned int *)0xE2500020)</a:t>
            </a: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//I/O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端口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GPD0CON	*((volatile unsigned int *)0xE02000A0)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GPD0DAT	*((volatile unsigned int *)0xE02000A4)</a:t>
            </a:r>
          </a:p>
        </p:txBody>
      </p:sp>
      <p:sp>
        <p:nvSpPr>
          <p:cNvPr id="68611" name="幻灯片编号占位符 3">
            <a:extLst>
              <a:ext uri="{FF2B5EF4-FFF2-40B4-BE49-F238E27FC236}">
                <a16:creationId xmlns:a16="http://schemas.microsoft.com/office/drawing/2014/main" id="{0E26FFBB-7BE2-4C71-9598-B6B4DC4499F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B01E17-3A48-4912-84E4-6DB610273CCB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矩形 2">
            <a:extLst>
              <a:ext uri="{FF2B5EF4-FFF2-40B4-BE49-F238E27FC236}">
                <a16:creationId xmlns:a16="http://schemas.microsoft.com/office/drawing/2014/main" id="{3E039B53-5E99-47D0-A90D-51304A8BD969}"/>
              </a:ext>
            </a:extLst>
          </p:cNvPr>
          <p:cNvSpPr/>
          <p:nvPr/>
        </p:nvSpPr>
        <p:spPr>
          <a:xfrm>
            <a:off x="698080" y="1412875"/>
            <a:ext cx="8295456" cy="4032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系统时钟进行初始化，设置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PCLK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为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66MHZ</a:t>
            </a:r>
            <a:endParaRPr lang="zh-CN" altLang="en-US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void clock_init()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{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/* 1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、设置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PLL_LOCK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寄存器（这里使用默认值）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/* 2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、设置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PLL_CON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寄存器（使用芯片手册推荐的值）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APLLCON0    = (1 &lt;&lt; 0) | (3 &lt;&lt; 8) | (125 &lt;&lt; 16) | (1 &lt;&lt; 31);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				/* FOUTAPLL = 1000MHz */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MPLLCON     = (1 &lt;&lt; 0) | (12 &lt;&lt; 8) | (667 &lt;&lt; 16) | (1 &lt;&lt; 31);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				/* FOUTMPLL = 667MHz */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EPLLCON0    = (2 &lt;&lt; 0) | (3 &lt;&lt; 8) | (48 &lt;&lt; 16) | (1 &lt;&lt; 31);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				 /* FOUTEPLL = 96MHz */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VPLLCON     = (3 &lt;&lt; 0) | (6 &lt;&lt; 8) | (108 &lt;&lt; 16) | (1 &lt;&lt; 31);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				/* FOUTVPLL = 54MHz */</a:t>
            </a: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幻灯片编号占位符 3">
            <a:extLst>
              <a:ext uri="{FF2B5EF4-FFF2-40B4-BE49-F238E27FC236}">
                <a16:creationId xmlns:a16="http://schemas.microsoft.com/office/drawing/2014/main" id="{F6A1BB6A-E9ED-4289-852B-DCF203D2573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BB9D18-000A-4DE9-AE0F-74C26187B00A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矩形 2">
            <a:extLst>
              <a:ext uri="{FF2B5EF4-FFF2-40B4-BE49-F238E27FC236}">
                <a16:creationId xmlns:a16="http://schemas.microsoft.com/office/drawing/2014/main" id="{1C917674-9984-4FD1-BF97-9CF4FD1DEA0F}"/>
              </a:ext>
            </a:extLst>
          </p:cNvPr>
          <p:cNvSpPr/>
          <p:nvPr/>
        </p:nvSpPr>
        <p:spPr>
          <a:xfrm>
            <a:off x="533400" y="1752600"/>
            <a:ext cx="845820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/* 3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、选择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PLL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为时钟输出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/* MOUT_MSYS = SCLKAPLL = 1000MHz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** MOUT_DSYS = SCLKMPLL = 667MHz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** MOUT_PSYS = SCLKMPLL = 667MHz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*/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CLK_SRC0 = ((1 &lt;&lt; 0) | (1 &lt;&lt; 4) | (1 &lt;&lt; 8) | (1 &lt;&lt; 12));  </a:t>
            </a:r>
          </a:p>
        </p:txBody>
      </p:sp>
      <p:sp>
        <p:nvSpPr>
          <p:cNvPr id="70659" name="幻灯片编号占位符 3">
            <a:extLst>
              <a:ext uri="{FF2B5EF4-FFF2-40B4-BE49-F238E27FC236}">
                <a16:creationId xmlns:a16="http://schemas.microsoft.com/office/drawing/2014/main" id="{5006B68A-4430-4246-931C-DCBDA0F8088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CFB342-C502-4ECB-8B08-E9469EE394D3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矩形 2">
            <a:extLst>
              <a:ext uri="{FF2B5EF4-FFF2-40B4-BE49-F238E27FC236}">
                <a16:creationId xmlns:a16="http://schemas.microsoft.com/office/drawing/2014/main" id="{8024881C-A1FD-4DF3-B33C-FFDB56061F8C}"/>
              </a:ext>
            </a:extLst>
          </p:cNvPr>
          <p:cNvSpPr/>
          <p:nvPr/>
        </p:nvSpPr>
        <p:spPr>
          <a:xfrm>
            <a:off x="0" y="1628800"/>
            <a:ext cx="9226062" cy="3994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/* 4</a:t>
            </a:r>
            <a:r>
              <a:rPr lang="zh-CN" altLang="en-US" sz="1600" noProof="1">
                <a:solidFill>
                  <a:schemeClr val="tx2"/>
                </a:solidFill>
                <a:latin typeface="Arial" panose="020B0604020202020204" pitchFamily="34" charset="0"/>
              </a:rPr>
              <a:t>、设置系统时钟分频值 *</a:t>
            </a: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/* freq(ARMCLK) = MOUT_MSYS / (APLL_RATIO + 1) = 1000MHz / (0 + 1) = 1000MHz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freq(HCLK_MSYS) = ARMCLK / (HCLK_MSYS_RATIO + 1) = 1000MHz / (4 + 1) = 200MHz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freq(PCLK_MSYS) = HCLK_MSYS / (PCLK_MSYS_RATIO + 1) = 200MHz / (1 + 1) = 100MHz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freq(HCLK_DSYS) = MOUT_DSYS / (HCLK_DSYS_RATIO + 1) = 667 / (3 + 1) = 166MHz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freq(PCLK_DSYS) = HCLK_DSYS / (PCLK_DSYS_RATIO + 1) = 166 / (1 + 1) = 83MHz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freq(HCLK_PSYS) = MOUT_PSYS / (HCLK_PSYS_RATIO + 1) = 667 / (4 + 1) = 133MHz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freq(PCLK_PSYS) = HCLK_PSYS / (PCLK_PSYS_RATIO + 1) = 133 / (1 + 1) = 66MHz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*/ 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CLK_DIV0 = (0 &lt;&lt; 0) | (4 &lt;&lt; 8) | (1 &lt;&lt; 12) | (3 &lt;&lt; 16) | (1 &lt;&lt; 20) | (4 &lt;&lt; 24) | (1 &lt;&lt; 28); 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}</a:t>
            </a:r>
            <a:endParaRPr lang="zh-CN" altLang="en-US" sz="1600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幻灯片编号占位符 3">
            <a:extLst>
              <a:ext uri="{FF2B5EF4-FFF2-40B4-BE49-F238E27FC236}">
                <a16:creationId xmlns:a16="http://schemas.microsoft.com/office/drawing/2014/main" id="{755613B0-A809-419F-ACD0-5105C5752536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D6CA2E-1996-446F-AB0C-03FC5EE127C5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9C32B-D4E7-49F7-900F-DC6150A2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22D2D-38BF-45E6-AAFE-67DD028205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7B93CE-FDB4-43F7-BD5D-613147FC5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90762"/>
            <a:ext cx="744855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68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矩形 3">
            <a:extLst>
              <a:ext uri="{FF2B5EF4-FFF2-40B4-BE49-F238E27FC236}">
                <a16:creationId xmlns:a16="http://schemas.microsoft.com/office/drawing/2014/main" id="{E91725A9-8AB6-4DE2-8377-FD352C4D305C}"/>
              </a:ext>
            </a:extLst>
          </p:cNvPr>
          <p:cNvSpPr/>
          <p:nvPr/>
        </p:nvSpPr>
        <p:spPr>
          <a:xfrm>
            <a:off x="762000" y="1600200"/>
            <a:ext cx="8274496" cy="4540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主函数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main()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 ，初始化蜂鸣器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IO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口，初始化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PWM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和调用函数功能。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int main()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#if 0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/*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配置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GPD0[1]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为输出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GPD0CON &amp;= ~(0xF &lt;&lt; 4);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GPD0CON |= 1 &lt;&lt; 4;            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GPD0DAT |= 1 &lt;&lt; 1;	     //GPD0[1]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输出高电平使蜂鸣器发声</a:t>
            </a: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#endif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配置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GPD0[1]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为定时器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:TOUT1 */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GPD0CON &amp;= ~(0xF &lt;&lt; 4);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清空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GPD0CON |= 2 &lt;&lt; 4;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  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     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//[7:4]=0b0010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表示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TOUT1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功能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/*</a:t>
            </a: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幻灯片编号占位符 4">
            <a:extLst>
              <a:ext uri="{FF2B5EF4-FFF2-40B4-BE49-F238E27FC236}">
                <a16:creationId xmlns:a16="http://schemas.microsoft.com/office/drawing/2014/main" id="{60A47CE7-A674-4EEE-AF1F-BD70FCD8668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D3A5BD-AC8A-4778-AAB9-B71CCA7261BE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矩形 3">
            <a:extLst>
              <a:ext uri="{FF2B5EF4-FFF2-40B4-BE49-F238E27FC236}">
                <a16:creationId xmlns:a16="http://schemas.microsoft.com/office/drawing/2014/main" id="{CA844876-B449-4527-B34C-F02C2DD7517D}"/>
              </a:ext>
            </a:extLst>
          </p:cNvPr>
          <p:cNvSpPr/>
          <p:nvPr/>
        </p:nvSpPr>
        <p:spPr>
          <a:xfrm>
            <a:off x="107620" y="1196752"/>
            <a:ext cx="8839200" cy="60016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配置定时器输入频率，使用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timer1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** Timer Input Clock Frequency = PCLK / ( {prescaler value + 1} ) / {divider value}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** = 66MHz / (65 + 1) / 8 = 125000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假设输出频率为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，则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	**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TCNTB1 = 125000 / n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TCFG0 = 65;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TCFG1 = 3 &lt;&lt; 4;                           // [7:4]=0b0011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，表示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1/8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分频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产生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1Hz,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占空比为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50%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的输出频率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TCNTB1 = 125000 / 1;  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递减缓冲寄存器值为定时器输出</a:t>
            </a: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                                                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频率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=125000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TCMPB1 = TCNTB1 / 2;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比较缓冲寄存器值为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125000/2,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控</a:t>
            </a: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                                                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制占空比为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50%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TCON = (1 &lt;&lt; 9);	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手动更新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on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TCON = (1 &lt;&lt; 8) | (1 &lt;&lt; 11);	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启动定时器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手动更新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off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                                                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自动重载开启</a:t>
            </a: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while (1);	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return 0;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}</a:t>
            </a: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幻灯片编号占位符 4">
            <a:extLst>
              <a:ext uri="{FF2B5EF4-FFF2-40B4-BE49-F238E27FC236}">
                <a16:creationId xmlns:a16="http://schemas.microsoft.com/office/drawing/2014/main" id="{CA668FA8-7612-4FA8-AEA9-44FF61719F8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7A7ED0-8DB7-4EF6-8133-91CD13714AB1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945154">
            <a:extLst>
              <a:ext uri="{FF2B5EF4-FFF2-40B4-BE49-F238E27FC236}">
                <a16:creationId xmlns:a16="http://schemas.microsoft.com/office/drawing/2014/main" id="{F76B6595-A55D-4441-854D-E5F91F59AC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5137"/>
            <a:ext cx="7772400" cy="3424238"/>
          </a:xfrm>
        </p:spPr>
        <p:txBody>
          <a:bodyPr wrap="square" anchor="t"/>
          <a:lstStyle/>
          <a:p>
            <a:pPr algn="just" eaLnBrk="1" hangingPunct="1">
              <a:defRPr/>
            </a:pPr>
            <a:r>
              <a:rPr lang="en-US" altLang="zh-CN" sz="2400" noProof="1"/>
              <a:t>CLK_SRC0</a:t>
            </a:r>
            <a:r>
              <a:rPr lang="en-US" altLang="en-US" sz="2400" noProof="1"/>
              <a:t>主要用于选择系统时钟，</a:t>
            </a:r>
            <a:r>
              <a:rPr lang="en-US" altLang="zh-CN" sz="2400" noProof="1"/>
              <a:t>CLK_SRC1~6</a:t>
            </a:r>
            <a:r>
              <a:rPr lang="en-US" altLang="en-US" sz="2400" noProof="1"/>
              <a:t>用于设置各子模块的时钟源。子模块选好后，还要开启相应的屏蔽位选择才会生效（</a:t>
            </a:r>
            <a:r>
              <a:rPr lang="en-US" altLang="zh-CN" sz="2400" noProof="1"/>
              <a:t>CLK_SRC_MASKn</a:t>
            </a:r>
            <a:r>
              <a:rPr lang="en-US" altLang="en-US" sz="2400" noProof="1"/>
              <a:t>）</a:t>
            </a:r>
            <a:endParaRPr lang="en-US" altLang="zh-CN" sz="2400" noProof="1"/>
          </a:p>
          <a:p>
            <a:pPr algn="just" eaLnBrk="1" hangingPunct="1">
              <a:defRPr/>
            </a:pPr>
            <a:r>
              <a:rPr lang="en-US" altLang="en-US" sz="2400" noProof="1"/>
              <a:t>以</a:t>
            </a:r>
            <a:r>
              <a:rPr lang="en-US" altLang="zh-CN" sz="2400" noProof="1"/>
              <a:t>CLK_SRC0</a:t>
            </a:r>
            <a:r>
              <a:rPr lang="en-US" altLang="en-US" sz="2400" noProof="1"/>
              <a:t>为例：</a:t>
            </a:r>
            <a:endParaRPr lang="en-US" altLang="zh-CN" sz="2400" noProof="1"/>
          </a:p>
          <a:p>
            <a:pPr algn="just" eaLnBrk="1" hangingPunct="1">
              <a:defRPr/>
            </a:pPr>
            <a:endParaRPr lang="en-US" altLang="en-US" sz="2400" noProof="1"/>
          </a:p>
        </p:txBody>
      </p:sp>
      <p:sp>
        <p:nvSpPr>
          <p:cNvPr id="40966" name="幻灯片编号占位符 1">
            <a:extLst>
              <a:ext uri="{FF2B5EF4-FFF2-40B4-BE49-F238E27FC236}">
                <a16:creationId xmlns:a16="http://schemas.microsoft.com/office/drawing/2014/main" id="{FEC3A5CB-5ECE-4DF3-BF00-04D0D907F5A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312738" y="5907906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7C7C9A-C649-470C-AF1B-72832CF7347D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8131" name="标题 918529">
            <a:extLst>
              <a:ext uri="{FF2B5EF4-FFF2-40B4-BE49-F238E27FC236}">
                <a16:creationId xmlns:a16="http://schemas.microsoft.com/office/drawing/2014/main" id="{434F2DF0-EE19-45D2-AD9F-38E6CD2D26BF}"/>
              </a:ext>
            </a:extLst>
          </p:cNvPr>
          <p:cNvSpPr txBox="1"/>
          <p:nvPr/>
        </p:nvSpPr>
        <p:spPr>
          <a:xfrm>
            <a:off x="553853" y="313166"/>
            <a:ext cx="6478488" cy="67424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zh-CN" altLang="en-US" sz="3600" dirty="0"/>
              <a:t>上节课内容复习（</a:t>
            </a:r>
            <a:r>
              <a:rPr lang="en-US" altLang="zh-CN" sz="3600" dirty="0"/>
              <a:t>7-2</a:t>
            </a:r>
            <a:r>
              <a:rPr lang="zh-CN" altLang="en-US" sz="3600" dirty="0"/>
              <a:t>）</a:t>
            </a:r>
            <a:endParaRPr lang="en-US" altLang="zh-CN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25D85E-E705-42DF-B0F7-BC1301DFA314}"/>
              </a:ext>
            </a:extLst>
          </p:cNvPr>
          <p:cNvSpPr/>
          <p:nvPr/>
        </p:nvSpPr>
        <p:spPr>
          <a:xfrm>
            <a:off x="767322" y="1283153"/>
            <a:ext cx="60515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3</a:t>
            </a:r>
            <a:r>
              <a:rPr lang="en-US" altLang="zh-CN" sz="2400" b="1" noProof="1">
                <a:solidFill>
                  <a:srgbClr val="0070C0"/>
                </a:solidFill>
              </a:rPr>
              <a:t>.</a:t>
            </a:r>
            <a:r>
              <a:rPr lang="zh-CN" altLang="en-US" sz="2400" b="1" noProof="1">
                <a:solidFill>
                  <a:srgbClr val="0070C0"/>
                </a:solidFill>
              </a:rPr>
              <a:t>时钟源控制寄存器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CLK_SRCn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n=0~6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en-US" sz="2400" b="1" noProof="1">
              <a:solidFill>
                <a:srgbClr val="0070C0"/>
              </a:solidFill>
            </a:endParaRPr>
          </a:p>
        </p:txBody>
      </p:sp>
      <p:pic>
        <p:nvPicPr>
          <p:cNvPr id="40967" name="图片 2">
            <a:extLst>
              <a:ext uri="{FF2B5EF4-FFF2-40B4-BE49-F238E27FC236}">
                <a16:creationId xmlns:a16="http://schemas.microsoft.com/office/drawing/2014/main" id="{D28EDEA4-C73E-46C2-89D5-5BBB088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18570"/>
            <a:ext cx="8305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70F4237-73BA-4C7C-8C9E-3E1CF9DDDDC5}"/>
              </a:ext>
            </a:extLst>
          </p:cNvPr>
          <p:cNvSpPr/>
          <p:nvPr/>
        </p:nvSpPr>
        <p:spPr>
          <a:xfrm>
            <a:off x="800100" y="4695056"/>
            <a:ext cx="8382000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0273B491-190D-4042-8E4F-1B7A35190BE3}"/>
              </a:ext>
            </a:extLst>
          </p:cNvPr>
          <p:cNvSpPr/>
          <p:nvPr/>
        </p:nvSpPr>
        <p:spPr>
          <a:xfrm>
            <a:off x="6569792" y="3244143"/>
            <a:ext cx="2362200" cy="998537"/>
          </a:xfrm>
          <a:prstGeom prst="wedgeRectCallout">
            <a:avLst>
              <a:gd name="adj1" fmla="val -15719"/>
              <a:gd name="adj2" fmla="val 127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下一张</a:t>
            </a:r>
            <a:r>
              <a:rPr lang="en-US" altLang="zh-CN" sz="1800" dirty="0">
                <a:solidFill>
                  <a:srgbClr val="FF0000"/>
                </a:solidFill>
              </a:rPr>
              <a:t>PPT</a:t>
            </a:r>
            <a:r>
              <a:rPr lang="zh-CN" altLang="en-US" sz="1800" dirty="0">
                <a:solidFill>
                  <a:srgbClr val="FF0000"/>
                </a:solidFill>
              </a:rPr>
              <a:t>中，红框内的寄存器，找到芯片内的相关部件</a:t>
            </a:r>
          </a:p>
        </p:txBody>
      </p:sp>
    </p:spTree>
    <p:extLst>
      <p:ext uri="{BB962C8B-B14F-4D97-AF65-F5344CB8AC3E}">
        <p14:creationId xmlns:p14="http://schemas.microsoft.com/office/powerpoint/2010/main" val="30288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3">
            <a:extLst>
              <a:ext uri="{FF2B5EF4-FFF2-40B4-BE49-F238E27FC236}">
                <a16:creationId xmlns:a16="http://schemas.microsoft.com/office/drawing/2014/main" id="{F5B4DDD9-8B0A-4FAD-99B0-FC7059CC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6675"/>
            <a:ext cx="736917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图片 1">
            <a:extLst>
              <a:ext uri="{FF2B5EF4-FFF2-40B4-BE49-F238E27FC236}">
                <a16:creationId xmlns:a16="http://schemas.microsoft.com/office/drawing/2014/main" id="{BE4E35FC-6991-448A-83DE-9BF8FA4B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48768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7E2A2DC-38F8-4B5A-9D84-1F32C9DEE332}"/>
              </a:ext>
            </a:extLst>
          </p:cNvPr>
          <p:cNvCxnSpPr>
            <a:cxnSpLocks/>
          </p:cNvCxnSpPr>
          <p:nvPr/>
        </p:nvCxnSpPr>
        <p:spPr>
          <a:xfrm>
            <a:off x="3276600" y="2895600"/>
            <a:ext cx="1007368" cy="461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87715B9-D848-4301-A7D5-9466B06AB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27" y="476672"/>
            <a:ext cx="6315075" cy="27331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8EFC017-E5BD-4ED5-9B34-ED7EA8999660}"/>
              </a:ext>
            </a:extLst>
          </p:cNvPr>
          <p:cNvCxnSpPr>
            <a:cxnSpLocks/>
          </p:cNvCxnSpPr>
          <p:nvPr/>
        </p:nvCxnSpPr>
        <p:spPr>
          <a:xfrm>
            <a:off x="2483768" y="749990"/>
            <a:ext cx="432048" cy="230738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979AB65-C005-4E5D-9C1A-9ED0E78E3036}"/>
              </a:ext>
            </a:extLst>
          </p:cNvPr>
          <p:cNvSpPr/>
          <p:nvPr/>
        </p:nvSpPr>
        <p:spPr>
          <a:xfrm>
            <a:off x="955527" y="476672"/>
            <a:ext cx="6315075" cy="273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CA2A85-3E5F-41D9-9EBB-E465207BCEB3}"/>
              </a:ext>
            </a:extLst>
          </p:cNvPr>
          <p:cNvSpPr/>
          <p:nvPr/>
        </p:nvSpPr>
        <p:spPr>
          <a:xfrm>
            <a:off x="1899300" y="1998702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noProof="1">
                <a:solidFill>
                  <a:srgbClr val="FF0000"/>
                </a:solidFill>
              </a:rPr>
              <a:t>CLK_SRC0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94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953347">
            <a:extLst>
              <a:ext uri="{FF2B5EF4-FFF2-40B4-BE49-F238E27FC236}">
                <a16:creationId xmlns:a16="http://schemas.microsoft.com/office/drawing/2014/main" id="{D955FA49-8067-42F7-A014-787B6ED0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214563"/>
            <a:ext cx="70596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标题 918529">
            <a:extLst>
              <a:ext uri="{FF2B5EF4-FFF2-40B4-BE49-F238E27FC236}">
                <a16:creationId xmlns:a16="http://schemas.microsoft.com/office/drawing/2014/main" id="{FBE6614F-94D9-44C7-AA9E-35C2012020FF}"/>
              </a:ext>
            </a:extLst>
          </p:cNvPr>
          <p:cNvSpPr txBox="1"/>
          <p:nvPr/>
        </p:nvSpPr>
        <p:spPr>
          <a:xfrm>
            <a:off x="-7937" y="259695"/>
            <a:ext cx="7772400" cy="8302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53251" name="矩形 4">
            <a:extLst>
              <a:ext uri="{FF2B5EF4-FFF2-40B4-BE49-F238E27FC236}">
                <a16:creationId xmlns:a16="http://schemas.microsoft.com/office/drawing/2014/main" id="{1BBC95C0-06C6-47AD-A58D-D50FBC62130B}"/>
              </a:ext>
            </a:extLst>
          </p:cNvPr>
          <p:cNvSpPr/>
          <p:nvPr/>
        </p:nvSpPr>
        <p:spPr>
          <a:xfrm>
            <a:off x="704850" y="1228725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2B82FB-FB27-4B6A-8E2D-00127A21E674}"/>
              </a:ext>
            </a:extLst>
          </p:cNvPr>
          <p:cNvSpPr/>
          <p:nvPr/>
        </p:nvSpPr>
        <p:spPr>
          <a:xfrm>
            <a:off x="685800" y="1752600"/>
            <a:ext cx="7747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PV210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有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8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个</a:t>
            </a:r>
            <a:r>
              <a:rPr lang="zh-CN" altLang="en-US" sz="2400" b="1" noProof="1">
                <a:solidFill>
                  <a:srgbClr val="0070C0"/>
                </a:solidFill>
              </a:rPr>
              <a:t>时钟分频控制寄存器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CLK_DIVn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n=0~7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en-US" sz="2400" b="1" noProof="1">
              <a:solidFill>
                <a:srgbClr val="0070C0"/>
              </a:solidFill>
            </a:endParaRPr>
          </a:p>
        </p:txBody>
      </p:sp>
      <p:sp>
        <p:nvSpPr>
          <p:cNvPr id="43014" name="幻灯片编号占位符 2">
            <a:extLst>
              <a:ext uri="{FF2B5EF4-FFF2-40B4-BE49-F238E27FC236}">
                <a16:creationId xmlns:a16="http://schemas.microsoft.com/office/drawing/2014/main" id="{EF3484F3-DDBC-41A4-AD8A-0F0C105C6C7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A60C02-DBF3-4261-9978-4FC70E6F217D}" type="slidenum">
              <a:rPr lang="en-US" altLang="zh-CN" sz="10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7584CA-B933-43BA-914B-DE03E3A0BC59}"/>
              </a:ext>
            </a:extLst>
          </p:cNvPr>
          <p:cNvSpPr/>
          <p:nvPr/>
        </p:nvSpPr>
        <p:spPr>
          <a:xfrm>
            <a:off x="704850" y="3657600"/>
            <a:ext cx="7059613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4BEAF158-837E-4E0B-9B66-91677CC795C5}"/>
              </a:ext>
            </a:extLst>
          </p:cNvPr>
          <p:cNvSpPr/>
          <p:nvPr/>
        </p:nvSpPr>
        <p:spPr>
          <a:xfrm>
            <a:off x="6324600" y="2438400"/>
            <a:ext cx="2362200" cy="1092200"/>
          </a:xfrm>
          <a:prstGeom prst="wedgeRectCallout">
            <a:avLst>
              <a:gd name="adj1" fmla="val -142170"/>
              <a:gd name="adj2" fmla="val 604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下一张</a:t>
            </a:r>
            <a:r>
              <a:rPr lang="en-US" altLang="zh-CN" sz="1800" dirty="0">
                <a:solidFill>
                  <a:srgbClr val="FF0000"/>
                </a:solidFill>
              </a:rPr>
              <a:t>PPT</a:t>
            </a:r>
            <a:r>
              <a:rPr lang="zh-CN" altLang="en-US" sz="1800" dirty="0">
                <a:solidFill>
                  <a:srgbClr val="FF0000"/>
                </a:solidFill>
              </a:rPr>
              <a:t>中，红框内的寄存器，找到芯片内的相关部件</a:t>
            </a:r>
          </a:p>
        </p:txBody>
      </p:sp>
    </p:spTree>
    <p:extLst>
      <p:ext uri="{BB962C8B-B14F-4D97-AF65-F5344CB8AC3E}">
        <p14:creationId xmlns:p14="http://schemas.microsoft.com/office/powerpoint/2010/main" val="9235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编号占位符 1">
            <a:extLst>
              <a:ext uri="{FF2B5EF4-FFF2-40B4-BE49-F238E27FC236}">
                <a16:creationId xmlns:a16="http://schemas.microsoft.com/office/drawing/2014/main" id="{AEA53EA3-452E-40C1-AD0D-7F5E8119B50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53D839-C666-465D-BACD-79A0852AD11F}" type="slidenum">
              <a:rPr lang="en-US" altLang="zh-CN" sz="10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44035" name="图片 2">
            <a:extLst>
              <a:ext uri="{FF2B5EF4-FFF2-40B4-BE49-F238E27FC236}">
                <a16:creationId xmlns:a16="http://schemas.microsoft.com/office/drawing/2014/main" id="{1B7073CE-D104-4154-9230-250D66EC1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68263"/>
            <a:ext cx="73533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D9C6E4C-2822-444C-9171-040557469D59}"/>
              </a:ext>
            </a:extLst>
          </p:cNvPr>
          <p:cNvCxnSpPr/>
          <p:nvPr/>
        </p:nvCxnSpPr>
        <p:spPr>
          <a:xfrm>
            <a:off x="5105400" y="2895600"/>
            <a:ext cx="533400" cy="3048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CCDB2C5-F1ED-4352-93CD-8304FCE7E026}"/>
              </a:ext>
            </a:extLst>
          </p:cNvPr>
          <p:cNvSpPr/>
          <p:nvPr/>
        </p:nvSpPr>
        <p:spPr>
          <a:xfrm>
            <a:off x="1895475" y="2438400"/>
            <a:ext cx="5989638" cy="44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1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967683">
            <a:extLst>
              <a:ext uri="{FF2B5EF4-FFF2-40B4-BE49-F238E27FC236}">
                <a16:creationId xmlns:a16="http://schemas.microsoft.com/office/drawing/2014/main" id="{CB033A0D-AB3E-47BC-A2E3-DA51808E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4008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963585">
            <a:extLst>
              <a:ext uri="{FF2B5EF4-FFF2-40B4-BE49-F238E27FC236}">
                <a16:creationId xmlns:a16="http://schemas.microsoft.com/office/drawing/2014/main" id="{E1117835-5F4C-4A8C-8419-7C9B45072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46084" name="幻灯片编号占位符 3">
            <a:extLst>
              <a:ext uri="{FF2B5EF4-FFF2-40B4-BE49-F238E27FC236}">
                <a16:creationId xmlns:a16="http://schemas.microsoft.com/office/drawing/2014/main" id="{E74113CE-20C5-4749-94B2-F029750FA80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8A2371-7A43-4F06-A6C1-0D15E8179334}" type="slidenum">
              <a:rPr lang="en-US" altLang="zh-CN" sz="10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D5AD2434-412B-4E8A-958D-889B93920F57}"/>
              </a:ext>
            </a:extLst>
          </p:cNvPr>
          <p:cNvSpPr/>
          <p:nvPr/>
        </p:nvSpPr>
        <p:spPr>
          <a:xfrm>
            <a:off x="1905000" y="1143000"/>
            <a:ext cx="1066800" cy="381000"/>
          </a:xfrm>
          <a:prstGeom prst="wedgeRectCallout">
            <a:avLst>
              <a:gd name="adj1" fmla="val 52026"/>
              <a:gd name="adj2" fmla="val 1921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b="1" noProof="1">
                <a:solidFill>
                  <a:srgbClr val="FF0000"/>
                </a:solidFill>
              </a:rPr>
              <a:t>8</a:t>
            </a:r>
            <a:r>
              <a:rPr lang="zh-CN" altLang="en-US" sz="1200" b="1" noProof="1">
                <a:solidFill>
                  <a:srgbClr val="FF0000"/>
                </a:solidFill>
              </a:rPr>
              <a:t>位预分频器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E16073C7-2A06-4284-AE16-B74A0E03D64C}"/>
              </a:ext>
            </a:extLst>
          </p:cNvPr>
          <p:cNvSpPr/>
          <p:nvPr/>
        </p:nvSpPr>
        <p:spPr>
          <a:xfrm>
            <a:off x="1905000" y="5715000"/>
            <a:ext cx="1066800" cy="381000"/>
          </a:xfrm>
          <a:prstGeom prst="wedgeRectCallout">
            <a:avLst>
              <a:gd name="adj1" fmla="val 54883"/>
              <a:gd name="adj2" fmla="val -165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b="1" noProof="1">
                <a:solidFill>
                  <a:srgbClr val="FF0000"/>
                </a:solidFill>
              </a:rPr>
              <a:t>8</a:t>
            </a:r>
            <a:r>
              <a:rPr lang="zh-CN" altLang="en-US" sz="1200" b="1" noProof="1">
                <a:solidFill>
                  <a:srgbClr val="FF0000"/>
                </a:solidFill>
              </a:rPr>
              <a:t>位预分频器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878A719A-9503-4EAD-A823-A36BF0359C9E}"/>
              </a:ext>
            </a:extLst>
          </p:cNvPr>
          <p:cNvSpPr/>
          <p:nvPr/>
        </p:nvSpPr>
        <p:spPr>
          <a:xfrm>
            <a:off x="3525838" y="1138238"/>
            <a:ext cx="1524000" cy="228600"/>
          </a:xfrm>
          <a:prstGeom prst="wedgeRectCallout">
            <a:avLst>
              <a:gd name="adj1" fmla="val -46021"/>
              <a:gd name="adj2" fmla="val 1743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200" b="1" noProof="1">
                <a:solidFill>
                  <a:srgbClr val="FF0000"/>
                </a:solidFill>
              </a:rPr>
              <a:t>独立时钟分频器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16DEDB18-7062-49A2-8578-D974E35EE050}"/>
              </a:ext>
            </a:extLst>
          </p:cNvPr>
          <p:cNvSpPr/>
          <p:nvPr/>
        </p:nvSpPr>
        <p:spPr>
          <a:xfrm>
            <a:off x="5543550" y="1138238"/>
            <a:ext cx="1085850" cy="228600"/>
          </a:xfrm>
          <a:prstGeom prst="wedgeRectCallout">
            <a:avLst>
              <a:gd name="adj1" fmla="val -130605"/>
              <a:gd name="adj2" fmla="val 2232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b="1" noProof="1">
                <a:solidFill>
                  <a:srgbClr val="FF0000"/>
                </a:solidFill>
              </a:rPr>
              <a:t>PWM</a:t>
            </a:r>
            <a:r>
              <a:rPr lang="zh-CN" altLang="en-US" sz="1200" b="1" noProof="1">
                <a:solidFill>
                  <a:srgbClr val="FF0000"/>
                </a:solidFill>
              </a:rPr>
              <a:t>定时器</a:t>
            </a:r>
            <a:r>
              <a:rPr lang="en-US" altLang="zh-CN" sz="1200" b="1" noProof="1">
                <a:solidFill>
                  <a:srgbClr val="FF0000"/>
                </a:solidFill>
              </a:rPr>
              <a:t>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4A9AD264-D823-4D10-AA57-728A6F940330}"/>
              </a:ext>
            </a:extLst>
          </p:cNvPr>
          <p:cNvSpPr/>
          <p:nvPr/>
        </p:nvSpPr>
        <p:spPr>
          <a:xfrm>
            <a:off x="6172200" y="5600700"/>
            <a:ext cx="762000" cy="6096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963585">
            <a:extLst>
              <a:ext uri="{FF2B5EF4-FFF2-40B4-BE49-F238E27FC236}">
                <a16:creationId xmlns:a16="http://schemas.microsoft.com/office/drawing/2014/main" id="{68BDA04C-7D55-4165-B0C8-264AD8827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268" y="387669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2227" name="文本占位符 965634">
            <a:extLst>
              <a:ext uri="{FF2B5EF4-FFF2-40B4-BE49-F238E27FC236}">
                <a16:creationId xmlns:a16="http://schemas.microsoft.com/office/drawing/2014/main" id="{B48C29C9-CB58-483E-A248-8EFD97B7DE2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533400" y="1905000"/>
            <a:ext cx="8229600" cy="4648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400" noProof="1"/>
              <a:t>每个定时器有一个由定时器时钟驱动的</a:t>
            </a:r>
            <a:r>
              <a:rPr lang="en-US" altLang="zh-CN" sz="2400" noProof="1"/>
              <a:t>32</a:t>
            </a:r>
            <a:r>
              <a:rPr lang="zh-CN" altLang="en-US" sz="2400" noProof="1"/>
              <a:t>位递减计数器。</a:t>
            </a:r>
            <a:endParaRPr lang="en-US" altLang="zh-CN" sz="2400" noProof="1"/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400" noProof="1"/>
              <a:t>当递减计数器为零时，定时器中断请求生成通知</a:t>
            </a:r>
            <a:r>
              <a:rPr lang="en-US" altLang="zh-CN" sz="2400" noProof="1"/>
              <a:t>CPU</a:t>
            </a:r>
            <a:r>
              <a:rPr lang="zh-CN" altLang="en-US" sz="2400" noProof="1"/>
              <a:t>定时器操作已经完成。当定时器计数达到</a:t>
            </a:r>
            <a:r>
              <a:rPr lang="en-US" altLang="zh-CN" sz="2400" noProof="1"/>
              <a:t>0</a:t>
            </a:r>
            <a:r>
              <a:rPr lang="zh-CN" altLang="en-US" sz="2400" noProof="1"/>
              <a:t>，相应的</a:t>
            </a:r>
            <a:r>
              <a:rPr lang="en-US" altLang="zh-CN" sz="2400" noProof="1">
                <a:solidFill>
                  <a:srgbClr val="FF0000"/>
                </a:solidFill>
              </a:rPr>
              <a:t>TCNTBn</a:t>
            </a:r>
            <a:r>
              <a:rPr lang="zh-CN" altLang="en-US" sz="2400" noProof="1">
                <a:solidFill>
                  <a:srgbClr val="FF0000"/>
                </a:solidFill>
              </a:rPr>
              <a:t>的值自动装载到递减计数值中以继续下一个操作</a:t>
            </a:r>
            <a:r>
              <a:rPr lang="zh-CN" altLang="en-US" sz="2400" noProof="1"/>
              <a:t>。但是如果定时器停止了，例如在定时器运行模式下通过对</a:t>
            </a:r>
            <a:r>
              <a:rPr lang="en-US" altLang="zh-CN" sz="2400" noProof="1"/>
              <a:t>TCONn</a:t>
            </a:r>
            <a:r>
              <a:rPr lang="zh-CN" altLang="en-US" sz="2400" noProof="1"/>
              <a:t>的定时器使能位清零，则</a:t>
            </a:r>
            <a:r>
              <a:rPr lang="en-US" altLang="zh-CN" sz="2400" noProof="1"/>
              <a:t>TCNTBn</a:t>
            </a:r>
            <a:r>
              <a:rPr lang="zh-CN" altLang="en-US" sz="2400" noProof="1"/>
              <a:t>的值不会装载到计数器中。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noProof="1"/>
              <a:t>TCMPBn</a:t>
            </a:r>
            <a:r>
              <a:rPr lang="zh-CN" altLang="en-US" sz="2400" noProof="1"/>
              <a:t>的值用于脉宽调制。当</a:t>
            </a:r>
            <a:r>
              <a:rPr lang="zh-CN" altLang="en-US" sz="2400" noProof="1">
                <a:solidFill>
                  <a:srgbClr val="FF0000"/>
                </a:solidFill>
              </a:rPr>
              <a:t>递减计数器的值</a:t>
            </a:r>
            <a:r>
              <a:rPr lang="zh-CN" altLang="en-US" sz="2400" noProof="1"/>
              <a:t>和</a:t>
            </a:r>
            <a:r>
              <a:rPr lang="zh-CN" altLang="en-US" sz="2400" noProof="1">
                <a:solidFill>
                  <a:srgbClr val="FF0000"/>
                </a:solidFill>
              </a:rPr>
              <a:t>定时器控制逻辑中的比较寄存器</a:t>
            </a:r>
            <a:r>
              <a:rPr lang="zh-CN" altLang="en-US" sz="2400" noProof="1"/>
              <a:t>的值匹配时，定时器控制逻辑改变输出电平。因此，比较寄存器决定了</a:t>
            </a:r>
            <a:r>
              <a:rPr lang="en-US" altLang="zh-CN" sz="2400" noProof="1"/>
              <a:t>PWM</a:t>
            </a:r>
            <a:r>
              <a:rPr lang="zh-CN" altLang="en-US" sz="2400" noProof="1"/>
              <a:t>输出的开启时间。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noProof="1"/>
              <a:t>TCNTBn</a:t>
            </a:r>
            <a:r>
              <a:rPr lang="zh-CN" altLang="en-US" sz="2400" noProof="1"/>
              <a:t>和</a:t>
            </a:r>
            <a:r>
              <a:rPr lang="en-US" altLang="zh-CN" sz="2400" noProof="1"/>
              <a:t>TCMPBn</a:t>
            </a:r>
            <a:r>
              <a:rPr lang="zh-CN" altLang="en-US" sz="2400" noProof="1"/>
              <a:t>寄存器是</a:t>
            </a:r>
            <a:r>
              <a:rPr lang="zh-CN" altLang="en-US" sz="2400" noProof="1">
                <a:solidFill>
                  <a:srgbClr val="FF0000"/>
                </a:solidFill>
              </a:rPr>
              <a:t>双缓存</a:t>
            </a:r>
            <a:r>
              <a:rPr lang="zh-CN" altLang="en-US" sz="2400" noProof="1"/>
              <a:t>的，允许定时器参数更新在中间的任一个周期。新值不生效，直到当前的定时器周期完成为止。</a:t>
            </a:r>
          </a:p>
        </p:txBody>
      </p:sp>
      <p:sp>
        <p:nvSpPr>
          <p:cNvPr id="47109" name="幻灯片编号占位符 1">
            <a:extLst>
              <a:ext uri="{FF2B5EF4-FFF2-40B4-BE49-F238E27FC236}">
                <a16:creationId xmlns:a16="http://schemas.microsoft.com/office/drawing/2014/main" id="{115E95C5-4736-496F-8E16-B181738729C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F0E12F-F84B-44CF-BF03-57A038118E5B}" type="slidenum">
              <a:rPr lang="en-US" altLang="zh-CN" sz="10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8372" name="矩形 4">
            <a:extLst>
              <a:ext uri="{FF2B5EF4-FFF2-40B4-BE49-F238E27FC236}">
                <a16:creationId xmlns:a16="http://schemas.microsoft.com/office/drawing/2014/main" id="{A5980E66-0780-401D-9FBC-542CDEB4F39A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8434EF-A23D-4ADA-BD91-596CE1ADF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68614"/>
            <a:ext cx="2376264" cy="1651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5607</TotalTime>
  <Words>2176</Words>
  <Application>Microsoft Office PowerPoint</Application>
  <PresentationFormat>全屏显示(4:3)</PresentationFormat>
  <Paragraphs>234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楷体_GB2312</vt:lpstr>
      <vt:lpstr>宋体</vt:lpstr>
      <vt:lpstr>Arial</vt:lpstr>
      <vt:lpstr>Times New Roman</vt:lpstr>
      <vt:lpstr>Wingdings</vt:lpstr>
      <vt:lpstr>Wingdings 2</vt:lpstr>
      <vt:lpstr>Capsules</vt:lpstr>
      <vt:lpstr>第10次课 系统时钟和定时器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PowerPoint 演示文稿</vt:lpstr>
      <vt:lpstr>9.3 S5PV210 PWM定时器</vt:lpstr>
      <vt:lpstr>9.3 S5PV210 PWM定时器</vt:lpstr>
      <vt:lpstr>PowerPoint 演示文稿</vt:lpstr>
      <vt:lpstr>9.3 S5PV210时钟和定时器应用实例</vt:lpstr>
      <vt:lpstr>9.3 S5PV210时钟和定时器应用实例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Raymorn</dc:creator>
  <cp:lastModifiedBy>李 剑</cp:lastModifiedBy>
  <cp:revision>459</cp:revision>
  <dcterms:created xsi:type="dcterms:W3CDTF">2007-12-06T15:17:03Z</dcterms:created>
  <dcterms:modified xsi:type="dcterms:W3CDTF">2021-05-10T16:42:10Z</dcterms:modified>
</cp:coreProperties>
</file>