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sldIdLst>
    <p:sldId id="256" r:id="rId2"/>
    <p:sldId id="264" r:id="rId3"/>
    <p:sldId id="310" r:id="rId4"/>
    <p:sldId id="312" r:id="rId5"/>
    <p:sldId id="268" r:id="rId6"/>
    <p:sldId id="296"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258" r:id="rId20"/>
    <p:sldId id="313" r:id="rId21"/>
    <p:sldId id="314" r:id="rId22"/>
    <p:sldId id="315" r:id="rId23"/>
    <p:sldId id="316" r:id="rId24"/>
    <p:sldId id="317" r:id="rId25"/>
    <p:sldId id="267" r:id="rId26"/>
    <p:sldId id="318" r:id="rId27"/>
    <p:sldId id="319" r:id="rId28"/>
    <p:sldId id="285" r:id="rId29"/>
    <p:sldId id="320" r:id="rId30"/>
    <p:sldId id="288" r:id="rId31"/>
    <p:sldId id="321" r:id="rId32"/>
    <p:sldId id="322" r:id="rId33"/>
    <p:sldId id="289" r:id="rId34"/>
    <p:sldId id="293" r:id="rId35"/>
    <p:sldId id="290"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8889" autoAdjust="0"/>
  </p:normalViewPr>
  <p:slideViewPr>
    <p:cSldViewPr>
      <p:cViewPr varScale="1">
        <p:scale>
          <a:sx n="77" d="100"/>
          <a:sy n="77" d="100"/>
        </p:scale>
        <p:origin x="1613"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C1929-8783-4E84-9659-82E4D0E3ECC7}" type="doc">
      <dgm:prSet loTypeId="urn:microsoft.com/office/officeart/2005/8/layout/process1" loCatId="process" qsTypeId="urn:microsoft.com/office/officeart/2005/8/quickstyle/simple1" qsCatId="simple" csTypeId="urn:microsoft.com/office/officeart/2005/8/colors/accent1_2" csCatId="accent1" phldr="1"/>
      <dgm:spPr/>
    </dgm:pt>
    <dgm:pt modelId="{0052AD29-8741-44B2-B80D-2F2D1AC0060E}">
      <dgm:prSet phldrT="[文本]" custT="1"/>
      <dgm:spPr/>
      <dgm:t>
        <a:bodyPr/>
        <a:lstStyle/>
        <a:p>
          <a:r>
            <a:rPr lang="en-US" altLang="zh-CN" sz="2000" b="0" kern="1200" cap="none" dirty="0" err="1">
              <a:solidFill>
                <a:schemeClr val="tx1"/>
              </a:solidFill>
              <a:effectLst/>
              <a:latin typeface="Arial"/>
              <a:ea typeface="宋体"/>
              <a:cs typeface="+mn-cs"/>
            </a:rPr>
            <a:t>Bootloader</a:t>
          </a:r>
          <a:r>
            <a:rPr lang="zh-CN" altLang="zh-CN" sz="2000" b="0" kern="1200" cap="none" dirty="0">
              <a:solidFill>
                <a:schemeClr val="tx1"/>
              </a:solidFill>
              <a:effectLst/>
              <a:latin typeface="Arial"/>
              <a:ea typeface="宋体"/>
              <a:cs typeface="+mn-cs"/>
            </a:rPr>
            <a:t>开发</a:t>
          </a:r>
          <a:endParaRPr lang="zh-CN" altLang="en-US" sz="2000" b="0" kern="1200" cap="none" dirty="0">
            <a:solidFill>
              <a:schemeClr val="tx1"/>
            </a:solidFill>
            <a:effectLst/>
            <a:latin typeface="Arial"/>
            <a:ea typeface="宋体"/>
            <a:cs typeface="+mn-cs"/>
          </a:endParaRPr>
        </a:p>
      </dgm:t>
    </dgm:pt>
    <dgm:pt modelId="{EA920AAD-9264-421E-8AF6-F33203ECA70C}" type="parTrans" cxnId="{3AFF8F74-53C3-487C-8304-BB830E03AC56}">
      <dgm:prSet/>
      <dgm:spPr/>
      <dgm:t>
        <a:bodyPr/>
        <a:lstStyle/>
        <a:p>
          <a:endParaRPr lang="zh-CN" altLang="en-US" sz="2400" b="1"/>
        </a:p>
      </dgm:t>
    </dgm:pt>
    <dgm:pt modelId="{29340003-F9F9-496F-9D98-0578E6354ECE}" type="sibTrans" cxnId="{3AFF8F74-53C3-487C-8304-BB830E03AC56}">
      <dgm:prSet custT="1"/>
      <dgm:spPr/>
      <dgm:t>
        <a:bodyPr/>
        <a:lstStyle/>
        <a:p>
          <a:endParaRPr lang="zh-CN" altLang="en-US" sz="2400" b="1"/>
        </a:p>
      </dgm:t>
    </dgm:pt>
    <dgm:pt modelId="{00396B0F-B71B-4255-9CB9-BE64FED6B28C}">
      <dgm:prSet phldrT="[文本]" custT="1"/>
      <dgm:spPr/>
      <dgm:t>
        <a:bodyPr/>
        <a:lstStyle/>
        <a:p>
          <a:pPr marL="0" lvl="0" indent="0" algn="ctr" defTabSz="889000">
            <a:lnSpc>
              <a:spcPct val="90000"/>
            </a:lnSpc>
            <a:spcBef>
              <a:spcPct val="0"/>
            </a:spcBef>
            <a:spcAft>
              <a:spcPct val="35000"/>
            </a:spcAft>
            <a:buNone/>
          </a:pPr>
          <a:r>
            <a:rPr lang="zh-CN" altLang="zh-CN" sz="2000" b="0" kern="1200" cap="none" dirty="0">
              <a:solidFill>
                <a:schemeClr val="tx1"/>
              </a:solidFill>
              <a:effectLst/>
              <a:latin typeface="Arial"/>
              <a:ea typeface="宋体"/>
              <a:cs typeface="+mn-cs"/>
            </a:rPr>
            <a:t>编译</a:t>
          </a:r>
          <a:r>
            <a:rPr lang="en-US" altLang="zh-CN" sz="2000" b="0" kern="1200" cap="none" dirty="0">
              <a:solidFill>
                <a:schemeClr val="tx1"/>
              </a:solidFill>
              <a:effectLst/>
              <a:latin typeface="Arial"/>
              <a:ea typeface="宋体"/>
              <a:cs typeface="+mn-cs"/>
            </a:rPr>
            <a:t>Linux</a:t>
          </a:r>
          <a:r>
            <a:rPr lang="zh-CN" altLang="zh-CN" sz="2000" b="0" kern="1200" cap="none" dirty="0">
              <a:solidFill>
                <a:schemeClr val="tx1"/>
              </a:solidFill>
              <a:effectLst/>
              <a:latin typeface="Arial"/>
              <a:ea typeface="宋体"/>
              <a:cs typeface="+mn-cs"/>
            </a:rPr>
            <a:t>内核</a:t>
          </a:r>
          <a:endParaRPr lang="zh-CN" altLang="en-US" sz="2000" b="0" kern="1200" cap="none" dirty="0">
            <a:solidFill>
              <a:schemeClr val="tx1"/>
            </a:solidFill>
            <a:effectLst/>
            <a:latin typeface="Arial"/>
            <a:ea typeface="宋体"/>
            <a:cs typeface="+mn-cs"/>
          </a:endParaRPr>
        </a:p>
      </dgm:t>
    </dgm:pt>
    <dgm:pt modelId="{09E79CC9-B481-4154-AB71-649EBC9D58E8}" type="parTrans" cxnId="{7162396E-F8E3-4EEF-83A7-A38844CBF0C0}">
      <dgm:prSet/>
      <dgm:spPr/>
      <dgm:t>
        <a:bodyPr/>
        <a:lstStyle/>
        <a:p>
          <a:endParaRPr lang="zh-CN" altLang="en-US" sz="2400" b="1"/>
        </a:p>
      </dgm:t>
    </dgm:pt>
    <dgm:pt modelId="{1B7124C6-78D5-4AE8-9839-B200C8EC206D}" type="sibTrans" cxnId="{7162396E-F8E3-4EEF-83A7-A38844CBF0C0}">
      <dgm:prSet custT="1"/>
      <dgm:spPr/>
      <dgm:t>
        <a:bodyPr/>
        <a:lstStyle/>
        <a:p>
          <a:endParaRPr lang="zh-CN" altLang="en-US" sz="2400" b="1"/>
        </a:p>
      </dgm:t>
    </dgm:pt>
    <dgm:pt modelId="{147C7AC4-713C-4C57-9F4E-81E432E76CAC}">
      <dgm:prSet phldrT="[文本]" custT="1"/>
      <dgm:spPr/>
      <dgm:t>
        <a:bodyPr/>
        <a:lstStyle/>
        <a:p>
          <a:pPr marL="0" lvl="0" indent="0" algn="ctr" defTabSz="889000">
            <a:lnSpc>
              <a:spcPct val="90000"/>
            </a:lnSpc>
            <a:spcBef>
              <a:spcPct val="0"/>
            </a:spcBef>
            <a:spcAft>
              <a:spcPct val="35000"/>
            </a:spcAft>
            <a:buNone/>
          </a:pPr>
          <a:r>
            <a:rPr lang="zh-CN" altLang="en-US" sz="2000" b="0" kern="1200" cap="none" dirty="0">
              <a:solidFill>
                <a:schemeClr val="tx1"/>
              </a:solidFill>
              <a:effectLst/>
              <a:latin typeface="Arial"/>
              <a:ea typeface="宋体"/>
              <a:cs typeface="+mn-cs"/>
            </a:rPr>
            <a:t>制作文件系统</a:t>
          </a:r>
        </a:p>
      </dgm:t>
    </dgm:pt>
    <dgm:pt modelId="{425F2B02-A692-405F-82D4-37F56E94B6DB}" type="parTrans" cxnId="{6BE920F2-E262-4BC1-AA15-FE6F315BD13D}">
      <dgm:prSet/>
      <dgm:spPr/>
      <dgm:t>
        <a:bodyPr/>
        <a:lstStyle/>
        <a:p>
          <a:endParaRPr lang="zh-CN" altLang="en-US" sz="2400" b="1"/>
        </a:p>
      </dgm:t>
    </dgm:pt>
    <dgm:pt modelId="{59CC776D-042E-431F-A4A9-75D1EF7DA201}" type="sibTrans" cxnId="{6BE920F2-E262-4BC1-AA15-FE6F315BD13D}">
      <dgm:prSet/>
      <dgm:spPr/>
      <dgm:t>
        <a:bodyPr/>
        <a:lstStyle/>
        <a:p>
          <a:endParaRPr lang="zh-CN" altLang="en-US" sz="2400" b="1"/>
        </a:p>
      </dgm:t>
    </dgm:pt>
    <dgm:pt modelId="{436C259B-21DA-477B-91E4-0D361702C130}" type="pres">
      <dgm:prSet presAssocID="{43FC1929-8783-4E84-9659-82E4D0E3ECC7}" presName="Name0" presStyleCnt="0">
        <dgm:presLayoutVars>
          <dgm:dir/>
          <dgm:resizeHandles val="exact"/>
        </dgm:presLayoutVars>
      </dgm:prSet>
      <dgm:spPr/>
    </dgm:pt>
    <dgm:pt modelId="{75CB405D-C24D-4AEE-B816-81D4C2DFC9EF}" type="pres">
      <dgm:prSet presAssocID="{0052AD29-8741-44B2-B80D-2F2D1AC0060E}" presName="node" presStyleLbl="node1" presStyleIdx="0" presStyleCnt="3" custScaleX="144715" custScaleY="66354">
        <dgm:presLayoutVars>
          <dgm:bulletEnabled val="1"/>
        </dgm:presLayoutVars>
      </dgm:prSet>
      <dgm:spPr/>
    </dgm:pt>
    <dgm:pt modelId="{050A8830-6CD5-4525-B243-BBAEDB40D298}" type="pres">
      <dgm:prSet presAssocID="{29340003-F9F9-496F-9D98-0578E6354ECE}" presName="sibTrans" presStyleLbl="sibTrans2D1" presStyleIdx="0" presStyleCnt="2" custScaleX="130613" custScaleY="33854" custLinFactNeighborX="204"/>
      <dgm:spPr/>
    </dgm:pt>
    <dgm:pt modelId="{ED532E2C-133D-4FE6-B9D3-4CF15E4BD6D7}" type="pres">
      <dgm:prSet presAssocID="{29340003-F9F9-496F-9D98-0578E6354ECE}" presName="connectorText" presStyleLbl="sibTrans2D1" presStyleIdx="0" presStyleCnt="2"/>
      <dgm:spPr/>
    </dgm:pt>
    <dgm:pt modelId="{AC64719E-1DD2-47F7-866A-62A8A6856C0E}" type="pres">
      <dgm:prSet presAssocID="{00396B0F-B71B-4255-9CB9-BE64FED6B28C}" presName="node" presStyleLbl="node1" presStyleIdx="1" presStyleCnt="3" custScaleX="143668" custScaleY="61339" custLinFactNeighborX="-21109">
        <dgm:presLayoutVars>
          <dgm:bulletEnabled val="1"/>
        </dgm:presLayoutVars>
      </dgm:prSet>
      <dgm:spPr/>
    </dgm:pt>
    <dgm:pt modelId="{82BA6B7E-ECC9-4E39-A6DE-AF33C881BFD0}" type="pres">
      <dgm:prSet presAssocID="{1B7124C6-78D5-4AE8-9839-B200C8EC206D}" presName="sibTrans" presStyleLbl="sibTrans2D1" presStyleIdx="1" presStyleCnt="2" custScaleX="121210" custScaleY="36075" custLinFactNeighborX="-3176"/>
      <dgm:spPr/>
    </dgm:pt>
    <dgm:pt modelId="{5D34349B-9252-4A45-93DA-2E948AA1CA66}" type="pres">
      <dgm:prSet presAssocID="{1B7124C6-78D5-4AE8-9839-B200C8EC206D}" presName="connectorText" presStyleLbl="sibTrans2D1" presStyleIdx="1" presStyleCnt="2"/>
      <dgm:spPr/>
    </dgm:pt>
    <dgm:pt modelId="{35B727CE-10B4-4F2F-AE30-B565A24AD03F}" type="pres">
      <dgm:prSet presAssocID="{147C7AC4-713C-4C57-9F4E-81E432E76CAC}" presName="node" presStyleLbl="node1" presStyleIdx="2" presStyleCnt="3" custScaleX="140823" custScaleY="61129" custLinFactNeighborX="-25463">
        <dgm:presLayoutVars>
          <dgm:bulletEnabled val="1"/>
        </dgm:presLayoutVars>
      </dgm:prSet>
      <dgm:spPr/>
    </dgm:pt>
  </dgm:ptLst>
  <dgm:cxnLst>
    <dgm:cxn modelId="{C4A59238-FAEB-8347-9E0C-F165FFA29C60}" type="presOf" srcId="{00396B0F-B71B-4255-9CB9-BE64FED6B28C}" destId="{AC64719E-1DD2-47F7-866A-62A8A6856C0E}" srcOrd="0" destOrd="0" presId="urn:microsoft.com/office/officeart/2005/8/layout/process1"/>
    <dgm:cxn modelId="{7162396E-F8E3-4EEF-83A7-A38844CBF0C0}" srcId="{43FC1929-8783-4E84-9659-82E4D0E3ECC7}" destId="{00396B0F-B71B-4255-9CB9-BE64FED6B28C}" srcOrd="1" destOrd="0" parTransId="{09E79CC9-B481-4154-AB71-649EBC9D58E8}" sibTransId="{1B7124C6-78D5-4AE8-9839-B200C8EC206D}"/>
    <dgm:cxn modelId="{74221172-81CA-5A4C-8B0E-B29D016C34FB}" type="presOf" srcId="{29340003-F9F9-496F-9D98-0578E6354ECE}" destId="{050A8830-6CD5-4525-B243-BBAEDB40D298}" srcOrd="0" destOrd="0" presId="urn:microsoft.com/office/officeart/2005/8/layout/process1"/>
    <dgm:cxn modelId="{3E86BC52-DDBD-3248-AA04-1CD3C4DB7336}" type="presOf" srcId="{0052AD29-8741-44B2-B80D-2F2D1AC0060E}" destId="{75CB405D-C24D-4AEE-B816-81D4C2DFC9EF}" srcOrd="0" destOrd="0" presId="urn:microsoft.com/office/officeart/2005/8/layout/process1"/>
    <dgm:cxn modelId="{3AFF8F74-53C3-487C-8304-BB830E03AC56}" srcId="{43FC1929-8783-4E84-9659-82E4D0E3ECC7}" destId="{0052AD29-8741-44B2-B80D-2F2D1AC0060E}" srcOrd="0" destOrd="0" parTransId="{EA920AAD-9264-421E-8AF6-F33203ECA70C}" sibTransId="{29340003-F9F9-496F-9D98-0578E6354ECE}"/>
    <dgm:cxn modelId="{F4687B78-E9CA-2C4D-9BB5-FE37A4BFBC8A}" type="presOf" srcId="{29340003-F9F9-496F-9D98-0578E6354ECE}" destId="{ED532E2C-133D-4FE6-B9D3-4CF15E4BD6D7}" srcOrd="1" destOrd="0" presId="urn:microsoft.com/office/officeart/2005/8/layout/process1"/>
    <dgm:cxn modelId="{4BFE6988-A9CE-1C4C-871E-3550980956E9}" type="presOf" srcId="{147C7AC4-713C-4C57-9F4E-81E432E76CAC}" destId="{35B727CE-10B4-4F2F-AE30-B565A24AD03F}" srcOrd="0" destOrd="0" presId="urn:microsoft.com/office/officeart/2005/8/layout/process1"/>
    <dgm:cxn modelId="{8B95849C-1324-1245-87F1-63E730B5EE6A}" type="presOf" srcId="{43FC1929-8783-4E84-9659-82E4D0E3ECC7}" destId="{436C259B-21DA-477B-91E4-0D361702C130}" srcOrd="0" destOrd="0" presId="urn:microsoft.com/office/officeart/2005/8/layout/process1"/>
    <dgm:cxn modelId="{8A072CE2-33DB-E74E-A66F-E134DD209213}" type="presOf" srcId="{1B7124C6-78D5-4AE8-9839-B200C8EC206D}" destId="{5D34349B-9252-4A45-93DA-2E948AA1CA66}" srcOrd="1" destOrd="0" presId="urn:microsoft.com/office/officeart/2005/8/layout/process1"/>
    <dgm:cxn modelId="{6BE920F2-E262-4BC1-AA15-FE6F315BD13D}" srcId="{43FC1929-8783-4E84-9659-82E4D0E3ECC7}" destId="{147C7AC4-713C-4C57-9F4E-81E432E76CAC}" srcOrd="2" destOrd="0" parTransId="{425F2B02-A692-405F-82D4-37F56E94B6DB}" sibTransId="{59CC776D-042E-431F-A4A9-75D1EF7DA201}"/>
    <dgm:cxn modelId="{88D38FF6-464F-B049-B26C-B20B8200A969}" type="presOf" srcId="{1B7124C6-78D5-4AE8-9839-B200C8EC206D}" destId="{82BA6B7E-ECC9-4E39-A6DE-AF33C881BFD0}" srcOrd="0" destOrd="0" presId="urn:microsoft.com/office/officeart/2005/8/layout/process1"/>
    <dgm:cxn modelId="{17C0DCA0-FD58-6C4B-B619-8D06C99F735F}" type="presParOf" srcId="{436C259B-21DA-477B-91E4-0D361702C130}" destId="{75CB405D-C24D-4AEE-B816-81D4C2DFC9EF}" srcOrd="0" destOrd="0" presId="urn:microsoft.com/office/officeart/2005/8/layout/process1"/>
    <dgm:cxn modelId="{3CBBCF96-0F26-4440-9A86-B56377196A8D}" type="presParOf" srcId="{436C259B-21DA-477B-91E4-0D361702C130}" destId="{050A8830-6CD5-4525-B243-BBAEDB40D298}" srcOrd="1" destOrd="0" presId="urn:microsoft.com/office/officeart/2005/8/layout/process1"/>
    <dgm:cxn modelId="{6FBFDB9B-7A4B-CF43-87A7-8B80AAAE87C3}" type="presParOf" srcId="{050A8830-6CD5-4525-B243-BBAEDB40D298}" destId="{ED532E2C-133D-4FE6-B9D3-4CF15E4BD6D7}" srcOrd="0" destOrd="0" presId="urn:microsoft.com/office/officeart/2005/8/layout/process1"/>
    <dgm:cxn modelId="{72CF7DD6-42BB-2A44-B804-EC29879EAEFC}" type="presParOf" srcId="{436C259B-21DA-477B-91E4-0D361702C130}" destId="{AC64719E-1DD2-47F7-866A-62A8A6856C0E}" srcOrd="2" destOrd="0" presId="urn:microsoft.com/office/officeart/2005/8/layout/process1"/>
    <dgm:cxn modelId="{A7A6D7AB-0E87-8746-A506-C58EA3DC71BE}" type="presParOf" srcId="{436C259B-21DA-477B-91E4-0D361702C130}" destId="{82BA6B7E-ECC9-4E39-A6DE-AF33C881BFD0}" srcOrd="3" destOrd="0" presId="urn:microsoft.com/office/officeart/2005/8/layout/process1"/>
    <dgm:cxn modelId="{A996C0D4-E9ED-6D46-8EE5-E5890D2914BF}" type="presParOf" srcId="{82BA6B7E-ECC9-4E39-A6DE-AF33C881BFD0}" destId="{5D34349B-9252-4A45-93DA-2E948AA1CA66}" srcOrd="0" destOrd="0" presId="urn:microsoft.com/office/officeart/2005/8/layout/process1"/>
    <dgm:cxn modelId="{C0ED3370-72D1-B543-B21E-5C431648DF29}" type="presParOf" srcId="{436C259B-21DA-477B-91E4-0D361702C130}" destId="{35B727CE-10B4-4F2F-AE30-B565A24AD03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B405D-C24D-4AEE-B816-81D4C2DFC9EF}">
      <dsp:nvSpPr>
        <dsp:cNvPr id="0" name=""/>
        <dsp:cNvSpPr/>
      </dsp:nvSpPr>
      <dsp:spPr>
        <a:xfrm>
          <a:off x="1784" y="324163"/>
          <a:ext cx="2093021" cy="57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cap="none" dirty="0" err="1">
              <a:solidFill>
                <a:schemeClr val="tx1"/>
              </a:solidFill>
              <a:effectLst/>
              <a:latin typeface="Arial"/>
              <a:ea typeface="宋体"/>
              <a:cs typeface="+mn-cs"/>
            </a:rPr>
            <a:t>Bootloader</a:t>
          </a:r>
          <a:r>
            <a:rPr lang="zh-CN" altLang="zh-CN" sz="2000" b="0" kern="1200" cap="none" dirty="0">
              <a:solidFill>
                <a:schemeClr val="tx1"/>
              </a:solidFill>
              <a:effectLst/>
              <a:latin typeface="Arial"/>
              <a:ea typeface="宋体"/>
              <a:cs typeface="+mn-cs"/>
            </a:rPr>
            <a:t>开发</a:t>
          </a:r>
          <a:endParaRPr lang="zh-CN" altLang="en-US" sz="2000" b="0" kern="1200" cap="none" dirty="0">
            <a:solidFill>
              <a:schemeClr val="tx1"/>
            </a:solidFill>
            <a:effectLst/>
            <a:latin typeface="Arial"/>
            <a:ea typeface="宋体"/>
            <a:cs typeface="+mn-cs"/>
          </a:endParaRPr>
        </a:p>
      </dsp:txBody>
      <dsp:txXfrm>
        <a:off x="18649" y="341028"/>
        <a:ext cx="2059291" cy="542079"/>
      </dsp:txXfrm>
    </dsp:sp>
    <dsp:sp modelId="{050A8830-6CD5-4525-B243-BBAEDB40D298}">
      <dsp:nvSpPr>
        <dsp:cNvPr id="0" name=""/>
        <dsp:cNvSpPr/>
      </dsp:nvSpPr>
      <dsp:spPr>
        <a:xfrm>
          <a:off x="2176006" y="551353"/>
          <a:ext cx="330736" cy="1214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b="1" kern="1200"/>
        </a:p>
      </dsp:txBody>
      <dsp:txXfrm>
        <a:off x="2176006" y="575639"/>
        <a:ext cx="294308" cy="72856"/>
      </dsp:txXfrm>
    </dsp:sp>
    <dsp:sp modelId="{AC64719E-1DD2-47F7-866A-62A8A6856C0E}">
      <dsp:nvSpPr>
        <dsp:cNvPr id="0" name=""/>
        <dsp:cNvSpPr/>
      </dsp:nvSpPr>
      <dsp:spPr>
        <a:xfrm>
          <a:off x="2572576" y="345923"/>
          <a:ext cx="2077878" cy="532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zh-CN" sz="2000" b="0" kern="1200" cap="none" dirty="0">
              <a:solidFill>
                <a:schemeClr val="tx1"/>
              </a:solidFill>
              <a:effectLst/>
              <a:latin typeface="Arial"/>
              <a:ea typeface="宋体"/>
              <a:cs typeface="+mn-cs"/>
            </a:rPr>
            <a:t>编译</a:t>
          </a:r>
          <a:r>
            <a:rPr lang="en-US" altLang="zh-CN" sz="2000" b="0" kern="1200" cap="none" dirty="0">
              <a:solidFill>
                <a:schemeClr val="tx1"/>
              </a:solidFill>
              <a:effectLst/>
              <a:latin typeface="Arial"/>
              <a:ea typeface="宋体"/>
              <a:cs typeface="+mn-cs"/>
            </a:rPr>
            <a:t>Linux</a:t>
          </a:r>
          <a:r>
            <a:rPr lang="zh-CN" altLang="zh-CN" sz="2000" b="0" kern="1200" cap="none" dirty="0">
              <a:solidFill>
                <a:schemeClr val="tx1"/>
              </a:solidFill>
              <a:effectLst/>
              <a:latin typeface="Arial"/>
              <a:ea typeface="宋体"/>
              <a:cs typeface="+mn-cs"/>
            </a:rPr>
            <a:t>内核</a:t>
          </a:r>
          <a:endParaRPr lang="zh-CN" altLang="en-US" sz="2000" b="0" kern="1200" cap="none" dirty="0">
            <a:solidFill>
              <a:schemeClr val="tx1"/>
            </a:solidFill>
            <a:effectLst/>
            <a:latin typeface="Arial"/>
            <a:ea typeface="宋体"/>
            <a:cs typeface="+mn-cs"/>
          </a:endParaRPr>
        </a:p>
      </dsp:txBody>
      <dsp:txXfrm>
        <a:off x="2588166" y="361513"/>
        <a:ext cx="2046698" cy="501109"/>
      </dsp:txXfrm>
    </dsp:sp>
    <dsp:sp modelId="{82BA6B7E-ECC9-4E39-A6DE-AF33C881BFD0}">
      <dsp:nvSpPr>
        <dsp:cNvPr id="0" name=""/>
        <dsp:cNvSpPr/>
      </dsp:nvSpPr>
      <dsp:spPr>
        <a:xfrm>
          <a:off x="4749153" y="547370"/>
          <a:ext cx="358300" cy="1293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b="1" kern="1200"/>
        </a:p>
      </dsp:txBody>
      <dsp:txXfrm>
        <a:off x="4749153" y="573249"/>
        <a:ext cx="319482" cy="77637"/>
      </dsp:txXfrm>
    </dsp:sp>
    <dsp:sp modelId="{35B727CE-10B4-4F2F-AE30-B565A24AD03F}">
      <dsp:nvSpPr>
        <dsp:cNvPr id="0" name=""/>
        <dsp:cNvSpPr/>
      </dsp:nvSpPr>
      <dsp:spPr>
        <a:xfrm>
          <a:off x="5208196" y="346834"/>
          <a:ext cx="2036731" cy="5304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cap="none" dirty="0">
              <a:solidFill>
                <a:schemeClr val="tx1"/>
              </a:solidFill>
              <a:effectLst/>
              <a:latin typeface="Arial"/>
              <a:ea typeface="宋体"/>
              <a:cs typeface="+mn-cs"/>
            </a:rPr>
            <a:t>制作文件系统</a:t>
          </a:r>
        </a:p>
      </dsp:txBody>
      <dsp:txXfrm>
        <a:off x="5223733" y="362371"/>
        <a:ext cx="2005657" cy="4993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5FA17-2B65-402B-9764-E176BFFAF3F3}" type="datetimeFigureOut">
              <a:rPr lang="zh-CN" altLang="en-US" smtClean="0"/>
              <a:t>2021/3/22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4715E-4A72-4FDC-8547-9EAD9D710C7F}" type="slidenum">
              <a:rPr lang="zh-CN" altLang="en-US" smtClean="0"/>
              <a:t>‹#›</a:t>
            </a:fld>
            <a:endParaRPr lang="zh-CN" altLang="en-US"/>
          </a:p>
        </p:txBody>
      </p:sp>
    </p:spTree>
    <p:extLst>
      <p:ext uri="{BB962C8B-B14F-4D97-AF65-F5344CB8AC3E}">
        <p14:creationId xmlns:p14="http://schemas.microsoft.com/office/powerpoint/2010/main" val="333875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2</a:t>
            </a:fld>
            <a:endParaRPr lang="zh-CN" altLang="en-US"/>
          </a:p>
        </p:txBody>
      </p:sp>
    </p:spTree>
    <p:extLst>
      <p:ext uri="{BB962C8B-B14F-4D97-AF65-F5344CB8AC3E}">
        <p14:creationId xmlns:p14="http://schemas.microsoft.com/office/powerpoint/2010/main" val="174408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18</a:t>
            </a:fld>
            <a:endParaRPr lang="zh-CN" altLang="en-US"/>
          </a:p>
        </p:txBody>
      </p:sp>
    </p:spTree>
    <p:extLst>
      <p:ext uri="{BB962C8B-B14F-4D97-AF65-F5344CB8AC3E}">
        <p14:creationId xmlns:p14="http://schemas.microsoft.com/office/powerpoint/2010/main" val="3829605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这些寄存器通常都还会有别名，经常在汇编语言中出现。</a:t>
            </a:r>
            <a:endParaRPr lang="en-US" altLang="zh-CN" dirty="0"/>
          </a:p>
          <a:p>
            <a:r>
              <a:rPr lang="en-US" altLang="zh-CN" dirty="0"/>
              <a:t>ATPCS</a:t>
            </a:r>
            <a:r>
              <a:rPr lang="zh-CN" altLang="en-US" dirty="0"/>
              <a:t>：</a:t>
            </a:r>
            <a:r>
              <a:rPr lang="en-US" altLang="zh-CN" dirty="0"/>
              <a:t>ARM-</a:t>
            </a:r>
            <a:r>
              <a:rPr lang="en-US" altLang="zh-CN" dirty="0" err="1"/>
              <a:t>Thunmb</a:t>
            </a:r>
            <a:r>
              <a:rPr lang="en-US" altLang="zh-CN" dirty="0"/>
              <a:t> </a:t>
            </a:r>
            <a:r>
              <a:rPr lang="zh-CN" altLang="en-US" dirty="0"/>
              <a:t>子程序调用规则。</a:t>
            </a:r>
            <a:endParaRPr lang="en-US" altLang="zh-CN" dirty="0"/>
          </a:p>
          <a:p>
            <a:r>
              <a:rPr lang="en-US" altLang="zh-CN" sz="1200" b="0" i="0" kern="1200" dirty="0">
                <a:solidFill>
                  <a:schemeClr val="tx1"/>
                </a:solidFill>
                <a:effectLst/>
                <a:latin typeface="+mn-lt"/>
                <a:ea typeface="+mn-ea"/>
                <a:cs typeface="+mn-cs"/>
              </a:rPr>
              <a:t>scratch register </a:t>
            </a:r>
            <a:r>
              <a:rPr lang="zh-CN" altLang="en-US" sz="1200" b="0" i="0" kern="1200" dirty="0">
                <a:solidFill>
                  <a:schemeClr val="tx1"/>
                </a:solidFill>
                <a:effectLst/>
                <a:latin typeface="+mn-lt"/>
                <a:ea typeface="+mn-ea"/>
                <a:cs typeface="+mn-cs"/>
              </a:rPr>
              <a:t>临时寄存器</a:t>
            </a:r>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19</a:t>
            </a:fld>
            <a:endParaRPr lang="zh-CN" altLang="en-US"/>
          </a:p>
        </p:txBody>
      </p:sp>
    </p:spTree>
    <p:extLst>
      <p:ext uri="{BB962C8B-B14F-4D97-AF65-F5344CB8AC3E}">
        <p14:creationId xmlns:p14="http://schemas.microsoft.com/office/powerpoint/2010/main" val="4222875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Arial" panose="020B0604020202020204" pitchFamily="34" charset="0"/>
                <a:ea typeface="宋体" panose="02010600030101010101" pitchFamily="2" charset="-122"/>
              </a:rPr>
              <a:t>这四个步骤不是每个文件都需要的，即</a:t>
            </a:r>
            <a:r>
              <a:rPr lang="en-US" altLang="zh-CN" dirty="0">
                <a:latin typeface="Century Gothic" panose="020B0502020202020204" pitchFamily="34" charset="0"/>
                <a:ea typeface="幼圆" panose="02010509060101010101" pitchFamily="49" charset="-122"/>
              </a:rPr>
              <a:t>arm-</a:t>
            </a:r>
            <a:r>
              <a:rPr lang="en-US" altLang="zh-CN" dirty="0" err="1">
                <a:latin typeface="Century Gothic" panose="020B0502020202020204" pitchFamily="34" charset="0"/>
                <a:ea typeface="幼圆" panose="02010509060101010101" pitchFamily="49" charset="-122"/>
              </a:rPr>
              <a:t>linux</a:t>
            </a:r>
            <a:r>
              <a:rPr lang="en-US" altLang="zh-CN" dirty="0">
                <a:latin typeface="Century Gothic" panose="020B0502020202020204" pitchFamily="34" charset="0"/>
                <a:ea typeface="幼圆" panose="02010509060101010101" pitchFamily="49" charset="-122"/>
              </a:rPr>
              <a:t>-</a:t>
            </a:r>
            <a:r>
              <a:rPr lang="en-US" altLang="zh-CN" dirty="0" err="1">
                <a:latin typeface="Century Gothic" panose="020B0502020202020204" pitchFamily="34" charset="0"/>
                <a:ea typeface="幼圆" panose="02010509060101010101" pitchFamily="49" charset="-122"/>
              </a:rPr>
              <a:t>gcc</a:t>
            </a:r>
            <a:r>
              <a:rPr lang="en-US" altLang="zh-CN" dirty="0">
                <a:latin typeface="Century Gothic" panose="020B0502020202020204" pitchFamily="34" charset="0"/>
                <a:ea typeface="幼圆" panose="02010509060101010101" pitchFamily="49" charset="-122"/>
              </a:rPr>
              <a:t> </a:t>
            </a:r>
            <a:r>
              <a:rPr lang="zh-CN" altLang="en-US" dirty="0">
                <a:latin typeface="Century Gothic" panose="020B0502020202020204" pitchFamily="34" charset="0"/>
                <a:ea typeface="幼圆" panose="02010509060101010101" pitchFamily="49" charset="-122"/>
              </a:rPr>
              <a:t>处理的时候，可能完成</a:t>
            </a:r>
            <a:r>
              <a:rPr lang="en-US" altLang="zh-CN" dirty="0">
                <a:latin typeface="Century Gothic" panose="020B0502020202020204" pitchFamily="34" charset="0"/>
                <a:ea typeface="幼圆" panose="02010509060101010101" pitchFamily="49" charset="-122"/>
              </a:rPr>
              <a:t>4</a:t>
            </a:r>
            <a:r>
              <a:rPr lang="zh-CN" altLang="en-US" dirty="0">
                <a:latin typeface="Century Gothic" panose="020B0502020202020204" pitchFamily="34" charset="0"/>
                <a:ea typeface="幼圆" panose="02010509060101010101" pitchFamily="49" charset="-122"/>
              </a:rPr>
              <a:t>步，也可以完成其中的</a:t>
            </a:r>
            <a:r>
              <a:rPr lang="en-US" altLang="zh-CN" dirty="0">
                <a:latin typeface="Century Gothic" panose="020B0502020202020204" pitchFamily="34" charset="0"/>
                <a:ea typeface="幼圆" panose="02010509060101010101" pitchFamily="49" charset="-122"/>
              </a:rPr>
              <a:t>2</a:t>
            </a:r>
            <a:r>
              <a:rPr lang="zh-CN" altLang="en-US">
                <a:latin typeface="Century Gothic" panose="020B0502020202020204" pitchFamily="34" charset="0"/>
                <a:ea typeface="幼圆" panose="02010509060101010101" pitchFamily="49" charset="-122"/>
              </a:rPr>
              <a:t>步。</a:t>
            </a:r>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21</a:t>
            </a:fld>
            <a:endParaRPr lang="zh-CN" altLang="en-US"/>
          </a:p>
        </p:txBody>
      </p:sp>
    </p:spTree>
    <p:extLst>
      <p:ext uri="{BB962C8B-B14F-4D97-AF65-F5344CB8AC3E}">
        <p14:creationId xmlns:p14="http://schemas.microsoft.com/office/powerpoint/2010/main" val="194429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24</a:t>
            </a:fld>
            <a:endParaRPr lang="zh-CN" altLang="en-US"/>
          </a:p>
        </p:txBody>
      </p:sp>
    </p:spTree>
    <p:extLst>
      <p:ext uri="{BB962C8B-B14F-4D97-AF65-F5344CB8AC3E}">
        <p14:creationId xmlns:p14="http://schemas.microsoft.com/office/powerpoint/2010/main" val="88215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不同地方，对三个工作模式的叫法不一样。</a:t>
            </a:r>
          </a:p>
        </p:txBody>
      </p:sp>
      <p:sp>
        <p:nvSpPr>
          <p:cNvPr id="4" name="灯片编号占位符 3"/>
          <p:cNvSpPr>
            <a:spLocks noGrp="1"/>
          </p:cNvSpPr>
          <p:nvPr>
            <p:ph type="sldNum" sz="quarter" idx="5"/>
          </p:nvPr>
        </p:nvSpPr>
        <p:spPr/>
        <p:txBody>
          <a:bodyPr/>
          <a:lstStyle/>
          <a:p>
            <a:fld id="{EE74715E-4A72-4FDC-8547-9EAD9D710C7F}" type="slidenum">
              <a:rPr lang="zh-CN" altLang="en-US" smtClean="0"/>
              <a:t>25</a:t>
            </a:fld>
            <a:endParaRPr lang="zh-CN" altLang="en-US"/>
          </a:p>
        </p:txBody>
      </p:sp>
    </p:spTree>
    <p:extLst>
      <p:ext uri="{BB962C8B-B14F-4D97-AF65-F5344CB8AC3E}">
        <p14:creationId xmlns:p14="http://schemas.microsoft.com/office/powerpoint/2010/main" val="2899787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59</a:t>
            </a:r>
            <a:r>
              <a:rPr lang="zh-CN" altLang="en-US" sz="1200" dirty="0"/>
              <a:t>页的代码有错误，所以编译会出现错误信息：</a:t>
            </a:r>
            <a:r>
              <a:rPr lang="en-US" altLang="zh-CN" sz="1200" dirty="0"/>
              <a:t> </a:t>
            </a:r>
            <a:r>
              <a:rPr lang="en-US" altLang="zh-CN" sz="1200" dirty="0" err="1"/>
              <a:t>gcc</a:t>
            </a:r>
            <a:r>
              <a:rPr lang="en-US" altLang="zh-CN" sz="1200" dirty="0"/>
              <a:t>  -Wall  -c –o  </a:t>
            </a:r>
            <a:r>
              <a:rPr lang="en-US" altLang="zh-CN" sz="1200" dirty="0" err="1"/>
              <a:t>main.o</a:t>
            </a:r>
            <a:r>
              <a:rPr lang="en-US" altLang="zh-CN" sz="1200" dirty="0"/>
              <a:t>  </a:t>
            </a:r>
            <a:r>
              <a:rPr lang="en-US" altLang="zh-CN" sz="1200" dirty="0" err="1"/>
              <a:t>main.c</a:t>
            </a:r>
            <a:r>
              <a:rPr lang="en-US" altLang="zh-CN" sz="1200" dirty="0"/>
              <a:t>(</a:t>
            </a:r>
            <a:r>
              <a:rPr lang="zh-CN" altLang="en-US" sz="1200" dirty="0"/>
              <a:t>就会出现警告信息</a:t>
            </a:r>
            <a:r>
              <a:rPr lang="en-US" altLang="zh-CN" sz="1200" dirty="0"/>
              <a:t>)</a:t>
            </a:r>
            <a:r>
              <a:rPr lang="zh-CN" altLang="en-US" sz="1200" dirty="0"/>
              <a:t>，如果没有</a:t>
            </a:r>
            <a:r>
              <a:rPr lang="en-US" altLang="zh-CN" sz="1200" dirty="0"/>
              <a:t>wall</a:t>
            </a:r>
            <a:r>
              <a:rPr lang="zh-CN" altLang="en-US" sz="1200" dirty="0"/>
              <a:t>，不会出现警告信息。</a:t>
            </a:r>
            <a:endParaRPr lang="en-US" altLang="zh-CN" sz="1200" dirty="0"/>
          </a:p>
          <a:p>
            <a:r>
              <a:rPr lang="zh-CN" altLang="en-US" sz="1200" dirty="0"/>
              <a:t>其他选项，不展开讲了，学生自己查阅。</a:t>
            </a:r>
            <a:endParaRPr lang="en-US" altLang="zh-CN" sz="1200"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28</a:t>
            </a:fld>
            <a:endParaRPr lang="zh-CN" altLang="en-US"/>
          </a:p>
        </p:txBody>
      </p:sp>
    </p:spTree>
    <p:extLst>
      <p:ext uri="{BB962C8B-B14F-4D97-AF65-F5344CB8AC3E}">
        <p14:creationId xmlns:p14="http://schemas.microsoft.com/office/powerpoint/2010/main" val="3450580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29</a:t>
            </a:fld>
            <a:endParaRPr lang="zh-CN" altLang="en-US"/>
          </a:p>
        </p:txBody>
      </p:sp>
    </p:spTree>
    <p:extLst>
      <p:ext uri="{BB962C8B-B14F-4D97-AF65-F5344CB8AC3E}">
        <p14:creationId xmlns:p14="http://schemas.microsoft.com/office/powerpoint/2010/main" val="4208788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bss</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未被初始化的全局的</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变量（内存空间）</a:t>
            </a:r>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30</a:t>
            </a:fld>
            <a:endParaRPr lang="zh-CN" altLang="en-US"/>
          </a:p>
        </p:txBody>
      </p:sp>
    </p:spTree>
    <p:extLst>
      <p:ext uri="{BB962C8B-B14F-4D97-AF65-F5344CB8AC3E}">
        <p14:creationId xmlns:p14="http://schemas.microsoft.com/office/powerpoint/2010/main" val="855599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accent2">
                    <a:lumMod val="75000"/>
                  </a:schemeClr>
                </a:solidFill>
              </a:rPr>
              <a:t> ALIGN</a:t>
            </a:r>
            <a:r>
              <a:rPr lang="zh-CN" altLang="en-US" sz="1200" b="1" dirty="0">
                <a:solidFill>
                  <a:schemeClr val="accent2">
                    <a:lumMod val="75000"/>
                  </a:schemeClr>
                </a:solidFill>
              </a:rPr>
              <a:t>：指定地址对齐，对齐后的地址才是真正运行的地址。为了加快存取指令的速度。</a:t>
            </a:r>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32</a:t>
            </a:fld>
            <a:endParaRPr lang="zh-CN" altLang="en-US"/>
          </a:p>
        </p:txBody>
      </p:sp>
    </p:spTree>
    <p:extLst>
      <p:ext uri="{BB962C8B-B14F-4D97-AF65-F5344CB8AC3E}">
        <p14:creationId xmlns:p14="http://schemas.microsoft.com/office/powerpoint/2010/main" val="209443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34</a:t>
            </a:fld>
            <a:endParaRPr lang="zh-CN" altLang="en-US"/>
          </a:p>
        </p:txBody>
      </p:sp>
    </p:spTree>
    <p:extLst>
      <p:ext uri="{BB962C8B-B14F-4D97-AF65-F5344CB8AC3E}">
        <p14:creationId xmlns:p14="http://schemas.microsoft.com/office/powerpoint/2010/main" val="2433974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指令</a:t>
            </a:r>
            <a:r>
              <a:rPr lang="en-US" altLang="zh-CN" sz="1200" dirty="0"/>
              <a:t>bl</a:t>
            </a:r>
            <a:r>
              <a:rPr lang="zh-CN" altLang="en-US" sz="1200" dirty="0"/>
              <a:t>跳转前，将</a:t>
            </a:r>
            <a:r>
              <a:rPr lang="en-US" altLang="zh-CN" sz="1200" dirty="0"/>
              <a:t>bl</a:t>
            </a:r>
            <a:r>
              <a:rPr lang="zh-CN" altLang="en-US" sz="1200" dirty="0"/>
              <a:t>指令的下一条指令地址保存在</a:t>
            </a:r>
            <a:r>
              <a:rPr lang="en-US" altLang="zh-CN" sz="1200" dirty="0" err="1"/>
              <a:t>lr</a:t>
            </a:r>
            <a:r>
              <a:rPr lang="zh-CN" altLang="en-US" sz="1200" dirty="0"/>
              <a:t>寄存器（</a:t>
            </a:r>
            <a:r>
              <a:rPr lang="en-US" altLang="zh-CN" sz="1200" dirty="0"/>
              <a:t>r14</a:t>
            </a:r>
            <a:r>
              <a:rPr lang="zh-CN" altLang="en-US" sz="1200" dirty="0"/>
              <a:t>程序连接寄存器）中：意味着如果读取</a:t>
            </a:r>
            <a:r>
              <a:rPr lang="en-US" altLang="zh-CN" sz="1200" dirty="0"/>
              <a:t>R14</a:t>
            </a:r>
            <a:r>
              <a:rPr lang="zh-CN" altLang="en-US" sz="1200" dirty="0"/>
              <a:t>中的地址，就可以跳回来。</a:t>
            </a:r>
          </a:p>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7</a:t>
            </a:fld>
            <a:endParaRPr lang="zh-CN" altLang="en-US"/>
          </a:p>
        </p:txBody>
      </p:sp>
    </p:spTree>
    <p:extLst>
      <p:ext uri="{BB962C8B-B14F-4D97-AF65-F5344CB8AC3E}">
        <p14:creationId xmlns:p14="http://schemas.microsoft.com/office/powerpoint/2010/main" val="1616281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rPr>
              <a:t>缺点：</a:t>
            </a:r>
            <a:r>
              <a:rPr lang="zh-CN" altLang="en-US" sz="1200" dirty="0"/>
              <a:t>可能会无限展开</a:t>
            </a:r>
            <a:endParaRPr lang="en-US" altLang="zh-CN" dirty="0"/>
          </a:p>
          <a:p>
            <a:r>
              <a:rPr lang="zh-CN" altLang="en-US" dirty="0"/>
              <a:t>指令</a:t>
            </a:r>
            <a:r>
              <a:rPr lang="en-US" altLang="zh-CN" dirty="0"/>
              <a:t>echo</a:t>
            </a:r>
            <a:r>
              <a:rPr lang="zh-CN" altLang="en-US" dirty="0"/>
              <a:t>：在</a:t>
            </a:r>
            <a:r>
              <a:rPr lang="en-US" altLang="zh-CN" dirty="0"/>
              <a:t>shell</a:t>
            </a:r>
            <a:r>
              <a:rPr lang="zh-CN" altLang="en-US" dirty="0"/>
              <a:t>中显示</a:t>
            </a:r>
            <a:r>
              <a:rPr lang="en-US" altLang="zh-CN" dirty="0"/>
              <a:t>echo</a:t>
            </a:r>
            <a:r>
              <a:rPr lang="zh-CN" altLang="en-US" dirty="0"/>
              <a:t>这条命令和这条命令的输出结果</a:t>
            </a:r>
          </a:p>
        </p:txBody>
      </p:sp>
      <p:sp>
        <p:nvSpPr>
          <p:cNvPr id="4" name="灯片编号占位符 3"/>
          <p:cNvSpPr>
            <a:spLocks noGrp="1"/>
          </p:cNvSpPr>
          <p:nvPr>
            <p:ph type="sldNum" sz="quarter" idx="5"/>
          </p:nvPr>
        </p:nvSpPr>
        <p:spPr/>
        <p:txBody>
          <a:bodyPr/>
          <a:lstStyle/>
          <a:p>
            <a:fld id="{EE74715E-4A72-4FDC-8547-9EAD9D710C7F}" type="slidenum">
              <a:rPr lang="zh-CN" altLang="en-US" smtClean="0"/>
              <a:t>36</a:t>
            </a:fld>
            <a:endParaRPr lang="zh-CN" altLang="en-US"/>
          </a:p>
        </p:txBody>
      </p:sp>
    </p:spTree>
    <p:extLst>
      <p:ext uri="{BB962C8B-B14F-4D97-AF65-F5344CB8AC3E}">
        <p14:creationId xmlns:p14="http://schemas.microsoft.com/office/powerpoint/2010/main" val="1480856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47</a:t>
            </a:fld>
            <a:endParaRPr lang="zh-CN" altLang="en-US"/>
          </a:p>
        </p:txBody>
      </p:sp>
    </p:spTree>
    <p:extLst>
      <p:ext uri="{BB962C8B-B14F-4D97-AF65-F5344CB8AC3E}">
        <p14:creationId xmlns:p14="http://schemas.microsoft.com/office/powerpoint/2010/main" val="1331104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48</a:t>
            </a:fld>
            <a:endParaRPr lang="zh-CN" altLang="en-US"/>
          </a:p>
        </p:txBody>
      </p:sp>
    </p:spTree>
    <p:extLst>
      <p:ext uri="{BB962C8B-B14F-4D97-AF65-F5344CB8AC3E}">
        <p14:creationId xmlns:p14="http://schemas.microsoft.com/office/powerpoint/2010/main" val="1435865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49</a:t>
            </a:fld>
            <a:endParaRPr lang="zh-CN" altLang="en-US"/>
          </a:p>
        </p:txBody>
      </p:sp>
    </p:spTree>
    <p:extLst>
      <p:ext uri="{BB962C8B-B14F-4D97-AF65-F5344CB8AC3E}">
        <p14:creationId xmlns:p14="http://schemas.microsoft.com/office/powerpoint/2010/main" val="2644615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50</a:t>
            </a:fld>
            <a:endParaRPr lang="zh-CN" altLang="en-US"/>
          </a:p>
        </p:txBody>
      </p:sp>
    </p:spTree>
    <p:extLst>
      <p:ext uri="{BB962C8B-B14F-4D97-AF65-F5344CB8AC3E}">
        <p14:creationId xmlns:p14="http://schemas.microsoft.com/office/powerpoint/2010/main" val="1195742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51</a:t>
            </a:fld>
            <a:endParaRPr lang="zh-CN" altLang="en-US"/>
          </a:p>
        </p:txBody>
      </p:sp>
    </p:spTree>
    <p:extLst>
      <p:ext uri="{BB962C8B-B14F-4D97-AF65-F5344CB8AC3E}">
        <p14:creationId xmlns:p14="http://schemas.microsoft.com/office/powerpoint/2010/main" val="372138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8</a:t>
            </a:fld>
            <a:endParaRPr lang="zh-CN" altLang="en-US"/>
          </a:p>
        </p:txBody>
      </p:sp>
    </p:spTree>
    <p:extLst>
      <p:ext uri="{BB962C8B-B14F-4D97-AF65-F5344CB8AC3E}">
        <p14:creationId xmlns:p14="http://schemas.microsoft.com/office/powerpoint/2010/main" val="3421617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12</a:t>
            </a:fld>
            <a:endParaRPr lang="zh-CN" altLang="en-US"/>
          </a:p>
        </p:txBody>
      </p:sp>
    </p:spTree>
    <p:extLst>
      <p:ext uri="{BB962C8B-B14F-4D97-AF65-F5344CB8AC3E}">
        <p14:creationId xmlns:p14="http://schemas.microsoft.com/office/powerpoint/2010/main" val="213717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13</a:t>
            </a:fld>
            <a:endParaRPr lang="zh-CN" altLang="en-US"/>
          </a:p>
        </p:txBody>
      </p:sp>
    </p:spTree>
    <p:extLst>
      <p:ext uri="{BB962C8B-B14F-4D97-AF65-F5344CB8AC3E}">
        <p14:creationId xmlns:p14="http://schemas.microsoft.com/office/powerpoint/2010/main" val="417994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14</a:t>
            </a:fld>
            <a:endParaRPr lang="zh-CN" altLang="en-US"/>
          </a:p>
        </p:txBody>
      </p:sp>
    </p:spTree>
    <p:extLst>
      <p:ext uri="{BB962C8B-B14F-4D97-AF65-F5344CB8AC3E}">
        <p14:creationId xmlns:p14="http://schemas.microsoft.com/office/powerpoint/2010/main" val="3184514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Cpsr</a:t>
            </a:r>
            <a:r>
              <a:rPr lang="zh-CN" altLang="en-US" sz="1200" dirty="0"/>
              <a:t>：</a:t>
            </a:r>
            <a:r>
              <a:rPr lang="zh-CN" altLang="en-US" sz="1200" b="0" i="0" kern="1200" dirty="0">
                <a:solidFill>
                  <a:schemeClr val="tx1"/>
                </a:solidFill>
                <a:effectLst/>
                <a:latin typeface="+mn-lt"/>
                <a:ea typeface="+mn-ea"/>
                <a:cs typeface="+mn-cs"/>
              </a:rPr>
              <a:t>状态寄存器</a:t>
            </a:r>
            <a:endParaRPr lang="en-US" altLang="zh-CN" sz="1200" dirty="0"/>
          </a:p>
          <a:p>
            <a:r>
              <a:rPr lang="en-US" altLang="zh-CN" sz="1200" dirty="0" err="1"/>
              <a:t>Spsr</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15</a:t>
            </a:fld>
            <a:endParaRPr lang="zh-CN" altLang="en-US"/>
          </a:p>
        </p:txBody>
      </p:sp>
    </p:spTree>
    <p:extLst>
      <p:ext uri="{BB962C8B-B14F-4D97-AF65-F5344CB8AC3E}">
        <p14:creationId xmlns:p14="http://schemas.microsoft.com/office/powerpoint/2010/main" val="2121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16</a:t>
            </a:fld>
            <a:endParaRPr lang="zh-CN" altLang="en-US"/>
          </a:p>
        </p:txBody>
      </p:sp>
    </p:spTree>
    <p:extLst>
      <p:ext uri="{BB962C8B-B14F-4D97-AF65-F5344CB8AC3E}">
        <p14:creationId xmlns:p14="http://schemas.microsoft.com/office/powerpoint/2010/main" val="217993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指令：是控制程序运行时的机器代码运作的，是</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执行的依据，编程、编译、执行都是有效的。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伪指令：不直接控制运行时刻的机器，但是控制翻译程序如何生成机器指令代码，也就是只为编译服务，编译完成后，伪指令的作用也就消失了。</a:t>
            </a:r>
          </a:p>
          <a:p>
            <a:r>
              <a:rPr lang="en-US" altLang="zh-CN" sz="1200" b="0" i="0" kern="1200" dirty="0">
                <a:solidFill>
                  <a:schemeClr val="tx1"/>
                </a:solidFill>
                <a:effectLst/>
                <a:latin typeface="+mn-lt"/>
                <a:ea typeface="+mn-ea"/>
                <a:cs typeface="+mn-cs"/>
              </a:rPr>
              <a:t>BSS</a:t>
            </a:r>
            <a:r>
              <a:rPr lang="zh-CN" altLang="en-US" sz="1200" b="0" i="0" kern="1200" dirty="0">
                <a:solidFill>
                  <a:schemeClr val="tx1"/>
                </a:solidFill>
                <a:effectLst/>
                <a:latin typeface="+mn-lt"/>
                <a:ea typeface="+mn-ea"/>
                <a:cs typeface="+mn-cs"/>
              </a:rPr>
              <a:t>段（</a:t>
            </a:r>
            <a:r>
              <a:rPr lang="en-US" altLang="zh-CN" sz="1200" b="0" i="0" kern="1200" dirty="0" err="1">
                <a:solidFill>
                  <a:schemeClr val="tx1"/>
                </a:solidFill>
                <a:effectLst/>
                <a:latin typeface="+mn-lt"/>
                <a:ea typeface="+mn-ea"/>
                <a:cs typeface="+mn-cs"/>
              </a:rPr>
              <a:t>bss</a:t>
            </a:r>
            <a:r>
              <a:rPr lang="en-US" altLang="zh-CN" sz="1200" b="0" i="0" kern="1200" dirty="0">
                <a:solidFill>
                  <a:schemeClr val="tx1"/>
                </a:solidFill>
                <a:effectLst/>
                <a:latin typeface="+mn-lt"/>
                <a:ea typeface="+mn-ea"/>
                <a:cs typeface="+mn-cs"/>
              </a:rPr>
              <a:t> segment</a:t>
            </a:r>
            <a:r>
              <a:rPr lang="zh-CN" altLang="en-US" sz="1200" b="0" i="0" kern="1200" dirty="0">
                <a:solidFill>
                  <a:schemeClr val="tx1"/>
                </a:solidFill>
                <a:effectLst/>
                <a:latin typeface="+mn-lt"/>
                <a:ea typeface="+mn-ea"/>
                <a:cs typeface="+mn-cs"/>
              </a:rPr>
              <a:t>）通常是指用来存放程序中未初始化的全局变量的一块内存区域</a:t>
            </a:r>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17</a:t>
            </a:fld>
            <a:endParaRPr lang="zh-CN" altLang="en-US"/>
          </a:p>
        </p:txBody>
      </p:sp>
    </p:spTree>
    <p:extLst>
      <p:ext uri="{BB962C8B-B14F-4D97-AF65-F5344CB8AC3E}">
        <p14:creationId xmlns:p14="http://schemas.microsoft.com/office/powerpoint/2010/main" val="281809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21C254-298B-4FC0-9566-052E27E5FE05}"/>
              </a:ext>
            </a:extLst>
          </p:cNvPr>
          <p:cNvSpPr>
            <a:spLocks noChangeArrowheads="1"/>
          </p:cNvSpPr>
          <p:nvPr/>
        </p:nvSpPr>
        <p:spPr bwMode="auto">
          <a:xfrm>
            <a:off x="0" y="0"/>
            <a:ext cx="4572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sp>
        <p:nvSpPr>
          <p:cNvPr id="5" name="AutoShape 4">
            <a:extLst>
              <a:ext uri="{FF2B5EF4-FFF2-40B4-BE49-F238E27FC236}">
                <a16:creationId xmlns:a16="http://schemas.microsoft.com/office/drawing/2014/main" id="{559D3FBD-8939-4D96-81B6-17BFECDC8451}"/>
              </a:ext>
            </a:extLst>
          </p:cNvPr>
          <p:cNvSpPr>
            <a:spLocks noChangeArrowheads="1"/>
          </p:cNvSpPr>
          <p:nvPr/>
        </p:nvSpPr>
        <p:spPr bwMode="white">
          <a:xfrm>
            <a:off x="685800" y="836613"/>
            <a:ext cx="5181600" cy="1512887"/>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grpSp>
        <p:nvGrpSpPr>
          <p:cNvPr id="6" name="Group 5">
            <a:extLst>
              <a:ext uri="{FF2B5EF4-FFF2-40B4-BE49-F238E27FC236}">
                <a16:creationId xmlns:a16="http://schemas.microsoft.com/office/drawing/2014/main" id="{04B37F60-BF94-4E4A-9839-0A3B12458A56}"/>
              </a:ext>
            </a:extLst>
          </p:cNvPr>
          <p:cNvGrpSpPr>
            <a:grpSpLocks/>
          </p:cNvGrpSpPr>
          <p:nvPr/>
        </p:nvGrpSpPr>
        <p:grpSpPr bwMode="auto">
          <a:xfrm>
            <a:off x="4643438" y="5084763"/>
            <a:ext cx="4319587" cy="319087"/>
            <a:chOff x="2288" y="3080"/>
            <a:chExt cx="3072" cy="201"/>
          </a:xfrm>
        </p:grpSpPr>
        <p:sp>
          <p:nvSpPr>
            <p:cNvPr id="7" name="AutoShape 6">
              <a:extLst>
                <a:ext uri="{FF2B5EF4-FFF2-40B4-BE49-F238E27FC236}">
                  <a16:creationId xmlns:a16="http://schemas.microsoft.com/office/drawing/2014/main" id="{A6A6CF0D-E9FF-4E58-B38C-FA73536D450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7">
              <a:extLst>
                <a:ext uri="{FF2B5EF4-FFF2-40B4-BE49-F238E27FC236}">
                  <a16:creationId xmlns:a16="http://schemas.microsoft.com/office/drawing/2014/main" id="{9F59EC04-9110-4DE6-9109-873D78B66F0B}"/>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 name="Text Box 15">
            <a:extLst>
              <a:ext uri="{FF2B5EF4-FFF2-40B4-BE49-F238E27FC236}">
                <a16:creationId xmlns:a16="http://schemas.microsoft.com/office/drawing/2014/main" id="{CCF2DF6A-CD2A-44EC-A5B3-C484A3E471C3}"/>
              </a:ext>
            </a:extLst>
          </p:cNvPr>
          <p:cNvSpPr txBox="1">
            <a:spLocks noChangeArrowheads="1"/>
          </p:cNvSpPr>
          <p:nvPr userDrawn="1"/>
        </p:nvSpPr>
        <p:spPr bwMode="auto">
          <a:xfrm>
            <a:off x="5056188" y="564673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浙江农林大学</a:t>
            </a:r>
          </a:p>
        </p:txBody>
      </p:sp>
      <p:sp>
        <p:nvSpPr>
          <p:cNvPr id="5128" name="Rectangle 8"/>
          <p:cNvSpPr>
            <a:spLocks noGrp="1" noChangeArrowheads="1"/>
          </p:cNvSpPr>
          <p:nvPr>
            <p:ph type="subTitle" idx="1" hasCustomPrompt="1"/>
          </p:nvPr>
        </p:nvSpPr>
        <p:spPr>
          <a:xfrm>
            <a:off x="4673600" y="2420938"/>
            <a:ext cx="4013200" cy="2592387"/>
          </a:xfrm>
        </p:spPr>
        <p:txBody>
          <a:bodyPr anchor="ctr"/>
          <a:lstStyle>
            <a:lvl1pPr marL="0" indent="0">
              <a:buFont typeface="Wingdings" pitchFamily="2" charset="2"/>
              <a:buNone/>
              <a:defRPr>
                <a:solidFill>
                  <a:schemeClr val="tx2"/>
                </a:solidFill>
              </a:defRPr>
            </a:lvl1pPr>
          </a:lstStyle>
          <a:p>
            <a:pPr lvl="0"/>
            <a:r>
              <a:rPr lang="zh-CN" altLang="en-US" noProof="0" dirty="0"/>
              <a:t>李剑</a:t>
            </a:r>
          </a:p>
        </p:txBody>
      </p:sp>
      <p:sp>
        <p:nvSpPr>
          <p:cNvPr id="5132" name="AutoShape 12"/>
          <p:cNvSpPr>
            <a:spLocks noGrp="1" noChangeArrowheads="1"/>
          </p:cNvSpPr>
          <p:nvPr>
            <p:ph type="ctrTitle" sz="quarter" hasCustomPrompt="1"/>
          </p:nvPr>
        </p:nvSpPr>
        <p:spPr>
          <a:xfrm>
            <a:off x="684213" y="836613"/>
            <a:ext cx="8229600" cy="1512887"/>
          </a:xfrm>
          <a:prstGeom prst="roundRect">
            <a:avLst>
              <a:gd name="adj" fmla="val 50000"/>
            </a:avLst>
          </a:prstGeom>
        </p:spPr>
        <p:txBody>
          <a:bodyPr anchor="ctr"/>
          <a:lstStyle>
            <a:lvl1pPr algn="ctr">
              <a:defRPr>
                <a:solidFill>
                  <a:schemeClr val="tx1"/>
                </a:solidFill>
              </a:defRPr>
            </a:lvl1pPr>
          </a:lstStyle>
          <a:p>
            <a:pPr lvl="0"/>
            <a:r>
              <a:rPr lang="zh-CN" altLang="en-US" noProof="0" dirty="0"/>
              <a:t>嵌入式系统开发与应用</a:t>
            </a:r>
          </a:p>
        </p:txBody>
      </p:sp>
      <p:sp>
        <p:nvSpPr>
          <p:cNvPr id="11" name="Rectangle 9">
            <a:extLst>
              <a:ext uri="{FF2B5EF4-FFF2-40B4-BE49-F238E27FC236}">
                <a16:creationId xmlns:a16="http://schemas.microsoft.com/office/drawing/2014/main" id="{C4851629-9A09-42FE-B884-B57CDDED376B}"/>
              </a:ext>
            </a:extLst>
          </p:cNvPr>
          <p:cNvSpPr>
            <a:spLocks noGrp="1" noChangeArrowheads="1"/>
          </p:cNvSpPr>
          <p:nvPr>
            <p:ph type="dt" sz="quarter" idx="10"/>
          </p:nvPr>
        </p:nvSpPr>
        <p:spPr/>
        <p:txBody>
          <a:bodyPr/>
          <a:lstStyle>
            <a:lvl1pPr>
              <a:defRPr smtClean="0">
                <a:solidFill>
                  <a:schemeClr val="bg1"/>
                </a:solidFill>
              </a:defRPr>
            </a:lvl1pPr>
          </a:lstStyle>
          <a:p>
            <a:pPr>
              <a:defRPr/>
            </a:pPr>
            <a:endParaRPr lang="en-US" altLang="zh-CN"/>
          </a:p>
        </p:txBody>
      </p:sp>
      <p:sp>
        <p:nvSpPr>
          <p:cNvPr id="12" name="Rectangle 10">
            <a:extLst>
              <a:ext uri="{FF2B5EF4-FFF2-40B4-BE49-F238E27FC236}">
                <a16:creationId xmlns:a16="http://schemas.microsoft.com/office/drawing/2014/main" id="{E4994130-7AF8-4A59-ACE5-1E490F289CAA}"/>
              </a:ext>
            </a:extLst>
          </p:cNvPr>
          <p:cNvSpPr>
            <a:spLocks noGrp="1" noChangeArrowheads="1"/>
          </p:cNvSpPr>
          <p:nvPr>
            <p:ph type="ftr" sz="quarter" idx="11"/>
          </p:nvPr>
        </p:nvSpPr>
        <p:spPr/>
        <p:txBody>
          <a:bodyPr/>
          <a:lstStyle>
            <a:lvl1pPr algn="r">
              <a:defRPr smtClean="0"/>
            </a:lvl1pPr>
          </a:lstStyle>
          <a:p>
            <a:pPr>
              <a:defRPr/>
            </a:pPr>
            <a:endParaRPr lang="en-US" altLang="zh-CN"/>
          </a:p>
        </p:txBody>
      </p:sp>
      <p:sp>
        <p:nvSpPr>
          <p:cNvPr id="13" name="Rectangle 11">
            <a:extLst>
              <a:ext uri="{FF2B5EF4-FFF2-40B4-BE49-F238E27FC236}">
                <a16:creationId xmlns:a16="http://schemas.microsoft.com/office/drawing/2014/main" id="{F6A720E9-8C6E-4169-B13C-9A7D1CB1A05D}"/>
              </a:ext>
            </a:extLst>
          </p:cNvPr>
          <p:cNvSpPr>
            <a:spLocks noGrp="1" noChangeArrowheads="1"/>
          </p:cNvSpPr>
          <p:nvPr>
            <p:ph type="sldNum" sz="quarter" idx="12"/>
          </p:nvPr>
        </p:nvSpPr>
        <p:spPr>
          <a:xfrm>
            <a:off x="76200" y="6248400"/>
            <a:ext cx="587375" cy="488950"/>
          </a:xfrm>
        </p:spPr>
        <p:txBody>
          <a:bodyPr anchorCtr="0"/>
          <a:lstStyle>
            <a:lvl1pPr>
              <a:defRPr/>
            </a:lvl1pPr>
          </a:lstStyle>
          <a:p>
            <a:fld id="{F461020F-25CE-47BC-90DA-85293841D2EF}" type="slidenum">
              <a:rPr lang="en-US" altLang="zh-CN"/>
              <a:pPr/>
              <a:t>‹#›</a:t>
            </a:fld>
            <a:endParaRPr lang="en-US" altLang="zh-CN"/>
          </a:p>
        </p:txBody>
      </p:sp>
    </p:spTree>
    <p:extLst>
      <p:ext uri="{BB962C8B-B14F-4D97-AF65-F5344CB8AC3E}">
        <p14:creationId xmlns:p14="http://schemas.microsoft.com/office/powerpoint/2010/main" val="414591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A73D5E8F-C7CD-4369-A8C5-55086DFBD3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7D8ED80-1721-4A05-B58B-24E4529A24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92F95E6-9646-4729-98F8-D8E8F1D7998F}"/>
              </a:ext>
            </a:extLst>
          </p:cNvPr>
          <p:cNvSpPr>
            <a:spLocks noGrp="1" noChangeArrowheads="1"/>
          </p:cNvSpPr>
          <p:nvPr>
            <p:ph type="sldNum" sz="quarter" idx="12"/>
          </p:nvPr>
        </p:nvSpPr>
        <p:spPr>
          <a:ln/>
        </p:spPr>
        <p:txBody>
          <a:bodyPr/>
          <a:lstStyle>
            <a:lvl1pPr>
              <a:defRPr/>
            </a:lvl1pPr>
          </a:lstStyle>
          <a:p>
            <a:fld id="{CCD929EA-D3C9-4CBC-A673-B41A531EC4F3}" type="slidenum">
              <a:rPr lang="en-US" altLang="zh-CN"/>
              <a:pPr/>
              <a:t>‹#›</a:t>
            </a:fld>
            <a:endParaRPr lang="en-US" altLang="zh-CN"/>
          </a:p>
        </p:txBody>
      </p:sp>
    </p:spTree>
    <p:extLst>
      <p:ext uri="{BB962C8B-B14F-4D97-AF65-F5344CB8AC3E}">
        <p14:creationId xmlns:p14="http://schemas.microsoft.com/office/powerpoint/2010/main" val="79219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0454BF5-A865-4CF8-BDEE-769F742DA5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688C60C2-7903-4470-8E66-FDA71938A1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A64BF9D-B9E7-4CD2-82ED-3236093B1C5D}"/>
              </a:ext>
            </a:extLst>
          </p:cNvPr>
          <p:cNvSpPr>
            <a:spLocks noGrp="1" noChangeArrowheads="1"/>
          </p:cNvSpPr>
          <p:nvPr>
            <p:ph type="sldNum" sz="quarter" idx="12"/>
          </p:nvPr>
        </p:nvSpPr>
        <p:spPr>
          <a:ln/>
        </p:spPr>
        <p:txBody>
          <a:bodyPr/>
          <a:lstStyle>
            <a:lvl1pPr>
              <a:defRPr/>
            </a:lvl1pPr>
          </a:lstStyle>
          <a:p>
            <a:fld id="{BDB98F31-9B6E-4404-91D9-3D487C2F0F71}" type="slidenum">
              <a:rPr lang="en-US" altLang="zh-CN"/>
              <a:pPr/>
              <a:t>‹#›</a:t>
            </a:fld>
            <a:endParaRPr lang="en-US" altLang="zh-CN"/>
          </a:p>
        </p:txBody>
      </p:sp>
    </p:spTree>
    <p:extLst>
      <p:ext uri="{BB962C8B-B14F-4D97-AF65-F5344CB8AC3E}">
        <p14:creationId xmlns:p14="http://schemas.microsoft.com/office/powerpoint/2010/main" val="2815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525"/>
            <a:ext cx="7924800" cy="722313"/>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37940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0F6ED91E-947B-4F23-A119-6F45F87A25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0F9653B9-4257-4F8B-9440-37A999DB27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D300301-F780-4E57-A5F4-FA3EB6615354}"/>
              </a:ext>
            </a:extLst>
          </p:cNvPr>
          <p:cNvSpPr>
            <a:spLocks noGrp="1" noChangeArrowheads="1"/>
          </p:cNvSpPr>
          <p:nvPr>
            <p:ph type="sldNum" sz="quarter" idx="12"/>
          </p:nvPr>
        </p:nvSpPr>
        <p:spPr>
          <a:ln/>
        </p:spPr>
        <p:txBody>
          <a:bodyPr/>
          <a:lstStyle>
            <a:lvl1pPr>
              <a:defRPr/>
            </a:lvl1pPr>
          </a:lstStyle>
          <a:p>
            <a:fld id="{7695C6F4-EE18-4F0C-A709-36E604301CA2}" type="slidenum">
              <a:rPr lang="en-US" altLang="zh-CN"/>
              <a:pPr/>
              <a:t>‹#›</a:t>
            </a:fld>
            <a:endParaRPr lang="en-US" altLang="zh-CN"/>
          </a:p>
        </p:txBody>
      </p:sp>
    </p:spTree>
    <p:extLst>
      <p:ext uri="{BB962C8B-B14F-4D97-AF65-F5344CB8AC3E}">
        <p14:creationId xmlns:p14="http://schemas.microsoft.com/office/powerpoint/2010/main" val="376293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44675"/>
            <a:ext cx="3841750" cy="424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2350" y="1844675"/>
            <a:ext cx="3843338" cy="424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133955FC-A308-4BC0-84A5-12176D56FF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C53A6DF-EA74-4C04-8CFE-CA2B906659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B5987E1-68B6-4BAF-86F9-A3A34C8C8856}"/>
              </a:ext>
            </a:extLst>
          </p:cNvPr>
          <p:cNvSpPr>
            <a:spLocks noGrp="1" noChangeArrowheads="1"/>
          </p:cNvSpPr>
          <p:nvPr>
            <p:ph type="sldNum" sz="quarter" idx="12"/>
          </p:nvPr>
        </p:nvSpPr>
        <p:spPr>
          <a:ln/>
        </p:spPr>
        <p:txBody>
          <a:bodyPr/>
          <a:lstStyle>
            <a:lvl1pPr>
              <a:defRPr/>
            </a:lvl1pPr>
          </a:lstStyle>
          <a:p>
            <a:fld id="{5667C4AE-CDCD-46EC-BB01-B27ABDD9F4EB}" type="slidenum">
              <a:rPr lang="en-US" altLang="zh-CN"/>
              <a:pPr/>
              <a:t>‹#›</a:t>
            </a:fld>
            <a:endParaRPr lang="en-US" altLang="zh-CN"/>
          </a:p>
        </p:txBody>
      </p:sp>
    </p:spTree>
    <p:extLst>
      <p:ext uri="{BB962C8B-B14F-4D97-AF65-F5344CB8AC3E}">
        <p14:creationId xmlns:p14="http://schemas.microsoft.com/office/powerpoint/2010/main" val="353767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836CFFE-D00B-418B-A0A5-88D6224624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10A47DE2-3F21-4D40-ABB0-0B53826CE1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C585CF2-1A46-4F70-8F47-8D7D657BFFAA}"/>
              </a:ext>
            </a:extLst>
          </p:cNvPr>
          <p:cNvSpPr>
            <a:spLocks noGrp="1" noChangeArrowheads="1"/>
          </p:cNvSpPr>
          <p:nvPr>
            <p:ph type="sldNum" sz="quarter" idx="12"/>
          </p:nvPr>
        </p:nvSpPr>
        <p:spPr>
          <a:ln/>
        </p:spPr>
        <p:txBody>
          <a:bodyPr/>
          <a:lstStyle>
            <a:lvl1pPr>
              <a:defRPr/>
            </a:lvl1pPr>
          </a:lstStyle>
          <a:p>
            <a:fld id="{9D1F4378-4EE5-4033-AF69-35A3E3E44C94}" type="slidenum">
              <a:rPr lang="en-US" altLang="zh-CN"/>
              <a:pPr/>
              <a:t>‹#›</a:t>
            </a:fld>
            <a:endParaRPr lang="en-US" altLang="zh-CN"/>
          </a:p>
        </p:txBody>
      </p:sp>
    </p:spTree>
    <p:extLst>
      <p:ext uri="{BB962C8B-B14F-4D97-AF65-F5344CB8AC3E}">
        <p14:creationId xmlns:p14="http://schemas.microsoft.com/office/powerpoint/2010/main" val="408821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AAE83DAE-A0AF-4BE7-ADD4-F7561F3DC3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D7A9B047-B21F-465F-9992-38B7731CF6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662C436A-385D-4472-ABD7-DAE6C72F3944}"/>
              </a:ext>
            </a:extLst>
          </p:cNvPr>
          <p:cNvSpPr>
            <a:spLocks noGrp="1" noChangeArrowheads="1"/>
          </p:cNvSpPr>
          <p:nvPr>
            <p:ph type="sldNum" sz="quarter" idx="12"/>
          </p:nvPr>
        </p:nvSpPr>
        <p:spPr>
          <a:ln/>
        </p:spPr>
        <p:txBody>
          <a:bodyPr/>
          <a:lstStyle>
            <a:lvl1pPr>
              <a:defRPr/>
            </a:lvl1pPr>
          </a:lstStyle>
          <a:p>
            <a:fld id="{F55F7ADC-28EB-4E3C-B77C-5C7BEF7794E3}" type="slidenum">
              <a:rPr lang="en-US" altLang="zh-CN"/>
              <a:pPr/>
              <a:t>‹#›</a:t>
            </a:fld>
            <a:endParaRPr lang="en-US" altLang="zh-CN"/>
          </a:p>
        </p:txBody>
      </p:sp>
    </p:spTree>
    <p:extLst>
      <p:ext uri="{BB962C8B-B14F-4D97-AF65-F5344CB8AC3E}">
        <p14:creationId xmlns:p14="http://schemas.microsoft.com/office/powerpoint/2010/main" val="259096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95128D29-6A07-4802-AD7D-843E5D191E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BC024413-F25B-4922-8085-69737A747B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45BA29DB-756D-450E-B276-FE85B9EBB676}"/>
              </a:ext>
            </a:extLst>
          </p:cNvPr>
          <p:cNvSpPr>
            <a:spLocks noGrp="1" noChangeArrowheads="1"/>
          </p:cNvSpPr>
          <p:nvPr>
            <p:ph type="sldNum" sz="quarter" idx="12"/>
          </p:nvPr>
        </p:nvSpPr>
        <p:spPr>
          <a:ln/>
        </p:spPr>
        <p:txBody>
          <a:bodyPr/>
          <a:lstStyle>
            <a:lvl1pPr>
              <a:defRPr/>
            </a:lvl1pPr>
          </a:lstStyle>
          <a:p>
            <a:fld id="{B1772A4F-D4B8-4F64-9055-1A6E71A4B699}" type="slidenum">
              <a:rPr lang="en-US" altLang="zh-CN"/>
              <a:pPr/>
              <a:t>‹#›</a:t>
            </a:fld>
            <a:endParaRPr lang="en-US" altLang="zh-CN"/>
          </a:p>
        </p:txBody>
      </p:sp>
    </p:spTree>
    <p:extLst>
      <p:ext uri="{BB962C8B-B14F-4D97-AF65-F5344CB8AC3E}">
        <p14:creationId xmlns:p14="http://schemas.microsoft.com/office/powerpoint/2010/main" val="377083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CF699E9-F237-4006-8D04-2347AC9181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18DAB042-B03F-478F-8B0D-52B8C20B3B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E4E5BBA-7108-4E6B-831C-49C9E9E534C5}"/>
              </a:ext>
            </a:extLst>
          </p:cNvPr>
          <p:cNvSpPr>
            <a:spLocks noGrp="1" noChangeArrowheads="1"/>
          </p:cNvSpPr>
          <p:nvPr>
            <p:ph type="sldNum" sz="quarter" idx="12"/>
          </p:nvPr>
        </p:nvSpPr>
        <p:spPr>
          <a:ln/>
        </p:spPr>
        <p:txBody>
          <a:bodyPr/>
          <a:lstStyle>
            <a:lvl1pPr>
              <a:defRPr/>
            </a:lvl1pPr>
          </a:lstStyle>
          <a:p>
            <a:fld id="{F9CD8D24-E927-4E2B-884C-AB5A1059FE30}" type="slidenum">
              <a:rPr lang="en-US" altLang="zh-CN"/>
              <a:pPr/>
              <a:t>‹#›</a:t>
            </a:fld>
            <a:endParaRPr lang="en-US" altLang="zh-CN"/>
          </a:p>
        </p:txBody>
      </p:sp>
    </p:spTree>
    <p:extLst>
      <p:ext uri="{BB962C8B-B14F-4D97-AF65-F5344CB8AC3E}">
        <p14:creationId xmlns:p14="http://schemas.microsoft.com/office/powerpoint/2010/main" val="198870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F6E26CA6-B4AC-4232-AC8A-AC28A0A71F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1825CFF4-7F7B-4282-A397-2AF979E263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2F56D59-8D66-431C-8EEC-27D2A5B26F11}"/>
              </a:ext>
            </a:extLst>
          </p:cNvPr>
          <p:cNvSpPr>
            <a:spLocks noGrp="1" noChangeArrowheads="1"/>
          </p:cNvSpPr>
          <p:nvPr>
            <p:ph type="sldNum" sz="quarter" idx="12"/>
          </p:nvPr>
        </p:nvSpPr>
        <p:spPr>
          <a:ln/>
        </p:spPr>
        <p:txBody>
          <a:bodyPr/>
          <a:lstStyle>
            <a:lvl1pPr>
              <a:defRPr/>
            </a:lvl1pPr>
          </a:lstStyle>
          <a:p>
            <a:fld id="{B59A59AD-6A5D-4005-A3C8-91B21BD88F49}" type="slidenum">
              <a:rPr lang="en-US" altLang="zh-CN"/>
              <a:pPr/>
              <a:t>‹#›</a:t>
            </a:fld>
            <a:endParaRPr lang="en-US" altLang="zh-CN"/>
          </a:p>
        </p:txBody>
      </p:sp>
    </p:spTree>
    <p:extLst>
      <p:ext uri="{BB962C8B-B14F-4D97-AF65-F5344CB8AC3E}">
        <p14:creationId xmlns:p14="http://schemas.microsoft.com/office/powerpoint/2010/main" val="37126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a:extLst>
              <a:ext uri="{FF2B5EF4-FFF2-40B4-BE49-F238E27FC236}">
                <a16:creationId xmlns:a16="http://schemas.microsoft.com/office/drawing/2014/main" id="{98C11488-691E-478A-97AC-16BE8F4F9F92}"/>
              </a:ext>
            </a:extLst>
          </p:cNvPr>
          <p:cNvGrpSpPr>
            <a:grpSpLocks/>
          </p:cNvGrpSpPr>
          <p:nvPr/>
        </p:nvGrpSpPr>
        <p:grpSpPr bwMode="auto">
          <a:xfrm>
            <a:off x="0" y="0"/>
            <a:ext cx="3200400" cy="6858000"/>
            <a:chOff x="0" y="0"/>
            <a:chExt cx="2016" cy="4320"/>
          </a:xfrm>
        </p:grpSpPr>
        <p:sp>
          <p:nvSpPr>
            <p:cNvPr id="1036" name="Rectangle 4">
              <a:extLst>
                <a:ext uri="{FF2B5EF4-FFF2-40B4-BE49-F238E27FC236}">
                  <a16:creationId xmlns:a16="http://schemas.microsoft.com/office/drawing/2014/main" id="{2CAB9A2A-79E6-49B0-8E31-7A9F642B3222}"/>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Freeform 5">
              <a:extLst>
                <a:ext uri="{FF2B5EF4-FFF2-40B4-BE49-F238E27FC236}">
                  <a16:creationId xmlns:a16="http://schemas.microsoft.com/office/drawing/2014/main" id="{769A81C0-7F2B-4507-81FA-33DEFA3B7B5A}"/>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 name="Group 6">
            <a:extLst>
              <a:ext uri="{FF2B5EF4-FFF2-40B4-BE49-F238E27FC236}">
                <a16:creationId xmlns:a16="http://schemas.microsoft.com/office/drawing/2014/main" id="{35BDC08A-292A-4B05-A27D-A94EE8CF8513}"/>
              </a:ext>
            </a:extLst>
          </p:cNvPr>
          <p:cNvGrpSpPr>
            <a:grpSpLocks/>
          </p:cNvGrpSpPr>
          <p:nvPr/>
        </p:nvGrpSpPr>
        <p:grpSpPr bwMode="auto">
          <a:xfrm>
            <a:off x="228600" y="1484313"/>
            <a:ext cx="7391400" cy="319087"/>
            <a:chOff x="144" y="1248"/>
            <a:chExt cx="4656" cy="201"/>
          </a:xfrm>
        </p:grpSpPr>
        <p:sp>
          <p:nvSpPr>
            <p:cNvPr id="1034" name="AutoShape 7">
              <a:extLst>
                <a:ext uri="{FF2B5EF4-FFF2-40B4-BE49-F238E27FC236}">
                  <a16:creationId xmlns:a16="http://schemas.microsoft.com/office/drawing/2014/main" id="{AD438710-83C7-42A8-B439-13A3A74C694A}"/>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AutoShape 8">
              <a:extLst>
                <a:ext uri="{FF2B5EF4-FFF2-40B4-BE49-F238E27FC236}">
                  <a16:creationId xmlns:a16="http://schemas.microsoft.com/office/drawing/2014/main" id="{39D0D16B-BAA3-4D10-BD33-8C649995A7E5}"/>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28" name="AutoShape 9">
            <a:extLst>
              <a:ext uri="{FF2B5EF4-FFF2-40B4-BE49-F238E27FC236}">
                <a16:creationId xmlns:a16="http://schemas.microsoft.com/office/drawing/2014/main" id="{64A77398-F14F-47CE-88FA-BE74BFC45429}"/>
              </a:ext>
            </a:extLst>
          </p:cNvPr>
          <p:cNvSpPr>
            <a:spLocks noGrp="1" noChangeArrowheads="1"/>
          </p:cNvSpPr>
          <p:nvPr>
            <p:ph type="title"/>
          </p:nvPr>
        </p:nvSpPr>
        <p:spPr bwMode="auto">
          <a:xfrm>
            <a:off x="762000" y="762000"/>
            <a:ext cx="7924800" cy="722313"/>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36EA5CBC-3078-47E8-9554-17A12E3AFA75}"/>
              </a:ext>
            </a:extLst>
          </p:cNvPr>
          <p:cNvSpPr>
            <a:spLocks noGrp="1" noChangeArrowheads="1"/>
          </p:cNvSpPr>
          <p:nvPr>
            <p:ph type="body" idx="1"/>
          </p:nvPr>
        </p:nvSpPr>
        <p:spPr bwMode="auto">
          <a:xfrm>
            <a:off x="838200" y="1844675"/>
            <a:ext cx="7837488"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7" name="Rectangle 11">
            <a:extLst>
              <a:ext uri="{FF2B5EF4-FFF2-40B4-BE49-F238E27FC236}">
                <a16:creationId xmlns:a16="http://schemas.microsoft.com/office/drawing/2014/main" id="{F649CAEA-DDED-40CD-8F14-707C46360940}"/>
              </a:ext>
            </a:extLst>
          </p:cNvPr>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latin typeface="Arial" charset="0"/>
              </a:defRPr>
            </a:lvl1pPr>
          </a:lstStyle>
          <a:p>
            <a:pPr>
              <a:defRPr/>
            </a:pPr>
            <a:endParaRPr lang="en-US" altLang="zh-CN"/>
          </a:p>
        </p:txBody>
      </p:sp>
      <p:sp>
        <p:nvSpPr>
          <p:cNvPr id="4108" name="Rectangle 12">
            <a:extLst>
              <a:ext uri="{FF2B5EF4-FFF2-40B4-BE49-F238E27FC236}">
                <a16:creationId xmlns:a16="http://schemas.microsoft.com/office/drawing/2014/main" id="{F46D05E2-2BD5-42F9-B688-04C21A4A59A0}"/>
              </a:ext>
            </a:extLst>
          </p:cNvPr>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atin typeface="Arial" charset="0"/>
              </a:defRPr>
            </a:lvl1pPr>
          </a:lstStyle>
          <a:p>
            <a:pPr>
              <a:defRPr/>
            </a:pPr>
            <a:endParaRPr lang="en-US" altLang="zh-CN"/>
          </a:p>
        </p:txBody>
      </p:sp>
      <p:sp>
        <p:nvSpPr>
          <p:cNvPr id="4109" name="Rectangle 13">
            <a:extLst>
              <a:ext uri="{FF2B5EF4-FFF2-40B4-BE49-F238E27FC236}">
                <a16:creationId xmlns:a16="http://schemas.microsoft.com/office/drawing/2014/main" id="{56D2AD18-8C44-486D-986D-E9A65D476449}"/>
              </a:ext>
            </a:extLst>
          </p:cNvPr>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C7411B3A-228B-4D9D-A87C-DE1643028F4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u"/>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6875AC28-EA5B-4699-8751-8FB81619DE0B}"/>
              </a:ext>
            </a:extLst>
          </p:cNvPr>
          <p:cNvSpPr>
            <a:spLocks noGrp="1" noChangeArrowheads="1"/>
          </p:cNvSpPr>
          <p:nvPr>
            <p:ph type="subTitle" idx="1"/>
          </p:nvPr>
        </p:nvSpPr>
        <p:spPr>
          <a:xfrm>
            <a:off x="4787900" y="2420938"/>
            <a:ext cx="4013200" cy="2519362"/>
          </a:xfrm>
        </p:spPr>
        <p:txBody>
          <a:bodyPr/>
          <a:lstStyle/>
          <a:p>
            <a:pPr marL="342900" indent="-342900" eaLnBrk="1" hangingPunct="1">
              <a:lnSpc>
                <a:spcPct val="90000"/>
              </a:lnSpc>
              <a:buFont typeface="Wingdings" pitchFamily="2" charset="2"/>
              <a:buChar char="l"/>
            </a:pPr>
            <a:r>
              <a:rPr lang="zh-CN" altLang="en-US" sz="2400" dirty="0"/>
              <a:t>李剑</a:t>
            </a:r>
          </a:p>
        </p:txBody>
      </p:sp>
      <p:sp>
        <p:nvSpPr>
          <p:cNvPr id="3074" name="AutoShape 2">
            <a:extLst>
              <a:ext uri="{FF2B5EF4-FFF2-40B4-BE49-F238E27FC236}">
                <a16:creationId xmlns:a16="http://schemas.microsoft.com/office/drawing/2014/main" id="{27B816C5-E717-40BF-8ED1-0E25DDF0BF9D}"/>
              </a:ext>
            </a:extLst>
          </p:cNvPr>
          <p:cNvSpPr>
            <a:spLocks noGrp="1" noChangeArrowheads="1"/>
          </p:cNvSpPr>
          <p:nvPr>
            <p:ph type="ctrTitle" sz="quarter"/>
          </p:nvPr>
        </p:nvSpPr>
        <p:spPr>
          <a:xfrm>
            <a:off x="684213" y="765175"/>
            <a:ext cx="8229600" cy="1512888"/>
          </a:xfrm>
        </p:spPr>
        <p:txBody>
          <a:bodyPr/>
          <a:lstStyle/>
          <a:p>
            <a:pPr eaLnBrk="1" hangingPunct="1"/>
            <a:r>
              <a:rPr lang="zh-CN" altLang="en-US" dirty="0"/>
              <a:t>第</a:t>
            </a:r>
            <a:r>
              <a:rPr lang="en-US" altLang="zh-CN" dirty="0"/>
              <a:t>3</a:t>
            </a:r>
            <a:r>
              <a:rPr lang="zh-CN" altLang="en-US" dirty="0"/>
              <a:t>次课 嵌入式系统编程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10" name="内容占位符 2">
            <a:extLst>
              <a:ext uri="{FF2B5EF4-FFF2-40B4-BE49-F238E27FC236}">
                <a16:creationId xmlns:a16="http://schemas.microsoft.com/office/drawing/2014/main" id="{B8DB4369-31B4-409B-B753-3D5536B3BA32}"/>
              </a:ext>
            </a:extLst>
          </p:cNvPr>
          <p:cNvSpPr>
            <a:spLocks noGrp="1"/>
          </p:cNvSpPr>
          <p:nvPr>
            <p:ph idx="1"/>
          </p:nvPr>
        </p:nvSpPr>
        <p:spPr>
          <a:xfrm>
            <a:off x="838200" y="1916832"/>
            <a:ext cx="8229600" cy="609600"/>
          </a:xfrm>
        </p:spPr>
        <p:txBody>
          <a:bodyPr/>
          <a:lstStyle/>
          <a:p>
            <a:pPr marL="63500" indent="0" eaLnBrk="1" hangingPunct="1">
              <a:lnSpc>
                <a:spcPct val="90000"/>
              </a:lnSpc>
              <a:buFont typeface="Wingdings 2" panose="05020102010507070707" pitchFamily="18" charset="2"/>
              <a:buNone/>
            </a:pPr>
            <a:r>
              <a:rPr lang="en-US" altLang="zh-CN" sz="2800"/>
              <a:t>4.1.3 </a:t>
            </a:r>
            <a:r>
              <a:rPr lang="zh-CN" altLang="en-US" sz="2800"/>
              <a:t>内存访问</a:t>
            </a:r>
            <a:r>
              <a:rPr lang="en-US" altLang="zh-CN" sz="2800"/>
              <a:t>ldr</a:t>
            </a:r>
            <a:r>
              <a:rPr lang="zh-CN" altLang="en-US" sz="2800"/>
              <a:t>、</a:t>
            </a:r>
            <a:r>
              <a:rPr lang="en-US" altLang="zh-CN" sz="2800"/>
              <a:t>str</a:t>
            </a:r>
            <a:r>
              <a:rPr lang="zh-CN" altLang="en-US" sz="2800"/>
              <a:t>、</a:t>
            </a:r>
            <a:r>
              <a:rPr lang="en-US" altLang="zh-CN" sz="2800"/>
              <a:t>ldm</a:t>
            </a:r>
            <a:r>
              <a:rPr lang="zh-CN" altLang="en-US" sz="2800"/>
              <a:t>、</a:t>
            </a:r>
            <a:r>
              <a:rPr lang="en-US" altLang="zh-CN" sz="2800"/>
              <a:t>stm</a:t>
            </a:r>
          </a:p>
        </p:txBody>
      </p:sp>
      <p:sp>
        <p:nvSpPr>
          <p:cNvPr id="11" name="矩形 10">
            <a:extLst>
              <a:ext uri="{FF2B5EF4-FFF2-40B4-BE49-F238E27FC236}">
                <a16:creationId xmlns:a16="http://schemas.microsoft.com/office/drawing/2014/main" id="{98F78750-3033-42CE-B91E-41252AAC62DA}"/>
              </a:ext>
            </a:extLst>
          </p:cNvPr>
          <p:cNvSpPr>
            <a:spLocks noChangeArrowheads="1"/>
          </p:cNvSpPr>
          <p:nvPr/>
        </p:nvSpPr>
        <p:spPr bwMode="auto">
          <a:xfrm>
            <a:off x="920750" y="2493095"/>
            <a:ext cx="8208963"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dirty="0">
                <a:solidFill>
                  <a:srgbClr val="FF0000"/>
                </a:solidFill>
              </a:rPr>
              <a:t>功能：</a:t>
            </a:r>
            <a:endParaRPr lang="en-US" altLang="zh-CN" sz="2400" dirty="0">
              <a:solidFill>
                <a:srgbClr val="FF0000"/>
              </a:solidFill>
            </a:endParaRPr>
          </a:p>
          <a:p>
            <a:pPr eaLnBrk="1" hangingPunct="1">
              <a:lnSpc>
                <a:spcPct val="125000"/>
              </a:lnSpc>
              <a:buFont typeface="Arial" panose="020B0604020202020204" pitchFamily="34" charset="0"/>
              <a:buChar char="•"/>
            </a:pPr>
            <a:r>
              <a:rPr lang="en-US" altLang="zh-CN" sz="2400" dirty="0" err="1"/>
              <a:t>ldr</a:t>
            </a:r>
            <a:r>
              <a:rPr lang="zh-CN" altLang="en-US" sz="2400" dirty="0"/>
              <a:t>和</a:t>
            </a:r>
            <a:r>
              <a:rPr lang="en-US" altLang="zh-CN" sz="2400" dirty="0"/>
              <a:t>str</a:t>
            </a:r>
            <a:r>
              <a:rPr lang="zh-CN" altLang="en-US" sz="2400" dirty="0"/>
              <a:t>都是内存访问指令。</a:t>
            </a:r>
            <a:r>
              <a:rPr lang="en-US" altLang="zh-CN" sz="2400" dirty="0" err="1"/>
              <a:t>ldr</a:t>
            </a:r>
            <a:r>
              <a:rPr lang="zh-CN" altLang="zh-CN" sz="2400" dirty="0"/>
              <a:t>从某个地址</a:t>
            </a:r>
            <a:r>
              <a:rPr lang="zh-CN" altLang="zh-CN" sz="2400" dirty="0">
                <a:solidFill>
                  <a:srgbClr val="FF0000"/>
                </a:solidFill>
              </a:rPr>
              <a:t>读取</a:t>
            </a:r>
            <a:r>
              <a:rPr lang="zh-CN" altLang="zh-CN" sz="2400" dirty="0"/>
              <a:t>数值，</a:t>
            </a:r>
            <a:r>
              <a:rPr lang="en-US" altLang="zh-CN" sz="2400" dirty="0"/>
              <a:t>str</a:t>
            </a:r>
            <a:r>
              <a:rPr lang="zh-CN" altLang="zh-CN" sz="2400" dirty="0"/>
              <a:t>把数据</a:t>
            </a:r>
            <a:r>
              <a:rPr lang="zh-CN" altLang="zh-CN" sz="2400" dirty="0">
                <a:solidFill>
                  <a:srgbClr val="FF0000"/>
                </a:solidFill>
              </a:rPr>
              <a:t>存到</a:t>
            </a:r>
            <a:r>
              <a:rPr lang="zh-CN" altLang="zh-CN" sz="2400" dirty="0"/>
              <a:t>内存中去</a:t>
            </a:r>
            <a:r>
              <a:rPr lang="zh-CN" altLang="en-US" sz="2400" dirty="0"/>
              <a:t>。</a:t>
            </a:r>
            <a:endParaRPr lang="en-US" altLang="zh-CN" sz="2400" dirty="0"/>
          </a:p>
        </p:txBody>
      </p:sp>
      <p:graphicFrame>
        <p:nvGraphicFramePr>
          <p:cNvPr id="12" name="表格 11">
            <a:extLst>
              <a:ext uri="{FF2B5EF4-FFF2-40B4-BE49-F238E27FC236}">
                <a16:creationId xmlns:a16="http://schemas.microsoft.com/office/drawing/2014/main" id="{1E6E6792-F2B6-4282-BBAF-66F3CCBC128E}"/>
              </a:ext>
            </a:extLst>
          </p:cNvPr>
          <p:cNvGraphicFramePr>
            <a:graphicFrameLocks noGrp="1"/>
          </p:cNvGraphicFramePr>
          <p:nvPr>
            <p:extLst>
              <p:ext uri="{D42A27DB-BD31-4B8C-83A1-F6EECF244321}">
                <p14:modId xmlns:p14="http://schemas.microsoft.com/office/powerpoint/2010/main" val="3506796097"/>
              </p:ext>
            </p:extLst>
          </p:nvPr>
        </p:nvGraphicFramePr>
        <p:xfrm>
          <a:off x="992188" y="4077420"/>
          <a:ext cx="8064500" cy="1190625"/>
        </p:xfrm>
        <a:graphic>
          <a:graphicData uri="http://schemas.openxmlformats.org/drawingml/2006/table">
            <a:tbl>
              <a:tblPr/>
              <a:tblGrid>
                <a:gridCol w="1800225">
                  <a:extLst>
                    <a:ext uri="{9D8B030D-6E8A-4147-A177-3AD203B41FA5}">
                      <a16:colId xmlns:a16="http://schemas.microsoft.com/office/drawing/2014/main" val="20000"/>
                    </a:ext>
                  </a:extLst>
                </a:gridCol>
                <a:gridCol w="6264275">
                  <a:extLst>
                    <a:ext uri="{9D8B030D-6E8A-4147-A177-3AD203B41FA5}">
                      <a16:colId xmlns:a16="http://schemas.microsoft.com/office/drawing/2014/main" val="20001"/>
                    </a:ext>
                  </a:extLst>
                </a:gridCol>
              </a:tblGrid>
              <a:tr h="396875">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FFFF"/>
                          </a:solidFill>
                          <a:effectLst/>
                          <a:latin typeface="Century Gothic" charset="0"/>
                          <a:ea typeface="幼圆" charset="0"/>
                        </a:rPr>
                        <a:t>命令</a:t>
                      </a:r>
                    </a:p>
                  </a:txBody>
                  <a:tcPr marL="91427" marR="91427"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2A9B9"/>
                    </a:solidFill>
                  </a:tcPr>
                </a:tc>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Century Gothic" charset="0"/>
                          <a:ea typeface="幼圆" charset="0"/>
                        </a:rPr>
                        <a:t>功能</a:t>
                      </a:r>
                    </a:p>
                  </a:txBody>
                  <a:tcPr marL="91427" marR="91427"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2A9B9"/>
                    </a:solidFill>
                  </a:tcPr>
                </a:tc>
                <a:extLst>
                  <a:ext uri="{0D108BD9-81ED-4DB2-BD59-A6C34878D82A}">
                    <a16:rowId xmlns:a16="http://schemas.microsoft.com/office/drawing/2014/main" val="10000"/>
                  </a:ext>
                </a:extLst>
              </a:tr>
              <a:tr h="396875">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a:t>
                      </a:r>
                      <a:r>
                        <a:rPr kumimoji="0" lang="en-US" altLang="zh-CN" sz="2000" b="0" i="0" u="none" strike="noStrike" cap="none" normalizeH="0" baseline="0" dirty="0" err="1">
                          <a:ln>
                            <a:noFill/>
                          </a:ln>
                          <a:solidFill>
                            <a:srgbClr val="000000"/>
                          </a:solidFill>
                          <a:effectLst/>
                          <a:latin typeface="Century Gothic" charset="0"/>
                          <a:ea typeface="幼圆" charset="0"/>
                        </a:rPr>
                        <a:t>ldr</a:t>
                      </a:r>
                      <a:r>
                        <a:rPr kumimoji="0" lang="en-US" altLang="zh-CN" sz="2000" b="0" i="0" u="none" strike="noStrike" cap="none" normalizeH="0" baseline="0" dirty="0">
                          <a:ln>
                            <a:noFill/>
                          </a:ln>
                          <a:solidFill>
                            <a:srgbClr val="000000"/>
                          </a:solidFill>
                          <a:effectLst/>
                          <a:latin typeface="Century Gothic" charset="0"/>
                          <a:ea typeface="幼圆" charset="0"/>
                        </a:rPr>
                        <a:t> r1, [r2+4]</a:t>
                      </a: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27" marR="91427"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2E6"/>
                    </a:solidFill>
                  </a:tcPr>
                </a:tc>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27" marR="91427"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2E6"/>
                    </a:solidFill>
                  </a:tcPr>
                </a:tc>
                <a:extLst>
                  <a:ext uri="{0D108BD9-81ED-4DB2-BD59-A6C34878D82A}">
                    <a16:rowId xmlns:a16="http://schemas.microsoft.com/office/drawing/2014/main" val="10001"/>
                  </a:ext>
                </a:extLst>
              </a:tr>
              <a:tr h="396875">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str r1, [r2+4]</a:t>
                      </a: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27" marR="91427"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F1F3"/>
                    </a:solidFill>
                  </a:tcPr>
                </a:tc>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27" marR="91427"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F1F3"/>
                    </a:solidFill>
                  </a:tcPr>
                </a:tc>
                <a:extLst>
                  <a:ext uri="{0D108BD9-81ED-4DB2-BD59-A6C34878D82A}">
                    <a16:rowId xmlns:a16="http://schemas.microsoft.com/office/drawing/2014/main" val="10002"/>
                  </a:ext>
                </a:extLst>
              </a:tr>
            </a:tbl>
          </a:graphicData>
        </a:graphic>
      </p:graphicFrame>
      <p:sp>
        <p:nvSpPr>
          <p:cNvPr id="13" name="矩形 12">
            <a:extLst>
              <a:ext uri="{FF2B5EF4-FFF2-40B4-BE49-F238E27FC236}">
                <a16:creationId xmlns:a16="http://schemas.microsoft.com/office/drawing/2014/main" id="{7693C7B9-1F91-4BCF-AD92-266FE05784DA}"/>
              </a:ext>
            </a:extLst>
          </p:cNvPr>
          <p:cNvSpPr>
            <a:spLocks noChangeArrowheads="1"/>
          </p:cNvSpPr>
          <p:nvPr/>
        </p:nvSpPr>
        <p:spPr bwMode="auto">
          <a:xfrm>
            <a:off x="2811463" y="4469532"/>
            <a:ext cx="6173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Century Gothic" panose="020B0502020202020204" pitchFamily="34" charset="0"/>
                <a:ea typeface="幼圆" panose="02010509060101010101" pitchFamily="49" charset="-122"/>
              </a:rPr>
              <a:t>将地址为 </a:t>
            </a:r>
            <a:r>
              <a:rPr lang="en-US" altLang="zh-CN" sz="2000">
                <a:solidFill>
                  <a:srgbClr val="000000"/>
                </a:solidFill>
                <a:latin typeface="Century Gothic" panose="020B0502020202020204" pitchFamily="34" charset="0"/>
                <a:ea typeface="幼圆" panose="02010509060101010101" pitchFamily="49" charset="-122"/>
              </a:rPr>
              <a:t>r2+4 </a:t>
            </a:r>
            <a:r>
              <a:rPr lang="zh-CN" altLang="en-US" sz="2000">
                <a:solidFill>
                  <a:srgbClr val="000000"/>
                </a:solidFill>
                <a:latin typeface="Century Gothic" panose="020B0502020202020204" pitchFamily="34" charset="0"/>
                <a:ea typeface="幼圆" panose="02010509060101010101" pitchFamily="49" charset="-122"/>
              </a:rPr>
              <a:t>的内存单元中的内容读取到 </a:t>
            </a:r>
            <a:r>
              <a:rPr lang="en-US" altLang="zh-CN" sz="2000">
                <a:solidFill>
                  <a:srgbClr val="000000"/>
                </a:solidFill>
                <a:latin typeface="Century Gothic" panose="020B0502020202020204" pitchFamily="34" charset="0"/>
                <a:ea typeface="幼圆" panose="02010509060101010101" pitchFamily="49" charset="-122"/>
              </a:rPr>
              <a:t>r1</a:t>
            </a:r>
            <a:r>
              <a:rPr lang="zh-CN" altLang="en-US" sz="2000">
                <a:solidFill>
                  <a:srgbClr val="000000"/>
                </a:solidFill>
                <a:latin typeface="Century Gothic" panose="020B0502020202020204" pitchFamily="34" charset="0"/>
                <a:ea typeface="幼圆" panose="02010509060101010101" pitchFamily="49" charset="-122"/>
              </a:rPr>
              <a:t>寄存器</a:t>
            </a:r>
          </a:p>
        </p:txBody>
      </p:sp>
      <p:sp>
        <p:nvSpPr>
          <p:cNvPr id="14" name="矩形 13">
            <a:extLst>
              <a:ext uri="{FF2B5EF4-FFF2-40B4-BE49-F238E27FC236}">
                <a16:creationId xmlns:a16="http://schemas.microsoft.com/office/drawing/2014/main" id="{7DFFAF2A-7595-4BF6-BEA8-D8641EC91A8D}"/>
              </a:ext>
            </a:extLst>
          </p:cNvPr>
          <p:cNvSpPr>
            <a:spLocks noChangeArrowheads="1"/>
          </p:cNvSpPr>
          <p:nvPr/>
        </p:nvSpPr>
        <p:spPr bwMode="auto">
          <a:xfrm>
            <a:off x="2811463" y="4894982"/>
            <a:ext cx="6551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000000"/>
                </a:solidFill>
                <a:latin typeface="Century Gothic" panose="020B0502020202020204" pitchFamily="34" charset="0"/>
                <a:ea typeface="幼圆" panose="02010509060101010101" pitchFamily="49" charset="-122"/>
              </a:rPr>
              <a:t>将 </a:t>
            </a:r>
            <a:r>
              <a:rPr lang="en-US" altLang="zh-CN" sz="2000" dirty="0">
                <a:solidFill>
                  <a:srgbClr val="000000"/>
                </a:solidFill>
                <a:latin typeface="Century Gothic" panose="020B0502020202020204" pitchFamily="34" charset="0"/>
                <a:ea typeface="幼圆" panose="02010509060101010101" pitchFamily="49" charset="-122"/>
              </a:rPr>
              <a:t>r1</a:t>
            </a:r>
            <a:r>
              <a:rPr lang="zh-CN" altLang="en-US" sz="2000" dirty="0">
                <a:solidFill>
                  <a:srgbClr val="000000"/>
                </a:solidFill>
                <a:latin typeface="Century Gothic" panose="020B0502020202020204" pitchFamily="34" charset="0"/>
                <a:ea typeface="幼圆" panose="02010509060101010101" pitchFamily="49" charset="-122"/>
              </a:rPr>
              <a:t>寄存器中的内容保存到地址为 </a:t>
            </a:r>
            <a:r>
              <a:rPr lang="en-US" altLang="zh-CN" sz="2000" dirty="0">
                <a:solidFill>
                  <a:srgbClr val="000000"/>
                </a:solidFill>
                <a:latin typeface="Century Gothic" panose="020B0502020202020204" pitchFamily="34" charset="0"/>
                <a:ea typeface="幼圆" panose="02010509060101010101" pitchFamily="49" charset="-122"/>
              </a:rPr>
              <a:t>r2+4 </a:t>
            </a:r>
            <a:r>
              <a:rPr lang="zh-CN" altLang="en-US" sz="2000" dirty="0">
                <a:solidFill>
                  <a:srgbClr val="000000"/>
                </a:solidFill>
                <a:latin typeface="Century Gothic" panose="020B0502020202020204" pitchFamily="34" charset="0"/>
                <a:ea typeface="幼圆" panose="02010509060101010101" pitchFamily="49" charset="-122"/>
              </a:rPr>
              <a:t>的内存单元中</a:t>
            </a:r>
          </a:p>
        </p:txBody>
      </p:sp>
    </p:spTree>
    <p:extLst>
      <p:ext uri="{BB962C8B-B14F-4D97-AF65-F5344CB8AC3E}">
        <p14:creationId xmlns:p14="http://schemas.microsoft.com/office/powerpoint/2010/main" val="249046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10" name="内容占位符 2">
            <a:extLst>
              <a:ext uri="{FF2B5EF4-FFF2-40B4-BE49-F238E27FC236}">
                <a16:creationId xmlns:a16="http://schemas.microsoft.com/office/drawing/2014/main" id="{951AC1E7-4320-4FC7-99AD-3B0DF491143B}"/>
              </a:ext>
            </a:extLst>
          </p:cNvPr>
          <p:cNvSpPr>
            <a:spLocks noGrp="1"/>
          </p:cNvSpPr>
          <p:nvPr>
            <p:ph idx="1"/>
          </p:nvPr>
        </p:nvSpPr>
        <p:spPr>
          <a:xfrm>
            <a:off x="817395" y="2132856"/>
            <a:ext cx="8229600" cy="609600"/>
          </a:xfrm>
        </p:spPr>
        <p:txBody>
          <a:bodyPr/>
          <a:lstStyle/>
          <a:p>
            <a:pPr marL="63500" indent="0" eaLnBrk="1" hangingPunct="1">
              <a:lnSpc>
                <a:spcPct val="90000"/>
              </a:lnSpc>
              <a:buFont typeface="Wingdings 2" panose="05020102010507070707" pitchFamily="18" charset="2"/>
              <a:buNone/>
            </a:pPr>
            <a:r>
              <a:rPr lang="en-US" altLang="zh-CN" sz="2800"/>
              <a:t>4.1.3 </a:t>
            </a:r>
            <a:r>
              <a:rPr lang="zh-CN" altLang="en-US" sz="2800"/>
              <a:t>内存访问</a:t>
            </a:r>
            <a:r>
              <a:rPr lang="en-US" altLang="zh-CN" sz="2800"/>
              <a:t>ldr</a:t>
            </a:r>
            <a:r>
              <a:rPr lang="zh-CN" altLang="en-US" sz="2800"/>
              <a:t>、</a:t>
            </a:r>
            <a:r>
              <a:rPr lang="en-US" altLang="zh-CN" sz="2800"/>
              <a:t>str</a:t>
            </a:r>
            <a:r>
              <a:rPr lang="zh-CN" altLang="en-US" sz="2800"/>
              <a:t>、</a:t>
            </a:r>
            <a:r>
              <a:rPr lang="en-US" altLang="zh-CN" sz="2800"/>
              <a:t>ldm</a:t>
            </a:r>
            <a:r>
              <a:rPr lang="zh-CN" altLang="en-US" sz="2800"/>
              <a:t>、</a:t>
            </a:r>
            <a:r>
              <a:rPr lang="en-US" altLang="zh-CN" sz="2800"/>
              <a:t>stm</a:t>
            </a:r>
          </a:p>
        </p:txBody>
      </p:sp>
      <p:sp>
        <p:nvSpPr>
          <p:cNvPr id="11" name="矩形 10">
            <a:extLst>
              <a:ext uri="{FF2B5EF4-FFF2-40B4-BE49-F238E27FC236}">
                <a16:creationId xmlns:a16="http://schemas.microsoft.com/office/drawing/2014/main" id="{D74B5F3E-97FA-4CCF-91C1-25E2201C8839}"/>
              </a:ext>
            </a:extLst>
          </p:cNvPr>
          <p:cNvSpPr>
            <a:spLocks noChangeArrowheads="1"/>
          </p:cNvSpPr>
          <p:nvPr/>
        </p:nvSpPr>
        <p:spPr bwMode="auto">
          <a:xfrm>
            <a:off x="899945" y="2709119"/>
            <a:ext cx="8208963"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dirty="0">
                <a:solidFill>
                  <a:srgbClr val="FF0000"/>
                </a:solidFill>
              </a:rPr>
              <a:t>功能：</a:t>
            </a:r>
            <a:endParaRPr lang="en-US" altLang="zh-CN" sz="2400" dirty="0">
              <a:solidFill>
                <a:srgbClr val="FF0000"/>
              </a:solidFill>
            </a:endParaRPr>
          </a:p>
          <a:p>
            <a:pPr eaLnBrk="1" hangingPunct="1">
              <a:lnSpc>
                <a:spcPct val="125000"/>
              </a:lnSpc>
              <a:buFont typeface="Arial" panose="020B0604020202020204" pitchFamily="34" charset="0"/>
              <a:buChar char="•"/>
            </a:pPr>
            <a:r>
              <a:rPr lang="en-US" altLang="zh-CN" sz="2400" dirty="0" err="1"/>
              <a:t>ldm</a:t>
            </a:r>
            <a:r>
              <a:rPr lang="zh-CN" altLang="zh-CN" sz="2400" dirty="0"/>
              <a:t>和</a:t>
            </a:r>
            <a:r>
              <a:rPr lang="en-US" altLang="zh-CN" sz="2400" dirty="0" err="1"/>
              <a:t>stm</a:t>
            </a:r>
            <a:r>
              <a:rPr lang="zh-CN" altLang="zh-CN" sz="2400" dirty="0"/>
              <a:t>属于批量内存加载和存储指令，可以实现在一组寄存器和一块连续的内存单元之间传输数据。</a:t>
            </a:r>
            <a:endParaRPr lang="zh-CN" altLang="en-US" sz="2400" dirty="0"/>
          </a:p>
        </p:txBody>
      </p:sp>
      <p:sp>
        <p:nvSpPr>
          <p:cNvPr id="12" name="TextBox 4">
            <a:extLst>
              <a:ext uri="{FF2B5EF4-FFF2-40B4-BE49-F238E27FC236}">
                <a16:creationId xmlns:a16="http://schemas.microsoft.com/office/drawing/2014/main" id="{82C7FADA-116D-4EDF-BC6C-A3E314B7D7D5}"/>
              </a:ext>
            </a:extLst>
          </p:cNvPr>
          <p:cNvSpPr txBox="1">
            <a:spLocks noChangeArrowheads="1"/>
          </p:cNvSpPr>
          <p:nvPr/>
        </p:nvSpPr>
        <p:spPr bwMode="auto">
          <a:xfrm>
            <a:off x="899945" y="4172794"/>
            <a:ext cx="79200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FF0000"/>
                </a:solidFill>
              </a:rPr>
              <a:t>语法格式：</a:t>
            </a:r>
            <a:endParaRPr lang="en-US" altLang="zh-CN" sz="2400" dirty="0">
              <a:solidFill>
                <a:srgbClr val="FF0000"/>
              </a:solidFill>
            </a:endParaRPr>
          </a:p>
          <a:p>
            <a:pPr eaLnBrk="1" hangingPunct="1">
              <a:buFont typeface="Arial" panose="020B0604020202020204" pitchFamily="34" charset="0"/>
              <a:buChar char="•"/>
            </a:pPr>
            <a:r>
              <a:rPr lang="en-US" altLang="zh-CN" sz="2400" dirty="0" err="1"/>
              <a:t>ldm</a:t>
            </a:r>
            <a:r>
              <a:rPr lang="en-US" altLang="zh-CN" sz="2400" dirty="0"/>
              <a:t>{</a:t>
            </a:r>
            <a:r>
              <a:rPr lang="en-US" altLang="zh-CN" sz="2400" dirty="0" err="1"/>
              <a:t>cond</a:t>
            </a:r>
            <a:r>
              <a:rPr lang="en-US" altLang="zh-CN" sz="2400" dirty="0"/>
              <a:t>}&lt;mode&gt; &lt;</a:t>
            </a:r>
            <a:r>
              <a:rPr lang="en-US" altLang="zh-CN" sz="2400" dirty="0" err="1"/>
              <a:t>rn</a:t>
            </a:r>
            <a:r>
              <a:rPr lang="en-US" altLang="zh-CN" sz="2400" dirty="0"/>
              <a:t>&gt;{!} &lt;register list&gt;{^}</a:t>
            </a:r>
            <a:endParaRPr lang="zh-CN" altLang="zh-CN" sz="2400" dirty="0"/>
          </a:p>
          <a:p>
            <a:pPr eaLnBrk="1" hangingPunct="1">
              <a:buFont typeface="Arial" panose="020B0604020202020204" pitchFamily="34" charset="0"/>
              <a:buChar char="•"/>
            </a:pPr>
            <a:r>
              <a:rPr lang="en-US" altLang="zh-CN" sz="2400" dirty="0" err="1"/>
              <a:t>stm</a:t>
            </a:r>
            <a:r>
              <a:rPr lang="en-US" altLang="zh-CN" sz="2400" dirty="0"/>
              <a:t>{</a:t>
            </a:r>
            <a:r>
              <a:rPr lang="en-US" altLang="zh-CN" sz="2400" dirty="0" err="1"/>
              <a:t>cond</a:t>
            </a:r>
            <a:r>
              <a:rPr lang="en-US" altLang="zh-CN" sz="2400" dirty="0"/>
              <a:t>}&lt;mode&gt; &lt;</a:t>
            </a:r>
            <a:r>
              <a:rPr lang="en-US" altLang="zh-CN" sz="2400" dirty="0" err="1"/>
              <a:t>rn</a:t>
            </a:r>
            <a:r>
              <a:rPr lang="en-US" altLang="zh-CN" sz="2400" dirty="0"/>
              <a:t>&gt;{!} &lt;register list&gt;{^}</a:t>
            </a:r>
          </a:p>
          <a:p>
            <a:pPr eaLnBrk="1" hangingPunct="1">
              <a:buFont typeface="Arial" panose="020B0604020202020204" pitchFamily="34" charset="0"/>
              <a:buChar char="•"/>
            </a:pPr>
            <a:endParaRPr lang="en-US" altLang="zh-CN" sz="2400" dirty="0"/>
          </a:p>
          <a:p>
            <a:pPr eaLnBrk="1" hangingPunct="1">
              <a:buFont typeface="Arial" panose="020B0604020202020204" pitchFamily="34" charset="0"/>
              <a:buChar char="•"/>
            </a:pPr>
            <a:r>
              <a:rPr lang="zh-CN" altLang="en-US" sz="2400" dirty="0"/>
              <a:t>下一张</a:t>
            </a:r>
            <a:r>
              <a:rPr lang="en-US" altLang="zh-CN" sz="2400" dirty="0"/>
              <a:t>ppt</a:t>
            </a:r>
            <a:r>
              <a:rPr lang="zh-CN" altLang="en-US" sz="2400" dirty="0"/>
              <a:t>说明各个参数的含义</a:t>
            </a:r>
            <a:endParaRPr lang="en-US" altLang="zh-CN" sz="2400" dirty="0"/>
          </a:p>
        </p:txBody>
      </p:sp>
    </p:spTree>
    <p:extLst>
      <p:ext uri="{BB962C8B-B14F-4D97-AF65-F5344CB8AC3E}">
        <p14:creationId xmlns:p14="http://schemas.microsoft.com/office/powerpoint/2010/main" val="34734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10" name="内容占位符 2">
            <a:extLst>
              <a:ext uri="{FF2B5EF4-FFF2-40B4-BE49-F238E27FC236}">
                <a16:creationId xmlns:a16="http://schemas.microsoft.com/office/drawing/2014/main" id="{93D6E513-7679-45F0-987F-AF316F9EA30F}"/>
              </a:ext>
            </a:extLst>
          </p:cNvPr>
          <p:cNvSpPr>
            <a:spLocks noGrp="1"/>
          </p:cNvSpPr>
          <p:nvPr>
            <p:ph idx="1"/>
          </p:nvPr>
        </p:nvSpPr>
        <p:spPr>
          <a:xfrm>
            <a:off x="727075" y="2204418"/>
            <a:ext cx="8147050" cy="898525"/>
          </a:xfrm>
        </p:spPr>
        <p:txBody>
          <a:bodyPr/>
          <a:lstStyle/>
          <a:p>
            <a:pPr eaLnBrk="1" hangingPunct="1">
              <a:buFont typeface="Wingdings 2" panose="05020102010507070707" pitchFamily="18" charset="2"/>
              <a:buNone/>
            </a:pPr>
            <a:r>
              <a:rPr lang="en-US" altLang="zh-CN" sz="2000" dirty="0" err="1"/>
              <a:t>ldm</a:t>
            </a:r>
            <a:r>
              <a:rPr lang="en-US" altLang="zh-CN" sz="2000" dirty="0"/>
              <a:t>{</a:t>
            </a:r>
            <a:r>
              <a:rPr lang="en-US" altLang="zh-CN" sz="2000" dirty="0" err="1"/>
              <a:t>cond</a:t>
            </a:r>
            <a:r>
              <a:rPr lang="en-US" altLang="zh-CN" sz="2000" dirty="0"/>
              <a:t>}&lt; mode&gt; &lt;</a:t>
            </a:r>
            <a:r>
              <a:rPr lang="en-US" altLang="zh-CN" sz="2000" dirty="0" err="1"/>
              <a:t>rn</a:t>
            </a:r>
            <a:r>
              <a:rPr lang="en-US" altLang="zh-CN" sz="2000" dirty="0"/>
              <a:t>&gt;{!} &lt;register list&gt;{^}</a:t>
            </a:r>
            <a:endParaRPr lang="zh-CN" altLang="zh-CN" sz="2000" dirty="0"/>
          </a:p>
          <a:p>
            <a:pPr eaLnBrk="1" hangingPunct="1">
              <a:buFont typeface="Wingdings 2" panose="05020102010507070707" pitchFamily="18" charset="2"/>
              <a:buNone/>
            </a:pPr>
            <a:r>
              <a:rPr lang="en-US" altLang="zh-CN" sz="2000" dirty="0" err="1"/>
              <a:t>stm</a:t>
            </a:r>
            <a:r>
              <a:rPr lang="en-US" altLang="zh-CN" sz="2000" dirty="0"/>
              <a:t>{</a:t>
            </a:r>
            <a:r>
              <a:rPr lang="en-US" altLang="zh-CN" sz="2000" dirty="0" err="1"/>
              <a:t>cond</a:t>
            </a:r>
            <a:r>
              <a:rPr lang="en-US" altLang="zh-CN" sz="2000" dirty="0"/>
              <a:t>}&lt; mode&gt; &lt;</a:t>
            </a:r>
            <a:r>
              <a:rPr lang="en-US" altLang="zh-CN" sz="2000" dirty="0" err="1"/>
              <a:t>rn</a:t>
            </a:r>
            <a:r>
              <a:rPr lang="en-US" altLang="zh-CN" sz="2000" dirty="0"/>
              <a:t>&gt;{!} &lt;register list&gt;{^}</a:t>
            </a:r>
          </a:p>
        </p:txBody>
      </p:sp>
      <p:sp>
        <p:nvSpPr>
          <p:cNvPr id="11" name="TextBox 4">
            <a:extLst>
              <a:ext uri="{FF2B5EF4-FFF2-40B4-BE49-F238E27FC236}">
                <a16:creationId xmlns:a16="http://schemas.microsoft.com/office/drawing/2014/main" id="{99E4909D-D1EA-4883-8F03-F36F68263AB2}"/>
              </a:ext>
            </a:extLst>
          </p:cNvPr>
          <p:cNvSpPr txBox="1">
            <a:spLocks noChangeArrowheads="1"/>
          </p:cNvSpPr>
          <p:nvPr/>
        </p:nvSpPr>
        <p:spPr bwMode="auto">
          <a:xfrm>
            <a:off x="726061" y="2836736"/>
            <a:ext cx="852645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dirty="0">
                <a:solidFill>
                  <a:srgbClr val="FF0000"/>
                </a:solidFill>
              </a:rPr>
              <a:t>说明：</a:t>
            </a:r>
            <a:endParaRPr lang="en-US" altLang="zh-CN" sz="2200" dirty="0">
              <a:solidFill>
                <a:srgbClr val="FF0000"/>
              </a:solidFill>
            </a:endParaRPr>
          </a:p>
          <a:p>
            <a:pPr eaLnBrk="1" hangingPunct="1">
              <a:buFont typeface="Arial" panose="020B0604020202020204" pitchFamily="34" charset="0"/>
              <a:buChar char="•"/>
            </a:pPr>
            <a:r>
              <a:rPr lang="en-US" altLang="zh-CN" sz="2200" dirty="0"/>
              <a:t>{</a:t>
            </a:r>
            <a:r>
              <a:rPr lang="en-US" altLang="zh-CN" sz="2200" dirty="0" err="1"/>
              <a:t>cond</a:t>
            </a:r>
            <a:r>
              <a:rPr lang="en-US" altLang="zh-CN" sz="2200" dirty="0"/>
              <a:t>}</a:t>
            </a:r>
            <a:r>
              <a:rPr lang="zh-CN" altLang="en-US" sz="2200" dirty="0"/>
              <a:t>根据</a:t>
            </a:r>
            <a:r>
              <a:rPr lang="en-US" altLang="zh-CN" sz="2200" dirty="0" err="1"/>
              <a:t>cpsr</a:t>
            </a:r>
            <a:r>
              <a:rPr lang="zh-CN" altLang="en-US" sz="2200" dirty="0"/>
              <a:t>寄存器中的</a:t>
            </a:r>
            <a:r>
              <a:rPr lang="zh-CN" altLang="en-US" sz="2200" dirty="0">
                <a:solidFill>
                  <a:srgbClr val="FF0000"/>
                </a:solidFill>
              </a:rPr>
              <a:t>条件标志位决定是否执行指令</a:t>
            </a:r>
            <a:r>
              <a:rPr lang="zh-CN" altLang="en-US" sz="2200" dirty="0"/>
              <a:t>，分别有</a:t>
            </a:r>
            <a:r>
              <a:rPr lang="en-US" altLang="zh-CN" sz="2200" dirty="0"/>
              <a:t>4</a:t>
            </a:r>
            <a:r>
              <a:rPr lang="zh-CN" altLang="en-US" sz="2200" dirty="0"/>
              <a:t>类，一共</a:t>
            </a:r>
            <a:r>
              <a:rPr lang="en-US" altLang="zh-CN" sz="2200" dirty="0"/>
              <a:t>16</a:t>
            </a:r>
            <a:r>
              <a:rPr lang="zh-CN" altLang="en-US" sz="2200" dirty="0"/>
              <a:t>种；（见课本</a:t>
            </a:r>
            <a:r>
              <a:rPr lang="en-US" altLang="zh-CN" sz="2200" dirty="0"/>
              <a:t>53</a:t>
            </a:r>
            <a:r>
              <a:rPr lang="zh-CN" altLang="en-US" sz="2200" dirty="0"/>
              <a:t>页表</a:t>
            </a:r>
            <a:r>
              <a:rPr lang="en-US" altLang="zh-CN" sz="2200" dirty="0"/>
              <a:t>4-1</a:t>
            </a:r>
            <a:r>
              <a:rPr lang="zh-CN" altLang="en-US" sz="2200" dirty="0"/>
              <a:t>）</a:t>
            </a:r>
            <a:endParaRPr lang="zh-CN" altLang="zh-CN" sz="2200" dirty="0"/>
          </a:p>
          <a:p>
            <a:pPr eaLnBrk="1" hangingPunct="1">
              <a:buFont typeface="Arial" panose="020B0604020202020204" pitchFamily="34" charset="0"/>
              <a:buChar char="•"/>
            </a:pPr>
            <a:r>
              <a:rPr lang="en-US" altLang="zh-CN" sz="2200" dirty="0">
                <a:solidFill>
                  <a:srgbClr val="FF0000"/>
                </a:solidFill>
              </a:rPr>
              <a:t>&lt;mode&gt; </a:t>
            </a:r>
            <a:r>
              <a:rPr lang="zh-CN" altLang="en-US" sz="2200" dirty="0">
                <a:solidFill>
                  <a:srgbClr val="FF0000"/>
                </a:solidFill>
              </a:rPr>
              <a:t>表示地址变化模式，分别有</a:t>
            </a:r>
            <a:r>
              <a:rPr lang="en-US" altLang="zh-CN" sz="2200" dirty="0">
                <a:solidFill>
                  <a:srgbClr val="FF0000"/>
                </a:solidFill>
              </a:rPr>
              <a:t>8</a:t>
            </a:r>
            <a:r>
              <a:rPr lang="zh-CN" altLang="en-US" sz="2200" dirty="0">
                <a:solidFill>
                  <a:srgbClr val="FF0000"/>
                </a:solidFill>
              </a:rPr>
              <a:t>种，分别为数据块和堆栈操作；（</a:t>
            </a:r>
            <a:r>
              <a:rPr lang="zh-CN" altLang="en-US" sz="2200" dirty="0"/>
              <a:t>见课本</a:t>
            </a:r>
            <a:r>
              <a:rPr lang="en-US" altLang="zh-CN" sz="2200" dirty="0"/>
              <a:t>53</a:t>
            </a:r>
            <a:r>
              <a:rPr lang="zh-CN" altLang="en-US" sz="2200" dirty="0"/>
              <a:t>页表</a:t>
            </a:r>
            <a:r>
              <a:rPr lang="zh-CN" altLang="en-US" sz="2200" dirty="0">
                <a:solidFill>
                  <a:srgbClr val="FF0000"/>
                </a:solidFill>
              </a:rPr>
              <a:t>）</a:t>
            </a:r>
            <a:endParaRPr lang="en-US" altLang="zh-CN" sz="2200" dirty="0">
              <a:solidFill>
                <a:srgbClr val="FF0000"/>
              </a:solidFill>
            </a:endParaRPr>
          </a:p>
          <a:p>
            <a:pPr eaLnBrk="1" hangingPunct="1">
              <a:buFont typeface="Arial" panose="020B0604020202020204" pitchFamily="34" charset="0"/>
              <a:buChar char="•"/>
            </a:pPr>
            <a:r>
              <a:rPr lang="en-US" altLang="zh-CN" sz="2200" dirty="0"/>
              <a:t>&lt;</a:t>
            </a:r>
            <a:r>
              <a:rPr lang="en-US" altLang="zh-CN" sz="2200" dirty="0" err="1"/>
              <a:t>rn</a:t>
            </a:r>
            <a:r>
              <a:rPr lang="en-US" altLang="zh-CN" sz="2200" dirty="0"/>
              <a:t>&gt;</a:t>
            </a:r>
            <a:r>
              <a:rPr lang="zh-CN" altLang="en-US" sz="2200" dirty="0"/>
              <a:t>表示基址寄存器，保存内存的地址，</a:t>
            </a:r>
            <a:r>
              <a:rPr lang="en-US" altLang="zh-CN" sz="2200" dirty="0"/>
              <a:t>{!}</a:t>
            </a:r>
            <a:r>
              <a:rPr lang="zh-CN" altLang="en-US" sz="2200" dirty="0"/>
              <a:t>表示指令执行后</a:t>
            </a:r>
            <a:r>
              <a:rPr lang="en-US" altLang="zh-CN" sz="2200" dirty="0"/>
              <a:t>&lt;</a:t>
            </a:r>
            <a:r>
              <a:rPr lang="en-US" altLang="zh-CN" sz="2200" dirty="0" err="1"/>
              <a:t>rn</a:t>
            </a:r>
            <a:r>
              <a:rPr lang="en-US" altLang="zh-CN" sz="2200" dirty="0"/>
              <a:t>&gt;</a:t>
            </a:r>
            <a:r>
              <a:rPr lang="zh-CN" altLang="en-US" sz="2200" dirty="0"/>
              <a:t>的值会更新为下一个内存单元的地址，但不能为</a:t>
            </a:r>
            <a:r>
              <a:rPr lang="en-US" altLang="zh-CN" sz="2200" dirty="0"/>
              <a:t>r15</a:t>
            </a:r>
            <a:r>
              <a:rPr lang="zh-CN" altLang="en-US" sz="2200" dirty="0"/>
              <a:t>；</a:t>
            </a:r>
            <a:endParaRPr lang="en-US" altLang="zh-CN" sz="2200" dirty="0"/>
          </a:p>
          <a:p>
            <a:pPr eaLnBrk="1" hangingPunct="1">
              <a:buFont typeface="Arial" panose="020B0604020202020204" pitchFamily="34" charset="0"/>
              <a:buChar char="•"/>
            </a:pPr>
            <a:r>
              <a:rPr lang="en-US" altLang="zh-CN" sz="2200" dirty="0"/>
              <a:t>&lt;register list&gt;</a:t>
            </a:r>
            <a:r>
              <a:rPr lang="zh-CN" altLang="en-US" sz="2200" dirty="0"/>
              <a:t>寄存器列表，以“，”隔开；</a:t>
            </a:r>
            <a:endParaRPr lang="en-US" altLang="zh-CN" sz="2200" dirty="0"/>
          </a:p>
          <a:p>
            <a:pPr eaLnBrk="1" hangingPunct="1">
              <a:buFont typeface="Arial" panose="020B0604020202020204" pitchFamily="34" charset="0"/>
              <a:buChar char="•"/>
            </a:pPr>
            <a:r>
              <a:rPr lang="en-US" altLang="zh-CN" sz="2200" dirty="0"/>
              <a:t>{^}</a:t>
            </a:r>
            <a:r>
              <a:rPr lang="zh-CN" altLang="en-US" sz="2200" dirty="0"/>
              <a:t>根据</a:t>
            </a:r>
            <a:r>
              <a:rPr lang="en-US" altLang="zh-CN" sz="2200" dirty="0"/>
              <a:t>&lt;register list&gt;</a:t>
            </a:r>
            <a:r>
              <a:rPr lang="zh-CN" altLang="en-US" sz="2200" dirty="0"/>
              <a:t>中是否有</a:t>
            </a:r>
            <a:r>
              <a:rPr lang="en-US" altLang="zh-CN" sz="2200" dirty="0"/>
              <a:t>pc</a:t>
            </a:r>
            <a:r>
              <a:rPr lang="zh-CN" altLang="en-US" sz="2200" dirty="0"/>
              <a:t>寄存器分为两种情况：若有</a:t>
            </a:r>
            <a:r>
              <a:rPr lang="en-US" altLang="zh-CN" sz="2200" dirty="0"/>
              <a:t>pc</a:t>
            </a:r>
            <a:r>
              <a:rPr lang="zh-CN" altLang="en-US" sz="2200" dirty="0"/>
              <a:t>寄存器，则执行完指令后，将</a:t>
            </a:r>
            <a:r>
              <a:rPr lang="en-US" altLang="zh-CN" sz="2200" dirty="0" err="1"/>
              <a:t>spsr</a:t>
            </a:r>
            <a:r>
              <a:rPr lang="zh-CN" altLang="en-US" sz="2200" dirty="0"/>
              <a:t>寄存器中的值复制到</a:t>
            </a:r>
            <a:r>
              <a:rPr lang="en-US" altLang="zh-CN" sz="2200" dirty="0" err="1"/>
              <a:t>cpsr</a:t>
            </a:r>
            <a:r>
              <a:rPr lang="zh-CN" altLang="en-US" sz="2200" dirty="0"/>
              <a:t>寄存器中，实现从中断处理函数中返回；若没有</a:t>
            </a:r>
            <a:r>
              <a:rPr lang="en-US" altLang="zh-CN" sz="2200" dirty="0"/>
              <a:t>pc</a:t>
            </a:r>
            <a:r>
              <a:rPr lang="zh-CN" altLang="en-US" sz="2200" dirty="0"/>
              <a:t>寄存器，则表明操作的是用户模式而非特权模式的寄存器。</a:t>
            </a:r>
            <a:endParaRPr lang="en-US" altLang="zh-CN" sz="2200" dirty="0"/>
          </a:p>
        </p:txBody>
      </p:sp>
      <p:sp>
        <p:nvSpPr>
          <p:cNvPr id="12" name="内容占位符 2">
            <a:extLst>
              <a:ext uri="{FF2B5EF4-FFF2-40B4-BE49-F238E27FC236}">
                <a16:creationId xmlns:a16="http://schemas.microsoft.com/office/drawing/2014/main" id="{C91C331F-1423-4EF2-82EA-770AB2FC2DBC}"/>
              </a:ext>
            </a:extLst>
          </p:cNvPr>
          <p:cNvSpPr txBox="1">
            <a:spLocks/>
          </p:cNvSpPr>
          <p:nvPr/>
        </p:nvSpPr>
        <p:spPr bwMode="auto">
          <a:xfrm>
            <a:off x="644701" y="1772816"/>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80000"/>
              <a:buFont typeface="Wingdings 2" panose="05020102010507070707" pitchFamily="18" charset="2"/>
              <a:buNone/>
            </a:pPr>
            <a:r>
              <a:rPr lang="en-US" altLang="zh-CN" sz="2800" dirty="0">
                <a:latin typeface="Century Gothic" panose="020B0502020202020204" pitchFamily="34" charset="0"/>
                <a:ea typeface="幼圆" panose="02010509060101010101" pitchFamily="49" charset="-122"/>
              </a:rPr>
              <a:t>4.1.3 </a:t>
            </a:r>
            <a:r>
              <a:rPr lang="zh-CN" altLang="en-US" sz="2800" dirty="0">
                <a:latin typeface="Century Gothic" panose="020B0502020202020204" pitchFamily="34" charset="0"/>
                <a:ea typeface="幼圆" panose="02010509060101010101" pitchFamily="49" charset="-122"/>
              </a:rPr>
              <a:t>内存访问</a:t>
            </a:r>
            <a:r>
              <a:rPr lang="en-US" altLang="zh-CN" sz="2800" dirty="0" err="1">
                <a:latin typeface="Century Gothic" panose="020B0502020202020204" pitchFamily="34" charset="0"/>
                <a:ea typeface="幼圆" panose="02010509060101010101" pitchFamily="49" charset="-122"/>
              </a:rPr>
              <a:t>ldr</a:t>
            </a:r>
            <a:r>
              <a:rPr lang="zh-CN" altLang="en-US" sz="2800" dirty="0">
                <a:latin typeface="Century Gothic" panose="020B0502020202020204" pitchFamily="34" charset="0"/>
                <a:ea typeface="幼圆" panose="02010509060101010101" pitchFamily="49" charset="-122"/>
              </a:rPr>
              <a:t>、</a:t>
            </a:r>
            <a:r>
              <a:rPr lang="en-US" altLang="zh-CN" sz="2800" dirty="0">
                <a:latin typeface="Century Gothic" panose="020B0502020202020204" pitchFamily="34" charset="0"/>
                <a:ea typeface="幼圆" panose="02010509060101010101" pitchFamily="49" charset="-122"/>
              </a:rPr>
              <a:t>str</a:t>
            </a:r>
            <a:r>
              <a:rPr lang="zh-CN" altLang="en-US" sz="2800" dirty="0">
                <a:latin typeface="Century Gothic" panose="020B0502020202020204" pitchFamily="34" charset="0"/>
                <a:ea typeface="幼圆" panose="02010509060101010101" pitchFamily="49" charset="-122"/>
              </a:rPr>
              <a:t>、</a:t>
            </a:r>
            <a:r>
              <a:rPr lang="en-US" altLang="zh-CN" sz="2800" dirty="0" err="1">
                <a:latin typeface="Century Gothic" panose="020B0502020202020204" pitchFamily="34" charset="0"/>
                <a:ea typeface="幼圆" panose="02010509060101010101" pitchFamily="49" charset="-122"/>
              </a:rPr>
              <a:t>ldm</a:t>
            </a:r>
            <a:r>
              <a:rPr lang="zh-CN" altLang="en-US" sz="2800" dirty="0">
                <a:latin typeface="Century Gothic" panose="020B0502020202020204" pitchFamily="34" charset="0"/>
                <a:ea typeface="幼圆" panose="02010509060101010101" pitchFamily="49" charset="-122"/>
              </a:rPr>
              <a:t>、</a:t>
            </a:r>
            <a:r>
              <a:rPr lang="en-US" altLang="zh-CN" sz="2800" dirty="0" err="1">
                <a:latin typeface="Century Gothic" panose="020B0502020202020204" pitchFamily="34" charset="0"/>
                <a:ea typeface="幼圆" panose="02010509060101010101" pitchFamily="49" charset="-122"/>
              </a:rPr>
              <a:t>stm</a:t>
            </a:r>
            <a:endParaRPr lang="en-US" altLang="zh-CN" sz="2800" dirty="0">
              <a:latin typeface="Century Gothic" panose="020B0502020202020204" pitchFamily="34" charset="0"/>
              <a:ea typeface="幼圆" panose="02010509060101010101" pitchFamily="49" charset="-122"/>
            </a:endParaRPr>
          </a:p>
        </p:txBody>
      </p:sp>
    </p:spTree>
    <p:extLst>
      <p:ext uri="{BB962C8B-B14F-4D97-AF65-F5344CB8AC3E}">
        <p14:creationId xmlns:p14="http://schemas.microsoft.com/office/powerpoint/2010/main" val="37978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wipe(up)">
                                      <p:cBhvr>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8" name="TextBox 4">
            <a:extLst>
              <a:ext uri="{FF2B5EF4-FFF2-40B4-BE49-F238E27FC236}">
                <a16:creationId xmlns:a16="http://schemas.microsoft.com/office/drawing/2014/main" id="{6B819A07-8176-42F1-9E16-1B5373A6981A}"/>
              </a:ext>
            </a:extLst>
          </p:cNvPr>
          <p:cNvSpPr txBox="1">
            <a:spLocks noChangeArrowheads="1"/>
          </p:cNvSpPr>
          <p:nvPr/>
        </p:nvSpPr>
        <p:spPr bwMode="auto">
          <a:xfrm>
            <a:off x="952350" y="2526432"/>
            <a:ext cx="835183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2" panose="05020102010507070707" pitchFamily="18" charset="2"/>
              <a:buNone/>
            </a:pPr>
            <a:r>
              <a:rPr lang="en-US" altLang="zh-CN" sz="2400" dirty="0" err="1">
                <a:solidFill>
                  <a:srgbClr val="FF0000"/>
                </a:solidFill>
              </a:rPr>
              <a:t>stmdb</a:t>
            </a:r>
            <a:r>
              <a:rPr lang="en-US" altLang="zh-CN" sz="2400" dirty="0">
                <a:solidFill>
                  <a:srgbClr val="FF0000"/>
                </a:solidFill>
              </a:rPr>
              <a:t> </a:t>
            </a:r>
            <a:r>
              <a:rPr lang="en-US" altLang="zh-CN" sz="2400" dirty="0" err="1">
                <a:solidFill>
                  <a:srgbClr val="FF0000"/>
                </a:solidFill>
              </a:rPr>
              <a:t>sp</a:t>
            </a:r>
            <a:r>
              <a:rPr lang="en-US" altLang="zh-CN" sz="2400" dirty="0">
                <a:solidFill>
                  <a:srgbClr val="FF0000"/>
                </a:solidFill>
              </a:rPr>
              <a:t>!,  {r0-r12,lr}</a:t>
            </a:r>
          </a:p>
          <a:p>
            <a:pPr eaLnBrk="1" hangingPunct="1">
              <a:buFont typeface="Wingdings 2" panose="05020102010507070707" pitchFamily="18" charset="2"/>
              <a:buNone/>
            </a:pPr>
            <a:r>
              <a:rPr lang="zh-CN" altLang="en-US" sz="2400" dirty="0"/>
              <a:t>将 </a:t>
            </a:r>
            <a:r>
              <a:rPr lang="en-US" altLang="zh-CN" sz="2400" dirty="0"/>
              <a:t>r0~r12</a:t>
            </a:r>
            <a:r>
              <a:rPr lang="zh-CN" altLang="en-US" sz="2400" dirty="0"/>
              <a:t>以及 </a:t>
            </a:r>
            <a:r>
              <a:rPr lang="en-US" altLang="zh-CN" sz="2400" dirty="0" err="1"/>
              <a:t>lr</a:t>
            </a:r>
            <a:r>
              <a:rPr lang="en-US" altLang="zh-CN" sz="2400" dirty="0"/>
              <a:t> </a:t>
            </a:r>
            <a:r>
              <a:rPr lang="zh-CN" altLang="en-US" sz="2400" dirty="0"/>
              <a:t>寄存器的内容保存到 </a:t>
            </a:r>
            <a:r>
              <a:rPr lang="en-US" altLang="zh-CN" sz="2400" dirty="0" err="1"/>
              <a:t>sp</a:t>
            </a:r>
            <a:r>
              <a:rPr lang="en-US" altLang="zh-CN" sz="2400" dirty="0"/>
              <a:t> </a:t>
            </a:r>
            <a:r>
              <a:rPr lang="zh-CN" altLang="en-US" sz="2400" dirty="0"/>
              <a:t>表示的内存中，并且指令执行后</a:t>
            </a:r>
            <a:r>
              <a:rPr lang="en-US" altLang="zh-CN" sz="2400" dirty="0" err="1"/>
              <a:t>sp</a:t>
            </a:r>
            <a:r>
              <a:rPr lang="en-US" altLang="zh-CN" sz="2400" dirty="0"/>
              <a:t>=sp-14</a:t>
            </a:r>
            <a:r>
              <a:rPr lang="zh-CN" altLang="en-US" sz="2400" dirty="0"/>
              <a:t>*</a:t>
            </a:r>
            <a:r>
              <a:rPr lang="en-US" altLang="zh-CN" sz="2400" dirty="0"/>
              <a:t>4</a:t>
            </a:r>
            <a:r>
              <a:rPr lang="zh-CN" altLang="en-US" sz="2400" dirty="0"/>
              <a:t>。</a:t>
            </a:r>
            <a:endParaRPr lang="en-US" altLang="zh-CN" sz="2400" dirty="0"/>
          </a:p>
          <a:p>
            <a:r>
              <a:rPr lang="en-US" altLang="zh-CN" sz="2400" dirty="0" err="1">
                <a:latin typeface="Times New Roman" panose="02020603050405020304" pitchFamily="18" charset="0"/>
              </a:rPr>
              <a:t>lr</a:t>
            </a:r>
            <a:r>
              <a:rPr lang="zh-CN" altLang="en-US" sz="2400" dirty="0">
                <a:latin typeface="Times New Roman" panose="02020603050405020304" pitchFamily="18" charset="0"/>
              </a:rPr>
              <a:t>就是</a:t>
            </a:r>
            <a:r>
              <a:rPr lang="zh-CN" altLang="zh-CN" sz="2400" dirty="0">
                <a:latin typeface="Times New Roman" panose="02020603050405020304" pitchFamily="18" charset="0"/>
              </a:rPr>
              <a:t>连接寄存器</a:t>
            </a:r>
            <a:r>
              <a:rPr lang="en-US" altLang="zh-CN" sz="2400" dirty="0">
                <a:latin typeface="Times New Roman" panose="02020603050405020304" pitchFamily="18" charset="0"/>
              </a:rPr>
              <a:t>r14</a:t>
            </a:r>
            <a:r>
              <a:rPr lang="zh-CN" altLang="en-US" sz="2400" dirty="0">
                <a:latin typeface="Times New Roman" panose="02020603050405020304" pitchFamily="18" charset="0"/>
              </a:rPr>
              <a:t>。</a:t>
            </a:r>
            <a:endParaRPr lang="zh-CN" altLang="zh-CN" sz="2800" dirty="0">
              <a:latin typeface="Times New Roman" panose="02020603050405020304" pitchFamily="18" charset="0"/>
            </a:endParaRPr>
          </a:p>
          <a:p>
            <a:pPr eaLnBrk="1" hangingPunct="1"/>
            <a:endParaRPr lang="en-US" altLang="zh-CN" sz="2400" dirty="0"/>
          </a:p>
          <a:p>
            <a:pPr eaLnBrk="1" hangingPunct="1"/>
            <a:r>
              <a:rPr lang="en-US" altLang="zh-CN" sz="2400" dirty="0" err="1">
                <a:solidFill>
                  <a:srgbClr val="FF0000"/>
                </a:solidFill>
              </a:rPr>
              <a:t>ldmia</a:t>
            </a:r>
            <a:r>
              <a:rPr lang="en-US" altLang="zh-CN" sz="2400" dirty="0">
                <a:solidFill>
                  <a:srgbClr val="FF0000"/>
                </a:solidFill>
              </a:rPr>
              <a:t> </a:t>
            </a:r>
            <a:r>
              <a:rPr lang="en-US" altLang="zh-CN" sz="2400" dirty="0" err="1">
                <a:solidFill>
                  <a:srgbClr val="FF0000"/>
                </a:solidFill>
              </a:rPr>
              <a:t>sp</a:t>
            </a:r>
            <a:r>
              <a:rPr lang="en-US" altLang="zh-CN" sz="2400" dirty="0">
                <a:solidFill>
                  <a:srgbClr val="FF0000"/>
                </a:solidFill>
              </a:rPr>
              <a:t>!,  {r0-r12,pc}^</a:t>
            </a:r>
          </a:p>
          <a:p>
            <a:pPr eaLnBrk="1" hangingPunct="1"/>
            <a:r>
              <a:rPr lang="zh-CN" altLang="en-US" sz="2400" dirty="0"/>
              <a:t>将</a:t>
            </a:r>
            <a:r>
              <a:rPr lang="en-US" altLang="zh-CN" sz="2400" dirty="0" err="1"/>
              <a:t>sp</a:t>
            </a:r>
            <a:r>
              <a:rPr lang="zh-CN" altLang="en-US" sz="2400" dirty="0"/>
              <a:t>表示的内存中的数据以此存储到寄存器</a:t>
            </a:r>
            <a:r>
              <a:rPr lang="en-US" altLang="zh-CN" sz="2400" dirty="0"/>
              <a:t>r0~r12</a:t>
            </a:r>
            <a:r>
              <a:rPr lang="zh-CN" altLang="en-US" sz="2400" dirty="0"/>
              <a:t>以及 </a:t>
            </a:r>
            <a:r>
              <a:rPr lang="en-US" altLang="zh-CN" sz="2400" dirty="0"/>
              <a:t>pc </a:t>
            </a:r>
            <a:r>
              <a:rPr lang="zh-CN" altLang="en-US" sz="2400" dirty="0"/>
              <a:t>中，并且指令执行后，将</a:t>
            </a:r>
            <a:r>
              <a:rPr lang="en-US" altLang="zh-CN" sz="2400" dirty="0" err="1"/>
              <a:t>spsr</a:t>
            </a:r>
            <a:r>
              <a:rPr lang="zh-CN" altLang="en-US" sz="2400" dirty="0"/>
              <a:t>的值复制到</a:t>
            </a:r>
            <a:r>
              <a:rPr lang="en-US" altLang="zh-CN" sz="2400" dirty="0" err="1"/>
              <a:t>cpsr</a:t>
            </a:r>
            <a:r>
              <a:rPr lang="zh-CN" altLang="en-US" sz="2400" dirty="0"/>
              <a:t>，</a:t>
            </a:r>
            <a:r>
              <a:rPr lang="en-US" altLang="zh-CN" sz="2400" dirty="0" err="1"/>
              <a:t>sp</a:t>
            </a:r>
            <a:r>
              <a:rPr lang="en-US" altLang="zh-CN" sz="2400" dirty="0"/>
              <a:t>=sp+14</a:t>
            </a:r>
            <a:r>
              <a:rPr lang="zh-CN" altLang="en-US" sz="2400" dirty="0"/>
              <a:t>*</a:t>
            </a:r>
            <a:r>
              <a:rPr lang="en-US" altLang="zh-CN" sz="2400" dirty="0"/>
              <a:t>4</a:t>
            </a:r>
            <a:r>
              <a:rPr lang="zh-CN" altLang="en-US" sz="2400" dirty="0"/>
              <a:t>。</a:t>
            </a:r>
            <a:endParaRPr lang="en-US" altLang="zh-CN" sz="2400" dirty="0"/>
          </a:p>
          <a:p>
            <a:pPr eaLnBrk="1" hangingPunct="1"/>
            <a:endParaRPr lang="en-US" altLang="zh-CN" sz="2400" dirty="0"/>
          </a:p>
          <a:p>
            <a:pPr eaLnBrk="1" hangingPunct="1"/>
            <a:r>
              <a:rPr lang="zh-CN" altLang="en-US" sz="2400" dirty="0"/>
              <a:t>“若有</a:t>
            </a:r>
            <a:r>
              <a:rPr lang="en-US" altLang="zh-CN" sz="2400" dirty="0">
                <a:solidFill>
                  <a:srgbClr val="FF0000"/>
                </a:solidFill>
              </a:rPr>
              <a:t>pc</a:t>
            </a:r>
            <a:r>
              <a:rPr lang="zh-CN" altLang="en-US" sz="2400" dirty="0">
                <a:solidFill>
                  <a:srgbClr val="FF0000"/>
                </a:solidFill>
              </a:rPr>
              <a:t>寄存器</a:t>
            </a:r>
            <a:r>
              <a:rPr lang="zh-CN" altLang="en-US" sz="2400" dirty="0"/>
              <a:t>，则执行完指令后，将</a:t>
            </a:r>
            <a:r>
              <a:rPr lang="en-US" altLang="zh-CN" sz="2400" dirty="0" err="1"/>
              <a:t>spsr</a:t>
            </a:r>
            <a:r>
              <a:rPr lang="zh-CN" altLang="en-US" sz="2400" dirty="0"/>
              <a:t>寄存器中的值复制到</a:t>
            </a:r>
            <a:r>
              <a:rPr lang="en-US" altLang="zh-CN" sz="2400" dirty="0" err="1"/>
              <a:t>cpsr</a:t>
            </a:r>
            <a:r>
              <a:rPr lang="zh-CN" altLang="en-US" sz="2400" dirty="0"/>
              <a:t>寄存器中，实现从中断处理函数中返回”</a:t>
            </a:r>
            <a:endParaRPr lang="en-US" altLang="zh-CN" sz="2400" dirty="0"/>
          </a:p>
        </p:txBody>
      </p:sp>
      <p:sp>
        <p:nvSpPr>
          <p:cNvPr id="9" name="内容占位符 2">
            <a:extLst>
              <a:ext uri="{FF2B5EF4-FFF2-40B4-BE49-F238E27FC236}">
                <a16:creationId xmlns:a16="http://schemas.microsoft.com/office/drawing/2014/main" id="{C745A313-916E-4DE0-B1FA-72A4D12A2380}"/>
              </a:ext>
            </a:extLst>
          </p:cNvPr>
          <p:cNvSpPr txBox="1">
            <a:spLocks/>
          </p:cNvSpPr>
          <p:nvPr/>
        </p:nvSpPr>
        <p:spPr bwMode="auto">
          <a:xfrm>
            <a:off x="822175" y="1916832"/>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80000"/>
              <a:buFont typeface="Wingdings 2" panose="05020102010507070707" pitchFamily="18" charset="2"/>
              <a:buNone/>
            </a:pPr>
            <a:r>
              <a:rPr lang="en-US" altLang="zh-CN" sz="2800">
                <a:latin typeface="Century Gothic" panose="020B0502020202020204" pitchFamily="34" charset="0"/>
                <a:ea typeface="幼圆" panose="02010509060101010101" pitchFamily="49" charset="-122"/>
              </a:rPr>
              <a:t>4.1.3 </a:t>
            </a:r>
            <a:r>
              <a:rPr lang="zh-CN" altLang="en-US" sz="2800">
                <a:latin typeface="Century Gothic" panose="020B0502020202020204" pitchFamily="34" charset="0"/>
                <a:ea typeface="幼圆" panose="02010509060101010101" pitchFamily="49" charset="-122"/>
              </a:rPr>
              <a:t>内存访问</a:t>
            </a:r>
            <a:r>
              <a:rPr lang="en-US" altLang="zh-CN" sz="2800">
                <a:latin typeface="Century Gothic" panose="020B0502020202020204" pitchFamily="34" charset="0"/>
                <a:ea typeface="幼圆" panose="02010509060101010101" pitchFamily="49" charset="-122"/>
              </a:rPr>
              <a:t>ldr</a:t>
            </a:r>
            <a:r>
              <a:rPr lang="zh-CN" altLang="en-US" sz="2800">
                <a:latin typeface="Century Gothic" panose="020B0502020202020204" pitchFamily="34" charset="0"/>
                <a:ea typeface="幼圆" panose="02010509060101010101" pitchFamily="49" charset="-122"/>
              </a:rPr>
              <a:t>、</a:t>
            </a:r>
            <a:r>
              <a:rPr lang="en-US" altLang="zh-CN" sz="2800">
                <a:latin typeface="Century Gothic" panose="020B0502020202020204" pitchFamily="34" charset="0"/>
                <a:ea typeface="幼圆" panose="02010509060101010101" pitchFamily="49" charset="-122"/>
              </a:rPr>
              <a:t>str</a:t>
            </a:r>
            <a:r>
              <a:rPr lang="zh-CN" altLang="en-US" sz="2800">
                <a:latin typeface="Century Gothic" panose="020B0502020202020204" pitchFamily="34" charset="0"/>
                <a:ea typeface="幼圆" panose="02010509060101010101" pitchFamily="49" charset="-122"/>
              </a:rPr>
              <a:t>、</a:t>
            </a:r>
            <a:r>
              <a:rPr lang="en-US" altLang="zh-CN" sz="2800">
                <a:latin typeface="Century Gothic" panose="020B0502020202020204" pitchFamily="34" charset="0"/>
                <a:ea typeface="幼圆" panose="02010509060101010101" pitchFamily="49" charset="-122"/>
              </a:rPr>
              <a:t>ldm</a:t>
            </a:r>
            <a:r>
              <a:rPr lang="zh-CN" altLang="en-US" sz="2800">
                <a:latin typeface="Century Gothic" panose="020B0502020202020204" pitchFamily="34" charset="0"/>
                <a:ea typeface="幼圆" panose="02010509060101010101" pitchFamily="49" charset="-122"/>
              </a:rPr>
              <a:t>、</a:t>
            </a:r>
            <a:r>
              <a:rPr lang="en-US" altLang="zh-CN" sz="2800">
                <a:latin typeface="Century Gothic" panose="020B0502020202020204" pitchFamily="34" charset="0"/>
                <a:ea typeface="幼圆" panose="02010509060101010101" pitchFamily="49" charset="-122"/>
              </a:rPr>
              <a:t>stm</a:t>
            </a:r>
          </a:p>
        </p:txBody>
      </p:sp>
    </p:spTree>
    <p:extLst>
      <p:ext uri="{BB962C8B-B14F-4D97-AF65-F5344CB8AC3E}">
        <p14:creationId xmlns:p14="http://schemas.microsoft.com/office/powerpoint/2010/main" val="12738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0" dur="500"/>
                                        <p:tgtEl>
                                          <p:spTgt spid="8">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randombar(horizontal)">
                                      <p:cBhvr>
                                        <p:cTn id="18" dur="500"/>
                                        <p:tgtEl>
                                          <p:spTgt spid="8">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1" dur="500"/>
                                        <p:tgtEl>
                                          <p:spTgt spid="8">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2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8" name="内容占位符 2">
            <a:extLst>
              <a:ext uri="{FF2B5EF4-FFF2-40B4-BE49-F238E27FC236}">
                <a16:creationId xmlns:a16="http://schemas.microsoft.com/office/drawing/2014/main" id="{371F29F8-4AC0-4995-A790-C94BAAA9517F}"/>
              </a:ext>
            </a:extLst>
          </p:cNvPr>
          <p:cNvSpPr txBox="1">
            <a:spLocks/>
          </p:cNvSpPr>
          <p:nvPr/>
        </p:nvSpPr>
        <p:spPr bwMode="auto">
          <a:xfrm>
            <a:off x="611560" y="1772816"/>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80000"/>
            </a:pPr>
            <a:r>
              <a:rPr lang="en-US" altLang="zh-CN" sz="2200" dirty="0">
                <a:latin typeface="Century Gothic" panose="020B0502020202020204" pitchFamily="34" charset="0"/>
                <a:ea typeface="幼圆" panose="02010509060101010101" pitchFamily="49" charset="-122"/>
              </a:rPr>
              <a:t>4.1.4 </a:t>
            </a:r>
            <a:r>
              <a:rPr lang="zh-CN" altLang="en-US" sz="2200" dirty="0"/>
              <a:t>加减指令</a:t>
            </a:r>
            <a:r>
              <a:rPr lang="en-US" altLang="zh-CN" sz="2200" dirty="0"/>
              <a:t>add</a:t>
            </a:r>
            <a:r>
              <a:rPr lang="zh-CN" altLang="en-US" sz="2200" dirty="0"/>
              <a:t>、</a:t>
            </a:r>
            <a:r>
              <a:rPr lang="en-US" altLang="zh-CN" sz="2200" dirty="0"/>
              <a:t>sub</a:t>
            </a:r>
          </a:p>
          <a:p>
            <a:pPr eaLnBrk="1" hangingPunct="1">
              <a:lnSpc>
                <a:spcPct val="90000"/>
              </a:lnSpc>
              <a:spcBef>
                <a:spcPct val="20000"/>
              </a:spcBef>
              <a:buClr>
                <a:schemeClr val="accent1"/>
              </a:buClr>
              <a:buSzPct val="80000"/>
              <a:buFont typeface="Wingdings 2" panose="05020102010507070707" pitchFamily="18" charset="2"/>
              <a:buNone/>
            </a:pPr>
            <a:endParaRPr lang="en-US" altLang="zh-CN" sz="2800" dirty="0">
              <a:latin typeface="Century Gothic" panose="020B0502020202020204" pitchFamily="34" charset="0"/>
              <a:ea typeface="幼圆" panose="02010509060101010101" pitchFamily="49" charset="-122"/>
            </a:endParaRPr>
          </a:p>
        </p:txBody>
      </p:sp>
      <p:sp>
        <p:nvSpPr>
          <p:cNvPr id="9" name="TextBox 5">
            <a:extLst>
              <a:ext uri="{FF2B5EF4-FFF2-40B4-BE49-F238E27FC236}">
                <a16:creationId xmlns:a16="http://schemas.microsoft.com/office/drawing/2014/main" id="{453DEE5E-E0DE-41DE-885E-32FF6715B90E}"/>
              </a:ext>
            </a:extLst>
          </p:cNvPr>
          <p:cNvSpPr txBox="1">
            <a:spLocks noChangeArrowheads="1"/>
          </p:cNvSpPr>
          <p:nvPr/>
        </p:nvSpPr>
        <p:spPr bwMode="auto">
          <a:xfrm>
            <a:off x="705671" y="2905529"/>
            <a:ext cx="792003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dirty="0">
                <a:solidFill>
                  <a:srgbClr val="FF0000"/>
                </a:solidFill>
              </a:rPr>
              <a:t>语法格式：</a:t>
            </a:r>
            <a:endParaRPr lang="en-US" altLang="zh-CN" sz="2200" dirty="0">
              <a:solidFill>
                <a:srgbClr val="FF0000"/>
              </a:solidFill>
            </a:endParaRPr>
          </a:p>
          <a:p>
            <a:pPr eaLnBrk="1" hangingPunct="1">
              <a:buFont typeface="Arial" panose="020B0604020202020204" pitchFamily="34" charset="0"/>
              <a:buChar char="•"/>
            </a:pPr>
            <a:r>
              <a:rPr lang="en-US" altLang="zh-CN" sz="2200" dirty="0"/>
              <a:t>add/sub </a:t>
            </a:r>
            <a:r>
              <a:rPr lang="zh-CN" altLang="en-US" sz="2200" dirty="0"/>
              <a:t>寄存器，数据</a:t>
            </a:r>
            <a:endParaRPr lang="en-US" altLang="zh-CN" sz="2200" dirty="0"/>
          </a:p>
          <a:p>
            <a:pPr eaLnBrk="1" hangingPunct="1">
              <a:buFont typeface="Arial" panose="020B0604020202020204" pitchFamily="34" charset="0"/>
              <a:buChar char="•"/>
            </a:pPr>
            <a:r>
              <a:rPr lang="en-US" altLang="zh-CN" sz="2200" dirty="0"/>
              <a:t>add/sub </a:t>
            </a:r>
            <a:r>
              <a:rPr lang="zh-CN" altLang="en-US" sz="2200" dirty="0"/>
              <a:t>寄存器，寄存器</a:t>
            </a:r>
            <a:endParaRPr lang="en-US" altLang="zh-CN" sz="2200" dirty="0"/>
          </a:p>
          <a:p>
            <a:pPr eaLnBrk="1" hangingPunct="1">
              <a:buFont typeface="Arial" panose="020B0604020202020204" pitchFamily="34" charset="0"/>
              <a:buChar char="•"/>
            </a:pPr>
            <a:r>
              <a:rPr lang="en-US" altLang="zh-CN" sz="2200" dirty="0"/>
              <a:t>add/sub </a:t>
            </a:r>
            <a:r>
              <a:rPr lang="zh-CN" altLang="en-US" sz="2200" dirty="0"/>
              <a:t>寄存器，内存单元</a:t>
            </a:r>
            <a:endParaRPr lang="en-US" altLang="zh-CN" sz="2200" dirty="0"/>
          </a:p>
          <a:p>
            <a:pPr eaLnBrk="1" hangingPunct="1">
              <a:buFont typeface="Arial" panose="020B0604020202020204" pitchFamily="34" charset="0"/>
              <a:buChar char="•"/>
            </a:pPr>
            <a:r>
              <a:rPr lang="en-US" altLang="zh-CN" sz="2200" dirty="0"/>
              <a:t>add/sub </a:t>
            </a:r>
            <a:r>
              <a:rPr lang="zh-CN" altLang="en-US" sz="2200" dirty="0"/>
              <a:t>内存单元，寄存器</a:t>
            </a:r>
            <a:endParaRPr lang="en-US" altLang="zh-CN" sz="2200" dirty="0"/>
          </a:p>
        </p:txBody>
      </p:sp>
      <p:graphicFrame>
        <p:nvGraphicFramePr>
          <p:cNvPr id="13" name="表格 12">
            <a:extLst>
              <a:ext uri="{FF2B5EF4-FFF2-40B4-BE49-F238E27FC236}">
                <a16:creationId xmlns:a16="http://schemas.microsoft.com/office/drawing/2014/main" id="{FFC11A1C-1DA7-40F1-A9D1-28B56A2ED027}"/>
              </a:ext>
            </a:extLst>
          </p:cNvPr>
          <p:cNvGraphicFramePr>
            <a:graphicFrameLocks noGrp="1"/>
          </p:cNvGraphicFramePr>
          <p:nvPr>
            <p:extLst>
              <p:ext uri="{D42A27DB-BD31-4B8C-83A1-F6EECF244321}">
                <p14:modId xmlns:p14="http://schemas.microsoft.com/office/powerpoint/2010/main" val="2037456317"/>
              </p:ext>
            </p:extLst>
          </p:nvPr>
        </p:nvGraphicFramePr>
        <p:xfrm>
          <a:off x="838200" y="4726536"/>
          <a:ext cx="7920037" cy="1981200"/>
        </p:xfrm>
        <a:graphic>
          <a:graphicData uri="http://schemas.openxmlformats.org/drawingml/2006/table">
            <a:tbl>
              <a:tblPr/>
              <a:tblGrid>
                <a:gridCol w="3213100">
                  <a:extLst>
                    <a:ext uri="{9D8B030D-6E8A-4147-A177-3AD203B41FA5}">
                      <a16:colId xmlns:a16="http://schemas.microsoft.com/office/drawing/2014/main" val="20000"/>
                    </a:ext>
                  </a:extLst>
                </a:gridCol>
                <a:gridCol w="4706937">
                  <a:extLst>
                    <a:ext uri="{9D8B030D-6E8A-4147-A177-3AD203B41FA5}">
                      <a16:colId xmlns:a16="http://schemas.microsoft.com/office/drawing/2014/main" val="20001"/>
                    </a:ext>
                  </a:extLst>
                </a:gridCol>
              </a:tblGrid>
              <a:tr h="371475">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Century Gothic" charset="0"/>
                          <a:ea typeface="幼圆" charset="0"/>
                        </a:rPr>
                        <a:t>命令</a:t>
                      </a:r>
                    </a:p>
                  </a:txBody>
                  <a:tcPr marL="91430" marR="91430" horzOverflow="overflow">
                    <a:lnL w="12700" cap="flat" cmpd="sng" algn="ctr">
                      <a:solidFill>
                        <a:srgbClr val="8D6974"/>
                      </a:solidFill>
                      <a:prstDash val="solid"/>
                      <a:round/>
                      <a:headEnd type="none" w="med" len="med"/>
                      <a:tailEnd type="none" w="med" len="med"/>
                    </a:lnL>
                    <a:lnR>
                      <a:noFill/>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rgbClr val="8D6974"/>
                    </a:solidFill>
                  </a:tcPr>
                </a:tc>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Century Gothic" charset="0"/>
                          <a:ea typeface="幼圆" charset="0"/>
                        </a:rPr>
                        <a:t>功能</a:t>
                      </a:r>
                    </a:p>
                  </a:txBody>
                  <a:tcPr marL="91430" marR="91430"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rgbClr val="8D6974"/>
                    </a:solidFill>
                  </a:tcPr>
                </a:tc>
                <a:extLst>
                  <a:ext uri="{0D108BD9-81ED-4DB2-BD59-A6C34878D82A}">
                    <a16:rowId xmlns:a16="http://schemas.microsoft.com/office/drawing/2014/main" val="10000"/>
                  </a:ext>
                </a:extLst>
              </a:tr>
              <a:tr h="371475">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add r1, 8</a:t>
                      </a: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30" marR="91430" horzOverflow="overflow">
                    <a:lnL w="12700" cap="flat" cmpd="sng" algn="ctr">
                      <a:solidFill>
                        <a:srgbClr val="8D6974"/>
                      </a:solidFill>
                      <a:prstDash val="solid"/>
                      <a:round/>
                      <a:headEnd type="none" w="med" len="med"/>
                      <a:tailEnd type="none" w="med" len="med"/>
                    </a:lnL>
                    <a:lnR>
                      <a:noFill/>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rgbClr val="EEEBEC"/>
                    </a:solidFill>
                  </a:tcPr>
                </a:tc>
                <a:tc>
                  <a:txBody>
                    <a:bodyPr/>
                    <a:lstStyle/>
                    <a:p>
                      <a:endParaRPr lang="zh-CN" altLang="en-US"/>
                    </a:p>
                  </a:txBody>
                  <a:tcPr marL="91430" marR="91430"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rgbClr val="EEEBEC"/>
                    </a:solidFill>
                  </a:tcPr>
                </a:tc>
                <a:extLst>
                  <a:ext uri="{0D108BD9-81ED-4DB2-BD59-A6C34878D82A}">
                    <a16:rowId xmlns:a16="http://schemas.microsoft.com/office/drawing/2014/main" val="10001"/>
                  </a:ext>
                </a:extLst>
              </a:tr>
              <a:tr h="371475">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rPr>
                        <a:t>    add r1, r2</a:t>
                      </a:r>
                      <a:endParaRPr kumimoji="0" lang="zh-CN" altLang="en-US"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endParaRPr>
                    </a:p>
                  </a:txBody>
                  <a:tcPr marL="91430" marR="91430" horzOverflow="overflow">
                    <a:lnL w="12700" cap="flat" cmpd="sng" algn="ctr">
                      <a:solidFill>
                        <a:srgbClr val="8D6974"/>
                      </a:solidFill>
                      <a:prstDash val="solid"/>
                      <a:round/>
                      <a:headEnd type="none" w="med" len="med"/>
                      <a:tailEnd type="none" w="med" len="med"/>
                    </a:lnL>
                    <a:lnR>
                      <a:noFill/>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chemeClr val="tx1"/>
                    </a:solidFill>
                  </a:tcPr>
                </a:tc>
                <a:tc>
                  <a:txBody>
                    <a:bodyPr/>
                    <a:lstStyle/>
                    <a:p>
                      <a:endParaRPr lang="zh-CN" altLang="en-US"/>
                    </a:p>
                  </a:txBody>
                  <a:tcPr marL="91430" marR="91430"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71475">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add r1, [0x12345678]</a:t>
                      </a: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30" marR="91430" horzOverflow="overflow">
                    <a:lnL w="12700" cap="flat" cmpd="sng" algn="ctr">
                      <a:solidFill>
                        <a:srgbClr val="8D6974"/>
                      </a:solidFill>
                      <a:prstDash val="solid"/>
                      <a:round/>
                      <a:headEnd type="none" w="med" len="med"/>
                      <a:tailEnd type="none" w="med" len="med"/>
                    </a:lnL>
                    <a:lnR>
                      <a:noFill/>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rgbClr val="EEEBEC"/>
                    </a:solidFill>
                  </a:tcPr>
                </a:tc>
                <a:tc>
                  <a:txBody>
                    <a:bodyPr/>
                    <a:lstStyle/>
                    <a:p>
                      <a:endParaRPr lang="zh-CN" altLang="en-US"/>
                    </a:p>
                  </a:txBody>
                  <a:tcPr marL="91430" marR="91430"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rgbClr val="EEEBEC"/>
                    </a:solidFill>
                  </a:tcPr>
                </a:tc>
                <a:extLst>
                  <a:ext uri="{0D108BD9-81ED-4DB2-BD59-A6C34878D82A}">
                    <a16:rowId xmlns:a16="http://schemas.microsoft.com/office/drawing/2014/main" val="10003"/>
                  </a:ext>
                </a:extLst>
              </a:tr>
              <a:tr h="371475">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a:t>
                      </a:r>
                      <a:r>
                        <a:rPr kumimoji="0" lang="en-US" altLang="zh-CN" sz="2000" b="0" i="0" u="none" strike="noStrike" cap="none" normalizeH="0" baseline="0" dirty="0">
                          <a:ln>
                            <a:noFill/>
                          </a:ln>
                          <a:solidFill>
                            <a:schemeClr val="accent4">
                              <a:lumMod val="10000"/>
                              <a:lumOff val="90000"/>
                            </a:schemeClr>
                          </a:solidFill>
                          <a:effectLst/>
                          <a:latin typeface="Century Gothic" charset="0"/>
                          <a:ea typeface="幼圆" charset="0"/>
                        </a:rPr>
                        <a:t>add [0x12345678], r1</a:t>
                      </a:r>
                      <a:endParaRPr kumimoji="0" lang="zh-CN" altLang="en-US" sz="2000" b="0" i="0" u="none" strike="noStrike" cap="none" normalizeH="0" baseline="0" dirty="0">
                        <a:ln>
                          <a:noFill/>
                        </a:ln>
                        <a:solidFill>
                          <a:schemeClr val="accent4">
                            <a:lumMod val="10000"/>
                            <a:lumOff val="90000"/>
                          </a:schemeClr>
                        </a:solidFill>
                        <a:effectLst/>
                        <a:latin typeface="Century Gothic" charset="0"/>
                        <a:ea typeface="幼圆" charset="0"/>
                      </a:endParaRPr>
                    </a:p>
                  </a:txBody>
                  <a:tcPr marL="91430" marR="91430" horzOverflow="overflow">
                    <a:lnL w="12700" cap="flat" cmpd="sng" algn="ctr">
                      <a:solidFill>
                        <a:srgbClr val="8D6974"/>
                      </a:solidFill>
                      <a:prstDash val="solid"/>
                      <a:round/>
                      <a:headEnd type="none" w="med" len="med"/>
                      <a:tailEnd type="none" w="med" len="med"/>
                    </a:lnL>
                    <a:lnR>
                      <a:noFill/>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chemeClr val="tx1"/>
                    </a:solidFill>
                  </a:tcPr>
                </a:tc>
                <a:tc>
                  <a:txBody>
                    <a:bodyPr/>
                    <a:lstStyle/>
                    <a:p>
                      <a:endParaRPr lang="zh-CN" altLang="en-US" dirty="0"/>
                    </a:p>
                  </a:txBody>
                  <a:tcPr marL="91430" marR="91430"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14" name="矩形 13">
            <a:extLst>
              <a:ext uri="{FF2B5EF4-FFF2-40B4-BE49-F238E27FC236}">
                <a16:creationId xmlns:a16="http://schemas.microsoft.com/office/drawing/2014/main" id="{4D29CA33-679C-4866-8585-1D40290C6B0F}"/>
              </a:ext>
            </a:extLst>
          </p:cNvPr>
          <p:cNvSpPr>
            <a:spLocks noChangeArrowheads="1"/>
          </p:cNvSpPr>
          <p:nvPr/>
        </p:nvSpPr>
        <p:spPr bwMode="auto">
          <a:xfrm>
            <a:off x="694110" y="2177153"/>
            <a:ext cx="8208963"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200" dirty="0">
                <a:solidFill>
                  <a:srgbClr val="FF0000"/>
                </a:solidFill>
              </a:rPr>
              <a:t>功能：</a:t>
            </a:r>
            <a:endParaRPr lang="en-US" altLang="zh-CN" sz="2200" dirty="0">
              <a:solidFill>
                <a:srgbClr val="FF0000"/>
              </a:solidFill>
            </a:endParaRPr>
          </a:p>
          <a:p>
            <a:pPr eaLnBrk="1" hangingPunct="1">
              <a:lnSpc>
                <a:spcPct val="125000"/>
              </a:lnSpc>
              <a:buFont typeface="Arial" panose="020B0604020202020204" pitchFamily="34" charset="0"/>
              <a:buChar char="•"/>
            </a:pPr>
            <a:r>
              <a:rPr lang="en-US" altLang="zh-CN" sz="2200" dirty="0"/>
              <a:t>add</a:t>
            </a:r>
            <a:r>
              <a:rPr lang="zh-CN" altLang="en-US" sz="2200" dirty="0"/>
              <a:t>实现加法，</a:t>
            </a:r>
            <a:r>
              <a:rPr lang="en-US" altLang="zh-CN" sz="2200" dirty="0"/>
              <a:t>sub</a:t>
            </a:r>
            <a:r>
              <a:rPr lang="zh-CN" altLang="en-US" sz="2200" dirty="0"/>
              <a:t>实现减法</a:t>
            </a:r>
          </a:p>
        </p:txBody>
      </p:sp>
      <p:graphicFrame>
        <p:nvGraphicFramePr>
          <p:cNvPr id="15" name="表格 14">
            <a:extLst>
              <a:ext uri="{FF2B5EF4-FFF2-40B4-BE49-F238E27FC236}">
                <a16:creationId xmlns:a16="http://schemas.microsoft.com/office/drawing/2014/main" id="{9B64F039-B8E6-46A8-9906-8373ED361E53}"/>
              </a:ext>
            </a:extLst>
          </p:cNvPr>
          <p:cNvGraphicFramePr>
            <a:graphicFrameLocks noGrp="1"/>
          </p:cNvGraphicFramePr>
          <p:nvPr>
            <p:extLst>
              <p:ext uri="{D42A27DB-BD31-4B8C-83A1-F6EECF244321}">
                <p14:modId xmlns:p14="http://schemas.microsoft.com/office/powerpoint/2010/main" val="2198045135"/>
              </p:ext>
            </p:extLst>
          </p:nvPr>
        </p:nvGraphicFramePr>
        <p:xfrm>
          <a:off x="4051300" y="5123411"/>
          <a:ext cx="4706937" cy="1584816"/>
        </p:xfrm>
        <a:graphic>
          <a:graphicData uri="http://schemas.openxmlformats.org/drawingml/2006/table">
            <a:tbl>
              <a:tblPr/>
              <a:tblGrid>
                <a:gridCol w="4706937">
                  <a:extLst>
                    <a:ext uri="{9D8B030D-6E8A-4147-A177-3AD203B41FA5}">
                      <a16:colId xmlns:a16="http://schemas.microsoft.com/office/drawing/2014/main" val="2444477076"/>
                    </a:ext>
                  </a:extLst>
                </a:gridCol>
              </a:tblGrid>
              <a:tr h="395288">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 r1=r1+8</a:t>
                      </a:r>
                      <a:endPar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endParaRPr>
                    </a:p>
                  </a:txBody>
                  <a:tcPr marL="91430" marR="91430" marT="45702" marB="45702"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rgbClr val="EEEBEC"/>
                    </a:solidFill>
                  </a:tcPr>
                </a:tc>
                <a:extLst>
                  <a:ext uri="{0D108BD9-81ED-4DB2-BD59-A6C34878D82A}">
                    <a16:rowId xmlns:a16="http://schemas.microsoft.com/office/drawing/2014/main" val="1253638133"/>
                  </a:ext>
                </a:extLst>
              </a:tr>
              <a:tr h="395288">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a:t>
                      </a:r>
                      <a:r>
                        <a:rPr kumimoji="0" lang="en-US" altLang="zh-CN"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rPr>
                        <a:t>r1=r1+r2</a:t>
                      </a:r>
                      <a:endParaRPr kumimoji="0" lang="zh-CN" altLang="en-US"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endParaRPr>
                    </a:p>
                  </a:txBody>
                  <a:tcPr marL="91430" marR="91430" marT="45702" marB="45702"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50669561"/>
                  </a:ext>
                </a:extLst>
              </a:tr>
              <a:tr h="395288">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r1=r1+</a:t>
                      </a:r>
                      <a:r>
                        <a:rPr kumimoji="0" lang="zh-CN" altLang="en-US"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内存</a:t>
                      </a: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0x12345678</a:t>
                      </a:r>
                      <a:r>
                        <a:rPr kumimoji="0" lang="zh-CN" altLang="en-US"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中的值</a:t>
                      </a:r>
                    </a:p>
                  </a:txBody>
                  <a:tcPr marL="91430" marR="91430" marT="45702" marB="45702"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rgbClr val="EEEBEC"/>
                    </a:solidFill>
                  </a:tcPr>
                </a:tc>
                <a:extLst>
                  <a:ext uri="{0D108BD9-81ED-4DB2-BD59-A6C34878D82A}">
                    <a16:rowId xmlns:a16="http://schemas.microsoft.com/office/drawing/2014/main" val="1068833336"/>
                  </a:ext>
                </a:extLst>
              </a:tr>
              <a:tr h="395288">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rPr>
                        <a:t>内存</a:t>
                      </a:r>
                      <a:r>
                        <a:rPr kumimoji="0" lang="en-US" altLang="zh-CN"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rPr>
                        <a:t>0x12345678</a:t>
                      </a:r>
                      <a:r>
                        <a:rPr kumimoji="0" lang="zh-CN" altLang="en-US"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rPr>
                        <a:t>中的值加</a:t>
                      </a:r>
                      <a:r>
                        <a:rPr kumimoji="0" lang="en-US" altLang="zh-CN"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rPr>
                        <a:t>r1</a:t>
                      </a:r>
                      <a:r>
                        <a:rPr kumimoji="0" lang="zh-CN" altLang="en-US" sz="2000" b="0" i="0" u="none" strike="noStrike" kern="1200" cap="none" normalizeH="0" baseline="0" dirty="0">
                          <a:ln>
                            <a:noFill/>
                          </a:ln>
                          <a:solidFill>
                            <a:schemeClr val="accent4">
                              <a:lumMod val="10000"/>
                              <a:lumOff val="90000"/>
                            </a:schemeClr>
                          </a:solidFill>
                          <a:effectLst/>
                          <a:latin typeface="Century Gothic" charset="0"/>
                          <a:ea typeface="幼圆" charset="0"/>
                          <a:cs typeface="+mn-cs"/>
                        </a:rPr>
                        <a:t>再写回内存</a:t>
                      </a:r>
                    </a:p>
                  </a:txBody>
                  <a:tcPr marL="91430" marR="91430" marT="45702" marB="45702" horzOverflow="overflow">
                    <a:lnL>
                      <a:noFill/>
                    </a:lnL>
                    <a:lnR w="12700" cap="flat" cmpd="sng" algn="ctr">
                      <a:solidFill>
                        <a:srgbClr val="8D6974"/>
                      </a:solidFill>
                      <a:prstDash val="solid"/>
                      <a:round/>
                      <a:headEnd type="none" w="med" len="med"/>
                      <a:tailEnd type="none" w="med" len="med"/>
                    </a:lnR>
                    <a:lnT w="12700" cap="flat" cmpd="sng" algn="ctr">
                      <a:solidFill>
                        <a:srgbClr val="8D6974"/>
                      </a:solidFill>
                      <a:prstDash val="solid"/>
                      <a:round/>
                      <a:headEnd type="none" w="med" len="med"/>
                      <a:tailEnd type="none" w="med" len="med"/>
                    </a:lnT>
                    <a:lnB w="12700" cap="flat" cmpd="sng" algn="ctr">
                      <a:solidFill>
                        <a:srgbClr val="8D6974"/>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341732168"/>
                  </a:ext>
                </a:extLst>
              </a:tr>
            </a:tbl>
          </a:graphicData>
        </a:graphic>
      </p:graphicFrame>
    </p:spTree>
    <p:extLst>
      <p:ext uri="{BB962C8B-B14F-4D97-AF65-F5344CB8AC3E}">
        <p14:creationId xmlns:p14="http://schemas.microsoft.com/office/powerpoint/2010/main" val="342063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8" name="内容占位符 2">
            <a:extLst>
              <a:ext uri="{FF2B5EF4-FFF2-40B4-BE49-F238E27FC236}">
                <a16:creationId xmlns:a16="http://schemas.microsoft.com/office/drawing/2014/main" id="{8B378BA1-CA9F-4B8F-813A-3845D29CC29B}"/>
              </a:ext>
            </a:extLst>
          </p:cNvPr>
          <p:cNvSpPr txBox="1">
            <a:spLocks/>
          </p:cNvSpPr>
          <p:nvPr/>
        </p:nvSpPr>
        <p:spPr bwMode="auto">
          <a:xfrm>
            <a:off x="755576" y="1844824"/>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80000"/>
            </a:pPr>
            <a:r>
              <a:rPr lang="en-US" altLang="zh-CN" sz="2800">
                <a:latin typeface="Century Gothic" panose="020B0502020202020204" pitchFamily="34" charset="0"/>
                <a:ea typeface="幼圆" panose="02010509060101010101" pitchFamily="49" charset="-122"/>
              </a:rPr>
              <a:t>4.1.5 </a:t>
            </a:r>
            <a:r>
              <a:rPr lang="zh-CN" altLang="en-US" sz="2800"/>
              <a:t>程序状态寄存器访问指令</a:t>
            </a:r>
            <a:r>
              <a:rPr lang="en-US" altLang="zh-CN" sz="2800"/>
              <a:t>msr</a:t>
            </a:r>
            <a:r>
              <a:rPr lang="zh-CN" altLang="en-US" sz="2800"/>
              <a:t>、</a:t>
            </a:r>
            <a:r>
              <a:rPr lang="en-US" altLang="zh-CN" sz="2800"/>
              <a:t>mrs</a:t>
            </a:r>
          </a:p>
          <a:p>
            <a:pPr eaLnBrk="1" hangingPunct="1">
              <a:lnSpc>
                <a:spcPct val="90000"/>
              </a:lnSpc>
              <a:spcBef>
                <a:spcPct val="20000"/>
              </a:spcBef>
              <a:buClr>
                <a:schemeClr val="accent1"/>
              </a:buClr>
              <a:buSzPct val="80000"/>
            </a:pPr>
            <a:endParaRPr lang="en-US" altLang="zh-CN" sz="2800"/>
          </a:p>
          <a:p>
            <a:pPr eaLnBrk="1" hangingPunct="1">
              <a:lnSpc>
                <a:spcPct val="90000"/>
              </a:lnSpc>
              <a:spcBef>
                <a:spcPct val="20000"/>
              </a:spcBef>
              <a:buClr>
                <a:schemeClr val="accent1"/>
              </a:buClr>
              <a:buSzPct val="80000"/>
              <a:buFont typeface="Wingdings 2" panose="05020102010507070707" pitchFamily="18" charset="2"/>
              <a:buNone/>
            </a:pPr>
            <a:endParaRPr lang="en-US" altLang="zh-CN" sz="2800">
              <a:latin typeface="Century Gothic" panose="020B0502020202020204" pitchFamily="34" charset="0"/>
              <a:ea typeface="幼圆" panose="02010509060101010101" pitchFamily="49" charset="-122"/>
            </a:endParaRPr>
          </a:p>
        </p:txBody>
      </p:sp>
      <p:sp>
        <p:nvSpPr>
          <p:cNvPr id="9" name="TextBox 5">
            <a:extLst>
              <a:ext uri="{FF2B5EF4-FFF2-40B4-BE49-F238E27FC236}">
                <a16:creationId xmlns:a16="http://schemas.microsoft.com/office/drawing/2014/main" id="{DB76EB02-B14A-460C-A6E9-111D8DD485FC}"/>
              </a:ext>
            </a:extLst>
          </p:cNvPr>
          <p:cNvSpPr txBox="1">
            <a:spLocks noChangeArrowheads="1"/>
          </p:cNvSpPr>
          <p:nvPr/>
        </p:nvSpPr>
        <p:spPr bwMode="auto">
          <a:xfrm>
            <a:off x="838126" y="3789512"/>
            <a:ext cx="7920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FF0000"/>
                </a:solidFill>
              </a:rPr>
              <a:t>语法格式：</a:t>
            </a:r>
            <a:endParaRPr lang="en-US" altLang="zh-CN" sz="2400" dirty="0">
              <a:solidFill>
                <a:srgbClr val="FF0000"/>
              </a:solidFill>
            </a:endParaRPr>
          </a:p>
          <a:p>
            <a:pPr eaLnBrk="1" hangingPunct="1">
              <a:buFont typeface="Arial" panose="020B0604020202020204" pitchFamily="34" charset="0"/>
              <a:buChar char="•"/>
            </a:pPr>
            <a:r>
              <a:rPr lang="en-US" altLang="zh-CN" sz="2400" dirty="0" err="1"/>
              <a:t>msr</a:t>
            </a:r>
            <a:r>
              <a:rPr lang="en-US" altLang="zh-CN" sz="2400" dirty="0"/>
              <a:t> </a:t>
            </a:r>
            <a:r>
              <a:rPr lang="en-US" altLang="zh-CN" sz="2400" dirty="0" err="1"/>
              <a:t>cpsr</a:t>
            </a:r>
            <a:r>
              <a:rPr lang="en-US" altLang="zh-CN" sz="2400" dirty="0"/>
              <a:t>/</a:t>
            </a:r>
            <a:r>
              <a:rPr lang="en-US" altLang="zh-CN" sz="2400" dirty="0" err="1"/>
              <a:t>spsr</a:t>
            </a:r>
            <a:r>
              <a:rPr lang="zh-CN" altLang="en-US" sz="2400" dirty="0"/>
              <a:t>，</a:t>
            </a:r>
            <a:r>
              <a:rPr lang="en-US" altLang="zh-CN" sz="2400" dirty="0"/>
              <a:t>&lt;register&gt;</a:t>
            </a:r>
          </a:p>
          <a:p>
            <a:pPr eaLnBrk="1" hangingPunct="1">
              <a:buFont typeface="Arial" panose="020B0604020202020204" pitchFamily="34" charset="0"/>
              <a:buChar char="•"/>
            </a:pPr>
            <a:r>
              <a:rPr lang="en-US" altLang="zh-CN" sz="2400" dirty="0" err="1"/>
              <a:t>mrs</a:t>
            </a:r>
            <a:r>
              <a:rPr lang="en-US" altLang="zh-CN" sz="2400" dirty="0"/>
              <a:t> &lt;register&gt;</a:t>
            </a:r>
            <a:r>
              <a:rPr lang="zh-CN" altLang="en-US" sz="2400" dirty="0"/>
              <a:t>，</a:t>
            </a:r>
            <a:r>
              <a:rPr lang="en-US" altLang="zh-CN" sz="2400" dirty="0" err="1"/>
              <a:t>cpsr</a:t>
            </a:r>
            <a:r>
              <a:rPr lang="en-US" altLang="zh-CN" sz="2400" dirty="0"/>
              <a:t>/</a:t>
            </a:r>
            <a:r>
              <a:rPr lang="en-US" altLang="zh-CN" sz="2400" dirty="0" err="1"/>
              <a:t>spsr</a:t>
            </a:r>
            <a:endParaRPr lang="en-US" altLang="zh-CN" sz="2400" dirty="0"/>
          </a:p>
        </p:txBody>
      </p:sp>
      <p:sp>
        <p:nvSpPr>
          <p:cNvPr id="13" name="矩形 12">
            <a:extLst>
              <a:ext uri="{FF2B5EF4-FFF2-40B4-BE49-F238E27FC236}">
                <a16:creationId xmlns:a16="http://schemas.microsoft.com/office/drawing/2014/main" id="{5D073EF9-0828-4542-B2A3-C2233AAAB34F}"/>
              </a:ext>
            </a:extLst>
          </p:cNvPr>
          <p:cNvSpPr>
            <a:spLocks noChangeArrowheads="1"/>
          </p:cNvSpPr>
          <p:nvPr/>
        </p:nvSpPr>
        <p:spPr bwMode="auto">
          <a:xfrm>
            <a:off x="838126" y="2421087"/>
            <a:ext cx="8208963"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dirty="0">
                <a:solidFill>
                  <a:srgbClr val="FF0000"/>
                </a:solidFill>
              </a:rPr>
              <a:t>功能：</a:t>
            </a:r>
            <a:endParaRPr lang="en-US" altLang="zh-CN" sz="2400" dirty="0">
              <a:solidFill>
                <a:srgbClr val="FF0000"/>
              </a:solidFill>
            </a:endParaRPr>
          </a:p>
          <a:p>
            <a:pPr eaLnBrk="1" hangingPunct="1">
              <a:lnSpc>
                <a:spcPct val="125000"/>
              </a:lnSpc>
              <a:buFont typeface="Arial" panose="020B0604020202020204" pitchFamily="34" charset="0"/>
              <a:buChar char="•"/>
            </a:pPr>
            <a:r>
              <a:rPr lang="en-US" altLang="zh-CN" sz="2400" dirty="0" err="1"/>
              <a:t>msr</a:t>
            </a:r>
            <a:r>
              <a:rPr lang="zh-CN" altLang="en-US" sz="2400" dirty="0"/>
              <a:t>和</a:t>
            </a:r>
            <a:r>
              <a:rPr lang="en-US" altLang="zh-CN" sz="2400" dirty="0" err="1"/>
              <a:t>mrs</a:t>
            </a:r>
            <a:r>
              <a:rPr lang="zh-CN" altLang="en-US" sz="2400" dirty="0"/>
              <a:t>对程序状态寄存器</a:t>
            </a:r>
            <a:r>
              <a:rPr lang="en-US" altLang="zh-CN" sz="2400" dirty="0" err="1"/>
              <a:t>cpsr</a:t>
            </a:r>
            <a:r>
              <a:rPr lang="zh-CN" altLang="en-US" sz="2400" dirty="0"/>
              <a:t>和</a:t>
            </a:r>
            <a:r>
              <a:rPr lang="en-US" altLang="zh-CN" sz="2400" dirty="0" err="1"/>
              <a:t>spsr</a:t>
            </a:r>
            <a:r>
              <a:rPr lang="zh-CN" altLang="en-US" sz="2400" dirty="0"/>
              <a:t>进行读</a:t>
            </a:r>
            <a:r>
              <a:rPr lang="en-US" altLang="zh-CN" sz="2400" dirty="0"/>
              <a:t>/</a:t>
            </a:r>
            <a:r>
              <a:rPr lang="zh-CN" altLang="en-US" sz="2400" dirty="0"/>
              <a:t>写操作</a:t>
            </a:r>
            <a:endParaRPr lang="en-US" altLang="zh-CN" sz="2400" dirty="0"/>
          </a:p>
          <a:p>
            <a:pPr eaLnBrk="1" hangingPunct="1">
              <a:lnSpc>
                <a:spcPct val="125000"/>
              </a:lnSpc>
              <a:buFont typeface="Arial" panose="020B0604020202020204" pitchFamily="34" charset="0"/>
              <a:buChar char="•"/>
            </a:pPr>
            <a:r>
              <a:rPr lang="zh-CN" altLang="en-US" sz="2400" dirty="0"/>
              <a:t>用于设置处理器工作模式、开关</a:t>
            </a:r>
            <a:r>
              <a:rPr lang="en-US" altLang="zh-CN" sz="2400" dirty="0"/>
              <a:t>cache</a:t>
            </a:r>
            <a:r>
              <a:rPr lang="zh-CN" altLang="en-US" sz="2400" dirty="0"/>
              <a:t>、屏蔽中断等</a:t>
            </a:r>
          </a:p>
        </p:txBody>
      </p:sp>
      <p:graphicFrame>
        <p:nvGraphicFramePr>
          <p:cNvPr id="14" name="表格 13">
            <a:extLst>
              <a:ext uri="{FF2B5EF4-FFF2-40B4-BE49-F238E27FC236}">
                <a16:creationId xmlns:a16="http://schemas.microsoft.com/office/drawing/2014/main" id="{EC97527B-59EF-47AF-AEBC-98BE4737E10D}"/>
              </a:ext>
            </a:extLst>
          </p:cNvPr>
          <p:cNvGraphicFramePr>
            <a:graphicFrameLocks noGrp="1"/>
          </p:cNvGraphicFramePr>
          <p:nvPr>
            <p:extLst>
              <p:ext uri="{D42A27DB-BD31-4B8C-83A1-F6EECF244321}">
                <p14:modId xmlns:p14="http://schemas.microsoft.com/office/powerpoint/2010/main" val="2201010240"/>
              </p:ext>
            </p:extLst>
          </p:nvPr>
        </p:nvGraphicFramePr>
        <p:xfrm>
          <a:off x="1485826" y="5445274"/>
          <a:ext cx="6096000" cy="1190625"/>
        </p:xfrm>
        <a:graphic>
          <a:graphicData uri="http://schemas.openxmlformats.org/drawingml/2006/table">
            <a:tbl>
              <a:tblPr/>
              <a:tblGrid>
                <a:gridCol w="1871663">
                  <a:extLst>
                    <a:ext uri="{9D8B030D-6E8A-4147-A177-3AD203B41FA5}">
                      <a16:colId xmlns:a16="http://schemas.microsoft.com/office/drawing/2014/main" val="3665898226"/>
                    </a:ext>
                  </a:extLst>
                </a:gridCol>
                <a:gridCol w="4224337">
                  <a:extLst>
                    <a:ext uri="{9D8B030D-6E8A-4147-A177-3AD203B41FA5}">
                      <a16:colId xmlns:a16="http://schemas.microsoft.com/office/drawing/2014/main" val="826523360"/>
                    </a:ext>
                  </a:extLst>
                </a:gridCol>
              </a:tblGrid>
              <a:tr h="396875">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FFFF"/>
                          </a:solidFill>
                          <a:effectLst/>
                          <a:latin typeface="Century Gothic" panose="020B0502020202020204" pitchFamily="34" charset="0"/>
                          <a:ea typeface="幼圆" panose="02010509060101010101" pitchFamily="49" charset="-122"/>
                        </a:rPr>
                        <a:t>命令</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2A9B9"/>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FFFF"/>
                          </a:solidFill>
                          <a:effectLst/>
                          <a:latin typeface="Century Gothic" panose="020B0502020202020204" pitchFamily="34" charset="0"/>
                          <a:ea typeface="幼圆" panose="02010509060101010101" pitchFamily="49" charset="-122"/>
                        </a:rPr>
                        <a:t>功能</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2A9B9"/>
                    </a:solidFill>
                  </a:tcPr>
                </a:tc>
                <a:extLst>
                  <a:ext uri="{0D108BD9-81ED-4DB2-BD59-A6C34878D82A}">
                    <a16:rowId xmlns:a16="http://schemas.microsoft.com/office/drawing/2014/main" val="3766019500"/>
                  </a:ext>
                </a:extLst>
              </a:tr>
              <a:tr h="396875">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a:t>
                      </a:r>
                      <a:r>
                        <a:rPr kumimoji="0" lang="en-US" altLang="zh-CN" sz="2000" b="0" i="0" u="none" strike="noStrike" cap="none" normalizeH="0" baseline="0" dirty="0" err="1">
                          <a:ln>
                            <a:noFill/>
                          </a:ln>
                          <a:solidFill>
                            <a:srgbClr val="000000"/>
                          </a:solidFill>
                          <a:effectLst/>
                          <a:latin typeface="Century Gothic" panose="020B0502020202020204" pitchFamily="34" charset="0"/>
                          <a:ea typeface="幼圆" panose="02010509060101010101" pitchFamily="49" charset="-122"/>
                        </a:rPr>
                        <a:t>msr</a:t>
                      </a: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a:t>
                      </a:r>
                      <a:r>
                        <a:rPr kumimoji="0" lang="en-US" altLang="zh-CN" sz="2000" b="0" i="0" u="none" strike="noStrike" cap="none" normalizeH="0" baseline="0" dirty="0" err="1">
                          <a:ln>
                            <a:noFill/>
                          </a:ln>
                          <a:solidFill>
                            <a:srgbClr val="000000"/>
                          </a:solidFill>
                          <a:effectLst/>
                          <a:latin typeface="Century Gothic" panose="020B0502020202020204" pitchFamily="34" charset="0"/>
                          <a:ea typeface="幼圆" panose="02010509060101010101" pitchFamily="49" charset="-122"/>
                        </a:rPr>
                        <a:t>cpsr</a:t>
                      </a: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r1</a:t>
                      </a:r>
                      <a:endParaRPr kumimoji="0" lang="zh-CN" altLang="en-US"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2E6"/>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  将 </a:t>
                      </a: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r1 </a:t>
                      </a:r>
                      <a:r>
                        <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中的内容写到 </a:t>
                      </a: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cpsr</a:t>
                      </a:r>
                      <a:r>
                        <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寄存器</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2E6"/>
                    </a:solidFill>
                  </a:tcPr>
                </a:tc>
                <a:extLst>
                  <a:ext uri="{0D108BD9-81ED-4DB2-BD59-A6C34878D82A}">
                    <a16:rowId xmlns:a16="http://schemas.microsoft.com/office/drawing/2014/main" val="860649084"/>
                  </a:ext>
                </a:extLst>
              </a:tr>
              <a:tr h="396875">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a:t>
                      </a:r>
                      <a:r>
                        <a:rPr kumimoji="0" lang="en-US" altLang="zh-CN" sz="2000" b="0" i="0" u="none" strike="noStrike" cap="none" normalizeH="0" baseline="0" dirty="0" err="1">
                          <a:ln>
                            <a:noFill/>
                          </a:ln>
                          <a:solidFill>
                            <a:srgbClr val="000000"/>
                          </a:solidFill>
                          <a:effectLst/>
                          <a:latin typeface="Century Gothic" panose="020B0502020202020204" pitchFamily="34" charset="0"/>
                          <a:ea typeface="幼圆" panose="02010509060101010101" pitchFamily="49" charset="-122"/>
                        </a:rPr>
                        <a:t>mrs</a:t>
                      </a: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r1, </a:t>
                      </a:r>
                      <a:r>
                        <a:rPr kumimoji="0" lang="en-US" altLang="zh-CN" sz="2000" b="0" i="0" u="none" strike="noStrike" cap="none" normalizeH="0" baseline="0" dirty="0" err="1">
                          <a:ln>
                            <a:noFill/>
                          </a:ln>
                          <a:solidFill>
                            <a:srgbClr val="000000"/>
                          </a:solidFill>
                          <a:effectLst/>
                          <a:latin typeface="Century Gothic" panose="020B0502020202020204" pitchFamily="34" charset="0"/>
                          <a:ea typeface="幼圆" panose="02010509060101010101" pitchFamily="49" charset="-122"/>
                        </a:rPr>
                        <a:t>cpsr</a:t>
                      </a:r>
                      <a:endParaRPr kumimoji="0" lang="zh-CN" altLang="en-US"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F1F3"/>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读取</a:t>
                      </a:r>
                      <a:r>
                        <a:rPr kumimoji="0" lang="en-US" altLang="zh-CN" sz="2000" b="0" i="0" u="none" strike="noStrike" cap="none" normalizeH="0" baseline="0" dirty="0" err="1">
                          <a:ln>
                            <a:noFill/>
                          </a:ln>
                          <a:solidFill>
                            <a:srgbClr val="000000"/>
                          </a:solidFill>
                          <a:effectLst/>
                          <a:latin typeface="Century Gothic" panose="020B0502020202020204" pitchFamily="34" charset="0"/>
                          <a:ea typeface="幼圆" panose="02010509060101010101" pitchFamily="49" charset="-122"/>
                        </a:rPr>
                        <a:t>cpsr</a:t>
                      </a:r>
                      <a:r>
                        <a:rPr kumimoji="0" lang="zh-CN" altLang="en-US"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寄存器到 </a:t>
                      </a:r>
                      <a:r>
                        <a:rPr kumimoji="0" lang="en-US" altLang="zh-CN"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r</a:t>
                      </a:r>
                      <a:endParaRPr kumimoji="0" lang="zh-CN" altLang="en-US" sz="2000" b="0"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F1F3"/>
                    </a:solidFill>
                  </a:tcPr>
                </a:tc>
                <a:extLst>
                  <a:ext uri="{0D108BD9-81ED-4DB2-BD59-A6C34878D82A}">
                    <a16:rowId xmlns:a16="http://schemas.microsoft.com/office/drawing/2014/main" val="2547458169"/>
                  </a:ext>
                </a:extLst>
              </a:tr>
            </a:tbl>
          </a:graphicData>
        </a:graphic>
      </p:graphicFrame>
    </p:spTree>
    <p:extLst>
      <p:ext uri="{BB962C8B-B14F-4D97-AF65-F5344CB8AC3E}">
        <p14:creationId xmlns:p14="http://schemas.microsoft.com/office/powerpoint/2010/main" val="217864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8" name="内容占位符 2">
            <a:extLst>
              <a:ext uri="{FF2B5EF4-FFF2-40B4-BE49-F238E27FC236}">
                <a16:creationId xmlns:a16="http://schemas.microsoft.com/office/drawing/2014/main" id="{8B378BA1-CA9F-4B8F-813A-3845D29CC29B}"/>
              </a:ext>
            </a:extLst>
          </p:cNvPr>
          <p:cNvSpPr txBox="1">
            <a:spLocks/>
          </p:cNvSpPr>
          <p:nvPr/>
        </p:nvSpPr>
        <p:spPr bwMode="auto">
          <a:xfrm>
            <a:off x="755576" y="1844824"/>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80000"/>
            </a:pPr>
            <a:r>
              <a:rPr lang="en-US" altLang="zh-CN" sz="2800">
                <a:latin typeface="Century Gothic" panose="020B0502020202020204" pitchFamily="34" charset="0"/>
                <a:ea typeface="幼圆" panose="02010509060101010101" pitchFamily="49" charset="-122"/>
              </a:rPr>
              <a:t>4.1.5 </a:t>
            </a:r>
            <a:r>
              <a:rPr lang="zh-CN" altLang="en-US" sz="2800"/>
              <a:t>程序状态寄存器访问指令</a:t>
            </a:r>
            <a:r>
              <a:rPr lang="en-US" altLang="zh-CN" sz="2800"/>
              <a:t>msr</a:t>
            </a:r>
            <a:r>
              <a:rPr lang="zh-CN" altLang="en-US" sz="2800"/>
              <a:t>、</a:t>
            </a:r>
            <a:r>
              <a:rPr lang="en-US" altLang="zh-CN" sz="2800"/>
              <a:t>mrs</a:t>
            </a:r>
          </a:p>
          <a:p>
            <a:pPr eaLnBrk="1" hangingPunct="1">
              <a:lnSpc>
                <a:spcPct val="90000"/>
              </a:lnSpc>
              <a:spcBef>
                <a:spcPct val="20000"/>
              </a:spcBef>
              <a:buClr>
                <a:schemeClr val="accent1"/>
              </a:buClr>
              <a:buSzPct val="80000"/>
            </a:pPr>
            <a:endParaRPr lang="en-US" altLang="zh-CN" sz="2800"/>
          </a:p>
          <a:p>
            <a:pPr eaLnBrk="1" hangingPunct="1">
              <a:lnSpc>
                <a:spcPct val="90000"/>
              </a:lnSpc>
              <a:spcBef>
                <a:spcPct val="20000"/>
              </a:spcBef>
              <a:buClr>
                <a:schemeClr val="accent1"/>
              </a:buClr>
              <a:buSzPct val="80000"/>
              <a:buFont typeface="Wingdings 2" panose="05020102010507070707" pitchFamily="18" charset="2"/>
              <a:buNone/>
            </a:pPr>
            <a:endParaRPr lang="en-US" altLang="zh-CN" sz="2800">
              <a:latin typeface="Century Gothic" panose="020B0502020202020204" pitchFamily="34" charset="0"/>
              <a:ea typeface="幼圆" panose="02010509060101010101" pitchFamily="49" charset="-122"/>
            </a:endParaRPr>
          </a:p>
        </p:txBody>
      </p:sp>
      <p:sp>
        <p:nvSpPr>
          <p:cNvPr id="9" name="TextBox 5">
            <a:extLst>
              <a:ext uri="{FF2B5EF4-FFF2-40B4-BE49-F238E27FC236}">
                <a16:creationId xmlns:a16="http://schemas.microsoft.com/office/drawing/2014/main" id="{DB76EB02-B14A-460C-A6E9-111D8DD485FC}"/>
              </a:ext>
            </a:extLst>
          </p:cNvPr>
          <p:cNvSpPr txBox="1">
            <a:spLocks noChangeArrowheads="1"/>
          </p:cNvSpPr>
          <p:nvPr/>
        </p:nvSpPr>
        <p:spPr bwMode="auto">
          <a:xfrm>
            <a:off x="838126" y="3789512"/>
            <a:ext cx="7920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FF0000"/>
                </a:solidFill>
              </a:rPr>
              <a:t>语法格式：</a:t>
            </a:r>
            <a:endParaRPr lang="en-US" altLang="zh-CN" sz="2400" dirty="0">
              <a:solidFill>
                <a:srgbClr val="FF0000"/>
              </a:solidFill>
            </a:endParaRPr>
          </a:p>
          <a:p>
            <a:pPr eaLnBrk="1" hangingPunct="1">
              <a:buFont typeface="Arial" panose="020B0604020202020204" pitchFamily="34" charset="0"/>
              <a:buChar char="•"/>
            </a:pPr>
            <a:r>
              <a:rPr lang="en-US" altLang="zh-CN" sz="2400" dirty="0" err="1"/>
              <a:t>msr</a:t>
            </a:r>
            <a:r>
              <a:rPr lang="en-US" altLang="zh-CN" sz="2400" dirty="0"/>
              <a:t> </a:t>
            </a:r>
            <a:r>
              <a:rPr lang="en-US" altLang="zh-CN" sz="2400" dirty="0" err="1"/>
              <a:t>cpsr</a:t>
            </a:r>
            <a:r>
              <a:rPr lang="en-US" altLang="zh-CN" sz="2400" dirty="0"/>
              <a:t>/</a:t>
            </a:r>
            <a:r>
              <a:rPr lang="en-US" altLang="zh-CN" sz="2400" dirty="0" err="1"/>
              <a:t>spsr</a:t>
            </a:r>
            <a:r>
              <a:rPr lang="zh-CN" altLang="en-US" sz="2400" dirty="0"/>
              <a:t>，</a:t>
            </a:r>
            <a:r>
              <a:rPr lang="en-US" altLang="zh-CN" sz="2400" dirty="0"/>
              <a:t>&lt;register&gt;</a:t>
            </a:r>
          </a:p>
          <a:p>
            <a:pPr eaLnBrk="1" hangingPunct="1">
              <a:buFont typeface="Arial" panose="020B0604020202020204" pitchFamily="34" charset="0"/>
              <a:buChar char="•"/>
            </a:pPr>
            <a:r>
              <a:rPr lang="en-US" altLang="zh-CN" sz="2400" dirty="0" err="1"/>
              <a:t>mrs</a:t>
            </a:r>
            <a:r>
              <a:rPr lang="en-US" altLang="zh-CN" sz="2400" dirty="0"/>
              <a:t> &lt;register&gt;</a:t>
            </a:r>
            <a:r>
              <a:rPr lang="zh-CN" altLang="en-US" sz="2400" dirty="0"/>
              <a:t>，</a:t>
            </a:r>
            <a:r>
              <a:rPr lang="en-US" altLang="zh-CN" sz="2400" dirty="0" err="1"/>
              <a:t>cpsr</a:t>
            </a:r>
            <a:r>
              <a:rPr lang="en-US" altLang="zh-CN" sz="2400" dirty="0"/>
              <a:t>/</a:t>
            </a:r>
            <a:r>
              <a:rPr lang="en-US" altLang="zh-CN" sz="2400" dirty="0" err="1"/>
              <a:t>spsr</a:t>
            </a:r>
            <a:endParaRPr lang="en-US" altLang="zh-CN" sz="2400" dirty="0"/>
          </a:p>
        </p:txBody>
      </p:sp>
      <p:sp>
        <p:nvSpPr>
          <p:cNvPr id="13" name="矩形 12">
            <a:extLst>
              <a:ext uri="{FF2B5EF4-FFF2-40B4-BE49-F238E27FC236}">
                <a16:creationId xmlns:a16="http://schemas.microsoft.com/office/drawing/2014/main" id="{5D073EF9-0828-4542-B2A3-C2233AAAB34F}"/>
              </a:ext>
            </a:extLst>
          </p:cNvPr>
          <p:cNvSpPr>
            <a:spLocks noChangeArrowheads="1"/>
          </p:cNvSpPr>
          <p:nvPr/>
        </p:nvSpPr>
        <p:spPr bwMode="auto">
          <a:xfrm>
            <a:off x="838126" y="2421087"/>
            <a:ext cx="8208963"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dirty="0">
                <a:solidFill>
                  <a:srgbClr val="FF0000"/>
                </a:solidFill>
              </a:rPr>
              <a:t>功能：</a:t>
            </a:r>
            <a:endParaRPr lang="en-US" altLang="zh-CN" sz="2400" dirty="0">
              <a:solidFill>
                <a:srgbClr val="FF0000"/>
              </a:solidFill>
            </a:endParaRPr>
          </a:p>
          <a:p>
            <a:pPr eaLnBrk="1" hangingPunct="1">
              <a:lnSpc>
                <a:spcPct val="125000"/>
              </a:lnSpc>
              <a:buFont typeface="Arial" panose="020B0604020202020204" pitchFamily="34" charset="0"/>
              <a:buChar char="•"/>
            </a:pPr>
            <a:r>
              <a:rPr lang="en-US" altLang="zh-CN" sz="2400" dirty="0" err="1"/>
              <a:t>msr</a:t>
            </a:r>
            <a:r>
              <a:rPr lang="zh-CN" altLang="en-US" sz="2400" dirty="0"/>
              <a:t>和</a:t>
            </a:r>
            <a:r>
              <a:rPr lang="en-US" altLang="zh-CN" sz="2400" dirty="0" err="1"/>
              <a:t>mrs</a:t>
            </a:r>
            <a:r>
              <a:rPr lang="zh-CN" altLang="en-US" sz="2400" dirty="0"/>
              <a:t>对程序状态寄存器</a:t>
            </a:r>
            <a:r>
              <a:rPr lang="en-US" altLang="zh-CN" sz="2400" dirty="0" err="1"/>
              <a:t>cpsr</a:t>
            </a:r>
            <a:r>
              <a:rPr lang="zh-CN" altLang="en-US" sz="2400" dirty="0"/>
              <a:t>和</a:t>
            </a:r>
            <a:r>
              <a:rPr lang="en-US" altLang="zh-CN" sz="2400" dirty="0" err="1"/>
              <a:t>spsr</a:t>
            </a:r>
            <a:r>
              <a:rPr lang="zh-CN" altLang="en-US" sz="2400" dirty="0"/>
              <a:t>进行读</a:t>
            </a:r>
            <a:r>
              <a:rPr lang="en-US" altLang="zh-CN" sz="2400" dirty="0"/>
              <a:t>/</a:t>
            </a:r>
            <a:r>
              <a:rPr lang="zh-CN" altLang="en-US" sz="2400" dirty="0"/>
              <a:t>写操作</a:t>
            </a:r>
            <a:endParaRPr lang="en-US" altLang="zh-CN" sz="2400" dirty="0"/>
          </a:p>
          <a:p>
            <a:pPr eaLnBrk="1" hangingPunct="1">
              <a:lnSpc>
                <a:spcPct val="125000"/>
              </a:lnSpc>
              <a:buFont typeface="Arial" panose="020B0604020202020204" pitchFamily="34" charset="0"/>
              <a:buChar char="•"/>
            </a:pPr>
            <a:r>
              <a:rPr lang="zh-CN" altLang="en-US" sz="2400" dirty="0"/>
              <a:t>用于设置处理器工作模式、开关</a:t>
            </a:r>
            <a:r>
              <a:rPr lang="en-US" altLang="zh-CN" sz="2400" dirty="0"/>
              <a:t>cache</a:t>
            </a:r>
            <a:r>
              <a:rPr lang="zh-CN" altLang="en-US" sz="2400" dirty="0"/>
              <a:t>、屏蔽中断等</a:t>
            </a:r>
          </a:p>
        </p:txBody>
      </p:sp>
      <p:graphicFrame>
        <p:nvGraphicFramePr>
          <p:cNvPr id="14" name="表格 13">
            <a:extLst>
              <a:ext uri="{FF2B5EF4-FFF2-40B4-BE49-F238E27FC236}">
                <a16:creationId xmlns:a16="http://schemas.microsoft.com/office/drawing/2014/main" id="{EC97527B-59EF-47AF-AEBC-98BE4737E10D}"/>
              </a:ext>
            </a:extLst>
          </p:cNvPr>
          <p:cNvGraphicFramePr>
            <a:graphicFrameLocks noGrp="1"/>
          </p:cNvGraphicFramePr>
          <p:nvPr/>
        </p:nvGraphicFramePr>
        <p:xfrm>
          <a:off x="1485826" y="5445274"/>
          <a:ext cx="6096000" cy="1190625"/>
        </p:xfrm>
        <a:graphic>
          <a:graphicData uri="http://schemas.openxmlformats.org/drawingml/2006/table">
            <a:tbl>
              <a:tblPr/>
              <a:tblGrid>
                <a:gridCol w="1871663">
                  <a:extLst>
                    <a:ext uri="{9D8B030D-6E8A-4147-A177-3AD203B41FA5}">
                      <a16:colId xmlns:a16="http://schemas.microsoft.com/office/drawing/2014/main" val="3665898226"/>
                    </a:ext>
                  </a:extLst>
                </a:gridCol>
                <a:gridCol w="4224337">
                  <a:extLst>
                    <a:ext uri="{9D8B030D-6E8A-4147-A177-3AD203B41FA5}">
                      <a16:colId xmlns:a16="http://schemas.microsoft.com/office/drawing/2014/main" val="826523360"/>
                    </a:ext>
                  </a:extLst>
                </a:gridCol>
              </a:tblGrid>
              <a:tr h="396875">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FFFF"/>
                          </a:solidFill>
                          <a:effectLst/>
                          <a:latin typeface="Century Gothic" panose="020B0502020202020204" pitchFamily="34" charset="0"/>
                          <a:ea typeface="幼圆" panose="02010509060101010101" pitchFamily="49" charset="-122"/>
                        </a:rPr>
                        <a:t>命令</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2A9B9"/>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FFFF"/>
                          </a:solidFill>
                          <a:effectLst/>
                          <a:latin typeface="Century Gothic" panose="020B0502020202020204" pitchFamily="34" charset="0"/>
                          <a:ea typeface="幼圆" panose="02010509060101010101" pitchFamily="49" charset="-122"/>
                        </a:rPr>
                        <a:t>功能</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2A9B9"/>
                    </a:solidFill>
                  </a:tcPr>
                </a:tc>
                <a:extLst>
                  <a:ext uri="{0D108BD9-81ED-4DB2-BD59-A6C34878D82A}">
                    <a16:rowId xmlns:a16="http://schemas.microsoft.com/office/drawing/2014/main" val="3766019500"/>
                  </a:ext>
                </a:extLst>
              </a:tr>
              <a:tr h="396875">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    msr cpsr, r1</a:t>
                      </a:r>
                      <a:endPar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2E6"/>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  将 </a:t>
                      </a: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r1 </a:t>
                      </a:r>
                      <a:r>
                        <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中的内容写到 </a:t>
                      </a: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cpsr</a:t>
                      </a:r>
                      <a:r>
                        <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寄存器</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CE2E6"/>
                    </a:solidFill>
                  </a:tcPr>
                </a:tc>
                <a:extLst>
                  <a:ext uri="{0D108BD9-81ED-4DB2-BD59-A6C34878D82A}">
                    <a16:rowId xmlns:a16="http://schemas.microsoft.com/office/drawing/2014/main" val="860649084"/>
                  </a:ext>
                </a:extLst>
              </a:tr>
              <a:tr h="396875">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    mrs r1, cpsr</a:t>
                      </a:r>
                      <a:endPar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F1F3"/>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  读取</a:t>
                      </a: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cpsr</a:t>
                      </a:r>
                      <a:r>
                        <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寄存器到 </a:t>
                      </a:r>
                      <a:r>
                        <a:rPr kumimoji="0" lang="en-US" altLang="zh-CN"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rPr>
                        <a:t>r</a:t>
                      </a:r>
                      <a:endParaRPr kumimoji="0" lang="zh-CN" altLang="en-US" sz="2000" b="0" i="0" u="none" strike="noStrike" cap="none" normalizeH="0" baseline="0">
                        <a:ln>
                          <a:noFill/>
                        </a:ln>
                        <a:solidFill>
                          <a:srgbClr val="000000"/>
                        </a:solidFill>
                        <a:effectLst/>
                        <a:latin typeface="Century Gothic" panose="020B0502020202020204" pitchFamily="34" charset="0"/>
                        <a:ea typeface="幼圆" panose="02010509060101010101" pitchFamily="49"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F1F3"/>
                    </a:solidFill>
                  </a:tcPr>
                </a:tc>
                <a:extLst>
                  <a:ext uri="{0D108BD9-81ED-4DB2-BD59-A6C34878D82A}">
                    <a16:rowId xmlns:a16="http://schemas.microsoft.com/office/drawing/2014/main" val="2547458169"/>
                  </a:ext>
                </a:extLst>
              </a:tr>
            </a:tbl>
          </a:graphicData>
        </a:graphic>
      </p:graphicFrame>
    </p:spTree>
    <p:extLst>
      <p:ext uri="{BB962C8B-B14F-4D97-AF65-F5344CB8AC3E}">
        <p14:creationId xmlns:p14="http://schemas.microsoft.com/office/powerpoint/2010/main" val="234316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7" name="内容占位符 2">
            <a:extLst>
              <a:ext uri="{FF2B5EF4-FFF2-40B4-BE49-F238E27FC236}">
                <a16:creationId xmlns:a16="http://schemas.microsoft.com/office/drawing/2014/main" id="{D77FE110-D7DB-4DDE-83B1-735728F6AFCC}"/>
              </a:ext>
            </a:extLst>
          </p:cNvPr>
          <p:cNvSpPr txBox="1">
            <a:spLocks/>
          </p:cNvSpPr>
          <p:nvPr/>
        </p:nvSpPr>
        <p:spPr bwMode="auto">
          <a:xfrm>
            <a:off x="683568" y="1844824"/>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80000"/>
            </a:pPr>
            <a:r>
              <a:rPr lang="en-US" altLang="zh-CN" sz="2800" dirty="0">
                <a:latin typeface="Century Gothic" panose="020B0502020202020204" pitchFamily="34" charset="0"/>
                <a:ea typeface="幼圆" panose="02010509060101010101" pitchFamily="49" charset="-122"/>
              </a:rPr>
              <a:t>4.1.6 </a:t>
            </a:r>
            <a:r>
              <a:rPr lang="zh-CN" altLang="en-US" sz="2800" dirty="0"/>
              <a:t>其他伪指令：</a:t>
            </a:r>
            <a:r>
              <a:rPr lang="zh-CN" altLang="en-US" sz="2000" dirty="0"/>
              <a:t>控制翻译程序如何生成机器指令代码</a:t>
            </a:r>
            <a:endParaRPr lang="en-US" altLang="zh-CN" sz="2000" dirty="0">
              <a:latin typeface="Century Gothic" panose="020B0502020202020204" pitchFamily="34" charset="0"/>
              <a:ea typeface="幼圆" panose="02010509060101010101" pitchFamily="49" charset="-122"/>
            </a:endParaRPr>
          </a:p>
        </p:txBody>
      </p:sp>
      <p:sp>
        <p:nvSpPr>
          <p:cNvPr id="10" name="矩形 9">
            <a:extLst>
              <a:ext uri="{FF2B5EF4-FFF2-40B4-BE49-F238E27FC236}">
                <a16:creationId xmlns:a16="http://schemas.microsoft.com/office/drawing/2014/main" id="{F9356622-A4BE-415D-ADBE-0C76C0506ABD}"/>
              </a:ext>
            </a:extLst>
          </p:cNvPr>
          <p:cNvSpPr>
            <a:spLocks noChangeArrowheads="1"/>
          </p:cNvSpPr>
          <p:nvPr/>
        </p:nvSpPr>
        <p:spPr bwMode="auto">
          <a:xfrm>
            <a:off x="683568" y="2348062"/>
            <a:ext cx="8136904" cy="443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buFont typeface="Wingdings 2" panose="05020102010507070707" pitchFamily="18" charset="2"/>
              <a:buNone/>
            </a:pPr>
            <a:r>
              <a:rPr lang="en-US" altLang="zh-CN" sz="2200" dirty="0"/>
              <a:t>1</a:t>
            </a:r>
            <a:r>
              <a:rPr lang="zh-CN" altLang="zh-CN" sz="2200" dirty="0"/>
              <a:t>）</a:t>
            </a:r>
            <a:r>
              <a:rPr lang="en-US" altLang="zh-CN" sz="2200" dirty="0"/>
              <a:t>.word expressions</a:t>
            </a:r>
          </a:p>
          <a:p>
            <a:pPr>
              <a:lnSpc>
                <a:spcPct val="90000"/>
              </a:lnSpc>
              <a:buFont typeface="Wingdings 2" panose="05020102010507070707" pitchFamily="18" charset="2"/>
              <a:buNone/>
            </a:pPr>
            <a:r>
              <a:rPr lang="en-US" altLang="zh-CN" sz="2200" dirty="0"/>
              <a:t>      </a:t>
            </a:r>
            <a:r>
              <a:rPr lang="zh-CN" altLang="en-US" sz="2200" dirty="0"/>
              <a:t>定义一个字，并为其分配</a:t>
            </a:r>
            <a:r>
              <a:rPr lang="en-US" altLang="zh-CN" sz="2200" dirty="0"/>
              <a:t>4B</a:t>
            </a:r>
            <a:r>
              <a:rPr lang="zh-CN" altLang="en-US" sz="2200" dirty="0"/>
              <a:t>空间</a:t>
            </a:r>
            <a:endParaRPr lang="en-US" altLang="zh-CN" sz="2200" dirty="0"/>
          </a:p>
          <a:p>
            <a:pPr>
              <a:lnSpc>
                <a:spcPct val="90000"/>
              </a:lnSpc>
              <a:buFont typeface="Wingdings 2" panose="05020102010507070707" pitchFamily="18" charset="2"/>
              <a:buNone/>
            </a:pPr>
            <a:r>
              <a:rPr lang="en-US" altLang="zh-CN" sz="2200" dirty="0"/>
              <a:t>      </a:t>
            </a:r>
            <a:r>
              <a:rPr lang="zh-CN" altLang="en-US" sz="2200" dirty="0"/>
              <a:t>类似有 </a:t>
            </a:r>
            <a:r>
              <a:rPr lang="en-US" altLang="zh-CN" sz="2200" dirty="0"/>
              <a:t>.byte</a:t>
            </a:r>
            <a:r>
              <a:rPr lang="zh-CN" altLang="en-US" sz="2200" dirty="0"/>
              <a:t>、</a:t>
            </a:r>
            <a:r>
              <a:rPr lang="en-US" altLang="zh-CN" sz="2200" dirty="0"/>
              <a:t>.short</a:t>
            </a:r>
            <a:r>
              <a:rPr lang="zh-CN" altLang="en-US" sz="2200" dirty="0"/>
              <a:t>、</a:t>
            </a:r>
            <a:r>
              <a:rPr lang="en-US" altLang="zh-CN" sz="2200" dirty="0"/>
              <a:t>.int</a:t>
            </a:r>
            <a:r>
              <a:rPr lang="zh-CN" altLang="en-US" sz="2200" dirty="0"/>
              <a:t>、</a:t>
            </a:r>
            <a:r>
              <a:rPr lang="en-US" altLang="zh-CN" sz="2200" dirty="0"/>
              <a:t>.long</a:t>
            </a:r>
          </a:p>
          <a:p>
            <a:pPr>
              <a:lnSpc>
                <a:spcPct val="125000"/>
              </a:lnSpc>
              <a:buFont typeface="Wingdings 2" panose="05020102010507070707" pitchFamily="18" charset="2"/>
              <a:buNone/>
            </a:pPr>
            <a:r>
              <a:rPr lang="en-US" altLang="zh-CN" sz="2200" dirty="0"/>
              <a:t>2</a:t>
            </a:r>
            <a:r>
              <a:rPr lang="zh-CN" altLang="zh-CN" sz="2200" dirty="0"/>
              <a:t>）</a:t>
            </a:r>
            <a:r>
              <a:rPr lang="en-US" altLang="zh-CN" sz="2200" dirty="0"/>
              <a:t>.extern</a:t>
            </a:r>
          </a:p>
          <a:p>
            <a:pPr>
              <a:lnSpc>
                <a:spcPct val="90000"/>
              </a:lnSpc>
              <a:buFont typeface="Wingdings 2" panose="05020102010507070707" pitchFamily="18" charset="2"/>
              <a:buNone/>
            </a:pPr>
            <a:r>
              <a:rPr lang="en-US" altLang="zh-CN" sz="2200" dirty="0"/>
              <a:t>      </a:t>
            </a:r>
            <a:r>
              <a:rPr lang="zh-CN" altLang="en-US" sz="2200" dirty="0"/>
              <a:t>定义一个外部符号（变量或函数）</a:t>
            </a:r>
            <a:endParaRPr lang="en-US" altLang="zh-CN" sz="2200" dirty="0"/>
          </a:p>
          <a:p>
            <a:pPr>
              <a:lnSpc>
                <a:spcPct val="125000"/>
              </a:lnSpc>
            </a:pPr>
            <a:r>
              <a:rPr lang="en-US" altLang="zh-CN" sz="2200" dirty="0"/>
              <a:t>3</a:t>
            </a:r>
            <a:r>
              <a:rPr lang="zh-CN" altLang="zh-CN" sz="2200" dirty="0"/>
              <a:t>）</a:t>
            </a:r>
            <a:r>
              <a:rPr lang="en-US" altLang="zh-CN" sz="2200" dirty="0"/>
              <a:t>.text</a:t>
            </a:r>
          </a:p>
          <a:p>
            <a:pPr>
              <a:lnSpc>
                <a:spcPct val="90000"/>
              </a:lnSpc>
              <a:buFont typeface="Wingdings 2" panose="05020102010507070707" pitchFamily="18" charset="2"/>
              <a:buNone/>
            </a:pPr>
            <a:r>
              <a:rPr lang="en-US" altLang="zh-CN" sz="2200" dirty="0"/>
              <a:t>      </a:t>
            </a:r>
            <a:r>
              <a:rPr lang="zh-CN" altLang="en-US" sz="2200" dirty="0"/>
              <a:t>表示一下语句属于代码段</a:t>
            </a:r>
            <a:endParaRPr lang="en-US" altLang="zh-CN" sz="2200" dirty="0"/>
          </a:p>
          <a:p>
            <a:pPr>
              <a:lnSpc>
                <a:spcPct val="90000"/>
              </a:lnSpc>
              <a:buFont typeface="Wingdings 2" panose="05020102010507070707" pitchFamily="18" charset="2"/>
              <a:buNone/>
            </a:pPr>
            <a:r>
              <a:rPr lang="en-US" altLang="zh-CN" sz="2200" dirty="0"/>
              <a:t>      </a:t>
            </a:r>
            <a:r>
              <a:rPr lang="zh-CN" altLang="en-US" sz="2200" dirty="0"/>
              <a:t>类似有数据段 </a:t>
            </a:r>
            <a:r>
              <a:rPr lang="en-US" altLang="zh-CN" sz="2200" dirty="0"/>
              <a:t>.data</a:t>
            </a:r>
            <a:r>
              <a:rPr lang="zh-CN" altLang="en-US" sz="2200" dirty="0"/>
              <a:t>、</a:t>
            </a:r>
            <a:r>
              <a:rPr lang="en-US" altLang="zh-CN" sz="2200" dirty="0" err="1"/>
              <a:t>bss</a:t>
            </a:r>
            <a:r>
              <a:rPr lang="zh-CN" altLang="en-US" sz="2200" dirty="0"/>
              <a:t>段 </a:t>
            </a:r>
            <a:endParaRPr lang="en-US" altLang="zh-CN" sz="2200" dirty="0"/>
          </a:p>
          <a:p>
            <a:pPr>
              <a:lnSpc>
                <a:spcPct val="125000"/>
              </a:lnSpc>
            </a:pPr>
            <a:r>
              <a:rPr lang="en-US" altLang="zh-CN" sz="2200" dirty="0"/>
              <a:t>4</a:t>
            </a:r>
            <a:r>
              <a:rPr lang="zh-CN" altLang="zh-CN" sz="2200" dirty="0"/>
              <a:t>）</a:t>
            </a:r>
            <a:r>
              <a:rPr lang="en-US" altLang="zh-CN" sz="2200" dirty="0"/>
              <a:t>.global</a:t>
            </a:r>
          </a:p>
          <a:p>
            <a:pPr>
              <a:lnSpc>
                <a:spcPct val="90000"/>
              </a:lnSpc>
              <a:buFont typeface="Wingdings 2" panose="05020102010507070707" pitchFamily="18" charset="2"/>
              <a:buNone/>
            </a:pPr>
            <a:r>
              <a:rPr lang="en-US" altLang="zh-CN" sz="2200" dirty="0"/>
              <a:t>      </a:t>
            </a:r>
            <a:r>
              <a:rPr lang="zh-CN" altLang="en-US" sz="2200" dirty="0"/>
              <a:t>定义一个全局标号</a:t>
            </a:r>
            <a:endParaRPr lang="en-US" altLang="zh-CN" sz="2200" dirty="0"/>
          </a:p>
          <a:p>
            <a:pPr>
              <a:lnSpc>
                <a:spcPct val="90000"/>
              </a:lnSpc>
            </a:pPr>
            <a:r>
              <a:rPr lang="en-US" altLang="zh-CN" sz="2200" dirty="0"/>
              <a:t>      </a:t>
            </a:r>
            <a:r>
              <a:rPr lang="zh-CN" altLang="en-US" sz="2200" dirty="0"/>
              <a:t>常见声明 </a:t>
            </a:r>
            <a:r>
              <a:rPr lang="en-US" altLang="zh-CN" sz="2200" dirty="0"/>
              <a:t>_start </a:t>
            </a:r>
            <a:r>
              <a:rPr lang="zh-CN" altLang="en-US" sz="2200" dirty="0"/>
              <a:t>为全局函数 </a:t>
            </a:r>
            <a:endParaRPr lang="en-US" altLang="zh-CN" sz="2200" dirty="0"/>
          </a:p>
          <a:p>
            <a:pPr>
              <a:lnSpc>
                <a:spcPct val="90000"/>
              </a:lnSpc>
              <a:buFont typeface="Wingdings 2" panose="05020102010507070707" pitchFamily="18" charset="2"/>
              <a:buNone/>
            </a:pPr>
            <a:r>
              <a:rPr lang="en-US" altLang="zh-CN" sz="2200" dirty="0"/>
              <a:t>      .</a:t>
            </a:r>
            <a:r>
              <a:rPr lang="en-US" altLang="zh-CN" sz="2200" dirty="0" err="1"/>
              <a:t>golbal</a:t>
            </a:r>
            <a:r>
              <a:rPr lang="en-US" altLang="zh-CN" sz="2200" dirty="0"/>
              <a:t> _start</a:t>
            </a:r>
          </a:p>
          <a:p>
            <a:pPr>
              <a:lnSpc>
                <a:spcPct val="90000"/>
              </a:lnSpc>
              <a:buFont typeface="Wingdings 2" panose="05020102010507070707" pitchFamily="18" charset="2"/>
              <a:buNone/>
            </a:pPr>
            <a:r>
              <a:rPr lang="en-US" altLang="zh-CN" sz="2200" dirty="0"/>
              <a:t>      _start:</a:t>
            </a:r>
            <a:r>
              <a:rPr lang="en-US" altLang="zh-CN" sz="2400" dirty="0"/>
              <a:t> ……    </a:t>
            </a:r>
            <a:endParaRPr lang="zh-CN" altLang="en-US" sz="2400" dirty="0"/>
          </a:p>
        </p:txBody>
      </p:sp>
    </p:spTree>
    <p:extLst>
      <p:ext uri="{BB962C8B-B14F-4D97-AF65-F5344CB8AC3E}">
        <p14:creationId xmlns:p14="http://schemas.microsoft.com/office/powerpoint/2010/main" val="31821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0" dur="500"/>
                                        <p:tgtEl>
                                          <p:spTgt spid="10">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blinds(horizontal)">
                                      <p:cBhvr>
                                        <p:cTn id="18" dur="500"/>
                                        <p:tgtEl>
                                          <p:spTgt spid="1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blinds(horizontal)">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26" dur="500"/>
                                        <p:tgtEl>
                                          <p:spTgt spid="10">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29" dur="500"/>
                                        <p:tgtEl>
                                          <p:spTgt spid="10">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randombar(horizontal)">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wipe(up)">
                                      <p:cBhvr>
                                        <p:cTn id="37" dur="500"/>
                                        <p:tgtEl>
                                          <p:spTgt spid="10">
                                            <p:txEl>
                                              <p:pRg st="8" end="8"/>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0">
                                            <p:txEl>
                                              <p:pRg st="9" end="9"/>
                                            </p:txEl>
                                          </p:spTgt>
                                        </p:tgtEl>
                                        <p:attrNameLst>
                                          <p:attrName>style.visibility</p:attrName>
                                        </p:attrNameLst>
                                      </p:cBhvr>
                                      <p:to>
                                        <p:strVal val="visible"/>
                                      </p:to>
                                    </p:set>
                                    <p:animEffect transition="in" filter="wipe(up)">
                                      <p:cBhvr>
                                        <p:cTn id="40" dur="500"/>
                                        <p:tgtEl>
                                          <p:spTgt spid="10">
                                            <p:txEl>
                                              <p:pRg st="9" end="9"/>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10">
                                            <p:txEl>
                                              <p:pRg st="10" end="10"/>
                                            </p:txEl>
                                          </p:spTgt>
                                        </p:tgtEl>
                                        <p:attrNameLst>
                                          <p:attrName>style.visibility</p:attrName>
                                        </p:attrNameLst>
                                      </p:cBhvr>
                                      <p:to>
                                        <p:strVal val="visible"/>
                                      </p:to>
                                    </p:set>
                                    <p:animEffect transition="in" filter="wipe(up)">
                                      <p:cBhvr>
                                        <p:cTn id="43" dur="500"/>
                                        <p:tgtEl>
                                          <p:spTgt spid="10">
                                            <p:txEl>
                                              <p:pRg st="10" end="10"/>
                                            </p:txEl>
                                          </p:spTgt>
                                        </p:tgtEl>
                                      </p:cBhvr>
                                    </p:animEffect>
                                  </p:childTnLst>
                                </p:cTn>
                              </p:par>
                              <p:par>
                                <p:cTn id="44" presetID="22" presetClass="entr" presetSubtype="1" fill="hold" nodeType="withEffect">
                                  <p:stCondLst>
                                    <p:cond delay="0"/>
                                  </p:stCondLst>
                                  <p:childTnLst>
                                    <p:set>
                                      <p:cBhvr>
                                        <p:cTn id="45" dur="1" fill="hold">
                                          <p:stCondLst>
                                            <p:cond delay="0"/>
                                          </p:stCondLst>
                                        </p:cTn>
                                        <p:tgtEl>
                                          <p:spTgt spid="10">
                                            <p:txEl>
                                              <p:pRg st="11" end="11"/>
                                            </p:txEl>
                                          </p:spTgt>
                                        </p:tgtEl>
                                        <p:attrNameLst>
                                          <p:attrName>style.visibility</p:attrName>
                                        </p:attrNameLst>
                                      </p:cBhvr>
                                      <p:to>
                                        <p:strVal val="visible"/>
                                      </p:to>
                                    </p:set>
                                    <p:animEffect transition="in" filter="wipe(up)">
                                      <p:cBhvr>
                                        <p:cTn id="46" dur="500"/>
                                        <p:tgtEl>
                                          <p:spTgt spid="10">
                                            <p:txEl>
                                              <p:pRg st="11" end="11"/>
                                            </p:txEl>
                                          </p:spTgt>
                                        </p:tgtEl>
                                      </p:cBhvr>
                                    </p:animEffect>
                                  </p:childTnLst>
                                </p:cTn>
                              </p:par>
                              <p:par>
                                <p:cTn id="47" presetID="22" presetClass="entr" presetSubtype="1" fill="hold" nodeType="withEffect">
                                  <p:stCondLst>
                                    <p:cond delay="0"/>
                                  </p:stCondLst>
                                  <p:childTnLst>
                                    <p:set>
                                      <p:cBhvr>
                                        <p:cTn id="48" dur="1" fill="hold">
                                          <p:stCondLst>
                                            <p:cond delay="0"/>
                                          </p:stCondLst>
                                        </p:cTn>
                                        <p:tgtEl>
                                          <p:spTgt spid="10">
                                            <p:txEl>
                                              <p:pRg st="12" end="12"/>
                                            </p:txEl>
                                          </p:spTgt>
                                        </p:tgtEl>
                                        <p:attrNameLst>
                                          <p:attrName>style.visibility</p:attrName>
                                        </p:attrNameLst>
                                      </p:cBhvr>
                                      <p:to>
                                        <p:strVal val="visible"/>
                                      </p:to>
                                    </p:set>
                                    <p:animEffect transition="in" filter="wipe(up)">
                                      <p:cBhvr>
                                        <p:cTn id="49"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7" name="内容占位符 2">
            <a:extLst>
              <a:ext uri="{FF2B5EF4-FFF2-40B4-BE49-F238E27FC236}">
                <a16:creationId xmlns:a16="http://schemas.microsoft.com/office/drawing/2014/main" id="{D77FE110-D7DB-4DDE-83B1-735728F6AFCC}"/>
              </a:ext>
            </a:extLst>
          </p:cNvPr>
          <p:cNvSpPr txBox="1">
            <a:spLocks/>
          </p:cNvSpPr>
          <p:nvPr/>
        </p:nvSpPr>
        <p:spPr bwMode="auto">
          <a:xfrm>
            <a:off x="683568" y="1844824"/>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80000"/>
            </a:pPr>
            <a:r>
              <a:rPr lang="en-US" altLang="zh-CN" sz="2800" dirty="0">
                <a:latin typeface="Century Gothic" panose="020B0502020202020204" pitchFamily="34" charset="0"/>
                <a:ea typeface="幼圆" panose="02010509060101010101" pitchFamily="49" charset="-122"/>
              </a:rPr>
              <a:t>4.1.6 </a:t>
            </a:r>
            <a:r>
              <a:rPr lang="zh-CN" altLang="en-US" sz="2800" dirty="0"/>
              <a:t>其他伪指令：</a:t>
            </a:r>
            <a:r>
              <a:rPr lang="zh-CN" altLang="en-US" sz="2000" dirty="0"/>
              <a:t>控制翻译程序如何生成机器指令代码</a:t>
            </a:r>
            <a:endParaRPr lang="en-US" altLang="zh-CN" sz="2000" dirty="0">
              <a:latin typeface="Century Gothic" panose="020B0502020202020204" pitchFamily="34" charset="0"/>
              <a:ea typeface="幼圆" panose="02010509060101010101" pitchFamily="49" charset="-122"/>
            </a:endParaRPr>
          </a:p>
        </p:txBody>
      </p:sp>
      <p:sp>
        <p:nvSpPr>
          <p:cNvPr id="10" name="矩形 9">
            <a:extLst>
              <a:ext uri="{FF2B5EF4-FFF2-40B4-BE49-F238E27FC236}">
                <a16:creationId xmlns:a16="http://schemas.microsoft.com/office/drawing/2014/main" id="{F9356622-A4BE-415D-ADBE-0C76C0506ABD}"/>
              </a:ext>
            </a:extLst>
          </p:cNvPr>
          <p:cNvSpPr>
            <a:spLocks noChangeArrowheads="1"/>
          </p:cNvSpPr>
          <p:nvPr/>
        </p:nvSpPr>
        <p:spPr bwMode="auto">
          <a:xfrm>
            <a:off x="683568" y="2348062"/>
            <a:ext cx="8136904" cy="32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buFont typeface="Wingdings 2" panose="05020102010507070707" pitchFamily="18" charset="2"/>
              <a:buNone/>
            </a:pPr>
            <a:r>
              <a:rPr lang="en-US" altLang="zh-CN" sz="2400" dirty="0"/>
              <a:t>5</a:t>
            </a:r>
            <a:r>
              <a:rPr lang="zh-CN" altLang="zh-CN" sz="2400" dirty="0"/>
              <a:t>）</a:t>
            </a:r>
            <a:r>
              <a:rPr lang="en-US" altLang="zh-CN" sz="2400" dirty="0"/>
              <a:t>.align absexpr1,absexpr2</a:t>
            </a:r>
          </a:p>
          <a:p>
            <a:pPr>
              <a:lnSpc>
                <a:spcPct val="90000"/>
              </a:lnSpc>
              <a:buFont typeface="Wingdings 2" panose="05020102010507070707" pitchFamily="18" charset="2"/>
              <a:buNone/>
            </a:pPr>
            <a:r>
              <a:rPr lang="en-US" altLang="zh-CN" sz="2400" dirty="0"/>
              <a:t>      </a:t>
            </a:r>
            <a:r>
              <a:rPr lang="zh-CN" altLang="en-US" sz="2400" dirty="0"/>
              <a:t>以某种对齐方式在未使用的存储区域填充数值</a:t>
            </a:r>
            <a:endParaRPr lang="en-US" altLang="zh-CN" sz="2400" dirty="0"/>
          </a:p>
          <a:p>
            <a:pPr>
              <a:lnSpc>
                <a:spcPct val="90000"/>
              </a:lnSpc>
              <a:buFont typeface="Wingdings 2" panose="05020102010507070707" pitchFamily="18" charset="2"/>
              <a:buNone/>
            </a:pPr>
            <a:r>
              <a:rPr lang="en-US" altLang="zh-CN" sz="2400" dirty="0"/>
              <a:t>      absexpr1</a:t>
            </a:r>
            <a:r>
              <a:rPr lang="zh-CN" altLang="en-US" sz="2400" dirty="0"/>
              <a:t>表示对齐方式为</a:t>
            </a:r>
            <a:r>
              <a:rPr lang="en-US" altLang="zh-CN" sz="2400" dirty="0"/>
              <a:t>4</a:t>
            </a:r>
            <a:r>
              <a:rPr lang="zh-CN" altLang="en-US" sz="2400" dirty="0"/>
              <a:t>、</a:t>
            </a:r>
            <a:r>
              <a:rPr lang="en-US" altLang="zh-CN" sz="2400" dirty="0"/>
              <a:t>8</a:t>
            </a:r>
            <a:r>
              <a:rPr lang="zh-CN" altLang="en-US" sz="2400" dirty="0"/>
              <a:t>、</a:t>
            </a:r>
            <a:r>
              <a:rPr lang="en-US" altLang="zh-CN" sz="2400" dirty="0"/>
              <a:t>16</a:t>
            </a:r>
            <a:r>
              <a:rPr lang="zh-CN" altLang="en-US" sz="2400" dirty="0"/>
              <a:t>或</a:t>
            </a:r>
            <a:r>
              <a:rPr lang="en-US" altLang="zh-CN" sz="2400" dirty="0"/>
              <a:t>32</a:t>
            </a:r>
            <a:r>
              <a:rPr lang="zh-CN" altLang="en-US" sz="2400" dirty="0"/>
              <a:t>字节</a:t>
            </a:r>
            <a:endParaRPr lang="en-US" altLang="zh-CN" sz="2400" dirty="0"/>
          </a:p>
          <a:p>
            <a:pPr>
              <a:lnSpc>
                <a:spcPct val="90000"/>
              </a:lnSpc>
              <a:buFont typeface="Wingdings 2" panose="05020102010507070707" pitchFamily="18" charset="2"/>
              <a:buNone/>
            </a:pPr>
            <a:r>
              <a:rPr lang="en-US" altLang="zh-CN" sz="2400" dirty="0"/>
              <a:t>      absexpr2</a:t>
            </a:r>
            <a:r>
              <a:rPr lang="zh-CN" altLang="en-US" sz="2400" dirty="0"/>
              <a:t>表示填充的数值</a:t>
            </a:r>
            <a:endParaRPr lang="en-US" altLang="zh-CN" sz="2400" dirty="0"/>
          </a:p>
          <a:p>
            <a:pPr>
              <a:lnSpc>
                <a:spcPct val="125000"/>
              </a:lnSpc>
            </a:pPr>
            <a:r>
              <a:rPr lang="en-US" altLang="zh-CN" sz="2400" dirty="0"/>
              <a:t>6</a:t>
            </a:r>
            <a:r>
              <a:rPr lang="zh-CN" altLang="zh-CN" sz="2400" dirty="0"/>
              <a:t>）</a:t>
            </a:r>
            <a:r>
              <a:rPr lang="en-US" altLang="zh-CN" sz="2400" dirty="0"/>
              <a:t>.</a:t>
            </a:r>
            <a:r>
              <a:rPr lang="en-US" altLang="zh-CN" sz="2400" dirty="0" err="1"/>
              <a:t>marcro</a:t>
            </a:r>
            <a:endParaRPr lang="en-US" altLang="zh-CN" sz="2400" dirty="0"/>
          </a:p>
          <a:p>
            <a:pPr>
              <a:lnSpc>
                <a:spcPct val="90000"/>
              </a:lnSpc>
              <a:buFont typeface="Wingdings 2" panose="05020102010507070707" pitchFamily="18" charset="2"/>
              <a:buNone/>
            </a:pPr>
            <a:r>
              <a:rPr lang="en-US" altLang="zh-CN" sz="2400" dirty="0"/>
              <a:t>      </a:t>
            </a:r>
            <a:r>
              <a:rPr lang="zh-CN" altLang="en-US" sz="2400" dirty="0"/>
              <a:t>宏定义标记</a:t>
            </a:r>
            <a:endParaRPr lang="en-US" altLang="zh-CN" sz="2400" dirty="0"/>
          </a:p>
          <a:p>
            <a:pPr>
              <a:lnSpc>
                <a:spcPct val="90000"/>
              </a:lnSpc>
              <a:buFont typeface="Wingdings 2" panose="05020102010507070707" pitchFamily="18" charset="2"/>
              <a:buNone/>
            </a:pPr>
            <a:r>
              <a:rPr lang="en-US" altLang="zh-CN" sz="2400" dirty="0"/>
              <a:t>      </a:t>
            </a:r>
            <a:r>
              <a:rPr lang="zh-CN" altLang="en-US" sz="2400" dirty="0"/>
              <a:t>以</a:t>
            </a:r>
            <a:r>
              <a:rPr lang="en-US" altLang="zh-CN" sz="2400" dirty="0"/>
              <a:t>.</a:t>
            </a:r>
            <a:r>
              <a:rPr lang="en-US" altLang="zh-CN" sz="2400" dirty="0" err="1"/>
              <a:t>marcro</a:t>
            </a:r>
            <a:r>
              <a:rPr lang="zh-CN" altLang="en-US" sz="2400" dirty="0"/>
              <a:t>表示开始，以</a:t>
            </a:r>
            <a:r>
              <a:rPr lang="en-US" altLang="zh-CN" sz="2400" dirty="0"/>
              <a:t>.</a:t>
            </a:r>
            <a:r>
              <a:rPr lang="en-US" altLang="zh-CN" sz="2400" dirty="0" err="1"/>
              <a:t>endm</a:t>
            </a:r>
            <a:r>
              <a:rPr lang="en-US" altLang="zh-CN" sz="2400" dirty="0"/>
              <a:t> </a:t>
            </a:r>
            <a:r>
              <a:rPr lang="zh-CN" altLang="en-US" sz="2400" dirty="0"/>
              <a:t>表示宏定义结束，以</a:t>
            </a:r>
            <a:endParaRPr lang="en-US" altLang="zh-CN" sz="2400" dirty="0"/>
          </a:p>
          <a:p>
            <a:pPr>
              <a:lnSpc>
                <a:spcPct val="90000"/>
              </a:lnSpc>
              <a:buFont typeface="Wingdings 2" panose="05020102010507070707" pitchFamily="18" charset="2"/>
              <a:buNone/>
            </a:pPr>
            <a:r>
              <a:rPr lang="en-US" altLang="zh-CN" sz="2400" dirty="0"/>
              <a:t>      .</a:t>
            </a:r>
            <a:r>
              <a:rPr lang="en-US" altLang="zh-CN" sz="2400" dirty="0" err="1"/>
              <a:t>exitm</a:t>
            </a:r>
            <a:r>
              <a:rPr lang="zh-CN" altLang="en-US" sz="2400" dirty="0"/>
              <a:t>表示跳出宏定义</a:t>
            </a:r>
          </a:p>
          <a:p>
            <a:pPr>
              <a:lnSpc>
                <a:spcPct val="90000"/>
              </a:lnSpc>
              <a:buFont typeface="Wingdings 2" panose="05020102010507070707" pitchFamily="18" charset="2"/>
              <a:buNone/>
            </a:pPr>
            <a:endParaRPr lang="zh-CN" altLang="en-US" sz="2400" dirty="0"/>
          </a:p>
        </p:txBody>
      </p:sp>
    </p:spTree>
    <p:extLst>
      <p:ext uri="{BB962C8B-B14F-4D97-AF65-F5344CB8AC3E}">
        <p14:creationId xmlns:p14="http://schemas.microsoft.com/office/powerpoint/2010/main" val="16464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randombar(horizontal)">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DF249-AAA9-4FCD-8033-85008DA57DB6}"/>
              </a:ext>
            </a:extLst>
          </p:cNvPr>
          <p:cNvSpPr>
            <a:spLocks noGrp="1"/>
          </p:cNvSpPr>
          <p:nvPr>
            <p:ph type="title"/>
          </p:nvPr>
        </p:nvSpPr>
        <p:spPr/>
        <p:txBody>
          <a:bodyPr/>
          <a:lstStyle/>
          <a:p>
            <a:r>
              <a:rPr lang="en-US" altLang="zh-CN" sz="2800" dirty="0">
                <a:solidFill>
                  <a:schemeClr val="tx1">
                    <a:lumMod val="85000"/>
                  </a:schemeClr>
                </a:solidFill>
              </a:rPr>
              <a:t>4.2</a:t>
            </a:r>
            <a:r>
              <a:rPr lang="zh-CN" altLang="en-US" sz="2800" dirty="0">
                <a:solidFill>
                  <a:schemeClr val="tx1">
                    <a:lumMod val="85000"/>
                  </a:schemeClr>
                </a:solidFill>
              </a:rPr>
              <a:t> </a:t>
            </a:r>
            <a:r>
              <a:rPr lang="en-US" altLang="zh-CN" sz="2800" dirty="0">
                <a:solidFill>
                  <a:schemeClr val="tx1">
                    <a:lumMod val="85000"/>
                  </a:schemeClr>
                </a:solidFill>
              </a:rPr>
              <a:t>ARM-Thumb</a:t>
            </a:r>
            <a:r>
              <a:rPr lang="zh-CN" altLang="en-US" sz="2800" dirty="0">
                <a:solidFill>
                  <a:schemeClr val="tx1">
                    <a:lumMod val="85000"/>
                  </a:schemeClr>
                </a:solidFill>
              </a:rPr>
              <a:t>子程序调用（</a:t>
            </a:r>
            <a:r>
              <a:rPr lang="en-US" altLang="zh-CN" sz="2800" dirty="0">
                <a:solidFill>
                  <a:schemeClr val="tx1">
                    <a:lumMod val="85000"/>
                  </a:schemeClr>
                </a:solidFill>
              </a:rPr>
              <a:t>ATPCS</a:t>
            </a:r>
            <a:r>
              <a:rPr lang="zh-CN" altLang="en-US" sz="2800" dirty="0">
                <a:solidFill>
                  <a:schemeClr val="tx1">
                    <a:lumMod val="85000"/>
                  </a:schemeClr>
                </a:solidFill>
              </a:rPr>
              <a:t>）规则</a:t>
            </a:r>
            <a:endParaRPr lang="zh-CN" altLang="en-US" sz="2800" b="0" dirty="0">
              <a:solidFill>
                <a:schemeClr val="tx1"/>
              </a:solidFill>
            </a:endParaRPr>
          </a:p>
        </p:txBody>
      </p:sp>
      <p:graphicFrame>
        <p:nvGraphicFramePr>
          <p:cNvPr id="7" name="表格 6">
            <a:extLst>
              <a:ext uri="{FF2B5EF4-FFF2-40B4-BE49-F238E27FC236}">
                <a16:creationId xmlns:a16="http://schemas.microsoft.com/office/drawing/2014/main" id="{A3FFC6D5-9AC4-4131-A176-ABD161B04B3C}"/>
              </a:ext>
            </a:extLst>
          </p:cNvPr>
          <p:cNvGraphicFramePr>
            <a:graphicFrameLocks noGrp="1"/>
          </p:cNvGraphicFramePr>
          <p:nvPr>
            <p:extLst>
              <p:ext uri="{D42A27DB-BD31-4B8C-83A1-F6EECF244321}">
                <p14:modId xmlns:p14="http://schemas.microsoft.com/office/powerpoint/2010/main" val="765447961"/>
              </p:ext>
            </p:extLst>
          </p:nvPr>
        </p:nvGraphicFramePr>
        <p:xfrm>
          <a:off x="755576" y="1916832"/>
          <a:ext cx="6553200" cy="4398971"/>
        </p:xfrm>
        <a:graphic>
          <a:graphicData uri="http://schemas.openxmlformats.org/drawingml/2006/table">
            <a:tbl>
              <a:tblPr/>
              <a:tblGrid>
                <a:gridCol w="673100">
                  <a:extLst>
                    <a:ext uri="{9D8B030D-6E8A-4147-A177-3AD203B41FA5}">
                      <a16:colId xmlns:a16="http://schemas.microsoft.com/office/drawing/2014/main" val="894262034"/>
                    </a:ext>
                  </a:extLst>
                </a:gridCol>
                <a:gridCol w="671512">
                  <a:extLst>
                    <a:ext uri="{9D8B030D-6E8A-4147-A177-3AD203B41FA5}">
                      <a16:colId xmlns:a16="http://schemas.microsoft.com/office/drawing/2014/main" val="172738909"/>
                    </a:ext>
                  </a:extLst>
                </a:gridCol>
                <a:gridCol w="5208588">
                  <a:extLst>
                    <a:ext uri="{9D8B030D-6E8A-4147-A177-3AD203B41FA5}">
                      <a16:colId xmlns:a16="http://schemas.microsoft.com/office/drawing/2014/main" val="4189130440"/>
                    </a:ext>
                  </a:extLst>
                </a:gridCol>
              </a:tblGrid>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寄存器</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别名</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在</a:t>
                      </a:r>
                      <a:r>
                        <a:rPr kumimoji="0" lang="en-US" altLang="zh-CN" sz="1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ATPCS</a:t>
                      </a:r>
                      <a:r>
                        <a:rPr kumimoji="0" lang="zh-CN" altLang="zh-CN" sz="1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中的规则</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8320503"/>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r15</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pc</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程序计数器</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4339497"/>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r14</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lr</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连接寄存器</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7465507"/>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r13</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宋体" panose="02010600030101010101" pitchFamily="2" charset="-122"/>
                          <a:ea typeface="宋体" panose="02010600030101010101" pitchFamily="2" charset="-122"/>
                        </a:rPr>
                        <a:t>sp</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栈寄存器</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8063958"/>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r12</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ip</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内部子程序调用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scratch</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寄存器</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lang="zh-CN" altLang="en-US" sz="1200" b="0" i="0" kern="1200" dirty="0">
                          <a:solidFill>
                            <a:schemeClr val="tx1"/>
                          </a:solidFill>
                          <a:effectLst/>
                          <a:latin typeface="Century Gothic" panose="020B0502020202020204" pitchFamily="34" charset="0"/>
                          <a:ea typeface="幼圆" panose="02010509060101010101" pitchFamily="49" charset="-122"/>
                          <a:cs typeface="+mn-cs"/>
                        </a:rPr>
                        <a:t>临时寄存器</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8376847"/>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r11</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v8(fp)</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ARM</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状态局部变量寄存器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ARM</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状态帧指针）</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176770"/>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r10</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v7(sl)</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ARM</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状态局部变量寄存器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（在支持数据栈检查的</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ATPCS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中为数据栈限制指针）</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0814700"/>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r9</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v6(sb)</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ARM</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状态局部变量寄存器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（在支持</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RWPI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ATPCS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中为静态基址寄存器）</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3275704"/>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r8</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v5</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ARM</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状态局部变量寄存器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784267"/>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r7</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v4(</a:t>
                      </a:r>
                      <a:r>
                        <a:rPr kumimoji="0" lang="en-US" altLang="zh-CN" sz="1200" b="0" i="0" u="none" strike="noStrike" cap="none" normalizeH="0" baseline="0" dirty="0" err="1">
                          <a:ln>
                            <a:noFill/>
                          </a:ln>
                          <a:solidFill>
                            <a:schemeClr val="tx1"/>
                          </a:solidFill>
                          <a:effectLst/>
                          <a:latin typeface="宋体" panose="02010600030101010101" pitchFamily="2" charset="-122"/>
                          <a:ea typeface="宋体" panose="02010600030101010101" pitchFamily="2" charset="-122"/>
                        </a:rPr>
                        <a:t>wr</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ARM</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状态局部变量寄存器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Thumb</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状态工作寄存器）</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8153730"/>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r6</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v3</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ARM</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状态局部变量寄存器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60306"/>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r5</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v2</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ARM</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状态局部变量寄存器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3116144"/>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r4</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v1</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ARM</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状态局部变量寄存器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3044117"/>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r3</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a4</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参数</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结果</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/scratch</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寄存器</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lang="zh-CN" altLang="en-US" sz="1200" b="0" i="0" kern="1200" dirty="0">
                          <a:solidFill>
                            <a:schemeClr val="tx1"/>
                          </a:solidFill>
                          <a:effectLst/>
                          <a:latin typeface="Century Gothic" panose="020B0502020202020204" pitchFamily="34" charset="0"/>
                          <a:ea typeface="幼圆" panose="02010509060101010101" pitchFamily="49" charset="-122"/>
                          <a:cs typeface="+mn-cs"/>
                        </a:rPr>
                        <a:t>临时寄存器</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 </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024306"/>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r2</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a3</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结果</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/scratch</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寄存器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5074239"/>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r1</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a2</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结果</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/scratch</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寄存器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0462800"/>
                  </a:ext>
                </a:extLst>
              </a:tr>
              <a:tr h="258763">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r0</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a1</a:t>
                      </a: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参数</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结果</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/scratch</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寄存器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5" marR="68585" marT="17775" marB="1777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5489981"/>
                  </a:ext>
                </a:extLst>
              </a:tr>
            </a:tbl>
          </a:graphicData>
        </a:graphic>
      </p:graphicFrame>
      <p:graphicFrame>
        <p:nvGraphicFramePr>
          <p:cNvPr id="8" name="表格 7">
            <a:extLst>
              <a:ext uri="{FF2B5EF4-FFF2-40B4-BE49-F238E27FC236}">
                <a16:creationId xmlns:a16="http://schemas.microsoft.com/office/drawing/2014/main" id="{A35ECDDC-7024-4393-8EC3-BE260D6D7864}"/>
              </a:ext>
            </a:extLst>
          </p:cNvPr>
          <p:cNvGraphicFramePr>
            <a:graphicFrameLocks noGrp="1"/>
          </p:cNvGraphicFramePr>
          <p:nvPr>
            <p:extLst>
              <p:ext uri="{D42A27DB-BD31-4B8C-83A1-F6EECF244321}">
                <p14:modId xmlns:p14="http://schemas.microsoft.com/office/powerpoint/2010/main" val="1811849542"/>
              </p:ext>
            </p:extLst>
          </p:nvPr>
        </p:nvGraphicFramePr>
        <p:xfrm>
          <a:off x="7414188" y="1916832"/>
          <a:ext cx="1800225" cy="4709939"/>
        </p:xfrm>
        <a:graphic>
          <a:graphicData uri="http://schemas.openxmlformats.org/drawingml/2006/table">
            <a:tbl>
              <a:tblPr/>
              <a:tblGrid>
                <a:gridCol w="1800225">
                  <a:extLst>
                    <a:ext uri="{9D8B030D-6E8A-4147-A177-3AD203B41FA5}">
                      <a16:colId xmlns:a16="http://schemas.microsoft.com/office/drawing/2014/main" val="4037013633"/>
                    </a:ext>
                  </a:extLst>
                </a:gridCol>
              </a:tblGrid>
              <a:tr h="1296144">
                <a:tc>
                  <a:txBody>
                    <a:bodyPr/>
                    <a:lstStyle>
                      <a:lvl1pPr marL="171450" indent="-171450">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rPr>
                        <a:t>r12~r15</a:t>
                      </a:r>
                      <a:r>
                        <a:rPr kumimoji="0" lang="zh-CN" altLang="en-US"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rPr>
                        <a:t>特殊状态寄存器</a:t>
                      </a:r>
                      <a:endParaRPr kumimoji="0" lang="en-US" altLang="zh-CN"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rPr>
                        <a:t>r9~r10</a:t>
                      </a:r>
                      <a:r>
                        <a:rPr kumimoji="0" lang="zh-CN" altLang="en-US"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rPr>
                        <a:t>也可作特殊寄存器</a:t>
                      </a:r>
                      <a:endParaRPr kumimoji="0" lang="en-US" altLang="zh-CN"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rPr>
                        <a:t>r7</a:t>
                      </a:r>
                      <a:r>
                        <a:rPr kumimoji="0" lang="zh-CN" altLang="en-US"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rPr>
                        <a:t>在</a:t>
                      </a:r>
                      <a:r>
                        <a:rPr kumimoji="0" lang="en-US" altLang="zh-CN"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rPr>
                        <a:t>Thumb</a:t>
                      </a:r>
                      <a:r>
                        <a:rPr kumimoji="0" lang="zh-CN" altLang="en-US" sz="1200" b="1" i="0" u="none" strike="noStrike" cap="none" normalizeH="0" baseline="0" dirty="0">
                          <a:ln>
                            <a:noFill/>
                          </a:ln>
                          <a:solidFill>
                            <a:srgbClr val="FFFFFF"/>
                          </a:solidFill>
                          <a:effectLst/>
                          <a:latin typeface="Century Gothic" panose="020B0502020202020204" pitchFamily="34" charset="0"/>
                          <a:ea typeface="幼圆" panose="02010509060101010101" pitchFamily="49" charset="-122"/>
                        </a:rPr>
                        <a:t>下作为特殊寄存器</a:t>
                      </a:r>
                    </a:p>
                  </a:txBody>
                  <a:tcPr marL="91441" marR="9144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60279235"/>
                  </a:ext>
                </a:extLst>
              </a:tr>
              <a:tr h="2088232">
                <a:tc>
                  <a:txBody>
                    <a:bodyPr/>
                    <a:lstStyle>
                      <a:lvl1pPr marL="171450" indent="-171450">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r4~r11</a:t>
                      </a:r>
                      <a:r>
                        <a:rPr kumimoji="0" lang="zh-CN" altLang="en-US"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用于保存子程序的局部变量，别名</a:t>
                      </a:r>
                      <a:r>
                        <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V1~V8</a:t>
                      </a:r>
                      <a:r>
                        <a:rPr kumimoji="0" lang="zh-CN" altLang="en-US"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a:t>
                      </a:r>
                      <a:endPar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Thumb</a:t>
                      </a:r>
                      <a:r>
                        <a:rPr kumimoji="0" lang="zh-CN" altLang="en-US"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指令集只能用</a:t>
                      </a:r>
                      <a:r>
                        <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r4~r7</a:t>
                      </a:r>
                      <a:r>
                        <a:rPr kumimoji="0" lang="zh-CN" altLang="en-US"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保存子程序的局部变量。</a:t>
                      </a:r>
                    </a:p>
                  </a:txBody>
                  <a:tcPr marL="91441" marR="9144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D5D6"/>
                    </a:solidFill>
                  </a:tcPr>
                </a:tc>
                <a:extLst>
                  <a:ext uri="{0D108BD9-81ED-4DB2-BD59-A6C34878D82A}">
                    <a16:rowId xmlns:a16="http://schemas.microsoft.com/office/drawing/2014/main" val="3517161033"/>
                  </a:ext>
                </a:extLst>
              </a:tr>
              <a:tr h="1325563">
                <a:tc>
                  <a:txBody>
                    <a:bodyPr/>
                    <a:lstStyle>
                      <a:lvl1pPr marL="171450" indent="-171450">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defRPr sz="20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defRPr>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defRPr sz="1700">
                          <a:solidFill>
                            <a:schemeClr val="tx1"/>
                          </a:solidFill>
                          <a:latin typeface="Century Gothic" panose="020B0502020202020204" pitchFamily="34" charset="0"/>
                          <a:ea typeface="幼圆" panose="02010509060101010101" pitchFamily="49" charset="-122"/>
                        </a:defRPr>
                      </a:lvl9pPr>
                    </a:lstStyle>
                    <a:p>
                      <a:pPr marL="171450" marR="0" lvl="0" indent="-171450" algn="l" defTabSz="914400" rtl="0" eaLnBrk="1" fontAlgn="base" latinLnBrk="0" hangingPunct="1">
                        <a:lnSpc>
                          <a:spcPct val="100000"/>
                        </a:lnSpc>
                        <a:spcBef>
                          <a:spcPts val="300"/>
                        </a:spcBef>
                        <a:spcAft>
                          <a:spcPct val="0"/>
                        </a:spcAft>
                        <a:buClrTx/>
                        <a:buSzTx/>
                        <a:buFont typeface="Arial" panose="020B0604020202020204" pitchFamily="34" charset="0"/>
                        <a:buChar char="•"/>
                        <a:tabLst/>
                      </a:pPr>
                      <a:r>
                        <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r0~r3</a:t>
                      </a:r>
                      <a:r>
                        <a:rPr kumimoji="0" lang="zh-CN" altLang="en-US"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用于传递参数给子程序 </a:t>
                      </a:r>
                      <a:r>
                        <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 </a:t>
                      </a:r>
                      <a:r>
                        <a:rPr kumimoji="0" lang="zh-CN" altLang="en-US"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返回子程序结果</a:t>
                      </a:r>
                      <a:endPar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endParaRPr>
                    </a:p>
                    <a:p>
                      <a:pPr marL="171450" marR="0" lvl="0" indent="-171450" algn="l" defTabSz="914400" rtl="0" eaLnBrk="1" fontAlgn="base" latinLnBrk="0" hangingPunct="1">
                        <a:lnSpc>
                          <a:spcPct val="100000"/>
                        </a:lnSpc>
                        <a:spcBef>
                          <a:spcPts val="300"/>
                        </a:spcBef>
                        <a:spcAft>
                          <a:spcPct val="0"/>
                        </a:spcAft>
                        <a:buClrTx/>
                        <a:buSzTx/>
                        <a:buFont typeface="Arial" panose="020B0604020202020204" pitchFamily="34" charset="0"/>
                        <a:buChar char="•"/>
                        <a:tabLst/>
                      </a:pPr>
                      <a:r>
                        <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ARM</a:t>
                      </a:r>
                      <a:r>
                        <a:rPr kumimoji="0" lang="zh-CN" altLang="en-US"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状态下</a:t>
                      </a:r>
                      <a:r>
                        <a:rPr kumimoji="0" lang="en-US" altLang="zh-CN"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r12</a:t>
                      </a:r>
                      <a:r>
                        <a:rPr kumimoji="0" lang="zh-CN" altLang="en-US" sz="1200" b="1" i="0" u="none" strike="noStrike" cap="none" normalizeH="0" baseline="0" dirty="0">
                          <a:ln>
                            <a:noFill/>
                          </a:ln>
                          <a:solidFill>
                            <a:srgbClr val="000000"/>
                          </a:solidFill>
                          <a:effectLst/>
                          <a:latin typeface="Century Gothic" panose="020B0502020202020204" pitchFamily="34" charset="0"/>
                          <a:ea typeface="幼圆" panose="02010509060101010101" pitchFamily="49" charset="-122"/>
                        </a:rPr>
                        <a:t>寄存器也可用于在子程序之间传递立即数</a:t>
                      </a:r>
                    </a:p>
                  </a:txBody>
                  <a:tcPr marL="91441" marR="91441"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EBEC"/>
                    </a:solidFill>
                  </a:tcPr>
                </a:tc>
                <a:extLst>
                  <a:ext uri="{0D108BD9-81ED-4DB2-BD59-A6C34878D82A}">
                    <a16:rowId xmlns:a16="http://schemas.microsoft.com/office/drawing/2014/main" val="1752878135"/>
                  </a:ext>
                </a:extLst>
              </a:tr>
            </a:tbl>
          </a:graphicData>
        </a:graphic>
      </p:graphicFrame>
      <p:sp>
        <p:nvSpPr>
          <p:cNvPr id="9" name="文本框 8">
            <a:extLst>
              <a:ext uri="{FF2B5EF4-FFF2-40B4-BE49-F238E27FC236}">
                <a16:creationId xmlns:a16="http://schemas.microsoft.com/office/drawing/2014/main" id="{64945DFD-A775-463A-8EAB-08603195D035}"/>
              </a:ext>
            </a:extLst>
          </p:cNvPr>
          <p:cNvSpPr txBox="1"/>
          <p:nvPr/>
        </p:nvSpPr>
        <p:spPr>
          <a:xfrm>
            <a:off x="7630224" y="1621863"/>
            <a:ext cx="1368152" cy="276999"/>
          </a:xfrm>
          <a:prstGeom prst="rect">
            <a:avLst/>
          </a:prstGeom>
          <a:noFill/>
        </p:spPr>
        <p:txBody>
          <a:bodyPr wrap="square" rtlCol="0">
            <a:spAutoFit/>
          </a:bodyPr>
          <a:lstStyle/>
          <a:p>
            <a:r>
              <a:rPr lang="zh-CN" altLang="en-US" sz="1200" dirty="0">
                <a:solidFill>
                  <a:srgbClr val="FF0000"/>
                </a:solidFill>
              </a:rPr>
              <a:t>寄存器使用规则</a:t>
            </a:r>
            <a:r>
              <a:rPr lang="zh-CN" altLang="en-US" sz="1200" dirty="0"/>
              <a:t>：</a:t>
            </a:r>
          </a:p>
        </p:txBody>
      </p:sp>
    </p:spTree>
    <p:extLst>
      <p:ext uri="{BB962C8B-B14F-4D97-AF65-F5344CB8AC3E}">
        <p14:creationId xmlns:p14="http://schemas.microsoft.com/office/powerpoint/2010/main" val="150396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7FFAA-A46A-4F72-9D73-C2332B4D94E3}"/>
              </a:ext>
            </a:extLst>
          </p:cNvPr>
          <p:cNvSpPr>
            <a:spLocks noGrp="1"/>
          </p:cNvSpPr>
          <p:nvPr>
            <p:ph type="title"/>
          </p:nvPr>
        </p:nvSpPr>
        <p:spPr/>
        <p:txBody>
          <a:bodyPr/>
          <a:lstStyle/>
          <a:p>
            <a:r>
              <a:rPr lang="zh-CN" altLang="en-US" dirty="0"/>
              <a:t>上节课内容复习（一）</a:t>
            </a:r>
          </a:p>
        </p:txBody>
      </p:sp>
      <p:sp>
        <p:nvSpPr>
          <p:cNvPr id="3" name="内容占位符 2">
            <a:extLst>
              <a:ext uri="{FF2B5EF4-FFF2-40B4-BE49-F238E27FC236}">
                <a16:creationId xmlns:a16="http://schemas.microsoft.com/office/drawing/2014/main" id="{A3190AEC-ACCA-444C-92AF-BCF6194377D2}"/>
              </a:ext>
            </a:extLst>
          </p:cNvPr>
          <p:cNvSpPr>
            <a:spLocks noGrp="1"/>
          </p:cNvSpPr>
          <p:nvPr>
            <p:ph idx="1"/>
          </p:nvPr>
        </p:nvSpPr>
        <p:spPr>
          <a:xfrm>
            <a:off x="899592" y="1844824"/>
            <a:ext cx="8034828" cy="4752528"/>
          </a:xfrm>
        </p:spPr>
        <p:txBody>
          <a:bodyPr/>
          <a:lstStyle/>
          <a:p>
            <a:r>
              <a:rPr lang="en-US" altLang="zh-CN" sz="2000" b="1" dirty="0">
                <a:solidFill>
                  <a:srgbClr val="FFC000"/>
                </a:solidFill>
                <a:effectLst>
                  <a:outerShdw blurRad="38100" dist="38100" dir="2700000" algn="tl">
                    <a:srgbClr val="FFFFFF"/>
                  </a:outerShdw>
                </a:effectLst>
              </a:rPr>
              <a:t>S5PV210</a:t>
            </a:r>
            <a:r>
              <a:rPr lang="zh-CN" altLang="en-US" sz="2000" b="1" dirty="0">
                <a:solidFill>
                  <a:srgbClr val="FFC000"/>
                </a:solidFill>
                <a:effectLst>
                  <a:outerShdw blurRad="38100" dist="38100" dir="2700000" algn="tl">
                    <a:srgbClr val="FFFFFF"/>
                  </a:outerShdw>
                </a:effectLst>
              </a:rPr>
              <a:t>开发板的嵌入式</a:t>
            </a:r>
            <a:r>
              <a:rPr lang="en-US" altLang="zh-CN" sz="2000" b="1" dirty="0">
                <a:solidFill>
                  <a:srgbClr val="FFC000"/>
                </a:solidFill>
                <a:effectLst>
                  <a:outerShdw blurRad="38100" dist="38100" dir="2700000" algn="tl">
                    <a:srgbClr val="FFFFFF"/>
                  </a:outerShdw>
                </a:effectLst>
              </a:rPr>
              <a:t>Linux</a:t>
            </a:r>
            <a:r>
              <a:rPr lang="zh-CN" altLang="en-US" sz="2000" b="1" dirty="0">
                <a:solidFill>
                  <a:srgbClr val="FFC000"/>
                </a:solidFill>
                <a:effectLst>
                  <a:outerShdw blurRad="38100" dist="38100" dir="2700000" algn="tl">
                    <a:srgbClr val="FFFFFF"/>
                  </a:outerShdw>
                </a:effectLst>
              </a:rPr>
              <a:t>开发</a:t>
            </a:r>
            <a:r>
              <a:rPr lang="zh-CN" altLang="zh-CN" sz="2000" b="1" dirty="0">
                <a:solidFill>
                  <a:srgbClr val="FFC000"/>
                </a:solidFill>
                <a:effectLst>
                  <a:outerShdw blurRad="38100" dist="38100" dir="2700000" algn="tl">
                    <a:srgbClr val="FFFFFF"/>
                  </a:outerShdw>
                </a:effectLst>
              </a:rPr>
              <a:t>步骤</a:t>
            </a:r>
            <a:r>
              <a:rPr lang="zh-CN" altLang="en-US" sz="2000" b="1" dirty="0">
                <a:solidFill>
                  <a:srgbClr val="FFC000"/>
                </a:solidFill>
                <a:effectLst>
                  <a:outerShdw blurRad="38100" dist="38100" dir="2700000" algn="tl">
                    <a:srgbClr val="FFFFFF"/>
                  </a:outerShdw>
                </a:effectLst>
              </a:rPr>
              <a:t>：</a:t>
            </a:r>
            <a:endParaRPr lang="en-US" altLang="zh-CN" sz="2000" b="1" dirty="0">
              <a:solidFill>
                <a:srgbClr val="FFC000"/>
              </a:solidFill>
              <a:effectLst>
                <a:outerShdw blurRad="38100" dist="38100" dir="2700000" algn="tl">
                  <a:srgbClr val="FFFFFF"/>
                </a:outerShdw>
              </a:effectLst>
            </a:endParaRPr>
          </a:p>
          <a:p>
            <a:endParaRPr lang="en-US" altLang="zh-CN" sz="2000" dirty="0"/>
          </a:p>
          <a:p>
            <a:endParaRPr lang="en-US" altLang="zh-CN" sz="2000" dirty="0"/>
          </a:p>
          <a:p>
            <a:pPr marL="0" indent="0">
              <a:buNone/>
            </a:pPr>
            <a:endParaRPr lang="en-US" altLang="zh-CN" sz="2000" dirty="0"/>
          </a:p>
          <a:p>
            <a:pPr marL="0" indent="0">
              <a:buNone/>
            </a:pPr>
            <a:r>
              <a:rPr lang="en-US" altLang="zh-CN" sz="2000" b="1" dirty="0">
                <a:latin typeface="Arial" panose="020B0604020202020204" pitchFamily="34" charset="0"/>
              </a:rPr>
              <a:t>1</a:t>
            </a:r>
            <a:r>
              <a:rPr lang="zh-CN" altLang="en-US" sz="2000" b="1" dirty="0">
                <a:latin typeface="Arial" panose="020B0604020202020204" pitchFamily="34" charset="0"/>
              </a:rPr>
              <a:t>，</a:t>
            </a:r>
            <a:r>
              <a:rPr lang="en-US" altLang="zh-CN" sz="2000" b="1" dirty="0">
                <a:latin typeface="Arial" panose="020B0604020202020204" pitchFamily="34" charset="0"/>
              </a:rPr>
              <a:t>Bootloader</a:t>
            </a:r>
            <a:r>
              <a:rPr lang="zh-CN" altLang="en-US" sz="2000" b="1" dirty="0">
                <a:solidFill>
                  <a:srgbClr val="FF0000"/>
                </a:solidFill>
                <a:latin typeface="Arial" panose="020B0604020202020204" pitchFamily="34" charset="0"/>
              </a:rPr>
              <a:t>初始化</a:t>
            </a:r>
            <a:r>
              <a:rPr lang="zh-CN" altLang="en-US" sz="2000" b="1" dirty="0">
                <a:latin typeface="Arial" panose="020B0604020202020204" pitchFamily="34" charset="0"/>
              </a:rPr>
              <a:t>硬件设备、</a:t>
            </a:r>
            <a:r>
              <a:rPr lang="zh-CN" altLang="en-US" sz="2000" b="1" dirty="0">
                <a:solidFill>
                  <a:srgbClr val="FF0000"/>
                </a:solidFill>
                <a:latin typeface="Arial" panose="020B0604020202020204" pitchFamily="34" charset="0"/>
              </a:rPr>
              <a:t>加载</a:t>
            </a:r>
            <a:r>
              <a:rPr lang="zh-CN" altLang="en-US" sz="2000" b="1" dirty="0">
                <a:latin typeface="Arial" panose="020B0604020202020204" pitchFamily="34" charset="0"/>
              </a:rPr>
              <a:t>操作系统， </a:t>
            </a:r>
            <a:r>
              <a:rPr lang="en-US" altLang="zh-CN" sz="2000" b="1" dirty="0">
                <a:latin typeface="Arial" panose="020B0604020202020204" pitchFamily="34" charset="0"/>
              </a:rPr>
              <a:t>JTAG</a:t>
            </a:r>
            <a:r>
              <a:rPr lang="zh-CN" altLang="en-US" sz="2000" b="1" dirty="0">
                <a:latin typeface="Arial" panose="020B0604020202020204" pitchFamily="34" charset="0"/>
              </a:rPr>
              <a:t>接口烧写</a:t>
            </a:r>
            <a:endParaRPr lang="en-US" altLang="zh-CN" sz="2000" b="1" dirty="0">
              <a:latin typeface="Arial" panose="020B0604020202020204" pitchFamily="34" charset="0"/>
            </a:endParaRPr>
          </a:p>
          <a:p>
            <a:pPr marL="0" indent="0">
              <a:buNone/>
            </a:pPr>
            <a:r>
              <a:rPr lang="en-US" altLang="zh-CN" sz="2000" b="1" dirty="0">
                <a:latin typeface="Arial" panose="020B0604020202020204" pitchFamily="34" charset="0"/>
              </a:rPr>
              <a:t>2</a:t>
            </a:r>
            <a:r>
              <a:rPr lang="zh-CN" altLang="en-US" sz="2000" b="1" dirty="0">
                <a:latin typeface="Arial" panose="020B0604020202020204" pitchFamily="34" charset="0"/>
              </a:rPr>
              <a:t>，嵌入式系统中的</a:t>
            </a:r>
            <a:r>
              <a:rPr lang="en-US" altLang="zh-CN" sz="2000" b="1" dirty="0">
                <a:latin typeface="Arial" panose="020B0604020202020204" pitchFamily="34" charset="0"/>
              </a:rPr>
              <a:t>Linux</a:t>
            </a:r>
            <a:r>
              <a:rPr lang="zh-CN" altLang="en-US" sz="2000" b="1" dirty="0">
                <a:latin typeface="Arial" panose="020B0604020202020204" pitchFamily="34" charset="0"/>
              </a:rPr>
              <a:t>内核需要</a:t>
            </a:r>
            <a:r>
              <a:rPr lang="zh-CN" altLang="en-US" sz="2000" b="1" dirty="0">
                <a:solidFill>
                  <a:srgbClr val="FF0000"/>
                </a:solidFill>
                <a:latin typeface="Arial" panose="020B0604020202020204" pitchFamily="34" charset="0"/>
              </a:rPr>
              <a:t>量身定做，</a:t>
            </a:r>
            <a:r>
              <a:rPr lang="en-US" altLang="zh-CN" sz="2000" b="1" dirty="0">
                <a:solidFill>
                  <a:srgbClr val="FF0000"/>
                </a:solidFill>
                <a:latin typeface="Arial" panose="020B0604020202020204" pitchFamily="34" charset="0"/>
              </a:rPr>
              <a:t>USB</a:t>
            </a:r>
            <a:r>
              <a:rPr lang="zh-CN" altLang="en-US" sz="2000" b="1" dirty="0">
                <a:solidFill>
                  <a:srgbClr val="FF0000"/>
                </a:solidFill>
                <a:latin typeface="Arial" panose="020B0604020202020204" pitchFamily="34" charset="0"/>
              </a:rPr>
              <a:t>或者网络烧写</a:t>
            </a:r>
            <a:endParaRPr lang="en-US" altLang="zh-CN" sz="2000" b="1" dirty="0">
              <a:solidFill>
                <a:srgbClr val="FF0000"/>
              </a:solidFill>
              <a:latin typeface="Arial" panose="020B0604020202020204" pitchFamily="34" charset="0"/>
            </a:endParaRPr>
          </a:p>
          <a:p>
            <a:pPr marL="0" indent="0">
              <a:buNone/>
            </a:pPr>
            <a:r>
              <a:rPr lang="en-US" altLang="zh-CN" sz="2000" b="1" dirty="0">
                <a:latin typeface="Arial" panose="020B0604020202020204" pitchFamily="34" charset="0"/>
              </a:rPr>
              <a:t>3</a:t>
            </a:r>
            <a:r>
              <a:rPr lang="zh-CN" altLang="en-US" sz="2000" b="1" dirty="0">
                <a:latin typeface="Arial" panose="020B0604020202020204" pitchFamily="34" charset="0"/>
              </a:rPr>
              <a:t>，文件系统也称文件</a:t>
            </a:r>
            <a:r>
              <a:rPr lang="zh-CN" altLang="en-US" sz="2000" b="1" dirty="0">
                <a:solidFill>
                  <a:srgbClr val="FF0000"/>
                </a:solidFill>
                <a:latin typeface="Arial" panose="020B0604020202020204" pitchFamily="34" charset="0"/>
              </a:rPr>
              <a:t>管理</a:t>
            </a:r>
            <a:r>
              <a:rPr lang="zh-CN" altLang="en-US" sz="2000" b="1" dirty="0">
                <a:latin typeface="Arial" panose="020B0604020202020204" pitchFamily="34" charset="0"/>
              </a:rPr>
              <a:t>系统，是操作系统用于管理、组织存储设备上的文件的一种方法。也需要量身定做。</a:t>
            </a:r>
            <a:endParaRPr lang="en-US" altLang="zh-CN" sz="2000" b="1" dirty="0">
              <a:latin typeface="Arial" panose="020B0604020202020204" pitchFamily="34" charset="0"/>
            </a:endParaRPr>
          </a:p>
          <a:p>
            <a:pPr marL="0" indent="0">
              <a:buNone/>
            </a:pPr>
            <a:endParaRPr lang="en-US" altLang="zh-CN" sz="2000" dirty="0"/>
          </a:p>
          <a:p>
            <a:pPr marL="0" indent="0">
              <a:buNone/>
            </a:pPr>
            <a:endParaRPr lang="en-US" altLang="zh-CN" sz="2000" dirty="0"/>
          </a:p>
        </p:txBody>
      </p:sp>
      <p:graphicFrame>
        <p:nvGraphicFramePr>
          <p:cNvPr id="4" name="图示 3">
            <a:extLst>
              <a:ext uri="{FF2B5EF4-FFF2-40B4-BE49-F238E27FC236}">
                <a16:creationId xmlns:a16="http://schemas.microsoft.com/office/drawing/2014/main" id="{D2F3E48A-25D7-4CA1-8705-6272F55434C6}"/>
              </a:ext>
            </a:extLst>
          </p:cNvPr>
          <p:cNvGraphicFramePr/>
          <p:nvPr>
            <p:extLst>
              <p:ext uri="{D42A27DB-BD31-4B8C-83A1-F6EECF244321}">
                <p14:modId xmlns:p14="http://schemas.microsoft.com/office/powerpoint/2010/main" val="2483727903"/>
              </p:ext>
            </p:extLst>
          </p:nvPr>
        </p:nvGraphicFramePr>
        <p:xfrm>
          <a:off x="1116478" y="2060848"/>
          <a:ext cx="7368244" cy="1224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50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546A1-E990-4D48-8A86-51216F2B36E3}"/>
              </a:ext>
            </a:extLst>
          </p:cNvPr>
          <p:cNvSpPr>
            <a:spLocks noGrp="1"/>
          </p:cNvSpPr>
          <p:nvPr>
            <p:ph type="title"/>
          </p:nvPr>
        </p:nvSpPr>
        <p:spPr/>
        <p:txBody>
          <a:bodyPr/>
          <a:lstStyle/>
          <a:p>
            <a:r>
              <a:rPr lang="en-US" altLang="zh-CN" dirty="0">
                <a:solidFill>
                  <a:schemeClr val="tx1">
                    <a:lumMod val="85000"/>
                  </a:schemeClr>
                </a:solidFill>
              </a:rPr>
              <a:t>4.3</a:t>
            </a:r>
            <a:r>
              <a:rPr lang="zh-CN" altLang="en-US" dirty="0">
                <a:solidFill>
                  <a:schemeClr val="tx1">
                    <a:lumMod val="85000"/>
                  </a:schemeClr>
                </a:solidFill>
              </a:rPr>
              <a:t> </a:t>
            </a:r>
            <a:r>
              <a:rPr lang="en-US" altLang="zh-CN" dirty="0">
                <a:solidFill>
                  <a:schemeClr val="tx1">
                    <a:lumMod val="85000"/>
                  </a:schemeClr>
                </a:solidFill>
              </a:rPr>
              <a:t>ARM</a:t>
            </a:r>
            <a:r>
              <a:rPr lang="zh-CN" altLang="en-US" dirty="0">
                <a:solidFill>
                  <a:schemeClr val="tx1">
                    <a:lumMod val="85000"/>
                  </a:schemeClr>
                </a:solidFill>
              </a:rPr>
              <a:t>工具链</a:t>
            </a:r>
            <a:endParaRPr lang="zh-CN" altLang="en-US" dirty="0"/>
          </a:p>
        </p:txBody>
      </p:sp>
      <p:sp>
        <p:nvSpPr>
          <p:cNvPr id="3" name="内容占位符 2">
            <a:extLst>
              <a:ext uri="{FF2B5EF4-FFF2-40B4-BE49-F238E27FC236}">
                <a16:creationId xmlns:a16="http://schemas.microsoft.com/office/drawing/2014/main" id="{F17F68D8-D92C-4DCE-B8CD-12F347E70A13}"/>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cs typeface="Segoe UI" panose="020B0502040204020203" pitchFamily="34" charset="0"/>
              </a:rPr>
              <a:t>在</a:t>
            </a:r>
            <a:r>
              <a:rPr lang="zh-CN" altLang="zh-CN" dirty="0">
                <a:latin typeface="宋体" panose="02010600030101010101" pitchFamily="2" charset="-122"/>
                <a:ea typeface="宋体" panose="02010600030101010101" pitchFamily="2" charset="-122"/>
                <a:cs typeface="Segoe UI" panose="020B0502040204020203" pitchFamily="34" charset="0"/>
              </a:rPr>
              <a:t>交叉开发模式</a:t>
            </a:r>
            <a:r>
              <a:rPr lang="zh-CN" altLang="en-US" dirty="0">
                <a:latin typeface="宋体" panose="02010600030101010101" pitchFamily="2" charset="-122"/>
                <a:ea typeface="宋体" panose="02010600030101010101" pitchFamily="2" charset="-122"/>
                <a:cs typeface="Segoe UI" panose="020B0502040204020203" pitchFamily="34" charset="0"/>
              </a:rPr>
              <a:t>下，</a:t>
            </a:r>
            <a:r>
              <a:rPr lang="zh-CN" altLang="zh-CN" dirty="0">
                <a:latin typeface="宋体" panose="02010600030101010101" pitchFamily="2" charset="-122"/>
                <a:ea typeface="宋体" panose="02010600030101010101" pitchFamily="2" charset="-122"/>
                <a:cs typeface="Segoe UI" panose="020B0502040204020203" pitchFamily="34" charset="0"/>
              </a:rPr>
              <a:t>编译工具不能</a:t>
            </a:r>
            <a:r>
              <a:rPr lang="zh-CN" altLang="en-US" dirty="0">
                <a:latin typeface="宋体" panose="02010600030101010101" pitchFamily="2" charset="-122"/>
                <a:ea typeface="宋体" panose="02010600030101010101" pitchFamily="2" charset="-122"/>
                <a:cs typeface="Segoe UI" panose="020B0502040204020203" pitchFamily="34" charset="0"/>
              </a:rPr>
              <a:t>使</a:t>
            </a:r>
            <a:r>
              <a:rPr lang="zh-CN" altLang="zh-CN" dirty="0">
                <a:latin typeface="Arial" panose="020B0604020202020204" pitchFamily="34" charset="0"/>
                <a:ea typeface="宋体" panose="02010600030101010101" pitchFamily="2" charset="-122"/>
                <a:cs typeface="Segoe UI" panose="020B0502040204020203" pitchFamily="34" charset="0"/>
              </a:rPr>
              <a:t>用</a:t>
            </a:r>
            <a:r>
              <a:rPr lang="en-US" altLang="zh-CN" dirty="0">
                <a:latin typeface="Arial" panose="020B0604020202020204" pitchFamily="34" charset="0"/>
                <a:ea typeface="宋体" panose="02010600030101010101" pitchFamily="2" charset="-122"/>
                <a:cs typeface="Segoe UI" panose="020B0502040204020203" pitchFamily="34" charset="0"/>
              </a:rPr>
              <a:t>x86</a:t>
            </a:r>
            <a:r>
              <a:rPr lang="zh-CN" altLang="zh-CN" dirty="0">
                <a:latin typeface="Arial" panose="020B0604020202020204" pitchFamily="34" charset="0"/>
                <a:ea typeface="宋体" panose="02010600030101010101" pitchFamily="2" charset="-122"/>
                <a:cs typeface="Segoe UI" panose="020B0502040204020203" pitchFamily="34" charset="0"/>
              </a:rPr>
              <a:t>下的</a:t>
            </a:r>
            <a:r>
              <a:rPr lang="en-US" altLang="zh-CN" dirty="0" err="1">
                <a:latin typeface="Arial" panose="020B0604020202020204" pitchFamily="34" charset="0"/>
                <a:ea typeface="宋体" panose="02010600030101010101" pitchFamily="2" charset="-122"/>
                <a:cs typeface="Segoe UI" panose="020B0502040204020203" pitchFamily="34" charset="0"/>
              </a:rPr>
              <a:t>gcc</a:t>
            </a:r>
            <a:r>
              <a:rPr lang="zh-CN" altLang="zh-CN" dirty="0">
                <a:latin typeface="Arial" panose="020B0604020202020204" pitchFamily="34" charset="0"/>
                <a:ea typeface="宋体" panose="02010600030101010101" pitchFamily="2" charset="-122"/>
                <a:cs typeface="Segoe UI" panose="020B0502040204020203" pitchFamily="34" charset="0"/>
              </a:rPr>
              <a:t>、</a:t>
            </a:r>
            <a:r>
              <a:rPr lang="en-US" altLang="zh-CN" dirty="0" err="1">
                <a:latin typeface="Arial" panose="020B0604020202020204" pitchFamily="34" charset="0"/>
                <a:ea typeface="宋体" panose="02010600030101010101" pitchFamily="2" charset="-122"/>
                <a:cs typeface="Segoe UI" panose="020B0502040204020203" pitchFamily="34" charset="0"/>
              </a:rPr>
              <a:t>ld</a:t>
            </a:r>
            <a:r>
              <a:rPr lang="zh-CN" altLang="zh-CN" dirty="0">
                <a:latin typeface="Arial" panose="020B0604020202020204" pitchFamily="34" charset="0"/>
                <a:ea typeface="宋体" panose="02010600030101010101" pitchFamily="2" charset="-122"/>
                <a:cs typeface="Segoe UI" panose="020B0502040204020203" pitchFamily="34" charset="0"/>
              </a:rPr>
              <a:t>、</a:t>
            </a:r>
            <a:r>
              <a:rPr lang="en-US" altLang="zh-CN" dirty="0" err="1">
                <a:latin typeface="Arial" panose="020B0604020202020204" pitchFamily="34" charset="0"/>
                <a:ea typeface="宋体" panose="02010600030101010101" pitchFamily="2" charset="-122"/>
                <a:cs typeface="Segoe UI" panose="020B0502040204020203" pitchFamily="34" charset="0"/>
              </a:rPr>
              <a:t>objcopy</a:t>
            </a:r>
            <a:r>
              <a:rPr lang="zh-CN" altLang="zh-CN" dirty="0">
                <a:latin typeface="Arial" panose="020B0604020202020204" pitchFamily="34" charset="0"/>
                <a:ea typeface="宋体" panose="02010600030101010101" pitchFamily="2" charset="-122"/>
                <a:cs typeface="Segoe UI" panose="020B0502040204020203" pitchFamily="34" charset="0"/>
              </a:rPr>
              <a:t>等命令，</a:t>
            </a:r>
            <a:r>
              <a:rPr lang="zh-CN" altLang="en-US" dirty="0">
                <a:latin typeface="Arial" panose="020B0604020202020204" pitchFamily="34" charset="0"/>
                <a:ea typeface="宋体" panose="02010600030101010101" pitchFamily="2" charset="-122"/>
                <a:cs typeface="Segoe UI" panose="020B0502040204020203" pitchFamily="34" charset="0"/>
              </a:rPr>
              <a:t>需</a:t>
            </a:r>
            <a:r>
              <a:rPr lang="zh-CN" altLang="zh-CN" dirty="0">
                <a:latin typeface="Arial" panose="020B0604020202020204" pitchFamily="34" charset="0"/>
                <a:ea typeface="宋体" panose="02010600030101010101" pitchFamily="2" charset="-122"/>
                <a:cs typeface="Segoe UI" panose="020B0502040204020203" pitchFamily="34" charset="0"/>
              </a:rPr>
              <a:t>要</a:t>
            </a:r>
            <a:r>
              <a:rPr lang="zh-CN" altLang="en-US" dirty="0">
                <a:latin typeface="Arial" panose="020B0604020202020204" pitchFamily="34" charset="0"/>
                <a:ea typeface="宋体" panose="02010600030101010101" pitchFamily="2" charset="-122"/>
                <a:cs typeface="Segoe UI" panose="020B0502040204020203" pitchFamily="34" charset="0"/>
              </a:rPr>
              <a:t>采</a:t>
            </a:r>
            <a:r>
              <a:rPr lang="zh-CN" altLang="zh-CN" dirty="0">
                <a:latin typeface="Arial" panose="020B0604020202020204" pitchFamily="34" charset="0"/>
                <a:ea typeface="宋体" panose="02010600030101010101" pitchFamily="2" charset="-122"/>
                <a:cs typeface="Segoe UI" panose="020B0502040204020203" pitchFamily="34" charset="0"/>
              </a:rPr>
              <a:t>用</a:t>
            </a:r>
            <a:r>
              <a:rPr lang="en-US" altLang="zh-CN" dirty="0">
                <a:solidFill>
                  <a:srgbClr val="FF0000"/>
                </a:solidFill>
                <a:latin typeface="Arial" panose="020B0604020202020204" pitchFamily="34" charset="0"/>
                <a:ea typeface="宋体" panose="02010600030101010101" pitchFamily="2" charset="-122"/>
                <a:cs typeface="Segoe UI" panose="020B0502040204020203" pitchFamily="34" charset="0"/>
              </a:rPr>
              <a:t>ARM</a:t>
            </a:r>
            <a:r>
              <a:rPr lang="zh-CN" altLang="zh-CN" dirty="0">
                <a:solidFill>
                  <a:srgbClr val="FF0000"/>
                </a:solidFill>
                <a:latin typeface="Arial" panose="020B0604020202020204" pitchFamily="34" charset="0"/>
                <a:ea typeface="宋体" panose="02010600030101010101" pitchFamily="2" charset="-122"/>
                <a:cs typeface="Segoe UI" panose="020B0502040204020203" pitchFamily="34" charset="0"/>
              </a:rPr>
              <a:t>平台的编译工具</a:t>
            </a:r>
            <a:r>
              <a:rPr lang="zh-CN" altLang="zh-CN" dirty="0">
                <a:latin typeface="Arial" panose="020B0604020202020204" pitchFamily="34" charset="0"/>
                <a:ea typeface="宋体" panose="02010600030101010101" pitchFamily="2" charset="-122"/>
                <a:cs typeface="Segoe UI" panose="020B0502040204020203" pitchFamily="34" charset="0"/>
              </a:rPr>
              <a:t>，</a:t>
            </a:r>
            <a:r>
              <a:rPr lang="zh-CN" altLang="en-US" dirty="0">
                <a:latin typeface="Arial" panose="020B0604020202020204" pitchFamily="34" charset="0"/>
                <a:ea typeface="宋体" panose="02010600030101010101" pitchFamily="2" charset="-122"/>
                <a:cs typeface="Segoe UI" panose="020B0502040204020203" pitchFamily="34" charset="0"/>
              </a:rPr>
              <a:t>这</a:t>
            </a:r>
            <a:r>
              <a:rPr lang="zh-CN" altLang="zh-CN" dirty="0">
                <a:latin typeface="Arial" panose="020B0604020202020204" pitchFamily="34" charset="0"/>
                <a:ea typeface="宋体" panose="02010600030101010101" pitchFamily="2" charset="-122"/>
                <a:cs typeface="Segoe UI" panose="020B0502040204020203" pitchFamily="34" charset="0"/>
              </a:rPr>
              <a:t>就是交叉工具</a:t>
            </a:r>
            <a:r>
              <a:rPr lang="zh-CN" altLang="en-US" dirty="0">
                <a:latin typeface="Arial" panose="020B0604020202020204" pitchFamily="34" charset="0"/>
                <a:ea typeface="宋体" panose="02010600030101010101" pitchFamily="2" charset="-122"/>
                <a:cs typeface="Segoe UI" panose="020B0502040204020203" pitchFamily="34" charset="0"/>
              </a:rPr>
              <a:t>。</a:t>
            </a:r>
            <a:endParaRPr lang="en-US" altLang="zh-CN" dirty="0">
              <a:latin typeface="Arial" panose="020B0604020202020204" pitchFamily="34" charset="0"/>
              <a:ea typeface="宋体" panose="02010600030101010101" pitchFamily="2" charset="-122"/>
              <a:cs typeface="Segoe UI" panose="020B0502040204020203" pitchFamily="34" charset="0"/>
            </a:endParaRPr>
          </a:p>
          <a:p>
            <a:endParaRPr lang="en-US" altLang="zh-CN" dirty="0">
              <a:latin typeface="Arial" panose="020B0604020202020204" pitchFamily="34" charset="0"/>
              <a:ea typeface="宋体" panose="02010600030101010101" pitchFamily="2" charset="-122"/>
              <a:cs typeface="Segoe UI" panose="020B0502040204020203" pitchFamily="34" charset="0"/>
            </a:endParaRPr>
          </a:p>
          <a:p>
            <a:pPr eaLnBrk="1" hangingPunct="1">
              <a:buClr>
                <a:srgbClr val="D9D9D9"/>
              </a:buClr>
              <a:buSzPct val="80000"/>
              <a:buFont typeface="Wingdings" panose="05000000000000000000" pitchFamily="2" charset="2"/>
              <a:buChar char="Ø"/>
            </a:pPr>
            <a:r>
              <a:rPr lang="zh-CN" altLang="zh-CN" dirty="0"/>
              <a:t>编译工具</a:t>
            </a:r>
            <a:r>
              <a:rPr lang="en-US" altLang="zh-CN" dirty="0"/>
              <a:t> arm-</a:t>
            </a:r>
            <a:r>
              <a:rPr lang="en-US" altLang="zh-CN" dirty="0" err="1"/>
              <a:t>linux</a:t>
            </a:r>
            <a:r>
              <a:rPr lang="en-US" altLang="zh-CN" dirty="0"/>
              <a:t>-</a:t>
            </a:r>
            <a:r>
              <a:rPr lang="en-US" altLang="zh-CN" dirty="0" err="1"/>
              <a:t>gcc</a:t>
            </a:r>
            <a:endParaRPr lang="en-US" altLang="zh-CN" dirty="0"/>
          </a:p>
          <a:p>
            <a:pPr eaLnBrk="1" hangingPunct="1">
              <a:buClr>
                <a:srgbClr val="D9D9D9"/>
              </a:buClr>
              <a:buSzPct val="80000"/>
              <a:buFont typeface="Wingdings" panose="05000000000000000000" pitchFamily="2" charset="2"/>
              <a:buChar char="Ø"/>
            </a:pPr>
            <a:r>
              <a:rPr lang="zh-CN" altLang="en-US" dirty="0"/>
              <a:t>链接工具 </a:t>
            </a:r>
            <a:r>
              <a:rPr lang="en-US" altLang="zh-CN" dirty="0"/>
              <a:t>arm-</a:t>
            </a:r>
            <a:r>
              <a:rPr lang="en-US" altLang="zh-CN" dirty="0" err="1"/>
              <a:t>linux</a:t>
            </a:r>
            <a:r>
              <a:rPr lang="en-US" altLang="zh-CN" dirty="0"/>
              <a:t>-</a:t>
            </a:r>
            <a:r>
              <a:rPr lang="en-US" altLang="zh-CN" dirty="0" err="1"/>
              <a:t>ld</a:t>
            </a:r>
            <a:endParaRPr lang="en-US" altLang="zh-CN" dirty="0"/>
          </a:p>
          <a:p>
            <a:pPr eaLnBrk="1" hangingPunct="1">
              <a:buClr>
                <a:srgbClr val="D9D9D9"/>
              </a:buClr>
              <a:buSzPct val="80000"/>
              <a:buFont typeface="Wingdings" panose="05000000000000000000" pitchFamily="2" charset="2"/>
              <a:buChar char="Ø"/>
            </a:pPr>
            <a:r>
              <a:rPr lang="zh-CN" altLang="en-US" dirty="0"/>
              <a:t>对象生成工具 </a:t>
            </a:r>
            <a:r>
              <a:rPr lang="en-US" altLang="zh-CN" dirty="0"/>
              <a:t>arm-</a:t>
            </a:r>
            <a:r>
              <a:rPr lang="en-US" altLang="zh-CN" dirty="0" err="1"/>
              <a:t>linux</a:t>
            </a:r>
            <a:r>
              <a:rPr lang="en-US" altLang="zh-CN" dirty="0"/>
              <a:t>-</a:t>
            </a:r>
            <a:r>
              <a:rPr lang="en-US" altLang="zh-CN" dirty="0" err="1"/>
              <a:t>objcopy</a:t>
            </a:r>
            <a:endParaRPr lang="en-US" altLang="zh-CN" dirty="0"/>
          </a:p>
          <a:p>
            <a:pPr marL="0" indent="0">
              <a:buNone/>
            </a:pPr>
            <a:endParaRPr lang="zh-CN" altLang="en-US" dirty="0">
              <a:latin typeface="Arial" panose="020B0604020202020204" pitchFamily="34" charset="0"/>
              <a:ea typeface="宋体" panose="02010600030101010101" pitchFamily="2" charset="-122"/>
              <a:cs typeface="Segoe UI" panose="020B0502040204020203" pitchFamily="34" charset="0"/>
            </a:endParaRPr>
          </a:p>
          <a:p>
            <a:endParaRPr lang="zh-CN" altLang="en-US" dirty="0"/>
          </a:p>
        </p:txBody>
      </p:sp>
    </p:spTree>
    <p:extLst>
      <p:ext uri="{BB962C8B-B14F-4D97-AF65-F5344CB8AC3E}">
        <p14:creationId xmlns:p14="http://schemas.microsoft.com/office/powerpoint/2010/main" val="910976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701FB-0BFF-4B1D-AFBF-0A820B2F856F}"/>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4.3.1 </a:t>
            </a:r>
            <a:r>
              <a:rPr lang="zh-CN" altLang="zh-CN" dirty="0">
                <a:latin typeface="宋体" panose="02010600030101010101" pitchFamily="2" charset="-122"/>
              </a:rPr>
              <a:t>编译工具</a:t>
            </a:r>
            <a:r>
              <a:rPr lang="en-US" altLang="zh-CN" dirty="0">
                <a:latin typeface="Century Gothic" panose="020B0502020202020204" pitchFamily="34" charset="0"/>
                <a:ea typeface="幼圆" panose="02010509060101010101" pitchFamily="49" charset="-122"/>
              </a:rPr>
              <a:t>arm-</a:t>
            </a:r>
            <a:r>
              <a:rPr lang="en-US" altLang="zh-CN" dirty="0" err="1">
                <a:latin typeface="Century Gothic" panose="020B0502020202020204" pitchFamily="34" charset="0"/>
                <a:ea typeface="幼圆" panose="02010509060101010101" pitchFamily="49" charset="-122"/>
              </a:rPr>
              <a:t>linux</a:t>
            </a:r>
            <a:r>
              <a:rPr lang="en-US" altLang="zh-CN" dirty="0">
                <a:latin typeface="Century Gothic" panose="020B0502020202020204" pitchFamily="34" charset="0"/>
                <a:ea typeface="幼圆" panose="02010509060101010101" pitchFamily="49" charset="-122"/>
              </a:rPr>
              <a:t>-</a:t>
            </a:r>
            <a:r>
              <a:rPr lang="en-US" altLang="zh-CN" dirty="0" err="1">
                <a:latin typeface="Century Gothic" panose="020B0502020202020204" pitchFamily="34" charset="0"/>
                <a:ea typeface="幼圆" panose="02010509060101010101" pitchFamily="49" charset="-122"/>
              </a:rPr>
              <a:t>gcc</a:t>
            </a:r>
            <a:endParaRPr lang="zh-CN" altLang="en-US" dirty="0"/>
          </a:p>
        </p:txBody>
      </p:sp>
      <p:sp>
        <p:nvSpPr>
          <p:cNvPr id="3" name="内容占位符 2">
            <a:extLst>
              <a:ext uri="{FF2B5EF4-FFF2-40B4-BE49-F238E27FC236}">
                <a16:creationId xmlns:a16="http://schemas.microsoft.com/office/drawing/2014/main" id="{EAA13CB8-457F-4ED8-B6D8-93AA84854E0A}"/>
              </a:ext>
            </a:extLst>
          </p:cNvPr>
          <p:cNvSpPr>
            <a:spLocks noGrp="1"/>
          </p:cNvSpPr>
          <p:nvPr>
            <p:ph idx="1"/>
          </p:nvPr>
        </p:nvSpPr>
        <p:spPr>
          <a:xfrm>
            <a:off x="838200" y="1844674"/>
            <a:ext cx="7837488" cy="5013325"/>
          </a:xfrm>
        </p:spPr>
        <p:txBody>
          <a:bodyPr/>
          <a:lstStyle/>
          <a:p>
            <a:pPr eaLnBrk="1" hangingPunct="1">
              <a:buFont typeface="Wingdings 2" panose="05020102010507070707" pitchFamily="18" charset="2"/>
              <a:buNone/>
            </a:pPr>
            <a:r>
              <a:rPr lang="zh-CN" altLang="en-US" dirty="0">
                <a:latin typeface="Arial" panose="020B0604020202020204" pitchFamily="34" charset="0"/>
                <a:ea typeface="宋体" panose="02010600030101010101" pitchFamily="2" charset="-122"/>
              </a:rPr>
              <a:t>将</a:t>
            </a:r>
            <a:r>
              <a:rPr lang="en-US" altLang="zh-CN" dirty="0">
                <a:latin typeface="Arial" panose="020B0604020202020204" pitchFamily="34" charset="0"/>
                <a:ea typeface="宋体" panose="02010600030101010101" pitchFamily="2" charset="-122"/>
              </a:rPr>
              <a:t>C/C++</a:t>
            </a:r>
            <a:r>
              <a:rPr lang="zh-CN" altLang="en-US" dirty="0">
                <a:latin typeface="Arial" panose="020B0604020202020204" pitchFamily="34" charset="0"/>
                <a:ea typeface="宋体" panose="02010600030101010101" pitchFamily="2" charset="-122"/>
              </a:rPr>
              <a:t>代码编译成可执行文件需要以下</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个步骤。</a:t>
            </a:r>
            <a:endParaRPr lang="en-US" altLang="zh-CN"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1</a:t>
            </a:r>
            <a:r>
              <a:rPr lang="zh-CN" altLang="zh-CN" sz="2400" dirty="0">
                <a:latin typeface="Arial" panose="020B0604020202020204" pitchFamily="34" charset="0"/>
                <a:ea typeface="宋体" panose="02010600030101010101" pitchFamily="2" charset="-122"/>
              </a:rPr>
              <a:t>）预处理（</a:t>
            </a:r>
            <a:r>
              <a:rPr lang="en-US" altLang="zh-CN" sz="2400" dirty="0">
                <a:latin typeface="Arial" panose="020B0604020202020204" pitchFamily="34" charset="0"/>
                <a:ea typeface="宋体" panose="02010600030101010101" pitchFamily="2" charset="-122"/>
              </a:rPr>
              <a:t>Pre-Processing</a:t>
            </a:r>
            <a:r>
              <a:rPr lang="zh-CN"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2</a:t>
            </a:r>
            <a:r>
              <a:rPr lang="zh-CN" altLang="zh-CN" sz="2400" dirty="0">
                <a:latin typeface="Arial" panose="020B0604020202020204" pitchFamily="34" charset="0"/>
                <a:ea typeface="宋体" panose="02010600030101010101" pitchFamily="2" charset="-122"/>
              </a:rPr>
              <a:t>）编译（</a:t>
            </a:r>
            <a:r>
              <a:rPr lang="en-US" altLang="zh-CN" sz="2400" dirty="0">
                <a:latin typeface="Arial" panose="020B0604020202020204" pitchFamily="34" charset="0"/>
                <a:ea typeface="宋体" panose="02010600030101010101" pitchFamily="2" charset="-122"/>
              </a:rPr>
              <a:t>Compiling</a:t>
            </a:r>
            <a:r>
              <a:rPr lang="zh-CN"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3</a:t>
            </a:r>
            <a:r>
              <a:rPr lang="zh-CN" altLang="zh-CN" sz="2400" dirty="0">
                <a:latin typeface="Arial" panose="020B0604020202020204" pitchFamily="34" charset="0"/>
                <a:ea typeface="宋体" panose="02010600030101010101" pitchFamily="2" charset="-122"/>
              </a:rPr>
              <a:t>）汇编（</a:t>
            </a:r>
            <a:r>
              <a:rPr lang="en-US" altLang="zh-CN" sz="2400" dirty="0">
                <a:latin typeface="Arial" panose="020B0604020202020204" pitchFamily="34" charset="0"/>
                <a:ea typeface="宋体" panose="02010600030101010101" pitchFamily="2" charset="-122"/>
              </a:rPr>
              <a:t>Assembling</a:t>
            </a:r>
            <a:r>
              <a:rPr lang="zh-CN"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4</a:t>
            </a:r>
            <a:r>
              <a:rPr lang="zh-CN" altLang="zh-CN" sz="2400" dirty="0">
                <a:latin typeface="Arial" panose="020B0604020202020204" pitchFamily="34" charset="0"/>
                <a:ea typeface="宋体" panose="02010600030101010101" pitchFamily="2" charset="-122"/>
              </a:rPr>
              <a:t>）链接（</a:t>
            </a:r>
            <a:r>
              <a:rPr lang="en-US" altLang="zh-CN" sz="2400" dirty="0">
                <a:latin typeface="Arial" panose="020B0604020202020204" pitchFamily="34" charset="0"/>
                <a:ea typeface="宋体" panose="02010600030101010101" pitchFamily="2" charset="-122"/>
              </a:rPr>
              <a:t>Linking</a:t>
            </a:r>
            <a:r>
              <a:rPr lang="zh-CN"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zh-CN" altLang="en-US" sz="2400" dirty="0">
                <a:latin typeface="Arial" panose="020B0604020202020204" pitchFamily="34" charset="0"/>
                <a:ea typeface="宋体" panose="02010600030101010101" pitchFamily="2" charset="-122"/>
              </a:rPr>
              <a:t>这四个步骤不是每个文件都需要的。</a:t>
            </a:r>
            <a:endParaRPr lang="en-US" altLang="zh-CN" sz="2400" dirty="0">
              <a:latin typeface="Arial" panose="020B0604020202020204" pitchFamily="34" charset="0"/>
              <a:ea typeface="宋体" panose="02010600030101010101" pitchFamily="2" charset="-122"/>
            </a:endParaRPr>
          </a:p>
          <a:p>
            <a:pPr eaLnBrk="1" hangingPunct="1">
              <a:buNone/>
            </a:pPr>
            <a:r>
              <a:rPr lang="zh-CN" altLang="en-US" sz="2400" dirty="0">
                <a:latin typeface="Arial" panose="020B0604020202020204" pitchFamily="34" charset="0"/>
                <a:ea typeface="宋体" panose="02010600030101010101" pitchFamily="2" charset="-122"/>
              </a:rPr>
              <a:t>编译器根据</a:t>
            </a:r>
            <a:r>
              <a:rPr lang="zh-CN" altLang="en-US" sz="2400" dirty="0">
                <a:solidFill>
                  <a:srgbClr val="FF0000"/>
                </a:solidFill>
                <a:latin typeface="Arial" panose="020B0604020202020204" pitchFamily="34" charset="0"/>
                <a:ea typeface="宋体" panose="02010600030101010101" pitchFamily="2" charset="-122"/>
              </a:rPr>
              <a:t>不同文件类型（后缀）</a:t>
            </a:r>
            <a:r>
              <a:rPr lang="zh-CN" altLang="en-US" sz="2400" dirty="0">
                <a:latin typeface="Arial" panose="020B0604020202020204" pitchFamily="34" charset="0"/>
                <a:ea typeface="宋体" panose="02010600030101010101" pitchFamily="2" charset="-122"/>
              </a:rPr>
              <a:t>判断选用那些</a:t>
            </a:r>
            <a:r>
              <a:rPr lang="zh-CN" altLang="en-US" sz="2400" dirty="0">
                <a:solidFill>
                  <a:srgbClr val="FF0000"/>
                </a:solidFill>
                <a:latin typeface="Arial" panose="020B0604020202020204" pitchFamily="34" charset="0"/>
                <a:ea typeface="宋体" panose="02010600030101010101" pitchFamily="2" charset="-122"/>
              </a:rPr>
              <a:t>具体编译步骤。</a:t>
            </a:r>
            <a:r>
              <a:rPr lang="zh-CN" altLang="en-US" sz="2400" dirty="0">
                <a:latin typeface="Arial" panose="020B0604020202020204" pitchFamily="34" charset="0"/>
                <a:ea typeface="宋体" panose="02010600030101010101" pitchFamily="2" charset="-122"/>
              </a:rPr>
              <a:t>（见课本</a:t>
            </a:r>
            <a:r>
              <a:rPr lang="en-US" altLang="zh-CN" sz="2400" dirty="0">
                <a:latin typeface="Arial" panose="020B0604020202020204" pitchFamily="34" charset="0"/>
                <a:ea typeface="宋体" panose="02010600030101010101" pitchFamily="2" charset="-122"/>
              </a:rPr>
              <a:t>57</a:t>
            </a:r>
            <a:r>
              <a:rPr lang="zh-CN" altLang="en-US" sz="2400" dirty="0">
                <a:latin typeface="Arial" panose="020B0604020202020204" pitchFamily="34" charset="0"/>
                <a:ea typeface="宋体" panose="02010600030101010101" pitchFamily="2" charset="-122"/>
              </a:rPr>
              <a:t>页的表</a:t>
            </a:r>
            <a:r>
              <a:rPr lang="en-US" altLang="zh-CN" sz="2400" dirty="0">
                <a:latin typeface="Arial" panose="020B0604020202020204" pitchFamily="34" charset="0"/>
                <a:ea typeface="宋体" panose="02010600030101010101" pitchFamily="2" charset="-122"/>
              </a:rPr>
              <a:t>4-3</a:t>
            </a:r>
            <a:r>
              <a:rPr lang="zh-CN" altLang="en-US"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eaLnBrk="1" hangingPunct="1">
              <a:buNone/>
            </a:pPr>
            <a:r>
              <a:rPr lang="zh-CN" altLang="en-US" sz="2400" dirty="0">
                <a:latin typeface="Arial" panose="020B0604020202020204" pitchFamily="34" charset="0"/>
                <a:ea typeface="宋体" panose="02010600030101010101" pitchFamily="2" charset="-122"/>
              </a:rPr>
              <a:t>其中</a:t>
            </a:r>
            <a:r>
              <a:rPr lang="en-US" altLang="zh-CN" sz="2400" dirty="0"/>
              <a:t>.C</a:t>
            </a:r>
            <a:r>
              <a:rPr lang="zh-CN" altLang="en-US" sz="2400" dirty="0"/>
              <a:t>文件不需要连接，</a:t>
            </a:r>
            <a:r>
              <a:rPr lang="en-US" altLang="zh-CN" sz="2400" dirty="0"/>
              <a:t>.S</a:t>
            </a:r>
            <a:r>
              <a:rPr lang="zh-CN" altLang="en-US" sz="2400" dirty="0"/>
              <a:t>文件为</a:t>
            </a:r>
            <a:r>
              <a:rPr lang="en-US" altLang="zh-CN" sz="2400" dirty="0"/>
              <a:t>arm</a:t>
            </a:r>
            <a:r>
              <a:rPr lang="zh-CN" altLang="en-US" sz="2400" dirty="0"/>
              <a:t>汇编，不需要编译和连接。</a:t>
            </a:r>
            <a:r>
              <a:rPr lang="en-US" altLang="zh-CN" sz="2400" dirty="0">
                <a:latin typeface="Arial" panose="020B0604020202020204" pitchFamily="34" charset="0"/>
                <a:ea typeface="宋体" panose="02010600030101010101" pitchFamily="2" charset="-122"/>
              </a:rPr>
              <a:t>.o(</a:t>
            </a:r>
            <a:r>
              <a:rPr lang="zh-CN" altLang="en-US" sz="2400" dirty="0">
                <a:latin typeface="Arial" panose="020B0604020202020204" pitchFamily="34" charset="0"/>
                <a:ea typeface="宋体" panose="02010600030101010101" pitchFamily="2" charset="-122"/>
              </a:rPr>
              <a:t>目标文件</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和</a:t>
            </a:r>
            <a:r>
              <a:rPr lang="en-US" altLang="zh-CN" sz="2400" dirty="0">
                <a:latin typeface="Arial" panose="020B0604020202020204" pitchFamily="34" charset="0"/>
                <a:ea typeface="宋体" panose="02010600030101010101" pitchFamily="2" charset="-122"/>
              </a:rPr>
              <a:t>.a(</a:t>
            </a:r>
            <a:r>
              <a:rPr lang="zh-CN" altLang="en-US" sz="2400" dirty="0">
                <a:latin typeface="Arial" panose="020B0604020202020204" pitchFamily="34" charset="0"/>
                <a:ea typeface="宋体" panose="02010600030101010101" pitchFamily="2" charset="-122"/>
              </a:rPr>
              <a:t>归档库文件</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，被传送给链接器</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zh-CN" altLang="en-US" sz="2400" dirty="0">
                <a:latin typeface="Arial" panose="020B0604020202020204" pitchFamily="34" charset="0"/>
                <a:ea typeface="宋体" panose="02010600030101010101" pitchFamily="2" charset="-122"/>
              </a:rPr>
              <a:t>下面，我们分别介绍这四个步内容。</a:t>
            </a:r>
          </a:p>
          <a:p>
            <a:endParaRPr lang="zh-CN" altLang="en-US" dirty="0"/>
          </a:p>
        </p:txBody>
      </p:sp>
    </p:spTree>
    <p:extLst>
      <p:ext uri="{BB962C8B-B14F-4D97-AF65-F5344CB8AC3E}">
        <p14:creationId xmlns:p14="http://schemas.microsoft.com/office/powerpoint/2010/main" val="2077998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E3CA-2A80-4EA7-AB47-DFE49CD6CA58}"/>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4.3.1 </a:t>
            </a:r>
            <a:r>
              <a:rPr lang="zh-CN" altLang="zh-CN" dirty="0">
                <a:latin typeface="宋体" panose="02010600030101010101" pitchFamily="2" charset="-122"/>
              </a:rPr>
              <a:t>编译工具</a:t>
            </a:r>
            <a:r>
              <a:rPr lang="en-US" altLang="zh-CN" dirty="0">
                <a:latin typeface="Century Gothic" panose="020B0502020202020204" pitchFamily="34" charset="0"/>
                <a:ea typeface="幼圆" panose="02010509060101010101" pitchFamily="49" charset="-122"/>
              </a:rPr>
              <a:t>arm-</a:t>
            </a:r>
            <a:r>
              <a:rPr lang="en-US" altLang="zh-CN" dirty="0" err="1">
                <a:latin typeface="Century Gothic" panose="020B0502020202020204" pitchFamily="34" charset="0"/>
                <a:ea typeface="幼圆" panose="02010509060101010101" pitchFamily="49" charset="-122"/>
              </a:rPr>
              <a:t>linux</a:t>
            </a:r>
            <a:r>
              <a:rPr lang="en-US" altLang="zh-CN" dirty="0">
                <a:latin typeface="Century Gothic" panose="020B0502020202020204" pitchFamily="34" charset="0"/>
                <a:ea typeface="幼圆" panose="02010509060101010101" pitchFamily="49" charset="-122"/>
              </a:rPr>
              <a:t>-</a:t>
            </a:r>
            <a:r>
              <a:rPr lang="en-US" altLang="zh-CN" dirty="0" err="1">
                <a:latin typeface="Century Gothic" panose="020B0502020202020204" pitchFamily="34" charset="0"/>
                <a:ea typeface="幼圆" panose="02010509060101010101" pitchFamily="49" charset="-122"/>
              </a:rPr>
              <a:t>gcc</a:t>
            </a:r>
            <a:endParaRPr lang="zh-CN" altLang="en-US" dirty="0"/>
          </a:p>
        </p:txBody>
      </p:sp>
      <p:sp>
        <p:nvSpPr>
          <p:cNvPr id="3" name="内容占位符 2">
            <a:extLst>
              <a:ext uri="{FF2B5EF4-FFF2-40B4-BE49-F238E27FC236}">
                <a16:creationId xmlns:a16="http://schemas.microsoft.com/office/drawing/2014/main" id="{3F8851AE-1182-4791-A201-1404412C8DF2}"/>
              </a:ext>
            </a:extLst>
          </p:cNvPr>
          <p:cNvSpPr>
            <a:spLocks noGrp="1"/>
          </p:cNvSpPr>
          <p:nvPr>
            <p:ph idx="1"/>
          </p:nvPr>
        </p:nvSpPr>
        <p:spPr>
          <a:xfrm>
            <a:off x="838200" y="1844674"/>
            <a:ext cx="7837488" cy="4464645"/>
          </a:xfrm>
        </p:spPr>
        <p:txBody>
          <a:bodyPr/>
          <a:lstStyle/>
          <a:p>
            <a:pPr eaLnBrk="1" hangingPunct="1">
              <a:buClr>
                <a:srgbClr val="D3DDE3"/>
              </a:buClr>
              <a:buFont typeface="Wingdings" panose="05000000000000000000" pitchFamily="2" charset="2"/>
              <a:buChar char="Ø"/>
            </a:pPr>
            <a:r>
              <a:rPr lang="en-US" altLang="zh-CN" dirty="0">
                <a:latin typeface="Arial" panose="020B0604020202020204" pitchFamily="34" charset="0"/>
                <a:ea typeface="宋体" panose="02010600030101010101" pitchFamily="2" charset="-122"/>
              </a:rPr>
              <a:t>1</a:t>
            </a:r>
            <a:r>
              <a:rPr lang="zh-CN" altLang="zh-CN" dirty="0">
                <a:latin typeface="Arial" panose="020B0604020202020204" pitchFamily="34" charset="0"/>
                <a:ea typeface="宋体" panose="02010600030101010101" pitchFamily="2" charset="-122"/>
              </a:rPr>
              <a:t>）预处理（</a:t>
            </a:r>
            <a:r>
              <a:rPr lang="en-US" altLang="zh-CN" dirty="0">
                <a:latin typeface="Arial" panose="020B0604020202020204" pitchFamily="34" charset="0"/>
                <a:ea typeface="宋体" panose="02010600030101010101" pitchFamily="2" charset="-122"/>
              </a:rPr>
              <a:t>Pre-Processing</a:t>
            </a:r>
            <a:r>
              <a:rPr lang="zh-CN" altLang="zh-CN"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pPr eaLnBrk="1" hangingPunct="1">
              <a:buClr>
                <a:srgbClr val="D3DDE3"/>
              </a:buClr>
              <a:buFont typeface="Wingdings" panose="05000000000000000000" pitchFamily="2" charset="2"/>
              <a:buChar char="Ø"/>
            </a:pPr>
            <a:r>
              <a:rPr lang="zh-CN" altLang="en-US" dirty="0">
                <a:latin typeface="Arial" panose="020B0604020202020204" pitchFamily="34" charset="0"/>
                <a:ea typeface="宋体" panose="02010600030101010101" pitchFamily="2" charset="-122"/>
              </a:rPr>
              <a:t>命令：</a:t>
            </a:r>
            <a:r>
              <a:rPr lang="en-US" altLang="zh-CN" dirty="0">
                <a:solidFill>
                  <a:srgbClr val="FF0000"/>
                </a:solidFill>
                <a:latin typeface="Arial" panose="020B0604020202020204" pitchFamily="34" charset="0"/>
                <a:ea typeface="宋体" panose="02010600030101010101" pitchFamily="2" charset="-122"/>
              </a:rPr>
              <a:t>arm-</a:t>
            </a:r>
            <a:r>
              <a:rPr lang="en-US" altLang="zh-CN" dirty="0" err="1">
                <a:solidFill>
                  <a:srgbClr val="FF0000"/>
                </a:solidFill>
                <a:latin typeface="Arial" panose="020B0604020202020204" pitchFamily="34" charset="0"/>
                <a:ea typeface="宋体" panose="02010600030101010101" pitchFamily="2" charset="-122"/>
              </a:rPr>
              <a:t>linux</a:t>
            </a:r>
            <a:r>
              <a:rPr lang="en-US" altLang="zh-CN" dirty="0">
                <a:solidFill>
                  <a:srgbClr val="FF0000"/>
                </a:solidFill>
                <a:latin typeface="Arial" panose="020B0604020202020204" pitchFamily="34" charset="0"/>
                <a:ea typeface="宋体" panose="02010600030101010101" pitchFamily="2" charset="-122"/>
              </a:rPr>
              <a:t>-</a:t>
            </a:r>
            <a:r>
              <a:rPr lang="en-US" altLang="zh-CN" dirty="0" err="1">
                <a:solidFill>
                  <a:srgbClr val="FF0000"/>
                </a:solidFill>
                <a:latin typeface="Arial" panose="020B0604020202020204" pitchFamily="34" charset="0"/>
                <a:ea typeface="宋体" panose="02010600030101010101" pitchFamily="2" charset="-122"/>
              </a:rPr>
              <a:t>cpp</a:t>
            </a:r>
            <a:endParaRPr lang="en-US" altLang="zh-CN" dirty="0">
              <a:solidFill>
                <a:srgbClr val="FF0000"/>
              </a:solidFill>
              <a:latin typeface="Arial" panose="020B0604020202020204" pitchFamily="34" charset="0"/>
              <a:ea typeface="宋体" panose="02010600030101010101" pitchFamily="2" charset="-122"/>
            </a:endParaRPr>
          </a:p>
          <a:p>
            <a:pPr eaLnBrk="1" hangingPunct="1">
              <a:buClr>
                <a:srgbClr val="D3DDE3"/>
              </a:buClr>
              <a:buFont typeface="Wingdings" panose="05000000000000000000" pitchFamily="2" charset="2"/>
              <a:buChar char="Ø"/>
            </a:pPr>
            <a:r>
              <a:rPr lang="zh-CN" altLang="en-US" dirty="0">
                <a:latin typeface="Arial" panose="020B0604020202020204" pitchFamily="34" charset="0"/>
                <a:ea typeface="宋体" panose="02010600030101010101" pitchFamily="2" charset="-122"/>
              </a:rPr>
              <a:t>将以“</a:t>
            </a:r>
            <a:r>
              <a:rPr lang="en-US" altLang="zh-CN" dirty="0">
                <a:solidFill>
                  <a:srgbClr val="FF0000"/>
                </a:solidFill>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”开头的预处理命令，包括“</a:t>
            </a:r>
            <a:r>
              <a:rPr lang="en-US" altLang="zh-CN" dirty="0">
                <a:latin typeface="Arial" panose="020B0604020202020204" pitchFamily="34" charset="0"/>
                <a:ea typeface="宋体" panose="02010600030101010101" pitchFamily="2" charset="-122"/>
              </a:rPr>
              <a:t>#include</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 define</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#if</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#ifdef</a:t>
            </a:r>
            <a:r>
              <a:rPr lang="zh-CN" altLang="en-US" dirty="0">
                <a:latin typeface="Arial" panose="020B0604020202020204" pitchFamily="34" charset="0"/>
                <a:ea typeface="宋体" panose="02010600030101010101" pitchFamily="2" charset="-122"/>
              </a:rPr>
              <a:t>”等命令进行预处理。</a:t>
            </a:r>
            <a:endParaRPr lang="en-US" altLang="zh-CN"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dirty="0">
                <a:latin typeface="Arial" panose="020B0604020202020204" pitchFamily="34" charset="0"/>
                <a:ea typeface="宋体" panose="02010600030101010101" pitchFamily="2" charset="-122"/>
              </a:rPr>
              <a:t>    — #include</a:t>
            </a:r>
            <a:r>
              <a:rPr lang="zh-CN" altLang="en-US" dirty="0">
                <a:latin typeface="Arial" panose="020B0604020202020204" pitchFamily="34" charset="0"/>
                <a:ea typeface="宋体" panose="02010600030101010101" pitchFamily="2" charset="-122"/>
              </a:rPr>
              <a:t>：将所包含文件插入源文件</a:t>
            </a:r>
            <a:endParaRPr lang="en-US" altLang="zh-CN"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dirty="0">
                <a:latin typeface="Arial" panose="020B0604020202020204" pitchFamily="34" charset="0"/>
                <a:ea typeface="宋体" panose="02010600030101010101" pitchFamily="2" charset="-122"/>
              </a:rPr>
              <a:t>    — #define</a:t>
            </a:r>
            <a:r>
              <a:rPr lang="zh-CN" altLang="en-US" dirty="0">
                <a:latin typeface="Arial" panose="020B0604020202020204" pitchFamily="34" charset="0"/>
                <a:ea typeface="宋体" panose="02010600030101010101" pitchFamily="2" charset="-122"/>
              </a:rPr>
              <a:t>：将宏定义展开</a:t>
            </a:r>
            <a:endParaRPr lang="en-US" altLang="zh-CN"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dirty="0">
                <a:latin typeface="Arial" panose="020B0604020202020204" pitchFamily="34" charset="0"/>
                <a:ea typeface="宋体" panose="02010600030101010101" pitchFamily="2" charset="-122"/>
              </a:rPr>
              <a:t>    — #if</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#ifdef</a:t>
            </a:r>
            <a:r>
              <a:rPr lang="zh-CN" altLang="en-US" dirty="0">
                <a:latin typeface="Arial" panose="020B0604020202020204" pitchFamily="34" charset="0"/>
                <a:ea typeface="宋体" panose="02010600030101010101" pitchFamily="2" charset="-122"/>
              </a:rPr>
              <a:t>：根据条件选择要使用的代码</a:t>
            </a:r>
            <a:endParaRPr lang="en-US" altLang="zh-CN" dirty="0">
              <a:latin typeface="Arial" panose="020B0604020202020204" pitchFamily="34" charset="0"/>
              <a:ea typeface="宋体" panose="02010600030101010101" pitchFamily="2" charset="-122"/>
            </a:endParaRPr>
          </a:p>
          <a:p>
            <a:pPr eaLnBrk="1" hangingPunct="1">
              <a:buClr>
                <a:srgbClr val="D3DDE3"/>
              </a:buClr>
              <a:buFont typeface="Wingdings" panose="05000000000000000000" pitchFamily="2" charset="2"/>
              <a:buChar char="Ø"/>
            </a:pPr>
            <a:r>
              <a:rPr lang="zh-CN" altLang="en-US" dirty="0">
                <a:latin typeface="Arial" panose="020B0604020202020204" pitchFamily="34" charset="0"/>
                <a:ea typeface="宋体" panose="02010600030101010101" pitchFamily="2" charset="-122"/>
              </a:rPr>
              <a:t>将上述代码</a:t>
            </a:r>
            <a:r>
              <a:rPr lang="zh-CN" altLang="en-US" dirty="0">
                <a:solidFill>
                  <a:srgbClr val="FF0000"/>
                </a:solidFill>
                <a:latin typeface="Arial" panose="020B0604020202020204" pitchFamily="34" charset="0"/>
                <a:ea typeface="宋体" panose="02010600030101010101" pitchFamily="2" charset="-122"/>
              </a:rPr>
              <a:t>输出</a:t>
            </a:r>
            <a:r>
              <a:rPr lang="zh-CN" altLang="en-US" dirty="0">
                <a:latin typeface="Arial" panose="020B0604020202020204" pitchFamily="34" charset="0"/>
                <a:ea typeface="宋体" panose="02010600030101010101" pitchFamily="2" charset="-122"/>
              </a:rPr>
              <a:t>到“</a:t>
            </a:r>
            <a:r>
              <a:rPr lang="en-US" altLang="zh-CN" dirty="0">
                <a:solidFill>
                  <a:srgbClr val="FF0000"/>
                </a:solidFill>
                <a:latin typeface="Arial" panose="020B0604020202020204" pitchFamily="34" charset="0"/>
                <a:ea typeface="宋体" panose="02010600030101010101" pitchFamily="2" charset="-122"/>
              </a:rPr>
              <a:t>.</a:t>
            </a:r>
            <a:r>
              <a:rPr lang="en-US" altLang="zh-CN" dirty="0" err="1">
                <a:solidFill>
                  <a:srgbClr val="FF0000"/>
                </a:solidFill>
                <a:latin typeface="Arial" panose="020B0604020202020204" pitchFamily="34" charset="0"/>
                <a:ea typeface="宋体" panose="02010600030101010101" pitchFamily="2" charset="-122"/>
              </a:rPr>
              <a:t>i</a:t>
            </a:r>
            <a:r>
              <a:rPr lang="zh-CN" altLang="en-US" dirty="0">
                <a:latin typeface="Arial" panose="020B0604020202020204" pitchFamily="34" charset="0"/>
                <a:ea typeface="宋体" panose="02010600030101010101" pitchFamily="2" charset="-122"/>
              </a:rPr>
              <a:t>”文件中等待进一步处理。</a:t>
            </a:r>
            <a:endParaRPr lang="en-US" altLang="zh-CN" dirty="0">
              <a:latin typeface="Arial" panose="020B0604020202020204" pitchFamily="34"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4011302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2D78A-6C67-4E8A-B9B7-A2D80C21DF64}"/>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4.3.1 </a:t>
            </a:r>
            <a:r>
              <a:rPr lang="zh-CN" altLang="zh-CN" dirty="0">
                <a:latin typeface="宋体" panose="02010600030101010101" pitchFamily="2" charset="-122"/>
              </a:rPr>
              <a:t>编译工具</a:t>
            </a:r>
            <a:r>
              <a:rPr lang="en-US" altLang="zh-CN" dirty="0">
                <a:latin typeface="Century Gothic" panose="020B0502020202020204" pitchFamily="34" charset="0"/>
                <a:ea typeface="幼圆" panose="02010509060101010101" pitchFamily="49" charset="-122"/>
              </a:rPr>
              <a:t>arm-</a:t>
            </a:r>
            <a:r>
              <a:rPr lang="en-US" altLang="zh-CN" dirty="0" err="1">
                <a:latin typeface="Century Gothic" panose="020B0502020202020204" pitchFamily="34" charset="0"/>
                <a:ea typeface="幼圆" panose="02010509060101010101" pitchFamily="49" charset="-122"/>
              </a:rPr>
              <a:t>linux</a:t>
            </a:r>
            <a:r>
              <a:rPr lang="en-US" altLang="zh-CN" dirty="0">
                <a:latin typeface="Century Gothic" panose="020B0502020202020204" pitchFamily="34" charset="0"/>
                <a:ea typeface="幼圆" panose="02010509060101010101" pitchFamily="49" charset="-122"/>
              </a:rPr>
              <a:t>-</a:t>
            </a:r>
            <a:r>
              <a:rPr lang="en-US" altLang="zh-CN" dirty="0" err="1">
                <a:latin typeface="Century Gothic" panose="020B0502020202020204" pitchFamily="34" charset="0"/>
                <a:ea typeface="幼圆" panose="02010509060101010101" pitchFamily="49" charset="-122"/>
              </a:rPr>
              <a:t>gcc</a:t>
            </a:r>
            <a:endParaRPr lang="zh-CN" altLang="en-US" dirty="0"/>
          </a:p>
        </p:txBody>
      </p:sp>
      <p:sp>
        <p:nvSpPr>
          <p:cNvPr id="4" name="内容占位符 2">
            <a:extLst>
              <a:ext uri="{FF2B5EF4-FFF2-40B4-BE49-F238E27FC236}">
                <a16:creationId xmlns:a16="http://schemas.microsoft.com/office/drawing/2014/main" id="{5EC94FA8-779D-47D4-90A5-42F3CD232958}"/>
              </a:ext>
            </a:extLst>
          </p:cNvPr>
          <p:cNvSpPr>
            <a:spLocks noGrp="1"/>
          </p:cNvSpPr>
          <p:nvPr>
            <p:ph idx="1"/>
          </p:nvPr>
        </p:nvSpPr>
        <p:spPr>
          <a:xfrm>
            <a:off x="815887" y="1772816"/>
            <a:ext cx="8229600" cy="1401762"/>
          </a:xfrm>
        </p:spPr>
        <p:txBody>
          <a:bodyPr/>
          <a:lstStyle/>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2</a:t>
            </a:r>
            <a:r>
              <a:rPr lang="zh-CN" altLang="zh-CN" sz="2400" dirty="0">
                <a:latin typeface="Arial" panose="020B0604020202020204" pitchFamily="34" charset="0"/>
                <a:ea typeface="宋体" panose="02010600030101010101" pitchFamily="2" charset="-122"/>
              </a:rPr>
              <a:t>）编译（</a:t>
            </a:r>
            <a:r>
              <a:rPr lang="en-US" altLang="zh-CN" sz="2400" dirty="0">
                <a:latin typeface="Arial" panose="020B0604020202020204" pitchFamily="34" charset="0"/>
                <a:ea typeface="宋体" panose="02010600030101010101" pitchFamily="2" charset="-122"/>
              </a:rPr>
              <a:t>Compiling</a:t>
            </a:r>
            <a:r>
              <a:rPr lang="zh-CN"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eaLnBrk="1" hangingPunct="1">
              <a:buClr>
                <a:srgbClr val="D3DDE3"/>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命令：</a:t>
            </a:r>
            <a:r>
              <a:rPr lang="en-US" altLang="zh-CN" sz="2400" kern="1200" dirty="0">
                <a:solidFill>
                  <a:srgbClr val="FF0000"/>
                </a:solidFill>
                <a:latin typeface="Arial" panose="020B0604020202020204" pitchFamily="34" charset="0"/>
                <a:ea typeface="宋体" panose="02010600030101010101" pitchFamily="2" charset="-122"/>
              </a:rPr>
              <a:t>ccl</a:t>
            </a:r>
          </a:p>
          <a:p>
            <a:pPr eaLnBrk="1" hangingPunct="1">
              <a:buClr>
                <a:srgbClr val="D3DDE3"/>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将预处理后的“</a:t>
            </a:r>
            <a:r>
              <a:rPr lang="en-US" altLang="zh-CN" sz="2400" kern="1200" dirty="0">
                <a:solidFill>
                  <a:srgbClr val="FF0000"/>
                </a:solidFill>
                <a:latin typeface="Arial" panose="020B0604020202020204" pitchFamily="34" charset="0"/>
                <a:ea typeface="宋体" panose="02010600030101010101" pitchFamily="2" charset="-122"/>
              </a:rPr>
              <a:t>.</a:t>
            </a:r>
            <a:r>
              <a:rPr lang="en-US" altLang="zh-CN" sz="2400" kern="1200" dirty="0" err="1">
                <a:solidFill>
                  <a:srgbClr val="FF0000"/>
                </a:solidFill>
                <a:latin typeface="Arial" panose="020B0604020202020204" pitchFamily="34" charset="0"/>
                <a:ea typeface="宋体" panose="02010600030101010101" pitchFamily="2" charset="-122"/>
              </a:rPr>
              <a:t>i</a:t>
            </a:r>
            <a:r>
              <a:rPr lang="zh-CN" altLang="en-US" sz="2400" dirty="0">
                <a:latin typeface="Arial" panose="020B0604020202020204" pitchFamily="34" charset="0"/>
                <a:ea typeface="宋体" panose="02010600030101010101" pitchFamily="2" charset="-122"/>
              </a:rPr>
              <a:t>”文件“翻译”为</a:t>
            </a:r>
            <a:r>
              <a:rPr lang="zh-CN" altLang="en-US" sz="2400" kern="1200" dirty="0">
                <a:solidFill>
                  <a:srgbClr val="FF0000"/>
                </a:solidFill>
                <a:latin typeface="Arial" panose="020B0604020202020204" pitchFamily="34" charset="0"/>
                <a:ea typeface="宋体" panose="02010600030101010101" pitchFamily="2" charset="-122"/>
              </a:rPr>
              <a:t>汇编代码</a:t>
            </a:r>
            <a:endParaRPr lang="en-US" altLang="zh-CN" sz="2400" kern="1200" dirty="0">
              <a:solidFill>
                <a:srgbClr val="FF0000"/>
              </a:solidFill>
              <a:latin typeface="Arial" panose="020B0604020202020204" pitchFamily="34" charset="0"/>
              <a:ea typeface="宋体" panose="02010600030101010101" pitchFamily="2" charset="-122"/>
            </a:endParaRPr>
          </a:p>
        </p:txBody>
      </p:sp>
      <p:sp>
        <p:nvSpPr>
          <p:cNvPr id="5" name="内容占位符 2">
            <a:extLst>
              <a:ext uri="{FF2B5EF4-FFF2-40B4-BE49-F238E27FC236}">
                <a16:creationId xmlns:a16="http://schemas.microsoft.com/office/drawing/2014/main" id="{22935209-8890-47CF-9E69-9D77B1EFCCBE}"/>
              </a:ext>
            </a:extLst>
          </p:cNvPr>
          <p:cNvSpPr txBox="1">
            <a:spLocks/>
          </p:cNvSpPr>
          <p:nvPr/>
        </p:nvSpPr>
        <p:spPr bwMode="auto">
          <a:xfrm>
            <a:off x="827000" y="3212678"/>
            <a:ext cx="82296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3</a:t>
            </a:r>
            <a:r>
              <a:rPr lang="zh-CN" altLang="zh-CN" sz="2400" dirty="0">
                <a:latin typeface="Arial" panose="020B0604020202020204" pitchFamily="34" charset="0"/>
                <a:ea typeface="宋体" panose="02010600030101010101" pitchFamily="2" charset="-122"/>
              </a:rPr>
              <a:t>）汇编（</a:t>
            </a:r>
            <a:r>
              <a:rPr lang="en-US" altLang="zh-CN" sz="2400" dirty="0">
                <a:latin typeface="Arial" panose="020B0604020202020204" pitchFamily="34" charset="0"/>
                <a:ea typeface="宋体" panose="02010600030101010101" pitchFamily="2" charset="-122"/>
              </a:rPr>
              <a:t>Assembling</a:t>
            </a:r>
            <a:r>
              <a:rPr lang="zh-CN"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eaLnBrk="1" hangingPunct="1">
              <a:buClr>
                <a:srgbClr val="D3DDE3"/>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命令：</a:t>
            </a:r>
            <a:r>
              <a:rPr lang="en-US" altLang="zh-CN" sz="2400" dirty="0">
                <a:solidFill>
                  <a:srgbClr val="FF0000"/>
                </a:solidFill>
                <a:latin typeface="Arial" panose="020B0604020202020204" pitchFamily="34" charset="0"/>
                <a:ea typeface="宋体" panose="02010600030101010101" pitchFamily="2" charset="-122"/>
              </a:rPr>
              <a:t>arm-</a:t>
            </a:r>
            <a:r>
              <a:rPr lang="en-US" altLang="zh-CN" sz="2400" dirty="0" err="1">
                <a:solidFill>
                  <a:srgbClr val="FF0000"/>
                </a:solidFill>
                <a:latin typeface="Arial" panose="020B0604020202020204" pitchFamily="34" charset="0"/>
                <a:ea typeface="宋体" panose="02010600030101010101" pitchFamily="2" charset="-122"/>
              </a:rPr>
              <a:t>linux</a:t>
            </a:r>
            <a:r>
              <a:rPr lang="en-US" altLang="zh-CN" sz="2400" dirty="0">
                <a:solidFill>
                  <a:srgbClr val="FF0000"/>
                </a:solidFill>
                <a:latin typeface="Arial" panose="020B0604020202020204" pitchFamily="34" charset="0"/>
                <a:ea typeface="宋体" panose="02010600030101010101" pitchFamily="2" charset="-122"/>
              </a:rPr>
              <a:t>-as</a:t>
            </a:r>
          </a:p>
          <a:p>
            <a:pPr eaLnBrk="1" hangingPunct="1">
              <a:buClr>
                <a:srgbClr val="D3DDE3"/>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将编译后的</a:t>
            </a:r>
            <a:r>
              <a:rPr lang="zh-CN" altLang="en-US" sz="2400" dirty="0">
                <a:solidFill>
                  <a:srgbClr val="FF0000"/>
                </a:solidFill>
                <a:latin typeface="Arial" panose="020B0604020202020204" pitchFamily="34" charset="0"/>
                <a:ea typeface="宋体" panose="02010600030101010101" pitchFamily="2" charset="-122"/>
              </a:rPr>
              <a:t>汇编代码</a:t>
            </a:r>
            <a:r>
              <a:rPr lang="en-US" altLang="zh-CN" sz="2400" dirty="0">
                <a:solidFill>
                  <a:srgbClr val="FF0000"/>
                </a:solidFill>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“翻译”为对应格式的</a:t>
            </a:r>
            <a:r>
              <a:rPr lang="zh-CN" altLang="en-US" sz="2400" dirty="0">
                <a:solidFill>
                  <a:srgbClr val="FF0000"/>
                </a:solidFill>
                <a:latin typeface="Arial" panose="020B0604020202020204" pitchFamily="34" charset="0"/>
                <a:ea typeface="宋体" panose="02010600030101010101" pitchFamily="2" charset="-122"/>
              </a:rPr>
              <a:t>机器代码</a:t>
            </a:r>
            <a:r>
              <a:rPr lang="zh-CN" altLang="en-US" sz="2400" dirty="0">
                <a:latin typeface="Arial" panose="020B0604020202020204" pitchFamily="34" charset="0"/>
                <a:ea typeface="宋体" panose="02010600030101010101" pitchFamily="2" charset="-122"/>
              </a:rPr>
              <a:t>，生成</a:t>
            </a:r>
            <a:r>
              <a:rPr lang="zh-CN" altLang="en-US" sz="2400" dirty="0">
                <a:solidFill>
                  <a:srgbClr val="FF0000"/>
                </a:solidFill>
                <a:latin typeface="Arial" panose="020B0604020202020204" pitchFamily="34" charset="0"/>
                <a:ea typeface="宋体" panose="02010600030101010101" pitchFamily="2" charset="-122"/>
              </a:rPr>
              <a:t>目标文件</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OBJ</a:t>
            </a:r>
            <a:r>
              <a:rPr lang="zh-CN" altLang="en-US" sz="2400" dirty="0">
                <a:latin typeface="Arial" panose="020B0604020202020204" pitchFamily="34" charset="0"/>
                <a:ea typeface="宋体" panose="02010600030101010101" pitchFamily="2" charset="-122"/>
              </a:rPr>
              <a:t>文件）</a:t>
            </a:r>
            <a:endParaRPr lang="en-US" altLang="zh-CN" sz="2400" dirty="0">
              <a:latin typeface="Arial" panose="020B0604020202020204" pitchFamily="34" charset="0"/>
              <a:ea typeface="宋体" panose="02010600030101010101" pitchFamily="2" charset="-122"/>
            </a:endParaRPr>
          </a:p>
        </p:txBody>
      </p:sp>
      <p:sp>
        <p:nvSpPr>
          <p:cNvPr id="6" name="内容占位符 2">
            <a:extLst>
              <a:ext uri="{FF2B5EF4-FFF2-40B4-BE49-F238E27FC236}">
                <a16:creationId xmlns:a16="http://schemas.microsoft.com/office/drawing/2014/main" id="{3B2A9182-0D64-4522-AF4A-426206977742}"/>
              </a:ext>
            </a:extLst>
          </p:cNvPr>
          <p:cNvSpPr txBox="1">
            <a:spLocks/>
          </p:cNvSpPr>
          <p:nvPr/>
        </p:nvSpPr>
        <p:spPr bwMode="auto">
          <a:xfrm>
            <a:off x="831762" y="5012903"/>
            <a:ext cx="82296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4</a:t>
            </a:r>
            <a:r>
              <a:rPr lang="zh-CN" altLang="zh-CN" sz="2400" dirty="0">
                <a:latin typeface="Arial" panose="020B0604020202020204" pitchFamily="34" charset="0"/>
                <a:ea typeface="宋体" panose="02010600030101010101" pitchFamily="2" charset="-122"/>
              </a:rPr>
              <a:t>）链接（</a:t>
            </a:r>
            <a:r>
              <a:rPr lang="en-US" altLang="zh-CN" sz="2400" dirty="0">
                <a:latin typeface="Arial" panose="020B0604020202020204" pitchFamily="34" charset="0"/>
                <a:ea typeface="宋体" panose="02010600030101010101" pitchFamily="2" charset="-122"/>
              </a:rPr>
              <a:t>Linking</a:t>
            </a:r>
            <a:r>
              <a:rPr lang="zh-CN" altLang="zh-CN"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eaLnBrk="1" hangingPunct="1">
              <a:buClr>
                <a:srgbClr val="D3DDE3"/>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命令：</a:t>
            </a:r>
            <a:r>
              <a:rPr lang="en-US" altLang="zh-CN" sz="2400" dirty="0">
                <a:solidFill>
                  <a:srgbClr val="FF0000"/>
                </a:solidFill>
                <a:latin typeface="Arial" panose="020B0604020202020204" pitchFamily="34" charset="0"/>
                <a:ea typeface="宋体" panose="02010600030101010101" pitchFamily="2" charset="-122"/>
              </a:rPr>
              <a:t>arm-</a:t>
            </a:r>
            <a:r>
              <a:rPr lang="en-US" altLang="zh-CN" sz="2400" dirty="0" err="1">
                <a:solidFill>
                  <a:srgbClr val="FF0000"/>
                </a:solidFill>
                <a:latin typeface="Arial" panose="020B0604020202020204" pitchFamily="34" charset="0"/>
                <a:ea typeface="宋体" panose="02010600030101010101" pitchFamily="2" charset="-122"/>
              </a:rPr>
              <a:t>linux</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ld</a:t>
            </a:r>
            <a:endParaRPr lang="en-US" altLang="zh-CN" sz="2400" dirty="0">
              <a:solidFill>
                <a:srgbClr val="FF0000"/>
              </a:solidFill>
              <a:latin typeface="Arial" panose="020B0604020202020204" pitchFamily="34" charset="0"/>
              <a:ea typeface="宋体" panose="02010600030101010101" pitchFamily="2" charset="-122"/>
            </a:endParaRPr>
          </a:p>
          <a:p>
            <a:pPr eaLnBrk="1" hangingPunct="1">
              <a:buClr>
                <a:srgbClr val="D3DDE3"/>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将</a:t>
            </a:r>
            <a:r>
              <a:rPr lang="en-US" altLang="zh-CN" sz="2400" dirty="0">
                <a:solidFill>
                  <a:srgbClr val="FF0000"/>
                </a:solidFill>
                <a:latin typeface="Arial" panose="020B0604020202020204" pitchFamily="34" charset="0"/>
                <a:ea typeface="宋体" panose="02010600030101010101" pitchFamily="2" charset="-122"/>
              </a:rPr>
              <a:t>OBJ</a:t>
            </a:r>
            <a:r>
              <a:rPr lang="zh-CN" altLang="en-US" sz="2400" dirty="0">
                <a:solidFill>
                  <a:srgbClr val="FF0000"/>
                </a:solidFill>
                <a:latin typeface="Arial" panose="020B0604020202020204" pitchFamily="34" charset="0"/>
                <a:ea typeface="宋体" panose="02010600030101010101" pitchFamily="2" charset="-122"/>
              </a:rPr>
              <a:t>目标文件、库文件</a:t>
            </a:r>
            <a:r>
              <a:rPr lang="zh-CN" altLang="en-US" sz="2400" dirty="0">
                <a:latin typeface="Arial" panose="020B0604020202020204" pitchFamily="34" charset="0"/>
                <a:ea typeface="宋体" panose="02010600030101010101" pitchFamily="2" charset="-122"/>
              </a:rPr>
              <a:t>链接起来生产可在</a:t>
            </a:r>
            <a:r>
              <a:rPr lang="zh-CN" altLang="en-US" sz="2400" dirty="0">
                <a:solidFill>
                  <a:srgbClr val="FF0000"/>
                </a:solidFill>
                <a:latin typeface="Arial" panose="020B0604020202020204" pitchFamily="34" charset="0"/>
                <a:ea typeface="宋体" panose="02010600030101010101" pitchFamily="2" charset="-122"/>
              </a:rPr>
              <a:t>特定平台</a:t>
            </a:r>
            <a:r>
              <a:rPr lang="zh-CN" altLang="en-US" sz="2400" dirty="0">
                <a:latin typeface="Arial" panose="020B0604020202020204" pitchFamily="34" charset="0"/>
                <a:ea typeface="宋体" panose="02010600030101010101" pitchFamily="2" charset="-122"/>
              </a:rPr>
              <a:t>运行的</a:t>
            </a:r>
            <a:r>
              <a:rPr lang="zh-CN" altLang="en-US" sz="2400" dirty="0">
                <a:solidFill>
                  <a:srgbClr val="FF0000"/>
                </a:solidFill>
                <a:latin typeface="Arial" panose="020B0604020202020204" pitchFamily="34" charset="0"/>
                <a:ea typeface="宋体" panose="02010600030101010101" pitchFamily="2" charset="-122"/>
              </a:rPr>
              <a:t>可执行文件</a:t>
            </a:r>
            <a:endParaRPr lang="en-US" altLang="zh-CN" sz="2400" dirty="0">
              <a:solidFill>
                <a:srgbClr val="FF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1923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395F9-E106-4313-B9C6-F105292970DD}"/>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4.3.1 </a:t>
            </a:r>
            <a:r>
              <a:rPr lang="zh-CN" altLang="zh-CN" dirty="0">
                <a:latin typeface="宋体" panose="02010600030101010101" pitchFamily="2" charset="-122"/>
              </a:rPr>
              <a:t>编译工具</a:t>
            </a:r>
            <a:r>
              <a:rPr lang="en-US" altLang="zh-CN" dirty="0">
                <a:latin typeface="Century Gothic" panose="020B0502020202020204" pitchFamily="34" charset="0"/>
                <a:ea typeface="幼圆" panose="02010509060101010101" pitchFamily="49" charset="-122"/>
              </a:rPr>
              <a:t>arm-</a:t>
            </a:r>
            <a:r>
              <a:rPr lang="en-US" altLang="zh-CN" dirty="0" err="1">
                <a:latin typeface="Century Gothic" panose="020B0502020202020204" pitchFamily="34" charset="0"/>
                <a:ea typeface="幼圆" panose="02010509060101010101" pitchFamily="49" charset="-122"/>
              </a:rPr>
              <a:t>linux</a:t>
            </a:r>
            <a:r>
              <a:rPr lang="en-US" altLang="zh-CN" dirty="0">
                <a:latin typeface="Century Gothic" panose="020B0502020202020204" pitchFamily="34" charset="0"/>
                <a:ea typeface="幼圆" panose="02010509060101010101" pitchFamily="49" charset="-122"/>
              </a:rPr>
              <a:t>-</a:t>
            </a:r>
            <a:r>
              <a:rPr lang="en-US" altLang="zh-CN" dirty="0" err="1">
                <a:latin typeface="Century Gothic" panose="020B0502020202020204" pitchFamily="34" charset="0"/>
                <a:ea typeface="幼圆" panose="02010509060101010101" pitchFamily="49" charset="-122"/>
              </a:rPr>
              <a:t>gcc</a:t>
            </a:r>
            <a:endParaRPr lang="zh-CN" altLang="en-US" dirty="0"/>
          </a:p>
        </p:txBody>
      </p:sp>
      <p:sp>
        <p:nvSpPr>
          <p:cNvPr id="3" name="内容占位符 2">
            <a:extLst>
              <a:ext uri="{FF2B5EF4-FFF2-40B4-BE49-F238E27FC236}">
                <a16:creationId xmlns:a16="http://schemas.microsoft.com/office/drawing/2014/main" id="{190B31A9-7FB5-4EF8-B2FF-BF4FF21AE773}"/>
              </a:ext>
            </a:extLst>
          </p:cNvPr>
          <p:cNvSpPr>
            <a:spLocks noGrp="1"/>
          </p:cNvSpPr>
          <p:nvPr>
            <p:ph idx="1"/>
          </p:nvPr>
        </p:nvSpPr>
        <p:spPr/>
        <p:txBody>
          <a:bodyPr/>
          <a:lstStyle/>
          <a:p>
            <a:r>
              <a:rPr lang="zh-CN" altLang="en-US" dirty="0"/>
              <a:t>在</a:t>
            </a:r>
            <a:r>
              <a:rPr lang="en-US" altLang="zh-CN" dirty="0">
                <a:latin typeface="Century Gothic" panose="020B0502020202020204" pitchFamily="34" charset="0"/>
                <a:ea typeface="幼圆" panose="02010509060101010101" pitchFamily="49" charset="-122"/>
              </a:rPr>
              <a:t>arm-</a:t>
            </a:r>
            <a:r>
              <a:rPr lang="en-US" altLang="zh-CN" dirty="0" err="1">
                <a:latin typeface="Century Gothic" panose="020B0502020202020204" pitchFamily="34" charset="0"/>
                <a:ea typeface="幼圆" panose="02010509060101010101" pitchFamily="49" charset="-122"/>
              </a:rPr>
              <a:t>linux</a:t>
            </a:r>
            <a:r>
              <a:rPr lang="en-US" altLang="zh-CN" dirty="0">
                <a:latin typeface="Century Gothic" panose="020B0502020202020204" pitchFamily="34" charset="0"/>
                <a:ea typeface="幼圆" panose="02010509060101010101" pitchFamily="49" charset="-122"/>
              </a:rPr>
              <a:t>-</a:t>
            </a:r>
            <a:r>
              <a:rPr lang="en-US" altLang="zh-CN" dirty="0" err="1">
                <a:latin typeface="Century Gothic" panose="020B0502020202020204" pitchFamily="34" charset="0"/>
                <a:ea typeface="幼圆" panose="02010509060101010101" pitchFamily="49" charset="-122"/>
              </a:rPr>
              <a:t>gcc</a:t>
            </a:r>
            <a:r>
              <a:rPr lang="zh-CN" altLang="en-US" dirty="0">
                <a:latin typeface="Century Gothic" panose="020B0502020202020204" pitchFamily="34" charset="0"/>
                <a:ea typeface="幼圆" panose="02010509060101010101" pitchFamily="49" charset="-122"/>
              </a:rPr>
              <a:t>的编译过程，可以通过命令选项来控制。这些命令选项分为：</a:t>
            </a:r>
            <a:endParaRPr lang="en-US" altLang="zh-CN" dirty="0">
              <a:latin typeface="Century Gothic" panose="020B0502020202020204" pitchFamily="34" charset="0"/>
              <a:ea typeface="幼圆" panose="02010509060101010101" pitchFamily="49" charset="-122"/>
            </a:endParaRPr>
          </a:p>
          <a:p>
            <a:pPr lvl="1" eaLnBrk="1" hangingPunct="1">
              <a:buSzPct val="100000"/>
              <a:buFont typeface="Wingdings 2" panose="05020102010507070707" pitchFamily="18" charset="2"/>
              <a:buAutoNum type="arabicPeriod"/>
            </a:pPr>
            <a:r>
              <a:rPr lang="zh-CN" altLang="en-US" dirty="0"/>
              <a:t>总体选项（</a:t>
            </a:r>
            <a:r>
              <a:rPr lang="en-US" altLang="zh-CN" dirty="0"/>
              <a:t>Overall Options</a:t>
            </a:r>
            <a:r>
              <a:rPr lang="zh-CN" altLang="en-US" dirty="0"/>
              <a:t>）</a:t>
            </a:r>
            <a:endParaRPr lang="en-US" altLang="zh-CN" dirty="0"/>
          </a:p>
          <a:p>
            <a:pPr lvl="1" eaLnBrk="1" hangingPunct="1">
              <a:buSzPct val="100000"/>
              <a:buFont typeface="Wingdings 2" panose="05020102010507070707" pitchFamily="18" charset="2"/>
              <a:buAutoNum type="arabicPeriod"/>
            </a:pPr>
            <a:r>
              <a:rPr lang="zh-CN" altLang="en-US" dirty="0"/>
              <a:t>警告选项（</a:t>
            </a:r>
            <a:r>
              <a:rPr lang="en-US" altLang="zh-CN" dirty="0"/>
              <a:t>Warning Options</a:t>
            </a:r>
            <a:r>
              <a:rPr lang="zh-CN" altLang="en-US" dirty="0"/>
              <a:t>）</a:t>
            </a:r>
            <a:endParaRPr lang="en-US" altLang="zh-CN" dirty="0"/>
          </a:p>
          <a:p>
            <a:pPr lvl="1" eaLnBrk="1" hangingPunct="1">
              <a:buSzPct val="100000"/>
              <a:buFont typeface="Wingdings 2" panose="05020102010507070707" pitchFamily="18" charset="2"/>
              <a:buAutoNum type="arabicPeriod"/>
            </a:pPr>
            <a:r>
              <a:rPr lang="zh-CN" altLang="en-US" dirty="0"/>
              <a:t>调试选项（</a:t>
            </a:r>
            <a:r>
              <a:rPr lang="en-US" altLang="zh-CN" dirty="0"/>
              <a:t>Debugging Options</a:t>
            </a:r>
            <a:r>
              <a:rPr lang="zh-CN" altLang="en-US" dirty="0"/>
              <a:t>）</a:t>
            </a:r>
            <a:endParaRPr lang="en-US" altLang="zh-CN" dirty="0"/>
          </a:p>
          <a:p>
            <a:pPr lvl="1" eaLnBrk="1" hangingPunct="1">
              <a:buSzPct val="100000"/>
              <a:buFont typeface="Wingdings 2" panose="05020102010507070707" pitchFamily="18" charset="2"/>
              <a:buAutoNum type="arabicPeriod"/>
            </a:pPr>
            <a:r>
              <a:rPr lang="zh-CN" altLang="en-US" dirty="0"/>
              <a:t>优化选项（</a:t>
            </a:r>
            <a:r>
              <a:rPr lang="en-US" altLang="zh-CN" dirty="0"/>
              <a:t>Optimization Options</a:t>
            </a:r>
            <a:r>
              <a:rPr lang="zh-CN" altLang="en-US" dirty="0"/>
              <a:t>）</a:t>
            </a:r>
            <a:endParaRPr lang="en-US" altLang="zh-CN" dirty="0"/>
          </a:p>
          <a:p>
            <a:pPr lvl="1" eaLnBrk="1" hangingPunct="1">
              <a:buSzPct val="100000"/>
              <a:buFont typeface="Wingdings 2" panose="05020102010507070707" pitchFamily="18" charset="2"/>
              <a:buAutoNum type="arabicPeriod"/>
            </a:pPr>
            <a:r>
              <a:rPr lang="zh-CN" altLang="en-US" dirty="0"/>
              <a:t>链接选项（</a:t>
            </a:r>
            <a:r>
              <a:rPr lang="en-US" altLang="zh-CN" dirty="0"/>
              <a:t>Linking Options</a:t>
            </a:r>
            <a:r>
              <a:rPr lang="zh-CN" altLang="en-US" dirty="0"/>
              <a:t>）</a:t>
            </a:r>
            <a:endParaRPr lang="en-US" altLang="zh-CN" dirty="0"/>
          </a:p>
          <a:p>
            <a:pPr lvl="1" eaLnBrk="1" hangingPunct="1">
              <a:buSzPct val="100000"/>
              <a:buFont typeface="Wingdings 2" panose="05020102010507070707" pitchFamily="18" charset="2"/>
              <a:buAutoNum type="arabicPeriod"/>
            </a:pPr>
            <a:r>
              <a:rPr lang="zh-CN" altLang="en-US" dirty="0"/>
              <a:t>目录选项（</a:t>
            </a:r>
            <a:r>
              <a:rPr lang="en-US" altLang="zh-CN" dirty="0"/>
              <a:t>Directory Options</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63610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7937-FFAF-4F88-A015-13607D509535}"/>
              </a:ext>
            </a:extLst>
          </p:cNvPr>
          <p:cNvSpPr>
            <a:spLocks noGrp="1"/>
          </p:cNvSpPr>
          <p:nvPr>
            <p:ph type="title"/>
          </p:nvPr>
        </p:nvSpPr>
        <p:spPr>
          <a:xfrm>
            <a:off x="838199" y="692696"/>
            <a:ext cx="7924800" cy="722313"/>
          </a:xfrm>
        </p:spPr>
        <p:txBody>
          <a:bodyPr/>
          <a:lstStyle/>
          <a:p>
            <a:r>
              <a:rPr lang="en-US" altLang="zh-CN" sz="2800" dirty="0">
                <a:latin typeface="Century Gothic" panose="020B0502020202020204" pitchFamily="34" charset="0"/>
                <a:ea typeface="幼圆" panose="02010509060101010101" pitchFamily="49" charset="-122"/>
              </a:rPr>
              <a:t>4.3.1 </a:t>
            </a:r>
            <a:r>
              <a:rPr lang="zh-CN" altLang="zh-CN" sz="2800" dirty="0">
                <a:latin typeface="宋体" panose="02010600030101010101" pitchFamily="2" charset="-122"/>
              </a:rPr>
              <a:t>编译工具</a:t>
            </a:r>
            <a:r>
              <a:rPr lang="en-US" altLang="zh-CN" sz="2800" dirty="0">
                <a:latin typeface="Century Gothic" panose="020B0502020202020204" pitchFamily="34" charset="0"/>
                <a:ea typeface="幼圆" panose="02010509060101010101" pitchFamily="49" charset="-122"/>
              </a:rPr>
              <a:t>arm-</a:t>
            </a:r>
            <a:r>
              <a:rPr lang="en-US" altLang="zh-CN" sz="2800" dirty="0" err="1">
                <a:latin typeface="Century Gothic" panose="020B0502020202020204" pitchFamily="34" charset="0"/>
                <a:ea typeface="幼圆" panose="02010509060101010101" pitchFamily="49" charset="-122"/>
              </a:rPr>
              <a:t>linux</a:t>
            </a:r>
            <a:r>
              <a:rPr lang="en-US" altLang="zh-CN" sz="2800" dirty="0">
                <a:latin typeface="Century Gothic" panose="020B0502020202020204" pitchFamily="34" charset="0"/>
                <a:ea typeface="幼圆" panose="02010509060101010101" pitchFamily="49" charset="-122"/>
              </a:rPr>
              <a:t>-</a:t>
            </a:r>
            <a:r>
              <a:rPr lang="en-US" altLang="zh-CN" sz="2800" dirty="0" err="1">
                <a:latin typeface="Century Gothic" panose="020B0502020202020204" pitchFamily="34" charset="0"/>
                <a:ea typeface="幼圆" panose="02010509060101010101" pitchFamily="49" charset="-122"/>
              </a:rPr>
              <a:t>gcc</a:t>
            </a:r>
            <a:r>
              <a:rPr lang="zh-CN" altLang="en-US" sz="2800" dirty="0">
                <a:latin typeface="Century Gothic" panose="020B0502020202020204" pitchFamily="34" charset="0"/>
                <a:ea typeface="幼圆" panose="02010509060101010101" pitchFamily="49" charset="-122"/>
              </a:rPr>
              <a:t> （</a:t>
            </a:r>
            <a:r>
              <a:rPr lang="en-US" altLang="zh-CN" sz="2800" dirty="0">
                <a:latin typeface="Century Gothic" panose="020B0502020202020204" pitchFamily="34" charset="0"/>
                <a:ea typeface="幼圆" panose="02010509060101010101" pitchFamily="49" charset="-122"/>
              </a:rPr>
              <a:t>5-1</a:t>
            </a:r>
            <a:r>
              <a:rPr lang="zh-CN" altLang="en-US" sz="2800" dirty="0">
                <a:latin typeface="Century Gothic" panose="020B0502020202020204" pitchFamily="34" charset="0"/>
                <a:ea typeface="幼圆" panose="02010509060101010101" pitchFamily="49" charset="-122"/>
              </a:rPr>
              <a:t>）</a:t>
            </a:r>
            <a:endParaRPr lang="zh-CN" altLang="en-US" sz="2800" b="0" dirty="0">
              <a:solidFill>
                <a:schemeClr val="tx1"/>
              </a:solidFill>
            </a:endParaRPr>
          </a:p>
        </p:txBody>
      </p:sp>
      <p:sp>
        <p:nvSpPr>
          <p:cNvPr id="4" name="内容占位符 2">
            <a:extLst>
              <a:ext uri="{FF2B5EF4-FFF2-40B4-BE49-F238E27FC236}">
                <a16:creationId xmlns:a16="http://schemas.microsoft.com/office/drawing/2014/main" id="{137302A6-BF91-4C15-BFD5-A0F8C3FBA6E7}"/>
              </a:ext>
            </a:extLst>
          </p:cNvPr>
          <p:cNvSpPr txBox="1">
            <a:spLocks/>
          </p:cNvSpPr>
          <p:nvPr/>
        </p:nvSpPr>
        <p:spPr bwMode="auto">
          <a:xfrm>
            <a:off x="804861" y="1997125"/>
            <a:ext cx="8229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207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100000"/>
              <a:buFont typeface="Wingdings 2" panose="05020102010507070707" pitchFamily="18" charset="2"/>
              <a:buAutoNum type="arabicPeriod"/>
            </a:pPr>
            <a:r>
              <a:rPr lang="zh-CN" altLang="en-US" sz="2400"/>
              <a:t>总体选项（</a:t>
            </a:r>
            <a:r>
              <a:rPr lang="en-US" altLang="zh-CN" sz="2400"/>
              <a:t>Overall Options</a:t>
            </a:r>
            <a:r>
              <a:rPr lang="zh-CN" altLang="en-US" sz="2400"/>
              <a:t>）</a:t>
            </a:r>
            <a:endParaRPr lang="en-US" altLang="zh-CN" sz="2400"/>
          </a:p>
        </p:txBody>
      </p:sp>
      <p:sp>
        <p:nvSpPr>
          <p:cNvPr id="5" name="内容占位符 2">
            <a:extLst>
              <a:ext uri="{FF2B5EF4-FFF2-40B4-BE49-F238E27FC236}">
                <a16:creationId xmlns:a16="http://schemas.microsoft.com/office/drawing/2014/main" id="{7C4D4D5F-169D-46C1-965F-06C79E446690}"/>
              </a:ext>
            </a:extLst>
          </p:cNvPr>
          <p:cNvSpPr txBox="1">
            <a:spLocks/>
          </p:cNvSpPr>
          <p:nvPr/>
        </p:nvSpPr>
        <p:spPr bwMode="auto">
          <a:xfrm>
            <a:off x="932048" y="2565450"/>
            <a:ext cx="82296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BEAE98"/>
              </a:buClr>
              <a:buSzPct val="80000"/>
              <a:buFont typeface="Wingdings 2" panose="05020102010507070707" pitchFamily="18" charset="2"/>
              <a:buNone/>
            </a:pPr>
            <a:r>
              <a:rPr lang="en-US" altLang="zh-CN" sz="2000" dirty="0"/>
              <a:t>1</a:t>
            </a:r>
            <a:r>
              <a:rPr lang="zh-CN" altLang="en-US" sz="2000" dirty="0"/>
              <a:t>）</a:t>
            </a:r>
            <a:r>
              <a:rPr lang="en-US" altLang="zh-CN" sz="2400" dirty="0"/>
              <a:t>-c</a:t>
            </a:r>
          </a:p>
          <a:p>
            <a:pPr indent="-342900">
              <a:spcBef>
                <a:spcPct val="20000"/>
              </a:spcBef>
              <a:buClr>
                <a:schemeClr val="tx1"/>
              </a:buClr>
              <a:buSzPct val="80000"/>
              <a:buFont typeface="Wingdings" panose="05000000000000000000" pitchFamily="2" charset="2"/>
              <a:buChar char="Ø"/>
            </a:pPr>
            <a:r>
              <a:rPr lang="zh-CN" altLang="en-US" sz="2400" dirty="0"/>
              <a:t>完成预处理、编译、汇编后输出</a:t>
            </a:r>
            <a:r>
              <a:rPr lang="zh-CN" altLang="en-US" sz="2400" dirty="0">
                <a:solidFill>
                  <a:srgbClr val="FF0000"/>
                </a:solidFill>
              </a:rPr>
              <a:t>“</a:t>
            </a:r>
            <a:r>
              <a:rPr lang="en-US" altLang="zh-CN" sz="2400" dirty="0">
                <a:solidFill>
                  <a:srgbClr val="FF0000"/>
                </a:solidFill>
              </a:rPr>
              <a:t>.o</a:t>
            </a:r>
            <a:r>
              <a:rPr lang="zh-CN" altLang="en-US" sz="2400" dirty="0">
                <a:solidFill>
                  <a:srgbClr val="FF0000"/>
                </a:solidFill>
              </a:rPr>
              <a:t>”目标文件</a:t>
            </a:r>
            <a:endParaRPr lang="en-US" altLang="zh-CN" sz="2400" dirty="0">
              <a:solidFill>
                <a:srgbClr val="FF0000"/>
              </a:solidFill>
            </a:endParaRPr>
          </a:p>
          <a:p>
            <a:pPr eaLnBrk="1" hangingPunct="1">
              <a:spcBef>
                <a:spcPct val="20000"/>
              </a:spcBef>
              <a:buClr>
                <a:schemeClr val="tx1"/>
              </a:buClr>
              <a:buSzPct val="80000"/>
              <a:buFont typeface="Wingdings" panose="05000000000000000000" pitchFamily="2" charset="2"/>
              <a:buChar char="Ø"/>
            </a:pPr>
            <a:r>
              <a:rPr lang="zh-CN" altLang="en-US" sz="2400" dirty="0"/>
              <a:t>可用“</a:t>
            </a:r>
            <a:r>
              <a:rPr lang="en-US" altLang="zh-CN" sz="2400" dirty="0">
                <a:solidFill>
                  <a:srgbClr val="FF0000"/>
                </a:solidFill>
              </a:rPr>
              <a:t>-o</a:t>
            </a:r>
            <a:r>
              <a:rPr lang="zh-CN" altLang="en-US" sz="2400" dirty="0"/>
              <a:t>”选项</a:t>
            </a:r>
            <a:r>
              <a:rPr lang="zh-CN" altLang="en-US" sz="2400" dirty="0">
                <a:solidFill>
                  <a:srgbClr val="FF0000"/>
                </a:solidFill>
              </a:rPr>
              <a:t>自定义输出文件名</a:t>
            </a:r>
            <a:endParaRPr lang="en-US" altLang="zh-CN" sz="2400" dirty="0">
              <a:solidFill>
                <a:srgbClr val="FF0000"/>
              </a:solidFill>
            </a:endParaRPr>
          </a:p>
          <a:p>
            <a:pPr indent="-342900">
              <a:spcBef>
                <a:spcPct val="20000"/>
              </a:spcBef>
              <a:buClr>
                <a:schemeClr val="tx1"/>
              </a:buClr>
              <a:buSzPct val="80000"/>
              <a:buFont typeface="Wingdings" panose="05000000000000000000" pitchFamily="2" charset="2"/>
              <a:buChar char="Ø"/>
            </a:pPr>
            <a:r>
              <a:rPr lang="zh-CN" altLang="en-US" sz="2400" dirty="0">
                <a:solidFill>
                  <a:srgbClr val="FF0000"/>
                </a:solidFill>
              </a:rPr>
              <a:t>不做链接处理</a:t>
            </a:r>
            <a:endParaRPr lang="en-US" altLang="zh-CN" sz="2400" dirty="0">
              <a:solidFill>
                <a:srgbClr val="FF0000"/>
              </a:solidFill>
            </a:endParaRPr>
          </a:p>
        </p:txBody>
      </p:sp>
      <p:sp>
        <p:nvSpPr>
          <p:cNvPr id="6" name="内容占位符 2">
            <a:extLst>
              <a:ext uri="{FF2B5EF4-FFF2-40B4-BE49-F238E27FC236}">
                <a16:creationId xmlns:a16="http://schemas.microsoft.com/office/drawing/2014/main" id="{95405957-5D34-4C9B-91E1-E94BF5A08BA6}"/>
              </a:ext>
            </a:extLst>
          </p:cNvPr>
          <p:cNvSpPr txBox="1">
            <a:spLocks/>
          </p:cNvSpPr>
          <p:nvPr/>
        </p:nvSpPr>
        <p:spPr bwMode="auto">
          <a:xfrm>
            <a:off x="932048" y="4437112"/>
            <a:ext cx="8229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BEAE98"/>
              </a:buClr>
              <a:buSzPct val="80000"/>
              <a:buFont typeface="Wingdings 2" panose="05020102010507070707" pitchFamily="18" charset="2"/>
              <a:buNone/>
            </a:pPr>
            <a:r>
              <a:rPr lang="en-US" altLang="zh-CN" sz="2000" dirty="0"/>
              <a:t>2</a:t>
            </a:r>
            <a:r>
              <a:rPr lang="zh-CN" altLang="en-US" sz="2000" dirty="0"/>
              <a:t>）</a:t>
            </a:r>
            <a:r>
              <a:rPr lang="en-US" altLang="zh-CN" sz="2400" dirty="0"/>
              <a:t>-S</a:t>
            </a:r>
          </a:p>
          <a:p>
            <a:pPr indent="-342900">
              <a:spcBef>
                <a:spcPct val="20000"/>
              </a:spcBef>
              <a:buClr>
                <a:schemeClr val="tx1"/>
              </a:buClr>
              <a:buSzPct val="80000"/>
              <a:buFont typeface="Wingdings" panose="05000000000000000000" pitchFamily="2" charset="2"/>
              <a:buChar char="Ø"/>
            </a:pPr>
            <a:r>
              <a:rPr lang="zh-CN" altLang="en-US" sz="2400" dirty="0"/>
              <a:t>将“</a:t>
            </a:r>
            <a:r>
              <a:rPr lang="en-US" altLang="zh-CN" sz="2400" dirty="0"/>
              <a:t>.c</a:t>
            </a:r>
            <a:r>
              <a:rPr lang="zh-CN" altLang="en-US" sz="2400" dirty="0"/>
              <a:t>”、“</a:t>
            </a:r>
            <a:r>
              <a:rPr lang="en-US" altLang="zh-CN" sz="2400" dirty="0"/>
              <a:t>.</a:t>
            </a:r>
            <a:r>
              <a:rPr lang="en-US" altLang="zh-CN" sz="2400" dirty="0" err="1"/>
              <a:t>i</a:t>
            </a:r>
            <a:r>
              <a:rPr lang="zh-CN" altLang="en-US" sz="2400" dirty="0"/>
              <a:t>”文件</a:t>
            </a:r>
            <a:r>
              <a:rPr lang="zh-CN" altLang="en-US" sz="2400" dirty="0">
                <a:solidFill>
                  <a:srgbClr val="FF0000"/>
                </a:solidFill>
              </a:rPr>
              <a:t>编译</a:t>
            </a:r>
            <a:r>
              <a:rPr lang="zh-CN" altLang="en-US" sz="2400" dirty="0"/>
              <a:t>输出为</a:t>
            </a:r>
            <a:r>
              <a:rPr lang="zh-CN" altLang="en-US" sz="2400" dirty="0">
                <a:solidFill>
                  <a:srgbClr val="FF0000"/>
                </a:solidFill>
              </a:rPr>
              <a:t>“</a:t>
            </a:r>
            <a:r>
              <a:rPr lang="en-US" altLang="zh-CN" sz="2400" dirty="0">
                <a:solidFill>
                  <a:srgbClr val="FF0000"/>
                </a:solidFill>
              </a:rPr>
              <a:t>.s</a:t>
            </a:r>
            <a:r>
              <a:rPr lang="zh-CN" altLang="en-US" sz="2400" dirty="0">
                <a:solidFill>
                  <a:srgbClr val="FF0000"/>
                </a:solidFill>
              </a:rPr>
              <a:t>”汇编文件</a:t>
            </a:r>
            <a:endParaRPr lang="en-US" altLang="zh-CN" sz="2400" dirty="0">
              <a:solidFill>
                <a:srgbClr val="FF0000"/>
              </a:solidFill>
            </a:endParaRPr>
          </a:p>
          <a:p>
            <a:pPr indent="-342900">
              <a:spcBef>
                <a:spcPct val="20000"/>
              </a:spcBef>
              <a:buClr>
                <a:schemeClr val="tx1"/>
              </a:buClr>
              <a:buSzPct val="80000"/>
              <a:buFont typeface="Wingdings" panose="05000000000000000000" pitchFamily="2" charset="2"/>
              <a:buChar char="Ø"/>
            </a:pPr>
            <a:r>
              <a:rPr lang="zh-CN" altLang="en-US" sz="2400" dirty="0"/>
              <a:t>可用“</a:t>
            </a:r>
            <a:r>
              <a:rPr lang="en-US" altLang="zh-CN" sz="2400" dirty="0">
                <a:solidFill>
                  <a:srgbClr val="FF0000"/>
                </a:solidFill>
              </a:rPr>
              <a:t>-o</a:t>
            </a:r>
            <a:r>
              <a:rPr lang="zh-CN" altLang="en-US" sz="2400" dirty="0"/>
              <a:t>”选项</a:t>
            </a:r>
            <a:r>
              <a:rPr lang="zh-CN" altLang="en-US" sz="2400" dirty="0">
                <a:solidFill>
                  <a:srgbClr val="FF0000"/>
                </a:solidFill>
              </a:rPr>
              <a:t>自定义输出文件名</a:t>
            </a:r>
            <a:endParaRPr lang="en-US" altLang="zh-CN" sz="2400" dirty="0">
              <a:solidFill>
                <a:srgbClr val="FF0000"/>
              </a:solidFill>
            </a:endParaRPr>
          </a:p>
          <a:p>
            <a:pPr indent="-342900">
              <a:spcBef>
                <a:spcPct val="20000"/>
              </a:spcBef>
              <a:buClr>
                <a:schemeClr val="tx1"/>
              </a:buClr>
              <a:buSzPct val="80000"/>
              <a:buFont typeface="Wingdings" panose="05000000000000000000" pitchFamily="2" charset="2"/>
              <a:buChar char="Ø"/>
            </a:pPr>
            <a:r>
              <a:rPr lang="zh-CN" altLang="en-US" sz="2400" dirty="0">
                <a:solidFill>
                  <a:srgbClr val="FF0000"/>
                </a:solidFill>
              </a:rPr>
              <a:t>必要时先进行预处理、再进行编译</a:t>
            </a:r>
            <a:endParaRPr lang="en-US" altLang="zh-CN" sz="2400" dirty="0">
              <a:solidFill>
                <a:srgbClr val="FF0000"/>
              </a:solidFill>
            </a:endParaRPr>
          </a:p>
        </p:txBody>
      </p:sp>
    </p:spTree>
    <p:extLst>
      <p:ext uri="{BB962C8B-B14F-4D97-AF65-F5344CB8AC3E}">
        <p14:creationId xmlns:p14="http://schemas.microsoft.com/office/powerpoint/2010/main" val="411187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16F8D-F1FB-472B-8247-C5C3DE3E03B1}"/>
              </a:ext>
            </a:extLst>
          </p:cNvPr>
          <p:cNvSpPr>
            <a:spLocks noGrp="1"/>
          </p:cNvSpPr>
          <p:nvPr>
            <p:ph type="title"/>
          </p:nvPr>
        </p:nvSpPr>
        <p:spPr/>
        <p:txBody>
          <a:bodyPr/>
          <a:lstStyle/>
          <a:p>
            <a:r>
              <a:rPr lang="en-US" altLang="zh-CN" sz="3200" dirty="0">
                <a:latin typeface="Century Gothic" panose="020B0502020202020204" pitchFamily="34" charset="0"/>
                <a:ea typeface="幼圆" panose="02010509060101010101" pitchFamily="49" charset="-122"/>
              </a:rPr>
              <a:t>4.3.1 </a:t>
            </a:r>
            <a:r>
              <a:rPr lang="zh-CN" altLang="zh-CN" sz="3200" dirty="0">
                <a:latin typeface="宋体" panose="02010600030101010101" pitchFamily="2" charset="-122"/>
              </a:rPr>
              <a:t>编译工具</a:t>
            </a:r>
            <a:r>
              <a:rPr lang="en-US" altLang="zh-CN" sz="3200" dirty="0">
                <a:latin typeface="Century Gothic" panose="020B0502020202020204" pitchFamily="34" charset="0"/>
                <a:ea typeface="幼圆" panose="02010509060101010101" pitchFamily="49" charset="-122"/>
              </a:rPr>
              <a:t>arm-</a:t>
            </a:r>
            <a:r>
              <a:rPr lang="en-US" altLang="zh-CN" sz="3200" dirty="0" err="1">
                <a:latin typeface="Century Gothic" panose="020B0502020202020204" pitchFamily="34" charset="0"/>
                <a:ea typeface="幼圆" panose="02010509060101010101" pitchFamily="49" charset="-122"/>
              </a:rPr>
              <a:t>linux</a:t>
            </a:r>
            <a:r>
              <a:rPr lang="en-US" altLang="zh-CN" sz="3200" dirty="0">
                <a:latin typeface="Century Gothic" panose="020B0502020202020204" pitchFamily="34" charset="0"/>
                <a:ea typeface="幼圆" panose="02010509060101010101" pitchFamily="49" charset="-122"/>
              </a:rPr>
              <a:t>-</a:t>
            </a:r>
            <a:r>
              <a:rPr lang="en-US" altLang="zh-CN" sz="3200" dirty="0" err="1">
                <a:latin typeface="Century Gothic" panose="020B0502020202020204" pitchFamily="34" charset="0"/>
                <a:ea typeface="幼圆" panose="02010509060101010101" pitchFamily="49" charset="-122"/>
              </a:rPr>
              <a:t>gcc</a:t>
            </a:r>
            <a:r>
              <a:rPr lang="zh-CN" altLang="en-US" sz="3200" dirty="0">
                <a:latin typeface="Century Gothic" panose="020B0502020202020204" pitchFamily="34" charset="0"/>
                <a:ea typeface="幼圆" panose="02010509060101010101" pitchFamily="49" charset="-122"/>
              </a:rPr>
              <a:t> （</a:t>
            </a:r>
            <a:r>
              <a:rPr lang="en-US" altLang="zh-CN" sz="3200" dirty="0">
                <a:latin typeface="Century Gothic" panose="020B0502020202020204" pitchFamily="34" charset="0"/>
                <a:ea typeface="幼圆" panose="02010509060101010101" pitchFamily="49" charset="-122"/>
              </a:rPr>
              <a:t>5-2</a:t>
            </a:r>
            <a:r>
              <a:rPr lang="zh-CN" altLang="en-US" sz="3200" dirty="0">
                <a:latin typeface="Century Gothic" panose="020B0502020202020204" pitchFamily="34" charset="0"/>
                <a:ea typeface="幼圆" panose="02010509060101010101" pitchFamily="49" charset="-122"/>
              </a:rPr>
              <a:t>）</a:t>
            </a:r>
            <a:endParaRPr lang="zh-CN" altLang="en-US" sz="3200" dirty="0"/>
          </a:p>
        </p:txBody>
      </p:sp>
      <p:sp>
        <p:nvSpPr>
          <p:cNvPr id="4" name="内容占位符 2">
            <a:extLst>
              <a:ext uri="{FF2B5EF4-FFF2-40B4-BE49-F238E27FC236}">
                <a16:creationId xmlns:a16="http://schemas.microsoft.com/office/drawing/2014/main" id="{AA550EF6-D1B5-4FDC-BF4E-0E2D2EBDA448}"/>
              </a:ext>
            </a:extLst>
          </p:cNvPr>
          <p:cNvSpPr txBox="1">
            <a:spLocks/>
          </p:cNvSpPr>
          <p:nvPr/>
        </p:nvSpPr>
        <p:spPr bwMode="auto">
          <a:xfrm>
            <a:off x="838200" y="1916832"/>
            <a:ext cx="8229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207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100000"/>
              <a:buFont typeface="Wingdings 2" panose="05020102010507070707" pitchFamily="18" charset="2"/>
              <a:buAutoNum type="arabicPeriod"/>
            </a:pPr>
            <a:r>
              <a:rPr lang="zh-CN" altLang="en-US" sz="2400"/>
              <a:t>总体选项（</a:t>
            </a:r>
            <a:r>
              <a:rPr lang="en-US" altLang="zh-CN" sz="2400"/>
              <a:t>Overall Options</a:t>
            </a:r>
            <a:r>
              <a:rPr lang="zh-CN" altLang="en-US" sz="2400"/>
              <a:t>）</a:t>
            </a:r>
            <a:endParaRPr lang="en-US" altLang="zh-CN" sz="2400"/>
          </a:p>
        </p:txBody>
      </p:sp>
      <p:sp>
        <p:nvSpPr>
          <p:cNvPr id="5" name="内容占位符 2">
            <a:extLst>
              <a:ext uri="{FF2B5EF4-FFF2-40B4-BE49-F238E27FC236}">
                <a16:creationId xmlns:a16="http://schemas.microsoft.com/office/drawing/2014/main" id="{EDCA0AAB-BFC9-4C09-9348-1B677D155EAA}"/>
              </a:ext>
            </a:extLst>
          </p:cNvPr>
          <p:cNvSpPr txBox="1">
            <a:spLocks/>
          </p:cNvSpPr>
          <p:nvPr/>
        </p:nvSpPr>
        <p:spPr bwMode="auto">
          <a:xfrm>
            <a:off x="865242" y="2485157"/>
            <a:ext cx="82296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BEAE98"/>
              </a:buClr>
              <a:buSzPct val="80000"/>
              <a:buFont typeface="Wingdings 2" panose="05020102010507070707" pitchFamily="18" charset="2"/>
              <a:buNone/>
            </a:pPr>
            <a:r>
              <a:rPr lang="en-US" altLang="zh-CN" sz="2000" dirty="0"/>
              <a:t>3</a:t>
            </a:r>
            <a:r>
              <a:rPr lang="zh-CN" altLang="en-US" sz="2000" dirty="0"/>
              <a:t>）</a:t>
            </a:r>
            <a:r>
              <a:rPr lang="en-US" altLang="zh-CN" sz="2400" dirty="0"/>
              <a:t>-E</a:t>
            </a:r>
          </a:p>
          <a:p>
            <a:pPr eaLnBrk="1" hangingPunct="1">
              <a:spcBef>
                <a:spcPct val="20000"/>
              </a:spcBef>
              <a:buClr>
                <a:schemeClr val="tx1"/>
              </a:buClr>
              <a:buSzPct val="80000"/>
              <a:buFont typeface="Wingdings" panose="05000000000000000000" pitchFamily="2" charset="2"/>
              <a:buChar char="Ø"/>
            </a:pPr>
            <a:r>
              <a:rPr lang="zh-CN" altLang="en-US" sz="2400" dirty="0"/>
              <a:t>仅完成预处理后输出</a:t>
            </a:r>
            <a:r>
              <a:rPr lang="zh-CN" altLang="en-US" sz="2400" dirty="0">
                <a:solidFill>
                  <a:srgbClr val="FF0000"/>
                </a:solidFill>
              </a:rPr>
              <a:t>“</a:t>
            </a:r>
            <a:r>
              <a:rPr lang="en-US" altLang="zh-CN" sz="2400" dirty="0">
                <a:solidFill>
                  <a:srgbClr val="FF0000"/>
                </a:solidFill>
              </a:rPr>
              <a:t>.</a:t>
            </a:r>
            <a:r>
              <a:rPr lang="en-US" altLang="zh-CN" sz="2400" dirty="0" err="1">
                <a:solidFill>
                  <a:srgbClr val="FF0000"/>
                </a:solidFill>
              </a:rPr>
              <a:t>i</a:t>
            </a:r>
            <a:r>
              <a:rPr lang="zh-CN" altLang="en-US" sz="2400" dirty="0">
                <a:solidFill>
                  <a:srgbClr val="FF0000"/>
                </a:solidFill>
              </a:rPr>
              <a:t>” 文件</a:t>
            </a:r>
            <a:endParaRPr lang="en-US" altLang="zh-CN" sz="2400" dirty="0">
              <a:solidFill>
                <a:srgbClr val="FF0000"/>
              </a:solidFill>
            </a:endParaRPr>
          </a:p>
          <a:p>
            <a:pPr eaLnBrk="1" hangingPunct="1">
              <a:spcBef>
                <a:spcPct val="20000"/>
              </a:spcBef>
              <a:buClr>
                <a:schemeClr val="tx1"/>
              </a:buClr>
              <a:buSzPct val="80000"/>
              <a:buFont typeface="Wingdings" panose="05000000000000000000" pitchFamily="2" charset="2"/>
              <a:buChar char="Ø"/>
            </a:pPr>
            <a:r>
              <a:rPr lang="zh-CN" altLang="en-US" sz="2400" dirty="0"/>
              <a:t>可用“</a:t>
            </a:r>
            <a:r>
              <a:rPr lang="en-US" altLang="zh-CN" sz="2400" dirty="0">
                <a:solidFill>
                  <a:srgbClr val="FF0000"/>
                </a:solidFill>
              </a:rPr>
              <a:t>-o</a:t>
            </a:r>
            <a:r>
              <a:rPr lang="zh-CN" altLang="en-US" sz="2400" dirty="0"/>
              <a:t>”选项</a:t>
            </a:r>
            <a:r>
              <a:rPr lang="zh-CN" altLang="en-US" sz="2400" dirty="0">
                <a:solidFill>
                  <a:srgbClr val="FF0000"/>
                </a:solidFill>
              </a:rPr>
              <a:t>自定义输出文件名</a:t>
            </a:r>
            <a:endParaRPr lang="en-US" altLang="zh-CN" sz="2400" dirty="0">
              <a:solidFill>
                <a:srgbClr val="FF0000"/>
              </a:solidFill>
            </a:endParaRPr>
          </a:p>
        </p:txBody>
      </p:sp>
      <p:sp>
        <p:nvSpPr>
          <p:cNvPr id="6" name="内容占位符 2">
            <a:extLst>
              <a:ext uri="{FF2B5EF4-FFF2-40B4-BE49-F238E27FC236}">
                <a16:creationId xmlns:a16="http://schemas.microsoft.com/office/drawing/2014/main" id="{6145306B-3ED7-4103-8887-0FF6C78F0B7E}"/>
              </a:ext>
            </a:extLst>
          </p:cNvPr>
          <p:cNvSpPr txBox="1">
            <a:spLocks/>
          </p:cNvSpPr>
          <p:nvPr/>
        </p:nvSpPr>
        <p:spPr bwMode="auto">
          <a:xfrm>
            <a:off x="881063" y="3925019"/>
            <a:ext cx="82296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BEAE98"/>
              </a:buClr>
              <a:buSzPct val="80000"/>
              <a:buFont typeface="Wingdings 2" panose="05020102010507070707" pitchFamily="18" charset="2"/>
              <a:buNone/>
            </a:pPr>
            <a:r>
              <a:rPr lang="en-US" altLang="zh-CN" sz="2000" dirty="0"/>
              <a:t>4</a:t>
            </a:r>
            <a:r>
              <a:rPr lang="zh-CN" altLang="en-US" sz="2000" dirty="0"/>
              <a:t>）</a:t>
            </a:r>
            <a:r>
              <a:rPr lang="en-US" altLang="zh-CN" sz="2400" dirty="0"/>
              <a:t>-o filename</a:t>
            </a:r>
          </a:p>
          <a:p>
            <a:pPr eaLnBrk="1" hangingPunct="1">
              <a:spcBef>
                <a:spcPct val="20000"/>
              </a:spcBef>
              <a:buClr>
                <a:schemeClr val="tx1"/>
              </a:buClr>
              <a:buSzPct val="80000"/>
              <a:buFont typeface="Wingdings" panose="05000000000000000000" pitchFamily="2" charset="2"/>
              <a:buChar char="Ø"/>
            </a:pPr>
            <a:r>
              <a:rPr lang="zh-CN" altLang="en-US" sz="2400" dirty="0"/>
              <a:t>自定义输出文件名</a:t>
            </a:r>
            <a:endParaRPr lang="en-US" altLang="zh-CN" sz="2400" dirty="0"/>
          </a:p>
          <a:p>
            <a:pPr eaLnBrk="1" hangingPunct="1">
              <a:spcBef>
                <a:spcPct val="20000"/>
              </a:spcBef>
              <a:buClr>
                <a:schemeClr val="tx1"/>
              </a:buClr>
              <a:buSzPct val="80000"/>
              <a:buFont typeface="Wingdings" panose="05000000000000000000" pitchFamily="2" charset="2"/>
              <a:buChar char="Ø"/>
            </a:pPr>
            <a:r>
              <a:rPr lang="zh-CN" altLang="en-US" sz="2400" dirty="0"/>
              <a:t>没有“</a:t>
            </a:r>
            <a:r>
              <a:rPr lang="en-US" altLang="zh-CN" sz="2400" dirty="0"/>
              <a:t>-o</a:t>
            </a:r>
            <a:r>
              <a:rPr lang="zh-CN" altLang="en-US" sz="2400" dirty="0"/>
              <a:t>”选项时，输出原文件名</a:t>
            </a:r>
            <a:endParaRPr lang="en-US" altLang="zh-CN" sz="2400" dirty="0"/>
          </a:p>
        </p:txBody>
      </p:sp>
      <p:sp>
        <p:nvSpPr>
          <p:cNvPr id="7" name="内容占位符 2">
            <a:extLst>
              <a:ext uri="{FF2B5EF4-FFF2-40B4-BE49-F238E27FC236}">
                <a16:creationId xmlns:a16="http://schemas.microsoft.com/office/drawing/2014/main" id="{9430EAF8-D5CF-4AF7-9333-E8C4DC2287F5}"/>
              </a:ext>
            </a:extLst>
          </p:cNvPr>
          <p:cNvSpPr txBox="1">
            <a:spLocks/>
          </p:cNvSpPr>
          <p:nvPr/>
        </p:nvSpPr>
        <p:spPr bwMode="auto">
          <a:xfrm>
            <a:off x="881063" y="5337894"/>
            <a:ext cx="82296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BEAE98"/>
              </a:buClr>
              <a:buSzPct val="80000"/>
              <a:buFont typeface="Wingdings 2" panose="05020102010507070707" pitchFamily="18" charset="2"/>
              <a:buNone/>
            </a:pPr>
            <a:r>
              <a:rPr lang="en-US" altLang="zh-CN" sz="2000" dirty="0"/>
              <a:t>5</a:t>
            </a:r>
            <a:r>
              <a:rPr lang="zh-CN" altLang="en-US" sz="2000" dirty="0"/>
              <a:t>）</a:t>
            </a:r>
            <a:r>
              <a:rPr lang="en-US" altLang="zh-CN" sz="2400" dirty="0"/>
              <a:t>-v</a:t>
            </a:r>
          </a:p>
          <a:p>
            <a:pPr eaLnBrk="1" hangingPunct="1">
              <a:spcBef>
                <a:spcPct val="20000"/>
              </a:spcBef>
              <a:buClr>
                <a:schemeClr val="tx1"/>
              </a:buClr>
              <a:buSzPct val="80000"/>
              <a:buFont typeface="Wingdings" panose="05000000000000000000" pitchFamily="2" charset="2"/>
              <a:buChar char="Ø"/>
            </a:pPr>
            <a:r>
              <a:rPr lang="zh-CN" altLang="en-US" sz="2400" dirty="0"/>
              <a:t>打印选项，打印</a:t>
            </a:r>
            <a:r>
              <a:rPr lang="en-US" altLang="zh-CN" sz="2400" dirty="0" err="1"/>
              <a:t>gcc</a:t>
            </a:r>
            <a:r>
              <a:rPr lang="zh-CN" altLang="en-US" sz="2400" dirty="0"/>
              <a:t>编译器的驱动程序、与处理器版本、编译器版本等信息</a:t>
            </a:r>
            <a:endParaRPr lang="en-US" altLang="zh-CN" sz="2400" dirty="0"/>
          </a:p>
        </p:txBody>
      </p:sp>
    </p:spTree>
    <p:extLst>
      <p:ext uri="{BB962C8B-B14F-4D97-AF65-F5344CB8AC3E}">
        <p14:creationId xmlns:p14="http://schemas.microsoft.com/office/powerpoint/2010/main" val="316399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7FAFF-6F0A-4C81-8FC3-5D7B1857E341}"/>
              </a:ext>
            </a:extLst>
          </p:cNvPr>
          <p:cNvSpPr>
            <a:spLocks noGrp="1"/>
          </p:cNvSpPr>
          <p:nvPr>
            <p:ph type="title"/>
          </p:nvPr>
        </p:nvSpPr>
        <p:spPr/>
        <p:txBody>
          <a:bodyPr/>
          <a:lstStyle/>
          <a:p>
            <a:r>
              <a:rPr lang="en-US" altLang="zh-CN" sz="3200" dirty="0">
                <a:latin typeface="Century Gothic" panose="020B0502020202020204" pitchFamily="34" charset="0"/>
                <a:ea typeface="幼圆" panose="02010509060101010101" pitchFamily="49" charset="-122"/>
              </a:rPr>
              <a:t>4.3.1 </a:t>
            </a:r>
            <a:r>
              <a:rPr lang="zh-CN" altLang="zh-CN" sz="3200" dirty="0">
                <a:latin typeface="宋体" panose="02010600030101010101" pitchFamily="2" charset="-122"/>
              </a:rPr>
              <a:t>编译工具</a:t>
            </a:r>
            <a:r>
              <a:rPr lang="en-US" altLang="zh-CN" sz="3200" dirty="0">
                <a:latin typeface="Century Gothic" panose="020B0502020202020204" pitchFamily="34" charset="0"/>
                <a:ea typeface="幼圆" panose="02010509060101010101" pitchFamily="49" charset="-122"/>
              </a:rPr>
              <a:t>arm-</a:t>
            </a:r>
            <a:r>
              <a:rPr lang="en-US" altLang="zh-CN" sz="3200" dirty="0" err="1">
                <a:latin typeface="Century Gothic" panose="020B0502020202020204" pitchFamily="34" charset="0"/>
                <a:ea typeface="幼圆" panose="02010509060101010101" pitchFamily="49" charset="-122"/>
              </a:rPr>
              <a:t>linux</a:t>
            </a:r>
            <a:r>
              <a:rPr lang="en-US" altLang="zh-CN" sz="3200" dirty="0">
                <a:latin typeface="Century Gothic" panose="020B0502020202020204" pitchFamily="34" charset="0"/>
                <a:ea typeface="幼圆" panose="02010509060101010101" pitchFamily="49" charset="-122"/>
              </a:rPr>
              <a:t>-</a:t>
            </a:r>
            <a:r>
              <a:rPr lang="en-US" altLang="zh-CN" sz="3200" dirty="0" err="1">
                <a:latin typeface="Century Gothic" panose="020B0502020202020204" pitchFamily="34" charset="0"/>
                <a:ea typeface="幼圆" panose="02010509060101010101" pitchFamily="49" charset="-122"/>
              </a:rPr>
              <a:t>gcc</a:t>
            </a:r>
            <a:r>
              <a:rPr lang="zh-CN" altLang="en-US" sz="3200" dirty="0">
                <a:latin typeface="Century Gothic" panose="020B0502020202020204" pitchFamily="34" charset="0"/>
                <a:ea typeface="幼圆" panose="02010509060101010101" pitchFamily="49" charset="-122"/>
              </a:rPr>
              <a:t> （</a:t>
            </a:r>
            <a:r>
              <a:rPr lang="en-US" altLang="zh-CN" sz="3200" dirty="0">
                <a:latin typeface="Century Gothic" panose="020B0502020202020204" pitchFamily="34" charset="0"/>
                <a:ea typeface="幼圆" panose="02010509060101010101" pitchFamily="49" charset="-122"/>
              </a:rPr>
              <a:t>5-3</a:t>
            </a:r>
            <a:r>
              <a:rPr lang="zh-CN" altLang="en-US" sz="3200" dirty="0">
                <a:latin typeface="Century Gothic" panose="020B0502020202020204" pitchFamily="34" charset="0"/>
                <a:ea typeface="幼圆" panose="02010509060101010101" pitchFamily="49" charset="-122"/>
              </a:rPr>
              <a:t>）</a:t>
            </a:r>
            <a:endParaRPr lang="zh-CN" altLang="en-US" sz="3200" dirty="0"/>
          </a:p>
        </p:txBody>
      </p:sp>
      <p:sp>
        <p:nvSpPr>
          <p:cNvPr id="3" name="内容占位符 2">
            <a:extLst>
              <a:ext uri="{FF2B5EF4-FFF2-40B4-BE49-F238E27FC236}">
                <a16:creationId xmlns:a16="http://schemas.microsoft.com/office/drawing/2014/main" id="{32DEC6FC-B914-43DA-833B-B78853DC11D8}"/>
              </a:ext>
            </a:extLst>
          </p:cNvPr>
          <p:cNvSpPr>
            <a:spLocks noGrp="1"/>
          </p:cNvSpPr>
          <p:nvPr>
            <p:ph idx="1"/>
          </p:nvPr>
        </p:nvSpPr>
        <p:spPr/>
        <p:txBody>
          <a:bodyPr/>
          <a:lstStyle/>
          <a:p>
            <a:r>
              <a:rPr lang="zh-CN" altLang="en-US" dirty="0"/>
              <a:t>打开课本第</a:t>
            </a:r>
            <a:r>
              <a:rPr lang="en-US" altLang="zh-CN" dirty="0"/>
              <a:t>59</a:t>
            </a:r>
            <a:r>
              <a:rPr lang="zh-CN" altLang="en-US" dirty="0"/>
              <a:t>页，看例题。</a:t>
            </a:r>
            <a:endParaRPr lang="en-US" altLang="zh-CN" dirty="0"/>
          </a:p>
          <a:p>
            <a:r>
              <a:rPr lang="en-US" altLang="zh-CN" dirty="0"/>
              <a:t>1</a:t>
            </a:r>
            <a:r>
              <a:rPr lang="zh-CN" altLang="en-US" dirty="0"/>
              <a:t>，</a:t>
            </a:r>
            <a:r>
              <a:rPr lang="en-US" altLang="zh-CN" dirty="0" err="1"/>
              <a:t>gcc</a:t>
            </a:r>
            <a:r>
              <a:rPr lang="en-US" altLang="zh-CN" dirty="0"/>
              <a:t>  -c –o </a:t>
            </a:r>
            <a:r>
              <a:rPr lang="en-US" altLang="zh-CN" dirty="0" err="1"/>
              <a:t>main.o</a:t>
            </a:r>
            <a:r>
              <a:rPr lang="en-US" altLang="zh-CN" dirty="0"/>
              <a:t>  </a:t>
            </a:r>
            <a:r>
              <a:rPr lang="en-US" altLang="zh-CN" dirty="0" err="1"/>
              <a:t>main.c</a:t>
            </a:r>
            <a:r>
              <a:rPr lang="en-US" altLang="zh-CN" dirty="0"/>
              <a:t>  </a:t>
            </a:r>
          </a:p>
          <a:p>
            <a:r>
              <a:rPr lang="en-US" altLang="zh-CN" dirty="0"/>
              <a:t> 2</a:t>
            </a:r>
            <a:r>
              <a:rPr lang="zh-CN" altLang="en-US" dirty="0"/>
              <a:t>，</a:t>
            </a:r>
            <a:r>
              <a:rPr lang="en-US" altLang="zh-CN" dirty="0" err="1"/>
              <a:t>gcc</a:t>
            </a:r>
            <a:r>
              <a:rPr lang="en-US" altLang="zh-CN" dirty="0"/>
              <a:t>  -c –o </a:t>
            </a:r>
            <a:r>
              <a:rPr lang="en-US" altLang="zh-CN" dirty="0" err="1"/>
              <a:t>fun.o</a:t>
            </a:r>
            <a:r>
              <a:rPr lang="en-US" altLang="zh-CN" dirty="0"/>
              <a:t>  </a:t>
            </a:r>
            <a:r>
              <a:rPr lang="en-US" altLang="zh-CN" dirty="0" err="1"/>
              <a:t>fun.c</a:t>
            </a:r>
            <a:r>
              <a:rPr lang="en-US" altLang="zh-CN" dirty="0"/>
              <a:t>  :  </a:t>
            </a:r>
          </a:p>
          <a:p>
            <a:pPr marL="0" indent="0">
              <a:buNone/>
            </a:pPr>
            <a:r>
              <a:rPr lang="en-US" altLang="zh-CN" dirty="0"/>
              <a:t>   </a:t>
            </a:r>
            <a:r>
              <a:rPr lang="zh-CN" altLang="en-US" dirty="0">
                <a:solidFill>
                  <a:srgbClr val="FF0000"/>
                </a:solidFill>
              </a:rPr>
              <a:t>注：上面的第</a:t>
            </a:r>
            <a:r>
              <a:rPr lang="en-US" altLang="zh-CN" dirty="0">
                <a:solidFill>
                  <a:srgbClr val="FF0000"/>
                </a:solidFill>
              </a:rPr>
              <a:t>1</a:t>
            </a:r>
            <a:r>
              <a:rPr lang="zh-CN" altLang="en-US" dirty="0">
                <a:solidFill>
                  <a:srgbClr val="FF0000"/>
                </a:solidFill>
              </a:rPr>
              <a:t>步和第</a:t>
            </a:r>
            <a:r>
              <a:rPr lang="en-US" altLang="zh-CN" dirty="0">
                <a:solidFill>
                  <a:srgbClr val="FF0000"/>
                </a:solidFill>
              </a:rPr>
              <a:t>2</a:t>
            </a:r>
            <a:r>
              <a:rPr lang="zh-CN" altLang="en-US" dirty="0">
                <a:solidFill>
                  <a:srgbClr val="FF0000"/>
                </a:solidFill>
              </a:rPr>
              <a:t>步</a:t>
            </a:r>
            <a:r>
              <a:rPr lang="zh-CN" altLang="en-US" dirty="0"/>
              <a:t>，先预处理、编译和汇编</a:t>
            </a:r>
            <a:r>
              <a:rPr lang="en-US" altLang="zh-CN" dirty="0" err="1"/>
              <a:t>main.c</a:t>
            </a:r>
            <a:r>
              <a:rPr lang="zh-CN" altLang="en-US" dirty="0"/>
              <a:t>和</a:t>
            </a:r>
            <a:r>
              <a:rPr lang="en-US" altLang="zh-CN" dirty="0" err="1"/>
              <a:t>fun.c</a:t>
            </a:r>
            <a:r>
              <a:rPr lang="zh-CN" altLang="en-US" dirty="0"/>
              <a:t>文件，并生成</a:t>
            </a:r>
            <a:r>
              <a:rPr lang="en-US" altLang="zh-CN" dirty="0"/>
              <a:t>obj</a:t>
            </a:r>
            <a:r>
              <a:rPr lang="zh-CN" altLang="en-US" dirty="0"/>
              <a:t>文件。</a:t>
            </a:r>
            <a:endParaRPr lang="en-US" altLang="zh-CN" dirty="0"/>
          </a:p>
          <a:p>
            <a:r>
              <a:rPr lang="en-US" altLang="zh-CN" dirty="0"/>
              <a:t>3</a:t>
            </a:r>
            <a:r>
              <a:rPr lang="zh-CN" altLang="en-US" dirty="0"/>
              <a:t>，</a:t>
            </a:r>
            <a:r>
              <a:rPr lang="en-US" altLang="zh-CN" dirty="0" err="1"/>
              <a:t>gcc</a:t>
            </a:r>
            <a:r>
              <a:rPr lang="en-US" altLang="zh-CN" dirty="0"/>
              <a:t> –o test  </a:t>
            </a:r>
            <a:r>
              <a:rPr lang="en-US" altLang="zh-CN" dirty="0" err="1"/>
              <a:t>main.o</a:t>
            </a:r>
            <a:r>
              <a:rPr lang="en-US" altLang="zh-CN" dirty="0"/>
              <a:t>  </a:t>
            </a:r>
            <a:r>
              <a:rPr lang="en-US" altLang="zh-CN" dirty="0" err="1"/>
              <a:t>fun.o</a:t>
            </a:r>
            <a:r>
              <a:rPr lang="en-US" altLang="zh-CN" dirty="0"/>
              <a:t> </a:t>
            </a:r>
          </a:p>
          <a:p>
            <a:pPr marL="0" indent="0">
              <a:buNone/>
            </a:pPr>
            <a:r>
              <a:rPr lang="en-US" altLang="zh-CN" dirty="0"/>
              <a:t>    </a:t>
            </a:r>
            <a:r>
              <a:rPr lang="zh-CN" altLang="en-US" dirty="0"/>
              <a:t>注：第</a:t>
            </a:r>
            <a:r>
              <a:rPr lang="en-US" altLang="zh-CN" dirty="0"/>
              <a:t>3</a:t>
            </a:r>
            <a:r>
              <a:rPr lang="zh-CN" altLang="en-US" dirty="0"/>
              <a:t>步，将</a:t>
            </a:r>
            <a:r>
              <a:rPr lang="en-US" altLang="zh-CN" dirty="0"/>
              <a:t>obj</a:t>
            </a:r>
            <a:r>
              <a:rPr lang="zh-CN" altLang="en-US" dirty="0"/>
              <a:t>文件链接生成可执行文件</a:t>
            </a:r>
            <a:r>
              <a:rPr lang="en-US" altLang="zh-CN" dirty="0"/>
              <a:t>test</a:t>
            </a:r>
            <a:r>
              <a:rPr lang="zh-CN" altLang="en-US" dirty="0"/>
              <a:t>（</a:t>
            </a:r>
            <a:r>
              <a:rPr lang="en-US" altLang="zh-CN" dirty="0"/>
              <a:t> </a:t>
            </a:r>
            <a:r>
              <a:rPr lang="en-US" altLang="zh-CN" dirty="0" err="1"/>
              <a:t>main.o</a:t>
            </a:r>
            <a:r>
              <a:rPr lang="zh-CN" altLang="en-US" dirty="0"/>
              <a:t>和</a:t>
            </a:r>
            <a:r>
              <a:rPr lang="en-US" altLang="zh-CN" dirty="0" err="1"/>
              <a:t>fun.o</a:t>
            </a:r>
            <a:r>
              <a:rPr lang="zh-CN" altLang="en-US" dirty="0"/>
              <a:t>合成</a:t>
            </a:r>
            <a:r>
              <a:rPr lang="en-US" altLang="zh-CN" dirty="0"/>
              <a:t>test</a:t>
            </a:r>
            <a:r>
              <a:rPr lang="zh-CN" altLang="en-US" dirty="0"/>
              <a:t>文件</a:t>
            </a:r>
            <a:r>
              <a:rPr lang="en-US" altLang="zh-CN" dirty="0"/>
              <a:t> </a:t>
            </a:r>
            <a:r>
              <a:rPr lang="zh-CN" altLang="en-US" dirty="0"/>
              <a:t>）。</a:t>
            </a:r>
          </a:p>
        </p:txBody>
      </p:sp>
    </p:spTree>
    <p:extLst>
      <p:ext uri="{BB962C8B-B14F-4D97-AF65-F5344CB8AC3E}">
        <p14:creationId xmlns:p14="http://schemas.microsoft.com/office/powerpoint/2010/main" val="3091789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E01C8-CC8B-4C77-8945-62A9F4341825}"/>
              </a:ext>
            </a:extLst>
          </p:cNvPr>
          <p:cNvSpPr>
            <a:spLocks noGrp="1"/>
          </p:cNvSpPr>
          <p:nvPr>
            <p:ph type="title"/>
          </p:nvPr>
        </p:nvSpPr>
        <p:spPr/>
        <p:txBody>
          <a:bodyPr/>
          <a:lstStyle/>
          <a:p>
            <a:pPr eaLnBrk="1" hangingPunct="1">
              <a:spcBef>
                <a:spcPct val="20000"/>
              </a:spcBef>
              <a:buClr>
                <a:schemeClr val="accent1"/>
              </a:buClr>
              <a:buSzPct val="80000"/>
              <a:buFont typeface="Wingdings 2" panose="05020102010507070707" pitchFamily="18" charset="2"/>
              <a:buNone/>
            </a:pPr>
            <a:r>
              <a:rPr lang="en-US" altLang="zh-CN" sz="3200" dirty="0">
                <a:latin typeface="Century Gothic" panose="020B0502020202020204" pitchFamily="34" charset="0"/>
                <a:ea typeface="幼圆" panose="02010509060101010101" pitchFamily="49" charset="-122"/>
              </a:rPr>
              <a:t>4.3.1 </a:t>
            </a:r>
            <a:r>
              <a:rPr lang="zh-CN" altLang="zh-CN" sz="3200" dirty="0">
                <a:latin typeface="宋体" panose="02010600030101010101" pitchFamily="2" charset="-122"/>
              </a:rPr>
              <a:t>编译工具</a:t>
            </a:r>
            <a:r>
              <a:rPr lang="en-US" altLang="zh-CN" sz="3200" dirty="0">
                <a:latin typeface="Century Gothic" panose="020B0502020202020204" pitchFamily="34" charset="0"/>
                <a:ea typeface="幼圆" panose="02010509060101010101" pitchFamily="49" charset="-122"/>
              </a:rPr>
              <a:t>arm-</a:t>
            </a:r>
            <a:r>
              <a:rPr lang="en-US" altLang="zh-CN" sz="3200" dirty="0" err="1">
                <a:latin typeface="Century Gothic" panose="020B0502020202020204" pitchFamily="34" charset="0"/>
                <a:ea typeface="幼圆" panose="02010509060101010101" pitchFamily="49" charset="-122"/>
              </a:rPr>
              <a:t>linux</a:t>
            </a:r>
            <a:r>
              <a:rPr lang="en-US" altLang="zh-CN" sz="3200" dirty="0">
                <a:latin typeface="Century Gothic" panose="020B0502020202020204" pitchFamily="34" charset="0"/>
                <a:ea typeface="幼圆" panose="02010509060101010101" pitchFamily="49" charset="-122"/>
              </a:rPr>
              <a:t>-</a:t>
            </a:r>
            <a:r>
              <a:rPr lang="en-US" altLang="zh-CN" sz="3200" dirty="0" err="1">
                <a:latin typeface="Century Gothic" panose="020B0502020202020204" pitchFamily="34" charset="0"/>
                <a:ea typeface="幼圆" panose="02010509060101010101" pitchFamily="49" charset="-122"/>
              </a:rPr>
              <a:t>gcc</a:t>
            </a:r>
            <a:r>
              <a:rPr lang="zh-CN" altLang="en-US" sz="3200" dirty="0">
                <a:latin typeface="Century Gothic" panose="020B0502020202020204" pitchFamily="34" charset="0"/>
                <a:ea typeface="幼圆" panose="02010509060101010101" pitchFamily="49" charset="-122"/>
              </a:rPr>
              <a:t> （</a:t>
            </a:r>
            <a:r>
              <a:rPr lang="en-US" altLang="zh-CN" sz="3200" dirty="0">
                <a:latin typeface="Century Gothic" panose="020B0502020202020204" pitchFamily="34" charset="0"/>
                <a:ea typeface="幼圆" panose="02010509060101010101" pitchFamily="49" charset="-122"/>
              </a:rPr>
              <a:t>5-4</a:t>
            </a:r>
            <a:r>
              <a:rPr lang="zh-CN" altLang="en-US" sz="3200" dirty="0">
                <a:latin typeface="Century Gothic" panose="020B0502020202020204" pitchFamily="34" charset="0"/>
                <a:ea typeface="幼圆" panose="02010509060101010101" pitchFamily="49" charset="-122"/>
              </a:rPr>
              <a:t>）</a:t>
            </a:r>
            <a:endParaRPr lang="zh-CN" altLang="en-US" sz="3200" dirty="0"/>
          </a:p>
        </p:txBody>
      </p:sp>
      <p:sp>
        <p:nvSpPr>
          <p:cNvPr id="3" name="内容占位符 2">
            <a:extLst>
              <a:ext uri="{FF2B5EF4-FFF2-40B4-BE49-F238E27FC236}">
                <a16:creationId xmlns:a16="http://schemas.microsoft.com/office/drawing/2014/main" id="{177FA590-65E4-4F5C-AF38-767761B500D4}"/>
              </a:ext>
            </a:extLst>
          </p:cNvPr>
          <p:cNvSpPr>
            <a:spLocks noGrp="1"/>
          </p:cNvSpPr>
          <p:nvPr>
            <p:ph idx="1"/>
          </p:nvPr>
        </p:nvSpPr>
        <p:spPr/>
        <p:txBody>
          <a:bodyPr/>
          <a:lstStyle/>
          <a:p>
            <a:pPr eaLnBrk="1" hangingPunct="1">
              <a:buSzPct val="100000"/>
              <a:buFont typeface="Century Gothic" panose="020B0502020202020204" pitchFamily="34" charset="0"/>
              <a:buAutoNum type="arabicPeriod" startAt="2"/>
            </a:pPr>
            <a:r>
              <a:rPr lang="zh-CN" altLang="en-US" sz="2400" dirty="0"/>
              <a:t>警告选项（</a:t>
            </a:r>
            <a:r>
              <a:rPr lang="en-US" altLang="zh-CN" sz="2400" dirty="0"/>
              <a:t>Warning Options</a:t>
            </a:r>
            <a:r>
              <a:rPr lang="zh-CN" altLang="en-US" sz="2400" dirty="0"/>
              <a:t>）</a:t>
            </a:r>
            <a:endParaRPr lang="en-US" altLang="zh-CN" sz="2400" dirty="0"/>
          </a:p>
          <a:p>
            <a:pPr eaLnBrk="1" hangingPunct="1">
              <a:buClr>
                <a:srgbClr val="BEAE98"/>
              </a:buClr>
              <a:buSzPct val="80000"/>
              <a:buNone/>
            </a:pPr>
            <a:r>
              <a:rPr lang="en-US" altLang="zh-CN" sz="2400" dirty="0"/>
              <a:t>      ——</a:t>
            </a:r>
            <a:r>
              <a:rPr lang="zh-CN" altLang="en-US" sz="2400" dirty="0"/>
              <a:t>根据需要可以通过参数项“</a:t>
            </a:r>
            <a:r>
              <a:rPr lang="en-US" altLang="zh-CN" sz="2400" dirty="0">
                <a:solidFill>
                  <a:srgbClr val="FFC000"/>
                </a:solidFill>
              </a:rPr>
              <a:t>-</a:t>
            </a:r>
            <a:r>
              <a:rPr lang="en-US" altLang="zh-CN" sz="2400" dirty="0" err="1">
                <a:solidFill>
                  <a:srgbClr val="FFC000"/>
                </a:solidFill>
              </a:rPr>
              <a:t>Woptions</a:t>
            </a:r>
            <a:r>
              <a:rPr lang="zh-CN" altLang="en-US" sz="2400" dirty="0"/>
              <a:t>”指定不同类型的警告</a:t>
            </a:r>
            <a:endParaRPr lang="en-US" altLang="zh-CN" sz="2400" dirty="0"/>
          </a:p>
          <a:p>
            <a:pPr eaLnBrk="1" hangingPunct="1">
              <a:buClr>
                <a:srgbClr val="BEAE98"/>
              </a:buClr>
              <a:buSzPct val="80000"/>
              <a:buNone/>
            </a:pPr>
            <a:r>
              <a:rPr lang="en-US" altLang="zh-CN" sz="2400" dirty="0"/>
              <a:t>    </a:t>
            </a:r>
            <a:r>
              <a:rPr lang="en-US" altLang="zh-CN" sz="2400" dirty="0" err="1"/>
              <a:t>gcc</a:t>
            </a:r>
            <a:r>
              <a:rPr lang="en-US" altLang="zh-CN" sz="2400" dirty="0"/>
              <a:t>  -Wall  -c –o  </a:t>
            </a:r>
            <a:r>
              <a:rPr lang="en-US" altLang="zh-CN" sz="2400" dirty="0" err="1"/>
              <a:t>main.o</a:t>
            </a:r>
            <a:r>
              <a:rPr lang="en-US" altLang="zh-CN" sz="2400" dirty="0"/>
              <a:t>  </a:t>
            </a:r>
            <a:r>
              <a:rPr lang="en-US" altLang="zh-CN" sz="2400" dirty="0" err="1"/>
              <a:t>main.c</a:t>
            </a:r>
            <a:r>
              <a:rPr lang="en-US" altLang="zh-CN" sz="2400" dirty="0"/>
              <a:t>(</a:t>
            </a:r>
            <a:r>
              <a:rPr lang="zh-CN" altLang="en-US" sz="2400" dirty="0"/>
              <a:t>就会出现警告信息</a:t>
            </a:r>
            <a:r>
              <a:rPr lang="en-US" altLang="zh-CN" sz="2400" dirty="0"/>
              <a:t>)</a:t>
            </a:r>
          </a:p>
          <a:p>
            <a:pPr eaLnBrk="1" hangingPunct="1">
              <a:spcBef>
                <a:spcPts val="1200"/>
              </a:spcBef>
              <a:buClr>
                <a:schemeClr val="tx1"/>
              </a:buClr>
              <a:buSzPct val="100000"/>
              <a:buFont typeface="Century Gothic" panose="020B0502020202020204" pitchFamily="34" charset="0"/>
              <a:buAutoNum type="arabicPeriod" startAt="3"/>
            </a:pPr>
            <a:r>
              <a:rPr lang="zh-CN" altLang="en-US" sz="2400" dirty="0"/>
              <a:t>调试选项（</a:t>
            </a:r>
            <a:r>
              <a:rPr lang="en-US" altLang="zh-CN" sz="2400" dirty="0"/>
              <a:t>Debugging Options</a:t>
            </a:r>
            <a:r>
              <a:rPr lang="zh-CN" altLang="en-US" sz="2400" dirty="0"/>
              <a:t>）</a:t>
            </a:r>
            <a:endParaRPr lang="en-US" altLang="zh-CN" sz="2400" dirty="0"/>
          </a:p>
          <a:p>
            <a:pPr eaLnBrk="1" hangingPunct="1">
              <a:buClr>
                <a:srgbClr val="BEAE98"/>
              </a:buClr>
              <a:buSzPct val="80000"/>
              <a:buNone/>
            </a:pPr>
            <a:r>
              <a:rPr lang="en-US" altLang="zh-CN" sz="2400" dirty="0"/>
              <a:t>      ——</a:t>
            </a:r>
            <a:r>
              <a:rPr lang="zh-CN" altLang="en-US" sz="2400" dirty="0"/>
              <a:t>利用参数项“</a:t>
            </a:r>
            <a:r>
              <a:rPr lang="en-US" altLang="zh-CN" sz="2400" dirty="0">
                <a:solidFill>
                  <a:srgbClr val="FFC000"/>
                </a:solidFill>
              </a:rPr>
              <a:t>-</a:t>
            </a:r>
            <a:r>
              <a:rPr lang="en-US" altLang="zh-CN" sz="2400" dirty="0" err="1">
                <a:solidFill>
                  <a:srgbClr val="FFC000"/>
                </a:solidFill>
              </a:rPr>
              <a:t>goptions</a:t>
            </a:r>
            <a:r>
              <a:rPr lang="zh-CN" altLang="en-US" sz="2400" dirty="0"/>
              <a:t>”产生不同的调试信息</a:t>
            </a:r>
            <a:endParaRPr lang="en-US" altLang="zh-CN" sz="2400" dirty="0"/>
          </a:p>
          <a:p>
            <a:pPr eaLnBrk="1" hangingPunct="1">
              <a:spcBef>
                <a:spcPts val="1200"/>
              </a:spcBef>
              <a:buClr>
                <a:schemeClr val="tx1"/>
              </a:buClr>
              <a:buSzPct val="100000"/>
              <a:buFont typeface="Century Gothic" panose="020B0502020202020204" pitchFamily="34" charset="0"/>
              <a:buAutoNum type="arabicPeriod" startAt="4"/>
            </a:pPr>
            <a:r>
              <a:rPr lang="zh-CN" altLang="en-US" sz="2400" dirty="0"/>
              <a:t>优化选项（</a:t>
            </a:r>
            <a:r>
              <a:rPr lang="en-US" altLang="zh-CN" sz="2400" dirty="0"/>
              <a:t>Optimization Options</a:t>
            </a:r>
            <a:r>
              <a:rPr lang="zh-CN" altLang="en-US" sz="2400" dirty="0"/>
              <a:t>）</a:t>
            </a:r>
            <a:endParaRPr lang="en-US" altLang="zh-CN" sz="2400" dirty="0"/>
          </a:p>
          <a:p>
            <a:pPr eaLnBrk="1" hangingPunct="1">
              <a:buClr>
                <a:srgbClr val="BEAE98"/>
              </a:buClr>
              <a:buSzPct val="80000"/>
              <a:buNone/>
            </a:pPr>
            <a:r>
              <a:rPr lang="en-US" altLang="zh-CN" sz="2400" dirty="0"/>
              <a:t>      ——</a:t>
            </a:r>
            <a:r>
              <a:rPr lang="zh-CN" altLang="en-US" sz="2400" dirty="0"/>
              <a:t>利用参数项“</a:t>
            </a:r>
            <a:r>
              <a:rPr lang="en-US" altLang="zh-CN" sz="2400" dirty="0">
                <a:solidFill>
                  <a:srgbClr val="FFC000"/>
                </a:solidFill>
              </a:rPr>
              <a:t>-</a:t>
            </a:r>
            <a:r>
              <a:rPr lang="en-US" altLang="zh-CN" sz="2400" dirty="0" err="1">
                <a:solidFill>
                  <a:srgbClr val="FFC000"/>
                </a:solidFill>
              </a:rPr>
              <a:t>Ooptions</a:t>
            </a:r>
            <a:r>
              <a:rPr lang="zh-CN" altLang="en-US" sz="2400" dirty="0"/>
              <a:t>”产生</a:t>
            </a:r>
            <a:r>
              <a:rPr lang="en-US" altLang="zh-CN" sz="2400" dirty="0"/>
              <a:t>4</a:t>
            </a:r>
            <a:r>
              <a:rPr lang="zh-CN" altLang="en-US" sz="2400" dirty="0"/>
              <a:t>个不同等级的优化编译方式</a:t>
            </a:r>
            <a:endParaRPr lang="en-US" altLang="zh-CN" sz="2400" dirty="0"/>
          </a:p>
          <a:p>
            <a:endParaRPr lang="zh-CN" altLang="en-US" dirty="0"/>
          </a:p>
        </p:txBody>
      </p:sp>
    </p:spTree>
    <p:extLst>
      <p:ext uri="{BB962C8B-B14F-4D97-AF65-F5344CB8AC3E}">
        <p14:creationId xmlns:p14="http://schemas.microsoft.com/office/powerpoint/2010/main" val="1199897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50960-2759-49BD-811E-5E63443BF645}"/>
              </a:ext>
            </a:extLst>
          </p:cNvPr>
          <p:cNvSpPr>
            <a:spLocks noGrp="1"/>
          </p:cNvSpPr>
          <p:nvPr>
            <p:ph type="title"/>
          </p:nvPr>
        </p:nvSpPr>
        <p:spPr/>
        <p:txBody>
          <a:bodyPr/>
          <a:lstStyle/>
          <a:p>
            <a:r>
              <a:rPr lang="en-US" altLang="zh-CN" sz="3200" dirty="0">
                <a:latin typeface="Century Gothic" panose="020B0502020202020204" pitchFamily="34" charset="0"/>
                <a:ea typeface="幼圆" panose="02010509060101010101" pitchFamily="49" charset="-122"/>
              </a:rPr>
              <a:t>4.3.1 </a:t>
            </a:r>
            <a:r>
              <a:rPr lang="zh-CN" altLang="zh-CN" sz="3200" dirty="0">
                <a:latin typeface="宋体" panose="02010600030101010101" pitchFamily="2" charset="-122"/>
              </a:rPr>
              <a:t>编译工具</a:t>
            </a:r>
            <a:r>
              <a:rPr lang="en-US" altLang="zh-CN" sz="3200" dirty="0">
                <a:latin typeface="Century Gothic" panose="020B0502020202020204" pitchFamily="34" charset="0"/>
                <a:ea typeface="幼圆" panose="02010509060101010101" pitchFamily="49" charset="-122"/>
              </a:rPr>
              <a:t>arm-</a:t>
            </a:r>
            <a:r>
              <a:rPr lang="en-US" altLang="zh-CN" sz="3200" dirty="0" err="1">
                <a:latin typeface="Century Gothic" panose="020B0502020202020204" pitchFamily="34" charset="0"/>
                <a:ea typeface="幼圆" panose="02010509060101010101" pitchFamily="49" charset="-122"/>
              </a:rPr>
              <a:t>linux</a:t>
            </a:r>
            <a:r>
              <a:rPr lang="en-US" altLang="zh-CN" sz="3200" dirty="0">
                <a:latin typeface="Century Gothic" panose="020B0502020202020204" pitchFamily="34" charset="0"/>
                <a:ea typeface="幼圆" panose="02010509060101010101" pitchFamily="49" charset="-122"/>
              </a:rPr>
              <a:t>-</a:t>
            </a:r>
            <a:r>
              <a:rPr lang="en-US" altLang="zh-CN" sz="3200" dirty="0" err="1">
                <a:latin typeface="Century Gothic" panose="020B0502020202020204" pitchFamily="34" charset="0"/>
                <a:ea typeface="幼圆" panose="02010509060101010101" pitchFamily="49" charset="-122"/>
              </a:rPr>
              <a:t>gcc</a:t>
            </a:r>
            <a:r>
              <a:rPr lang="zh-CN" altLang="en-US" sz="3200" dirty="0">
                <a:latin typeface="Century Gothic" panose="020B0502020202020204" pitchFamily="34" charset="0"/>
                <a:ea typeface="幼圆" panose="02010509060101010101" pitchFamily="49" charset="-122"/>
              </a:rPr>
              <a:t>（</a:t>
            </a:r>
            <a:r>
              <a:rPr lang="en-US" altLang="zh-CN" sz="3200" dirty="0">
                <a:latin typeface="Century Gothic" panose="020B0502020202020204" pitchFamily="34" charset="0"/>
                <a:ea typeface="幼圆" panose="02010509060101010101" pitchFamily="49" charset="-122"/>
              </a:rPr>
              <a:t>5-5</a:t>
            </a:r>
            <a:r>
              <a:rPr lang="zh-CN" altLang="en-US" sz="3200" dirty="0">
                <a:latin typeface="Century Gothic" panose="020B0502020202020204" pitchFamily="34" charset="0"/>
                <a:ea typeface="幼圆" panose="02010509060101010101" pitchFamily="49" charset="-122"/>
              </a:rPr>
              <a:t>）</a:t>
            </a:r>
            <a:endParaRPr lang="zh-CN" altLang="en-US" sz="3200" dirty="0"/>
          </a:p>
        </p:txBody>
      </p:sp>
      <p:sp>
        <p:nvSpPr>
          <p:cNvPr id="3" name="内容占位符 2">
            <a:extLst>
              <a:ext uri="{FF2B5EF4-FFF2-40B4-BE49-F238E27FC236}">
                <a16:creationId xmlns:a16="http://schemas.microsoft.com/office/drawing/2014/main" id="{2CEEDB1C-A11A-401D-A7E3-A354DAE23A30}"/>
              </a:ext>
            </a:extLst>
          </p:cNvPr>
          <p:cNvSpPr>
            <a:spLocks noGrp="1"/>
          </p:cNvSpPr>
          <p:nvPr>
            <p:ph idx="1"/>
          </p:nvPr>
        </p:nvSpPr>
        <p:spPr/>
        <p:txBody>
          <a:bodyPr/>
          <a:lstStyle/>
          <a:p>
            <a:pPr eaLnBrk="1" hangingPunct="1">
              <a:buSzPct val="100000"/>
              <a:buFont typeface="Century Gothic" panose="020B0502020202020204" pitchFamily="34" charset="0"/>
              <a:buAutoNum type="arabicPeriod" startAt="5"/>
            </a:pPr>
            <a:r>
              <a:rPr lang="zh-CN" altLang="en-US" sz="2400" dirty="0"/>
              <a:t>链接选项（</a:t>
            </a:r>
            <a:r>
              <a:rPr lang="en-US" altLang="zh-CN" sz="2400" dirty="0"/>
              <a:t>Linking Options</a:t>
            </a:r>
            <a:r>
              <a:rPr lang="zh-CN" altLang="en-US" sz="2400" dirty="0"/>
              <a:t>）</a:t>
            </a:r>
            <a:endParaRPr lang="en-US" altLang="zh-CN" sz="2400" dirty="0"/>
          </a:p>
          <a:p>
            <a:pPr eaLnBrk="1" hangingPunct="1">
              <a:buSzPct val="100000"/>
              <a:buNone/>
            </a:pPr>
            <a:r>
              <a:rPr lang="en-US" altLang="zh-CN" sz="2400" dirty="0"/>
              <a:t>      ——</a:t>
            </a:r>
            <a:r>
              <a:rPr lang="zh-CN" altLang="en-US" sz="2400" dirty="0"/>
              <a:t>利用参数项“</a:t>
            </a:r>
            <a:r>
              <a:rPr lang="en-US" altLang="zh-CN" sz="2400" dirty="0">
                <a:solidFill>
                  <a:srgbClr val="FFC000"/>
                </a:solidFill>
              </a:rPr>
              <a:t>-options</a:t>
            </a:r>
            <a:r>
              <a:rPr lang="zh-CN" altLang="en-US" sz="2400" dirty="0"/>
              <a:t>”选择将哪些</a:t>
            </a:r>
            <a:r>
              <a:rPr lang="en-US" altLang="zh-CN" sz="2400" dirty="0"/>
              <a:t>OBJ</a:t>
            </a:r>
            <a:r>
              <a:rPr lang="zh-CN" altLang="en-US" sz="2400" dirty="0"/>
              <a:t>文件链接进可执行文件或库文件中</a:t>
            </a:r>
            <a:endParaRPr lang="en-US" altLang="zh-CN" sz="2400" dirty="0"/>
          </a:p>
          <a:p>
            <a:pPr eaLnBrk="1" hangingPunct="1">
              <a:spcBef>
                <a:spcPts val="1200"/>
              </a:spcBef>
              <a:buClr>
                <a:schemeClr val="tx1"/>
              </a:buClr>
              <a:buSzPct val="100000"/>
              <a:buFont typeface="Century Gothic" panose="020B0502020202020204" pitchFamily="34" charset="0"/>
              <a:buAutoNum type="arabicPeriod" startAt="6"/>
            </a:pPr>
            <a:r>
              <a:rPr lang="zh-CN" altLang="en-US" sz="2400" dirty="0"/>
              <a:t>目录选项（</a:t>
            </a:r>
            <a:r>
              <a:rPr lang="en-US" altLang="zh-CN" sz="2400" dirty="0"/>
              <a:t>Directory Options</a:t>
            </a:r>
            <a:r>
              <a:rPr lang="zh-CN" altLang="en-US" sz="2400" dirty="0"/>
              <a:t>）</a:t>
            </a:r>
            <a:endParaRPr lang="en-US" altLang="zh-CN" sz="2400" dirty="0"/>
          </a:p>
          <a:p>
            <a:pPr eaLnBrk="1" hangingPunct="1">
              <a:buSzPct val="100000"/>
              <a:buNone/>
            </a:pPr>
            <a:r>
              <a:rPr lang="en-US" altLang="zh-CN" sz="2400" dirty="0"/>
              <a:t>      ——</a:t>
            </a:r>
            <a:r>
              <a:rPr lang="zh-CN" altLang="en-US" sz="2400" dirty="0"/>
              <a:t>利用参数项“</a:t>
            </a:r>
            <a:r>
              <a:rPr lang="en-US" altLang="zh-CN" sz="2400" dirty="0">
                <a:solidFill>
                  <a:srgbClr val="FFC000"/>
                </a:solidFill>
              </a:rPr>
              <a:t>-options</a:t>
            </a:r>
            <a:r>
              <a:rPr lang="zh-CN" altLang="en-US" sz="2400" dirty="0"/>
              <a:t>”指定搜素路径用于查找头文件、库文件、及编译器相关文件</a:t>
            </a:r>
            <a:endParaRPr lang="en-US" altLang="zh-CN" sz="2400" dirty="0"/>
          </a:p>
          <a:p>
            <a:endParaRPr lang="en-US" altLang="zh-CN" sz="2400"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0816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50B96-E9D9-45A7-9E32-B605799E9CA4}"/>
              </a:ext>
            </a:extLst>
          </p:cNvPr>
          <p:cNvSpPr>
            <a:spLocks noGrp="1"/>
          </p:cNvSpPr>
          <p:nvPr>
            <p:ph type="title"/>
          </p:nvPr>
        </p:nvSpPr>
        <p:spPr/>
        <p:txBody>
          <a:bodyPr/>
          <a:lstStyle/>
          <a:p>
            <a:r>
              <a:rPr lang="zh-CN" altLang="en-US" dirty="0"/>
              <a:t>上节课内容复习（二）</a:t>
            </a:r>
          </a:p>
        </p:txBody>
      </p:sp>
      <p:sp>
        <p:nvSpPr>
          <p:cNvPr id="4" name="圆角矩形 6">
            <a:extLst>
              <a:ext uri="{FF2B5EF4-FFF2-40B4-BE49-F238E27FC236}">
                <a16:creationId xmlns:a16="http://schemas.microsoft.com/office/drawing/2014/main" id="{6B56B80F-BCE4-4EF1-9430-78EB061A659D}"/>
              </a:ext>
            </a:extLst>
          </p:cNvPr>
          <p:cNvSpPr/>
          <p:nvPr/>
        </p:nvSpPr>
        <p:spPr>
          <a:xfrm>
            <a:off x="3230369" y="2708920"/>
            <a:ext cx="863600" cy="3240087"/>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zh-CN" altLang="en-US" sz="2400" b="1" dirty="0">
                <a:solidFill>
                  <a:srgbClr val="FF0000"/>
                </a:solidFill>
              </a:rPr>
              <a:t>软</a:t>
            </a:r>
            <a:endParaRPr lang="en-US" altLang="zh-CN" sz="2400" b="1" dirty="0">
              <a:solidFill>
                <a:srgbClr val="FF0000"/>
              </a:solidFill>
            </a:endParaRPr>
          </a:p>
          <a:p>
            <a:pPr algn="ctr" eaLnBrk="1" hangingPunct="1">
              <a:defRPr/>
            </a:pPr>
            <a:r>
              <a:rPr lang="zh-CN" altLang="en-US" sz="2400" b="1" dirty="0">
                <a:solidFill>
                  <a:srgbClr val="FF0000"/>
                </a:solidFill>
              </a:rPr>
              <a:t>件</a:t>
            </a:r>
            <a:endParaRPr lang="en-US" altLang="zh-CN" sz="2400" b="1" dirty="0">
              <a:solidFill>
                <a:srgbClr val="FF0000"/>
              </a:solidFill>
            </a:endParaRPr>
          </a:p>
          <a:p>
            <a:pPr algn="ctr" eaLnBrk="1" hangingPunct="1">
              <a:defRPr/>
            </a:pPr>
            <a:r>
              <a:rPr lang="zh-CN" altLang="en-US" sz="2400" b="1" dirty="0">
                <a:solidFill>
                  <a:srgbClr val="FF0000"/>
                </a:solidFill>
              </a:rPr>
              <a:t>开</a:t>
            </a:r>
            <a:endParaRPr lang="en-US" altLang="zh-CN" sz="2400" b="1" dirty="0">
              <a:solidFill>
                <a:srgbClr val="FF0000"/>
              </a:solidFill>
            </a:endParaRPr>
          </a:p>
          <a:p>
            <a:pPr algn="ctr" eaLnBrk="1" hangingPunct="1">
              <a:defRPr/>
            </a:pPr>
            <a:r>
              <a:rPr lang="zh-CN" altLang="en-US" sz="2400" b="1" dirty="0">
                <a:solidFill>
                  <a:srgbClr val="FF0000"/>
                </a:solidFill>
              </a:rPr>
              <a:t>发</a:t>
            </a:r>
          </a:p>
        </p:txBody>
      </p:sp>
      <p:sp>
        <p:nvSpPr>
          <p:cNvPr id="5" name="圆角矩形 7">
            <a:extLst>
              <a:ext uri="{FF2B5EF4-FFF2-40B4-BE49-F238E27FC236}">
                <a16:creationId xmlns:a16="http://schemas.microsoft.com/office/drawing/2014/main" id="{ED78C81F-FD67-4B0E-99ED-1BCAC53F6D05}"/>
              </a:ext>
            </a:extLst>
          </p:cNvPr>
          <p:cNvSpPr/>
          <p:nvPr/>
        </p:nvSpPr>
        <p:spPr>
          <a:xfrm>
            <a:off x="6640319" y="2750195"/>
            <a:ext cx="863600" cy="3240087"/>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FF0000"/>
                </a:solidFill>
                <a:latin typeface="Tw Cen MT" panose="020B0602020104020603" pitchFamily="34" charset="0"/>
              </a:rPr>
              <a:t>运行程序</a:t>
            </a:r>
          </a:p>
        </p:txBody>
      </p:sp>
      <p:cxnSp>
        <p:nvCxnSpPr>
          <p:cNvPr id="6" name="直接箭头连接符 5">
            <a:extLst>
              <a:ext uri="{FF2B5EF4-FFF2-40B4-BE49-F238E27FC236}">
                <a16:creationId xmlns:a16="http://schemas.microsoft.com/office/drawing/2014/main" id="{280951C5-0A51-42D9-A6E2-EF2EBBD305EF}"/>
              </a:ext>
            </a:extLst>
          </p:cNvPr>
          <p:cNvCxnSpPr>
            <a:cxnSpLocks noChangeShapeType="1"/>
          </p:cNvCxnSpPr>
          <p:nvPr/>
        </p:nvCxnSpPr>
        <p:spPr bwMode="auto">
          <a:xfrm>
            <a:off x="4119369" y="3181995"/>
            <a:ext cx="2520950" cy="0"/>
          </a:xfrm>
          <a:prstGeom prst="straightConnector1">
            <a:avLst/>
          </a:prstGeom>
          <a:noFill/>
          <a:ln w="38100">
            <a:solidFill>
              <a:schemeClr val="accent2"/>
            </a:solidFill>
            <a:round/>
            <a:headEnd/>
            <a:tailEnd type="arrow" w="med" len="med"/>
          </a:ln>
          <a:effectLst>
            <a:outerShdw blurRad="50800" dist="25400" dir="5400000" rotWithShape="0">
              <a:srgbClr val="808080">
                <a:alpha val="28000"/>
              </a:srgbClr>
            </a:outerShdw>
          </a:effectLst>
          <a:extLst>
            <a:ext uri="{909E8E84-426E-40DD-AFC4-6F175D3DCCD1}">
              <a14:hiddenFill xmlns:a14="http://schemas.microsoft.com/office/drawing/2010/main">
                <a:noFill/>
              </a14:hiddenFill>
            </a:ext>
          </a:extLst>
        </p:spPr>
      </p:cxnSp>
      <p:sp>
        <p:nvSpPr>
          <p:cNvPr id="7" name="TextBox 10">
            <a:extLst>
              <a:ext uri="{FF2B5EF4-FFF2-40B4-BE49-F238E27FC236}">
                <a16:creationId xmlns:a16="http://schemas.microsoft.com/office/drawing/2014/main" id="{02657A63-5AEF-490B-8148-C9BED6C6CC2A}"/>
              </a:ext>
            </a:extLst>
          </p:cNvPr>
          <p:cNvSpPr txBox="1">
            <a:spLocks noChangeArrowheads="1"/>
          </p:cNvSpPr>
          <p:nvPr/>
        </p:nvSpPr>
        <p:spPr bwMode="auto">
          <a:xfrm>
            <a:off x="3976494" y="2896245"/>
            <a:ext cx="2781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u"/>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t>JTAG</a:t>
            </a:r>
          </a:p>
          <a:p>
            <a:pPr algn="ctr" eaLnBrk="1" hangingPunct="1">
              <a:spcBef>
                <a:spcPct val="0"/>
              </a:spcBef>
              <a:buClrTx/>
              <a:buSzTx/>
              <a:buFontTx/>
              <a:buNone/>
            </a:pPr>
            <a:r>
              <a:rPr lang="zh-CN" altLang="en-US" sz="1800" b="1"/>
              <a:t>（烧写、调试程序等）</a:t>
            </a:r>
          </a:p>
        </p:txBody>
      </p:sp>
      <p:cxnSp>
        <p:nvCxnSpPr>
          <p:cNvPr id="8" name="直接箭头连接符 7">
            <a:extLst>
              <a:ext uri="{FF2B5EF4-FFF2-40B4-BE49-F238E27FC236}">
                <a16:creationId xmlns:a16="http://schemas.microsoft.com/office/drawing/2014/main" id="{B47D4C4D-3A5F-4390-AFAF-48B27CF5F30A}"/>
              </a:ext>
            </a:extLst>
          </p:cNvPr>
          <p:cNvCxnSpPr>
            <a:cxnSpLocks noChangeShapeType="1"/>
          </p:cNvCxnSpPr>
          <p:nvPr/>
        </p:nvCxnSpPr>
        <p:spPr bwMode="auto">
          <a:xfrm>
            <a:off x="4108256" y="3902720"/>
            <a:ext cx="2520950" cy="0"/>
          </a:xfrm>
          <a:prstGeom prst="straightConnector1">
            <a:avLst/>
          </a:prstGeom>
          <a:noFill/>
          <a:ln w="38100">
            <a:solidFill>
              <a:schemeClr val="accent2"/>
            </a:solidFill>
            <a:round/>
            <a:headEnd type="triangle" w="med" len="med"/>
            <a:tailEnd type="triangle" w="med" len="med"/>
          </a:ln>
          <a:effectLst>
            <a:outerShdw blurRad="50800" dist="25400" dir="5400000" rotWithShape="0">
              <a:srgbClr val="808080">
                <a:alpha val="28000"/>
              </a:srgbClr>
            </a:outerShdw>
          </a:effectLst>
          <a:extLst>
            <a:ext uri="{909E8E84-426E-40DD-AFC4-6F175D3DCCD1}">
              <a14:hiddenFill xmlns:a14="http://schemas.microsoft.com/office/drawing/2010/main">
                <a:noFill/>
              </a14:hiddenFill>
            </a:ext>
          </a:extLst>
        </p:spPr>
      </p:cxnSp>
      <p:sp>
        <p:nvSpPr>
          <p:cNvPr id="9" name="TextBox 13">
            <a:extLst>
              <a:ext uri="{FF2B5EF4-FFF2-40B4-BE49-F238E27FC236}">
                <a16:creationId xmlns:a16="http://schemas.microsoft.com/office/drawing/2014/main" id="{8A68C8C8-8E98-4BBA-A2F4-035A4E84D3C8}"/>
              </a:ext>
            </a:extLst>
          </p:cNvPr>
          <p:cNvSpPr txBox="1">
            <a:spLocks noChangeArrowheads="1"/>
          </p:cNvSpPr>
          <p:nvPr/>
        </p:nvSpPr>
        <p:spPr bwMode="auto">
          <a:xfrm>
            <a:off x="3959031" y="3615382"/>
            <a:ext cx="2781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u"/>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dirty="0"/>
              <a:t>RS232</a:t>
            </a:r>
          </a:p>
          <a:p>
            <a:pPr algn="ctr" eaLnBrk="1" hangingPunct="1">
              <a:spcBef>
                <a:spcPct val="0"/>
              </a:spcBef>
              <a:buClrTx/>
              <a:buSzTx/>
              <a:buFontTx/>
              <a:buNone/>
            </a:pPr>
            <a:r>
              <a:rPr lang="zh-CN" altLang="en-US" sz="1800" b="1" dirty="0"/>
              <a:t>（控制台输入、输出）</a:t>
            </a:r>
          </a:p>
        </p:txBody>
      </p:sp>
      <p:cxnSp>
        <p:nvCxnSpPr>
          <p:cNvPr id="10" name="直接箭头连接符 9">
            <a:extLst>
              <a:ext uri="{FF2B5EF4-FFF2-40B4-BE49-F238E27FC236}">
                <a16:creationId xmlns:a16="http://schemas.microsoft.com/office/drawing/2014/main" id="{57AB26DE-B274-4862-AE3D-43C7C1E88171}"/>
              </a:ext>
            </a:extLst>
          </p:cNvPr>
          <p:cNvCxnSpPr>
            <a:cxnSpLocks noChangeShapeType="1"/>
          </p:cNvCxnSpPr>
          <p:nvPr/>
        </p:nvCxnSpPr>
        <p:spPr bwMode="auto">
          <a:xfrm>
            <a:off x="4119369" y="4621857"/>
            <a:ext cx="2520950" cy="0"/>
          </a:xfrm>
          <a:prstGeom prst="straightConnector1">
            <a:avLst/>
          </a:prstGeom>
          <a:noFill/>
          <a:ln w="38100">
            <a:solidFill>
              <a:schemeClr val="accent2"/>
            </a:solidFill>
            <a:round/>
            <a:headEnd type="triangle" w="med" len="med"/>
            <a:tailEnd type="triangle" w="med" len="med"/>
          </a:ln>
          <a:effectLst>
            <a:outerShdw blurRad="50800" dist="25400" dir="5400000" rotWithShape="0">
              <a:srgbClr val="808080">
                <a:alpha val="28000"/>
              </a:srgbClr>
            </a:outerShdw>
          </a:effectLst>
          <a:extLst>
            <a:ext uri="{909E8E84-426E-40DD-AFC4-6F175D3DCCD1}">
              <a14:hiddenFill xmlns:a14="http://schemas.microsoft.com/office/drawing/2010/main">
                <a:noFill/>
              </a14:hiddenFill>
            </a:ext>
          </a:extLst>
        </p:spPr>
      </p:cxnSp>
      <p:cxnSp>
        <p:nvCxnSpPr>
          <p:cNvPr id="11" name="直接箭头连接符 10">
            <a:extLst>
              <a:ext uri="{FF2B5EF4-FFF2-40B4-BE49-F238E27FC236}">
                <a16:creationId xmlns:a16="http://schemas.microsoft.com/office/drawing/2014/main" id="{0ED9AF6E-0B0B-497D-B115-DD2660585C25}"/>
              </a:ext>
            </a:extLst>
          </p:cNvPr>
          <p:cNvCxnSpPr>
            <a:cxnSpLocks noChangeShapeType="1"/>
          </p:cNvCxnSpPr>
          <p:nvPr/>
        </p:nvCxnSpPr>
        <p:spPr bwMode="auto">
          <a:xfrm>
            <a:off x="4124131" y="5487045"/>
            <a:ext cx="2520950" cy="0"/>
          </a:xfrm>
          <a:prstGeom prst="straightConnector1">
            <a:avLst/>
          </a:prstGeom>
          <a:noFill/>
          <a:ln w="38100">
            <a:solidFill>
              <a:schemeClr val="accent2"/>
            </a:solidFill>
            <a:round/>
            <a:headEnd type="triangle" w="med" len="med"/>
            <a:tailEnd type="triangle" w="med" len="med"/>
          </a:ln>
          <a:effectLst>
            <a:outerShdw blurRad="50800" dist="25400" dir="5400000" rotWithShape="0">
              <a:srgbClr val="808080">
                <a:alpha val="28000"/>
              </a:srgbClr>
            </a:outerShdw>
          </a:effectLst>
          <a:extLst>
            <a:ext uri="{909E8E84-426E-40DD-AFC4-6F175D3DCCD1}">
              <a14:hiddenFill xmlns:a14="http://schemas.microsoft.com/office/drawing/2010/main">
                <a:noFill/>
              </a14:hiddenFill>
            </a:ext>
          </a:extLst>
        </p:spPr>
      </p:cxnSp>
      <p:sp>
        <p:nvSpPr>
          <p:cNvPr id="12" name="TextBox 16">
            <a:extLst>
              <a:ext uri="{FF2B5EF4-FFF2-40B4-BE49-F238E27FC236}">
                <a16:creationId xmlns:a16="http://schemas.microsoft.com/office/drawing/2014/main" id="{69B09BA4-DBE6-434F-8E54-08E28D9C5C2C}"/>
              </a:ext>
            </a:extLst>
          </p:cNvPr>
          <p:cNvSpPr txBox="1">
            <a:spLocks noChangeArrowheads="1"/>
          </p:cNvSpPr>
          <p:nvPr/>
        </p:nvSpPr>
        <p:spPr bwMode="auto">
          <a:xfrm>
            <a:off x="3965381" y="4336107"/>
            <a:ext cx="2781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u"/>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网络、</a:t>
            </a:r>
            <a:r>
              <a:rPr lang="en-US" altLang="zh-CN" sz="1800" b="1"/>
              <a:t>USB</a:t>
            </a:r>
          </a:p>
          <a:p>
            <a:pPr algn="ctr" eaLnBrk="1" hangingPunct="1">
              <a:spcBef>
                <a:spcPct val="0"/>
              </a:spcBef>
              <a:buClrTx/>
              <a:buSzTx/>
              <a:buFontTx/>
              <a:buNone/>
            </a:pPr>
            <a:r>
              <a:rPr lang="zh-CN" altLang="en-US" sz="1800" b="1"/>
              <a:t>（传输文件等）</a:t>
            </a:r>
          </a:p>
        </p:txBody>
      </p:sp>
      <p:sp>
        <p:nvSpPr>
          <p:cNvPr id="13" name="TextBox 17">
            <a:extLst>
              <a:ext uri="{FF2B5EF4-FFF2-40B4-BE49-F238E27FC236}">
                <a16:creationId xmlns:a16="http://schemas.microsoft.com/office/drawing/2014/main" id="{C8FA269F-F515-4F0A-B579-1A24FF7373C5}"/>
              </a:ext>
            </a:extLst>
          </p:cNvPr>
          <p:cNvSpPr txBox="1">
            <a:spLocks noChangeArrowheads="1"/>
          </p:cNvSpPr>
          <p:nvPr/>
        </p:nvSpPr>
        <p:spPr bwMode="auto">
          <a:xfrm>
            <a:off x="3959031" y="5188595"/>
            <a:ext cx="2781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u"/>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其他连接方式</a:t>
            </a:r>
          </a:p>
        </p:txBody>
      </p:sp>
      <p:sp>
        <p:nvSpPr>
          <p:cNvPr id="15" name="矩形 14">
            <a:extLst>
              <a:ext uri="{FF2B5EF4-FFF2-40B4-BE49-F238E27FC236}">
                <a16:creationId xmlns:a16="http://schemas.microsoft.com/office/drawing/2014/main" id="{57CF3B1E-F2B2-4A75-8F89-D05774D684F1}"/>
              </a:ext>
            </a:extLst>
          </p:cNvPr>
          <p:cNvSpPr/>
          <p:nvPr/>
        </p:nvSpPr>
        <p:spPr>
          <a:xfrm>
            <a:off x="3028822" y="2157741"/>
            <a:ext cx="1266693" cy="523220"/>
          </a:xfrm>
          <a:prstGeom prst="rect">
            <a:avLst/>
          </a:prstGeom>
        </p:spPr>
        <p:txBody>
          <a:bodyPr wrap="none">
            <a:spAutoFit/>
          </a:bodyPr>
          <a:lstStyle/>
          <a:p>
            <a:r>
              <a:rPr lang="zh-CN" altLang="en-US" sz="2800" b="1" dirty="0"/>
              <a:t>宿主机</a:t>
            </a:r>
            <a:endParaRPr lang="zh-CN" altLang="en-US" sz="2800" dirty="0"/>
          </a:p>
        </p:txBody>
      </p:sp>
      <p:sp>
        <p:nvSpPr>
          <p:cNvPr id="16" name="矩形 15">
            <a:extLst>
              <a:ext uri="{FF2B5EF4-FFF2-40B4-BE49-F238E27FC236}">
                <a16:creationId xmlns:a16="http://schemas.microsoft.com/office/drawing/2014/main" id="{00A8FCB5-3601-4C70-9554-EE6FFC7FFED6}"/>
              </a:ext>
            </a:extLst>
          </p:cNvPr>
          <p:cNvSpPr/>
          <p:nvPr/>
        </p:nvSpPr>
        <p:spPr>
          <a:xfrm>
            <a:off x="6438772" y="2157741"/>
            <a:ext cx="1266693" cy="523220"/>
          </a:xfrm>
          <a:prstGeom prst="rect">
            <a:avLst/>
          </a:prstGeom>
        </p:spPr>
        <p:txBody>
          <a:bodyPr wrap="none">
            <a:spAutoFit/>
          </a:bodyPr>
          <a:lstStyle/>
          <a:p>
            <a:r>
              <a:rPr lang="zh-CN" altLang="en-US" sz="2800" b="1" dirty="0"/>
              <a:t>目标板</a:t>
            </a:r>
            <a:endParaRPr lang="zh-CN" altLang="en-US" sz="2800" dirty="0"/>
          </a:p>
        </p:txBody>
      </p:sp>
      <p:sp>
        <p:nvSpPr>
          <p:cNvPr id="17" name="矩形 16">
            <a:extLst>
              <a:ext uri="{FF2B5EF4-FFF2-40B4-BE49-F238E27FC236}">
                <a16:creationId xmlns:a16="http://schemas.microsoft.com/office/drawing/2014/main" id="{3AA80DB3-F0F9-4EA9-97C1-DF527E726DBF}"/>
              </a:ext>
            </a:extLst>
          </p:cNvPr>
          <p:cNvSpPr/>
          <p:nvPr/>
        </p:nvSpPr>
        <p:spPr>
          <a:xfrm>
            <a:off x="705614" y="2896245"/>
            <a:ext cx="2329484" cy="3447098"/>
          </a:xfrm>
          <a:prstGeom prst="rect">
            <a:avLst/>
          </a:prstGeom>
        </p:spPr>
        <p:txBody>
          <a:bodyPr wrap="none">
            <a:spAutoFit/>
          </a:bodyPr>
          <a:lstStyle/>
          <a:p>
            <a:pPr marL="0" indent="0">
              <a:buFont typeface="Wingdings 2" panose="05020102010507070707" pitchFamily="18" charset="2"/>
              <a:buNone/>
              <a:defRPr/>
            </a:pPr>
            <a:r>
              <a:rPr lang="zh-CN" altLang="en-US" sz="2200" b="1" dirty="0"/>
              <a:t>编译环境：</a:t>
            </a:r>
            <a:endParaRPr lang="en-US" altLang="zh-CN" sz="2200" b="1" dirty="0"/>
          </a:p>
          <a:p>
            <a:pPr marL="0" indent="0">
              <a:buFont typeface="Wingdings 2" panose="05020102010507070707" pitchFamily="18" charset="2"/>
              <a:buNone/>
              <a:defRPr/>
            </a:pPr>
            <a:r>
              <a:rPr lang="en-US" altLang="zh-CN" sz="2200" b="1" dirty="0"/>
              <a:t>1</a:t>
            </a:r>
            <a:r>
              <a:rPr lang="zh-CN" altLang="en-US" sz="2200" b="1" dirty="0"/>
              <a:t>、编译工具</a:t>
            </a:r>
            <a:r>
              <a:rPr lang="en-US" altLang="zh-CN" sz="2200" b="1" dirty="0" err="1"/>
              <a:t>gcc</a:t>
            </a:r>
            <a:endParaRPr lang="en-US" altLang="zh-CN" sz="2200" b="1" dirty="0"/>
          </a:p>
          <a:p>
            <a:pPr marL="0" indent="0">
              <a:buFont typeface="Wingdings 2" panose="05020102010507070707" pitchFamily="18" charset="2"/>
              <a:buNone/>
              <a:defRPr/>
            </a:pPr>
            <a:r>
              <a:rPr lang="en-US" altLang="zh-CN" sz="2200" b="1" dirty="0"/>
              <a:t>2</a:t>
            </a:r>
            <a:r>
              <a:rPr lang="zh-CN" altLang="en-US" sz="2200" b="1" dirty="0"/>
              <a:t>、编译工具链</a:t>
            </a:r>
            <a:endParaRPr lang="en-US" altLang="zh-CN" sz="2200" b="1" dirty="0"/>
          </a:p>
          <a:p>
            <a:pPr marL="0" indent="0">
              <a:buFont typeface="Wingdings 2" panose="05020102010507070707" pitchFamily="18" charset="2"/>
              <a:buNone/>
              <a:defRPr/>
            </a:pPr>
            <a:r>
              <a:rPr lang="zh-CN" altLang="en-US" sz="2200" b="1" dirty="0"/>
              <a:t>开发环境：</a:t>
            </a:r>
            <a:endParaRPr lang="en-US" altLang="zh-CN" sz="2200" b="1" dirty="0"/>
          </a:p>
          <a:p>
            <a:pPr marL="0" indent="0">
              <a:buFont typeface="Wingdings 2" panose="05020102010507070707" pitchFamily="18" charset="2"/>
              <a:buNone/>
              <a:defRPr/>
            </a:pPr>
            <a:r>
              <a:rPr lang="zh-CN" altLang="en-US" sz="2000" b="1" dirty="0"/>
              <a:t>虚拟机，</a:t>
            </a:r>
            <a:r>
              <a:rPr lang="en-US" altLang="zh-CN" sz="2000" b="1" dirty="0" err="1"/>
              <a:t>linux</a:t>
            </a:r>
            <a:r>
              <a:rPr lang="zh-CN" altLang="en-US" sz="2000" b="1" dirty="0"/>
              <a:t>，</a:t>
            </a:r>
            <a:endParaRPr lang="en-US" altLang="zh-CN" sz="2000" b="1" dirty="0"/>
          </a:p>
          <a:p>
            <a:pPr marL="0" indent="0">
              <a:buFont typeface="Wingdings 2" panose="05020102010507070707" pitchFamily="18" charset="2"/>
              <a:buNone/>
              <a:defRPr/>
            </a:pPr>
            <a:r>
              <a:rPr lang="zh-CN" altLang="en-US" sz="2200" b="1" dirty="0"/>
              <a:t>代码阅读器，</a:t>
            </a:r>
            <a:endParaRPr lang="en-US" altLang="zh-CN" sz="2200" b="1" dirty="0"/>
          </a:p>
          <a:p>
            <a:pPr marL="0" indent="0">
              <a:buFont typeface="Wingdings 2" panose="05020102010507070707" pitchFamily="18" charset="2"/>
              <a:buNone/>
              <a:defRPr/>
            </a:pPr>
            <a:r>
              <a:rPr lang="zh-CN" altLang="en-US" sz="2200" b="1" dirty="0"/>
              <a:t>数据传输</a:t>
            </a:r>
            <a:endParaRPr lang="en-US" altLang="zh-CN" sz="2200" b="1" dirty="0"/>
          </a:p>
          <a:p>
            <a:pPr marL="0" indent="0">
              <a:buFont typeface="Wingdings 2" panose="05020102010507070707" pitchFamily="18" charset="2"/>
              <a:buNone/>
              <a:defRPr/>
            </a:pPr>
            <a:r>
              <a:rPr lang="en-US" altLang="zh-CN" sz="2200" b="1" dirty="0"/>
              <a:t>NFS</a:t>
            </a:r>
            <a:r>
              <a:rPr lang="zh-CN" altLang="en-US" sz="2200" b="1" dirty="0"/>
              <a:t>文件系统</a:t>
            </a:r>
            <a:endParaRPr lang="en-US" altLang="zh-CN" sz="2200" b="1" dirty="0"/>
          </a:p>
          <a:p>
            <a:pPr marL="0" indent="0">
              <a:buFont typeface="Wingdings 2" panose="05020102010507070707" pitchFamily="18" charset="2"/>
              <a:buNone/>
              <a:defRPr/>
            </a:pPr>
            <a:endParaRPr lang="en-US" altLang="zh-CN" sz="2200" b="1" dirty="0"/>
          </a:p>
          <a:p>
            <a:pPr marL="0" indent="0">
              <a:buFont typeface="Wingdings 2" panose="05020102010507070707" pitchFamily="18" charset="2"/>
              <a:buNone/>
              <a:defRPr/>
            </a:pPr>
            <a:endParaRPr lang="en-US" altLang="zh-CN" sz="2200" b="1" dirty="0"/>
          </a:p>
        </p:txBody>
      </p:sp>
    </p:spTree>
    <p:extLst>
      <p:ext uri="{BB962C8B-B14F-4D97-AF65-F5344CB8AC3E}">
        <p14:creationId xmlns:p14="http://schemas.microsoft.com/office/powerpoint/2010/main" val="3846962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7937-FFAF-4F88-A015-13607D509535}"/>
              </a:ext>
            </a:extLst>
          </p:cNvPr>
          <p:cNvSpPr>
            <a:spLocks noGrp="1"/>
          </p:cNvSpPr>
          <p:nvPr>
            <p:ph type="title"/>
          </p:nvPr>
        </p:nvSpPr>
        <p:spPr/>
        <p:txBody>
          <a:bodyPr/>
          <a:lstStyle/>
          <a:p>
            <a:pPr eaLnBrk="1" hangingPunct="1">
              <a:spcBef>
                <a:spcPct val="20000"/>
              </a:spcBef>
              <a:buClr>
                <a:schemeClr val="accent1"/>
              </a:buClr>
              <a:buSzPct val="80000"/>
              <a:buFont typeface="Wingdings 2" panose="05020102010507070707" pitchFamily="18" charset="2"/>
              <a:buNone/>
            </a:pPr>
            <a:r>
              <a:rPr lang="en-US" altLang="zh-CN" sz="3200" dirty="0">
                <a:latin typeface="Century Gothic" panose="020B0502020202020204" pitchFamily="34" charset="0"/>
                <a:ea typeface="幼圆" panose="02010509060101010101" pitchFamily="49" charset="-122"/>
              </a:rPr>
              <a:t>4.3.2 </a:t>
            </a:r>
            <a:r>
              <a:rPr lang="zh-CN" altLang="en-US" sz="3200" dirty="0">
                <a:latin typeface="Century Gothic" panose="020B0502020202020204" pitchFamily="34" charset="0"/>
                <a:ea typeface="幼圆" panose="02010509060101010101" pitchFamily="49" charset="-122"/>
              </a:rPr>
              <a:t>链接</a:t>
            </a:r>
            <a:r>
              <a:rPr lang="zh-CN" altLang="zh-CN" sz="3200" dirty="0">
                <a:latin typeface="宋体" panose="02010600030101010101" pitchFamily="2" charset="-122"/>
              </a:rPr>
              <a:t>工具</a:t>
            </a:r>
            <a:r>
              <a:rPr lang="en-US" altLang="zh-CN" sz="3200" dirty="0">
                <a:latin typeface="Century Gothic" panose="020B0502020202020204" pitchFamily="34" charset="0"/>
                <a:ea typeface="幼圆" panose="02010509060101010101" pitchFamily="49" charset="-122"/>
              </a:rPr>
              <a:t>arm-</a:t>
            </a:r>
            <a:r>
              <a:rPr lang="en-US" altLang="zh-CN" sz="3200" dirty="0" err="1">
                <a:latin typeface="Century Gothic" panose="020B0502020202020204" pitchFamily="34" charset="0"/>
                <a:ea typeface="幼圆" panose="02010509060101010101" pitchFamily="49" charset="-122"/>
              </a:rPr>
              <a:t>linux</a:t>
            </a:r>
            <a:r>
              <a:rPr lang="en-US" altLang="zh-CN" sz="3200" dirty="0">
                <a:latin typeface="Century Gothic" panose="020B0502020202020204" pitchFamily="34" charset="0"/>
                <a:ea typeface="幼圆" panose="02010509060101010101" pitchFamily="49" charset="-122"/>
              </a:rPr>
              <a:t>-</a:t>
            </a:r>
            <a:r>
              <a:rPr lang="en-US" altLang="zh-CN" sz="3200" dirty="0" err="1">
                <a:latin typeface="Century Gothic" panose="020B0502020202020204" pitchFamily="34" charset="0"/>
                <a:ea typeface="幼圆" panose="02010509060101010101" pitchFamily="49" charset="-122"/>
              </a:rPr>
              <a:t>ld</a:t>
            </a:r>
            <a:endParaRPr lang="zh-CN" altLang="en-US" sz="3200" dirty="0"/>
          </a:p>
        </p:txBody>
      </p:sp>
      <p:sp>
        <p:nvSpPr>
          <p:cNvPr id="10" name="文本框 3">
            <a:extLst>
              <a:ext uri="{FF2B5EF4-FFF2-40B4-BE49-F238E27FC236}">
                <a16:creationId xmlns:a16="http://schemas.microsoft.com/office/drawing/2014/main" id="{C466471C-C615-468B-9F18-9A1DFA5B6954}"/>
              </a:ext>
            </a:extLst>
          </p:cNvPr>
          <p:cNvSpPr txBox="1">
            <a:spLocks noChangeArrowheads="1"/>
          </p:cNvSpPr>
          <p:nvPr/>
        </p:nvSpPr>
        <p:spPr bwMode="auto">
          <a:xfrm>
            <a:off x="755576" y="1844824"/>
            <a:ext cx="8321675" cy="549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ts val="600"/>
              </a:spcBef>
              <a:buFont typeface="Wingdings 2" panose="05020102010507070707" pitchFamily="18" charset="2"/>
              <a:buNone/>
            </a:pPr>
            <a:r>
              <a:rPr lang="en-US" altLang="zh-CN" sz="2800" dirty="0"/>
              <a:t>arm-</a:t>
            </a:r>
            <a:r>
              <a:rPr lang="en-US" altLang="zh-CN" sz="2800" dirty="0" err="1"/>
              <a:t>linux</a:t>
            </a:r>
            <a:r>
              <a:rPr lang="en-US" altLang="zh-CN" sz="2800" dirty="0"/>
              <a:t>-</a:t>
            </a:r>
            <a:r>
              <a:rPr lang="en-US" altLang="zh-CN" sz="2800" dirty="0" err="1"/>
              <a:t>ld</a:t>
            </a:r>
            <a:r>
              <a:rPr lang="zh-CN" altLang="en-US" sz="2800" dirty="0"/>
              <a:t>用于将多个</a:t>
            </a:r>
            <a:r>
              <a:rPr lang="zh-CN" altLang="en-US" sz="2800" dirty="0">
                <a:solidFill>
                  <a:srgbClr val="FF0000"/>
                </a:solidFill>
              </a:rPr>
              <a:t>目标文件、库文件</a:t>
            </a:r>
            <a:r>
              <a:rPr lang="zh-CN" altLang="en-US" sz="2800" dirty="0"/>
              <a:t>链接成</a:t>
            </a:r>
            <a:r>
              <a:rPr lang="zh-CN" altLang="en-US" sz="2800" dirty="0">
                <a:solidFill>
                  <a:srgbClr val="FF0000"/>
                </a:solidFill>
              </a:rPr>
              <a:t>可执行文件</a:t>
            </a:r>
            <a:r>
              <a:rPr lang="zh-CN" altLang="en-US" sz="2800" dirty="0"/>
              <a:t>。</a:t>
            </a:r>
            <a:endParaRPr lang="en-US" altLang="zh-CN" sz="2800" dirty="0"/>
          </a:p>
          <a:p>
            <a:pPr marL="0" indent="0" eaLnBrk="1" hangingPunct="1">
              <a:spcBef>
                <a:spcPts val="600"/>
              </a:spcBef>
              <a:buClr>
                <a:schemeClr val="tx1"/>
              </a:buClr>
              <a:buSzPct val="100000"/>
              <a:buFont typeface="Wingdings" panose="05000000000000000000" pitchFamily="2" charset="2"/>
              <a:buChar char="Ø"/>
            </a:pPr>
            <a:r>
              <a:rPr lang="zh-CN" altLang="en-US" sz="2800" dirty="0"/>
              <a:t>“</a:t>
            </a:r>
            <a:r>
              <a:rPr lang="en-US" altLang="zh-CN" sz="2800" dirty="0">
                <a:solidFill>
                  <a:srgbClr val="FF0000"/>
                </a:solidFill>
              </a:rPr>
              <a:t>-T</a:t>
            </a:r>
            <a:r>
              <a:rPr lang="zh-CN" altLang="en-US" sz="2800" dirty="0"/>
              <a:t>”选项可以，</a:t>
            </a:r>
            <a:r>
              <a:rPr lang="zh-CN" altLang="en-US" sz="2800" dirty="0">
                <a:solidFill>
                  <a:srgbClr val="FF0000"/>
                </a:solidFill>
              </a:rPr>
              <a:t>指定</a:t>
            </a:r>
            <a:r>
              <a:rPr lang="zh-CN" altLang="en-US" sz="2800" dirty="0"/>
              <a:t>代码段（</a:t>
            </a:r>
            <a:r>
              <a:rPr lang="en-US" altLang="zh-CN" sz="2800" dirty="0"/>
              <a:t>code segment</a:t>
            </a:r>
            <a:r>
              <a:rPr lang="zh-CN" altLang="en-US" sz="2800" dirty="0"/>
              <a:t>）、数据段（</a:t>
            </a:r>
            <a:r>
              <a:rPr lang="en-US" altLang="zh-CN" sz="2800" dirty="0"/>
              <a:t>data segment</a:t>
            </a:r>
            <a:r>
              <a:rPr lang="zh-CN" altLang="en-US" sz="2800" dirty="0"/>
              <a:t>）、</a:t>
            </a:r>
            <a:r>
              <a:rPr lang="en-US" altLang="zh-CN" sz="2800" dirty="0" err="1"/>
              <a:t>bss</a:t>
            </a:r>
            <a:r>
              <a:rPr lang="zh-CN" altLang="en-US" sz="2800" dirty="0"/>
              <a:t>段（</a:t>
            </a:r>
            <a:r>
              <a:rPr lang="en-US" altLang="zh-CN" sz="2800" dirty="0"/>
              <a:t>block started by symbol</a:t>
            </a:r>
            <a:r>
              <a:rPr lang="zh-CN" altLang="en-US" sz="2800" dirty="0"/>
              <a:t>）的</a:t>
            </a:r>
            <a:r>
              <a:rPr lang="zh-CN" altLang="en-US" sz="2800" dirty="0">
                <a:solidFill>
                  <a:srgbClr val="FF0000"/>
                </a:solidFill>
              </a:rPr>
              <a:t>起始地址。</a:t>
            </a:r>
            <a:endParaRPr lang="en-US" altLang="zh-CN" sz="2800" dirty="0">
              <a:solidFill>
                <a:srgbClr val="FF0000"/>
              </a:solidFill>
            </a:endParaRPr>
          </a:p>
          <a:p>
            <a:pPr marL="0" indent="0" eaLnBrk="1" hangingPunct="1">
              <a:spcBef>
                <a:spcPts val="600"/>
              </a:spcBef>
              <a:buClr>
                <a:schemeClr val="tx1"/>
              </a:buClr>
              <a:buSzPct val="100000"/>
              <a:buFont typeface="Wingdings" panose="05000000000000000000" pitchFamily="2" charset="2"/>
              <a:buChar char="Ø"/>
            </a:pPr>
            <a:r>
              <a:rPr lang="zh-CN" altLang="en-US" sz="2800" dirty="0"/>
              <a:t>“</a:t>
            </a:r>
            <a:r>
              <a:rPr lang="en-US" altLang="zh-CN" sz="2800" dirty="0">
                <a:solidFill>
                  <a:srgbClr val="FF0000"/>
                </a:solidFill>
              </a:rPr>
              <a:t>-T</a:t>
            </a:r>
            <a:r>
              <a:rPr lang="zh-CN" altLang="en-US" sz="2800" dirty="0"/>
              <a:t>”选项也可以，指定某个链接脚本，并在脚本里进行更加复杂的</a:t>
            </a:r>
            <a:r>
              <a:rPr lang="zh-CN" altLang="en-US" sz="2800" dirty="0">
                <a:solidFill>
                  <a:srgbClr val="FF0000"/>
                </a:solidFill>
              </a:rPr>
              <a:t>设置地址。</a:t>
            </a:r>
            <a:endParaRPr lang="en-US" altLang="zh-CN" sz="2800" dirty="0">
              <a:solidFill>
                <a:srgbClr val="FF0000"/>
              </a:solidFill>
            </a:endParaRPr>
          </a:p>
          <a:p>
            <a:pPr eaLnBrk="1" hangingPunct="1">
              <a:spcBef>
                <a:spcPts val="600"/>
              </a:spcBef>
              <a:buSzPct val="100000"/>
              <a:buFont typeface="Wingdings" panose="05000000000000000000" pitchFamily="2" charset="2"/>
              <a:buChar char="Ø"/>
            </a:pPr>
            <a:r>
              <a:rPr lang="zh-CN" altLang="en-US" sz="2800" dirty="0"/>
              <a:t>“</a:t>
            </a:r>
            <a:r>
              <a:rPr lang="en-US" altLang="zh-CN" sz="2800" dirty="0"/>
              <a:t>-</a:t>
            </a:r>
            <a:r>
              <a:rPr lang="en-US" altLang="zh-CN" sz="2800" dirty="0">
                <a:solidFill>
                  <a:srgbClr val="FF0000"/>
                </a:solidFill>
              </a:rPr>
              <a:t>T</a:t>
            </a:r>
            <a:r>
              <a:rPr lang="zh-CN" altLang="en-US" sz="2800" dirty="0"/>
              <a:t>”选项仅用于链接</a:t>
            </a:r>
            <a:r>
              <a:rPr lang="en-US" altLang="zh-CN" sz="2800" dirty="0"/>
              <a:t>Bootloader</a:t>
            </a:r>
            <a:r>
              <a:rPr lang="zh-CN" altLang="en-US" sz="2800" dirty="0"/>
              <a:t>、内核等于底层硬件相关的软件；如果链接运行于操作系统上的应用程序，会采用默认链接，无需“</a:t>
            </a:r>
            <a:r>
              <a:rPr lang="en-US" altLang="zh-CN" sz="2800" dirty="0"/>
              <a:t>-T</a:t>
            </a:r>
            <a:r>
              <a:rPr lang="zh-CN" altLang="en-US" sz="2800" dirty="0"/>
              <a:t>”指定。</a:t>
            </a:r>
            <a:endParaRPr lang="en-US" altLang="zh-CN" sz="2800" dirty="0"/>
          </a:p>
          <a:p>
            <a:pPr marL="914400" lvl="1" indent="-457200">
              <a:lnSpc>
                <a:spcPct val="150000"/>
              </a:lnSpc>
              <a:buFont typeface="Wingdings" panose="05000000000000000000" pitchFamily="2" charset="2"/>
              <a:buChar char="u"/>
            </a:pPr>
            <a:endParaRPr lang="en-US" altLang="zh-CN" sz="2000" dirty="0"/>
          </a:p>
          <a:p>
            <a:pPr marL="914400" lvl="1" indent="-457200">
              <a:lnSpc>
                <a:spcPct val="150000"/>
              </a:lnSpc>
              <a:buFont typeface="Wingdings" panose="05000000000000000000" pitchFamily="2" charset="2"/>
              <a:buChar char="u"/>
            </a:pPr>
            <a:endParaRPr lang="zh-CN" altLang="en-US" sz="2000" dirty="0"/>
          </a:p>
        </p:txBody>
      </p:sp>
    </p:spTree>
    <p:extLst>
      <p:ext uri="{BB962C8B-B14F-4D97-AF65-F5344CB8AC3E}">
        <p14:creationId xmlns:p14="http://schemas.microsoft.com/office/powerpoint/2010/main" val="2583873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BA5D-E97C-4EBA-A500-0DB6BA3B8240}"/>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4.3.2 </a:t>
            </a:r>
            <a:r>
              <a:rPr lang="zh-CN" altLang="en-US" dirty="0">
                <a:latin typeface="Century Gothic" panose="020B0502020202020204" pitchFamily="34" charset="0"/>
                <a:ea typeface="幼圆" panose="02010509060101010101" pitchFamily="49" charset="-122"/>
              </a:rPr>
              <a:t>链接</a:t>
            </a:r>
            <a:r>
              <a:rPr lang="zh-CN" altLang="zh-CN" dirty="0">
                <a:latin typeface="宋体" panose="02010600030101010101" pitchFamily="2" charset="-122"/>
              </a:rPr>
              <a:t>工具</a:t>
            </a:r>
            <a:r>
              <a:rPr lang="en-US" altLang="zh-CN" dirty="0">
                <a:latin typeface="Century Gothic" panose="020B0502020202020204" pitchFamily="34" charset="0"/>
                <a:ea typeface="幼圆" panose="02010509060101010101" pitchFamily="49" charset="-122"/>
              </a:rPr>
              <a:t>arm-</a:t>
            </a:r>
            <a:r>
              <a:rPr lang="en-US" altLang="zh-CN" dirty="0" err="1">
                <a:latin typeface="Century Gothic" panose="020B0502020202020204" pitchFamily="34" charset="0"/>
                <a:ea typeface="幼圆" panose="02010509060101010101" pitchFamily="49" charset="-122"/>
              </a:rPr>
              <a:t>linux</a:t>
            </a:r>
            <a:r>
              <a:rPr lang="en-US" altLang="zh-CN" dirty="0">
                <a:latin typeface="Century Gothic" panose="020B0502020202020204" pitchFamily="34" charset="0"/>
                <a:ea typeface="幼圆" panose="02010509060101010101" pitchFamily="49" charset="-122"/>
              </a:rPr>
              <a:t>-</a:t>
            </a:r>
            <a:r>
              <a:rPr lang="en-US" altLang="zh-CN" dirty="0" err="1">
                <a:latin typeface="Century Gothic" panose="020B0502020202020204" pitchFamily="34" charset="0"/>
                <a:ea typeface="幼圆" panose="02010509060101010101" pitchFamily="49" charset="-122"/>
              </a:rPr>
              <a:t>ld</a:t>
            </a:r>
            <a:endParaRPr lang="zh-CN" altLang="en-US" dirty="0"/>
          </a:p>
        </p:txBody>
      </p:sp>
      <p:sp>
        <p:nvSpPr>
          <p:cNvPr id="3" name="内容占位符 2">
            <a:extLst>
              <a:ext uri="{FF2B5EF4-FFF2-40B4-BE49-F238E27FC236}">
                <a16:creationId xmlns:a16="http://schemas.microsoft.com/office/drawing/2014/main" id="{EF97DA11-7DBE-44CC-9BC4-9CE97B9505F1}"/>
              </a:ext>
            </a:extLst>
          </p:cNvPr>
          <p:cNvSpPr>
            <a:spLocks noGrp="1"/>
          </p:cNvSpPr>
          <p:nvPr>
            <p:ph idx="1"/>
          </p:nvPr>
        </p:nvSpPr>
        <p:spPr>
          <a:xfrm>
            <a:off x="838200" y="1844675"/>
            <a:ext cx="8198296" cy="4968701"/>
          </a:xfrm>
        </p:spPr>
        <p:txBody>
          <a:bodyPr/>
          <a:lstStyle/>
          <a:p>
            <a:pPr eaLnBrk="1" hangingPunct="1">
              <a:spcBef>
                <a:spcPts val="18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指定段起始地址</a:t>
            </a:r>
            <a:endParaRPr lang="en-US" altLang="zh-CN" sz="2400" dirty="0">
              <a:latin typeface="Arial" panose="020B0604020202020204" pitchFamily="34" charset="0"/>
              <a:ea typeface="宋体" panose="02010600030101010101" pitchFamily="2" charset="-122"/>
            </a:endParaRPr>
          </a:p>
          <a:p>
            <a:pPr eaLnBrk="1" hangingPunct="1">
              <a:spcBef>
                <a:spcPts val="6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en-US" altLang="zh-CN" sz="2400" dirty="0" err="1">
                <a:latin typeface="Arial" panose="020B0604020202020204" pitchFamily="34" charset="0"/>
                <a:ea typeface="宋体" panose="02010600030101010101" pitchFamily="2" charset="-122"/>
              </a:rPr>
              <a:t>Ttext</a:t>
            </a:r>
            <a:r>
              <a:rPr lang="en-US" altLang="zh-CN" sz="2400" dirty="0">
                <a:latin typeface="Arial" panose="020B0604020202020204" pitchFamily="34" charset="0"/>
                <a:ea typeface="宋体" panose="02010600030101010101" pitchFamily="2" charset="-122"/>
              </a:rPr>
              <a:t> </a:t>
            </a:r>
            <a:r>
              <a:rPr lang="en-US" altLang="zh-CN" sz="2400" dirty="0" err="1">
                <a:latin typeface="Arial" panose="020B0604020202020204" pitchFamily="34" charset="0"/>
                <a:ea typeface="宋体" panose="02010600030101010101" pitchFamily="2" charset="-122"/>
              </a:rPr>
              <a:t>startdress</a:t>
            </a:r>
            <a:endParaRPr lang="en-US" altLang="zh-CN" sz="2400" dirty="0">
              <a:latin typeface="Arial" panose="020B0604020202020204" pitchFamily="34" charset="0"/>
              <a:ea typeface="宋体" panose="02010600030101010101" pitchFamily="2" charset="-122"/>
            </a:endParaRPr>
          </a:p>
          <a:p>
            <a:pPr eaLnBrk="1" hangingPunct="1">
              <a:spcBef>
                <a:spcPts val="6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en-US" altLang="zh-CN" sz="2400" dirty="0" err="1">
                <a:latin typeface="Arial" panose="020B0604020202020204" pitchFamily="34" charset="0"/>
                <a:ea typeface="宋体" panose="02010600030101010101" pitchFamily="2" charset="-122"/>
              </a:rPr>
              <a:t>Tdata</a:t>
            </a:r>
            <a:r>
              <a:rPr lang="en-US" altLang="zh-CN" sz="2400" dirty="0">
                <a:latin typeface="Arial" panose="020B0604020202020204" pitchFamily="34" charset="0"/>
                <a:ea typeface="宋体" panose="02010600030101010101" pitchFamily="2" charset="-122"/>
              </a:rPr>
              <a:t> </a:t>
            </a:r>
            <a:r>
              <a:rPr lang="en-US" altLang="zh-CN" sz="2400" dirty="0" err="1">
                <a:latin typeface="Arial" panose="020B0604020202020204" pitchFamily="34" charset="0"/>
                <a:ea typeface="宋体" panose="02010600030101010101" pitchFamily="2" charset="-122"/>
              </a:rPr>
              <a:t>startdress</a:t>
            </a:r>
            <a:endParaRPr lang="en-US" altLang="zh-CN" sz="2400" dirty="0">
              <a:latin typeface="Arial" panose="020B0604020202020204" pitchFamily="34" charset="0"/>
              <a:ea typeface="宋体" panose="02010600030101010101" pitchFamily="2" charset="-122"/>
            </a:endParaRPr>
          </a:p>
          <a:p>
            <a:pPr eaLnBrk="1" hangingPunct="1">
              <a:spcBef>
                <a:spcPts val="6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en-US" altLang="zh-CN" sz="2400" dirty="0" err="1">
                <a:latin typeface="Arial" panose="020B0604020202020204" pitchFamily="34" charset="0"/>
                <a:ea typeface="宋体" panose="02010600030101010101" pitchFamily="2" charset="-122"/>
              </a:rPr>
              <a:t>Tbss</a:t>
            </a:r>
            <a:r>
              <a:rPr lang="en-US" altLang="zh-CN" sz="2400" dirty="0">
                <a:latin typeface="Arial" panose="020B0604020202020204" pitchFamily="34" charset="0"/>
                <a:ea typeface="宋体" panose="02010600030101010101" pitchFamily="2" charset="-122"/>
              </a:rPr>
              <a:t> </a:t>
            </a:r>
            <a:r>
              <a:rPr lang="en-US" altLang="zh-CN" sz="2400" dirty="0" err="1">
                <a:latin typeface="Arial" panose="020B0604020202020204" pitchFamily="34" charset="0"/>
                <a:ea typeface="宋体" panose="02010600030101010101" pitchFamily="2" charset="-122"/>
              </a:rPr>
              <a:t>startdress</a:t>
            </a:r>
            <a:endParaRPr lang="en-US" altLang="zh-CN" sz="2400" dirty="0">
              <a:latin typeface="Arial" panose="020B0604020202020204" pitchFamily="34" charset="0"/>
              <a:ea typeface="宋体" panose="02010600030101010101" pitchFamily="2" charset="-122"/>
            </a:endParaRPr>
          </a:p>
          <a:p>
            <a:pPr eaLnBrk="1" hangingPunct="1">
              <a:spcBef>
                <a:spcPts val="600"/>
              </a:spcBef>
              <a:buSzPct val="100000"/>
              <a:buFont typeface="Wingdings" panose="05000000000000000000" pitchFamily="2" charset="2"/>
              <a:buChar char="Ø"/>
            </a:pPr>
            <a:r>
              <a:rPr lang="en-US" altLang="zh-CN" sz="2400" dirty="0" err="1">
                <a:latin typeface="Arial" panose="020B0604020202020204" pitchFamily="34" charset="0"/>
                <a:ea typeface="宋体" panose="02010600030101010101" pitchFamily="2" charset="-122"/>
              </a:rPr>
              <a:t>startdress</a:t>
            </a:r>
            <a:r>
              <a:rPr lang="zh-CN" altLang="en-US" sz="2400" dirty="0">
                <a:latin typeface="Arial" panose="020B0604020202020204" pitchFamily="34" charset="0"/>
                <a:ea typeface="宋体" panose="02010600030101010101" pitchFamily="2" charset="-122"/>
              </a:rPr>
              <a:t>表示</a:t>
            </a:r>
            <a:r>
              <a:rPr lang="zh-CN" altLang="en-US" sz="2400" dirty="0">
                <a:solidFill>
                  <a:srgbClr val="FF0000"/>
                </a:solidFill>
                <a:latin typeface="Arial" panose="020B0604020202020204" pitchFamily="34" charset="0"/>
                <a:ea typeface="宋体" panose="02010600030101010101" pitchFamily="2" charset="-122"/>
              </a:rPr>
              <a:t>起始地址</a:t>
            </a:r>
            <a:endParaRPr lang="en-US" altLang="zh-CN" sz="2400" dirty="0">
              <a:solidFill>
                <a:srgbClr val="FF0000"/>
              </a:solidFill>
              <a:latin typeface="Arial" panose="020B0604020202020204" pitchFamily="34" charset="0"/>
              <a:ea typeface="宋体" panose="02010600030101010101" pitchFamily="2" charset="-122"/>
            </a:endParaRPr>
          </a:p>
          <a:p>
            <a:pPr eaLnBrk="1" hangingPunct="1">
              <a:spcBef>
                <a:spcPts val="1800"/>
              </a:spcBef>
              <a:buFont typeface="Wingdings 2" panose="05020102010507070707" pitchFamily="18" charset="2"/>
              <a:buNone/>
            </a:pPr>
            <a:r>
              <a:rPr lang="zh-CN" altLang="en-US" sz="2400" dirty="0">
                <a:latin typeface="Arial" panose="020B0604020202020204" pitchFamily="34" charset="0"/>
                <a:ea typeface="宋体" panose="02010600030101010101" pitchFamily="2" charset="-122"/>
              </a:rPr>
              <a:t>例题：</a:t>
            </a:r>
            <a:r>
              <a:rPr lang="en-US" altLang="zh-CN" sz="2400" dirty="0">
                <a:latin typeface="Arial" panose="020B0604020202020204" pitchFamily="34" charset="0"/>
                <a:ea typeface="宋体" panose="02010600030101010101" pitchFamily="2" charset="-122"/>
              </a:rPr>
              <a:t>  </a:t>
            </a:r>
          </a:p>
          <a:p>
            <a:pPr eaLnBrk="1" hangingPunct="1">
              <a:spcBef>
                <a:spcPts val="18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arm-</a:t>
            </a:r>
            <a:r>
              <a:rPr lang="en-US" altLang="zh-CN" sz="2400" dirty="0" err="1">
                <a:latin typeface="Arial" panose="020B0604020202020204" pitchFamily="34" charset="0"/>
                <a:ea typeface="宋体" panose="02010600030101010101" pitchFamily="2" charset="-122"/>
              </a:rPr>
              <a:t>linux</a:t>
            </a:r>
            <a:r>
              <a:rPr lang="en-US" altLang="zh-CN" sz="2400" dirty="0">
                <a:latin typeface="Arial" panose="020B0604020202020204" pitchFamily="34" charset="0"/>
                <a:ea typeface="宋体" panose="02010600030101010101" pitchFamily="2" charset="-122"/>
              </a:rPr>
              <a:t>-</a:t>
            </a:r>
            <a:r>
              <a:rPr lang="en-US" altLang="zh-CN" sz="2400" dirty="0" err="1">
                <a:latin typeface="Arial" panose="020B0604020202020204" pitchFamily="34" charset="0"/>
                <a:ea typeface="宋体" panose="02010600030101010101" pitchFamily="2" charset="-122"/>
              </a:rPr>
              <a:t>ld</a:t>
            </a:r>
            <a:r>
              <a:rPr lang="en-US" altLang="zh-CN" sz="2400" dirty="0">
                <a:latin typeface="Arial" panose="020B0604020202020204" pitchFamily="34" charset="0"/>
                <a:ea typeface="宋体" panose="02010600030101010101" pitchFamily="2" charset="-122"/>
              </a:rPr>
              <a:t> –</a:t>
            </a:r>
            <a:r>
              <a:rPr lang="en-US" altLang="zh-CN" sz="2400" dirty="0" err="1">
                <a:latin typeface="Arial" panose="020B0604020202020204" pitchFamily="34" charset="0"/>
                <a:ea typeface="宋体" panose="02010600030101010101" pitchFamily="2" charset="-122"/>
              </a:rPr>
              <a:t>Ttext</a:t>
            </a:r>
            <a:r>
              <a:rPr lang="en-US" altLang="zh-CN" sz="2400" dirty="0">
                <a:latin typeface="Arial" panose="020B0604020202020204" pitchFamily="34" charset="0"/>
                <a:ea typeface="宋体" panose="02010600030101010101" pitchFamily="2" charset="-122"/>
              </a:rPr>
              <a:t> 0xD0020010  </a:t>
            </a:r>
            <a:r>
              <a:rPr lang="en-US" altLang="zh-CN" sz="2400" dirty="0" err="1">
                <a:latin typeface="Arial" panose="020B0604020202020204" pitchFamily="34" charset="0"/>
                <a:ea typeface="宋体" panose="02010600030101010101" pitchFamily="2" charset="-122"/>
              </a:rPr>
              <a:t>led_on.o</a:t>
            </a:r>
            <a:r>
              <a:rPr lang="en-US" altLang="zh-CN" sz="2400" dirty="0">
                <a:latin typeface="Arial" panose="020B0604020202020204" pitchFamily="34" charset="0"/>
                <a:ea typeface="宋体" panose="02010600030101010101" pitchFamily="2" charset="-122"/>
              </a:rPr>
              <a:t> –o  </a:t>
            </a:r>
            <a:r>
              <a:rPr lang="en-US" altLang="zh-CN" sz="2400" dirty="0" err="1">
                <a:latin typeface="Arial" panose="020B0604020202020204" pitchFamily="34" charset="0"/>
                <a:ea typeface="宋体" panose="02010600030101010101" pitchFamily="2" charset="-122"/>
              </a:rPr>
              <a:t>led_on_elf</a:t>
            </a:r>
            <a:endParaRPr lang="en-US" altLang="zh-CN" sz="2400" dirty="0">
              <a:latin typeface="Arial" panose="020B0604020202020204" pitchFamily="34" charset="0"/>
              <a:ea typeface="宋体" panose="02010600030101010101" pitchFamily="2" charset="-122"/>
            </a:endParaRPr>
          </a:p>
          <a:p>
            <a:pPr eaLnBrk="1" hangingPunct="1">
              <a:spcBef>
                <a:spcPts val="12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将</a:t>
            </a:r>
            <a:r>
              <a:rPr lang="en-US" altLang="zh-CN" sz="2400" dirty="0" err="1">
                <a:latin typeface="Arial" panose="020B0604020202020204" pitchFamily="34" charset="0"/>
                <a:ea typeface="宋体" panose="02010600030101010101" pitchFamily="2" charset="-122"/>
              </a:rPr>
              <a:t>led_on.o</a:t>
            </a:r>
            <a:r>
              <a:rPr lang="zh-CN" altLang="en-US" sz="2400" dirty="0">
                <a:latin typeface="Arial" panose="020B0604020202020204" pitchFamily="34" charset="0"/>
                <a:ea typeface="宋体" panose="02010600030101010101" pitchFamily="2" charset="-122"/>
              </a:rPr>
              <a:t>文件链接输出为</a:t>
            </a:r>
            <a:r>
              <a:rPr lang="en-US" altLang="zh-CN" sz="2400" dirty="0" err="1">
                <a:latin typeface="Arial" panose="020B0604020202020204" pitchFamily="34" charset="0"/>
                <a:ea typeface="宋体" panose="02010600030101010101" pitchFamily="2" charset="-122"/>
              </a:rPr>
              <a:t>led_on_elf</a:t>
            </a:r>
            <a:r>
              <a:rPr lang="zh-CN" altLang="en-US" sz="2400" dirty="0">
                <a:latin typeface="Arial" panose="020B0604020202020204" pitchFamily="34" charset="0"/>
                <a:ea typeface="宋体" panose="02010600030101010101" pitchFamily="2" charset="-122"/>
              </a:rPr>
              <a:t>文件，并设置代码段的运行起始地址为</a:t>
            </a:r>
            <a:r>
              <a:rPr lang="en-US" altLang="zh-CN" sz="2400" dirty="0">
                <a:latin typeface="Arial" panose="020B0604020202020204" pitchFamily="34" charset="0"/>
                <a:ea typeface="宋体" panose="02010600030101010101" pitchFamily="2" charset="-122"/>
              </a:rPr>
              <a:t>0xD0020010</a:t>
            </a:r>
            <a:r>
              <a:rPr lang="zh-CN" altLang="en-US" sz="2400" dirty="0">
                <a:latin typeface="Arial" panose="020B0604020202020204" pitchFamily="34" charset="0"/>
                <a:ea typeface="宋体" panose="02010600030101010101" pitchFamily="2" charset="-122"/>
              </a:rPr>
              <a:t>（</a:t>
            </a:r>
            <a:r>
              <a:rPr lang="zh-CN" altLang="en-US" sz="2400" dirty="0">
                <a:solidFill>
                  <a:srgbClr val="FF0000"/>
                </a:solidFill>
                <a:latin typeface="Arial" panose="020B0604020202020204" pitchFamily="34" charset="0"/>
                <a:ea typeface="宋体" panose="02010600030101010101" pitchFamily="2" charset="-122"/>
              </a:rPr>
              <a:t>十六进制数</a:t>
            </a:r>
            <a:r>
              <a:rPr lang="zh-CN" altLang="en-US" sz="2400" dirty="0">
                <a:latin typeface="Arial" panose="020B0604020202020204" pitchFamily="34" charset="0"/>
                <a:ea typeface="宋体" panose="02010600030101010101" pitchFamily="2" charset="-122"/>
              </a:rPr>
              <a:t>）。由于数据段、</a:t>
            </a:r>
            <a:r>
              <a:rPr lang="en-US" altLang="zh-CN" sz="2400" dirty="0" err="1">
                <a:latin typeface="Arial" panose="020B0604020202020204" pitchFamily="34" charset="0"/>
                <a:ea typeface="宋体" panose="02010600030101010101" pitchFamily="2" charset="-122"/>
              </a:rPr>
              <a:t>bss</a:t>
            </a:r>
            <a:r>
              <a:rPr lang="zh-CN" altLang="en-US" sz="2400" dirty="0">
                <a:latin typeface="Arial" panose="020B0604020202020204" pitchFamily="34" charset="0"/>
                <a:ea typeface="宋体" panose="02010600030101010101" pitchFamily="2" charset="-122"/>
              </a:rPr>
              <a:t>段的起始地址没有被定义，因此</a:t>
            </a:r>
            <a:r>
              <a:rPr lang="zh-CN" altLang="en-US" sz="2400" dirty="0">
                <a:solidFill>
                  <a:srgbClr val="FF0000"/>
                </a:solidFill>
                <a:latin typeface="Arial" panose="020B0604020202020204" pitchFamily="34" charset="0"/>
                <a:ea typeface="宋体" panose="02010600030101010101" pitchFamily="2" charset="-122"/>
              </a:rPr>
              <a:t>依次</a:t>
            </a:r>
            <a:r>
              <a:rPr lang="zh-CN" altLang="en-US" sz="2400" dirty="0">
                <a:latin typeface="Arial" panose="020B0604020202020204" pitchFamily="34" charset="0"/>
                <a:ea typeface="宋体" panose="02010600030101010101" pitchFamily="2" charset="-122"/>
              </a:rPr>
              <a:t>在代码段后面。</a:t>
            </a:r>
            <a:endParaRPr lang="zh-CN" altLang="zh-CN" sz="2400" dirty="0">
              <a:latin typeface="Arial" panose="020B0604020202020204" pitchFamily="34" charset="0"/>
              <a:ea typeface="宋体" panose="02010600030101010101" pitchFamily="2" charset="-122"/>
            </a:endParaRPr>
          </a:p>
          <a:p>
            <a:pPr eaLnBrk="1" hangingPunct="1">
              <a:spcBef>
                <a:spcPts val="600"/>
              </a:spcBef>
              <a:buSzPct val="100000"/>
              <a:buFont typeface="Wingdings" panose="05000000000000000000" pitchFamily="2" charset="2"/>
              <a:buChar char="Ø"/>
            </a:pPr>
            <a:endParaRPr lang="en-US" altLang="zh-CN" sz="2400" dirty="0">
              <a:solidFill>
                <a:srgbClr val="FF0000"/>
              </a:solidFill>
              <a:latin typeface="Arial" panose="020B0604020202020204" pitchFamily="34" charset="0"/>
              <a:ea typeface="宋体" panose="02010600030101010101" pitchFamily="2" charset="-122"/>
            </a:endParaRPr>
          </a:p>
          <a:p>
            <a:pPr eaLnBrk="1" hangingPunct="1">
              <a:spcBef>
                <a:spcPts val="600"/>
              </a:spcBef>
              <a:buSzPct val="100000"/>
              <a:buFont typeface="Wingdings" panose="05000000000000000000" pitchFamily="2" charset="2"/>
              <a:buChar char="Ø"/>
            </a:pPr>
            <a:endParaRPr lang="zh-CN" altLang="zh-CN" sz="2400" dirty="0">
              <a:latin typeface="Arial" panose="020B0604020202020204" pitchFamily="34"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927998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989F3-BC92-448A-8E22-C6EBC554F567}"/>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4.3.2 </a:t>
            </a:r>
            <a:r>
              <a:rPr lang="zh-CN" altLang="en-US" dirty="0">
                <a:latin typeface="Century Gothic" panose="020B0502020202020204" pitchFamily="34" charset="0"/>
                <a:ea typeface="幼圆" panose="02010509060101010101" pitchFamily="49" charset="-122"/>
              </a:rPr>
              <a:t>链接</a:t>
            </a:r>
            <a:r>
              <a:rPr lang="zh-CN" altLang="zh-CN" dirty="0">
                <a:latin typeface="宋体" panose="02010600030101010101" pitchFamily="2" charset="-122"/>
              </a:rPr>
              <a:t>工具</a:t>
            </a:r>
            <a:r>
              <a:rPr lang="en-US" altLang="zh-CN" dirty="0">
                <a:latin typeface="Century Gothic" panose="020B0502020202020204" pitchFamily="34" charset="0"/>
                <a:ea typeface="幼圆" panose="02010509060101010101" pitchFamily="49" charset="-122"/>
              </a:rPr>
              <a:t>arm-</a:t>
            </a:r>
            <a:r>
              <a:rPr lang="en-US" altLang="zh-CN" dirty="0" err="1">
                <a:latin typeface="Century Gothic" panose="020B0502020202020204" pitchFamily="34" charset="0"/>
                <a:ea typeface="幼圆" panose="02010509060101010101" pitchFamily="49" charset="-122"/>
              </a:rPr>
              <a:t>linux</a:t>
            </a:r>
            <a:r>
              <a:rPr lang="en-US" altLang="zh-CN" dirty="0">
                <a:latin typeface="Century Gothic" panose="020B0502020202020204" pitchFamily="34" charset="0"/>
                <a:ea typeface="幼圆" panose="02010509060101010101" pitchFamily="49" charset="-122"/>
              </a:rPr>
              <a:t>-</a:t>
            </a:r>
            <a:r>
              <a:rPr lang="en-US" altLang="zh-CN" dirty="0" err="1">
                <a:latin typeface="Century Gothic" panose="020B0502020202020204" pitchFamily="34" charset="0"/>
                <a:ea typeface="幼圆" panose="02010509060101010101" pitchFamily="49" charset="-122"/>
              </a:rPr>
              <a:t>ld</a:t>
            </a:r>
            <a:endParaRPr lang="zh-CN" altLang="en-US" dirty="0"/>
          </a:p>
        </p:txBody>
      </p:sp>
      <p:sp>
        <p:nvSpPr>
          <p:cNvPr id="4" name="内容占位符 2">
            <a:extLst>
              <a:ext uri="{FF2B5EF4-FFF2-40B4-BE49-F238E27FC236}">
                <a16:creationId xmlns:a16="http://schemas.microsoft.com/office/drawing/2014/main" id="{74D94983-73F2-4036-BC33-E4C6C6DA3AD8}"/>
              </a:ext>
            </a:extLst>
          </p:cNvPr>
          <p:cNvSpPr>
            <a:spLocks noGrp="1"/>
          </p:cNvSpPr>
          <p:nvPr>
            <p:ph idx="1"/>
          </p:nvPr>
        </p:nvSpPr>
        <p:spPr>
          <a:xfrm>
            <a:off x="755576" y="1772816"/>
            <a:ext cx="8229600" cy="1008062"/>
          </a:xfrm>
        </p:spPr>
        <p:txBody>
          <a:bodyPr/>
          <a:lstStyle/>
          <a:p>
            <a:pPr eaLnBrk="1" hangingPunct="1">
              <a:spcBef>
                <a:spcPts val="18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）在链接脚本中</a:t>
            </a:r>
            <a:r>
              <a:rPr lang="zh-CN" altLang="zh-CN" sz="2400" dirty="0">
                <a:latin typeface="Arial" panose="020B0604020202020204" pitchFamily="34" charset="0"/>
                <a:ea typeface="宋体" panose="02010600030101010101" pitchFamily="2" charset="-122"/>
              </a:rPr>
              <a:t>指定地址</a:t>
            </a:r>
            <a:endParaRPr lang="en-US" altLang="zh-CN" sz="2400" dirty="0">
              <a:latin typeface="Arial" panose="020B0604020202020204" pitchFamily="34" charset="0"/>
              <a:ea typeface="宋体" panose="02010600030101010101" pitchFamily="2" charset="-122"/>
            </a:endParaRPr>
          </a:p>
          <a:p>
            <a:pPr eaLnBrk="1" hangingPunct="1">
              <a:spcBef>
                <a:spcPts val="6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由</a:t>
            </a:r>
            <a:r>
              <a:rPr lang="en-US" altLang="zh-CN" sz="2400" dirty="0">
                <a:latin typeface="Arial" panose="020B0604020202020204" pitchFamily="34" charset="0"/>
                <a:ea typeface="宋体" panose="02010600030101010101" pitchFamily="2" charset="-122"/>
              </a:rPr>
              <a:t>SECTIONS</a:t>
            </a:r>
            <a:r>
              <a:rPr lang="zh-CN" altLang="en-US" sz="2400" dirty="0">
                <a:latin typeface="Arial" panose="020B0604020202020204" pitchFamily="34" charset="0"/>
                <a:ea typeface="宋体" panose="02010600030101010101" pitchFamily="2" charset="-122"/>
              </a:rPr>
              <a:t>描述</a:t>
            </a:r>
            <a:r>
              <a:rPr lang="zh-CN" altLang="en-US" sz="2400" dirty="0">
                <a:solidFill>
                  <a:srgbClr val="FF0000"/>
                </a:solidFill>
                <a:latin typeface="Arial" panose="020B0604020202020204" pitchFamily="34" charset="0"/>
                <a:ea typeface="宋体" panose="02010600030101010101" pitchFamily="2" charset="-122"/>
              </a:rPr>
              <a:t>输出文件</a:t>
            </a:r>
            <a:r>
              <a:rPr lang="zh-CN" altLang="en-US" sz="2400" dirty="0">
                <a:latin typeface="Arial" panose="020B0604020202020204" pitchFamily="34" charset="0"/>
                <a:ea typeface="宋体" panose="02010600030101010101" pitchFamily="2" charset="-122"/>
              </a:rPr>
              <a:t>的</a:t>
            </a:r>
            <a:r>
              <a:rPr lang="zh-CN" altLang="en-US" sz="2400" dirty="0">
                <a:solidFill>
                  <a:srgbClr val="FF0000"/>
                </a:solidFill>
                <a:latin typeface="Arial" panose="020B0604020202020204" pitchFamily="34" charset="0"/>
                <a:ea typeface="宋体" panose="02010600030101010101" pitchFamily="2" charset="-122"/>
              </a:rPr>
              <a:t>内存布局</a:t>
            </a:r>
          </a:p>
        </p:txBody>
      </p:sp>
      <p:sp>
        <p:nvSpPr>
          <p:cNvPr id="5" name="内容占位符 2">
            <a:extLst>
              <a:ext uri="{FF2B5EF4-FFF2-40B4-BE49-F238E27FC236}">
                <a16:creationId xmlns:a16="http://schemas.microsoft.com/office/drawing/2014/main" id="{5E808EE2-6EDC-49A8-A1FF-FAC824376794}"/>
              </a:ext>
            </a:extLst>
          </p:cNvPr>
          <p:cNvSpPr txBox="1">
            <a:spLocks/>
          </p:cNvSpPr>
          <p:nvPr/>
        </p:nvSpPr>
        <p:spPr bwMode="auto">
          <a:xfrm>
            <a:off x="251520" y="2636912"/>
            <a:ext cx="28797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accent1"/>
              </a:buClr>
              <a:buSzPct val="80000"/>
              <a:buFont typeface="Wingdings 2" panose="05020102010507070707" pitchFamily="18" charset="2"/>
              <a:buNone/>
            </a:pPr>
            <a:r>
              <a:rPr lang="zh-CN" altLang="en-US" sz="2400" dirty="0"/>
              <a:t>例：</a:t>
            </a:r>
            <a:r>
              <a:rPr lang="en-US" altLang="zh-CN" sz="1400" dirty="0">
                <a:ea typeface="幼圆" panose="02010509060101010101" pitchFamily="49" charset="-122"/>
                <a:cs typeface="Arial" panose="020B0604020202020204" pitchFamily="34" charset="0"/>
              </a:rPr>
              <a:t>ENTRY(</a:t>
            </a:r>
            <a:r>
              <a:rPr lang="en-US" altLang="zh-CN" sz="1400" dirty="0" err="1">
                <a:ea typeface="幼圆" panose="02010509060101010101" pitchFamily="49" charset="-122"/>
                <a:cs typeface="Arial" panose="020B0604020202020204" pitchFamily="34" charset="0"/>
              </a:rPr>
              <a:t>start.o</a:t>
            </a:r>
            <a:r>
              <a:rPr lang="en-US" altLang="zh-CN" sz="1400" dirty="0">
                <a:ea typeface="幼圆" panose="02010509060101010101" pitchFamily="49" charset="-122"/>
                <a:cs typeface="Arial" panose="020B0604020202020204" pitchFamily="34" charset="0"/>
              </a:rPr>
              <a:t>)</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SECTIONS</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.=0x1000000;</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.text : {</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*(.text);</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.=0x2000000;</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.data  ALIGN(32) :{</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*(.data);</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a:t>
            </a:r>
            <a:r>
              <a:rPr lang="en-US" altLang="zh-CN" sz="1400" dirty="0" err="1">
                <a:ea typeface="幼圆" panose="02010509060101010101" pitchFamily="49" charset="-122"/>
                <a:cs typeface="Arial" panose="020B0604020202020204" pitchFamily="34" charset="0"/>
              </a:rPr>
              <a:t>bss</a:t>
            </a:r>
            <a:r>
              <a:rPr lang="en-US" altLang="zh-CN" sz="1400" dirty="0">
                <a:ea typeface="幼圆" panose="02010509060101010101" pitchFamily="49" charset="-122"/>
                <a:cs typeface="Arial" panose="020B0604020202020204" pitchFamily="34" charset="0"/>
              </a:rPr>
              <a:t>  ALIGN(32)  :{</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a:t>
            </a:r>
            <a:r>
              <a:rPr lang="en-US" altLang="zh-CN" sz="1400" dirty="0" err="1">
                <a:ea typeface="幼圆" panose="02010509060101010101" pitchFamily="49" charset="-122"/>
                <a:cs typeface="Arial" panose="020B0604020202020204" pitchFamily="34" charset="0"/>
              </a:rPr>
              <a:t>bss</a:t>
            </a:r>
            <a:r>
              <a:rPr lang="en-US" altLang="zh-CN" sz="1400" dirty="0">
                <a:ea typeface="幼圆" panose="02010509060101010101" pitchFamily="49" charset="-122"/>
                <a:cs typeface="Arial" panose="020B0604020202020204" pitchFamily="34" charset="0"/>
              </a:rPr>
              <a:t>);</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a:t>
            </a:r>
          </a:p>
          <a:p>
            <a:pPr>
              <a:spcBef>
                <a:spcPct val="20000"/>
              </a:spcBef>
              <a:buClr>
                <a:schemeClr val="accent1"/>
              </a:buClr>
              <a:buSzPct val="80000"/>
              <a:buFont typeface="Wingdings 2" panose="05020102010507070707" pitchFamily="18" charset="2"/>
              <a:buNone/>
            </a:pPr>
            <a:r>
              <a:rPr lang="en-US" altLang="zh-CN" sz="1400" dirty="0">
                <a:ea typeface="幼圆" panose="02010509060101010101" pitchFamily="49" charset="-122"/>
                <a:cs typeface="Arial" panose="020B0604020202020204" pitchFamily="34" charset="0"/>
              </a:rPr>
              <a:t>            }</a:t>
            </a:r>
            <a:endParaRPr lang="zh-CN" altLang="zh-CN" sz="1400" dirty="0"/>
          </a:p>
        </p:txBody>
      </p:sp>
      <p:sp>
        <p:nvSpPr>
          <p:cNvPr id="6" name="内容占位符 2">
            <a:extLst>
              <a:ext uri="{FF2B5EF4-FFF2-40B4-BE49-F238E27FC236}">
                <a16:creationId xmlns:a16="http://schemas.microsoft.com/office/drawing/2014/main" id="{73C4C900-3A1F-4D84-98C1-18C3FBD5DA1B}"/>
              </a:ext>
            </a:extLst>
          </p:cNvPr>
          <p:cNvSpPr txBox="1">
            <a:spLocks/>
          </p:cNvSpPr>
          <p:nvPr/>
        </p:nvSpPr>
        <p:spPr bwMode="auto">
          <a:xfrm>
            <a:off x="2277988" y="2723790"/>
            <a:ext cx="69850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accent1"/>
              </a:buClr>
              <a:buSzPct val="80000"/>
              <a:buFont typeface="Wingdings 2" panose="05020102010507070707" pitchFamily="18" charset="2"/>
              <a:buNone/>
            </a:pPr>
            <a:r>
              <a:rPr lang="en-US" altLang="zh-CN" sz="1600" dirty="0">
                <a:solidFill>
                  <a:schemeClr val="accent2">
                    <a:lumMod val="75000"/>
                  </a:schemeClr>
                </a:solidFill>
              </a:rPr>
              <a:t>——————</a:t>
            </a:r>
            <a:r>
              <a:rPr lang="zh-CN" altLang="en-US" sz="1600" b="1" dirty="0">
                <a:solidFill>
                  <a:schemeClr val="accent2">
                    <a:lumMod val="75000"/>
                  </a:schemeClr>
                </a:solidFill>
                <a:latin typeface="宋体" panose="02010600030101010101" pitchFamily="2" charset="-122"/>
              </a:rPr>
              <a:t>程序入口</a:t>
            </a:r>
            <a:endParaRPr lang="en-US" altLang="zh-CN" sz="1600" b="1" dirty="0">
              <a:solidFill>
                <a:schemeClr val="accent2">
                  <a:lumMod val="75000"/>
                </a:schemeClr>
              </a:solidFill>
              <a:latin typeface="宋体" panose="02010600030101010101" pitchFamily="2" charset="-122"/>
            </a:endParaRPr>
          </a:p>
          <a:p>
            <a:pPr>
              <a:spcBef>
                <a:spcPct val="20000"/>
              </a:spcBef>
              <a:buClr>
                <a:schemeClr val="accent1"/>
              </a:buClr>
              <a:buSzPct val="80000"/>
              <a:buFont typeface="Wingdings 2" panose="05020102010507070707" pitchFamily="18" charset="2"/>
              <a:buNone/>
            </a:pPr>
            <a:endParaRPr lang="en-US" altLang="zh-CN" sz="1200" dirty="0">
              <a:solidFill>
                <a:srgbClr val="49E5ED"/>
              </a:solidFill>
            </a:endParaRPr>
          </a:p>
          <a:p>
            <a:pPr>
              <a:spcBef>
                <a:spcPct val="20000"/>
              </a:spcBef>
              <a:buClr>
                <a:schemeClr val="accent1"/>
              </a:buClr>
              <a:buSzPct val="80000"/>
              <a:buFont typeface="Wingdings 2" panose="05020102010507070707" pitchFamily="18" charset="2"/>
              <a:buNone/>
            </a:pPr>
            <a:endParaRPr lang="en-US" altLang="zh-CN" sz="1600" dirty="0">
              <a:solidFill>
                <a:srgbClr val="49E5ED"/>
              </a:solidFill>
            </a:endParaRPr>
          </a:p>
          <a:p>
            <a:pPr>
              <a:spcBef>
                <a:spcPct val="20000"/>
              </a:spcBef>
              <a:buClr>
                <a:schemeClr val="accent1"/>
              </a:buClr>
              <a:buSzPct val="80000"/>
              <a:buFont typeface="Wingdings 2" panose="05020102010507070707" pitchFamily="18" charset="2"/>
              <a:buNone/>
            </a:pPr>
            <a:r>
              <a:rPr lang="en-US" altLang="zh-CN" sz="1600" dirty="0">
                <a:solidFill>
                  <a:srgbClr val="FFFF00"/>
                </a:solidFill>
              </a:rPr>
              <a:t> </a:t>
            </a:r>
            <a:r>
              <a:rPr lang="en-US" altLang="zh-CN" sz="1600" dirty="0">
                <a:solidFill>
                  <a:srgbClr val="FF0000"/>
                </a:solidFill>
              </a:rPr>
              <a:t>——————</a:t>
            </a:r>
            <a:r>
              <a:rPr lang="zh-CN" altLang="en-US" sz="1600" b="1" dirty="0">
                <a:solidFill>
                  <a:srgbClr val="FF0000"/>
                </a:solidFill>
                <a:latin typeface="宋体" panose="02010600030101010101" pitchFamily="2" charset="-122"/>
              </a:rPr>
              <a:t>以“</a:t>
            </a:r>
            <a:r>
              <a:rPr lang="en-US" altLang="zh-CN" sz="1600" b="1" dirty="0">
                <a:solidFill>
                  <a:srgbClr val="FF0000"/>
                </a:solidFill>
                <a:latin typeface="宋体" panose="02010600030101010101" pitchFamily="2" charset="-122"/>
              </a:rPr>
              <a:t>.</a:t>
            </a:r>
            <a:r>
              <a:rPr lang="zh-CN" altLang="en-US" sz="1600" b="1" dirty="0">
                <a:solidFill>
                  <a:srgbClr val="FF0000"/>
                </a:solidFill>
                <a:latin typeface="宋体" panose="02010600030101010101" pitchFamily="2" charset="-122"/>
              </a:rPr>
              <a:t>”表示当前地址，将地址</a:t>
            </a:r>
            <a:r>
              <a:rPr lang="en-US" altLang="zh-CN" sz="1600" b="1" dirty="0">
                <a:solidFill>
                  <a:srgbClr val="FF0000"/>
                </a:solidFill>
              </a:rPr>
              <a:t>0x10000000</a:t>
            </a:r>
            <a:r>
              <a:rPr lang="zh-CN" altLang="en-US" sz="1600" b="1" dirty="0">
                <a:solidFill>
                  <a:srgbClr val="FF0000"/>
                </a:solidFill>
                <a:latin typeface="宋体" panose="02010600030101010101" pitchFamily="2" charset="-122"/>
              </a:rPr>
              <a:t>赋给代码段 </a:t>
            </a:r>
            <a:r>
              <a:rPr lang="en-US" altLang="zh-CN" sz="1600" b="1" dirty="0">
                <a:solidFill>
                  <a:srgbClr val="FF0000"/>
                </a:solidFill>
              </a:rPr>
              <a:t>.text</a:t>
            </a:r>
          </a:p>
          <a:p>
            <a:pPr>
              <a:spcBef>
                <a:spcPct val="20000"/>
              </a:spcBef>
              <a:buClr>
                <a:schemeClr val="accent1"/>
              </a:buClr>
              <a:buSzPct val="80000"/>
              <a:buFont typeface="Wingdings 2" panose="05020102010507070707" pitchFamily="18" charset="2"/>
              <a:buNone/>
            </a:pPr>
            <a:r>
              <a:rPr lang="en-US" altLang="zh-CN" sz="1600" dirty="0">
                <a:solidFill>
                  <a:srgbClr val="49E5ED"/>
                </a:solidFill>
              </a:rPr>
              <a:t> </a:t>
            </a:r>
            <a:r>
              <a:rPr lang="en-US" altLang="zh-CN" sz="1600" dirty="0">
                <a:solidFill>
                  <a:schemeClr val="accent2">
                    <a:lumMod val="75000"/>
                  </a:schemeClr>
                </a:solidFill>
              </a:rPr>
              <a:t>——————</a:t>
            </a:r>
            <a:r>
              <a:rPr lang="zh-CN" altLang="en-US" sz="1600" b="1" dirty="0">
                <a:solidFill>
                  <a:schemeClr val="accent2">
                    <a:lumMod val="75000"/>
                  </a:schemeClr>
                </a:solidFill>
              </a:rPr>
              <a:t>“</a:t>
            </a:r>
            <a:r>
              <a:rPr lang="en-US" altLang="zh-CN" sz="1600" b="1" dirty="0">
                <a:solidFill>
                  <a:schemeClr val="accent2">
                    <a:lumMod val="75000"/>
                  </a:schemeClr>
                </a:solidFill>
              </a:rPr>
              <a:t>.text</a:t>
            </a:r>
            <a:r>
              <a:rPr lang="zh-CN" altLang="en-US" sz="1600" b="1" dirty="0">
                <a:solidFill>
                  <a:schemeClr val="accent2">
                    <a:lumMod val="75000"/>
                  </a:schemeClr>
                </a:solidFill>
              </a:rPr>
              <a:t>”段名，自行命名</a:t>
            </a:r>
            <a:endParaRPr lang="en-US" altLang="zh-CN" sz="1600" b="1" dirty="0">
              <a:solidFill>
                <a:schemeClr val="accent2">
                  <a:lumMod val="75000"/>
                </a:schemeClr>
              </a:solidFill>
            </a:endParaRPr>
          </a:p>
          <a:p>
            <a:pPr>
              <a:spcBef>
                <a:spcPct val="20000"/>
              </a:spcBef>
              <a:buClr>
                <a:schemeClr val="accent1"/>
              </a:buClr>
              <a:buSzPct val="80000"/>
              <a:buFont typeface="Wingdings 2" panose="05020102010507070707" pitchFamily="18" charset="2"/>
              <a:buNone/>
            </a:pPr>
            <a:r>
              <a:rPr lang="en-US" altLang="zh-CN" sz="1600" b="1" dirty="0">
                <a:solidFill>
                  <a:srgbClr val="FFFF00"/>
                </a:solidFill>
              </a:rPr>
              <a:t>        </a:t>
            </a:r>
            <a:r>
              <a:rPr lang="en-US" altLang="zh-CN" sz="1600" b="1" dirty="0">
                <a:solidFill>
                  <a:srgbClr val="FF0000"/>
                </a:solidFill>
              </a:rPr>
              <a:t>———— </a:t>
            </a:r>
            <a:r>
              <a:rPr lang="zh-CN" altLang="en-US" sz="1600" b="1" dirty="0">
                <a:solidFill>
                  <a:srgbClr val="FF0000"/>
                </a:solidFill>
              </a:rPr>
              <a:t>“</a:t>
            </a:r>
            <a:r>
              <a:rPr lang="en-US" altLang="zh-CN" sz="1600" b="1" dirty="0">
                <a:solidFill>
                  <a:srgbClr val="FF0000"/>
                </a:solidFill>
              </a:rPr>
              <a:t>*(.text)</a:t>
            </a:r>
            <a:r>
              <a:rPr lang="zh-CN" altLang="en-US" sz="1600" b="1" dirty="0">
                <a:solidFill>
                  <a:srgbClr val="FF0000"/>
                </a:solidFill>
              </a:rPr>
              <a:t>”表示代码段的实际内容，这部分内容被链接到起</a:t>
            </a:r>
            <a:endParaRPr lang="en-US" altLang="zh-CN" sz="1600" b="1" dirty="0">
              <a:solidFill>
                <a:srgbClr val="FF0000"/>
              </a:solidFill>
            </a:endParaRPr>
          </a:p>
          <a:p>
            <a:pPr>
              <a:spcBef>
                <a:spcPct val="20000"/>
              </a:spcBef>
              <a:buClr>
                <a:schemeClr val="accent1"/>
              </a:buClr>
              <a:buSzPct val="80000"/>
              <a:buFont typeface="Wingdings 2" panose="05020102010507070707" pitchFamily="18" charset="2"/>
              <a:buNone/>
            </a:pPr>
            <a:r>
              <a:rPr lang="en-US" altLang="zh-CN" sz="1600" b="1" dirty="0">
                <a:solidFill>
                  <a:srgbClr val="FF0000"/>
                </a:solidFill>
              </a:rPr>
              <a:t>                        </a:t>
            </a:r>
            <a:r>
              <a:rPr lang="zh-CN" altLang="en-US" sz="1600" b="1" dirty="0">
                <a:solidFill>
                  <a:srgbClr val="FF0000"/>
                </a:solidFill>
              </a:rPr>
              <a:t>始地址为</a:t>
            </a:r>
            <a:r>
              <a:rPr lang="en-US" altLang="zh-CN" sz="1600" b="1" dirty="0">
                <a:solidFill>
                  <a:srgbClr val="FF0000"/>
                </a:solidFill>
              </a:rPr>
              <a:t>0x10000000</a:t>
            </a:r>
            <a:r>
              <a:rPr lang="zh-CN" altLang="en-US" sz="1600" b="1" dirty="0">
                <a:solidFill>
                  <a:srgbClr val="FF0000"/>
                </a:solidFill>
              </a:rPr>
              <a:t>的内存区域</a:t>
            </a:r>
            <a:endParaRPr lang="en-US" altLang="zh-CN" sz="1600" b="1" dirty="0">
              <a:solidFill>
                <a:srgbClr val="FF0000"/>
              </a:solidFill>
            </a:endParaRPr>
          </a:p>
          <a:p>
            <a:pPr>
              <a:spcBef>
                <a:spcPct val="20000"/>
              </a:spcBef>
              <a:buClr>
                <a:schemeClr val="accent1"/>
              </a:buClr>
              <a:buSzPct val="80000"/>
              <a:buFont typeface="Wingdings 2" panose="05020102010507070707" pitchFamily="18" charset="2"/>
              <a:buNone/>
            </a:pPr>
            <a:endParaRPr lang="en-US" altLang="zh-CN" sz="700" b="1" dirty="0">
              <a:solidFill>
                <a:srgbClr val="FFFF00"/>
              </a:solidFill>
            </a:endParaRPr>
          </a:p>
          <a:p>
            <a:pPr>
              <a:spcBef>
                <a:spcPct val="20000"/>
              </a:spcBef>
              <a:buClr>
                <a:schemeClr val="accent1"/>
              </a:buClr>
              <a:buSzPct val="80000"/>
              <a:buFont typeface="Wingdings 2" panose="05020102010507070707" pitchFamily="18" charset="2"/>
              <a:buNone/>
            </a:pPr>
            <a:r>
              <a:rPr lang="en-US" altLang="zh-CN" sz="1600" b="1" dirty="0">
                <a:solidFill>
                  <a:srgbClr val="49E5ED"/>
                </a:solidFill>
              </a:rPr>
              <a:t>         </a:t>
            </a:r>
            <a:r>
              <a:rPr lang="en-US" altLang="zh-CN" sz="1600" b="1" dirty="0">
                <a:solidFill>
                  <a:schemeClr val="accent2">
                    <a:lumMod val="75000"/>
                  </a:schemeClr>
                </a:solidFill>
              </a:rPr>
              <a:t>———— ALIGN(32)</a:t>
            </a:r>
            <a:r>
              <a:rPr lang="zh-CN" altLang="en-US" sz="1600" b="1" dirty="0">
                <a:solidFill>
                  <a:schemeClr val="accent2">
                    <a:lumMod val="75000"/>
                  </a:schemeClr>
                </a:solidFill>
              </a:rPr>
              <a:t>以</a:t>
            </a:r>
            <a:r>
              <a:rPr lang="en-US" altLang="zh-CN" sz="1600" b="1" dirty="0">
                <a:solidFill>
                  <a:schemeClr val="accent2">
                    <a:lumMod val="75000"/>
                  </a:schemeClr>
                </a:solidFill>
              </a:rPr>
              <a:t>32</a:t>
            </a:r>
            <a:r>
              <a:rPr lang="zh-CN" altLang="en-US" sz="1600" b="1" dirty="0">
                <a:solidFill>
                  <a:schemeClr val="accent2">
                    <a:lumMod val="75000"/>
                  </a:schemeClr>
                </a:solidFill>
              </a:rPr>
              <a:t>字节将数据段“</a:t>
            </a:r>
            <a:r>
              <a:rPr lang="en-US" altLang="zh-CN" sz="1600" b="1" dirty="0">
                <a:solidFill>
                  <a:schemeClr val="accent2">
                    <a:lumMod val="75000"/>
                  </a:schemeClr>
                </a:solidFill>
              </a:rPr>
              <a:t>.data</a:t>
            </a:r>
            <a:r>
              <a:rPr lang="zh-CN" altLang="en-US" sz="1600" b="1" dirty="0">
                <a:solidFill>
                  <a:schemeClr val="accent2">
                    <a:lumMod val="75000"/>
                  </a:schemeClr>
                </a:solidFill>
              </a:rPr>
              <a:t>”的数据对齐</a:t>
            </a:r>
            <a:endParaRPr lang="en-US" altLang="zh-CN" sz="1600" b="1" dirty="0">
              <a:solidFill>
                <a:schemeClr val="accent2">
                  <a:lumMod val="75000"/>
                </a:schemeClr>
              </a:solidFill>
            </a:endParaRPr>
          </a:p>
          <a:p>
            <a:pPr>
              <a:spcBef>
                <a:spcPct val="20000"/>
              </a:spcBef>
              <a:buClr>
                <a:schemeClr val="accent1"/>
              </a:buClr>
              <a:buSzPct val="80000"/>
              <a:buFont typeface="Wingdings 2" panose="05020102010507070707" pitchFamily="18" charset="2"/>
              <a:buNone/>
            </a:pPr>
            <a:endParaRPr lang="en-US" altLang="zh-CN" sz="1600" b="1" dirty="0">
              <a:solidFill>
                <a:srgbClr val="FFFF00"/>
              </a:solidFill>
            </a:endParaRPr>
          </a:p>
          <a:p>
            <a:pPr>
              <a:spcBef>
                <a:spcPct val="20000"/>
              </a:spcBef>
              <a:buClr>
                <a:schemeClr val="accent1"/>
              </a:buClr>
              <a:buSzPct val="80000"/>
              <a:buFont typeface="Wingdings 2" panose="05020102010507070707" pitchFamily="18" charset="2"/>
              <a:buNone/>
            </a:pPr>
            <a:endParaRPr lang="en-US" altLang="zh-CN" sz="1600" b="1" dirty="0">
              <a:solidFill>
                <a:srgbClr val="FFFF00"/>
              </a:solidFill>
            </a:endParaRPr>
          </a:p>
          <a:p>
            <a:pPr>
              <a:spcBef>
                <a:spcPct val="20000"/>
              </a:spcBef>
              <a:buClr>
                <a:schemeClr val="accent1"/>
              </a:buClr>
              <a:buSzPct val="80000"/>
              <a:buFont typeface="Wingdings 2" panose="05020102010507070707" pitchFamily="18" charset="2"/>
              <a:buNone/>
            </a:pPr>
            <a:r>
              <a:rPr lang="en-US" altLang="zh-CN" sz="1600" b="1" dirty="0">
                <a:solidFill>
                  <a:srgbClr val="FFFF00"/>
                </a:solidFill>
              </a:rPr>
              <a:t>         </a:t>
            </a:r>
            <a:r>
              <a:rPr lang="en-US" altLang="zh-CN" sz="1600" b="1" dirty="0">
                <a:solidFill>
                  <a:srgbClr val="FF0000"/>
                </a:solidFill>
              </a:rPr>
              <a:t>———— </a:t>
            </a:r>
            <a:r>
              <a:rPr lang="zh-CN" altLang="en-US" sz="1600" b="1" dirty="0">
                <a:solidFill>
                  <a:srgbClr val="FF0000"/>
                </a:solidFill>
              </a:rPr>
              <a:t>“</a:t>
            </a:r>
            <a:r>
              <a:rPr lang="en-US" altLang="zh-CN" sz="1600" b="1" dirty="0">
                <a:solidFill>
                  <a:srgbClr val="FF0000"/>
                </a:solidFill>
              </a:rPr>
              <a:t>.</a:t>
            </a:r>
            <a:r>
              <a:rPr lang="en-US" altLang="zh-CN" sz="1600" b="1" dirty="0" err="1">
                <a:solidFill>
                  <a:srgbClr val="FF0000"/>
                </a:solidFill>
              </a:rPr>
              <a:t>bss</a:t>
            </a:r>
            <a:r>
              <a:rPr lang="zh-CN" altLang="en-US" sz="1600" b="1" dirty="0">
                <a:solidFill>
                  <a:srgbClr val="FF0000"/>
                </a:solidFill>
              </a:rPr>
              <a:t>”段紧接着“</a:t>
            </a:r>
            <a:r>
              <a:rPr lang="en-US" altLang="zh-CN" sz="1600" b="1" dirty="0">
                <a:solidFill>
                  <a:srgbClr val="FF0000"/>
                </a:solidFill>
              </a:rPr>
              <a:t>.data</a:t>
            </a:r>
            <a:r>
              <a:rPr lang="zh-CN" altLang="en-US" sz="1600" b="1" dirty="0">
                <a:solidFill>
                  <a:srgbClr val="FF0000"/>
                </a:solidFill>
              </a:rPr>
              <a:t>”段的内存</a:t>
            </a:r>
            <a:endParaRPr lang="en-US" altLang="zh-CN" sz="1600" b="1" dirty="0">
              <a:solidFill>
                <a:srgbClr val="FF0000"/>
              </a:solidFill>
            </a:endParaRPr>
          </a:p>
        </p:txBody>
      </p:sp>
    </p:spTree>
    <p:extLst>
      <p:ext uri="{BB962C8B-B14F-4D97-AF65-F5344CB8AC3E}">
        <p14:creationId xmlns:p14="http://schemas.microsoft.com/office/powerpoint/2010/main" val="362115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left)">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wipe(left)">
                                      <p:cBhvr>
                                        <p:cTn id="36" dur="500"/>
                                        <p:tgtEl>
                                          <p:spTgt spid="6">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Effect transition="in" filter="wipe(left)">
                                      <p:cBhvr>
                                        <p:cTn id="41"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B9B0-90D1-42D6-852C-B3A1147F56B6}"/>
              </a:ext>
            </a:extLst>
          </p:cNvPr>
          <p:cNvSpPr>
            <a:spLocks noGrp="1"/>
          </p:cNvSpPr>
          <p:nvPr>
            <p:ph type="title"/>
          </p:nvPr>
        </p:nvSpPr>
        <p:spPr/>
        <p:txBody>
          <a:bodyPr/>
          <a:lstStyle/>
          <a:p>
            <a:pPr eaLnBrk="1" hangingPunct="1">
              <a:spcBef>
                <a:spcPct val="20000"/>
              </a:spcBef>
              <a:buClr>
                <a:schemeClr val="accent1"/>
              </a:buClr>
              <a:buSzPct val="80000"/>
              <a:buFont typeface="Wingdings 2" panose="05020102010507070707" pitchFamily="18" charset="2"/>
              <a:buNone/>
            </a:pPr>
            <a:r>
              <a:rPr lang="en-US" altLang="zh-CN" sz="3200" dirty="0">
                <a:latin typeface="Century Gothic" panose="020B0502020202020204" pitchFamily="34" charset="0"/>
                <a:ea typeface="幼圆" panose="02010509060101010101" pitchFamily="49" charset="-122"/>
              </a:rPr>
              <a:t>4.3.3 </a:t>
            </a:r>
            <a:r>
              <a:rPr lang="zh-CN" altLang="zh-CN" sz="3200" dirty="0">
                <a:latin typeface="Century Gothic" panose="020B0502020202020204" pitchFamily="34" charset="0"/>
                <a:ea typeface="幼圆" panose="02010509060101010101" pitchFamily="49" charset="-122"/>
              </a:rPr>
              <a:t>对象生成工具</a:t>
            </a:r>
            <a:r>
              <a:rPr lang="en-US" altLang="zh-CN" sz="3200" dirty="0">
                <a:latin typeface="Century Gothic" panose="020B0502020202020204" pitchFamily="34" charset="0"/>
                <a:ea typeface="幼圆" panose="02010509060101010101" pitchFamily="49" charset="-122"/>
              </a:rPr>
              <a:t>arm-</a:t>
            </a:r>
            <a:r>
              <a:rPr lang="en-US" altLang="zh-CN" sz="3200" dirty="0" err="1">
                <a:latin typeface="Century Gothic" panose="020B0502020202020204" pitchFamily="34" charset="0"/>
                <a:ea typeface="幼圆" panose="02010509060101010101" pitchFamily="49" charset="-122"/>
              </a:rPr>
              <a:t>linux</a:t>
            </a:r>
            <a:r>
              <a:rPr lang="en-US" altLang="zh-CN" sz="3200" dirty="0">
                <a:latin typeface="Century Gothic" panose="020B0502020202020204" pitchFamily="34" charset="0"/>
                <a:ea typeface="幼圆" panose="02010509060101010101" pitchFamily="49" charset="-122"/>
              </a:rPr>
              <a:t>-</a:t>
            </a:r>
            <a:r>
              <a:rPr lang="en-US" altLang="zh-CN" sz="3200" dirty="0" err="1">
                <a:latin typeface="Century Gothic" panose="020B0502020202020204" pitchFamily="34" charset="0"/>
                <a:ea typeface="幼圆" panose="02010509060101010101" pitchFamily="49" charset="-122"/>
              </a:rPr>
              <a:t>objcopy</a:t>
            </a:r>
            <a:endParaRPr lang="zh-CN" altLang="en-US" sz="3200" dirty="0"/>
          </a:p>
        </p:txBody>
      </p:sp>
      <p:sp>
        <p:nvSpPr>
          <p:cNvPr id="9" name="内容占位符 2">
            <a:extLst>
              <a:ext uri="{FF2B5EF4-FFF2-40B4-BE49-F238E27FC236}">
                <a16:creationId xmlns:a16="http://schemas.microsoft.com/office/drawing/2014/main" id="{F0D0FED1-0BAB-4FD6-9983-FD4CF93280D8}"/>
              </a:ext>
            </a:extLst>
          </p:cNvPr>
          <p:cNvSpPr>
            <a:spLocks noGrp="1"/>
          </p:cNvSpPr>
          <p:nvPr>
            <p:ph idx="1"/>
          </p:nvPr>
        </p:nvSpPr>
        <p:spPr>
          <a:xfrm>
            <a:off x="612358" y="1772816"/>
            <a:ext cx="8686800" cy="3849688"/>
          </a:xfrm>
        </p:spPr>
        <p:txBody>
          <a:bodyPr/>
          <a:lstStyle/>
          <a:p>
            <a:pPr marL="0" indent="0" eaLnBrk="1" hangingPunct="1">
              <a:lnSpc>
                <a:spcPct val="90000"/>
              </a:lnSpc>
              <a:spcBef>
                <a:spcPts val="600"/>
              </a:spcBef>
              <a:buFont typeface="Wingdings 2" panose="05020102010507070707" pitchFamily="18" charset="2"/>
              <a:buNone/>
            </a:pPr>
            <a:r>
              <a:rPr lang="zh-CN" altLang="en-US" sz="2400" dirty="0">
                <a:latin typeface="Arial" panose="020B0604020202020204" pitchFamily="34" charset="0"/>
                <a:ea typeface="宋体" panose="02010600030101010101" pitchFamily="2" charset="-122"/>
              </a:rPr>
              <a:t>利用</a:t>
            </a:r>
            <a:r>
              <a:rPr lang="en-US" altLang="zh-CN" sz="2400" dirty="0">
                <a:latin typeface="Arial" panose="020B0604020202020204" pitchFamily="34" charset="0"/>
                <a:ea typeface="宋体" panose="02010600030101010101" pitchFamily="2" charset="-122"/>
              </a:rPr>
              <a:t>arm-</a:t>
            </a:r>
            <a:r>
              <a:rPr lang="en-US" altLang="zh-CN" sz="2400" dirty="0" err="1">
                <a:latin typeface="Arial" panose="020B0604020202020204" pitchFamily="34" charset="0"/>
                <a:ea typeface="宋体" panose="02010600030101010101" pitchFamily="2" charset="-122"/>
              </a:rPr>
              <a:t>linux</a:t>
            </a:r>
            <a:r>
              <a:rPr lang="en-US" altLang="zh-CN" sz="2400" dirty="0">
                <a:latin typeface="Arial" panose="020B0604020202020204" pitchFamily="34" charset="0"/>
                <a:ea typeface="宋体" panose="02010600030101010101" pitchFamily="2" charset="-122"/>
              </a:rPr>
              <a:t>-</a:t>
            </a:r>
            <a:r>
              <a:rPr lang="en-US" altLang="zh-CN" sz="2400" dirty="0" err="1">
                <a:latin typeface="Arial" panose="020B0604020202020204" pitchFamily="34" charset="0"/>
                <a:ea typeface="宋体" panose="02010600030101010101" pitchFamily="2" charset="-122"/>
              </a:rPr>
              <a:t>objcopy</a:t>
            </a:r>
            <a:r>
              <a:rPr lang="zh-CN" altLang="en-US" sz="2400" dirty="0">
                <a:latin typeface="Arial" panose="020B0604020202020204" pitchFamily="34" charset="0"/>
                <a:ea typeface="宋体" panose="02010600030101010101" pitchFamily="2" charset="-122"/>
              </a:rPr>
              <a:t>命令在</a:t>
            </a:r>
            <a:r>
              <a:rPr lang="zh-CN" altLang="en-US" sz="2400" dirty="0">
                <a:solidFill>
                  <a:srgbClr val="FF0000"/>
                </a:solidFill>
                <a:latin typeface="Arial" panose="020B0604020202020204" pitchFamily="34" charset="0"/>
                <a:ea typeface="宋体" panose="02010600030101010101" pitchFamily="2" charset="-122"/>
              </a:rPr>
              <a:t>复制</a:t>
            </a:r>
            <a:r>
              <a:rPr lang="zh-CN" altLang="en-US" sz="2400" dirty="0">
                <a:latin typeface="Arial" panose="020B0604020202020204" pitchFamily="34" charset="0"/>
                <a:ea typeface="宋体" panose="02010600030101010101" pitchFamily="2" charset="-122"/>
              </a:rPr>
              <a:t>文件到另一个文件夹的过程中改变源文件格式、进行</a:t>
            </a:r>
            <a:r>
              <a:rPr lang="zh-CN" altLang="en-US" sz="2400" dirty="0">
                <a:solidFill>
                  <a:srgbClr val="FF0000"/>
                </a:solidFill>
                <a:latin typeface="Arial" panose="020B0604020202020204" pitchFamily="34" charset="0"/>
                <a:ea typeface="宋体" panose="02010600030101010101" pitchFamily="2" charset="-122"/>
              </a:rPr>
              <a:t>格式转换</a:t>
            </a:r>
            <a:r>
              <a:rPr lang="zh-CN" altLang="en-US" sz="2400" dirty="0">
                <a:latin typeface="Arial" panose="020B0604020202020204" pitchFamily="34" charset="0"/>
                <a:ea typeface="宋体" panose="02010600030101010101" pitchFamily="2" charset="-122"/>
              </a:rPr>
              <a:t>后输出目的文件。</a:t>
            </a:r>
            <a:endParaRPr lang="en-US" altLang="zh-CN" sz="2400" dirty="0">
              <a:latin typeface="Arial" panose="020B0604020202020204" pitchFamily="34" charset="0"/>
              <a:ea typeface="宋体" panose="02010600030101010101" pitchFamily="2" charset="-122"/>
            </a:endParaRPr>
          </a:p>
          <a:p>
            <a:pPr marL="0" indent="0" eaLnBrk="1" hangingPunct="1">
              <a:lnSpc>
                <a:spcPct val="90000"/>
              </a:lnSpc>
              <a:spcBef>
                <a:spcPts val="1800"/>
              </a:spcBef>
              <a:buFont typeface="Wingdings 2" panose="05020102010507070707" pitchFamily="18" charset="2"/>
              <a:buNone/>
            </a:pPr>
            <a:r>
              <a:rPr lang="zh-CN" altLang="en-US" sz="2400" dirty="0">
                <a:solidFill>
                  <a:srgbClr val="FF0000"/>
                </a:solidFill>
                <a:latin typeface="Arial" panose="020B0604020202020204" pitchFamily="34" charset="0"/>
                <a:ea typeface="宋体" panose="02010600030101010101" pitchFamily="2" charset="-122"/>
              </a:rPr>
              <a:t>语法格式</a:t>
            </a:r>
            <a:r>
              <a:rPr lang="zh-CN" altLang="en-US" sz="2400" dirty="0">
                <a:solidFill>
                  <a:srgbClr val="00B050"/>
                </a:solidFill>
                <a:latin typeface="Arial" panose="020B0604020202020204" pitchFamily="34" charset="0"/>
                <a:ea typeface="宋体" panose="02010600030101010101" pitchFamily="2" charset="-122"/>
              </a:rPr>
              <a:t>（以下为列举，实际参数很多，见课本</a:t>
            </a:r>
            <a:r>
              <a:rPr lang="en-US" altLang="zh-CN" sz="2400" dirty="0">
                <a:solidFill>
                  <a:srgbClr val="00B050"/>
                </a:solidFill>
                <a:latin typeface="Arial" panose="020B0604020202020204" pitchFamily="34" charset="0"/>
                <a:ea typeface="宋体" panose="02010600030101010101" pitchFamily="2" charset="-122"/>
              </a:rPr>
              <a:t>64</a:t>
            </a:r>
            <a:r>
              <a:rPr lang="zh-CN" altLang="en-US" sz="2400" dirty="0">
                <a:solidFill>
                  <a:srgbClr val="00B050"/>
                </a:solidFill>
                <a:latin typeface="Arial" panose="020B0604020202020204" pitchFamily="34" charset="0"/>
                <a:ea typeface="宋体" panose="02010600030101010101" pitchFamily="2" charset="-122"/>
              </a:rPr>
              <a:t>页）：</a:t>
            </a:r>
            <a:endParaRPr lang="en-US" altLang="zh-CN" sz="2400" dirty="0">
              <a:solidFill>
                <a:srgbClr val="00B050"/>
              </a:solidFill>
              <a:latin typeface="Arial" panose="020B0604020202020204" pitchFamily="34" charset="0"/>
              <a:ea typeface="宋体" panose="02010600030101010101" pitchFamily="2" charset="-122"/>
            </a:endParaRP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Arm-</a:t>
            </a:r>
            <a:r>
              <a:rPr lang="en-US" altLang="zh-CN" sz="2000" dirty="0" err="1">
                <a:latin typeface="Arial" panose="020B0604020202020204" pitchFamily="34" charset="0"/>
                <a:ea typeface="宋体" panose="02010600030101010101" pitchFamily="2" charset="-122"/>
              </a:rPr>
              <a:t>linux</a:t>
            </a:r>
            <a:r>
              <a:rPr lang="en-US" altLang="zh-CN" sz="2000" dirty="0">
                <a:latin typeface="Arial" panose="020B0604020202020204" pitchFamily="34" charset="0"/>
                <a:ea typeface="宋体" panose="02010600030101010101" pitchFamily="2" charset="-122"/>
              </a:rPr>
              <a:t>-</a:t>
            </a:r>
            <a:r>
              <a:rPr lang="en-US" altLang="zh-CN" sz="2000" dirty="0" err="1">
                <a:latin typeface="Arial" panose="020B0604020202020204" pitchFamily="34" charset="0"/>
                <a:ea typeface="宋体" panose="02010600030101010101" pitchFamily="2" charset="-122"/>
              </a:rPr>
              <a:t>objcopy</a:t>
            </a:r>
            <a:r>
              <a:rPr lang="en-US" altLang="zh-CN" sz="2000" dirty="0">
                <a:latin typeface="Arial" panose="020B0604020202020204" pitchFamily="34" charset="0"/>
                <a:ea typeface="宋体" panose="02010600030101010101" pitchFamily="2" charset="-122"/>
              </a:rPr>
              <a:t> [-F </a:t>
            </a:r>
            <a:r>
              <a:rPr lang="en-US" altLang="zh-CN" sz="2000" dirty="0" err="1">
                <a:latin typeface="Arial" panose="020B0604020202020204" pitchFamily="34" charset="0"/>
                <a:ea typeface="宋体" panose="02010600030101010101" pitchFamily="2" charset="-122"/>
              </a:rPr>
              <a:t>bfdname</a:t>
            </a:r>
            <a:r>
              <a:rPr lang="en-US" altLang="zh-CN" sz="2000" dirty="0">
                <a:latin typeface="Arial" panose="020B0604020202020204" pitchFamily="34" charset="0"/>
                <a:ea typeface="宋体" panose="02010600030101010101" pitchFamily="2" charset="-122"/>
              </a:rPr>
              <a:t> | --target=</a:t>
            </a:r>
            <a:r>
              <a:rPr lang="en-US" altLang="zh-CN" sz="2000" dirty="0" err="1">
                <a:latin typeface="Arial" panose="020B0604020202020204" pitchFamily="34" charset="0"/>
                <a:ea typeface="宋体" panose="02010600030101010101" pitchFamily="2" charset="-122"/>
              </a:rPr>
              <a:t>bfdname</a:t>
            </a:r>
            <a:r>
              <a:rPr lang="en-US" altLang="zh-CN" sz="2000" dirty="0">
                <a:latin typeface="Arial" panose="020B0604020202020204" pitchFamily="34" charset="0"/>
                <a:ea typeface="宋体" panose="02010600030101010101" pitchFamily="2" charset="-122"/>
              </a:rPr>
              <a:t>]</a:t>
            </a: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                              [-l </a:t>
            </a:r>
            <a:r>
              <a:rPr lang="en-US" altLang="zh-CN" sz="2000" dirty="0" err="1">
                <a:latin typeface="Arial" panose="020B0604020202020204" pitchFamily="34" charset="0"/>
                <a:ea typeface="宋体" panose="02010600030101010101" pitchFamily="2" charset="-122"/>
              </a:rPr>
              <a:t>bfdname</a:t>
            </a:r>
            <a:r>
              <a:rPr lang="en-US" altLang="zh-CN" sz="2000" dirty="0">
                <a:latin typeface="Arial" panose="020B0604020202020204" pitchFamily="34" charset="0"/>
                <a:ea typeface="宋体" panose="02010600030101010101" pitchFamily="2" charset="-122"/>
              </a:rPr>
              <a:t> | --input-target=</a:t>
            </a:r>
            <a:r>
              <a:rPr lang="en-US" altLang="zh-CN" sz="2000" dirty="0" err="1">
                <a:latin typeface="Arial" panose="020B0604020202020204" pitchFamily="34" charset="0"/>
                <a:ea typeface="宋体" panose="02010600030101010101" pitchFamily="2" charset="-122"/>
              </a:rPr>
              <a:t>bfdname</a:t>
            </a:r>
            <a:r>
              <a:rPr lang="en-US" altLang="zh-CN" sz="2000" dirty="0">
                <a:latin typeface="Arial" panose="020B0604020202020204" pitchFamily="34" charset="0"/>
                <a:ea typeface="宋体" panose="02010600030101010101" pitchFamily="2" charset="-122"/>
              </a:rPr>
              <a:t>]  </a:t>
            </a:r>
            <a:r>
              <a:rPr lang="en-US" altLang="zh-CN" sz="2000" dirty="0">
                <a:solidFill>
                  <a:srgbClr val="FF0000"/>
                </a:solidFill>
                <a:latin typeface="Arial" panose="020B0604020202020204" pitchFamily="34" charset="0"/>
                <a:ea typeface="宋体" panose="02010600030101010101" pitchFamily="2" charset="-122"/>
              </a:rPr>
              <a:t>—</a:t>
            </a:r>
            <a:r>
              <a:rPr lang="zh-CN" altLang="en-US" sz="2000" dirty="0">
                <a:solidFill>
                  <a:srgbClr val="FF0000"/>
                </a:solidFill>
                <a:latin typeface="Arial" panose="020B0604020202020204" pitchFamily="34" charset="0"/>
                <a:ea typeface="宋体" panose="02010600030101010101" pitchFamily="2" charset="-122"/>
              </a:rPr>
              <a:t>指明源文件格式</a:t>
            </a:r>
            <a:endParaRPr lang="en-US" altLang="zh-CN" sz="2000" dirty="0">
              <a:solidFill>
                <a:srgbClr val="FF0000"/>
              </a:solidFill>
              <a:latin typeface="Arial" panose="020B0604020202020204" pitchFamily="34" charset="0"/>
              <a:ea typeface="宋体" panose="02010600030101010101" pitchFamily="2" charset="-122"/>
            </a:endParaRP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                              [-O </a:t>
            </a:r>
            <a:r>
              <a:rPr lang="en-US" altLang="zh-CN" sz="2000" dirty="0" err="1">
                <a:latin typeface="Arial" panose="020B0604020202020204" pitchFamily="34" charset="0"/>
                <a:ea typeface="宋体" panose="02010600030101010101" pitchFamily="2" charset="-122"/>
              </a:rPr>
              <a:t>bfdname</a:t>
            </a:r>
            <a:r>
              <a:rPr lang="en-US" altLang="zh-CN" sz="2000" dirty="0">
                <a:latin typeface="Arial" panose="020B0604020202020204" pitchFamily="34" charset="0"/>
                <a:ea typeface="宋体" panose="02010600030101010101" pitchFamily="2" charset="-122"/>
              </a:rPr>
              <a:t> | --output-target=</a:t>
            </a:r>
            <a:r>
              <a:rPr lang="en-US" altLang="zh-CN" sz="2000" dirty="0" err="1">
                <a:latin typeface="Arial" panose="020B0604020202020204" pitchFamily="34" charset="0"/>
                <a:ea typeface="宋体" panose="02010600030101010101" pitchFamily="2" charset="-122"/>
              </a:rPr>
              <a:t>bfdname</a:t>
            </a:r>
            <a:r>
              <a:rPr lang="en-US" altLang="zh-CN" sz="2000" dirty="0">
                <a:latin typeface="Arial" panose="020B0604020202020204" pitchFamily="34" charset="0"/>
                <a:ea typeface="宋体" panose="02010600030101010101" pitchFamily="2" charset="-122"/>
              </a:rPr>
              <a:t>]  </a:t>
            </a:r>
            <a:r>
              <a:rPr lang="en-US" altLang="zh-CN" sz="2000" dirty="0">
                <a:solidFill>
                  <a:srgbClr val="00B050"/>
                </a:solidFill>
                <a:latin typeface="Arial" panose="020B0604020202020204" pitchFamily="34" charset="0"/>
                <a:ea typeface="宋体" panose="02010600030101010101" pitchFamily="2" charset="-122"/>
              </a:rPr>
              <a:t>—</a:t>
            </a:r>
            <a:r>
              <a:rPr lang="zh-CN" altLang="en-US" sz="2000" dirty="0">
                <a:solidFill>
                  <a:srgbClr val="00B050"/>
                </a:solidFill>
                <a:latin typeface="Arial" panose="020B0604020202020204" pitchFamily="34" charset="0"/>
                <a:ea typeface="宋体" panose="02010600030101010101" pitchFamily="2" charset="-122"/>
              </a:rPr>
              <a:t>用指定格式</a:t>
            </a:r>
            <a:endParaRPr lang="en-US" altLang="zh-CN" sz="2000" dirty="0">
              <a:solidFill>
                <a:srgbClr val="00B050"/>
              </a:solidFill>
              <a:latin typeface="Arial" panose="020B0604020202020204" pitchFamily="34" charset="0"/>
              <a:ea typeface="宋体" panose="02010600030101010101" pitchFamily="2" charset="-122"/>
            </a:endParaRP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                              [-S | --strip-all</a:t>
            </a:r>
            <a:r>
              <a:rPr lang="en-US" altLang="zh-CN" sz="2000" dirty="0">
                <a:solidFill>
                  <a:srgbClr val="00B050"/>
                </a:solidFill>
                <a:latin typeface="Arial" panose="020B0604020202020204" pitchFamily="34" charset="0"/>
                <a:ea typeface="宋体" panose="02010600030101010101" pitchFamily="2" charset="-122"/>
              </a:rPr>
              <a:t>]                                                     </a:t>
            </a:r>
            <a:r>
              <a:rPr lang="zh-CN" altLang="en-US" sz="2000" dirty="0">
                <a:solidFill>
                  <a:srgbClr val="00B050"/>
                </a:solidFill>
                <a:latin typeface="Arial" panose="020B0604020202020204" pitchFamily="34" charset="0"/>
                <a:ea typeface="宋体" panose="02010600030101010101" pitchFamily="2" charset="-122"/>
              </a:rPr>
              <a:t>输出文件</a:t>
            </a:r>
            <a:endParaRPr lang="en-US" altLang="zh-CN" sz="2000" dirty="0">
              <a:solidFill>
                <a:srgbClr val="00B050"/>
              </a:solidFill>
              <a:latin typeface="Arial" panose="020B0604020202020204" pitchFamily="34" charset="0"/>
              <a:ea typeface="宋体" panose="02010600030101010101" pitchFamily="2" charset="-122"/>
            </a:endParaRP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                              [-g | -- strip=debug]</a:t>
            </a: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                              [-R </a:t>
            </a:r>
            <a:r>
              <a:rPr lang="en-US" altLang="zh-CN" sz="2000" dirty="0" err="1">
                <a:latin typeface="Arial" panose="020B0604020202020204" pitchFamily="34" charset="0"/>
                <a:ea typeface="宋体" panose="02010600030101010101" pitchFamily="2" charset="-122"/>
              </a:rPr>
              <a:t>sectionname</a:t>
            </a:r>
            <a:r>
              <a:rPr lang="en-US" altLang="zh-CN" sz="2000" dirty="0">
                <a:latin typeface="Arial" panose="020B0604020202020204" pitchFamily="34" charset="0"/>
                <a:ea typeface="宋体" panose="02010600030101010101" pitchFamily="2" charset="-122"/>
              </a:rPr>
              <a:t> | --remove-section=</a:t>
            </a:r>
            <a:r>
              <a:rPr lang="en-US" altLang="zh-CN" sz="2000" dirty="0" err="1">
                <a:latin typeface="Arial" panose="020B0604020202020204" pitchFamily="34" charset="0"/>
                <a:ea typeface="宋体" panose="02010600030101010101" pitchFamily="2" charset="-122"/>
              </a:rPr>
              <a:t>sectionname</a:t>
            </a:r>
            <a:r>
              <a:rPr lang="en-US" altLang="zh-CN" sz="2000" dirty="0">
                <a:latin typeface="Arial" panose="020B0604020202020204" pitchFamily="34" charset="0"/>
                <a:ea typeface="宋体" panose="02010600030101010101" pitchFamily="2" charset="-122"/>
              </a:rPr>
              <a:t>]</a:t>
            </a: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                              ……</a:t>
            </a: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                              [-V | --version] [--help]     </a:t>
            </a:r>
          </a:p>
          <a:p>
            <a:pPr marL="0" indent="0" eaLnBrk="1" hangingPunct="1">
              <a:lnSpc>
                <a:spcPct val="90000"/>
              </a:lnSpc>
              <a:spcBef>
                <a:spcPct val="0"/>
              </a:spcBef>
              <a:buFont typeface="Wingdings 2" panose="05020102010507070707" pitchFamily="18" charset="2"/>
              <a:buNone/>
            </a:pPr>
            <a:r>
              <a:rPr lang="en-US" altLang="zh-CN" sz="2000" dirty="0">
                <a:latin typeface="Arial" panose="020B0604020202020204" pitchFamily="34" charset="0"/>
                <a:ea typeface="宋体" panose="02010600030101010101" pitchFamily="2" charset="-122"/>
              </a:rPr>
              <a:t>                              </a:t>
            </a:r>
            <a:r>
              <a:rPr lang="en-US" altLang="zh-CN" sz="2000" dirty="0">
                <a:solidFill>
                  <a:srgbClr val="FF0000"/>
                </a:solidFill>
                <a:latin typeface="Arial" panose="020B0604020202020204" pitchFamily="34" charset="0"/>
                <a:ea typeface="宋体" panose="02010600030101010101" pitchFamily="2" charset="-122"/>
              </a:rPr>
              <a:t>input-file</a:t>
            </a:r>
            <a:r>
              <a:rPr lang="en-US" altLang="zh-CN" sz="2000" dirty="0">
                <a:latin typeface="Arial" panose="020B0604020202020204" pitchFamily="34" charset="0"/>
                <a:ea typeface="宋体" panose="02010600030101010101" pitchFamily="2" charset="-122"/>
              </a:rPr>
              <a:t> [</a:t>
            </a:r>
            <a:r>
              <a:rPr lang="en-US" altLang="zh-CN" sz="2000" dirty="0" err="1">
                <a:latin typeface="Arial" panose="020B0604020202020204" pitchFamily="34" charset="0"/>
                <a:ea typeface="宋体" panose="02010600030101010101" pitchFamily="2" charset="-122"/>
              </a:rPr>
              <a:t>outfile</a:t>
            </a:r>
            <a:r>
              <a:rPr lang="en-US" altLang="zh-CN" sz="2000" dirty="0">
                <a:latin typeface="Arial" panose="020B0604020202020204" pitchFamily="34" charset="0"/>
                <a:ea typeface="宋体" panose="02010600030101010101" pitchFamily="2" charset="-122"/>
              </a:rPr>
              <a:t>] </a:t>
            </a:r>
          </a:p>
        </p:txBody>
      </p:sp>
      <p:sp>
        <p:nvSpPr>
          <p:cNvPr id="10" name="内容占位符 2">
            <a:extLst>
              <a:ext uri="{FF2B5EF4-FFF2-40B4-BE49-F238E27FC236}">
                <a16:creationId xmlns:a16="http://schemas.microsoft.com/office/drawing/2014/main" id="{B0C88912-62FE-4CA5-9DDE-95CDDC7D330C}"/>
              </a:ext>
            </a:extLst>
          </p:cNvPr>
          <p:cNvSpPr txBox="1">
            <a:spLocks/>
          </p:cNvSpPr>
          <p:nvPr/>
        </p:nvSpPr>
        <p:spPr bwMode="auto">
          <a:xfrm>
            <a:off x="829052" y="5622504"/>
            <a:ext cx="8253413" cy="1235496"/>
          </a:xfrm>
          <a:prstGeom prst="rect">
            <a:avLst/>
          </a:prstGeom>
          <a:solidFill>
            <a:schemeClr val="accent2"/>
          </a:solidFill>
          <a:ln w="38100">
            <a:solidFill>
              <a:schemeClr val="tx1"/>
            </a:solidFill>
            <a:miter lim="800000"/>
            <a:headEnd/>
            <a:tailEnd/>
          </a:ln>
          <a:effectLst>
            <a:outerShdw blurRad="63500" dist="25400" dir="14699927" algn="t" rotWithShape="0">
              <a:srgbClr val="000000">
                <a:alpha val="50000"/>
              </a:srgbClr>
            </a:outerShdw>
          </a:effec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accent1"/>
              </a:buClr>
              <a:buSzPct val="80000"/>
              <a:buFont typeface="Wingdings 2" panose="05020102010507070707" pitchFamily="18" charset="2"/>
              <a:buNone/>
            </a:pPr>
            <a:r>
              <a:rPr lang="zh-CN" altLang="en-US" sz="2400" dirty="0"/>
              <a:t>例：</a:t>
            </a:r>
            <a:r>
              <a:rPr lang="en-US" altLang="zh-CN" sz="2000" dirty="0"/>
              <a:t>arm-</a:t>
            </a:r>
            <a:r>
              <a:rPr lang="en-US" altLang="zh-CN" sz="2000" dirty="0" err="1"/>
              <a:t>linux</a:t>
            </a:r>
            <a:r>
              <a:rPr lang="en-US" altLang="zh-CN" sz="2000" dirty="0"/>
              <a:t>-</a:t>
            </a:r>
            <a:r>
              <a:rPr lang="en-US" altLang="zh-CN" sz="2000" dirty="0" err="1"/>
              <a:t>objcopy</a:t>
            </a:r>
            <a:r>
              <a:rPr lang="en-US" altLang="zh-CN" sz="2000" dirty="0"/>
              <a:t> –O binary –S </a:t>
            </a:r>
            <a:r>
              <a:rPr lang="en-US" altLang="zh-CN" sz="2000" dirty="0" err="1"/>
              <a:t>Led_on_elf</a:t>
            </a:r>
            <a:r>
              <a:rPr lang="en-US" altLang="zh-CN" sz="2000" dirty="0"/>
              <a:t> </a:t>
            </a:r>
            <a:r>
              <a:rPr lang="en-US" altLang="zh-CN" sz="2000" dirty="0" err="1"/>
              <a:t>Led_on.bin</a:t>
            </a:r>
            <a:endParaRPr lang="en-US" altLang="zh-CN" sz="2000" dirty="0"/>
          </a:p>
          <a:p>
            <a:pPr>
              <a:spcBef>
                <a:spcPct val="20000"/>
              </a:spcBef>
              <a:buClr>
                <a:schemeClr val="accent1"/>
              </a:buClr>
              <a:buSzPct val="80000"/>
              <a:buFont typeface="Wingdings 2" panose="05020102010507070707" pitchFamily="18" charset="2"/>
              <a:buNone/>
            </a:pPr>
            <a:r>
              <a:rPr lang="en-US" altLang="zh-CN" sz="2000" dirty="0"/>
              <a:t>        -O:</a:t>
            </a:r>
            <a:r>
              <a:rPr lang="zh-CN" altLang="en-US" sz="2000" dirty="0"/>
              <a:t>将</a:t>
            </a:r>
            <a:r>
              <a:rPr lang="en-US" altLang="zh-CN" sz="2000" dirty="0"/>
              <a:t>OLF</a:t>
            </a:r>
            <a:r>
              <a:rPr lang="zh-CN" altLang="en-US" sz="2000" dirty="0"/>
              <a:t>文件</a:t>
            </a:r>
            <a:r>
              <a:rPr lang="en-US" altLang="zh-CN" sz="2000" dirty="0" err="1"/>
              <a:t>Led_on_elf</a:t>
            </a:r>
            <a:r>
              <a:rPr lang="zh-CN" altLang="en-US" sz="2000" dirty="0"/>
              <a:t>转换为二进制文件</a:t>
            </a:r>
            <a:r>
              <a:rPr lang="en-US" altLang="zh-CN" sz="2000" dirty="0" err="1"/>
              <a:t>Led_on.bin</a:t>
            </a:r>
            <a:endParaRPr lang="en-US" altLang="zh-CN" sz="2000" dirty="0"/>
          </a:p>
          <a:p>
            <a:pPr>
              <a:spcBef>
                <a:spcPct val="20000"/>
              </a:spcBef>
              <a:buClr>
                <a:schemeClr val="accent1"/>
              </a:buClr>
              <a:buSzPct val="80000"/>
              <a:buFont typeface="Wingdings 2" panose="05020102010507070707" pitchFamily="18" charset="2"/>
              <a:buNone/>
            </a:pPr>
            <a:r>
              <a:rPr lang="en-US" altLang="zh-CN" sz="2000" dirty="0"/>
              <a:t>        -S: </a:t>
            </a:r>
            <a:r>
              <a:rPr lang="zh-CN" altLang="en-US" sz="2000" dirty="0"/>
              <a:t>不从源文件复制重定位信息和符号信息到目标文件中去。</a:t>
            </a:r>
            <a:endParaRPr lang="en-US" altLang="zh-CN" sz="2000" dirty="0"/>
          </a:p>
        </p:txBody>
      </p:sp>
      <p:sp>
        <p:nvSpPr>
          <p:cNvPr id="3" name="文本框 2">
            <a:extLst>
              <a:ext uri="{FF2B5EF4-FFF2-40B4-BE49-F238E27FC236}">
                <a16:creationId xmlns:a16="http://schemas.microsoft.com/office/drawing/2014/main" id="{83E190AC-23D7-4440-82B6-E6AEDFDC1DEA}"/>
              </a:ext>
            </a:extLst>
          </p:cNvPr>
          <p:cNvSpPr txBox="1"/>
          <p:nvPr/>
        </p:nvSpPr>
        <p:spPr>
          <a:xfrm>
            <a:off x="6156176" y="4797152"/>
            <a:ext cx="2304256" cy="646331"/>
          </a:xfrm>
          <a:prstGeom prst="rect">
            <a:avLst/>
          </a:prstGeom>
          <a:noFill/>
        </p:spPr>
        <p:txBody>
          <a:bodyPr wrap="square" rtlCol="0">
            <a:spAutoFit/>
          </a:bodyPr>
          <a:lstStyle/>
          <a:p>
            <a:r>
              <a:rPr lang="en-US" altLang="zh-CN" dirty="0" err="1">
                <a:solidFill>
                  <a:srgbClr val="FF0000"/>
                </a:solidFill>
              </a:rPr>
              <a:t>Bfdname</a:t>
            </a:r>
            <a:r>
              <a:rPr lang="zh-CN" altLang="en-US" dirty="0">
                <a:solidFill>
                  <a:srgbClr val="FF0000"/>
                </a:solidFill>
              </a:rPr>
              <a:t>是</a:t>
            </a:r>
            <a:r>
              <a:rPr lang="en-US" altLang="zh-CN" dirty="0">
                <a:solidFill>
                  <a:srgbClr val="FF0000"/>
                </a:solidFill>
              </a:rPr>
              <a:t>BFD</a:t>
            </a:r>
            <a:r>
              <a:rPr lang="zh-CN" altLang="en-US" dirty="0">
                <a:solidFill>
                  <a:srgbClr val="FF0000"/>
                </a:solidFill>
              </a:rPr>
              <a:t>库中的标准格式名</a:t>
            </a:r>
          </a:p>
        </p:txBody>
      </p:sp>
    </p:spTree>
    <p:extLst>
      <p:ext uri="{BB962C8B-B14F-4D97-AF65-F5344CB8AC3E}">
        <p14:creationId xmlns:p14="http://schemas.microsoft.com/office/powerpoint/2010/main" val="251482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B9B0-90D1-42D6-852C-B3A1147F56B6}"/>
              </a:ext>
            </a:extLst>
          </p:cNvPr>
          <p:cNvSpPr>
            <a:spLocks noGrp="1"/>
          </p:cNvSpPr>
          <p:nvPr>
            <p:ph type="title"/>
          </p:nvPr>
        </p:nvSpPr>
        <p:spPr/>
        <p:txBody>
          <a:bodyPr/>
          <a:lstStyle/>
          <a:p>
            <a:pPr>
              <a:lnSpc>
                <a:spcPct val="80000"/>
              </a:lnSpc>
              <a:spcBef>
                <a:spcPts val="900"/>
              </a:spcBef>
              <a:buFont typeface="Arial" panose="020B0604020202020204" pitchFamily="34" charset="0"/>
              <a:buNone/>
            </a:pPr>
            <a:r>
              <a:rPr lang="en-US" altLang="zh-CN" dirty="0">
                <a:solidFill>
                  <a:schemeClr val="tx1">
                    <a:lumMod val="85000"/>
                  </a:schemeClr>
                </a:solidFill>
              </a:rPr>
              <a:t>4.4</a:t>
            </a:r>
            <a:r>
              <a:rPr lang="zh-CN" altLang="en-US" dirty="0">
                <a:solidFill>
                  <a:schemeClr val="tx1">
                    <a:lumMod val="85000"/>
                  </a:schemeClr>
                </a:solidFill>
              </a:rPr>
              <a:t> </a:t>
            </a:r>
            <a:r>
              <a:rPr lang="en-US" altLang="zh-CN" dirty="0" err="1">
                <a:solidFill>
                  <a:schemeClr val="tx1">
                    <a:lumMod val="85000"/>
                  </a:schemeClr>
                </a:solidFill>
              </a:rPr>
              <a:t>Makefile</a:t>
            </a:r>
            <a:r>
              <a:rPr lang="zh-CN" altLang="zh-CN" dirty="0">
                <a:solidFill>
                  <a:schemeClr val="tx1">
                    <a:lumMod val="85000"/>
                  </a:schemeClr>
                </a:solidFill>
              </a:rPr>
              <a:t>简介</a:t>
            </a:r>
            <a:endParaRPr lang="en-US" altLang="zh-CN" dirty="0">
              <a:ea typeface="黑体" panose="02010609060101010101" pitchFamily="49" charset="-122"/>
            </a:endParaRPr>
          </a:p>
        </p:txBody>
      </p:sp>
      <p:sp>
        <p:nvSpPr>
          <p:cNvPr id="10" name="内容占位符 2">
            <a:extLst>
              <a:ext uri="{FF2B5EF4-FFF2-40B4-BE49-F238E27FC236}">
                <a16:creationId xmlns:a16="http://schemas.microsoft.com/office/drawing/2014/main" id="{2E7D0DF7-1C59-4DBD-B677-AE6B260FAF7D}"/>
              </a:ext>
            </a:extLst>
          </p:cNvPr>
          <p:cNvSpPr>
            <a:spLocks noGrp="1"/>
          </p:cNvSpPr>
          <p:nvPr>
            <p:ph idx="1"/>
          </p:nvPr>
        </p:nvSpPr>
        <p:spPr>
          <a:xfrm>
            <a:off x="810208" y="3346132"/>
            <a:ext cx="8229600" cy="1325276"/>
          </a:xfrm>
        </p:spPr>
        <p:txBody>
          <a:bodyPr/>
          <a:lstStyle/>
          <a:p>
            <a:pPr marL="0" indent="0" eaLnBrk="1" hangingPunct="1">
              <a:lnSpc>
                <a:spcPct val="70000"/>
              </a:lnSpc>
              <a:spcBef>
                <a:spcPts val="600"/>
              </a:spcBef>
              <a:buFont typeface="Wingdings 2" panose="05020102010507070707" pitchFamily="18" charset="2"/>
              <a:buNone/>
            </a:pPr>
            <a:r>
              <a:rPr lang="en-US" altLang="zh-CN" sz="2400" dirty="0" err="1">
                <a:latin typeface="Arial" panose="020B0604020202020204" pitchFamily="34" charset="0"/>
                <a:ea typeface="宋体" panose="02010600030101010101" pitchFamily="2" charset="-122"/>
              </a:rPr>
              <a:t>Makefile</a:t>
            </a:r>
            <a:r>
              <a:rPr lang="zh-CN" altLang="zh-CN" sz="2400" dirty="0">
                <a:latin typeface="Arial" panose="020B0604020202020204" pitchFamily="34" charset="0"/>
                <a:ea typeface="宋体" panose="02010600030101010101" pitchFamily="2" charset="-122"/>
              </a:rPr>
              <a:t>文件的</a:t>
            </a:r>
            <a:r>
              <a:rPr lang="zh-CN" altLang="zh-CN" sz="2400" dirty="0">
                <a:solidFill>
                  <a:srgbClr val="FF0000"/>
                </a:solidFill>
                <a:latin typeface="Arial" panose="020B0604020202020204" pitchFamily="34" charset="0"/>
                <a:ea typeface="宋体" panose="02010600030101010101" pitchFamily="2" charset="-122"/>
              </a:rPr>
              <a:t>基本规则样式</a:t>
            </a:r>
            <a:r>
              <a:rPr lang="zh-CN" altLang="zh-CN" sz="2400" dirty="0">
                <a:latin typeface="Arial" panose="020B0604020202020204" pitchFamily="34" charset="0"/>
                <a:ea typeface="宋体" panose="02010600030101010101" pitchFamily="2" charset="-122"/>
              </a:rPr>
              <a:t>：</a:t>
            </a:r>
          </a:p>
          <a:p>
            <a:pPr marL="0" indent="0" eaLnBrk="1" hangingPunct="1">
              <a:lnSpc>
                <a:spcPct val="70000"/>
              </a:lnSpc>
              <a:spcBef>
                <a:spcPts val="1800"/>
              </a:spcBef>
              <a:buFont typeface="Wingdings 2" panose="05020102010507070707" pitchFamily="18" charset="2"/>
              <a:buNone/>
            </a:pPr>
            <a:r>
              <a:rPr lang="zh-CN" altLang="zh-CN" sz="2400" dirty="0">
                <a:latin typeface="Arial" panose="020B0604020202020204" pitchFamily="34" charset="0"/>
                <a:ea typeface="宋体" panose="02010600030101010101" pitchFamily="2" charset="-122"/>
              </a:rPr>
              <a:t>目标</a:t>
            </a:r>
            <a:r>
              <a:rPr lang="en-US" altLang="zh-CN" sz="2400" dirty="0">
                <a:latin typeface="Arial" panose="020B0604020202020204" pitchFamily="34" charset="0"/>
                <a:ea typeface="宋体" panose="02010600030101010101" pitchFamily="2" charset="-122"/>
              </a:rPr>
              <a:t>(target)…</a:t>
            </a:r>
            <a:r>
              <a:rPr lang="zh-CN" altLang="zh-CN" sz="2400" dirty="0">
                <a:latin typeface="Arial" panose="020B0604020202020204" pitchFamily="34" charset="0"/>
                <a:ea typeface="宋体" panose="02010600030101010101" pitchFamily="2" charset="-122"/>
              </a:rPr>
              <a:t>：依赖</a:t>
            </a:r>
            <a:r>
              <a:rPr lang="en-US" altLang="zh-CN" sz="2400" dirty="0">
                <a:latin typeface="Arial" panose="020B0604020202020204" pitchFamily="34" charset="0"/>
                <a:ea typeface="宋体" panose="02010600030101010101" pitchFamily="2" charset="-122"/>
              </a:rPr>
              <a:t>(</a:t>
            </a:r>
            <a:r>
              <a:rPr lang="en-US" altLang="zh-CN" sz="2400" dirty="0" err="1">
                <a:latin typeface="Arial" panose="020B0604020202020204" pitchFamily="34" charset="0"/>
                <a:ea typeface="宋体" panose="02010600030101010101" pitchFamily="2" charset="-122"/>
              </a:rPr>
              <a:t>prerequiries</a:t>
            </a:r>
            <a:r>
              <a:rPr lang="en-US" altLang="zh-CN" sz="2400" dirty="0">
                <a:latin typeface="Arial" panose="020B0604020202020204" pitchFamily="34" charset="0"/>
                <a:ea typeface="宋体" panose="02010600030101010101" pitchFamily="2" charset="-122"/>
              </a:rPr>
              <a:t>)… </a:t>
            </a:r>
          </a:p>
          <a:p>
            <a:pPr marL="0" indent="0" eaLnBrk="1" hangingPunct="1">
              <a:lnSpc>
                <a:spcPct val="70000"/>
              </a:lnSpc>
              <a:spcBef>
                <a:spcPts val="1800"/>
              </a:spcBef>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&lt;tab&gt;</a:t>
            </a:r>
            <a:r>
              <a:rPr lang="zh-CN" altLang="zh-CN" sz="2400" dirty="0">
                <a:latin typeface="Arial" panose="020B0604020202020204" pitchFamily="34" charset="0"/>
                <a:ea typeface="宋体" panose="02010600030101010101" pitchFamily="2" charset="-122"/>
              </a:rPr>
              <a:t>命令</a:t>
            </a:r>
            <a:r>
              <a:rPr lang="en-US" altLang="zh-CN" sz="2400" dirty="0">
                <a:latin typeface="Arial" panose="020B0604020202020204" pitchFamily="34" charset="0"/>
                <a:ea typeface="宋体" panose="02010600030101010101" pitchFamily="2" charset="-122"/>
              </a:rPr>
              <a:t>(command)</a:t>
            </a:r>
          </a:p>
        </p:txBody>
      </p:sp>
      <p:sp>
        <p:nvSpPr>
          <p:cNvPr id="13" name="内容占位符 2">
            <a:extLst>
              <a:ext uri="{FF2B5EF4-FFF2-40B4-BE49-F238E27FC236}">
                <a16:creationId xmlns:a16="http://schemas.microsoft.com/office/drawing/2014/main" id="{CBC1A382-B627-4590-91CE-E7B793BDD07E}"/>
              </a:ext>
            </a:extLst>
          </p:cNvPr>
          <p:cNvSpPr txBox="1">
            <a:spLocks/>
          </p:cNvSpPr>
          <p:nvPr/>
        </p:nvSpPr>
        <p:spPr bwMode="auto">
          <a:xfrm>
            <a:off x="612495" y="2819114"/>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SzPct val="80000"/>
            </a:pPr>
            <a:r>
              <a:rPr lang="en-US" altLang="zh-CN" sz="2800" dirty="0">
                <a:latin typeface="Century Gothic" panose="020B0502020202020204" pitchFamily="34" charset="0"/>
                <a:ea typeface="幼圆" panose="02010509060101010101" pitchFamily="49" charset="-122"/>
              </a:rPr>
              <a:t>4.4.1 </a:t>
            </a:r>
            <a:r>
              <a:rPr lang="zh-CN" altLang="zh-CN" sz="2800" dirty="0">
                <a:latin typeface="Century Gothic" panose="020B0502020202020204" pitchFamily="34" charset="0"/>
                <a:ea typeface="幼圆" panose="02010509060101010101" pitchFamily="49" charset="-122"/>
              </a:rPr>
              <a:t>基本规则</a:t>
            </a:r>
          </a:p>
        </p:txBody>
      </p:sp>
      <p:sp>
        <p:nvSpPr>
          <p:cNvPr id="14" name="内容占位符 2">
            <a:extLst>
              <a:ext uri="{FF2B5EF4-FFF2-40B4-BE49-F238E27FC236}">
                <a16:creationId xmlns:a16="http://schemas.microsoft.com/office/drawing/2014/main" id="{8D7E8872-1C9B-4BCD-913B-121FAAC72104}"/>
              </a:ext>
            </a:extLst>
          </p:cNvPr>
          <p:cNvSpPr txBox="1">
            <a:spLocks/>
          </p:cNvSpPr>
          <p:nvPr/>
        </p:nvSpPr>
        <p:spPr bwMode="auto">
          <a:xfrm>
            <a:off x="838200" y="1781334"/>
            <a:ext cx="8229600" cy="114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600"/>
              </a:spcBef>
              <a:buClr>
                <a:schemeClr val="accent1"/>
              </a:buClr>
              <a:buSzPct val="80000"/>
              <a:buFont typeface="Wingdings 2" panose="05020102010507070707" pitchFamily="18" charset="2"/>
              <a:buNone/>
            </a:pPr>
            <a:r>
              <a:rPr lang="en-US" altLang="zh-CN" sz="2400" dirty="0"/>
              <a:t>Make</a:t>
            </a:r>
            <a:r>
              <a:rPr lang="zh-CN" altLang="en-US" sz="2400" dirty="0"/>
              <a:t>会依赖于所指定的</a:t>
            </a:r>
            <a:r>
              <a:rPr lang="en-US" altLang="zh-CN" sz="2400" dirty="0" err="1"/>
              <a:t>makefile</a:t>
            </a:r>
            <a:r>
              <a:rPr lang="zh-CN" altLang="en-US" sz="2400" dirty="0"/>
              <a:t>文件中定义的规则对源文件进行编译，</a:t>
            </a:r>
            <a:r>
              <a:rPr lang="en-US" altLang="zh-CN" sz="2400" dirty="0" err="1"/>
              <a:t>makefile</a:t>
            </a:r>
            <a:r>
              <a:rPr lang="zh-CN" altLang="en-US" sz="2400" dirty="0"/>
              <a:t>就像一个</a:t>
            </a:r>
            <a:r>
              <a:rPr lang="en-US" altLang="zh-CN" sz="2400" dirty="0"/>
              <a:t>shell</a:t>
            </a:r>
            <a:r>
              <a:rPr lang="zh-CN" altLang="en-US" sz="2400" dirty="0"/>
              <a:t>脚本，里面的命令被一条条的执行。</a:t>
            </a:r>
          </a:p>
        </p:txBody>
      </p:sp>
      <p:sp>
        <p:nvSpPr>
          <p:cNvPr id="15" name="内容占位符 2">
            <a:extLst>
              <a:ext uri="{FF2B5EF4-FFF2-40B4-BE49-F238E27FC236}">
                <a16:creationId xmlns:a16="http://schemas.microsoft.com/office/drawing/2014/main" id="{1E57EE96-B8ED-4378-A31E-3D9BA2698A99}"/>
              </a:ext>
            </a:extLst>
          </p:cNvPr>
          <p:cNvSpPr txBox="1">
            <a:spLocks/>
          </p:cNvSpPr>
          <p:nvPr/>
        </p:nvSpPr>
        <p:spPr bwMode="auto">
          <a:xfrm>
            <a:off x="611278" y="4671408"/>
            <a:ext cx="8229600" cy="228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600"/>
              </a:spcBef>
              <a:buClr>
                <a:schemeClr val="tx1"/>
              </a:buClr>
              <a:buSzPct val="100000"/>
              <a:buFont typeface="Wingdings" panose="05000000000000000000" pitchFamily="2" charset="2"/>
              <a:buChar char="Ø"/>
            </a:pPr>
            <a:r>
              <a:rPr lang="zh-CN" altLang="en-US" sz="2200" dirty="0"/>
              <a:t>目标</a:t>
            </a:r>
            <a:r>
              <a:rPr lang="en-US" altLang="zh-CN" sz="2200" dirty="0"/>
              <a:t>(</a:t>
            </a:r>
            <a:r>
              <a:rPr lang="en-US" altLang="zh-CN" sz="2200" dirty="0" err="1"/>
              <a:t>targe</a:t>
            </a:r>
            <a:r>
              <a:rPr lang="en-US" altLang="zh-CN" sz="2200" dirty="0"/>
              <a:t>)</a:t>
            </a:r>
            <a:r>
              <a:rPr lang="zh-CN" altLang="en-US" sz="2200" dirty="0"/>
              <a:t>是</a:t>
            </a:r>
            <a:r>
              <a:rPr lang="en-US" altLang="zh-CN" sz="2200" dirty="0"/>
              <a:t>OBJ</a:t>
            </a:r>
            <a:r>
              <a:rPr lang="zh-CN" altLang="en-US" sz="2200" dirty="0"/>
              <a:t>目标文件、或执行文件、或标签；通常是一个文件，也可是多个文件。</a:t>
            </a:r>
            <a:endParaRPr lang="zh-CN" altLang="zh-CN" sz="2200" dirty="0"/>
          </a:p>
          <a:p>
            <a:pPr eaLnBrk="1" hangingPunct="1">
              <a:lnSpc>
                <a:spcPct val="90000"/>
              </a:lnSpc>
              <a:spcBef>
                <a:spcPts val="1200"/>
              </a:spcBef>
              <a:buClr>
                <a:schemeClr val="tx1"/>
              </a:buClr>
              <a:buSzPct val="100000"/>
              <a:buFont typeface="Wingdings" panose="05000000000000000000" pitchFamily="2" charset="2"/>
              <a:buChar char="Ø"/>
            </a:pPr>
            <a:r>
              <a:rPr lang="zh-CN" altLang="zh-CN" sz="2200" dirty="0"/>
              <a:t>依赖</a:t>
            </a:r>
            <a:r>
              <a:rPr lang="en-US" altLang="zh-CN" sz="2200" dirty="0"/>
              <a:t>(</a:t>
            </a:r>
            <a:r>
              <a:rPr lang="en-US" altLang="zh-CN" sz="2200" dirty="0" err="1"/>
              <a:t>prerequiries</a:t>
            </a:r>
            <a:r>
              <a:rPr lang="en-US" altLang="zh-CN" sz="2200" dirty="0"/>
              <a:t>)</a:t>
            </a:r>
            <a:r>
              <a:rPr lang="zh-CN" altLang="en-US" sz="2200" dirty="0"/>
              <a:t>是生成目标文件所需的文件，个数不限。</a:t>
            </a:r>
            <a:endParaRPr lang="en-US" altLang="zh-CN" sz="2200" dirty="0"/>
          </a:p>
          <a:p>
            <a:pPr eaLnBrk="1" hangingPunct="1">
              <a:lnSpc>
                <a:spcPct val="90000"/>
              </a:lnSpc>
              <a:spcBef>
                <a:spcPts val="1200"/>
              </a:spcBef>
              <a:buClr>
                <a:schemeClr val="tx1"/>
              </a:buClr>
              <a:buSzPct val="100000"/>
              <a:buFont typeface="Wingdings" panose="05000000000000000000" pitchFamily="2" charset="2"/>
              <a:buChar char="Ø"/>
            </a:pPr>
            <a:r>
              <a:rPr lang="zh-CN" altLang="zh-CN" sz="2200" dirty="0"/>
              <a:t>命令</a:t>
            </a:r>
            <a:r>
              <a:rPr lang="en-US" altLang="zh-CN" sz="2200" dirty="0"/>
              <a:t>(command)</a:t>
            </a:r>
            <a:r>
              <a:rPr lang="zh-CN" altLang="en-US" sz="2200" dirty="0"/>
              <a:t>是编译器</a:t>
            </a:r>
            <a:r>
              <a:rPr lang="en-US" altLang="zh-CN" sz="2200" dirty="0"/>
              <a:t>make</a:t>
            </a:r>
            <a:r>
              <a:rPr lang="zh-CN" altLang="en-US" sz="2200" dirty="0"/>
              <a:t>所要执行的命令，命令数不限，</a:t>
            </a:r>
            <a:r>
              <a:rPr lang="zh-CN" altLang="en-US" sz="2200" dirty="0">
                <a:solidFill>
                  <a:srgbClr val="FF0000"/>
                </a:solidFill>
              </a:rPr>
              <a:t>每个命令占用一行</a:t>
            </a:r>
            <a:r>
              <a:rPr lang="zh-CN" altLang="en-US" sz="2200" dirty="0"/>
              <a:t>，且</a:t>
            </a:r>
            <a:r>
              <a:rPr lang="zh-CN" altLang="zh-CN" sz="2200" dirty="0"/>
              <a:t>每行命令必须以</a:t>
            </a:r>
            <a:r>
              <a:rPr lang="en-US" altLang="zh-CN" sz="2200" dirty="0">
                <a:solidFill>
                  <a:srgbClr val="FF0000"/>
                </a:solidFill>
              </a:rPr>
              <a:t>[tab]</a:t>
            </a:r>
            <a:r>
              <a:rPr lang="zh-CN" altLang="zh-CN" sz="2200" dirty="0">
                <a:solidFill>
                  <a:srgbClr val="FF0000"/>
                </a:solidFill>
              </a:rPr>
              <a:t>键开头</a:t>
            </a:r>
            <a:r>
              <a:rPr lang="zh-CN" altLang="zh-CN" sz="2200" dirty="0"/>
              <a:t>，否则会报错</a:t>
            </a:r>
            <a:r>
              <a:rPr lang="zh-CN" altLang="en-US" sz="2200" dirty="0"/>
              <a:t>。</a:t>
            </a:r>
          </a:p>
        </p:txBody>
      </p:sp>
    </p:spTree>
    <p:extLst>
      <p:ext uri="{BB962C8B-B14F-4D97-AF65-F5344CB8AC3E}">
        <p14:creationId xmlns:p14="http://schemas.microsoft.com/office/powerpoint/2010/main" val="1290329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B9B0-90D1-42D6-852C-B3A1147F56B6}"/>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4.4.2 make</a:t>
            </a:r>
            <a:r>
              <a:rPr lang="zh-CN" altLang="en-US" dirty="0">
                <a:latin typeface="Century Gothic" panose="020B0502020202020204" pitchFamily="34" charset="0"/>
                <a:ea typeface="幼圆" panose="02010509060101010101" pitchFamily="49" charset="-122"/>
              </a:rPr>
              <a:t>如何</a:t>
            </a:r>
            <a:r>
              <a:rPr lang="zh-CN" altLang="zh-CN" dirty="0">
                <a:latin typeface="Century Gothic" panose="020B0502020202020204" pitchFamily="34" charset="0"/>
                <a:ea typeface="幼圆" panose="02010509060101010101" pitchFamily="49" charset="-122"/>
              </a:rPr>
              <a:t>工作</a:t>
            </a:r>
            <a:endParaRPr lang="en-US" altLang="zh-CN" dirty="0">
              <a:latin typeface="Century Gothic" panose="020B0502020202020204" pitchFamily="34" charset="0"/>
              <a:ea typeface="幼圆" panose="02010509060101010101" pitchFamily="49" charset="-122"/>
            </a:endParaRPr>
          </a:p>
        </p:txBody>
      </p:sp>
      <p:sp>
        <p:nvSpPr>
          <p:cNvPr id="7" name="内容占位符 2">
            <a:extLst>
              <a:ext uri="{FF2B5EF4-FFF2-40B4-BE49-F238E27FC236}">
                <a16:creationId xmlns:a16="http://schemas.microsoft.com/office/drawing/2014/main" id="{E3AF6963-9116-4D7F-83E7-18DEA3AECEAE}"/>
              </a:ext>
            </a:extLst>
          </p:cNvPr>
          <p:cNvSpPr>
            <a:spLocks noGrp="1"/>
          </p:cNvSpPr>
          <p:nvPr>
            <p:ph idx="1"/>
          </p:nvPr>
        </p:nvSpPr>
        <p:spPr>
          <a:xfrm>
            <a:off x="552450" y="1844824"/>
            <a:ext cx="8496300" cy="4572000"/>
          </a:xfrm>
        </p:spPr>
        <p:txBody>
          <a:bodyPr/>
          <a:lstStyle/>
          <a:p>
            <a:pPr algn="just"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  如果直接输入</a:t>
            </a:r>
            <a:r>
              <a:rPr lang="en-US" altLang="zh-CN" sz="2400" dirty="0">
                <a:latin typeface="Arial" panose="020B0604020202020204" pitchFamily="34" charset="0"/>
                <a:ea typeface="宋体" panose="02010600030101010101" pitchFamily="2" charset="-122"/>
              </a:rPr>
              <a:t>make</a:t>
            </a:r>
            <a:r>
              <a:rPr lang="zh-CN" altLang="en-US" sz="2400" dirty="0">
                <a:latin typeface="Arial" panose="020B0604020202020204" pitchFamily="34" charset="0"/>
                <a:ea typeface="宋体" panose="02010600030101010101" pitchFamily="2" charset="-122"/>
              </a:rPr>
              <a:t>命令，工作流程如下：</a:t>
            </a:r>
            <a:endParaRPr lang="en-US" altLang="zh-CN" sz="2400" dirty="0">
              <a:latin typeface="Arial" panose="020B0604020202020204" pitchFamily="34" charset="0"/>
              <a:ea typeface="宋体" panose="02010600030101010101" pitchFamily="2" charset="-122"/>
            </a:endParaRPr>
          </a:p>
          <a:p>
            <a:pPr algn="just" eaLnBrk="1" hangingPunct="1">
              <a:buFont typeface="Wingdings 2" panose="05020102010507070707" pitchFamily="18" charset="2"/>
              <a:buNone/>
            </a:pPr>
            <a:r>
              <a:rPr lang="zh-CN" altLang="zh-CN"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1</a:t>
            </a:r>
            <a:r>
              <a:rPr lang="zh-CN" altLang="zh-CN"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make</a:t>
            </a:r>
            <a:r>
              <a:rPr lang="zh-CN" altLang="zh-CN" sz="2400" dirty="0">
                <a:latin typeface="Arial" panose="020B0604020202020204" pitchFamily="34" charset="0"/>
                <a:ea typeface="宋体" panose="02010600030101010101" pitchFamily="2" charset="-122"/>
              </a:rPr>
              <a:t>命令默认在工作目录中寻找名为</a:t>
            </a:r>
            <a:r>
              <a:rPr lang="en-US" altLang="zh-CN" sz="2400" dirty="0" err="1">
                <a:latin typeface="Arial" panose="020B0604020202020204" pitchFamily="34" charset="0"/>
                <a:ea typeface="宋体" panose="02010600030101010101" pitchFamily="2" charset="-122"/>
              </a:rPr>
              <a:t>GNUmakefile</a:t>
            </a:r>
            <a:r>
              <a:rPr lang="zh-CN" altLang="zh-CN" sz="2400" dirty="0">
                <a:latin typeface="Arial" panose="020B0604020202020204" pitchFamily="34" charset="0"/>
                <a:ea typeface="宋体" panose="02010600030101010101" pitchFamily="2" charset="-122"/>
              </a:rPr>
              <a:t>、</a:t>
            </a:r>
            <a:r>
              <a:rPr lang="en-US" altLang="zh-CN" sz="2400" dirty="0" err="1">
                <a:latin typeface="Arial" panose="020B0604020202020204" pitchFamily="34" charset="0"/>
                <a:ea typeface="宋体" panose="02010600030101010101" pitchFamily="2" charset="-122"/>
              </a:rPr>
              <a:t>makefile</a:t>
            </a:r>
            <a:r>
              <a:rPr lang="zh-CN" altLang="zh-CN" sz="2400" dirty="0">
                <a:latin typeface="Arial" panose="020B0604020202020204" pitchFamily="34" charset="0"/>
                <a:ea typeface="宋体" panose="02010600030101010101" pitchFamily="2" charset="-122"/>
              </a:rPr>
              <a:t>、</a:t>
            </a:r>
            <a:r>
              <a:rPr lang="en-US" altLang="zh-CN" sz="2400" dirty="0" err="1">
                <a:latin typeface="Arial" panose="020B0604020202020204" pitchFamily="34" charset="0"/>
                <a:ea typeface="宋体" panose="02010600030101010101" pitchFamily="2" charset="-122"/>
              </a:rPr>
              <a:t>Makefile</a:t>
            </a:r>
            <a:r>
              <a:rPr lang="zh-CN" altLang="zh-CN" sz="2400" dirty="0">
                <a:latin typeface="Arial" panose="020B0604020202020204" pitchFamily="34" charset="0"/>
                <a:ea typeface="宋体" panose="02010600030101010101" pitchFamily="2" charset="-122"/>
              </a:rPr>
              <a:t>的文件作为</a:t>
            </a:r>
            <a:r>
              <a:rPr lang="en-US" altLang="zh-CN" sz="2400" dirty="0" err="1">
                <a:latin typeface="Arial" panose="020B0604020202020204" pitchFamily="34" charset="0"/>
                <a:ea typeface="宋体" panose="02010600030101010101" pitchFamily="2" charset="-122"/>
              </a:rPr>
              <a:t>makefile</a:t>
            </a:r>
            <a:r>
              <a:rPr lang="zh-CN" altLang="zh-CN" sz="2400" dirty="0">
                <a:latin typeface="Arial" panose="020B0604020202020204" pitchFamily="34" charset="0"/>
                <a:ea typeface="宋体" panose="02010600030101010101" pitchFamily="2" charset="-122"/>
              </a:rPr>
              <a:t>输入文件。此外可以用“</a:t>
            </a:r>
            <a:r>
              <a:rPr lang="en-US" altLang="zh-CN" sz="2400" dirty="0">
                <a:latin typeface="Arial" panose="020B0604020202020204" pitchFamily="34" charset="0"/>
                <a:ea typeface="宋体" panose="02010600030101010101" pitchFamily="2" charset="-122"/>
              </a:rPr>
              <a:t>-f filename</a:t>
            </a:r>
            <a:r>
              <a:rPr lang="zh-CN" altLang="zh-CN" sz="2400" dirty="0">
                <a:latin typeface="Arial" panose="020B0604020202020204" pitchFamily="34" charset="0"/>
                <a:ea typeface="宋体" panose="02010600030101010101" pitchFamily="2" charset="-122"/>
              </a:rPr>
              <a:t>或</a:t>
            </a:r>
            <a:r>
              <a:rPr lang="en-US" altLang="zh-CN" sz="2400" dirty="0">
                <a:latin typeface="Arial" panose="020B0604020202020204" pitchFamily="34" charset="0"/>
                <a:ea typeface="宋体" panose="02010600030101010101" pitchFamily="2" charset="-122"/>
              </a:rPr>
              <a:t>--file filename</a:t>
            </a:r>
            <a:r>
              <a:rPr lang="zh-CN" altLang="zh-CN" sz="2400" dirty="0">
                <a:latin typeface="Arial" panose="020B0604020202020204" pitchFamily="34" charset="0"/>
                <a:ea typeface="宋体" panose="02010600030101010101" pitchFamily="2" charset="-122"/>
              </a:rPr>
              <a:t>”参数指定</a:t>
            </a:r>
            <a:r>
              <a:rPr lang="en-US" altLang="zh-CN" sz="2400" dirty="0">
                <a:latin typeface="Arial" panose="020B0604020202020204" pitchFamily="34" charset="0"/>
                <a:ea typeface="宋体" panose="02010600030101010101" pitchFamily="2" charset="-122"/>
              </a:rPr>
              <a:t>filename</a:t>
            </a:r>
            <a:r>
              <a:rPr lang="zh-CN" altLang="zh-CN" sz="2400" dirty="0">
                <a:latin typeface="Arial" panose="020B0604020202020204" pitchFamily="34" charset="0"/>
                <a:ea typeface="宋体" panose="02010600030101010101" pitchFamily="2" charset="-122"/>
              </a:rPr>
              <a:t>文件为</a:t>
            </a:r>
            <a:r>
              <a:rPr lang="en-US" altLang="zh-CN" sz="2400" dirty="0" err="1">
                <a:latin typeface="Arial" panose="020B0604020202020204" pitchFamily="34" charset="0"/>
                <a:ea typeface="宋体" panose="02010600030101010101" pitchFamily="2" charset="-122"/>
              </a:rPr>
              <a:t>makefile</a:t>
            </a:r>
            <a:r>
              <a:rPr lang="zh-CN" altLang="zh-CN" sz="2400" dirty="0">
                <a:latin typeface="Arial" panose="020B0604020202020204" pitchFamily="34" charset="0"/>
                <a:ea typeface="宋体" panose="02010600030101010101" pitchFamily="2" charset="-122"/>
              </a:rPr>
              <a:t>文件。</a:t>
            </a:r>
          </a:p>
          <a:p>
            <a:pPr algn="just" eaLnBrk="1" hangingPunct="1">
              <a:spcBef>
                <a:spcPts val="1200"/>
              </a:spcBef>
              <a:buFont typeface="Wingdings 2" panose="05020102010507070707" pitchFamily="18" charset="2"/>
              <a:buNone/>
            </a:pPr>
            <a:r>
              <a:rPr lang="zh-CN" altLang="zh-CN"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a:t>
            </a:r>
            <a:r>
              <a:rPr lang="zh-CN"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若</a:t>
            </a:r>
            <a:r>
              <a:rPr lang="zh-CN" altLang="zh-CN" sz="2400" dirty="0">
                <a:latin typeface="Arial" panose="020B0604020202020204" pitchFamily="34" charset="0"/>
                <a:ea typeface="宋体" panose="02010600030101010101" pitchFamily="2" charset="-122"/>
              </a:rPr>
              <a:t>找到</a:t>
            </a:r>
            <a:r>
              <a:rPr lang="en-US" altLang="zh-CN" sz="2400" dirty="0" err="1">
                <a:latin typeface="Arial" panose="020B0604020202020204" pitchFamily="34" charset="0"/>
                <a:ea typeface="宋体" panose="02010600030101010101" pitchFamily="2" charset="-122"/>
              </a:rPr>
              <a:t>makefile</a:t>
            </a:r>
            <a:r>
              <a:rPr lang="zh-CN" altLang="zh-CN" sz="2400" dirty="0">
                <a:latin typeface="Arial" panose="020B0604020202020204" pitchFamily="34" charset="0"/>
                <a:ea typeface="宋体" panose="02010600030101010101" pitchFamily="2" charset="-122"/>
              </a:rPr>
              <a:t>文件，</a:t>
            </a:r>
            <a:r>
              <a:rPr lang="zh-CN" altLang="en-US" sz="2400" dirty="0">
                <a:latin typeface="Arial" panose="020B0604020202020204" pitchFamily="34" charset="0"/>
                <a:ea typeface="宋体" panose="02010600030101010101" pitchFamily="2" charset="-122"/>
              </a:rPr>
              <a:t>继续寻</a:t>
            </a:r>
            <a:r>
              <a:rPr lang="zh-CN" altLang="zh-CN" sz="2400" dirty="0">
                <a:latin typeface="Arial" panose="020B0604020202020204" pitchFamily="34" charset="0"/>
                <a:ea typeface="宋体" panose="02010600030101010101" pitchFamily="2" charset="-122"/>
              </a:rPr>
              <a:t>找第一个目标文件。</a:t>
            </a:r>
          </a:p>
          <a:p>
            <a:pPr algn="just" eaLnBrk="1" hangingPunct="1">
              <a:spcBef>
                <a:spcPts val="1200"/>
              </a:spcBef>
              <a:buFont typeface="Wingdings 2" panose="05020102010507070707" pitchFamily="18" charset="2"/>
              <a:buNone/>
            </a:pPr>
            <a:r>
              <a:rPr lang="zh-CN" altLang="zh-CN"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3</a:t>
            </a:r>
            <a:r>
              <a:rPr lang="zh-CN" altLang="zh-CN" sz="2400" dirty="0">
                <a:latin typeface="Arial" panose="020B0604020202020204" pitchFamily="34" charset="0"/>
                <a:ea typeface="宋体" panose="02010600030101010101" pitchFamily="2" charset="-122"/>
              </a:rPr>
              <a:t>）检查目标文件是否存在，</a:t>
            </a:r>
            <a:r>
              <a:rPr lang="zh-CN" altLang="en-US" sz="2400" dirty="0">
                <a:latin typeface="Arial" panose="020B0604020202020204" pitchFamily="34" charset="0"/>
                <a:ea typeface="宋体" panose="02010600030101010101" pitchFamily="2" charset="-122"/>
              </a:rPr>
              <a:t>并</a:t>
            </a:r>
            <a:r>
              <a:rPr lang="zh-CN" altLang="zh-CN" sz="2400" dirty="0">
                <a:latin typeface="Arial" panose="020B0604020202020204" pitchFamily="34" charset="0"/>
                <a:ea typeface="宋体" panose="02010600030101010101" pitchFamily="2" charset="-122"/>
              </a:rPr>
              <a:t>判断依赖文件是否被更新。</a:t>
            </a:r>
          </a:p>
          <a:p>
            <a:pPr algn="just" eaLnBrk="1" hangingPunct="1">
              <a:spcBef>
                <a:spcPts val="1200"/>
              </a:spcBef>
              <a:buFont typeface="Wingdings 2" panose="05020102010507070707" pitchFamily="18" charset="2"/>
              <a:buNone/>
            </a:pPr>
            <a:r>
              <a:rPr lang="zh-CN" altLang="zh-CN"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4</a:t>
            </a:r>
            <a:r>
              <a:rPr lang="zh-CN"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若</a:t>
            </a:r>
            <a:r>
              <a:rPr lang="zh-CN" altLang="zh-CN" sz="2400" dirty="0">
                <a:latin typeface="Arial" panose="020B0604020202020204" pitchFamily="34" charset="0"/>
                <a:ea typeface="宋体" panose="02010600030101010101" pitchFamily="2" charset="-122"/>
              </a:rPr>
              <a:t>目标文件不存在，或依赖文件被更新，</a:t>
            </a:r>
            <a:r>
              <a:rPr lang="zh-CN" altLang="en-US" sz="2400" dirty="0">
                <a:latin typeface="Arial" panose="020B0604020202020204" pitchFamily="34" charset="0"/>
                <a:ea typeface="宋体" panose="02010600030101010101" pitchFamily="2" charset="-122"/>
              </a:rPr>
              <a:t>则</a:t>
            </a:r>
            <a:r>
              <a:rPr lang="zh-CN" altLang="zh-CN" sz="2400" dirty="0">
                <a:latin typeface="Arial" panose="020B0604020202020204" pitchFamily="34" charset="0"/>
                <a:ea typeface="宋体" panose="02010600030101010101" pitchFamily="2" charset="-122"/>
              </a:rPr>
              <a:t>执行后面的命令生</a:t>
            </a:r>
            <a:r>
              <a:rPr lang="zh-CN" altLang="en-US" sz="2400" dirty="0">
                <a:latin typeface="Arial" panose="020B0604020202020204" pitchFamily="34" charset="0"/>
                <a:ea typeface="宋体" panose="02010600030101010101" pitchFamily="2" charset="-122"/>
              </a:rPr>
              <a:t>成</a:t>
            </a:r>
            <a:r>
              <a:rPr lang="zh-CN" altLang="zh-CN" sz="2400" dirty="0">
                <a:latin typeface="Arial" panose="020B0604020202020204" pitchFamily="34" charset="0"/>
                <a:ea typeface="宋体" panose="02010600030101010101" pitchFamily="2" charset="-122"/>
              </a:rPr>
              <a:t>相应目标文件</a:t>
            </a:r>
            <a:r>
              <a:rPr lang="zh-CN" altLang="en-US" sz="2400" dirty="0">
                <a:latin typeface="Arial" panose="020B0604020202020204" pitchFamily="34" charset="0"/>
                <a:ea typeface="宋体" panose="02010600030101010101" pitchFamily="2" charset="-122"/>
              </a:rPr>
              <a:t>；如果</a:t>
            </a:r>
            <a:r>
              <a:rPr lang="zh-CN" altLang="zh-CN" sz="2400" dirty="0">
                <a:latin typeface="Arial" panose="020B0604020202020204" pitchFamily="34" charset="0"/>
                <a:ea typeface="宋体" panose="02010600030101010101" pitchFamily="2" charset="-122"/>
              </a:rPr>
              <a:t>依赖文件作为另一个目标文件，</a:t>
            </a:r>
            <a:r>
              <a:rPr lang="zh-CN" altLang="en-US" sz="2400" dirty="0">
                <a:latin typeface="Arial" panose="020B0604020202020204" pitchFamily="34" charset="0"/>
                <a:ea typeface="宋体" panose="02010600030101010101" pitchFamily="2" charset="-122"/>
              </a:rPr>
              <a:t>则</a:t>
            </a:r>
            <a:r>
              <a:rPr lang="zh-CN" altLang="zh-CN" sz="2400" dirty="0">
                <a:latin typeface="Arial" panose="020B0604020202020204" pitchFamily="34" charset="0"/>
                <a:ea typeface="宋体" panose="02010600030101010101" pitchFamily="2" charset="-122"/>
              </a:rPr>
              <a:t>嵌套执行（</a:t>
            </a:r>
            <a:r>
              <a:rPr lang="en-US" altLang="zh-CN" sz="2400" dirty="0">
                <a:latin typeface="Arial" panose="020B0604020202020204" pitchFamily="34" charset="0"/>
                <a:ea typeface="宋体" panose="02010600030101010101" pitchFamily="2" charset="-122"/>
              </a:rPr>
              <a:t>3</a:t>
            </a:r>
            <a:r>
              <a:rPr lang="zh-CN" altLang="zh-CN"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4</a:t>
            </a:r>
            <a:r>
              <a:rPr lang="zh-CN" altLang="zh-CN" sz="2400" dirty="0">
                <a:latin typeface="Arial" panose="020B0604020202020204" pitchFamily="34" charset="0"/>
                <a:ea typeface="宋体" panose="02010600030101010101" pitchFamily="2" charset="-122"/>
              </a:rPr>
              <a:t>）的动作，直至最终编译出第一个目标文件。</a:t>
            </a:r>
            <a:endParaRPr lang="zh-CN" altLang="en-US" sz="2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13520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D3B02-601F-425A-8538-442E7768EAA0}"/>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4.4.3 make</a:t>
            </a:r>
            <a:r>
              <a:rPr lang="zh-CN" altLang="zh-CN" dirty="0">
                <a:latin typeface="Century Gothic" panose="020B0502020202020204" pitchFamily="34" charset="0"/>
                <a:ea typeface="幼圆" panose="02010509060101010101" pitchFamily="49" charset="-122"/>
              </a:rPr>
              <a:t>变量的用法</a:t>
            </a:r>
            <a:endParaRPr lang="zh-CN" altLang="en-US" dirty="0"/>
          </a:p>
        </p:txBody>
      </p:sp>
      <p:sp>
        <p:nvSpPr>
          <p:cNvPr id="4" name="内容占位符 2">
            <a:extLst>
              <a:ext uri="{FF2B5EF4-FFF2-40B4-BE49-F238E27FC236}">
                <a16:creationId xmlns:a16="http://schemas.microsoft.com/office/drawing/2014/main" id="{57BC8063-CB20-47FF-950C-C0C99865BB6A}"/>
              </a:ext>
            </a:extLst>
          </p:cNvPr>
          <p:cNvSpPr>
            <a:spLocks noGrp="1"/>
          </p:cNvSpPr>
          <p:nvPr>
            <p:ph idx="1"/>
          </p:nvPr>
        </p:nvSpPr>
        <p:spPr>
          <a:xfrm>
            <a:off x="691393" y="2339677"/>
            <a:ext cx="8229600" cy="576263"/>
          </a:xfrm>
        </p:spPr>
        <p:txBody>
          <a:bodyPr/>
          <a:lstStyle/>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递归展开式变量</a:t>
            </a:r>
            <a:endParaRPr lang="en-US" altLang="zh-CN" sz="2400" dirty="0">
              <a:latin typeface="Arial" panose="020B0604020202020204" pitchFamily="34" charset="0"/>
              <a:ea typeface="宋体" panose="02010600030101010101" pitchFamily="2" charset="-122"/>
            </a:endParaRPr>
          </a:p>
        </p:txBody>
      </p:sp>
      <p:sp>
        <p:nvSpPr>
          <p:cNvPr id="5" name="TextBox 1">
            <a:extLst>
              <a:ext uri="{FF2B5EF4-FFF2-40B4-BE49-F238E27FC236}">
                <a16:creationId xmlns:a16="http://schemas.microsoft.com/office/drawing/2014/main" id="{C6664376-F1BF-4DE8-B576-B4C1DC5DFCDD}"/>
              </a:ext>
            </a:extLst>
          </p:cNvPr>
          <p:cNvSpPr txBox="1">
            <a:spLocks noChangeArrowheads="1"/>
          </p:cNvSpPr>
          <p:nvPr/>
        </p:nvSpPr>
        <p:spPr bwMode="auto">
          <a:xfrm>
            <a:off x="918406" y="2915940"/>
            <a:ext cx="3311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t>定义方法一：</a:t>
            </a:r>
            <a:r>
              <a:rPr lang="en-US" altLang="zh-CN" sz="2400" dirty="0">
                <a:solidFill>
                  <a:srgbClr val="FFC000"/>
                </a:solidFill>
              </a:rPr>
              <a:t>=</a:t>
            </a:r>
          </a:p>
        </p:txBody>
      </p:sp>
      <p:sp>
        <p:nvSpPr>
          <p:cNvPr id="6" name="TextBox 5">
            <a:extLst>
              <a:ext uri="{FF2B5EF4-FFF2-40B4-BE49-F238E27FC236}">
                <a16:creationId xmlns:a16="http://schemas.microsoft.com/office/drawing/2014/main" id="{31E482EB-2BDA-4AFE-A4CE-9E9DB9AEEE21}"/>
              </a:ext>
            </a:extLst>
          </p:cNvPr>
          <p:cNvSpPr txBox="1">
            <a:spLocks noChangeArrowheads="1"/>
          </p:cNvSpPr>
          <p:nvPr/>
        </p:nvSpPr>
        <p:spPr bwMode="auto">
          <a:xfrm>
            <a:off x="4499992" y="2204864"/>
            <a:ext cx="48974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t>定义方法二：</a:t>
            </a:r>
            <a:endParaRPr lang="en-US" altLang="zh-CN" sz="2400" dirty="0"/>
          </a:p>
          <a:p>
            <a:r>
              <a:rPr lang="en-US" altLang="zh-CN" sz="2400" dirty="0">
                <a:solidFill>
                  <a:srgbClr val="FFC000"/>
                </a:solidFill>
              </a:rPr>
              <a:t>define &lt;command-name&gt;</a:t>
            </a:r>
          </a:p>
          <a:p>
            <a:r>
              <a:rPr lang="en-US" altLang="zh-CN" sz="2400" dirty="0">
                <a:solidFill>
                  <a:srgbClr val="FFC000"/>
                </a:solidFill>
              </a:rPr>
              <a:t>line1</a:t>
            </a:r>
          </a:p>
          <a:p>
            <a:r>
              <a:rPr lang="en-US" altLang="zh-CN" sz="2400" dirty="0">
                <a:solidFill>
                  <a:srgbClr val="FFC000"/>
                </a:solidFill>
              </a:rPr>
              <a:t>line2</a:t>
            </a:r>
          </a:p>
          <a:p>
            <a:r>
              <a:rPr lang="en-US" altLang="zh-CN" sz="2400" dirty="0">
                <a:solidFill>
                  <a:srgbClr val="FFC000"/>
                </a:solidFill>
              </a:rPr>
              <a:t>…</a:t>
            </a:r>
          </a:p>
          <a:p>
            <a:r>
              <a:rPr lang="en-US" altLang="zh-CN" sz="2400" dirty="0" err="1">
                <a:solidFill>
                  <a:srgbClr val="FFC000"/>
                </a:solidFill>
              </a:rPr>
              <a:t>endef</a:t>
            </a:r>
            <a:endParaRPr lang="en-US" altLang="zh-CN" sz="2400" dirty="0">
              <a:solidFill>
                <a:srgbClr val="FFC000"/>
              </a:solidFill>
            </a:endParaRPr>
          </a:p>
          <a:p>
            <a:r>
              <a:rPr lang="zh-CN" altLang="en-US" sz="2400" dirty="0">
                <a:solidFill>
                  <a:srgbClr val="FF9900"/>
                </a:solidFill>
              </a:rPr>
              <a:t>结果：</a:t>
            </a:r>
            <a:r>
              <a:rPr lang="zh-CN" altLang="en-US" sz="2400" dirty="0"/>
              <a:t>把</a:t>
            </a:r>
            <a:r>
              <a:rPr lang="en-US" altLang="zh-CN" sz="2400" dirty="0"/>
              <a:t>line1</a:t>
            </a:r>
            <a:r>
              <a:rPr lang="zh-CN" altLang="en-US" sz="2400" dirty="0"/>
              <a:t>、</a:t>
            </a:r>
            <a:r>
              <a:rPr lang="en-US" altLang="zh-CN" sz="2400" dirty="0"/>
              <a:t>line2…</a:t>
            </a:r>
            <a:r>
              <a:rPr lang="zh-CN" altLang="en-US" sz="2400" dirty="0"/>
              <a:t>合成一行</a:t>
            </a:r>
            <a:endParaRPr lang="en-US" altLang="zh-CN" sz="2400" dirty="0"/>
          </a:p>
        </p:txBody>
      </p:sp>
      <p:sp>
        <p:nvSpPr>
          <p:cNvPr id="8" name="矩形 7">
            <a:extLst>
              <a:ext uri="{FF2B5EF4-FFF2-40B4-BE49-F238E27FC236}">
                <a16:creationId xmlns:a16="http://schemas.microsoft.com/office/drawing/2014/main" id="{379FCBA5-CE8F-4BF3-8FF7-8C4B1F210ED2}"/>
              </a:ext>
            </a:extLst>
          </p:cNvPr>
          <p:cNvSpPr/>
          <p:nvPr/>
        </p:nvSpPr>
        <p:spPr>
          <a:xfrm>
            <a:off x="1061281" y="3406477"/>
            <a:ext cx="3006663" cy="132343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lvl1pPr indent="9683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00"/>
                </a:solidFill>
                <a:cs typeface="Arial" panose="020B0604020202020204" pitchFamily="34" charset="0"/>
              </a:rPr>
              <a:t>a = 5</a:t>
            </a:r>
          </a:p>
          <a:p>
            <a:r>
              <a:rPr lang="en-US" altLang="zh-CN" sz="2000" dirty="0">
                <a:solidFill>
                  <a:srgbClr val="000000"/>
                </a:solidFill>
                <a:cs typeface="Arial" panose="020B0604020202020204" pitchFamily="34" charset="0"/>
              </a:rPr>
              <a:t>b = $(a)    </a:t>
            </a:r>
            <a:r>
              <a:rPr lang="en-US" altLang="zh-CN" sz="2000" dirty="0">
                <a:solidFill>
                  <a:srgbClr val="FF0000"/>
                </a:solidFill>
              </a:rPr>
              <a:t>$()</a:t>
            </a:r>
            <a:r>
              <a:rPr lang="zh-CN" altLang="en-US" sz="2000" dirty="0">
                <a:solidFill>
                  <a:srgbClr val="FF0000"/>
                </a:solidFill>
              </a:rPr>
              <a:t>代表引用</a:t>
            </a:r>
            <a:endParaRPr lang="en-US" altLang="zh-CN" sz="2000" dirty="0">
              <a:solidFill>
                <a:srgbClr val="000000"/>
              </a:solidFill>
              <a:cs typeface="Arial" panose="020B0604020202020204" pitchFamily="34" charset="0"/>
            </a:endParaRPr>
          </a:p>
          <a:p>
            <a:r>
              <a:rPr lang="en-US" altLang="zh-CN" sz="2000" dirty="0">
                <a:solidFill>
                  <a:srgbClr val="000000"/>
                </a:solidFill>
                <a:cs typeface="Arial" panose="020B0604020202020204" pitchFamily="34" charset="0"/>
              </a:rPr>
              <a:t>a = 10</a:t>
            </a:r>
          </a:p>
          <a:p>
            <a:r>
              <a:rPr lang="zh-CN" altLang="en-US" sz="2000" dirty="0">
                <a:solidFill>
                  <a:srgbClr val="FF9900"/>
                </a:solidFill>
                <a:latin typeface="宋体" panose="02010600030101010101" pitchFamily="2" charset="-122"/>
              </a:rPr>
              <a:t>结果：</a:t>
            </a:r>
            <a:r>
              <a:rPr lang="en-US" altLang="zh-CN" sz="2000" dirty="0">
                <a:solidFill>
                  <a:srgbClr val="000000"/>
                </a:solidFill>
                <a:cs typeface="Arial" panose="020B0604020202020204" pitchFamily="34" charset="0"/>
              </a:rPr>
              <a:t>b = 10</a:t>
            </a:r>
          </a:p>
        </p:txBody>
      </p:sp>
      <p:sp>
        <p:nvSpPr>
          <p:cNvPr id="9" name="矩形 8">
            <a:extLst>
              <a:ext uri="{FF2B5EF4-FFF2-40B4-BE49-F238E27FC236}">
                <a16:creationId xmlns:a16="http://schemas.microsoft.com/office/drawing/2014/main" id="{1CD3BCB2-1BFD-4863-8238-88C737D00F7D}"/>
              </a:ext>
            </a:extLst>
          </p:cNvPr>
          <p:cNvSpPr/>
          <p:nvPr/>
        </p:nvSpPr>
        <p:spPr>
          <a:xfrm>
            <a:off x="4273486" y="4851653"/>
            <a:ext cx="4704609"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97200">
              <a:defRPr/>
            </a:pPr>
            <a:r>
              <a:rPr lang="en-US" altLang="zh-CN" dirty="0">
                <a:latin typeface="Arial" charset="0"/>
                <a:ea typeface="Arial" charset="0"/>
                <a:cs typeface="Arial" charset="0"/>
              </a:rPr>
              <a:t>define two-lines</a:t>
            </a:r>
            <a:r>
              <a:rPr lang="zh-CN" altLang="en-US" dirty="0">
                <a:latin typeface="Arial" charset="0"/>
                <a:ea typeface="Arial" charset="0"/>
                <a:cs typeface="Arial" charset="0"/>
              </a:rPr>
              <a:t>：变量名和</a:t>
            </a:r>
            <a:r>
              <a:rPr lang="en-US" altLang="zh-CN" dirty="0">
                <a:latin typeface="Arial" charset="0"/>
                <a:ea typeface="Arial" charset="0"/>
                <a:cs typeface="Arial" charset="0"/>
              </a:rPr>
              <a:t>define</a:t>
            </a:r>
            <a:r>
              <a:rPr lang="zh-CN" altLang="en-US" dirty="0">
                <a:latin typeface="Arial" charset="0"/>
                <a:ea typeface="Arial" charset="0"/>
                <a:cs typeface="Arial" charset="0"/>
              </a:rPr>
              <a:t>在同一行</a:t>
            </a:r>
            <a:endParaRPr lang="en-US" altLang="zh-CN" dirty="0">
              <a:latin typeface="Arial" charset="0"/>
              <a:ea typeface="Arial" charset="0"/>
              <a:cs typeface="Arial" charset="0"/>
            </a:endParaRPr>
          </a:p>
          <a:p>
            <a:pPr indent="97200">
              <a:defRPr/>
            </a:pPr>
            <a:r>
              <a:rPr lang="en-US" altLang="zh-CN" dirty="0">
                <a:latin typeface="Arial" charset="0"/>
                <a:ea typeface="Arial" charset="0"/>
                <a:cs typeface="Arial" charset="0"/>
              </a:rPr>
              <a:t>echo hello</a:t>
            </a:r>
            <a:r>
              <a:rPr lang="zh-CN" altLang="en-US" dirty="0">
                <a:latin typeface="Arial" charset="0"/>
                <a:ea typeface="Arial" charset="0"/>
                <a:cs typeface="Arial" charset="0"/>
              </a:rPr>
              <a:t>：</a:t>
            </a:r>
            <a:endParaRPr lang="en-US" altLang="zh-CN" dirty="0">
              <a:latin typeface="Arial" charset="0"/>
              <a:ea typeface="Arial" charset="0"/>
              <a:cs typeface="Arial" charset="0"/>
            </a:endParaRPr>
          </a:p>
          <a:p>
            <a:pPr indent="97200">
              <a:defRPr/>
            </a:pPr>
            <a:r>
              <a:rPr lang="en-US" altLang="zh-CN" dirty="0">
                <a:latin typeface="Arial" charset="0"/>
                <a:ea typeface="Arial" charset="0"/>
                <a:cs typeface="Arial" charset="0"/>
              </a:rPr>
              <a:t>echo world!</a:t>
            </a:r>
          </a:p>
          <a:p>
            <a:pPr indent="97200">
              <a:defRPr/>
            </a:pPr>
            <a:r>
              <a:rPr lang="en-US" altLang="zh-CN" dirty="0" err="1">
                <a:latin typeface="Arial" charset="0"/>
                <a:ea typeface="Arial" charset="0"/>
                <a:cs typeface="Arial" charset="0"/>
              </a:rPr>
              <a:t>endef</a:t>
            </a:r>
            <a:endParaRPr lang="en-US" altLang="zh-CN" dirty="0">
              <a:latin typeface="Arial" charset="0"/>
              <a:ea typeface="Arial" charset="0"/>
              <a:cs typeface="Arial" charset="0"/>
            </a:endParaRPr>
          </a:p>
          <a:p>
            <a:pPr indent="97200">
              <a:defRPr/>
            </a:pPr>
            <a:r>
              <a:rPr lang="zh-CN" altLang="en-US" dirty="0">
                <a:solidFill>
                  <a:srgbClr val="0070C0"/>
                </a:solidFill>
                <a:latin typeface="宋体" pitchFamily="2" charset="-122"/>
                <a:ea typeface="宋体" pitchFamily="2" charset="-122"/>
              </a:rPr>
              <a:t>如果定义了</a:t>
            </a:r>
            <a:r>
              <a:rPr lang="en-US" altLang="zh-CN" dirty="0">
                <a:solidFill>
                  <a:srgbClr val="0070C0"/>
                </a:solidFill>
                <a:latin typeface="宋体" pitchFamily="2" charset="-122"/>
                <a:ea typeface="宋体" pitchFamily="2" charset="-122"/>
              </a:rPr>
              <a:t>two-lines</a:t>
            </a:r>
            <a:r>
              <a:rPr lang="zh-CN" altLang="en-US" dirty="0">
                <a:solidFill>
                  <a:srgbClr val="0070C0"/>
                </a:solidFill>
                <a:latin typeface="宋体" pitchFamily="2" charset="-122"/>
                <a:ea typeface="宋体" pitchFamily="2" charset="-122"/>
              </a:rPr>
              <a:t>，那么就在</a:t>
            </a:r>
            <a:r>
              <a:rPr lang="en-US" altLang="zh-CN" dirty="0">
                <a:solidFill>
                  <a:srgbClr val="0070C0"/>
                </a:solidFill>
                <a:latin typeface="宋体" pitchFamily="2" charset="-122"/>
                <a:ea typeface="宋体" pitchFamily="2" charset="-122"/>
              </a:rPr>
              <a:t>shell</a:t>
            </a:r>
            <a:r>
              <a:rPr lang="zh-CN" altLang="en-US" dirty="0">
                <a:solidFill>
                  <a:srgbClr val="0070C0"/>
                </a:solidFill>
                <a:latin typeface="宋体" pitchFamily="2" charset="-122"/>
                <a:ea typeface="宋体" pitchFamily="2" charset="-122"/>
              </a:rPr>
              <a:t>里输出 </a:t>
            </a:r>
            <a:r>
              <a:rPr lang="en-US" altLang="zh-CN" dirty="0">
                <a:latin typeface="Arial" charset="0"/>
                <a:ea typeface="Arial" charset="0"/>
                <a:cs typeface="Arial" charset="0"/>
              </a:rPr>
              <a:t>hello</a:t>
            </a:r>
            <a:r>
              <a:rPr lang="zh-CN" altLang="en-US" dirty="0">
                <a:latin typeface="Arial" charset="0"/>
                <a:ea typeface="Arial" charset="0"/>
                <a:cs typeface="Arial" charset="0"/>
              </a:rPr>
              <a:t>：</a:t>
            </a:r>
            <a:r>
              <a:rPr lang="en-US" altLang="zh-CN" dirty="0">
                <a:latin typeface="Arial" charset="0"/>
                <a:ea typeface="Arial" charset="0"/>
                <a:cs typeface="Arial" charset="0"/>
              </a:rPr>
              <a:t> world!</a:t>
            </a:r>
            <a:r>
              <a:rPr lang="zh-CN" altLang="en-US" dirty="0">
                <a:latin typeface="Arial" charset="0"/>
                <a:ea typeface="Arial" charset="0"/>
                <a:cs typeface="Arial" charset="0"/>
              </a:rPr>
              <a:t>。   </a:t>
            </a:r>
            <a:r>
              <a:rPr lang="zh-CN" altLang="en-US" dirty="0">
                <a:solidFill>
                  <a:srgbClr val="0070C0"/>
                </a:solidFill>
                <a:latin typeface="宋体" pitchFamily="2" charset="-122"/>
                <a:ea typeface="宋体" pitchFamily="2" charset="-122"/>
              </a:rPr>
              <a:t>等价于：</a:t>
            </a:r>
            <a:endParaRPr lang="en-US" altLang="zh-CN" dirty="0">
              <a:solidFill>
                <a:srgbClr val="0070C0"/>
              </a:solidFill>
              <a:latin typeface="宋体" pitchFamily="2" charset="-122"/>
              <a:ea typeface="宋体" pitchFamily="2" charset="-122"/>
            </a:endParaRPr>
          </a:p>
          <a:p>
            <a:pPr indent="97200">
              <a:defRPr/>
            </a:pPr>
            <a:r>
              <a:rPr lang="en-US" altLang="zh-CN" dirty="0">
                <a:latin typeface="Arial" charset="0"/>
                <a:ea typeface="Arial" charset="0"/>
                <a:cs typeface="Arial" charset="0"/>
              </a:rPr>
              <a:t>two-lines =echo hello; echo world!</a:t>
            </a:r>
          </a:p>
        </p:txBody>
      </p:sp>
      <p:sp>
        <p:nvSpPr>
          <p:cNvPr id="10" name="文本框 9">
            <a:extLst>
              <a:ext uri="{FF2B5EF4-FFF2-40B4-BE49-F238E27FC236}">
                <a16:creationId xmlns:a16="http://schemas.microsoft.com/office/drawing/2014/main" id="{E9AECD2C-F86E-40FB-AE68-319907209857}"/>
              </a:ext>
            </a:extLst>
          </p:cNvPr>
          <p:cNvSpPr txBox="1"/>
          <p:nvPr/>
        </p:nvSpPr>
        <p:spPr>
          <a:xfrm>
            <a:off x="676788" y="1861529"/>
            <a:ext cx="8797601" cy="400110"/>
          </a:xfrm>
          <a:prstGeom prst="rect">
            <a:avLst/>
          </a:prstGeom>
          <a:noFill/>
        </p:spPr>
        <p:txBody>
          <a:bodyPr wrap="none" rtlCol="0">
            <a:spAutoFit/>
          </a:bodyPr>
          <a:lstStyle/>
          <a:p>
            <a:r>
              <a:rPr lang="zh-CN" altLang="en-US" sz="2000" dirty="0"/>
              <a:t>在</a:t>
            </a:r>
            <a:r>
              <a:rPr lang="en-US" altLang="zh-CN" sz="2000" dirty="0"/>
              <a:t>GUN Make</a:t>
            </a:r>
            <a:r>
              <a:rPr lang="zh-CN" altLang="en-US" sz="2000" dirty="0"/>
              <a:t>中，根据变量的定义方式和展开时机，有</a:t>
            </a:r>
            <a:r>
              <a:rPr lang="en-US" altLang="zh-CN" sz="2000" dirty="0"/>
              <a:t>2</a:t>
            </a:r>
            <a:r>
              <a:rPr lang="zh-CN" altLang="en-US" sz="2000" dirty="0"/>
              <a:t>种变量定义（赋值）</a:t>
            </a:r>
          </a:p>
        </p:txBody>
      </p:sp>
    </p:spTree>
    <p:extLst>
      <p:ext uri="{BB962C8B-B14F-4D97-AF65-F5344CB8AC3E}">
        <p14:creationId xmlns:p14="http://schemas.microsoft.com/office/powerpoint/2010/main" val="9314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4.4.3  make</a:t>
            </a:r>
            <a:r>
              <a:rPr lang="zh-CN" altLang="zh-CN" dirty="0">
                <a:latin typeface="Century Gothic" panose="020B0502020202020204" pitchFamily="34" charset="0"/>
                <a:ea typeface="幼圆" panose="02010509060101010101" pitchFamily="49" charset="-122"/>
              </a:rPr>
              <a:t>变量的用法</a:t>
            </a:r>
            <a:endParaRPr lang="zh-CN" altLang="en-US" dirty="0"/>
          </a:p>
        </p:txBody>
      </p:sp>
      <p:sp>
        <p:nvSpPr>
          <p:cNvPr id="4" name="内容占位符 2">
            <a:extLst>
              <a:ext uri="{FF2B5EF4-FFF2-40B4-BE49-F238E27FC236}">
                <a16:creationId xmlns:a16="http://schemas.microsoft.com/office/drawing/2014/main" id="{0BA851FD-5EE7-4972-B6AB-29421A4C020C}"/>
              </a:ext>
            </a:extLst>
          </p:cNvPr>
          <p:cNvSpPr>
            <a:spLocks noGrp="1"/>
          </p:cNvSpPr>
          <p:nvPr>
            <p:ph idx="1"/>
          </p:nvPr>
        </p:nvSpPr>
        <p:spPr>
          <a:xfrm>
            <a:off x="811696" y="1844824"/>
            <a:ext cx="8229600" cy="504825"/>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直接展开式变量</a:t>
            </a:r>
            <a:endParaRPr lang="en-US" altLang="zh-CN" sz="2400">
              <a:latin typeface="Arial" panose="020B0604020202020204" pitchFamily="34" charset="0"/>
              <a:ea typeface="宋体" panose="02010600030101010101" pitchFamily="2" charset="-122"/>
            </a:endParaRPr>
          </a:p>
        </p:txBody>
      </p:sp>
      <p:sp>
        <p:nvSpPr>
          <p:cNvPr id="5" name="TextBox 5">
            <a:extLst>
              <a:ext uri="{FF2B5EF4-FFF2-40B4-BE49-F238E27FC236}">
                <a16:creationId xmlns:a16="http://schemas.microsoft.com/office/drawing/2014/main" id="{AA83FD35-71AE-4EBB-A593-6C00A7B08206}"/>
              </a:ext>
            </a:extLst>
          </p:cNvPr>
          <p:cNvSpPr txBox="1">
            <a:spLocks noChangeArrowheads="1"/>
          </p:cNvSpPr>
          <p:nvPr/>
        </p:nvSpPr>
        <p:spPr bwMode="auto">
          <a:xfrm>
            <a:off x="1326046" y="2349649"/>
            <a:ext cx="48974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t>定义：</a:t>
            </a:r>
            <a:r>
              <a:rPr lang="en-US" altLang="zh-CN" sz="2400" dirty="0">
                <a:solidFill>
                  <a:srgbClr val="FF0000"/>
                </a:solidFill>
              </a:rPr>
              <a:t>:=	</a:t>
            </a:r>
            <a:r>
              <a:rPr lang="en-US" altLang="zh-CN" sz="2400" dirty="0"/>
              <a:t>	</a:t>
            </a:r>
            <a:r>
              <a:rPr lang="zh-CN" altLang="en-US" sz="2400" dirty="0"/>
              <a:t>引用：</a:t>
            </a:r>
            <a:r>
              <a:rPr lang="en-US" altLang="zh-CN" sz="2400" dirty="0">
                <a:solidFill>
                  <a:srgbClr val="FF0000"/>
                </a:solidFill>
              </a:rPr>
              <a:t>$()</a:t>
            </a:r>
          </a:p>
        </p:txBody>
      </p:sp>
      <p:sp>
        <p:nvSpPr>
          <p:cNvPr id="8" name="矩形 7">
            <a:extLst>
              <a:ext uri="{FF2B5EF4-FFF2-40B4-BE49-F238E27FC236}">
                <a16:creationId xmlns:a16="http://schemas.microsoft.com/office/drawing/2014/main" id="{990C9520-1E84-461F-B989-F8FFB0127E0C}"/>
              </a:ext>
            </a:extLst>
          </p:cNvPr>
          <p:cNvSpPr>
            <a:spLocks noChangeArrowheads="1"/>
          </p:cNvSpPr>
          <p:nvPr/>
        </p:nvSpPr>
        <p:spPr bwMode="auto">
          <a:xfrm>
            <a:off x="1254609" y="5445274"/>
            <a:ext cx="648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accent1"/>
              </a:buClr>
              <a:buSzPct val="80000"/>
              <a:buFont typeface="Wingdings 2" panose="05020102010507070707" pitchFamily="18" charset="2"/>
              <a:buNone/>
            </a:pPr>
            <a:r>
              <a:rPr lang="zh-CN" altLang="en-US" sz="2400" dirty="0">
                <a:solidFill>
                  <a:srgbClr val="FF0000"/>
                </a:solidFill>
              </a:rPr>
              <a:t>注意：</a:t>
            </a:r>
            <a:r>
              <a:rPr lang="zh-CN" altLang="en-US" sz="2400" dirty="0"/>
              <a:t>变量后的空格也被作为变量的一部分</a:t>
            </a:r>
            <a:endParaRPr lang="en-US" altLang="zh-CN" sz="2400" dirty="0"/>
          </a:p>
        </p:txBody>
      </p:sp>
      <p:sp>
        <p:nvSpPr>
          <p:cNvPr id="9" name="TextBox 8">
            <a:extLst>
              <a:ext uri="{FF2B5EF4-FFF2-40B4-BE49-F238E27FC236}">
                <a16:creationId xmlns:a16="http://schemas.microsoft.com/office/drawing/2014/main" id="{CF20E575-1933-4539-B23F-00A6A5FCF7DD}"/>
              </a:ext>
            </a:extLst>
          </p:cNvPr>
          <p:cNvSpPr txBox="1">
            <a:spLocks noChangeArrowheads="1"/>
          </p:cNvSpPr>
          <p:nvPr/>
        </p:nvSpPr>
        <p:spPr bwMode="auto">
          <a:xfrm>
            <a:off x="1406636" y="6003906"/>
            <a:ext cx="4968875" cy="785813"/>
          </a:xfrm>
          <a:prstGeom prst="rect">
            <a:avLst/>
          </a:prstGeom>
          <a:solidFill>
            <a:schemeClr val="accent2"/>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indent="1428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pPr>
            <a:r>
              <a:rPr lang="en-US" altLang="zh-CN" sz="2000" dirty="0">
                <a:solidFill>
                  <a:srgbClr val="FF0000"/>
                </a:solidFill>
              </a:rPr>
              <a:t>x := hello </a:t>
            </a:r>
            <a:r>
              <a:rPr lang="en-US" altLang="zh-CN" sz="2000" dirty="0" err="1">
                <a:solidFill>
                  <a:srgbClr val="FF0000"/>
                </a:solidFill>
              </a:rPr>
              <a:t>linux</a:t>
            </a:r>
            <a:r>
              <a:rPr lang="en-US" altLang="zh-CN" sz="2000" dirty="0">
                <a:solidFill>
                  <a:srgbClr val="FF0000"/>
                </a:solidFill>
              </a:rPr>
              <a:t>     #</a:t>
            </a:r>
            <a:r>
              <a:rPr lang="en-US" altLang="zh-CN" sz="2000" dirty="0" err="1">
                <a:solidFill>
                  <a:srgbClr val="FF0000"/>
                </a:solidFill>
              </a:rPr>
              <a:t>linux</a:t>
            </a:r>
            <a:r>
              <a:rPr lang="zh-CN" altLang="en-US" sz="2000" dirty="0">
                <a:solidFill>
                  <a:srgbClr val="FF0000"/>
                </a:solidFill>
                <a:latin typeface="Century Gothic" panose="020B0502020202020204" pitchFamily="34" charset="0"/>
                <a:ea typeface="幼圆" panose="02010509060101010101" pitchFamily="49" charset="-122"/>
              </a:rPr>
              <a:t>后面有</a:t>
            </a:r>
            <a:r>
              <a:rPr lang="en-US" altLang="zh-CN" sz="2000" dirty="0">
                <a:solidFill>
                  <a:srgbClr val="FF0000"/>
                </a:solidFill>
                <a:latin typeface="Century Gothic" panose="020B0502020202020204" pitchFamily="34" charset="0"/>
                <a:ea typeface="幼圆" panose="02010509060101010101" pitchFamily="49" charset="-122"/>
              </a:rPr>
              <a:t>5</a:t>
            </a:r>
            <a:r>
              <a:rPr lang="zh-CN" altLang="en-US" sz="2000" dirty="0">
                <a:solidFill>
                  <a:srgbClr val="FF0000"/>
                </a:solidFill>
                <a:latin typeface="Century Gothic" panose="020B0502020202020204" pitchFamily="34" charset="0"/>
                <a:ea typeface="幼圆" panose="02010509060101010101" pitchFamily="49" charset="-122"/>
              </a:rPr>
              <a:t>个空格</a:t>
            </a:r>
            <a:endParaRPr lang="en-US" altLang="zh-CN" sz="2000" dirty="0">
              <a:solidFill>
                <a:srgbClr val="FF0000"/>
              </a:solidFill>
              <a:latin typeface="Century Gothic" panose="020B0502020202020204" pitchFamily="34" charset="0"/>
              <a:ea typeface="幼圆" panose="02010509060101010101" pitchFamily="49" charset="-122"/>
            </a:endParaRPr>
          </a:p>
          <a:p>
            <a:pPr>
              <a:spcBef>
                <a:spcPts val="600"/>
              </a:spcBef>
            </a:pPr>
            <a:r>
              <a:rPr lang="en-US" altLang="zh-CN" sz="2000" dirty="0">
                <a:solidFill>
                  <a:srgbClr val="FF0000"/>
                </a:solidFill>
              </a:rPr>
              <a:t>x</a:t>
            </a:r>
            <a:r>
              <a:rPr lang="zh-CN" altLang="en-US" sz="2000" dirty="0">
                <a:solidFill>
                  <a:srgbClr val="FF0000"/>
                </a:solidFill>
                <a:latin typeface="Century Gothic" panose="020B0502020202020204" pitchFamily="34" charset="0"/>
                <a:ea typeface="幼圆" panose="02010509060101010101" pitchFamily="49" charset="-122"/>
              </a:rPr>
              <a:t>的值是</a:t>
            </a:r>
            <a:r>
              <a:rPr lang="zh-CN" altLang="en-US" sz="2000" dirty="0">
                <a:solidFill>
                  <a:srgbClr val="FF0000"/>
                </a:solidFill>
              </a:rPr>
              <a:t>“</a:t>
            </a:r>
            <a:r>
              <a:rPr lang="en-US" altLang="zh-CN" sz="2000" dirty="0">
                <a:solidFill>
                  <a:srgbClr val="FF0000"/>
                </a:solidFill>
              </a:rPr>
              <a:t>hello </a:t>
            </a:r>
            <a:r>
              <a:rPr lang="en-US" altLang="zh-CN" sz="2000" dirty="0" err="1">
                <a:solidFill>
                  <a:srgbClr val="FF0000"/>
                </a:solidFill>
              </a:rPr>
              <a:t>linux</a:t>
            </a:r>
            <a:r>
              <a:rPr lang="en-US" altLang="zh-CN" sz="2000" dirty="0">
                <a:solidFill>
                  <a:srgbClr val="FF0000"/>
                </a:solidFill>
              </a:rPr>
              <a:t>      </a:t>
            </a:r>
            <a:r>
              <a:rPr lang="zh-CN" altLang="en-US" sz="2000" dirty="0">
                <a:solidFill>
                  <a:srgbClr val="FF0000"/>
                </a:solidFill>
              </a:rPr>
              <a:t>”</a:t>
            </a:r>
          </a:p>
        </p:txBody>
      </p:sp>
      <p:sp>
        <p:nvSpPr>
          <p:cNvPr id="10" name="矩形 9">
            <a:extLst>
              <a:ext uri="{FF2B5EF4-FFF2-40B4-BE49-F238E27FC236}">
                <a16:creationId xmlns:a16="http://schemas.microsoft.com/office/drawing/2014/main" id="{FAC3D1E9-AAB3-4000-B7FA-4FDA2E6DB8DB}"/>
              </a:ext>
            </a:extLst>
          </p:cNvPr>
          <p:cNvSpPr/>
          <p:nvPr/>
        </p:nvSpPr>
        <p:spPr>
          <a:xfrm>
            <a:off x="1254609" y="2854474"/>
            <a:ext cx="2885343" cy="1754326"/>
          </a:xfrm>
          <a:prstGeom prst="rect">
            <a:avLst/>
          </a:prstGeom>
        </p:spPr>
        <p:txBody>
          <a:bodyPr wrap="square">
            <a:spAutoFit/>
          </a:bodyPr>
          <a:lstStyle/>
          <a:p>
            <a:r>
              <a:rPr lang="en-US" altLang="zh-CN" b="1" dirty="0"/>
              <a:t>=     </a:t>
            </a:r>
            <a:r>
              <a:rPr lang="zh-CN" altLang="en-US" b="1" dirty="0"/>
              <a:t>是递归展开式变量</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value1 = 5</a:t>
            </a:r>
          </a:p>
          <a:p>
            <a:r>
              <a:rPr lang="en-US" altLang="zh-CN" dirty="0">
                <a:solidFill>
                  <a:srgbClr val="000000"/>
                </a:solidFill>
                <a:latin typeface="微软雅黑" panose="020B0503020204020204" pitchFamily="34" charset="-122"/>
                <a:ea typeface="微软雅黑" panose="020B0503020204020204" pitchFamily="34" charset="-122"/>
              </a:rPr>
              <a:t>value2 = $(value1)</a:t>
            </a:r>
          </a:p>
          <a:p>
            <a:r>
              <a:rPr lang="en-US" altLang="zh-CN" dirty="0">
                <a:solidFill>
                  <a:srgbClr val="000000"/>
                </a:solidFill>
                <a:latin typeface="微软雅黑" panose="020B0503020204020204" pitchFamily="34" charset="-122"/>
                <a:ea typeface="微软雅黑" panose="020B0503020204020204" pitchFamily="34" charset="-122"/>
              </a:rPr>
              <a:t>value1 = 6</a:t>
            </a:r>
          </a:p>
          <a:p>
            <a:r>
              <a:rPr lang="en-US" altLang="zh-CN" dirty="0">
                <a:solidFill>
                  <a:srgbClr val="000000"/>
                </a:solidFill>
                <a:latin typeface="微软雅黑" panose="020B0503020204020204" pitchFamily="34" charset="-122"/>
                <a:ea typeface="微软雅黑" panose="020B0503020204020204" pitchFamily="34" charset="-122"/>
              </a:rPr>
              <a:t>          </a:t>
            </a:r>
          </a:p>
          <a:p>
            <a:r>
              <a:rPr lang="zh-CN" altLang="en-US" dirty="0">
                <a:solidFill>
                  <a:srgbClr val="000000"/>
                </a:solidFill>
                <a:latin typeface="微软雅黑" panose="020B0503020204020204" pitchFamily="34" charset="-122"/>
                <a:ea typeface="微软雅黑" panose="020B0503020204020204" pitchFamily="34" charset="-122"/>
              </a:rPr>
              <a:t>最终</a:t>
            </a:r>
            <a:r>
              <a:rPr lang="en-US" altLang="zh-CN" dirty="0">
                <a:solidFill>
                  <a:srgbClr val="000000"/>
                </a:solidFill>
                <a:latin typeface="微软雅黑" panose="020B0503020204020204" pitchFamily="34" charset="-122"/>
                <a:ea typeface="微软雅黑" panose="020B0503020204020204" pitchFamily="34" charset="-122"/>
              </a:rPr>
              <a:t>$(value2)</a:t>
            </a:r>
            <a:r>
              <a:rPr lang="zh-CN" altLang="en-US" dirty="0">
                <a:solidFill>
                  <a:srgbClr val="000000"/>
                </a:solidFill>
                <a:latin typeface="微软雅黑" panose="020B0503020204020204" pitchFamily="34" charset="-122"/>
                <a:ea typeface="微软雅黑" panose="020B0503020204020204" pitchFamily="34" charset="-122"/>
              </a:rPr>
              <a:t>就变成了</a:t>
            </a:r>
            <a:r>
              <a:rPr lang="en-US" altLang="zh-CN" dirty="0">
                <a:solidFill>
                  <a:srgbClr val="000000"/>
                </a:solidFill>
                <a:latin typeface="微软雅黑" panose="020B0503020204020204" pitchFamily="34" charset="-122"/>
                <a:ea typeface="微软雅黑" panose="020B0503020204020204" pitchFamily="34" charset="-122"/>
              </a:rPr>
              <a:t>6</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ABB9353E-BA87-41D4-A87A-E6D8C2F4A637}"/>
              </a:ext>
            </a:extLst>
          </p:cNvPr>
          <p:cNvSpPr/>
          <p:nvPr/>
        </p:nvSpPr>
        <p:spPr>
          <a:xfrm>
            <a:off x="4570175" y="2866456"/>
            <a:ext cx="3231502" cy="1754326"/>
          </a:xfrm>
          <a:prstGeom prst="rect">
            <a:avLst/>
          </a:prstGeom>
        </p:spPr>
        <p:txBody>
          <a:bodyPr wrap="square">
            <a:spAutoFit/>
          </a:bodyPr>
          <a:lstStyle/>
          <a:p>
            <a:r>
              <a:rPr lang="en-US" altLang="zh-CN" b="1" dirty="0"/>
              <a:t>:=    </a:t>
            </a:r>
            <a:r>
              <a:rPr lang="zh-CN" altLang="en-US" b="1" dirty="0"/>
              <a:t>是直接展开式变量</a:t>
            </a:r>
          </a:p>
          <a:p>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value1 := 5</a:t>
            </a:r>
          </a:p>
          <a:p>
            <a:r>
              <a:rPr lang="en-US" altLang="zh-CN" dirty="0">
                <a:solidFill>
                  <a:srgbClr val="000000"/>
                </a:solidFill>
                <a:latin typeface="微软雅黑" panose="020B0503020204020204" pitchFamily="34" charset="-122"/>
                <a:ea typeface="微软雅黑" panose="020B0503020204020204" pitchFamily="34" charset="-122"/>
              </a:rPr>
              <a:t>          value2 := $(value1)</a:t>
            </a:r>
          </a:p>
          <a:p>
            <a:r>
              <a:rPr lang="en-US" altLang="zh-CN" dirty="0">
                <a:solidFill>
                  <a:srgbClr val="000000"/>
                </a:solidFill>
                <a:latin typeface="微软雅黑" panose="020B0503020204020204" pitchFamily="34" charset="-122"/>
                <a:ea typeface="微软雅黑" panose="020B0503020204020204" pitchFamily="34" charset="-122"/>
              </a:rPr>
              <a:t>          value1 :=6</a:t>
            </a:r>
          </a:p>
          <a:p>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最终</a:t>
            </a:r>
            <a:r>
              <a:rPr lang="en-US" altLang="zh-CN" dirty="0">
                <a:solidFill>
                  <a:srgbClr val="000000"/>
                </a:solidFill>
                <a:latin typeface="微软雅黑" panose="020B0503020204020204" pitchFamily="34" charset="-122"/>
                <a:ea typeface="微软雅黑" panose="020B0503020204020204" pitchFamily="34" charset="-122"/>
              </a:rPr>
              <a:t>$(value2)</a:t>
            </a:r>
            <a:r>
              <a:rPr lang="zh-CN" altLang="en-US" dirty="0">
                <a:solidFill>
                  <a:srgbClr val="000000"/>
                </a:solidFill>
                <a:latin typeface="微软雅黑" panose="020B0503020204020204" pitchFamily="34" charset="-122"/>
                <a:ea typeface="微软雅黑" panose="020B0503020204020204" pitchFamily="34" charset="-122"/>
              </a:rPr>
              <a:t>是</a:t>
            </a:r>
            <a:r>
              <a:rPr lang="en-US" altLang="zh-CN" dirty="0">
                <a:solidFill>
                  <a:srgbClr val="000000"/>
                </a:solidFill>
                <a:latin typeface="微软雅黑" panose="020B0503020204020204" pitchFamily="34" charset="-122"/>
                <a:ea typeface="微软雅黑" panose="020B0503020204020204" pitchFamily="34" charset="-122"/>
              </a:rPr>
              <a:t>5</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C549DC5-5040-4CA5-9F87-A11EDDEB1FDE}"/>
              </a:ext>
            </a:extLst>
          </p:cNvPr>
          <p:cNvSpPr txBox="1"/>
          <p:nvPr/>
        </p:nvSpPr>
        <p:spPr>
          <a:xfrm>
            <a:off x="1254609" y="4702274"/>
            <a:ext cx="7297980" cy="646331"/>
          </a:xfrm>
          <a:prstGeom prst="rect">
            <a:avLst/>
          </a:prstGeom>
          <a:noFill/>
        </p:spPr>
        <p:txBody>
          <a:bodyPr wrap="square" rtlCol="0">
            <a:spAutoFit/>
          </a:bodyPr>
          <a:lstStyle/>
          <a:p>
            <a:r>
              <a:rPr lang="zh-CN" altLang="en-US" b="1" dirty="0">
                <a:solidFill>
                  <a:srgbClr val="FF0000"/>
                </a:solidFill>
              </a:rPr>
              <a:t>理解两者之间的区别：</a:t>
            </a:r>
            <a:endParaRPr lang="en-US" altLang="zh-CN" b="1" dirty="0">
              <a:solidFill>
                <a:srgbClr val="FF0000"/>
              </a:solidFill>
            </a:endParaRPr>
          </a:p>
          <a:p>
            <a:r>
              <a:rPr lang="zh-CN" altLang="en-US" b="1" dirty="0">
                <a:solidFill>
                  <a:srgbClr val="FF0000"/>
                </a:solidFill>
              </a:rPr>
              <a:t>“</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rPr>
              <a:t>”是直接编译复制，</a:t>
            </a:r>
            <a:r>
              <a:rPr lang="en-US" altLang="zh-CN" b="1" dirty="0">
                <a:solidFill>
                  <a:srgbClr val="FF0000"/>
                </a:solidFill>
              </a:rPr>
              <a:t> </a:t>
            </a:r>
            <a:r>
              <a:rPr lang="zh-CN" altLang="en-US" b="1" dirty="0">
                <a:solidFill>
                  <a:srgbClr val="FF0000"/>
                </a:solidFill>
              </a:rPr>
              <a:t>“</a:t>
            </a:r>
            <a:r>
              <a:rPr lang="en-US" altLang="zh-CN" b="1" dirty="0">
                <a:solidFill>
                  <a:srgbClr val="FF0000"/>
                </a:solidFill>
              </a:rPr>
              <a:t>=</a:t>
            </a:r>
            <a:r>
              <a:rPr lang="zh-CN" altLang="en-US" b="1" dirty="0">
                <a:solidFill>
                  <a:srgbClr val="FF0000"/>
                </a:solidFill>
              </a:rPr>
              <a:t>”是整体编译，后期赋值</a:t>
            </a:r>
            <a:r>
              <a:rPr lang="en-US" altLang="zh-CN" b="1" dirty="0">
                <a:solidFill>
                  <a:srgbClr val="FF0000"/>
                </a:solidFill>
              </a:rPr>
              <a:t> </a:t>
            </a:r>
            <a:r>
              <a:rPr lang="en-US" altLang="zh-CN" b="1" dirty="0"/>
              <a:t>  </a:t>
            </a:r>
            <a:endParaRPr lang="zh-CN" altLang="en-US" dirty="0">
              <a:solidFill>
                <a:srgbClr val="FF0000"/>
              </a:solidFill>
            </a:endParaRPr>
          </a:p>
        </p:txBody>
      </p:sp>
    </p:spTree>
    <p:extLst>
      <p:ext uri="{BB962C8B-B14F-4D97-AF65-F5344CB8AC3E}">
        <p14:creationId xmlns:p14="http://schemas.microsoft.com/office/powerpoint/2010/main" val="277915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4.4.3  make</a:t>
            </a:r>
            <a:r>
              <a:rPr lang="zh-CN" altLang="zh-CN" dirty="0">
                <a:latin typeface="Century Gothic" panose="020B0502020202020204" pitchFamily="34" charset="0"/>
                <a:ea typeface="幼圆" panose="02010509060101010101" pitchFamily="49" charset="-122"/>
              </a:rPr>
              <a:t>变量的用法</a:t>
            </a:r>
            <a:endParaRPr lang="zh-CN" altLang="en-US" dirty="0"/>
          </a:p>
        </p:txBody>
      </p:sp>
      <p:sp>
        <p:nvSpPr>
          <p:cNvPr id="11" name="内容占位符 2">
            <a:extLst>
              <a:ext uri="{FF2B5EF4-FFF2-40B4-BE49-F238E27FC236}">
                <a16:creationId xmlns:a16="http://schemas.microsoft.com/office/drawing/2014/main" id="{9C100CAE-8BE4-4C54-AAB8-DFF3C9A1A045}"/>
              </a:ext>
            </a:extLst>
          </p:cNvPr>
          <p:cNvSpPr>
            <a:spLocks noGrp="1"/>
          </p:cNvSpPr>
          <p:nvPr>
            <p:ph idx="1"/>
          </p:nvPr>
        </p:nvSpPr>
        <p:spPr>
          <a:xfrm>
            <a:off x="729166" y="1988840"/>
            <a:ext cx="8229600" cy="504825"/>
          </a:xfrm>
        </p:spPr>
        <p:txBody>
          <a:bodyPr/>
          <a:lstStyle/>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”操作符</a:t>
            </a:r>
            <a:endParaRPr lang="en-US" altLang="zh-CN" sz="2400" dirty="0">
              <a:latin typeface="Arial" panose="020B0604020202020204" pitchFamily="34" charset="0"/>
              <a:ea typeface="宋体" panose="02010600030101010101" pitchFamily="2" charset="-122"/>
            </a:endParaRPr>
          </a:p>
        </p:txBody>
      </p:sp>
      <p:sp>
        <p:nvSpPr>
          <p:cNvPr id="12" name="TextBox 5">
            <a:extLst>
              <a:ext uri="{FF2B5EF4-FFF2-40B4-BE49-F238E27FC236}">
                <a16:creationId xmlns:a16="http://schemas.microsoft.com/office/drawing/2014/main" id="{D19D4925-F48F-4D43-9324-561B464672E3}"/>
              </a:ext>
            </a:extLst>
          </p:cNvPr>
          <p:cNvSpPr txBox="1">
            <a:spLocks noChangeArrowheads="1"/>
          </p:cNvSpPr>
          <p:nvPr/>
        </p:nvSpPr>
        <p:spPr bwMode="auto">
          <a:xfrm>
            <a:off x="1243516" y="2493665"/>
            <a:ext cx="792162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pPr>
            <a:r>
              <a:rPr lang="zh-CN" altLang="en-US" sz="2400" dirty="0">
                <a:solidFill>
                  <a:srgbClr val="FF0000"/>
                </a:solidFill>
              </a:rPr>
              <a:t>条件赋值操作符</a:t>
            </a:r>
            <a:r>
              <a:rPr lang="zh-CN" altLang="en-US" sz="2400" dirty="0"/>
              <a:t>，定义：</a:t>
            </a:r>
            <a:r>
              <a:rPr lang="en-US" altLang="zh-CN" sz="2400" dirty="0">
                <a:solidFill>
                  <a:srgbClr val="FFC000"/>
                </a:solidFill>
              </a:rPr>
              <a:t>?=</a:t>
            </a:r>
          </a:p>
          <a:p>
            <a:pPr>
              <a:spcBef>
                <a:spcPts val="600"/>
              </a:spcBef>
            </a:pPr>
            <a:r>
              <a:rPr lang="zh-CN" altLang="en-US" sz="2400" dirty="0"/>
              <a:t>变量在</a:t>
            </a:r>
            <a:r>
              <a:rPr lang="zh-CN" altLang="en-US" sz="2400" dirty="0">
                <a:solidFill>
                  <a:srgbClr val="FF0000"/>
                </a:solidFill>
              </a:rPr>
              <a:t>之前没有赋值</a:t>
            </a:r>
            <a:r>
              <a:rPr lang="zh-CN" altLang="en-US" sz="2400" dirty="0"/>
              <a:t>的情况下才能对这个这个变量赋值。</a:t>
            </a:r>
            <a:endParaRPr lang="en-US" altLang="zh-CN" sz="2400" dirty="0"/>
          </a:p>
        </p:txBody>
      </p:sp>
      <p:sp>
        <p:nvSpPr>
          <p:cNvPr id="13" name="TextBox 5">
            <a:extLst>
              <a:ext uri="{FF2B5EF4-FFF2-40B4-BE49-F238E27FC236}">
                <a16:creationId xmlns:a16="http://schemas.microsoft.com/office/drawing/2014/main" id="{EB2321F4-A2C6-4154-B1DF-7E5A1C73F30A}"/>
              </a:ext>
            </a:extLst>
          </p:cNvPr>
          <p:cNvSpPr txBox="1">
            <a:spLocks noChangeArrowheads="1"/>
          </p:cNvSpPr>
          <p:nvPr/>
        </p:nvSpPr>
        <p:spPr bwMode="auto">
          <a:xfrm>
            <a:off x="1314954" y="3501728"/>
            <a:ext cx="4249737" cy="1938337"/>
          </a:xfrm>
          <a:prstGeom prst="rect">
            <a:avLst/>
          </a:prstGeom>
          <a:solidFill>
            <a:schemeClr val="accent1">
              <a:lumMod val="20000"/>
              <a:lumOff val="80000"/>
            </a:schemeClr>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indent="142875">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ts val="600"/>
              </a:spcBef>
              <a:defRPr/>
            </a:pPr>
            <a:r>
              <a:rPr lang="en-US" altLang="zh-CN" sz="2000" dirty="0"/>
              <a:t>FOO ?= bar</a:t>
            </a:r>
          </a:p>
          <a:p>
            <a:pPr>
              <a:spcBef>
                <a:spcPts val="600"/>
              </a:spcBef>
              <a:defRPr/>
            </a:pPr>
            <a:r>
              <a:rPr lang="zh-CN" altLang="en-US" sz="2000" dirty="0">
                <a:solidFill>
                  <a:srgbClr val="FF0000"/>
                </a:solidFill>
              </a:rPr>
              <a:t>等价于</a:t>
            </a:r>
            <a:endParaRPr lang="en-US" altLang="zh-CN" sz="2000" dirty="0">
              <a:solidFill>
                <a:srgbClr val="FF0000"/>
              </a:solidFill>
              <a:highlight>
                <a:srgbClr val="FFFF00"/>
              </a:highlight>
            </a:endParaRPr>
          </a:p>
          <a:p>
            <a:pPr>
              <a:spcBef>
                <a:spcPts val="600"/>
              </a:spcBef>
              <a:defRPr/>
            </a:pPr>
            <a:r>
              <a:rPr lang="en-US" altLang="zh-CN" sz="2000" dirty="0" err="1"/>
              <a:t>ifeq</a:t>
            </a:r>
            <a:r>
              <a:rPr lang="en-US" altLang="zh-CN" sz="2000" dirty="0"/>
              <a:t>($(origin FOO) undefined)</a:t>
            </a:r>
          </a:p>
          <a:p>
            <a:pPr>
              <a:spcBef>
                <a:spcPts val="600"/>
              </a:spcBef>
              <a:defRPr/>
            </a:pPr>
            <a:r>
              <a:rPr lang="en-US" altLang="zh-CN" sz="2000" dirty="0"/>
              <a:t>FOO = bar</a:t>
            </a:r>
          </a:p>
          <a:p>
            <a:pPr>
              <a:spcBef>
                <a:spcPts val="600"/>
              </a:spcBef>
              <a:defRPr/>
            </a:pPr>
            <a:r>
              <a:rPr lang="en-US" altLang="zh-CN" sz="2000" dirty="0"/>
              <a:t>Endif</a:t>
            </a:r>
            <a:endParaRPr lang="zh-CN" altLang="en-US" sz="2000" dirty="0"/>
          </a:p>
        </p:txBody>
      </p:sp>
    </p:spTree>
    <p:extLst>
      <p:ext uri="{BB962C8B-B14F-4D97-AF65-F5344CB8AC3E}">
        <p14:creationId xmlns:p14="http://schemas.microsoft.com/office/powerpoint/2010/main" val="14010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r>
              <a:rPr lang="en-US" altLang="zh-CN" dirty="0">
                <a:latin typeface="Century Gothic" panose="020B0502020202020204" pitchFamily="34" charset="0"/>
                <a:ea typeface="幼圆" panose="02010509060101010101" pitchFamily="49" charset="-122"/>
              </a:rPr>
              <a:t>4.4.3  make</a:t>
            </a:r>
            <a:r>
              <a:rPr lang="zh-CN" altLang="zh-CN" dirty="0">
                <a:latin typeface="Century Gothic" panose="020B0502020202020204" pitchFamily="34" charset="0"/>
                <a:ea typeface="幼圆" panose="02010509060101010101" pitchFamily="49" charset="-122"/>
              </a:rPr>
              <a:t>变量的用法</a:t>
            </a:r>
            <a:endParaRPr lang="zh-CN" altLang="en-US" dirty="0"/>
          </a:p>
        </p:txBody>
      </p:sp>
      <p:sp>
        <p:nvSpPr>
          <p:cNvPr id="8" name="内容占位符 2">
            <a:extLst>
              <a:ext uri="{FF2B5EF4-FFF2-40B4-BE49-F238E27FC236}">
                <a16:creationId xmlns:a16="http://schemas.microsoft.com/office/drawing/2014/main" id="{8FF9A059-3BFC-48BF-BA63-CAAF80A8A3B9}"/>
              </a:ext>
            </a:extLst>
          </p:cNvPr>
          <p:cNvSpPr>
            <a:spLocks noGrp="1"/>
          </p:cNvSpPr>
          <p:nvPr>
            <p:ph idx="1"/>
          </p:nvPr>
        </p:nvSpPr>
        <p:spPr>
          <a:xfrm>
            <a:off x="691460" y="1988840"/>
            <a:ext cx="8229600" cy="504825"/>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4</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”操作符</a:t>
            </a:r>
            <a:endParaRPr lang="en-US" altLang="zh-CN" sz="2400">
              <a:latin typeface="Arial" panose="020B0604020202020204" pitchFamily="34" charset="0"/>
              <a:ea typeface="宋体" panose="02010600030101010101" pitchFamily="2" charset="-122"/>
            </a:endParaRPr>
          </a:p>
        </p:txBody>
      </p:sp>
      <p:sp>
        <p:nvSpPr>
          <p:cNvPr id="9" name="TextBox 5">
            <a:extLst>
              <a:ext uri="{FF2B5EF4-FFF2-40B4-BE49-F238E27FC236}">
                <a16:creationId xmlns:a16="http://schemas.microsoft.com/office/drawing/2014/main" id="{89598101-A054-4809-B481-814596B75B32}"/>
              </a:ext>
            </a:extLst>
          </p:cNvPr>
          <p:cNvSpPr txBox="1">
            <a:spLocks noChangeArrowheads="1"/>
          </p:cNvSpPr>
          <p:nvPr/>
        </p:nvSpPr>
        <p:spPr bwMode="auto">
          <a:xfrm>
            <a:off x="1205810" y="2420640"/>
            <a:ext cx="7921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pPr>
            <a:r>
              <a:rPr lang="zh-CN" altLang="en-US" sz="2400" dirty="0"/>
              <a:t>操作符“</a:t>
            </a:r>
            <a:r>
              <a:rPr lang="en-US" altLang="zh-CN" sz="2400" dirty="0"/>
              <a:t>+=</a:t>
            </a:r>
            <a:r>
              <a:rPr lang="zh-CN" altLang="en-US" sz="2400" dirty="0"/>
              <a:t>”右边的变量，若在前面已被定义为直接展开式变量，则在此直接展开；否则为递归展开式变量。</a:t>
            </a:r>
            <a:endParaRPr lang="en-US" altLang="zh-CN" sz="2400" dirty="0">
              <a:solidFill>
                <a:srgbClr val="FFC000"/>
              </a:solidFill>
            </a:endParaRPr>
          </a:p>
        </p:txBody>
      </p:sp>
      <p:sp>
        <p:nvSpPr>
          <p:cNvPr id="10" name="矩形 1">
            <a:extLst>
              <a:ext uri="{FF2B5EF4-FFF2-40B4-BE49-F238E27FC236}">
                <a16:creationId xmlns:a16="http://schemas.microsoft.com/office/drawing/2014/main" id="{B5484175-6AD7-4D5C-BF78-09BCBFA9B9FA}"/>
              </a:ext>
            </a:extLst>
          </p:cNvPr>
          <p:cNvSpPr>
            <a:spLocks noChangeArrowheads="1"/>
          </p:cNvSpPr>
          <p:nvPr/>
        </p:nvSpPr>
        <p:spPr bwMode="auto">
          <a:xfrm>
            <a:off x="702573" y="3341390"/>
            <a:ext cx="22685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FontTx/>
              <a:buNone/>
            </a:pPr>
            <a:r>
              <a:rPr lang="en-US" altLang="zh-CN" sz="2400">
                <a:latin typeface="Arial" panose="020B0604020202020204" pitchFamily="34" charset="0"/>
                <a:ea typeface="宋体" panose="02010600030101010101" pitchFamily="2" charset="-122"/>
              </a:rPr>
              <a:t>5</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自动化变量</a:t>
            </a:r>
            <a:endParaRPr lang="zh-CN" altLang="en-US" sz="2400">
              <a:latin typeface="Arial" panose="020B0604020202020204" pitchFamily="34" charset="0"/>
              <a:ea typeface="宋体" panose="02010600030101010101" pitchFamily="2" charset="-122"/>
            </a:endParaRPr>
          </a:p>
        </p:txBody>
      </p:sp>
      <p:sp>
        <p:nvSpPr>
          <p:cNvPr id="14" name="TextBox 5">
            <a:extLst>
              <a:ext uri="{FF2B5EF4-FFF2-40B4-BE49-F238E27FC236}">
                <a16:creationId xmlns:a16="http://schemas.microsoft.com/office/drawing/2014/main" id="{0558A639-C0AE-49E3-BCC4-0587BFC26A7E}"/>
              </a:ext>
            </a:extLst>
          </p:cNvPr>
          <p:cNvSpPr txBox="1">
            <a:spLocks noChangeArrowheads="1"/>
          </p:cNvSpPr>
          <p:nvPr/>
        </p:nvSpPr>
        <p:spPr bwMode="auto">
          <a:xfrm>
            <a:off x="1188348" y="3841453"/>
            <a:ext cx="7939087"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pPr>
            <a:r>
              <a:rPr lang="en-US" altLang="zh-CN" sz="2400" dirty="0">
                <a:solidFill>
                  <a:srgbClr val="FFC000"/>
                </a:solidFill>
              </a:rPr>
              <a:t>$?: </a:t>
            </a:r>
            <a:r>
              <a:rPr lang="zh-CN" altLang="en-US" sz="2400" dirty="0"/>
              <a:t>表示依赖文件列表中</a:t>
            </a:r>
            <a:r>
              <a:rPr lang="zh-CN" altLang="en-US" sz="2400" dirty="0">
                <a:solidFill>
                  <a:srgbClr val="FF0000"/>
                </a:solidFill>
              </a:rPr>
              <a:t>被改变过的所有文件</a:t>
            </a:r>
            <a:r>
              <a:rPr lang="zh-CN" altLang="en-US" sz="2400" dirty="0"/>
              <a:t>（即更新的文件）</a:t>
            </a:r>
            <a:endParaRPr lang="en-US" altLang="zh-CN" sz="2400" dirty="0"/>
          </a:p>
          <a:p>
            <a:pPr>
              <a:spcBef>
                <a:spcPts val="600"/>
              </a:spcBef>
            </a:pPr>
            <a:r>
              <a:rPr lang="en-US" altLang="zh-CN" sz="2400" dirty="0">
                <a:solidFill>
                  <a:srgbClr val="FFC000"/>
                </a:solidFill>
              </a:rPr>
              <a:t>$^: </a:t>
            </a:r>
            <a:r>
              <a:rPr lang="zh-CN" altLang="en-US" sz="2400" dirty="0"/>
              <a:t>表示规则中通过目录搜索得到的所有依赖文件</a:t>
            </a:r>
            <a:endParaRPr lang="en-US" altLang="zh-CN" sz="2400" dirty="0">
              <a:solidFill>
                <a:srgbClr val="FFC000"/>
              </a:solidFill>
            </a:endParaRPr>
          </a:p>
          <a:p>
            <a:pPr>
              <a:spcBef>
                <a:spcPts val="600"/>
              </a:spcBef>
            </a:pPr>
            <a:r>
              <a:rPr lang="en-US" altLang="zh-CN" sz="2400" dirty="0">
                <a:solidFill>
                  <a:srgbClr val="FFC000"/>
                </a:solidFill>
              </a:rPr>
              <a:t>$@: </a:t>
            </a:r>
            <a:r>
              <a:rPr lang="zh-CN" altLang="en-US" sz="2400" dirty="0"/>
              <a:t>表示规则中的目标文件</a:t>
            </a:r>
            <a:endParaRPr lang="en-US" altLang="zh-CN" sz="2400" dirty="0">
              <a:solidFill>
                <a:srgbClr val="FFC000"/>
              </a:solidFill>
            </a:endParaRPr>
          </a:p>
          <a:p>
            <a:pPr>
              <a:spcBef>
                <a:spcPts val="600"/>
              </a:spcBef>
            </a:pPr>
            <a:r>
              <a:rPr lang="en-US" altLang="zh-CN" sz="2400" dirty="0">
                <a:solidFill>
                  <a:srgbClr val="FFC000"/>
                </a:solidFill>
              </a:rPr>
              <a:t>$&lt;: </a:t>
            </a:r>
            <a:r>
              <a:rPr lang="zh-CN" altLang="en-US" sz="2400" dirty="0"/>
              <a:t>表示规则中通过目录搜索得到的所有依赖列表的第一个依赖文件</a:t>
            </a:r>
            <a:endParaRPr lang="en-US" altLang="zh-CN" sz="2400" dirty="0">
              <a:solidFill>
                <a:srgbClr val="FFC000"/>
              </a:solidFill>
            </a:endParaRPr>
          </a:p>
        </p:txBody>
      </p:sp>
    </p:spTree>
    <p:extLst>
      <p:ext uri="{BB962C8B-B14F-4D97-AF65-F5344CB8AC3E}">
        <p14:creationId xmlns:p14="http://schemas.microsoft.com/office/powerpoint/2010/main" val="33152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7C227-127F-4847-B02E-DAA7ABB30E34}"/>
              </a:ext>
            </a:extLst>
          </p:cNvPr>
          <p:cNvSpPr>
            <a:spLocks noGrp="1"/>
          </p:cNvSpPr>
          <p:nvPr>
            <p:ph type="title"/>
          </p:nvPr>
        </p:nvSpPr>
        <p:spPr/>
        <p:txBody>
          <a:bodyPr/>
          <a:lstStyle/>
          <a:p>
            <a:r>
              <a:rPr lang="zh-CN" altLang="en-US" dirty="0"/>
              <a:t>上节课内容复习（三）</a:t>
            </a:r>
          </a:p>
        </p:txBody>
      </p:sp>
      <p:sp>
        <p:nvSpPr>
          <p:cNvPr id="3" name="内容占位符 2">
            <a:extLst>
              <a:ext uri="{FF2B5EF4-FFF2-40B4-BE49-F238E27FC236}">
                <a16:creationId xmlns:a16="http://schemas.microsoft.com/office/drawing/2014/main" id="{4E53789E-E1F7-4D3F-A274-CA8639584E83}"/>
              </a:ext>
            </a:extLst>
          </p:cNvPr>
          <p:cNvSpPr>
            <a:spLocks noGrp="1"/>
          </p:cNvSpPr>
          <p:nvPr>
            <p:ph idx="1"/>
          </p:nvPr>
        </p:nvSpPr>
        <p:spPr>
          <a:xfrm>
            <a:off x="838200" y="1844674"/>
            <a:ext cx="7837488" cy="4536653"/>
          </a:xfrm>
        </p:spPr>
        <p:txBody>
          <a:bodyPr/>
          <a:lstStyle/>
          <a:p>
            <a:r>
              <a:rPr lang="en-US" altLang="zh-CN" sz="2000" dirty="0"/>
              <a:t>13</a:t>
            </a:r>
            <a:r>
              <a:rPr lang="zh-CN" altLang="en-US" sz="2000" dirty="0"/>
              <a:t>个常用的</a:t>
            </a:r>
            <a:r>
              <a:rPr lang="en-US" altLang="zh-CN" sz="2000" dirty="0" err="1"/>
              <a:t>linux</a:t>
            </a:r>
            <a:r>
              <a:rPr lang="zh-CN" altLang="en-US" sz="2000" dirty="0"/>
              <a:t>命令</a:t>
            </a:r>
            <a:r>
              <a:rPr lang="en-US" altLang="zh-CN" sz="2000" dirty="0"/>
              <a:t>(</a:t>
            </a:r>
            <a:r>
              <a:rPr lang="zh-CN" altLang="en-US" sz="2000" dirty="0"/>
              <a:t>课本</a:t>
            </a:r>
            <a:r>
              <a:rPr lang="en-US" altLang="zh-CN" sz="2000" dirty="0"/>
              <a:t>45</a:t>
            </a:r>
            <a:r>
              <a:rPr lang="zh-CN" altLang="en-US" sz="2000" dirty="0"/>
              <a:t>页</a:t>
            </a:r>
            <a:r>
              <a:rPr lang="en-US" altLang="zh-CN" sz="2000" dirty="0"/>
              <a:t>)</a:t>
            </a:r>
          </a:p>
          <a:p>
            <a:r>
              <a:rPr lang="en-US" altLang="zh-CN" sz="2000" dirty="0"/>
              <a:t>1</a:t>
            </a:r>
            <a:r>
              <a:rPr lang="zh-CN" altLang="en-US" sz="2000" dirty="0"/>
              <a:t>、将文件</a:t>
            </a:r>
            <a:r>
              <a:rPr lang="en-US" altLang="zh-CN" sz="2000" dirty="0" err="1"/>
              <a:t>fork.c</a:t>
            </a:r>
            <a:r>
              <a:rPr lang="zh-CN" altLang="en-US" sz="2000" dirty="0"/>
              <a:t>拷贝到</a:t>
            </a:r>
            <a:r>
              <a:rPr lang="en-US" altLang="zh-CN" sz="2000" dirty="0"/>
              <a:t>~/dir1</a:t>
            </a:r>
            <a:r>
              <a:rPr lang="zh-CN" altLang="en-US" sz="2000" dirty="0"/>
              <a:t>这个目录下，并改名为 </a:t>
            </a:r>
            <a:r>
              <a:rPr lang="en-US" altLang="zh-CN" sz="2000" dirty="0"/>
              <a:t>y1.c</a:t>
            </a:r>
            <a:r>
              <a:rPr lang="zh-CN" altLang="en-US" sz="2000" dirty="0"/>
              <a:t>。</a:t>
            </a:r>
            <a:endParaRPr lang="en-US" altLang="zh-CN" sz="2000" dirty="0"/>
          </a:p>
          <a:p>
            <a:pPr lvl="1"/>
            <a:r>
              <a:rPr lang="zh-CN" altLang="en-US" sz="1600" dirty="0"/>
              <a:t>答案：</a:t>
            </a:r>
            <a:r>
              <a:rPr lang="es-ES" altLang="zh-CN" sz="1600" dirty="0"/>
              <a:t>cp  –i </a:t>
            </a:r>
            <a:r>
              <a:rPr lang="en-US" altLang="zh-CN" sz="1600" dirty="0" err="1"/>
              <a:t>fork.c</a:t>
            </a:r>
            <a:r>
              <a:rPr lang="es-ES" altLang="zh-CN" sz="1600" dirty="0"/>
              <a:t> ~/dir1/y1.c  </a:t>
            </a:r>
          </a:p>
          <a:p>
            <a:r>
              <a:rPr lang="en-US" altLang="zh-CN" sz="2000" dirty="0"/>
              <a:t>2</a:t>
            </a:r>
            <a:r>
              <a:rPr lang="zh-CN" altLang="en-US" sz="2000" dirty="0"/>
              <a:t>、显示目录</a:t>
            </a:r>
            <a:r>
              <a:rPr lang="en-US" altLang="zh-CN" sz="2000" dirty="0"/>
              <a:t>/</a:t>
            </a:r>
            <a:r>
              <a:rPr lang="en-US" altLang="zh-CN" sz="2000" dirty="0" err="1"/>
              <a:t>usr</a:t>
            </a:r>
            <a:r>
              <a:rPr lang="zh-CN" altLang="en-US" sz="2000" dirty="0"/>
              <a:t>下的所有文件和子目录的名字</a:t>
            </a:r>
          </a:p>
          <a:p>
            <a:pPr lvl="1"/>
            <a:r>
              <a:rPr lang="zh-CN" altLang="en-US" sz="1600" dirty="0"/>
              <a:t>答案：</a:t>
            </a:r>
            <a:r>
              <a:rPr lang="en-US" altLang="zh-CN" sz="1600" dirty="0"/>
              <a:t>ls   -a   /user </a:t>
            </a:r>
          </a:p>
          <a:p>
            <a:r>
              <a:rPr lang="en-US" altLang="zh-CN" sz="2000" dirty="0"/>
              <a:t>3</a:t>
            </a:r>
            <a:r>
              <a:rPr lang="zh-CN" altLang="en-US" sz="2000" dirty="0"/>
              <a:t>、在</a:t>
            </a:r>
            <a:r>
              <a:rPr lang="en-US" altLang="zh-CN" sz="2000" dirty="0" err="1"/>
              <a:t>mydir</a:t>
            </a:r>
            <a:r>
              <a:rPr lang="zh-CN" altLang="en-US" sz="2000" dirty="0"/>
              <a:t>目录下查找</a:t>
            </a:r>
            <a:r>
              <a:rPr lang="en-US" altLang="zh-CN" sz="2000" dirty="0"/>
              <a:t>.c</a:t>
            </a:r>
            <a:r>
              <a:rPr lang="zh-CN" altLang="en-US" sz="2000" dirty="0"/>
              <a:t>文件，并将搜索到的文件删除。 </a:t>
            </a:r>
          </a:p>
          <a:p>
            <a:pPr lvl="1"/>
            <a:r>
              <a:rPr lang="zh-CN" altLang="en-US" sz="1600" dirty="0"/>
              <a:t>答案：</a:t>
            </a:r>
            <a:r>
              <a:rPr lang="en-US" altLang="zh-CN" sz="1600" dirty="0"/>
              <a:t>find   /</a:t>
            </a:r>
            <a:r>
              <a:rPr lang="en-US" altLang="zh-CN" sz="1600" dirty="0" err="1"/>
              <a:t>mydir</a:t>
            </a:r>
            <a:r>
              <a:rPr lang="en-US" altLang="zh-CN" sz="1600" dirty="0"/>
              <a:t>  -name “*.c”-exec rm {}</a:t>
            </a:r>
          </a:p>
          <a:p>
            <a:endParaRPr lang="zh-CN" altLang="en-US" sz="2000" dirty="0"/>
          </a:p>
          <a:p>
            <a:r>
              <a:rPr lang="en-US" altLang="zh-CN" sz="2000" dirty="0"/>
              <a:t>Sd</a:t>
            </a:r>
            <a:r>
              <a:rPr lang="zh-CN" altLang="en-US" sz="2000" dirty="0"/>
              <a:t>卡烧写代码：</a:t>
            </a:r>
            <a:endParaRPr lang="en-US" altLang="zh-CN" sz="2000" dirty="0"/>
          </a:p>
          <a:p>
            <a:r>
              <a:rPr lang="zh-CN" altLang="en-US" sz="2000" dirty="0"/>
              <a:t>将文件</a:t>
            </a:r>
            <a:r>
              <a:rPr lang="en-US" altLang="zh-CN" sz="2000" dirty="0" err="1"/>
              <a:t>led.bin</a:t>
            </a:r>
            <a:r>
              <a:rPr lang="zh-CN" altLang="en-US" sz="2000" dirty="0"/>
              <a:t>烧写到</a:t>
            </a:r>
            <a:r>
              <a:rPr lang="en-US" altLang="zh-CN" sz="2000" dirty="0"/>
              <a:t>SD</a:t>
            </a:r>
            <a:r>
              <a:rPr lang="zh-CN" altLang="en-US" sz="2000" dirty="0"/>
              <a:t>卡的扇区</a:t>
            </a:r>
            <a:r>
              <a:rPr lang="en-US" altLang="zh-CN" sz="2000" dirty="0"/>
              <a:t>1</a:t>
            </a:r>
          </a:p>
          <a:p>
            <a:pPr marL="0" indent="0">
              <a:buNone/>
            </a:pPr>
            <a:r>
              <a:rPr lang="zh-CN" altLang="en-US" sz="2000" dirty="0"/>
              <a:t> </a:t>
            </a:r>
            <a:r>
              <a:rPr lang="en-US" altLang="zh-CN" sz="2000" dirty="0"/>
              <a:t>dd  bs=512 </a:t>
            </a:r>
            <a:r>
              <a:rPr lang="en-US" altLang="zh-CN" sz="2000" dirty="0" err="1"/>
              <a:t>iflag</a:t>
            </a:r>
            <a:r>
              <a:rPr lang="en-US" altLang="zh-CN" sz="2000" dirty="0"/>
              <a:t>=</a:t>
            </a:r>
            <a:r>
              <a:rPr lang="en-US" altLang="zh-CN" sz="2000" dirty="0" err="1"/>
              <a:t>dsync</a:t>
            </a:r>
            <a:r>
              <a:rPr lang="en-US" altLang="zh-CN" sz="2000" dirty="0"/>
              <a:t> </a:t>
            </a:r>
            <a:r>
              <a:rPr lang="en-US" altLang="zh-CN" sz="2000" dirty="0" err="1"/>
              <a:t>oflag</a:t>
            </a:r>
            <a:r>
              <a:rPr lang="en-US" altLang="zh-CN" sz="2000" dirty="0"/>
              <a:t>=</a:t>
            </a:r>
            <a:r>
              <a:rPr lang="en-US" altLang="zh-CN" sz="2000" dirty="0" err="1"/>
              <a:t>dsync</a:t>
            </a:r>
            <a:r>
              <a:rPr lang="en-US" altLang="zh-CN" sz="2000" dirty="0"/>
              <a:t> if=</a:t>
            </a:r>
            <a:r>
              <a:rPr lang="en-US" altLang="zh-CN" sz="2000" dirty="0" err="1"/>
              <a:t>led.bin</a:t>
            </a:r>
            <a:r>
              <a:rPr lang="en-US" altLang="zh-CN" sz="2000" dirty="0"/>
              <a:t> of=/dev/</a:t>
            </a:r>
            <a:r>
              <a:rPr lang="en-US" altLang="zh-CN" sz="2000" dirty="0" err="1"/>
              <a:t>sdb</a:t>
            </a:r>
            <a:r>
              <a:rPr lang="en-US" altLang="zh-CN" sz="2000" dirty="0"/>
              <a:t> seek=1</a:t>
            </a:r>
          </a:p>
          <a:p>
            <a:endParaRPr lang="zh-CN" altLang="en-US" dirty="0"/>
          </a:p>
        </p:txBody>
      </p:sp>
      <p:grpSp>
        <p:nvGrpSpPr>
          <p:cNvPr id="17" name="组合 16">
            <a:extLst>
              <a:ext uri="{FF2B5EF4-FFF2-40B4-BE49-F238E27FC236}">
                <a16:creationId xmlns:a16="http://schemas.microsoft.com/office/drawing/2014/main" id="{382020AB-16CD-4A75-86C2-6B5AD1A5321B}"/>
              </a:ext>
            </a:extLst>
          </p:cNvPr>
          <p:cNvGrpSpPr/>
          <p:nvPr/>
        </p:nvGrpSpPr>
        <p:grpSpPr>
          <a:xfrm>
            <a:off x="544860" y="5813671"/>
            <a:ext cx="8424168" cy="1054231"/>
            <a:chOff x="1034065" y="3733526"/>
            <a:chExt cx="8341478" cy="1640703"/>
          </a:xfrm>
        </p:grpSpPr>
        <p:sp>
          <p:nvSpPr>
            <p:cNvPr id="18" name="线形标注 2 7">
              <a:extLst>
                <a:ext uri="{FF2B5EF4-FFF2-40B4-BE49-F238E27FC236}">
                  <a16:creationId xmlns:a16="http://schemas.microsoft.com/office/drawing/2014/main" id="{9B8E04EE-E0F9-4078-A6AF-282660DA3AB1}"/>
                </a:ext>
              </a:extLst>
            </p:cNvPr>
            <p:cNvSpPr>
              <a:spLocks/>
            </p:cNvSpPr>
            <p:nvPr/>
          </p:nvSpPr>
          <p:spPr bwMode="auto">
            <a:xfrm>
              <a:off x="7719781" y="3851663"/>
              <a:ext cx="1655762" cy="685801"/>
            </a:xfrm>
            <a:prstGeom prst="borderCallout2">
              <a:avLst>
                <a:gd name="adj1" fmla="val -16940"/>
                <a:gd name="adj2" fmla="val 51449"/>
                <a:gd name="adj3" fmla="val -57139"/>
                <a:gd name="adj4" fmla="val 66574"/>
                <a:gd name="adj5" fmla="val -56727"/>
                <a:gd name="adj6" fmla="val 23537"/>
              </a:avLst>
            </a:prstGeom>
            <a:solidFill>
              <a:srgbClr val="66CCFF"/>
            </a:solidFill>
            <a:ln w="28575">
              <a:solidFill>
                <a:srgbClr val="FFC000"/>
              </a:solidFill>
              <a:miter lim="800000"/>
              <a:headEnd/>
              <a:tailEnd/>
            </a:ln>
            <a:effectLst>
              <a:outerShdw blurRad="63500" dist="25400" dir="14699927" algn="t" rotWithShape="0">
                <a:srgbClr val="000000">
                  <a:alpha val="50000"/>
                </a:srgbClr>
              </a:outerShdw>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1" dirty="0">
                  <a:solidFill>
                    <a:srgbClr val="FF0000"/>
                  </a:solidFill>
                  <a:latin typeface="Century Gothic" panose="020B0502020202020204" pitchFamily="34" charset="0"/>
                  <a:ea typeface="幼圆" panose="02010509060101010101" pitchFamily="49" charset="-122"/>
                </a:rPr>
                <a:t>seed=num</a:t>
              </a:r>
            </a:p>
            <a:p>
              <a:pPr algn="ctr" eaLnBrk="1" hangingPunct="1">
                <a:defRPr/>
              </a:pPr>
              <a:r>
                <a:rPr lang="zh-CN" altLang="en-US" sz="1200" b="1" dirty="0">
                  <a:solidFill>
                    <a:srgbClr val="FF0000"/>
                  </a:solidFill>
                  <a:latin typeface="Century Gothic" panose="020B0502020202020204" pitchFamily="34" charset="0"/>
                  <a:ea typeface="幼圆" panose="02010509060101010101" pitchFamily="49" charset="-122"/>
                </a:rPr>
                <a:t>指定烧写扇区</a:t>
              </a:r>
            </a:p>
          </p:txBody>
        </p:sp>
        <p:sp>
          <p:nvSpPr>
            <p:cNvPr id="19" name="线形标注 2 8">
              <a:extLst>
                <a:ext uri="{FF2B5EF4-FFF2-40B4-BE49-F238E27FC236}">
                  <a16:creationId xmlns:a16="http://schemas.microsoft.com/office/drawing/2014/main" id="{0D7B9519-FE19-4D51-86D0-C3010C9403A5}"/>
                </a:ext>
              </a:extLst>
            </p:cNvPr>
            <p:cNvSpPr>
              <a:spLocks/>
            </p:cNvSpPr>
            <p:nvPr/>
          </p:nvSpPr>
          <p:spPr bwMode="auto">
            <a:xfrm>
              <a:off x="6019892" y="4616898"/>
              <a:ext cx="2376488" cy="719137"/>
            </a:xfrm>
            <a:prstGeom prst="borderCallout2">
              <a:avLst>
                <a:gd name="adj1" fmla="val -16940"/>
                <a:gd name="adj2" fmla="val 51449"/>
                <a:gd name="adj3" fmla="val -152627"/>
                <a:gd name="adj4" fmla="val -15614"/>
                <a:gd name="adj5" fmla="val -153864"/>
                <a:gd name="adj6" fmla="val 65981"/>
              </a:avLst>
            </a:prstGeom>
            <a:solidFill>
              <a:srgbClr val="66CCFF"/>
            </a:solidFill>
            <a:ln w="28575">
              <a:solidFill>
                <a:srgbClr val="FFC000"/>
              </a:solidFill>
              <a:miter lim="800000"/>
              <a:headEnd/>
              <a:tailEnd/>
            </a:ln>
            <a:effectLst>
              <a:outerShdw blurRad="63500" dist="25400" dir="14699927" algn="t" rotWithShape="0">
                <a:srgbClr val="000000">
                  <a:alpha val="50000"/>
                </a:srgbClr>
              </a:outerShdw>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1" dirty="0">
                  <a:solidFill>
                    <a:srgbClr val="FF0000"/>
                  </a:solidFill>
                  <a:latin typeface="Century Gothic" panose="020B0502020202020204" pitchFamily="34" charset="0"/>
                  <a:ea typeface="幼圆" panose="02010509060101010101" pitchFamily="49" charset="-122"/>
                </a:rPr>
                <a:t>if=file</a:t>
              </a:r>
              <a:r>
                <a:rPr lang="zh-CN" altLang="en-US" sz="1200" b="1" dirty="0">
                  <a:solidFill>
                    <a:srgbClr val="FF0000"/>
                  </a:solidFill>
                  <a:latin typeface="Century Gothic" panose="020B0502020202020204" pitchFamily="34" charset="0"/>
                  <a:ea typeface="幼圆" panose="02010509060101010101" pitchFamily="49" charset="-122"/>
                </a:rPr>
                <a:t>、</a:t>
              </a:r>
              <a:r>
                <a:rPr lang="en-US" altLang="zh-CN" sz="1200" b="1" dirty="0">
                  <a:solidFill>
                    <a:srgbClr val="FF0000"/>
                  </a:solidFill>
                  <a:latin typeface="Century Gothic" panose="020B0502020202020204" pitchFamily="34" charset="0"/>
                  <a:ea typeface="幼圆" panose="02010509060101010101" pitchFamily="49" charset="-122"/>
                </a:rPr>
                <a:t>of=file</a:t>
              </a:r>
            </a:p>
            <a:p>
              <a:pPr algn="ctr" eaLnBrk="1" hangingPunct="1">
                <a:defRPr/>
              </a:pPr>
              <a:r>
                <a:rPr lang="zh-CN" altLang="en-US" sz="1200" b="1" dirty="0">
                  <a:solidFill>
                    <a:srgbClr val="FF0000"/>
                  </a:solidFill>
                  <a:latin typeface="Century Gothic" panose="020B0502020202020204" pitchFamily="34" charset="0"/>
                  <a:ea typeface="幼圆" panose="02010509060101010101" pitchFamily="49" charset="-122"/>
                </a:rPr>
                <a:t>指定输入、输出文件</a:t>
              </a:r>
            </a:p>
          </p:txBody>
        </p:sp>
        <p:sp>
          <p:nvSpPr>
            <p:cNvPr id="20" name="线形标注 2 9">
              <a:extLst>
                <a:ext uri="{FF2B5EF4-FFF2-40B4-BE49-F238E27FC236}">
                  <a16:creationId xmlns:a16="http://schemas.microsoft.com/office/drawing/2014/main" id="{D5FA5786-0AAC-47E2-ABC5-A59B8827B849}"/>
                </a:ext>
              </a:extLst>
            </p:cNvPr>
            <p:cNvSpPr>
              <a:spLocks/>
            </p:cNvSpPr>
            <p:nvPr/>
          </p:nvSpPr>
          <p:spPr bwMode="auto">
            <a:xfrm>
              <a:off x="2240187" y="4670967"/>
              <a:ext cx="3600450" cy="703262"/>
            </a:xfrm>
            <a:prstGeom prst="borderCallout2">
              <a:avLst>
                <a:gd name="adj1" fmla="val -10875"/>
                <a:gd name="adj2" fmla="val 51958"/>
                <a:gd name="adj3" fmla="val -170837"/>
                <a:gd name="adj4" fmla="val 90024"/>
                <a:gd name="adj5" fmla="val -165353"/>
                <a:gd name="adj6" fmla="val 25753"/>
              </a:avLst>
            </a:prstGeom>
            <a:solidFill>
              <a:srgbClr val="66CCFF"/>
            </a:solidFill>
            <a:ln w="28575">
              <a:solidFill>
                <a:srgbClr val="FFC000"/>
              </a:solidFill>
              <a:miter lim="800000"/>
              <a:headEnd/>
              <a:tailEnd/>
            </a:ln>
            <a:effectLst>
              <a:outerShdw blurRad="63500" dist="25400" dir="14699927" algn="t" rotWithShape="0">
                <a:srgbClr val="000000">
                  <a:alpha val="50000"/>
                </a:srgbClr>
              </a:outerShdw>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1" dirty="0" err="1">
                  <a:solidFill>
                    <a:srgbClr val="FF0000"/>
                  </a:solidFill>
                  <a:latin typeface="Century Gothic" panose="020B0502020202020204" pitchFamily="34" charset="0"/>
                  <a:ea typeface="幼圆" panose="02010509060101010101" pitchFamily="49" charset="-122"/>
                </a:rPr>
                <a:t>iflag</a:t>
              </a:r>
              <a:r>
                <a:rPr lang="en-US" altLang="zh-CN" sz="1200" b="1" dirty="0">
                  <a:solidFill>
                    <a:srgbClr val="FF0000"/>
                  </a:solidFill>
                  <a:latin typeface="Century Gothic" panose="020B0502020202020204" pitchFamily="34" charset="0"/>
                  <a:ea typeface="幼圆" panose="02010509060101010101" pitchFamily="49" charset="-122"/>
                </a:rPr>
                <a:t>=flag</a:t>
              </a:r>
              <a:r>
                <a:rPr lang="zh-CN" altLang="en-US" sz="1200" b="1" dirty="0">
                  <a:solidFill>
                    <a:srgbClr val="FF0000"/>
                  </a:solidFill>
                  <a:latin typeface="Century Gothic" panose="020B0502020202020204" pitchFamily="34" charset="0"/>
                  <a:ea typeface="幼圆" panose="02010509060101010101" pitchFamily="49" charset="-122"/>
                </a:rPr>
                <a:t>、</a:t>
              </a:r>
              <a:r>
                <a:rPr lang="en-US" altLang="zh-CN" sz="1200" b="1" dirty="0">
                  <a:solidFill>
                    <a:srgbClr val="FF0000"/>
                  </a:solidFill>
                  <a:latin typeface="Century Gothic" panose="020B0502020202020204" pitchFamily="34" charset="0"/>
                  <a:ea typeface="幼圆" panose="02010509060101010101" pitchFamily="49" charset="-122"/>
                </a:rPr>
                <a:t>of=flag</a:t>
              </a:r>
            </a:p>
            <a:p>
              <a:pPr algn="ctr" eaLnBrk="1" hangingPunct="1">
                <a:defRPr/>
              </a:pPr>
              <a:r>
                <a:rPr lang="zh-CN" altLang="en-US" sz="1200" b="1" dirty="0">
                  <a:solidFill>
                    <a:srgbClr val="FF0000"/>
                  </a:solidFill>
                  <a:latin typeface="Century Gothic" panose="020B0502020202020204" pitchFamily="34" charset="0"/>
                  <a:ea typeface="幼圆" panose="02010509060101010101" pitchFamily="49" charset="-122"/>
                </a:rPr>
                <a:t>指定访问输入、输出文件的方式</a:t>
              </a:r>
            </a:p>
          </p:txBody>
        </p:sp>
        <p:sp>
          <p:nvSpPr>
            <p:cNvPr id="21" name="线形标注 2 10">
              <a:extLst>
                <a:ext uri="{FF2B5EF4-FFF2-40B4-BE49-F238E27FC236}">
                  <a16:creationId xmlns:a16="http://schemas.microsoft.com/office/drawing/2014/main" id="{19767C46-DA4E-4378-B1C1-63AF0DC6F34A}"/>
                </a:ext>
              </a:extLst>
            </p:cNvPr>
            <p:cNvSpPr>
              <a:spLocks/>
            </p:cNvSpPr>
            <p:nvPr/>
          </p:nvSpPr>
          <p:spPr bwMode="auto">
            <a:xfrm>
              <a:off x="1034065" y="3733526"/>
              <a:ext cx="3006347" cy="758825"/>
            </a:xfrm>
            <a:prstGeom prst="borderCallout2">
              <a:avLst>
                <a:gd name="adj1" fmla="val -6241"/>
                <a:gd name="adj2" fmla="val 49120"/>
                <a:gd name="adj3" fmla="val -32208"/>
                <a:gd name="adj4" fmla="val 32534"/>
                <a:gd name="adj5" fmla="val -28809"/>
                <a:gd name="adj6" fmla="val 51721"/>
              </a:avLst>
            </a:prstGeom>
            <a:solidFill>
              <a:srgbClr val="66CCFF"/>
            </a:solidFill>
            <a:ln w="28575">
              <a:solidFill>
                <a:srgbClr val="FFC000"/>
              </a:solidFill>
              <a:miter lim="800000"/>
              <a:headEnd/>
              <a:tailEnd/>
            </a:ln>
            <a:effectLst>
              <a:outerShdw blurRad="63500" dist="25400" dir="14699927" algn="t" rotWithShape="0">
                <a:srgbClr val="000000">
                  <a:alpha val="50000"/>
                </a:srgbClr>
              </a:outerShdw>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200" b="1" dirty="0">
                  <a:solidFill>
                    <a:srgbClr val="FF0000"/>
                  </a:solidFill>
                  <a:latin typeface="Century Gothic" panose="020B0502020202020204" pitchFamily="34" charset="0"/>
                  <a:ea typeface="幼圆" panose="02010509060101010101" pitchFamily="49" charset="-122"/>
                </a:rPr>
                <a:t>bs=Bytes</a:t>
              </a:r>
            </a:p>
            <a:p>
              <a:pPr algn="ctr" eaLnBrk="1" hangingPunct="1">
                <a:defRPr/>
              </a:pPr>
              <a:r>
                <a:rPr lang="zh-CN" altLang="en-US" sz="1200" b="1" dirty="0">
                  <a:solidFill>
                    <a:srgbClr val="FF0000"/>
                  </a:solidFill>
                  <a:latin typeface="Century Gothic" panose="020B0502020202020204" pitchFamily="34" charset="0"/>
                  <a:ea typeface="幼圆" panose="02010509060101010101" pitchFamily="49" charset="-122"/>
                </a:rPr>
                <a:t>设置读写缓冲的字节数，即扇区大小</a:t>
              </a:r>
            </a:p>
          </p:txBody>
        </p:sp>
      </p:grpSp>
    </p:spTree>
    <p:extLst>
      <p:ext uri="{BB962C8B-B14F-4D97-AF65-F5344CB8AC3E}">
        <p14:creationId xmlns:p14="http://schemas.microsoft.com/office/powerpoint/2010/main" val="3272002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make</a:t>
            </a:r>
            <a:r>
              <a:rPr lang="zh-CN" altLang="en-US" dirty="0">
                <a:latin typeface="Century Gothic" panose="020B0502020202020204" pitchFamily="34" charset="0"/>
                <a:ea typeface="幼圆" panose="02010509060101010101" pitchFamily="49" charset="-122"/>
              </a:rPr>
              <a:t>的</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11" name="内容占位符 2">
            <a:extLst>
              <a:ext uri="{FF2B5EF4-FFF2-40B4-BE49-F238E27FC236}">
                <a16:creationId xmlns:a16="http://schemas.microsoft.com/office/drawing/2014/main" id="{E199A315-7EC0-4E75-9F02-5C0AEE98D5C6}"/>
              </a:ext>
            </a:extLst>
          </p:cNvPr>
          <p:cNvSpPr>
            <a:spLocks noGrp="1"/>
          </p:cNvSpPr>
          <p:nvPr>
            <p:ph idx="1"/>
          </p:nvPr>
        </p:nvSpPr>
        <p:spPr>
          <a:xfrm>
            <a:off x="845299" y="1916832"/>
            <a:ext cx="8229600" cy="4572000"/>
          </a:xfrm>
        </p:spPr>
        <p:txBody>
          <a:bodyPr/>
          <a:lstStyle/>
          <a:p>
            <a:pPr eaLnBrk="1" hangingPunct="1">
              <a:buFont typeface="Wingdings 2" panose="05020102010507070707" pitchFamily="18" charset="2"/>
              <a:buNone/>
            </a:pPr>
            <a:r>
              <a:rPr lang="zh-CN" altLang="en-US" sz="2400" dirty="0">
                <a:latin typeface="Arial" panose="020B0604020202020204" pitchFamily="34" charset="0"/>
                <a:ea typeface="宋体" panose="02010600030101010101" pitchFamily="2" charset="-122"/>
              </a:rPr>
              <a:t>函数</a:t>
            </a:r>
            <a:r>
              <a:rPr lang="zh-CN" altLang="en-US" sz="2400" dirty="0">
                <a:solidFill>
                  <a:srgbClr val="FF0000"/>
                </a:solidFill>
                <a:latin typeface="Arial" panose="020B0604020202020204" pitchFamily="34" charset="0"/>
                <a:ea typeface="宋体" panose="02010600030101010101" pitchFamily="2" charset="-122"/>
              </a:rPr>
              <a:t>调用格式</a:t>
            </a:r>
            <a:endParaRPr lang="en-US" altLang="zh-CN" sz="2400" dirty="0">
              <a:solidFill>
                <a:srgbClr val="FF0000"/>
              </a:solidFill>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zh-CN" altLang="en-US" sz="2400" dirty="0">
                <a:latin typeface="Arial" panose="020B0604020202020204" pitchFamily="34" charset="0"/>
                <a:ea typeface="宋体" panose="02010600030101010101" pitchFamily="2" charset="-122"/>
              </a:rPr>
              <a:t>格式</a:t>
            </a: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$(function arguments)   </a:t>
            </a:r>
            <a:r>
              <a:rPr lang="zh-CN" altLang="en-US" sz="2400" dirty="0">
                <a:latin typeface="Arial" panose="020B0604020202020204" pitchFamily="34" charset="0"/>
                <a:ea typeface="宋体" panose="02010600030101010101" pitchFamily="2" charset="-122"/>
              </a:rPr>
              <a:t>区别：小括号</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zh-CN" altLang="en-US" sz="2400" dirty="0">
                <a:latin typeface="Arial" panose="020B0604020202020204" pitchFamily="34" charset="0"/>
                <a:ea typeface="宋体" panose="02010600030101010101" pitchFamily="2" charset="-122"/>
              </a:rPr>
              <a:t>格式</a:t>
            </a: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${function arguments}  </a:t>
            </a:r>
            <a:r>
              <a:rPr lang="zh-CN" altLang="en-US" sz="2400" dirty="0">
                <a:latin typeface="Arial" panose="020B0604020202020204" pitchFamily="34" charset="0"/>
                <a:ea typeface="宋体" panose="02010600030101010101" pitchFamily="2" charset="-122"/>
              </a:rPr>
              <a:t>            大括号</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在</a:t>
            </a:r>
            <a:r>
              <a:rPr lang="en-US" altLang="zh-CN" sz="2400" dirty="0">
                <a:solidFill>
                  <a:srgbClr val="FF0000"/>
                </a:solidFill>
                <a:latin typeface="Arial" panose="020B0604020202020204" pitchFamily="34" charset="0"/>
                <a:ea typeface="宋体" panose="02010600030101010101" pitchFamily="2" charset="-122"/>
              </a:rPr>
              <a:t>make</a:t>
            </a:r>
            <a:r>
              <a:rPr lang="zh-CN" altLang="en-US" sz="2400" dirty="0">
                <a:solidFill>
                  <a:srgbClr val="FF0000"/>
                </a:solidFill>
                <a:latin typeface="Arial" panose="020B0604020202020204" pitchFamily="34" charset="0"/>
                <a:ea typeface="宋体" panose="02010600030101010101" pitchFamily="2" charset="-122"/>
              </a:rPr>
              <a:t>中，以“</a:t>
            </a:r>
            <a:r>
              <a:rPr lang="en-US" altLang="zh-CN" sz="2400" dirty="0">
                <a:solidFill>
                  <a:srgbClr val="FF0000"/>
                </a:solidFill>
                <a:latin typeface="Arial" panose="020B0604020202020204" pitchFamily="34" charset="0"/>
                <a:ea typeface="宋体" panose="02010600030101010101" pitchFamily="2" charset="-122"/>
              </a:rPr>
              <a:t>$</a:t>
            </a:r>
            <a:r>
              <a:rPr lang="zh-CN" altLang="en-US" sz="2400" dirty="0">
                <a:solidFill>
                  <a:srgbClr val="FF0000"/>
                </a:solidFill>
                <a:latin typeface="Arial" panose="020B0604020202020204" pitchFamily="34" charset="0"/>
                <a:ea typeface="宋体" panose="02010600030101010101" pitchFamily="2" charset="-122"/>
              </a:rPr>
              <a:t>”开头表示函数（记住这句话）</a:t>
            </a:r>
            <a:endParaRPr lang="en-US" altLang="zh-CN" sz="2400" dirty="0">
              <a:solidFill>
                <a:srgbClr val="FF0000"/>
              </a:solidFill>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function</a:t>
            </a:r>
            <a:r>
              <a:rPr lang="zh-CN" altLang="en-US" sz="2400" dirty="0">
                <a:latin typeface="Arial" panose="020B0604020202020204" pitchFamily="34" charset="0"/>
                <a:ea typeface="宋体" panose="02010600030101010101" pitchFamily="2" charset="-122"/>
              </a:rPr>
              <a:t>为函数名</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arguments</a:t>
            </a:r>
            <a:r>
              <a:rPr lang="zh-CN" altLang="en-US" sz="2400" dirty="0">
                <a:latin typeface="Arial" panose="020B0604020202020204" pitchFamily="34" charset="0"/>
                <a:ea typeface="宋体" panose="02010600030101010101" pitchFamily="2" charset="-122"/>
              </a:rPr>
              <a:t>为变量名；</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函数名与变量名之间以</a:t>
            </a:r>
            <a:r>
              <a:rPr lang="zh-CN" altLang="en-US" sz="2400" dirty="0">
                <a:solidFill>
                  <a:srgbClr val="FF0000"/>
                </a:solidFill>
                <a:latin typeface="Arial" panose="020B0604020202020204" pitchFamily="34" charset="0"/>
                <a:ea typeface="宋体" panose="02010600030101010101" pitchFamily="2" charset="-122"/>
              </a:rPr>
              <a:t>空格</a:t>
            </a:r>
            <a:r>
              <a:rPr lang="zh-CN" altLang="en-US" sz="2400" dirty="0">
                <a:latin typeface="Arial" panose="020B0604020202020204" pitchFamily="34" charset="0"/>
                <a:ea typeface="宋体" panose="02010600030101010101" pitchFamily="2" charset="-122"/>
              </a:rPr>
              <a:t>或</a:t>
            </a:r>
            <a:r>
              <a:rPr lang="en-US" altLang="zh-CN" sz="2400" dirty="0">
                <a:solidFill>
                  <a:srgbClr val="FF0000"/>
                </a:solidFill>
                <a:latin typeface="Arial" panose="020B0604020202020204" pitchFamily="34" charset="0"/>
                <a:ea typeface="宋体" panose="02010600030101010101" pitchFamily="2" charset="-122"/>
              </a:rPr>
              <a:t>Tab</a:t>
            </a:r>
            <a:r>
              <a:rPr lang="zh-CN" altLang="en-US" sz="2400" dirty="0">
                <a:latin typeface="Arial" panose="020B0604020202020204" pitchFamily="34" charset="0"/>
                <a:ea typeface="宋体" panose="02010600030101010101" pitchFamily="2" charset="-122"/>
              </a:rPr>
              <a:t>隔开</a:t>
            </a:r>
            <a:endParaRPr lang="en-US" altLang="zh-CN" sz="2400" dirty="0">
              <a:latin typeface="Arial" panose="020B0604020202020204" pitchFamily="34" charset="0"/>
              <a:ea typeface="宋体" panose="02010600030101010101" pitchFamily="2" charset="-122"/>
            </a:endParaRPr>
          </a:p>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多个变量以“</a:t>
            </a:r>
            <a:r>
              <a:rPr lang="en-US" altLang="zh-CN" sz="2400" dirty="0">
                <a:solidFill>
                  <a:srgbClr val="FF0000"/>
                </a:solidFill>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”隔开</a:t>
            </a:r>
          </a:p>
        </p:txBody>
      </p:sp>
    </p:spTree>
    <p:extLst>
      <p:ext uri="{BB962C8B-B14F-4D97-AF65-F5344CB8AC3E}">
        <p14:creationId xmlns:p14="http://schemas.microsoft.com/office/powerpoint/2010/main" val="385728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6" name="内容占位符 2">
            <a:extLst>
              <a:ext uri="{FF2B5EF4-FFF2-40B4-BE49-F238E27FC236}">
                <a16:creationId xmlns:a16="http://schemas.microsoft.com/office/drawing/2014/main" id="{1C565F01-CE74-4A75-A5B6-3E1CB8A44794}"/>
              </a:ext>
            </a:extLst>
          </p:cNvPr>
          <p:cNvSpPr>
            <a:spLocks noGrp="1"/>
          </p:cNvSpPr>
          <p:nvPr>
            <p:ph idx="1"/>
          </p:nvPr>
        </p:nvSpPr>
        <p:spPr>
          <a:xfrm>
            <a:off x="683568" y="2132856"/>
            <a:ext cx="8229600" cy="433387"/>
          </a:xfrm>
        </p:spPr>
        <p:txBody>
          <a:bodyPr/>
          <a:lstStyle/>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文本处理函数</a:t>
            </a:r>
            <a:r>
              <a:rPr lang="zh-CN" altLang="en-US" sz="2400" dirty="0">
                <a:latin typeface="Arial" panose="020B0604020202020204" pitchFamily="34" charset="0"/>
                <a:ea typeface="宋体" panose="02010600030101010101" pitchFamily="2" charset="-122"/>
              </a:rPr>
              <a:t>（见课本</a:t>
            </a:r>
            <a:r>
              <a:rPr lang="en-US" altLang="zh-CN" sz="2400" dirty="0">
                <a:latin typeface="Arial" panose="020B0604020202020204" pitchFamily="34" charset="0"/>
                <a:ea typeface="宋体" panose="02010600030101010101" pitchFamily="2" charset="-122"/>
              </a:rPr>
              <a:t>68</a:t>
            </a:r>
            <a:r>
              <a:rPr lang="zh-CN" altLang="en-US" sz="2400">
                <a:latin typeface="Arial" panose="020B0604020202020204" pitchFamily="34" charset="0"/>
                <a:ea typeface="宋体" panose="02010600030101010101" pitchFamily="2" charset="-122"/>
              </a:rPr>
              <a:t>页）</a:t>
            </a:r>
            <a:endParaRPr lang="en-US" altLang="zh-CN" sz="2400" dirty="0">
              <a:latin typeface="Arial" panose="020B0604020202020204" pitchFamily="34" charset="0"/>
              <a:ea typeface="宋体" panose="02010600030101010101" pitchFamily="2" charset="-122"/>
            </a:endParaRPr>
          </a:p>
        </p:txBody>
      </p:sp>
      <p:sp>
        <p:nvSpPr>
          <p:cNvPr id="7" name="内容占位符 2">
            <a:extLst>
              <a:ext uri="{FF2B5EF4-FFF2-40B4-BE49-F238E27FC236}">
                <a16:creationId xmlns:a16="http://schemas.microsoft.com/office/drawing/2014/main" id="{1CC0972E-ECD8-4CB7-B5CC-90EC0268DCDB}"/>
              </a:ext>
            </a:extLst>
          </p:cNvPr>
          <p:cNvSpPr txBox="1">
            <a:spLocks/>
          </p:cNvSpPr>
          <p:nvPr/>
        </p:nvSpPr>
        <p:spPr bwMode="auto">
          <a:xfrm>
            <a:off x="1177281" y="2637681"/>
            <a:ext cx="82296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字符替换函数 </a:t>
            </a:r>
            <a:r>
              <a:rPr lang="en-US" altLang="zh-CN" sz="2400" dirty="0" err="1">
                <a:latin typeface="Arial" panose="020B0604020202020204" pitchFamily="34" charset="0"/>
                <a:ea typeface="宋体" panose="02010600030101010101" pitchFamily="2" charset="-122"/>
              </a:rPr>
              <a:t>subst</a:t>
            </a:r>
            <a:endParaRPr lang="en-US" altLang="zh-CN" sz="2400" dirty="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subst</a:t>
            </a:r>
            <a:r>
              <a:rPr lang="en-US" altLang="zh-CN" sz="2400" dirty="0">
                <a:solidFill>
                  <a:srgbClr val="FF0000"/>
                </a:solidFill>
                <a:latin typeface="Arial" panose="020B0604020202020204" pitchFamily="34" charset="0"/>
                <a:ea typeface="宋体" panose="02010600030101010101" pitchFamily="2" charset="-122"/>
              </a:rPr>
              <a:t> From, To, Text)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将文本</a:t>
            </a:r>
            <a:r>
              <a:rPr lang="en-US" altLang="zh-CN" sz="2400" dirty="0">
                <a:latin typeface="Arial" panose="020B0604020202020204" pitchFamily="34" charset="0"/>
                <a:ea typeface="宋体" panose="02010600030101010101" pitchFamily="2" charset="-122"/>
              </a:rPr>
              <a:t>Text</a:t>
            </a:r>
            <a:r>
              <a:rPr lang="zh-CN" altLang="en-US" sz="2400" dirty="0">
                <a:latin typeface="Arial" panose="020B0604020202020204" pitchFamily="34" charset="0"/>
                <a:ea typeface="宋体" panose="02010600030101010101" pitchFamily="2" charset="-122"/>
              </a:rPr>
              <a:t>中的“</a:t>
            </a:r>
            <a:r>
              <a:rPr lang="en-US" altLang="zh-CN" sz="2400" dirty="0">
                <a:latin typeface="Arial" panose="020B0604020202020204" pitchFamily="34" charset="0"/>
                <a:ea typeface="宋体" panose="02010600030101010101" pitchFamily="2" charset="-122"/>
              </a:rPr>
              <a:t>From</a:t>
            </a:r>
            <a:r>
              <a:rPr lang="zh-CN" altLang="en-US" sz="2400" dirty="0">
                <a:latin typeface="Arial" panose="020B0604020202020204" pitchFamily="34" charset="0"/>
                <a:ea typeface="宋体" panose="02010600030101010101" pitchFamily="2" charset="-122"/>
              </a:rPr>
              <a:t>”字符替换为“</a:t>
            </a:r>
            <a:r>
              <a:rPr lang="en-US" altLang="zh-CN" sz="2400" dirty="0">
                <a:latin typeface="Arial" panose="020B0604020202020204" pitchFamily="34" charset="0"/>
                <a:ea typeface="宋体" panose="02010600030101010101" pitchFamily="2" charset="-122"/>
              </a:rPr>
              <a:t>To</a:t>
            </a:r>
            <a:r>
              <a:rPr lang="zh-CN" altLang="en-US" sz="2400" dirty="0">
                <a:latin typeface="Arial" panose="020B0604020202020204" pitchFamily="34" charset="0"/>
                <a:ea typeface="宋体" panose="02010600030101010101" pitchFamily="2" charset="-122"/>
              </a:rPr>
              <a:t>”字符</a:t>
            </a:r>
          </a:p>
        </p:txBody>
      </p:sp>
      <p:sp>
        <p:nvSpPr>
          <p:cNvPr id="8" name="矩形 7">
            <a:extLst>
              <a:ext uri="{FF2B5EF4-FFF2-40B4-BE49-F238E27FC236}">
                <a16:creationId xmlns:a16="http://schemas.microsoft.com/office/drawing/2014/main" id="{B85E6DA9-D3B6-4698-B363-1D6BCF121EEF}"/>
              </a:ext>
            </a:extLst>
          </p:cNvPr>
          <p:cNvSpPr>
            <a:spLocks noChangeArrowheads="1"/>
          </p:cNvSpPr>
          <p:nvPr/>
        </p:nvSpPr>
        <p:spPr bwMode="auto">
          <a:xfrm>
            <a:off x="1774181" y="4202956"/>
            <a:ext cx="5688012" cy="769937"/>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dirty="0">
                <a:solidFill>
                  <a:srgbClr val="FFFFFF"/>
                </a:solidFill>
              </a:rPr>
              <a:t>$(</a:t>
            </a:r>
            <a:r>
              <a:rPr lang="en-US" altLang="zh-CN" sz="2000" dirty="0" err="1">
                <a:solidFill>
                  <a:srgbClr val="FFFFFF"/>
                </a:solidFill>
              </a:rPr>
              <a:t>subst</a:t>
            </a:r>
            <a:r>
              <a:rPr lang="en-US" altLang="zh-CN" sz="2000" dirty="0">
                <a:solidFill>
                  <a:srgbClr val="FFFFFF"/>
                </a:solidFill>
              </a:rPr>
              <a:t> Windows, Linux, </a:t>
            </a:r>
            <a:r>
              <a:rPr lang="en-US" altLang="zh-CN" sz="2000" dirty="0">
                <a:solidFill>
                  <a:srgbClr val="5FE8EF"/>
                </a:solidFill>
              </a:rPr>
              <a:t>Windows</a:t>
            </a:r>
            <a:r>
              <a:rPr lang="en-US" altLang="zh-CN" sz="2000" dirty="0">
                <a:solidFill>
                  <a:srgbClr val="FFFFFF"/>
                </a:solidFill>
              </a:rPr>
              <a:t> is an OS!)</a:t>
            </a:r>
          </a:p>
          <a:p>
            <a:pPr eaLnBrk="1" hangingPunct="1">
              <a:buClr>
                <a:schemeClr val="tx1"/>
              </a:buClr>
            </a:pPr>
            <a:r>
              <a:rPr lang="zh-CN" altLang="en-US" sz="2400" dirty="0">
                <a:solidFill>
                  <a:srgbClr val="FFFFFF"/>
                </a:solidFill>
                <a:latin typeface="宋体" panose="02010600030101010101" pitchFamily="2" charset="-122"/>
              </a:rPr>
              <a:t>结果</a:t>
            </a:r>
            <a:r>
              <a:rPr lang="zh-CN" altLang="en-US" sz="2400" dirty="0">
                <a:solidFill>
                  <a:srgbClr val="FFFFFF"/>
                </a:solidFill>
                <a:latin typeface="Century Gothic" panose="020B0502020202020204" pitchFamily="34" charset="0"/>
                <a:ea typeface="幼圆" panose="02010509060101010101" pitchFamily="49" charset="-122"/>
              </a:rPr>
              <a:t>：</a:t>
            </a:r>
            <a:r>
              <a:rPr lang="en-US" altLang="zh-CN" sz="2000" dirty="0">
                <a:solidFill>
                  <a:srgbClr val="5FE8EF"/>
                </a:solidFill>
              </a:rPr>
              <a:t>Linux</a:t>
            </a:r>
            <a:r>
              <a:rPr lang="en-US" altLang="zh-CN" sz="2000" dirty="0">
                <a:solidFill>
                  <a:srgbClr val="FFFFFF"/>
                </a:solidFill>
              </a:rPr>
              <a:t> is an OS!</a:t>
            </a:r>
            <a:endParaRPr lang="zh-CN" altLang="en-US" sz="2000" dirty="0">
              <a:solidFill>
                <a:srgbClr val="FFFFFF"/>
              </a:solidFill>
            </a:endParaRPr>
          </a:p>
        </p:txBody>
      </p:sp>
    </p:spTree>
    <p:extLst>
      <p:ext uri="{BB962C8B-B14F-4D97-AF65-F5344CB8AC3E}">
        <p14:creationId xmlns:p14="http://schemas.microsoft.com/office/powerpoint/2010/main" val="349784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6" name="内容占位符 2">
            <a:extLst>
              <a:ext uri="{FF2B5EF4-FFF2-40B4-BE49-F238E27FC236}">
                <a16:creationId xmlns:a16="http://schemas.microsoft.com/office/drawing/2014/main" id="{FFBE0210-F64E-4868-9D40-62618B39D1CE}"/>
              </a:ext>
            </a:extLst>
          </p:cNvPr>
          <p:cNvSpPr>
            <a:spLocks noGrp="1"/>
          </p:cNvSpPr>
          <p:nvPr>
            <p:ph idx="1"/>
          </p:nvPr>
        </p:nvSpPr>
        <p:spPr>
          <a:xfrm>
            <a:off x="705185" y="2204864"/>
            <a:ext cx="8229600" cy="433387"/>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1</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文本处理函数</a:t>
            </a:r>
            <a:endParaRPr lang="en-US" altLang="zh-CN" sz="2400">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id="{1AACA833-4476-4C25-B895-43B4E5C93010}"/>
              </a:ext>
            </a:extLst>
          </p:cNvPr>
          <p:cNvSpPr>
            <a:spLocks noChangeArrowheads="1"/>
          </p:cNvSpPr>
          <p:nvPr/>
        </p:nvSpPr>
        <p:spPr bwMode="auto">
          <a:xfrm>
            <a:off x="1867235" y="4563889"/>
            <a:ext cx="5113338" cy="768350"/>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$(patsubst %.c, %.o, x.c</a:t>
            </a:r>
            <a:r>
              <a:rPr lang="en-US" altLang="zh-CN" sz="2000">
                <a:solidFill>
                  <a:srgbClr val="5FE8EF"/>
                </a:solidFill>
              </a:rPr>
              <a:t>.c</a:t>
            </a:r>
            <a:r>
              <a:rPr lang="en-US" altLang="zh-CN" sz="2000">
                <a:solidFill>
                  <a:srgbClr val="FFFFFF"/>
                </a:solidFill>
              </a:rPr>
              <a:t> bar</a:t>
            </a:r>
            <a:r>
              <a:rPr lang="en-US" altLang="zh-CN" sz="2000">
                <a:solidFill>
                  <a:srgbClr val="5FE8EF"/>
                </a:solidFill>
              </a:rPr>
              <a:t>.c</a:t>
            </a:r>
            <a:r>
              <a:rPr lang="en-US" altLang="zh-CN" sz="2000">
                <a:solidFill>
                  <a:srgbClr val="FFFFFF"/>
                </a:solidFill>
              </a:rPr>
              <a:t>)</a:t>
            </a:r>
          </a:p>
          <a:p>
            <a:pPr eaLnBrk="1" hangingPunct="1">
              <a:buClr>
                <a:schemeClr val="tx1"/>
              </a:buClr>
            </a:pPr>
            <a:r>
              <a:rPr lang="zh-CN" altLang="en-US" sz="2400">
                <a:solidFill>
                  <a:srgbClr val="FFFFFF"/>
                </a:solidFill>
                <a:latin typeface="宋体" panose="02010600030101010101" pitchFamily="2" charset="-122"/>
              </a:rPr>
              <a:t>结果</a:t>
            </a:r>
            <a:r>
              <a:rPr lang="zh-CN" altLang="en-US" sz="2400">
                <a:solidFill>
                  <a:srgbClr val="FFFFFF"/>
                </a:solidFill>
                <a:latin typeface="Century Gothic" panose="020B0502020202020204" pitchFamily="34" charset="0"/>
                <a:ea typeface="幼圆" panose="02010509060101010101" pitchFamily="49" charset="-122"/>
              </a:rPr>
              <a:t>：</a:t>
            </a:r>
            <a:r>
              <a:rPr lang="en-US" altLang="zh-CN" sz="2000">
                <a:solidFill>
                  <a:srgbClr val="FFFFFF"/>
                </a:solidFill>
              </a:rPr>
              <a:t>x.c</a:t>
            </a:r>
            <a:r>
              <a:rPr lang="en-US" altLang="zh-CN" sz="2000">
                <a:solidFill>
                  <a:srgbClr val="5FE8EF"/>
                </a:solidFill>
              </a:rPr>
              <a:t>.o</a:t>
            </a:r>
            <a:r>
              <a:rPr lang="en-US" altLang="zh-CN" sz="2000">
                <a:solidFill>
                  <a:srgbClr val="FFFFFF"/>
                </a:solidFill>
              </a:rPr>
              <a:t> bar</a:t>
            </a:r>
            <a:r>
              <a:rPr lang="en-US" altLang="zh-CN" sz="2000">
                <a:solidFill>
                  <a:srgbClr val="5FE8EF"/>
                </a:solidFill>
              </a:rPr>
              <a:t>.o</a:t>
            </a:r>
            <a:endParaRPr lang="zh-CN" altLang="en-US" sz="2000">
              <a:solidFill>
                <a:srgbClr val="5FE8EF"/>
              </a:solidFill>
            </a:endParaRPr>
          </a:p>
        </p:txBody>
      </p:sp>
      <p:sp>
        <p:nvSpPr>
          <p:cNvPr id="8" name="内容占位符 2">
            <a:extLst>
              <a:ext uri="{FF2B5EF4-FFF2-40B4-BE49-F238E27FC236}">
                <a16:creationId xmlns:a16="http://schemas.microsoft.com/office/drawing/2014/main" id="{699581F4-910D-49A6-BB86-9DA35FCA48C1}"/>
              </a:ext>
            </a:extLst>
          </p:cNvPr>
          <p:cNvSpPr txBox="1">
            <a:spLocks/>
          </p:cNvSpPr>
          <p:nvPr/>
        </p:nvSpPr>
        <p:spPr bwMode="auto">
          <a:xfrm>
            <a:off x="1198898" y="2638251"/>
            <a:ext cx="79422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模式替换函数 </a:t>
            </a:r>
            <a:r>
              <a:rPr lang="en-US" altLang="zh-CN" sz="2400" dirty="0" err="1">
                <a:latin typeface="Arial" panose="020B0604020202020204" pitchFamily="34" charset="0"/>
                <a:ea typeface="宋体" panose="02010600030101010101" pitchFamily="2" charset="-122"/>
              </a:rPr>
              <a:t>patsubst</a:t>
            </a:r>
            <a:endParaRPr lang="en-US" altLang="zh-CN" sz="2400" dirty="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patsubst</a:t>
            </a:r>
            <a:r>
              <a:rPr lang="en-US" altLang="zh-CN" sz="2400" dirty="0">
                <a:solidFill>
                  <a:srgbClr val="FF0000"/>
                </a:solidFill>
                <a:latin typeface="Arial" panose="020B0604020202020204" pitchFamily="34" charset="0"/>
                <a:ea typeface="宋体" panose="02010600030101010101" pitchFamily="2" charset="-122"/>
              </a:rPr>
              <a:t> Pattern, Replacement, Text)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将文本</a:t>
            </a:r>
            <a:r>
              <a:rPr lang="en-US" altLang="zh-CN" sz="2400" dirty="0">
                <a:latin typeface="Arial" panose="020B0604020202020204" pitchFamily="34" charset="0"/>
                <a:ea typeface="宋体" panose="02010600030101010101" pitchFamily="2" charset="-122"/>
              </a:rPr>
              <a:t>Text</a:t>
            </a:r>
            <a:r>
              <a:rPr lang="zh-CN" altLang="en-US" sz="2400" dirty="0">
                <a:latin typeface="Arial" panose="020B0604020202020204" pitchFamily="34" charset="0"/>
                <a:ea typeface="宋体" panose="02010600030101010101" pitchFamily="2" charset="-122"/>
              </a:rPr>
              <a:t>中以空格分开的单词中的</a:t>
            </a:r>
            <a:r>
              <a:rPr lang="en-US" altLang="zh-CN" sz="2400" dirty="0">
                <a:latin typeface="Arial" panose="020B0604020202020204" pitchFamily="34" charset="0"/>
                <a:ea typeface="宋体" panose="02010600030101010101" pitchFamily="2" charset="-122"/>
              </a:rPr>
              <a:t>Pattern</a:t>
            </a:r>
            <a:r>
              <a:rPr lang="zh-CN" altLang="en-US" sz="2400" dirty="0">
                <a:latin typeface="Arial" panose="020B0604020202020204" pitchFamily="34" charset="0"/>
                <a:ea typeface="宋体" panose="02010600030101010101" pitchFamily="2" charset="-122"/>
              </a:rPr>
              <a:t>模式替换为</a:t>
            </a:r>
            <a:r>
              <a:rPr lang="en-US" altLang="zh-CN" sz="2400" dirty="0">
                <a:latin typeface="Arial" panose="020B0604020202020204" pitchFamily="34" charset="0"/>
                <a:ea typeface="宋体" panose="02010600030101010101" pitchFamily="2" charset="-122"/>
              </a:rPr>
              <a:t>Replacement</a:t>
            </a:r>
            <a:r>
              <a:rPr lang="zh-CN" altLang="en-US" sz="2400" dirty="0">
                <a:latin typeface="Arial" panose="020B0604020202020204" pitchFamily="34" charset="0"/>
                <a:ea typeface="宋体" panose="02010600030101010101" pitchFamily="2" charset="-122"/>
              </a:rPr>
              <a:t>，模式以通配符“</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”表示</a:t>
            </a:r>
          </a:p>
        </p:txBody>
      </p:sp>
    </p:spTree>
    <p:extLst>
      <p:ext uri="{BB962C8B-B14F-4D97-AF65-F5344CB8AC3E}">
        <p14:creationId xmlns:p14="http://schemas.microsoft.com/office/powerpoint/2010/main" val="168237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6" name="内容占位符 2">
            <a:extLst>
              <a:ext uri="{FF2B5EF4-FFF2-40B4-BE49-F238E27FC236}">
                <a16:creationId xmlns:a16="http://schemas.microsoft.com/office/drawing/2014/main" id="{3A2C9D6B-1C24-4CEB-9F1A-46A56216D382}"/>
              </a:ext>
            </a:extLst>
          </p:cNvPr>
          <p:cNvSpPr>
            <a:spLocks noGrp="1"/>
          </p:cNvSpPr>
          <p:nvPr>
            <p:ph idx="1"/>
          </p:nvPr>
        </p:nvSpPr>
        <p:spPr>
          <a:xfrm>
            <a:off x="611560" y="1992356"/>
            <a:ext cx="8229600" cy="433387"/>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1</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文本处理函数</a:t>
            </a:r>
            <a:endParaRPr lang="en-US" altLang="zh-CN" sz="2400">
              <a:latin typeface="Arial" panose="020B0604020202020204" pitchFamily="34" charset="0"/>
              <a:ea typeface="宋体" panose="02010600030101010101" pitchFamily="2" charset="-122"/>
            </a:endParaRPr>
          </a:p>
        </p:txBody>
      </p:sp>
      <p:sp>
        <p:nvSpPr>
          <p:cNvPr id="7" name="内容占位符 2">
            <a:extLst>
              <a:ext uri="{FF2B5EF4-FFF2-40B4-BE49-F238E27FC236}">
                <a16:creationId xmlns:a16="http://schemas.microsoft.com/office/drawing/2014/main" id="{F7197B2C-1502-4CBF-931E-C0501B94D874}"/>
              </a:ext>
            </a:extLst>
          </p:cNvPr>
          <p:cNvSpPr txBox="1">
            <a:spLocks/>
          </p:cNvSpPr>
          <p:nvPr/>
        </p:nvSpPr>
        <p:spPr bwMode="auto">
          <a:xfrm>
            <a:off x="1105273" y="2497181"/>
            <a:ext cx="79422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去空格函数 </a:t>
            </a:r>
            <a:r>
              <a:rPr lang="en-US" altLang="zh-CN" sz="2400" dirty="0">
                <a:latin typeface="Arial" panose="020B0604020202020204" pitchFamily="34" charset="0"/>
                <a:ea typeface="宋体" panose="02010600030101010101" pitchFamily="2" charset="-122"/>
              </a:rPr>
              <a:t>strip</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$(strip </a:t>
            </a:r>
            <a:r>
              <a:rPr lang="en-US" altLang="zh-CN" sz="2400" dirty="0" err="1">
                <a:solidFill>
                  <a:srgbClr val="FF0000"/>
                </a:solidFill>
                <a:latin typeface="Arial" panose="020B0604020202020204" pitchFamily="34" charset="0"/>
                <a:ea typeface="宋体" panose="02010600030101010101" pitchFamily="2" charset="-122"/>
              </a:rPr>
              <a:t>Strint</a:t>
            </a:r>
            <a:r>
              <a:rPr lang="en-US" altLang="zh-CN" sz="2400" dirty="0">
                <a:solidFill>
                  <a:srgbClr val="FF0000"/>
                </a:solidFill>
                <a:latin typeface="Arial" panose="020B0604020202020204" pitchFamily="34" charset="0"/>
                <a:ea typeface="宋体" panose="02010600030101010101" pitchFamily="2" charset="-122"/>
              </a:rPr>
              <a: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去掉字符串</a:t>
            </a:r>
            <a:r>
              <a:rPr lang="en-US" altLang="zh-CN" sz="2400" dirty="0" err="1">
                <a:latin typeface="Arial" panose="020B0604020202020204" pitchFamily="34" charset="0"/>
                <a:ea typeface="宋体" panose="02010600030101010101" pitchFamily="2" charset="-122"/>
              </a:rPr>
              <a:t>Strint</a:t>
            </a:r>
            <a:r>
              <a:rPr lang="zh-CN" altLang="en-US" sz="2400" dirty="0">
                <a:latin typeface="Arial" panose="020B0604020202020204" pitchFamily="34" charset="0"/>
                <a:ea typeface="宋体" panose="02010600030101010101" pitchFamily="2" charset="-122"/>
              </a:rPr>
              <a:t>开头和结尾的空格，并将其中多个连续空字符合并为一个空字符。</a:t>
            </a:r>
          </a:p>
        </p:txBody>
      </p:sp>
      <p:sp>
        <p:nvSpPr>
          <p:cNvPr id="8" name="内容占位符 2">
            <a:extLst>
              <a:ext uri="{FF2B5EF4-FFF2-40B4-BE49-F238E27FC236}">
                <a16:creationId xmlns:a16="http://schemas.microsoft.com/office/drawing/2014/main" id="{D933C38D-CE63-43BF-A431-39381775A8AA}"/>
              </a:ext>
            </a:extLst>
          </p:cNvPr>
          <p:cNvSpPr txBox="1">
            <a:spLocks/>
          </p:cNvSpPr>
          <p:nvPr/>
        </p:nvSpPr>
        <p:spPr bwMode="auto">
          <a:xfrm>
            <a:off x="1105273" y="4297406"/>
            <a:ext cx="79422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查找字符串函数 </a:t>
            </a:r>
            <a:r>
              <a:rPr lang="en-US" altLang="zh-CN" sz="2400" dirty="0" err="1">
                <a:latin typeface="Arial" panose="020B0604020202020204" pitchFamily="34" charset="0"/>
                <a:ea typeface="宋体" panose="02010600030101010101" pitchFamily="2" charset="-122"/>
              </a:rPr>
              <a:t>findstring</a:t>
            </a:r>
            <a:endParaRPr lang="en-US" altLang="zh-CN" sz="2400" dirty="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findstring</a:t>
            </a:r>
            <a:r>
              <a:rPr lang="en-US" altLang="zh-CN" sz="2400" dirty="0">
                <a:solidFill>
                  <a:srgbClr val="FF0000"/>
                </a:solidFill>
                <a:latin typeface="Arial" panose="020B0604020202020204" pitchFamily="34" charset="0"/>
                <a:ea typeface="宋体" panose="02010600030101010101" pitchFamily="2" charset="-122"/>
              </a:rPr>
              <a:t> Find, In)</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在字符串</a:t>
            </a:r>
            <a:r>
              <a:rPr lang="en-US" altLang="zh-CN" sz="2400" dirty="0">
                <a:latin typeface="Arial" panose="020B0604020202020204" pitchFamily="34" charset="0"/>
                <a:ea typeface="宋体" panose="02010600030101010101" pitchFamily="2" charset="-122"/>
              </a:rPr>
              <a:t>In</a:t>
            </a:r>
            <a:r>
              <a:rPr lang="zh-CN" altLang="en-US" sz="2400" dirty="0">
                <a:latin typeface="Arial" panose="020B0604020202020204" pitchFamily="34" charset="0"/>
                <a:ea typeface="宋体" panose="02010600030101010101" pitchFamily="2" charset="-122"/>
              </a:rPr>
              <a:t>中查找</a:t>
            </a:r>
            <a:r>
              <a:rPr lang="en-US" altLang="zh-CN" sz="2400" dirty="0">
                <a:latin typeface="Arial" panose="020B0604020202020204" pitchFamily="34" charset="0"/>
                <a:ea typeface="宋体" panose="02010600030101010101" pitchFamily="2" charset="-122"/>
              </a:rPr>
              <a:t>Find</a:t>
            </a:r>
            <a:r>
              <a:rPr lang="zh-CN" altLang="en-US" sz="2400" dirty="0">
                <a:latin typeface="Arial" panose="020B0604020202020204" pitchFamily="34" charset="0"/>
                <a:ea typeface="宋体" panose="02010600030101010101" pitchFamily="2" charset="-122"/>
              </a:rPr>
              <a:t>字符串，如果存在</a:t>
            </a:r>
            <a:r>
              <a:rPr lang="en-US" altLang="zh-CN" sz="2400" dirty="0">
                <a:latin typeface="Arial" panose="020B0604020202020204" pitchFamily="34" charset="0"/>
                <a:ea typeface="宋体" panose="02010600030101010101" pitchFamily="2" charset="-122"/>
              </a:rPr>
              <a:t>Find</a:t>
            </a:r>
            <a:r>
              <a:rPr lang="zh-CN" altLang="en-US" sz="2400" dirty="0">
                <a:latin typeface="Arial" panose="020B0604020202020204" pitchFamily="34" charset="0"/>
                <a:ea typeface="宋体" panose="02010600030101010101" pitchFamily="2" charset="-122"/>
              </a:rPr>
              <a:t>字符串，则返回</a:t>
            </a:r>
            <a:r>
              <a:rPr lang="en-US" altLang="zh-CN" sz="2400" dirty="0">
                <a:latin typeface="Arial" panose="020B0604020202020204" pitchFamily="34" charset="0"/>
                <a:ea typeface="宋体" panose="02010600030101010101" pitchFamily="2" charset="-122"/>
              </a:rPr>
              <a:t>Find</a:t>
            </a:r>
            <a:r>
              <a:rPr lang="zh-CN" altLang="en-US" sz="2400" dirty="0">
                <a:latin typeface="Arial" panose="020B0604020202020204" pitchFamily="34" charset="0"/>
                <a:ea typeface="宋体" panose="02010600030101010101" pitchFamily="2" charset="-122"/>
              </a:rPr>
              <a:t>；如果不存在</a:t>
            </a:r>
            <a:r>
              <a:rPr lang="en-US" altLang="zh-CN" sz="2400" dirty="0">
                <a:latin typeface="Arial" panose="020B0604020202020204" pitchFamily="34" charset="0"/>
                <a:ea typeface="宋体" panose="02010600030101010101" pitchFamily="2" charset="-122"/>
              </a:rPr>
              <a:t>Find</a:t>
            </a:r>
            <a:r>
              <a:rPr lang="zh-CN" altLang="en-US" sz="2400" dirty="0">
                <a:latin typeface="Arial" panose="020B0604020202020204" pitchFamily="34" charset="0"/>
                <a:ea typeface="宋体" panose="02010600030101010101" pitchFamily="2" charset="-122"/>
              </a:rPr>
              <a:t>，则返回空。</a:t>
            </a:r>
          </a:p>
        </p:txBody>
      </p:sp>
    </p:spTree>
    <p:extLst>
      <p:ext uri="{BB962C8B-B14F-4D97-AF65-F5344CB8AC3E}">
        <p14:creationId xmlns:p14="http://schemas.microsoft.com/office/powerpoint/2010/main" val="148374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9" name="内容占位符 2">
            <a:extLst>
              <a:ext uri="{FF2B5EF4-FFF2-40B4-BE49-F238E27FC236}">
                <a16:creationId xmlns:a16="http://schemas.microsoft.com/office/drawing/2014/main" id="{014285D6-B8D0-44ED-8C51-C5C891BD68C9}"/>
              </a:ext>
            </a:extLst>
          </p:cNvPr>
          <p:cNvSpPr>
            <a:spLocks noGrp="1"/>
          </p:cNvSpPr>
          <p:nvPr>
            <p:ph idx="1"/>
          </p:nvPr>
        </p:nvSpPr>
        <p:spPr>
          <a:xfrm>
            <a:off x="685800" y="1743050"/>
            <a:ext cx="8229600" cy="433387"/>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1</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文本处理函数</a:t>
            </a:r>
            <a:endParaRPr lang="en-US" altLang="zh-CN" sz="2400">
              <a:latin typeface="Arial" panose="020B0604020202020204" pitchFamily="34" charset="0"/>
              <a:ea typeface="宋体" panose="02010600030101010101" pitchFamily="2" charset="-122"/>
            </a:endParaRPr>
          </a:p>
        </p:txBody>
      </p:sp>
      <p:sp>
        <p:nvSpPr>
          <p:cNvPr id="10" name="内容占位符 2">
            <a:extLst>
              <a:ext uri="{FF2B5EF4-FFF2-40B4-BE49-F238E27FC236}">
                <a16:creationId xmlns:a16="http://schemas.microsoft.com/office/drawing/2014/main" id="{E9A8C2B1-2564-4876-A168-E4D38400403B}"/>
              </a:ext>
            </a:extLst>
          </p:cNvPr>
          <p:cNvSpPr txBox="1">
            <a:spLocks/>
          </p:cNvSpPr>
          <p:nvPr/>
        </p:nvSpPr>
        <p:spPr bwMode="auto">
          <a:xfrm>
            <a:off x="950913" y="2205038"/>
            <a:ext cx="79422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过滤函数 </a:t>
            </a:r>
            <a:r>
              <a:rPr lang="en-US" altLang="zh-CN" sz="2400" dirty="0">
                <a:latin typeface="Arial" panose="020B0604020202020204" pitchFamily="34" charset="0"/>
                <a:ea typeface="宋体" panose="02010600030101010101" pitchFamily="2" charset="-122"/>
              </a:rPr>
              <a:t>filter</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$(filter Pattern…, Text)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返回以空格分割的</a:t>
            </a:r>
            <a:r>
              <a:rPr lang="en-US" altLang="zh-CN" sz="2400" dirty="0">
                <a:latin typeface="Arial" panose="020B0604020202020204" pitchFamily="34" charset="0"/>
                <a:ea typeface="宋体" panose="02010600030101010101" pitchFamily="2" charset="-122"/>
              </a:rPr>
              <a:t>Text</a:t>
            </a:r>
            <a:r>
              <a:rPr lang="zh-CN" altLang="en-US" sz="2400" dirty="0">
                <a:latin typeface="Arial" panose="020B0604020202020204" pitchFamily="34" charset="0"/>
                <a:ea typeface="宋体" panose="02010600030101010101" pitchFamily="2" charset="-122"/>
              </a:rPr>
              <a:t>字符串中所有符合</a:t>
            </a:r>
            <a:r>
              <a:rPr lang="en-US" altLang="zh-CN" sz="2400" dirty="0">
                <a:latin typeface="Arial" panose="020B0604020202020204" pitchFamily="34" charset="0"/>
                <a:ea typeface="宋体" panose="02010600030101010101" pitchFamily="2" charset="-122"/>
              </a:rPr>
              <a:t>Pattern</a:t>
            </a:r>
            <a:r>
              <a:rPr lang="zh-CN" altLang="en-US" sz="2400" dirty="0">
                <a:latin typeface="Arial" panose="020B0604020202020204" pitchFamily="34" charset="0"/>
                <a:ea typeface="宋体" panose="02010600030101010101" pitchFamily="2" charset="-122"/>
              </a:rPr>
              <a:t>模式的字符串；若存在多个模式，模式之间以空格隔开，并可采用通配符</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a:t>
            </a:r>
          </a:p>
        </p:txBody>
      </p:sp>
      <p:sp>
        <p:nvSpPr>
          <p:cNvPr id="11" name="内容占位符 2">
            <a:extLst>
              <a:ext uri="{FF2B5EF4-FFF2-40B4-BE49-F238E27FC236}">
                <a16:creationId xmlns:a16="http://schemas.microsoft.com/office/drawing/2014/main" id="{27408E6C-2AFE-431D-B811-A874E489BDEB}"/>
              </a:ext>
            </a:extLst>
          </p:cNvPr>
          <p:cNvSpPr txBox="1">
            <a:spLocks/>
          </p:cNvSpPr>
          <p:nvPr/>
        </p:nvSpPr>
        <p:spPr bwMode="auto">
          <a:xfrm>
            <a:off x="950913" y="4437063"/>
            <a:ext cx="79422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反过滤函数 </a:t>
            </a:r>
            <a:r>
              <a:rPr lang="en-US" altLang="zh-CN" sz="2400" dirty="0">
                <a:latin typeface="Arial" panose="020B0604020202020204" pitchFamily="34" charset="0"/>
                <a:ea typeface="宋体" panose="02010600030101010101" pitchFamily="2" charset="-122"/>
              </a:rPr>
              <a:t>filter-out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$(filter-out Pattern…, Text)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与过滤函数功能相反，返回不符合</a:t>
            </a:r>
            <a:r>
              <a:rPr lang="en-US" altLang="zh-CN" sz="2400" dirty="0">
                <a:latin typeface="Arial" panose="020B0604020202020204" pitchFamily="34" charset="0"/>
                <a:ea typeface="宋体" panose="02010600030101010101" pitchFamily="2" charset="-122"/>
              </a:rPr>
              <a:t>Pattern</a:t>
            </a:r>
            <a:r>
              <a:rPr lang="zh-CN" altLang="en-US" sz="2400" dirty="0">
                <a:latin typeface="Arial" panose="020B0604020202020204" pitchFamily="34" charset="0"/>
                <a:ea typeface="宋体" panose="02010600030101010101" pitchFamily="2" charset="-122"/>
              </a:rPr>
              <a:t>模式的字符串。</a:t>
            </a:r>
          </a:p>
        </p:txBody>
      </p:sp>
    </p:spTree>
    <p:extLst>
      <p:ext uri="{BB962C8B-B14F-4D97-AF65-F5344CB8AC3E}">
        <p14:creationId xmlns:p14="http://schemas.microsoft.com/office/powerpoint/2010/main" val="211533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9" name="内容占位符 2">
            <a:extLst>
              <a:ext uri="{FF2B5EF4-FFF2-40B4-BE49-F238E27FC236}">
                <a16:creationId xmlns:a16="http://schemas.microsoft.com/office/drawing/2014/main" id="{F18A3EE7-8189-4796-9A5D-D85B6D1A8A57}"/>
              </a:ext>
            </a:extLst>
          </p:cNvPr>
          <p:cNvSpPr>
            <a:spLocks noGrp="1"/>
          </p:cNvSpPr>
          <p:nvPr>
            <p:ph idx="1"/>
          </p:nvPr>
        </p:nvSpPr>
        <p:spPr>
          <a:xfrm>
            <a:off x="727903" y="1988840"/>
            <a:ext cx="8229600" cy="433387"/>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1</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文本处理函数</a:t>
            </a:r>
            <a:endParaRPr lang="en-US" altLang="zh-CN" sz="2400">
              <a:latin typeface="Arial" panose="020B0604020202020204" pitchFamily="34" charset="0"/>
              <a:ea typeface="宋体" panose="02010600030101010101" pitchFamily="2" charset="-122"/>
            </a:endParaRPr>
          </a:p>
        </p:txBody>
      </p:sp>
      <p:sp>
        <p:nvSpPr>
          <p:cNvPr id="10" name="内容占位符 2">
            <a:extLst>
              <a:ext uri="{FF2B5EF4-FFF2-40B4-BE49-F238E27FC236}">
                <a16:creationId xmlns:a16="http://schemas.microsoft.com/office/drawing/2014/main" id="{AC43E251-3EBE-43C5-BFC5-97C5DCCFAF04}"/>
              </a:ext>
            </a:extLst>
          </p:cNvPr>
          <p:cNvSpPr txBox="1">
            <a:spLocks/>
          </p:cNvSpPr>
          <p:nvPr/>
        </p:nvSpPr>
        <p:spPr bwMode="auto">
          <a:xfrm>
            <a:off x="1221616" y="2493665"/>
            <a:ext cx="794226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排序函数 </a:t>
            </a:r>
            <a:r>
              <a:rPr lang="en-US" altLang="zh-CN" sz="2400" dirty="0">
                <a:latin typeface="Arial" panose="020B0604020202020204" pitchFamily="34" charset="0"/>
                <a:ea typeface="宋体" panose="02010600030101010101" pitchFamily="2" charset="-122"/>
              </a:rPr>
              <a:t>sort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$(sort List)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以字母升序排序，同时去掉重复。</a:t>
            </a:r>
          </a:p>
        </p:txBody>
      </p:sp>
      <p:sp>
        <p:nvSpPr>
          <p:cNvPr id="11" name="内容占位符 2">
            <a:extLst>
              <a:ext uri="{FF2B5EF4-FFF2-40B4-BE49-F238E27FC236}">
                <a16:creationId xmlns:a16="http://schemas.microsoft.com/office/drawing/2014/main" id="{0FF6BDE6-1637-4424-AB27-53C60D3F0BD2}"/>
              </a:ext>
            </a:extLst>
          </p:cNvPr>
          <p:cNvSpPr txBox="1">
            <a:spLocks/>
          </p:cNvSpPr>
          <p:nvPr/>
        </p:nvSpPr>
        <p:spPr bwMode="auto">
          <a:xfrm>
            <a:off x="1221616" y="3933527"/>
            <a:ext cx="79422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取单词函数 </a:t>
            </a:r>
            <a:r>
              <a:rPr lang="en-US" altLang="zh-CN" sz="2400" dirty="0">
                <a:latin typeface="Arial" panose="020B0604020202020204" pitchFamily="34" charset="0"/>
                <a:ea typeface="宋体" panose="02010600030101010101" pitchFamily="2" charset="-122"/>
              </a:rPr>
              <a:t>word/wordlist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$(word N, Text)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从</a:t>
            </a:r>
            <a:r>
              <a:rPr lang="en-US" altLang="zh-CN" sz="2400" dirty="0">
                <a:latin typeface="Arial" panose="020B0604020202020204" pitchFamily="34" charset="0"/>
                <a:ea typeface="宋体" panose="02010600030101010101" pitchFamily="2" charset="-122"/>
              </a:rPr>
              <a:t>Text</a:t>
            </a:r>
            <a:r>
              <a:rPr lang="zh-CN" altLang="en-US" sz="2400" dirty="0">
                <a:latin typeface="Arial" panose="020B0604020202020204" pitchFamily="34" charset="0"/>
                <a:ea typeface="宋体" panose="02010600030101010101" pitchFamily="2" charset="-122"/>
              </a:rPr>
              <a:t>中取出第</a:t>
            </a:r>
            <a:r>
              <a:rPr lang="en-US" altLang="zh-CN" sz="2400" dirty="0">
                <a:latin typeface="Arial" panose="020B0604020202020204" pitchFamily="34" charset="0"/>
                <a:ea typeface="宋体" panose="02010600030101010101" pitchFamily="2" charset="-122"/>
              </a:rPr>
              <a:t>N</a:t>
            </a:r>
            <a:r>
              <a:rPr lang="zh-CN" altLang="en-US" sz="2400" dirty="0">
                <a:latin typeface="Arial" panose="020B0604020202020204" pitchFamily="34" charset="0"/>
                <a:ea typeface="宋体" panose="02010600030101010101" pitchFamily="2" charset="-122"/>
              </a:rPr>
              <a:t>个单词（</a:t>
            </a:r>
            <a:r>
              <a:rPr lang="en-US" altLang="zh-CN" sz="2400" dirty="0">
                <a:latin typeface="Arial" panose="020B0604020202020204" pitchFamily="34" charset="0"/>
                <a:ea typeface="宋体" panose="02010600030101010101" pitchFamily="2" charset="-122"/>
              </a:rPr>
              <a:t>N≥1</a:t>
            </a:r>
            <a:r>
              <a:rPr lang="zh-CN" altLang="en-US"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eaLnBrk="1" hangingPunct="1">
              <a:spcBef>
                <a:spcPts val="1200"/>
              </a:spcBef>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$(wordlist S, E, Text)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在</a:t>
            </a:r>
            <a:r>
              <a:rPr lang="en-US" altLang="zh-CN" sz="2400" dirty="0">
                <a:latin typeface="Arial" panose="020B0604020202020204" pitchFamily="34" charset="0"/>
                <a:ea typeface="宋体" panose="02010600030101010101" pitchFamily="2" charset="-122"/>
              </a:rPr>
              <a:t>Text</a:t>
            </a:r>
            <a:r>
              <a:rPr lang="zh-CN" altLang="en-US" sz="2400" dirty="0">
                <a:latin typeface="Arial" panose="020B0604020202020204" pitchFamily="34" charset="0"/>
                <a:ea typeface="宋体" panose="02010600030101010101" pitchFamily="2" charset="-122"/>
              </a:rPr>
              <a:t>中取出从第</a:t>
            </a:r>
            <a:r>
              <a:rPr lang="en-US" altLang="zh-CN" sz="2400" dirty="0">
                <a:latin typeface="Arial" panose="020B0604020202020204" pitchFamily="34" charset="0"/>
                <a:ea typeface="宋体" panose="02010600030101010101" pitchFamily="2" charset="-122"/>
              </a:rPr>
              <a:t>S</a:t>
            </a:r>
            <a:r>
              <a:rPr lang="zh-CN" altLang="en-US" sz="2400" dirty="0">
                <a:latin typeface="Arial" panose="020B0604020202020204" pitchFamily="34" charset="0"/>
                <a:ea typeface="宋体" panose="02010600030101010101" pitchFamily="2" charset="-122"/>
              </a:rPr>
              <a:t>个到第</a:t>
            </a:r>
            <a:r>
              <a:rPr lang="en-US" altLang="zh-CN" sz="2400" dirty="0">
                <a:latin typeface="Arial" panose="020B0604020202020204" pitchFamily="34" charset="0"/>
                <a:ea typeface="宋体" panose="02010600030101010101" pitchFamily="2" charset="-122"/>
              </a:rPr>
              <a:t>N</a:t>
            </a:r>
            <a:r>
              <a:rPr lang="zh-CN" altLang="en-US" sz="2400" dirty="0">
                <a:latin typeface="Arial" panose="020B0604020202020204" pitchFamily="34" charset="0"/>
                <a:ea typeface="宋体" panose="02010600030101010101" pitchFamily="2" charset="-122"/>
              </a:rPr>
              <a:t>个单词（</a:t>
            </a:r>
            <a:r>
              <a:rPr lang="en-US" altLang="zh-CN" sz="2400" dirty="0">
                <a:latin typeface="Arial" panose="020B0604020202020204" pitchFamily="34" charset="0"/>
                <a:ea typeface="宋体" panose="02010600030101010101" pitchFamily="2" charset="-122"/>
              </a:rPr>
              <a:t>S≥1</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E≥1 </a:t>
            </a:r>
            <a:r>
              <a:rPr lang="zh-CN" altLang="en-US" sz="2400" dirty="0">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66004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9" name="内容占位符 2">
            <a:extLst>
              <a:ext uri="{FF2B5EF4-FFF2-40B4-BE49-F238E27FC236}">
                <a16:creationId xmlns:a16="http://schemas.microsoft.com/office/drawing/2014/main" id="{D8685C27-7620-40FB-87F2-C2780A7B0451}"/>
              </a:ext>
            </a:extLst>
          </p:cNvPr>
          <p:cNvSpPr>
            <a:spLocks noGrp="1"/>
          </p:cNvSpPr>
          <p:nvPr>
            <p:ph idx="1"/>
          </p:nvPr>
        </p:nvSpPr>
        <p:spPr>
          <a:xfrm>
            <a:off x="457200" y="1700213"/>
            <a:ext cx="8229600" cy="504825"/>
          </a:xfrm>
        </p:spPr>
        <p:txBody>
          <a:bodyPr/>
          <a:lstStyle/>
          <a:p>
            <a:pPr eaLnBrk="1" hangingPunct="1">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文件名处理函数</a:t>
            </a:r>
            <a:endParaRPr lang="en-US" altLang="zh-CN" sz="2400" dirty="0">
              <a:latin typeface="Arial" panose="020B0604020202020204" pitchFamily="34" charset="0"/>
              <a:ea typeface="宋体" panose="02010600030101010101" pitchFamily="2" charset="-122"/>
            </a:endParaRPr>
          </a:p>
        </p:txBody>
      </p:sp>
      <p:sp>
        <p:nvSpPr>
          <p:cNvPr id="10" name="内容占位符 2">
            <a:extLst>
              <a:ext uri="{FF2B5EF4-FFF2-40B4-BE49-F238E27FC236}">
                <a16:creationId xmlns:a16="http://schemas.microsoft.com/office/drawing/2014/main" id="{63808315-B111-48D6-8F8F-846EEE105CA6}"/>
              </a:ext>
            </a:extLst>
          </p:cNvPr>
          <p:cNvSpPr txBox="1">
            <a:spLocks/>
          </p:cNvSpPr>
          <p:nvPr/>
        </p:nvSpPr>
        <p:spPr bwMode="auto">
          <a:xfrm>
            <a:off x="950913" y="2205038"/>
            <a:ext cx="808513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提取文件名路径 </a:t>
            </a:r>
            <a:r>
              <a:rPr lang="en-US" altLang="zh-CN" sz="2400" dirty="0" err="1">
                <a:latin typeface="Arial" panose="020B0604020202020204" pitchFamily="34" charset="0"/>
                <a:ea typeface="宋体" panose="02010600030101010101" pitchFamily="2" charset="-122"/>
              </a:rPr>
              <a:t>dir</a:t>
            </a:r>
            <a:endParaRPr lang="en-US" altLang="zh-CN" sz="2400" dirty="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dir</a:t>
            </a:r>
            <a:r>
              <a:rPr lang="en-US" altLang="zh-CN" sz="2400" dirty="0">
                <a:solidFill>
                  <a:srgbClr val="FF0000"/>
                </a:solidFill>
                <a:latin typeface="Arial" panose="020B0604020202020204" pitchFamily="34" charset="0"/>
                <a:ea typeface="宋体" panose="02010600030101010101" pitchFamily="2" charset="-122"/>
              </a:rPr>
              <a:t> Names…)</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提取“</a:t>
            </a:r>
            <a:r>
              <a:rPr lang="en-US" altLang="zh-CN" sz="2400" dirty="0">
                <a:latin typeface="Arial" panose="020B0604020202020204" pitchFamily="34" charset="0"/>
                <a:ea typeface="宋体" panose="02010600030101010101" pitchFamily="2" charset="-122"/>
              </a:rPr>
              <a:t>Names…</a:t>
            </a:r>
            <a:r>
              <a:rPr lang="zh-CN" altLang="en-US" sz="2400" dirty="0">
                <a:latin typeface="Arial" panose="020B0604020202020204" pitchFamily="34" charset="0"/>
                <a:ea typeface="宋体" panose="02010600030101010101" pitchFamily="2" charset="-122"/>
              </a:rPr>
              <a:t>”中每一个文件名的路径，路径从文件名开始到最后一个斜线（包括斜线）之前的所有字符。</a:t>
            </a:r>
          </a:p>
        </p:txBody>
      </p:sp>
      <p:sp>
        <p:nvSpPr>
          <p:cNvPr id="11" name="矩形 10">
            <a:extLst>
              <a:ext uri="{FF2B5EF4-FFF2-40B4-BE49-F238E27FC236}">
                <a16:creationId xmlns:a16="http://schemas.microsoft.com/office/drawing/2014/main" id="{A99E9BB2-0633-4BE4-AA5E-5984229598BA}"/>
              </a:ext>
            </a:extLst>
          </p:cNvPr>
          <p:cNvSpPr>
            <a:spLocks noChangeArrowheads="1"/>
          </p:cNvSpPr>
          <p:nvPr/>
        </p:nvSpPr>
        <p:spPr bwMode="auto">
          <a:xfrm>
            <a:off x="1619250" y="3933825"/>
            <a:ext cx="5113338" cy="954088"/>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$(dir Desktop/c_temp</a:t>
            </a:r>
            <a:r>
              <a:rPr lang="en-US" altLang="zh-CN" sz="2800" b="1">
                <a:solidFill>
                  <a:srgbClr val="00B0F0"/>
                </a:solidFill>
              </a:rPr>
              <a:t>/</a:t>
            </a:r>
            <a:r>
              <a:rPr lang="en-US" altLang="zh-CN" sz="2000">
                <a:solidFill>
                  <a:srgbClr val="FFFFFF"/>
                </a:solidFill>
              </a:rPr>
              <a:t>c3 makefile)</a:t>
            </a:r>
          </a:p>
          <a:p>
            <a:pPr eaLnBrk="1" hangingPunct="1">
              <a:buClr>
                <a:schemeClr val="tx1"/>
              </a:buClr>
            </a:pPr>
            <a:r>
              <a:rPr lang="zh-CN" altLang="en-US" sz="2400">
                <a:solidFill>
                  <a:srgbClr val="FFFFFF"/>
                </a:solidFill>
                <a:latin typeface="宋体" panose="02010600030101010101" pitchFamily="2" charset="-122"/>
              </a:rPr>
              <a:t>结果</a:t>
            </a:r>
            <a:r>
              <a:rPr lang="zh-CN" altLang="en-US" sz="2400">
                <a:solidFill>
                  <a:srgbClr val="FFFFFF"/>
                </a:solidFill>
                <a:latin typeface="Century Gothic" panose="020B0502020202020204" pitchFamily="34" charset="0"/>
                <a:ea typeface="幼圆" panose="02010509060101010101" pitchFamily="49" charset="-122"/>
              </a:rPr>
              <a:t>：</a:t>
            </a:r>
            <a:r>
              <a:rPr lang="en-US" altLang="zh-CN" sz="2000">
                <a:solidFill>
                  <a:srgbClr val="FFFFFF"/>
                </a:solidFill>
              </a:rPr>
              <a:t>Desktop/c_temp</a:t>
            </a:r>
            <a:r>
              <a:rPr lang="en-US" altLang="zh-CN" sz="2800" b="1">
                <a:solidFill>
                  <a:srgbClr val="00B0F0"/>
                </a:solidFill>
              </a:rPr>
              <a:t>/</a:t>
            </a:r>
            <a:r>
              <a:rPr lang="en-US" altLang="zh-CN" sz="2000">
                <a:solidFill>
                  <a:srgbClr val="FFFFFF"/>
                </a:solidFill>
              </a:rPr>
              <a:t> ./</a:t>
            </a:r>
            <a:endParaRPr lang="zh-CN" altLang="en-US" sz="2000">
              <a:solidFill>
                <a:srgbClr val="5FE8EF"/>
              </a:solidFill>
            </a:endParaRPr>
          </a:p>
        </p:txBody>
      </p:sp>
      <p:sp>
        <p:nvSpPr>
          <p:cNvPr id="12" name="内容占位符 2">
            <a:extLst>
              <a:ext uri="{FF2B5EF4-FFF2-40B4-BE49-F238E27FC236}">
                <a16:creationId xmlns:a16="http://schemas.microsoft.com/office/drawing/2014/main" id="{56E30611-E7FA-49DE-930A-3EF8EB96B924}"/>
              </a:ext>
            </a:extLst>
          </p:cNvPr>
          <p:cNvSpPr txBox="1">
            <a:spLocks/>
          </p:cNvSpPr>
          <p:nvPr/>
        </p:nvSpPr>
        <p:spPr bwMode="auto">
          <a:xfrm>
            <a:off x="950913" y="4941888"/>
            <a:ext cx="8085137"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提取文件名路径 </a:t>
            </a:r>
            <a:r>
              <a:rPr lang="en-US" altLang="zh-CN" sz="2400" dirty="0" err="1">
                <a:latin typeface="Arial" panose="020B0604020202020204" pitchFamily="34" charset="0"/>
                <a:ea typeface="宋体" panose="02010600030101010101" pitchFamily="2" charset="-122"/>
              </a:rPr>
              <a:t>notdir</a:t>
            </a:r>
            <a:endParaRPr lang="en-US" altLang="zh-CN" sz="2400" dirty="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notdir</a:t>
            </a:r>
            <a:r>
              <a:rPr lang="en-US" altLang="zh-CN" sz="2400" dirty="0">
                <a:solidFill>
                  <a:srgbClr val="FF0000"/>
                </a:solidFill>
                <a:latin typeface="Arial" panose="020B0604020202020204" pitchFamily="34" charset="0"/>
                <a:ea typeface="宋体" panose="02010600030101010101" pitchFamily="2" charset="-122"/>
              </a:rPr>
              <a:t> Names…)</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功能与</a:t>
            </a:r>
            <a:r>
              <a:rPr lang="en-US" altLang="zh-CN" sz="2400" dirty="0" err="1">
                <a:latin typeface="Arial" panose="020B0604020202020204" pitchFamily="34" charset="0"/>
                <a:ea typeface="宋体" panose="02010600030101010101" pitchFamily="2" charset="-122"/>
              </a:rPr>
              <a:t>dir</a:t>
            </a:r>
            <a:r>
              <a:rPr lang="zh-CN" altLang="en-US" sz="2400" dirty="0">
                <a:latin typeface="Arial" panose="020B0604020202020204" pitchFamily="34" charset="0"/>
                <a:ea typeface="宋体" panose="02010600030101010101" pitchFamily="2" charset="-122"/>
              </a:rPr>
              <a:t>完全相反</a:t>
            </a:r>
          </a:p>
        </p:txBody>
      </p:sp>
      <p:sp>
        <p:nvSpPr>
          <p:cNvPr id="13" name="矩形 12">
            <a:extLst>
              <a:ext uri="{FF2B5EF4-FFF2-40B4-BE49-F238E27FC236}">
                <a16:creationId xmlns:a16="http://schemas.microsoft.com/office/drawing/2014/main" id="{002AF04E-028D-4501-8B7A-B5FA4234E111}"/>
              </a:ext>
            </a:extLst>
          </p:cNvPr>
          <p:cNvSpPr>
            <a:spLocks noChangeArrowheads="1"/>
          </p:cNvSpPr>
          <p:nvPr/>
        </p:nvSpPr>
        <p:spPr bwMode="auto">
          <a:xfrm>
            <a:off x="1619250" y="6289675"/>
            <a:ext cx="5400675" cy="523875"/>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$(notdir Desktop/c_temp</a:t>
            </a:r>
            <a:r>
              <a:rPr lang="en-US" altLang="zh-CN" sz="2800" b="1">
                <a:solidFill>
                  <a:srgbClr val="00B0F0"/>
                </a:solidFill>
              </a:rPr>
              <a:t>/</a:t>
            </a:r>
            <a:r>
              <a:rPr lang="en-US" altLang="zh-CN" sz="2000">
                <a:solidFill>
                  <a:srgbClr val="FFFFFF"/>
                </a:solidFill>
              </a:rPr>
              <a:t>c3) </a:t>
            </a:r>
            <a:r>
              <a:rPr lang="zh-CN" altLang="en-US" sz="2400">
                <a:solidFill>
                  <a:srgbClr val="FFFFFF"/>
                </a:solidFill>
                <a:latin typeface="宋体" panose="02010600030101010101" pitchFamily="2" charset="-122"/>
              </a:rPr>
              <a:t>结果</a:t>
            </a:r>
            <a:r>
              <a:rPr lang="zh-CN" altLang="en-US" sz="2400">
                <a:solidFill>
                  <a:srgbClr val="FFFFFF"/>
                </a:solidFill>
                <a:latin typeface="Century Gothic" panose="020B0502020202020204" pitchFamily="34" charset="0"/>
                <a:ea typeface="幼圆" panose="02010509060101010101" pitchFamily="49" charset="-122"/>
              </a:rPr>
              <a:t>：</a:t>
            </a:r>
            <a:r>
              <a:rPr lang="en-US" altLang="zh-CN" sz="2400">
                <a:solidFill>
                  <a:srgbClr val="FFFFFF"/>
                </a:solidFill>
              </a:rPr>
              <a:t>?</a:t>
            </a:r>
            <a:endParaRPr lang="zh-CN" altLang="en-US" sz="2000">
              <a:solidFill>
                <a:srgbClr val="5FE8EF"/>
              </a:solidFill>
            </a:endParaRPr>
          </a:p>
        </p:txBody>
      </p:sp>
    </p:spTree>
    <p:extLst>
      <p:ext uri="{BB962C8B-B14F-4D97-AF65-F5344CB8AC3E}">
        <p14:creationId xmlns:p14="http://schemas.microsoft.com/office/powerpoint/2010/main" val="93816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14" name="内容占位符 2">
            <a:extLst>
              <a:ext uri="{FF2B5EF4-FFF2-40B4-BE49-F238E27FC236}">
                <a16:creationId xmlns:a16="http://schemas.microsoft.com/office/drawing/2014/main" id="{440DA89A-6D8E-49EC-A713-EFDDF9C4ADE3}"/>
              </a:ext>
            </a:extLst>
          </p:cNvPr>
          <p:cNvSpPr>
            <a:spLocks noGrp="1"/>
          </p:cNvSpPr>
          <p:nvPr>
            <p:ph idx="1"/>
          </p:nvPr>
        </p:nvSpPr>
        <p:spPr>
          <a:xfrm>
            <a:off x="457200" y="1700808"/>
            <a:ext cx="8229600" cy="504825"/>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文件名处理函数</a:t>
            </a:r>
            <a:endParaRPr lang="en-US" altLang="zh-CN" sz="2400">
              <a:latin typeface="Arial" panose="020B0604020202020204" pitchFamily="34" charset="0"/>
              <a:ea typeface="宋体" panose="02010600030101010101" pitchFamily="2" charset="-122"/>
            </a:endParaRPr>
          </a:p>
        </p:txBody>
      </p:sp>
      <p:sp>
        <p:nvSpPr>
          <p:cNvPr id="15" name="内容占位符 2">
            <a:extLst>
              <a:ext uri="{FF2B5EF4-FFF2-40B4-BE49-F238E27FC236}">
                <a16:creationId xmlns:a16="http://schemas.microsoft.com/office/drawing/2014/main" id="{B4C12015-5117-43AC-8070-D91345772CE4}"/>
              </a:ext>
            </a:extLst>
          </p:cNvPr>
          <p:cNvSpPr txBox="1">
            <a:spLocks/>
          </p:cNvSpPr>
          <p:nvPr/>
        </p:nvSpPr>
        <p:spPr bwMode="auto">
          <a:xfrm>
            <a:off x="939800" y="2205633"/>
            <a:ext cx="808513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提取文件名后缀 </a:t>
            </a:r>
            <a:r>
              <a:rPr lang="en-US" altLang="zh-CN" sz="2400" dirty="0">
                <a:latin typeface="Arial" panose="020B0604020202020204" pitchFamily="34" charset="0"/>
                <a:ea typeface="宋体" panose="02010600030101010101" pitchFamily="2" charset="-122"/>
              </a:rPr>
              <a:t>suffix</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$(suffix Names…)</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提取“</a:t>
            </a:r>
            <a:r>
              <a:rPr lang="en-US" altLang="zh-CN" sz="2400" dirty="0">
                <a:latin typeface="Arial" panose="020B0604020202020204" pitchFamily="34" charset="0"/>
                <a:ea typeface="宋体" panose="02010600030101010101" pitchFamily="2" charset="-122"/>
              </a:rPr>
              <a:t>Names…</a:t>
            </a:r>
            <a:r>
              <a:rPr lang="zh-CN" altLang="en-US" sz="2400" dirty="0">
                <a:latin typeface="Arial" panose="020B0604020202020204" pitchFamily="34" charset="0"/>
                <a:ea typeface="宋体" panose="02010600030101010101" pitchFamily="2" charset="-122"/>
              </a:rPr>
              <a:t>”中每一个文件名的后缀名，包括“</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”号。</a:t>
            </a:r>
          </a:p>
        </p:txBody>
      </p:sp>
      <p:sp>
        <p:nvSpPr>
          <p:cNvPr id="16" name="矩形 15">
            <a:extLst>
              <a:ext uri="{FF2B5EF4-FFF2-40B4-BE49-F238E27FC236}">
                <a16:creationId xmlns:a16="http://schemas.microsoft.com/office/drawing/2014/main" id="{013EC410-10EC-43BA-B173-ED70A00A5EA6}"/>
              </a:ext>
            </a:extLst>
          </p:cNvPr>
          <p:cNvSpPr>
            <a:spLocks noChangeArrowheads="1"/>
          </p:cNvSpPr>
          <p:nvPr/>
        </p:nvSpPr>
        <p:spPr bwMode="auto">
          <a:xfrm>
            <a:off x="1608137" y="3956645"/>
            <a:ext cx="5113338" cy="768350"/>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$(suffix Desktop/c_temp/c2/cc2.c)</a:t>
            </a:r>
          </a:p>
          <a:p>
            <a:pPr eaLnBrk="1" hangingPunct="1">
              <a:buClr>
                <a:schemeClr val="tx1"/>
              </a:buClr>
            </a:pPr>
            <a:r>
              <a:rPr lang="zh-CN" altLang="en-US" sz="2400">
                <a:solidFill>
                  <a:srgbClr val="FFFFFF"/>
                </a:solidFill>
                <a:latin typeface="宋体" panose="02010600030101010101" pitchFamily="2" charset="-122"/>
              </a:rPr>
              <a:t>结果</a:t>
            </a:r>
            <a:r>
              <a:rPr lang="zh-CN" altLang="en-US" sz="2400">
                <a:solidFill>
                  <a:srgbClr val="FFFFFF"/>
                </a:solidFill>
                <a:latin typeface="Century Gothic" panose="020B0502020202020204" pitchFamily="34" charset="0"/>
                <a:ea typeface="幼圆" panose="02010509060101010101" pitchFamily="49" charset="-122"/>
              </a:rPr>
              <a:t>：</a:t>
            </a:r>
            <a:r>
              <a:rPr lang="en-US" altLang="zh-CN" sz="2000">
                <a:solidFill>
                  <a:srgbClr val="FFFFFF"/>
                </a:solidFill>
              </a:rPr>
              <a:t>.c</a:t>
            </a:r>
            <a:endParaRPr lang="zh-CN" altLang="en-US" sz="2000">
              <a:solidFill>
                <a:srgbClr val="5FE8EF"/>
              </a:solidFill>
            </a:endParaRPr>
          </a:p>
        </p:txBody>
      </p:sp>
      <p:sp>
        <p:nvSpPr>
          <p:cNvPr id="17" name="内容占位符 2">
            <a:extLst>
              <a:ext uri="{FF2B5EF4-FFF2-40B4-BE49-F238E27FC236}">
                <a16:creationId xmlns:a16="http://schemas.microsoft.com/office/drawing/2014/main" id="{88666F86-7282-440A-9793-4FBF4520D583}"/>
              </a:ext>
            </a:extLst>
          </p:cNvPr>
          <p:cNvSpPr txBox="1">
            <a:spLocks/>
          </p:cNvSpPr>
          <p:nvPr/>
        </p:nvSpPr>
        <p:spPr bwMode="auto">
          <a:xfrm>
            <a:off x="939800" y="4869458"/>
            <a:ext cx="8085137"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提取文件名前缀 </a:t>
            </a:r>
            <a:r>
              <a:rPr lang="en-US" altLang="zh-CN" sz="2400" dirty="0" err="1">
                <a:latin typeface="Arial" panose="020B0604020202020204" pitchFamily="34" charset="0"/>
                <a:ea typeface="宋体" panose="02010600030101010101" pitchFamily="2" charset="-122"/>
              </a:rPr>
              <a:t>basename</a:t>
            </a:r>
            <a:endParaRPr lang="en-US" altLang="zh-CN" sz="2400" dirty="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basename</a:t>
            </a:r>
            <a:r>
              <a:rPr lang="en-US" altLang="zh-CN" sz="2400" dirty="0">
                <a:solidFill>
                  <a:srgbClr val="FF0000"/>
                </a:solidFill>
                <a:latin typeface="Arial" panose="020B0604020202020204" pitchFamily="34" charset="0"/>
                <a:ea typeface="宋体" panose="02010600030101010101" pitchFamily="2" charset="-122"/>
              </a:rPr>
              <a:t> Names…)</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提取“</a:t>
            </a:r>
            <a:r>
              <a:rPr lang="en-US" altLang="zh-CN" sz="2400" dirty="0">
                <a:latin typeface="Arial" panose="020B0604020202020204" pitchFamily="34" charset="0"/>
                <a:ea typeface="宋体" panose="02010600030101010101" pitchFamily="2" charset="-122"/>
              </a:rPr>
              <a:t>Names…</a:t>
            </a:r>
            <a:r>
              <a:rPr lang="zh-CN" altLang="en-US" sz="2400" dirty="0">
                <a:latin typeface="Arial" panose="020B0604020202020204" pitchFamily="34" charset="0"/>
                <a:ea typeface="宋体" panose="02010600030101010101" pitchFamily="2" charset="-122"/>
              </a:rPr>
              <a:t>”中每一个文件名的前缀，不包括“</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a:t>
            </a:r>
          </a:p>
        </p:txBody>
      </p:sp>
      <p:sp>
        <p:nvSpPr>
          <p:cNvPr id="18" name="矩形 17">
            <a:extLst>
              <a:ext uri="{FF2B5EF4-FFF2-40B4-BE49-F238E27FC236}">
                <a16:creationId xmlns:a16="http://schemas.microsoft.com/office/drawing/2014/main" id="{DB4A5991-3E21-4DDA-A22F-A92DDDB08822}"/>
              </a:ext>
            </a:extLst>
          </p:cNvPr>
          <p:cNvSpPr>
            <a:spLocks noChangeArrowheads="1"/>
          </p:cNvSpPr>
          <p:nvPr/>
        </p:nvSpPr>
        <p:spPr bwMode="auto">
          <a:xfrm>
            <a:off x="1608137" y="6290270"/>
            <a:ext cx="5832475" cy="461963"/>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$(basename Desktop/c_temp/c2/cc3.c)  </a:t>
            </a:r>
            <a:r>
              <a:rPr lang="zh-CN" altLang="en-US" sz="2400">
                <a:solidFill>
                  <a:srgbClr val="FFFFFF"/>
                </a:solidFill>
                <a:latin typeface="宋体" panose="02010600030101010101" pitchFamily="2" charset="-122"/>
              </a:rPr>
              <a:t>结果</a:t>
            </a:r>
            <a:r>
              <a:rPr lang="zh-CN" altLang="en-US" sz="2400">
                <a:solidFill>
                  <a:srgbClr val="FFFFFF"/>
                </a:solidFill>
                <a:latin typeface="Century Gothic" panose="020B0502020202020204" pitchFamily="34" charset="0"/>
                <a:ea typeface="幼圆" panose="02010509060101010101" pitchFamily="49" charset="-122"/>
              </a:rPr>
              <a:t>：</a:t>
            </a:r>
            <a:r>
              <a:rPr lang="en-US" altLang="zh-CN" sz="2400">
                <a:solidFill>
                  <a:srgbClr val="FFFFFF"/>
                </a:solidFill>
              </a:rPr>
              <a:t>?</a:t>
            </a:r>
            <a:endParaRPr lang="zh-CN" altLang="en-US" sz="2000">
              <a:solidFill>
                <a:srgbClr val="5FE8EF"/>
              </a:solidFill>
            </a:endParaRPr>
          </a:p>
        </p:txBody>
      </p:sp>
    </p:spTree>
    <p:extLst>
      <p:ext uri="{BB962C8B-B14F-4D97-AF65-F5344CB8AC3E}">
        <p14:creationId xmlns:p14="http://schemas.microsoft.com/office/powerpoint/2010/main" val="401008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5" name="内容占位符 2">
            <a:extLst>
              <a:ext uri="{FF2B5EF4-FFF2-40B4-BE49-F238E27FC236}">
                <a16:creationId xmlns:a16="http://schemas.microsoft.com/office/drawing/2014/main" id="{DD201A8C-4DA6-4306-860D-0E2C7946171F}"/>
              </a:ext>
            </a:extLst>
          </p:cNvPr>
          <p:cNvSpPr>
            <a:spLocks noGrp="1"/>
          </p:cNvSpPr>
          <p:nvPr>
            <p:ph idx="1"/>
          </p:nvPr>
        </p:nvSpPr>
        <p:spPr>
          <a:xfrm>
            <a:off x="533400" y="1700808"/>
            <a:ext cx="8229600" cy="504825"/>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文件名处理函数</a:t>
            </a:r>
            <a:endParaRPr lang="en-US" altLang="zh-CN" sz="2400">
              <a:latin typeface="Arial" panose="020B0604020202020204" pitchFamily="34" charset="0"/>
              <a:ea typeface="宋体" panose="02010600030101010101" pitchFamily="2" charset="-122"/>
            </a:endParaRPr>
          </a:p>
        </p:txBody>
      </p:sp>
      <p:sp>
        <p:nvSpPr>
          <p:cNvPr id="6" name="内容占位符 2">
            <a:extLst>
              <a:ext uri="{FF2B5EF4-FFF2-40B4-BE49-F238E27FC236}">
                <a16:creationId xmlns:a16="http://schemas.microsoft.com/office/drawing/2014/main" id="{9235CEF1-0DB9-4610-8B70-AB01460D89EB}"/>
              </a:ext>
            </a:extLst>
          </p:cNvPr>
          <p:cNvSpPr txBox="1">
            <a:spLocks/>
          </p:cNvSpPr>
          <p:nvPr/>
        </p:nvSpPr>
        <p:spPr bwMode="auto">
          <a:xfrm>
            <a:off x="1027113" y="2205633"/>
            <a:ext cx="8085137"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为文件名后添加后缀 </a:t>
            </a:r>
            <a:r>
              <a:rPr lang="en-US" altLang="zh-CN" sz="2400" dirty="0" err="1">
                <a:latin typeface="Arial" panose="020B0604020202020204" pitchFamily="34" charset="0"/>
                <a:ea typeface="宋体" panose="02010600030101010101" pitchFamily="2" charset="-122"/>
              </a:rPr>
              <a:t>addfix</a:t>
            </a:r>
            <a:endParaRPr lang="en-US" altLang="zh-CN" sz="2400" dirty="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addsuffix</a:t>
            </a:r>
            <a:r>
              <a:rPr lang="en-US" altLang="zh-CN" sz="2400" dirty="0">
                <a:solidFill>
                  <a:srgbClr val="FF0000"/>
                </a:solidFill>
                <a:latin typeface="Arial" panose="020B0604020202020204" pitchFamily="34" charset="0"/>
                <a:ea typeface="宋体" panose="02010600030101010101" pitchFamily="2" charset="-122"/>
              </a:rPr>
              <a:t> </a:t>
            </a:r>
            <a:r>
              <a:rPr lang="en-US" altLang="zh-CN" sz="2400" dirty="0" err="1">
                <a:solidFill>
                  <a:srgbClr val="FF0000"/>
                </a:solidFill>
                <a:latin typeface="Arial" panose="020B0604020202020204" pitchFamily="34" charset="0"/>
                <a:ea typeface="宋体" panose="02010600030101010101" pitchFamily="2" charset="-122"/>
              </a:rPr>
              <a:t>SUFFIX,Names</a:t>
            </a:r>
            <a:r>
              <a:rPr lang="en-US" altLang="zh-CN" sz="2400" dirty="0">
                <a:solidFill>
                  <a:srgbClr val="FF0000"/>
                </a:solidFill>
                <a:latin typeface="Arial" panose="020B0604020202020204" pitchFamily="34" charset="0"/>
                <a:ea typeface="宋体" panose="02010600030101010101" pitchFamily="2" charset="-122"/>
              </a:rPr>
              <a: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为“</a:t>
            </a:r>
            <a:r>
              <a:rPr lang="en-US" altLang="zh-CN" sz="2400" dirty="0">
                <a:latin typeface="Arial" panose="020B0604020202020204" pitchFamily="34" charset="0"/>
                <a:ea typeface="宋体" panose="02010600030101010101" pitchFamily="2" charset="-122"/>
              </a:rPr>
              <a:t>Names…</a:t>
            </a:r>
            <a:r>
              <a:rPr lang="zh-CN" altLang="en-US" sz="2400" dirty="0">
                <a:latin typeface="Arial" panose="020B0604020202020204" pitchFamily="34" charset="0"/>
                <a:ea typeface="宋体" panose="02010600030101010101" pitchFamily="2" charset="-122"/>
              </a:rPr>
              <a:t>”中每一个文件名添加后缀名。</a:t>
            </a:r>
          </a:p>
        </p:txBody>
      </p:sp>
      <p:sp>
        <p:nvSpPr>
          <p:cNvPr id="7" name="矩形 6">
            <a:extLst>
              <a:ext uri="{FF2B5EF4-FFF2-40B4-BE49-F238E27FC236}">
                <a16:creationId xmlns:a16="http://schemas.microsoft.com/office/drawing/2014/main" id="{1C7163F4-EBF3-4206-ABE4-4AE2224F92BF}"/>
              </a:ext>
            </a:extLst>
          </p:cNvPr>
          <p:cNvSpPr>
            <a:spLocks noChangeArrowheads="1"/>
          </p:cNvSpPr>
          <p:nvPr/>
        </p:nvSpPr>
        <p:spPr bwMode="auto">
          <a:xfrm>
            <a:off x="1552575" y="3802658"/>
            <a:ext cx="5113338" cy="768350"/>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$(addsuffix .c foo bar)</a:t>
            </a:r>
          </a:p>
          <a:p>
            <a:pPr eaLnBrk="1" hangingPunct="1">
              <a:buClr>
                <a:schemeClr val="tx1"/>
              </a:buClr>
            </a:pPr>
            <a:r>
              <a:rPr lang="en-US" altLang="zh-CN" sz="2000">
                <a:solidFill>
                  <a:srgbClr val="FFFFFF"/>
                </a:solidFill>
              </a:rPr>
              <a:t> </a:t>
            </a:r>
            <a:r>
              <a:rPr lang="zh-CN" altLang="en-US" sz="2400">
                <a:solidFill>
                  <a:srgbClr val="FFFFFF"/>
                </a:solidFill>
                <a:latin typeface="宋体" panose="02010600030101010101" pitchFamily="2" charset="-122"/>
              </a:rPr>
              <a:t>结果</a:t>
            </a:r>
            <a:r>
              <a:rPr lang="zh-CN" altLang="en-US" sz="2400">
                <a:solidFill>
                  <a:srgbClr val="FFFFFF"/>
                </a:solidFill>
                <a:latin typeface="Century Gothic" panose="020B0502020202020204" pitchFamily="34" charset="0"/>
                <a:ea typeface="幼圆" panose="02010509060101010101" pitchFamily="49" charset="-122"/>
              </a:rPr>
              <a:t>：</a:t>
            </a:r>
            <a:r>
              <a:rPr lang="en-US" altLang="zh-CN" sz="2000">
                <a:solidFill>
                  <a:srgbClr val="FFFFFF"/>
                </a:solidFill>
              </a:rPr>
              <a:t>foo.c bar.c</a:t>
            </a:r>
            <a:endParaRPr lang="zh-CN" altLang="en-US" sz="2000">
              <a:solidFill>
                <a:srgbClr val="5FE8EF"/>
              </a:solidFill>
            </a:endParaRPr>
          </a:p>
        </p:txBody>
      </p:sp>
      <p:sp>
        <p:nvSpPr>
          <p:cNvPr id="8" name="内容占位符 2">
            <a:extLst>
              <a:ext uri="{FF2B5EF4-FFF2-40B4-BE49-F238E27FC236}">
                <a16:creationId xmlns:a16="http://schemas.microsoft.com/office/drawing/2014/main" id="{1E80D0DC-AA42-4060-BE17-8A9AB6BC0CB1}"/>
              </a:ext>
            </a:extLst>
          </p:cNvPr>
          <p:cNvSpPr txBox="1">
            <a:spLocks/>
          </p:cNvSpPr>
          <p:nvPr/>
        </p:nvSpPr>
        <p:spPr bwMode="auto">
          <a:xfrm>
            <a:off x="1027113" y="4798020"/>
            <a:ext cx="8085137"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为文件名添加前缀</a:t>
            </a:r>
            <a:r>
              <a:rPr lang="en-US" altLang="zh-CN" sz="2400" dirty="0" err="1">
                <a:latin typeface="Arial" panose="020B0604020202020204" pitchFamily="34" charset="0"/>
                <a:ea typeface="宋体" panose="02010600030101010101" pitchFamily="2" charset="-122"/>
              </a:rPr>
              <a:t>addprefix</a:t>
            </a:r>
            <a:endParaRPr lang="en-US" altLang="zh-CN" sz="2400" dirty="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a:t>
            </a:r>
            <a:r>
              <a:rPr lang="en-US" altLang="zh-CN" sz="2400" dirty="0" err="1">
                <a:solidFill>
                  <a:srgbClr val="FF0000"/>
                </a:solidFill>
                <a:latin typeface="Arial" panose="020B0604020202020204" pitchFamily="34" charset="0"/>
                <a:ea typeface="宋体" panose="02010600030101010101" pitchFamily="2" charset="-122"/>
              </a:rPr>
              <a:t>addprefix</a:t>
            </a:r>
            <a:r>
              <a:rPr lang="en-US" altLang="zh-CN" sz="2400" dirty="0">
                <a:solidFill>
                  <a:srgbClr val="FF0000"/>
                </a:solidFill>
                <a:latin typeface="Arial" panose="020B0604020202020204" pitchFamily="34" charset="0"/>
                <a:ea typeface="宋体" panose="02010600030101010101" pitchFamily="2" charset="-122"/>
              </a:rPr>
              <a:t> </a:t>
            </a:r>
            <a:r>
              <a:rPr lang="en-US" altLang="zh-CN" sz="2400" dirty="0" err="1">
                <a:solidFill>
                  <a:srgbClr val="FF0000"/>
                </a:solidFill>
                <a:latin typeface="Arial" panose="020B0604020202020204" pitchFamily="34" charset="0"/>
                <a:ea typeface="宋体" panose="02010600030101010101" pitchFamily="2" charset="-122"/>
              </a:rPr>
              <a:t>PREFIX,Names</a:t>
            </a:r>
            <a:r>
              <a:rPr lang="en-US" altLang="zh-CN" sz="2400" dirty="0">
                <a:solidFill>
                  <a:srgbClr val="FF0000"/>
                </a:solidFill>
                <a:latin typeface="Arial" panose="020B0604020202020204" pitchFamily="34" charset="0"/>
                <a:ea typeface="宋体" panose="02010600030101010101" pitchFamily="2" charset="-122"/>
              </a:rPr>
              <a: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为“</a:t>
            </a:r>
            <a:r>
              <a:rPr lang="en-US" altLang="zh-CN" sz="2400" dirty="0">
                <a:latin typeface="Arial" panose="020B0604020202020204" pitchFamily="34" charset="0"/>
                <a:ea typeface="宋体" panose="02010600030101010101" pitchFamily="2" charset="-122"/>
              </a:rPr>
              <a:t>Names…</a:t>
            </a:r>
            <a:r>
              <a:rPr lang="zh-CN" altLang="en-US" sz="2400" dirty="0">
                <a:latin typeface="Arial" panose="020B0604020202020204" pitchFamily="34" charset="0"/>
                <a:ea typeface="宋体" panose="02010600030101010101" pitchFamily="2" charset="-122"/>
              </a:rPr>
              <a:t>”中每一个文件名添加前缀名。</a:t>
            </a:r>
          </a:p>
        </p:txBody>
      </p:sp>
      <p:sp>
        <p:nvSpPr>
          <p:cNvPr id="9" name="矩形 8">
            <a:extLst>
              <a:ext uri="{FF2B5EF4-FFF2-40B4-BE49-F238E27FC236}">
                <a16:creationId xmlns:a16="http://schemas.microsoft.com/office/drawing/2014/main" id="{FCA3899B-9A45-4E91-827E-C692FF40BFE3}"/>
              </a:ext>
            </a:extLst>
          </p:cNvPr>
          <p:cNvSpPr>
            <a:spLocks noChangeArrowheads="1"/>
          </p:cNvSpPr>
          <p:nvPr/>
        </p:nvSpPr>
        <p:spPr bwMode="auto">
          <a:xfrm>
            <a:off x="1552575" y="6166445"/>
            <a:ext cx="5832475" cy="460375"/>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$(addprefix src/, foo bar)  </a:t>
            </a:r>
            <a:r>
              <a:rPr lang="zh-CN" altLang="en-US" sz="2400">
                <a:solidFill>
                  <a:srgbClr val="FFFFFF"/>
                </a:solidFill>
                <a:latin typeface="宋体" panose="02010600030101010101" pitchFamily="2" charset="-122"/>
              </a:rPr>
              <a:t>结果</a:t>
            </a:r>
            <a:r>
              <a:rPr lang="zh-CN" altLang="en-US" sz="2400">
                <a:solidFill>
                  <a:srgbClr val="FFFFFF"/>
                </a:solidFill>
                <a:latin typeface="Century Gothic" panose="020B0502020202020204" pitchFamily="34" charset="0"/>
                <a:ea typeface="幼圆" panose="02010509060101010101" pitchFamily="49" charset="-122"/>
              </a:rPr>
              <a:t>：</a:t>
            </a:r>
            <a:r>
              <a:rPr lang="en-US" altLang="zh-CN" sz="2400">
                <a:solidFill>
                  <a:srgbClr val="FFFFFF"/>
                </a:solidFill>
              </a:rPr>
              <a:t>?</a:t>
            </a:r>
            <a:endParaRPr lang="zh-CN" altLang="en-US" sz="2000">
              <a:solidFill>
                <a:srgbClr val="5FE8EF"/>
              </a:solidFill>
            </a:endParaRPr>
          </a:p>
        </p:txBody>
      </p:sp>
    </p:spTree>
    <p:extLst>
      <p:ext uri="{BB962C8B-B14F-4D97-AF65-F5344CB8AC3E}">
        <p14:creationId xmlns:p14="http://schemas.microsoft.com/office/powerpoint/2010/main" val="57429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5" name="内容占位符 2">
            <a:extLst>
              <a:ext uri="{FF2B5EF4-FFF2-40B4-BE49-F238E27FC236}">
                <a16:creationId xmlns:a16="http://schemas.microsoft.com/office/drawing/2014/main" id="{95CB9467-617D-4936-96BD-C8930F6E599A}"/>
              </a:ext>
            </a:extLst>
          </p:cNvPr>
          <p:cNvSpPr>
            <a:spLocks noGrp="1"/>
          </p:cNvSpPr>
          <p:nvPr>
            <p:ph idx="1"/>
          </p:nvPr>
        </p:nvSpPr>
        <p:spPr>
          <a:xfrm>
            <a:off x="755576" y="1988840"/>
            <a:ext cx="8229600" cy="504825"/>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文件名处理函数</a:t>
            </a:r>
            <a:endParaRPr lang="en-US" altLang="zh-CN" sz="2400">
              <a:latin typeface="Arial" panose="020B0604020202020204" pitchFamily="34" charset="0"/>
              <a:ea typeface="宋体" panose="02010600030101010101" pitchFamily="2" charset="-122"/>
            </a:endParaRPr>
          </a:p>
        </p:txBody>
      </p:sp>
      <p:sp>
        <p:nvSpPr>
          <p:cNvPr id="6" name="内容占位符 2">
            <a:extLst>
              <a:ext uri="{FF2B5EF4-FFF2-40B4-BE49-F238E27FC236}">
                <a16:creationId xmlns:a16="http://schemas.microsoft.com/office/drawing/2014/main" id="{7FC7DDAC-624E-4F23-B868-FFB97108B93D}"/>
              </a:ext>
            </a:extLst>
          </p:cNvPr>
          <p:cNvSpPr txBox="1">
            <a:spLocks/>
          </p:cNvSpPr>
          <p:nvPr/>
        </p:nvSpPr>
        <p:spPr bwMode="auto">
          <a:xfrm>
            <a:off x="1249289" y="2493665"/>
            <a:ext cx="8085137"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a:latin typeface="Arial" panose="020B0604020202020204" pitchFamily="34" charset="0"/>
                <a:ea typeface="宋体" panose="02010600030101010101" pitchFamily="2" charset="-122"/>
              </a:rPr>
              <a:t>列出符合格式的文件名 </a:t>
            </a:r>
            <a:r>
              <a:rPr lang="en-US" altLang="zh-CN" sz="2400">
                <a:latin typeface="Arial" panose="020B0604020202020204" pitchFamily="34" charset="0"/>
                <a:ea typeface="宋体" panose="02010600030101010101" pitchFamily="2" charset="-122"/>
              </a:rPr>
              <a:t>wildcard</a:t>
            </a:r>
          </a:p>
          <a:p>
            <a:pPr eaLnBrk="1" hangingPunct="1">
              <a:buClr>
                <a:schemeClr val="tx1"/>
              </a:buClr>
              <a:buFont typeface="Wingdings 2" panose="05020102010507070707" pitchFamily="18" charset="2"/>
              <a:buNone/>
            </a:pPr>
            <a:r>
              <a:rPr lang="en-US" altLang="zh-CN" sz="2400">
                <a:latin typeface="Arial" panose="020B0604020202020204" pitchFamily="34" charset="0"/>
                <a:ea typeface="宋体" panose="02010600030101010101" pitchFamily="2" charset="-122"/>
              </a:rPr>
              <a:t>     </a:t>
            </a:r>
            <a:r>
              <a:rPr lang="zh-CN" altLang="en-US" sz="2400">
                <a:latin typeface="Arial" panose="020B0604020202020204" pitchFamily="34" charset="0"/>
                <a:ea typeface="宋体" panose="02010600030101010101" pitchFamily="2" charset="-122"/>
              </a:rPr>
              <a:t>调用格式 </a:t>
            </a:r>
            <a:r>
              <a:rPr lang="en-US" altLang="zh-CN" sz="2400">
                <a:solidFill>
                  <a:srgbClr val="FFC000"/>
                </a:solidFill>
                <a:latin typeface="Arial" panose="020B0604020202020204" pitchFamily="34" charset="0"/>
                <a:ea typeface="宋体" panose="02010600030101010101" pitchFamily="2" charset="-122"/>
              </a:rPr>
              <a:t>$(wildcard PATTERN)</a:t>
            </a:r>
          </a:p>
          <a:p>
            <a:pPr eaLnBrk="1" hangingPunct="1">
              <a:buClr>
                <a:schemeClr val="tx1"/>
              </a:buClr>
              <a:buFont typeface="Wingdings 2" panose="05020102010507070707" pitchFamily="18" charset="2"/>
              <a:buNone/>
            </a:pPr>
            <a:r>
              <a:rPr lang="en-US" altLang="zh-CN" sz="2400">
                <a:latin typeface="Arial" panose="020B0604020202020204" pitchFamily="34" charset="0"/>
                <a:ea typeface="宋体" panose="02010600030101010101" pitchFamily="2" charset="-122"/>
              </a:rPr>
              <a:t>     </a:t>
            </a:r>
            <a:r>
              <a:rPr lang="zh-CN" altLang="en-US" sz="2400">
                <a:latin typeface="Arial" panose="020B0604020202020204" pitchFamily="34" charset="0"/>
                <a:ea typeface="宋体" panose="02010600030101010101" pitchFamily="2" charset="-122"/>
              </a:rPr>
              <a:t>列出当前目录下符合</a:t>
            </a:r>
            <a:r>
              <a:rPr lang="en-US" altLang="zh-CN" sz="2400">
                <a:latin typeface="Arial" panose="020B0604020202020204" pitchFamily="34" charset="0"/>
                <a:ea typeface="宋体" panose="02010600030101010101" pitchFamily="2" charset="-122"/>
              </a:rPr>
              <a:t>PATTERN</a:t>
            </a:r>
            <a:r>
              <a:rPr lang="zh-CN" altLang="en-US" sz="2400">
                <a:latin typeface="Arial" panose="020B0604020202020204" pitchFamily="34" charset="0"/>
                <a:ea typeface="宋体" panose="02010600030101010101" pitchFamily="2" charset="-122"/>
              </a:rPr>
              <a:t>格式的文件名，并以列表形式显示结果。</a:t>
            </a:r>
          </a:p>
        </p:txBody>
      </p:sp>
      <p:sp>
        <p:nvSpPr>
          <p:cNvPr id="7" name="矩形 6">
            <a:extLst>
              <a:ext uri="{FF2B5EF4-FFF2-40B4-BE49-F238E27FC236}">
                <a16:creationId xmlns:a16="http://schemas.microsoft.com/office/drawing/2014/main" id="{973F3CFB-2D0A-4A01-A728-E9EE7798D66D}"/>
              </a:ext>
            </a:extLst>
          </p:cNvPr>
          <p:cNvSpPr>
            <a:spLocks noChangeArrowheads="1"/>
          </p:cNvSpPr>
          <p:nvPr/>
        </p:nvSpPr>
        <p:spPr bwMode="auto">
          <a:xfrm>
            <a:off x="1774751" y="4365327"/>
            <a:ext cx="5113338" cy="769938"/>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$(wildcard *.c)</a:t>
            </a:r>
          </a:p>
          <a:p>
            <a:pPr eaLnBrk="1" hangingPunct="1">
              <a:buClr>
                <a:schemeClr val="tx1"/>
              </a:buClr>
            </a:pPr>
            <a:r>
              <a:rPr lang="en-US" altLang="zh-CN" sz="2000">
                <a:solidFill>
                  <a:srgbClr val="FFFFFF"/>
                </a:solidFill>
              </a:rPr>
              <a:t> </a:t>
            </a:r>
            <a:r>
              <a:rPr lang="zh-CN" altLang="en-US" sz="2400">
                <a:solidFill>
                  <a:srgbClr val="FFFFFF"/>
                </a:solidFill>
                <a:latin typeface="宋体" panose="02010600030101010101" pitchFamily="2" charset="-122"/>
              </a:rPr>
              <a:t>结果</a:t>
            </a:r>
            <a:r>
              <a:rPr lang="zh-CN" altLang="en-US" sz="2400">
                <a:solidFill>
                  <a:srgbClr val="FFFFFF"/>
                </a:solidFill>
                <a:latin typeface="Century Gothic" panose="020B0502020202020204" pitchFamily="34" charset="0"/>
                <a:ea typeface="幼圆" panose="02010509060101010101" pitchFamily="49" charset="-122"/>
              </a:rPr>
              <a:t>：</a:t>
            </a:r>
            <a:r>
              <a:rPr lang="en-US" altLang="zh-CN" sz="2000">
                <a:solidFill>
                  <a:srgbClr val="FFFFFF"/>
                </a:solidFill>
              </a:rPr>
              <a:t>cc2.c cc4.c</a:t>
            </a:r>
            <a:endParaRPr lang="zh-CN" altLang="en-US" sz="2000">
              <a:solidFill>
                <a:srgbClr val="5FE8EF"/>
              </a:solidFill>
            </a:endParaRPr>
          </a:p>
        </p:txBody>
      </p:sp>
    </p:spTree>
    <p:extLst>
      <p:ext uri="{BB962C8B-B14F-4D97-AF65-F5344CB8AC3E}">
        <p14:creationId xmlns:p14="http://schemas.microsoft.com/office/powerpoint/2010/main" val="396648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DEDD4-7435-49A6-95D2-D578B59451BD}"/>
              </a:ext>
            </a:extLst>
          </p:cNvPr>
          <p:cNvSpPr>
            <a:spLocks noGrp="1"/>
          </p:cNvSpPr>
          <p:nvPr>
            <p:ph type="title"/>
          </p:nvPr>
        </p:nvSpPr>
        <p:spPr/>
        <p:txBody>
          <a:bodyPr/>
          <a:lstStyle/>
          <a:p>
            <a:r>
              <a:rPr lang="zh-CN" altLang="en-US" dirty="0">
                <a:solidFill>
                  <a:schemeClr val="tx1">
                    <a:lumMod val="85000"/>
                  </a:schemeClr>
                </a:solidFill>
              </a:rPr>
              <a:t>第</a:t>
            </a:r>
            <a:r>
              <a:rPr lang="en-US" altLang="zh-CN" dirty="0">
                <a:solidFill>
                  <a:schemeClr val="tx1">
                    <a:lumMod val="85000"/>
                  </a:schemeClr>
                </a:solidFill>
              </a:rPr>
              <a:t>4</a:t>
            </a:r>
            <a:r>
              <a:rPr lang="zh-CN" altLang="en-US" dirty="0">
                <a:solidFill>
                  <a:schemeClr val="tx1">
                    <a:lumMod val="85000"/>
                  </a:schemeClr>
                </a:solidFill>
              </a:rPr>
              <a:t>章 嵌入式编程基础知识</a:t>
            </a:r>
            <a:endParaRPr lang="zh-CN" altLang="en-US" dirty="0"/>
          </a:p>
        </p:txBody>
      </p:sp>
      <p:sp>
        <p:nvSpPr>
          <p:cNvPr id="3" name="内容占位符 2">
            <a:extLst>
              <a:ext uri="{FF2B5EF4-FFF2-40B4-BE49-F238E27FC236}">
                <a16:creationId xmlns:a16="http://schemas.microsoft.com/office/drawing/2014/main" id="{F8186135-0359-46EA-B796-5BFE543B49E1}"/>
              </a:ext>
            </a:extLst>
          </p:cNvPr>
          <p:cNvSpPr>
            <a:spLocks noGrp="1"/>
          </p:cNvSpPr>
          <p:nvPr>
            <p:ph idx="1"/>
          </p:nvPr>
        </p:nvSpPr>
        <p:spPr/>
        <p:txBody>
          <a:bodyPr/>
          <a:lstStyle/>
          <a:p>
            <a:pPr eaLnBrk="1" hangingPunct="1"/>
            <a:r>
              <a:rPr lang="en-US" altLang="zh-CN" sz="2400" dirty="0"/>
              <a:t>GNU ARM</a:t>
            </a:r>
            <a:r>
              <a:rPr lang="zh-CN" altLang="en-US" sz="2400" dirty="0"/>
              <a:t>常用汇编指令</a:t>
            </a:r>
            <a:endParaRPr lang="en-US" altLang="zh-CN" sz="2400" dirty="0"/>
          </a:p>
          <a:p>
            <a:pPr eaLnBrk="1" hangingPunct="1"/>
            <a:r>
              <a:rPr lang="en-US" altLang="zh-CN" sz="2400" dirty="0"/>
              <a:t>ARM-Thumb</a:t>
            </a:r>
            <a:r>
              <a:rPr lang="zh-CN" altLang="en-US" sz="2400" dirty="0"/>
              <a:t>子程序调用（</a:t>
            </a:r>
            <a:r>
              <a:rPr lang="en-US" altLang="zh-CN" sz="2400" dirty="0"/>
              <a:t>ATPCS</a:t>
            </a:r>
            <a:r>
              <a:rPr lang="zh-CN" altLang="en-US" sz="2400" dirty="0"/>
              <a:t>）规则</a:t>
            </a:r>
            <a:endParaRPr lang="en-US" altLang="zh-CN" sz="2400" dirty="0"/>
          </a:p>
          <a:p>
            <a:pPr eaLnBrk="1" hangingPunct="1"/>
            <a:r>
              <a:rPr lang="en-US" altLang="zh-CN" sz="2400" dirty="0"/>
              <a:t>ARM</a:t>
            </a:r>
            <a:r>
              <a:rPr lang="zh-CN" altLang="en-US" sz="2400" dirty="0"/>
              <a:t>交叉工具链</a:t>
            </a:r>
            <a:endParaRPr lang="en-US" altLang="zh-CN" sz="2400" dirty="0"/>
          </a:p>
          <a:p>
            <a:pPr eaLnBrk="1" hangingPunct="1"/>
            <a:r>
              <a:rPr lang="en-US" altLang="zh-CN" sz="2400" dirty="0" err="1"/>
              <a:t>Makefile</a:t>
            </a:r>
            <a:endParaRPr lang="zh-CN" altLang="en-US" sz="2400" dirty="0"/>
          </a:p>
        </p:txBody>
      </p:sp>
    </p:spTree>
    <p:extLst>
      <p:ext uri="{BB962C8B-B14F-4D97-AF65-F5344CB8AC3E}">
        <p14:creationId xmlns:p14="http://schemas.microsoft.com/office/powerpoint/2010/main" val="3984640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5" name="内容占位符 2">
            <a:extLst>
              <a:ext uri="{FF2B5EF4-FFF2-40B4-BE49-F238E27FC236}">
                <a16:creationId xmlns:a16="http://schemas.microsoft.com/office/drawing/2014/main" id="{B240F361-728B-48B2-AC63-93FBB1B77A79}"/>
              </a:ext>
            </a:extLst>
          </p:cNvPr>
          <p:cNvSpPr>
            <a:spLocks noGrp="1"/>
          </p:cNvSpPr>
          <p:nvPr>
            <p:ph idx="1"/>
          </p:nvPr>
        </p:nvSpPr>
        <p:spPr>
          <a:xfrm>
            <a:off x="755576" y="1844824"/>
            <a:ext cx="8229600" cy="4572000"/>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其他处理函数</a:t>
            </a:r>
            <a:endParaRPr lang="zh-CN" altLang="en-US" sz="2400">
              <a:latin typeface="Arial" panose="020B0604020202020204" pitchFamily="34" charset="0"/>
              <a:ea typeface="宋体" panose="02010600030101010101" pitchFamily="2" charset="-122"/>
            </a:endParaRPr>
          </a:p>
        </p:txBody>
      </p:sp>
      <p:sp>
        <p:nvSpPr>
          <p:cNvPr id="6" name="内容占位符 2">
            <a:extLst>
              <a:ext uri="{FF2B5EF4-FFF2-40B4-BE49-F238E27FC236}">
                <a16:creationId xmlns:a16="http://schemas.microsoft.com/office/drawing/2014/main" id="{4D325A89-3430-4CC9-B91A-8DFF2203065B}"/>
              </a:ext>
            </a:extLst>
          </p:cNvPr>
          <p:cNvSpPr txBox="1">
            <a:spLocks/>
          </p:cNvSpPr>
          <p:nvPr/>
        </p:nvSpPr>
        <p:spPr bwMode="auto">
          <a:xfrm>
            <a:off x="1249289" y="2349649"/>
            <a:ext cx="808513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rPr>
              <a:t>循环函数 </a:t>
            </a:r>
            <a:r>
              <a:rPr lang="en-US" altLang="zh-CN" sz="2400" dirty="0">
                <a:latin typeface="Arial" panose="020B0604020202020204" pitchFamily="34" charset="0"/>
                <a:ea typeface="宋体" panose="02010600030101010101" pitchFamily="2" charset="-122"/>
              </a:rPr>
              <a:t>foreach</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调用格式 </a:t>
            </a:r>
            <a:r>
              <a:rPr lang="en-US" altLang="zh-CN" sz="2400" dirty="0">
                <a:solidFill>
                  <a:srgbClr val="FF0000"/>
                </a:solidFill>
                <a:latin typeface="Arial" panose="020B0604020202020204" pitchFamily="34" charset="0"/>
                <a:ea typeface="宋体" panose="02010600030101010101" pitchFamily="2" charset="-122"/>
              </a:rPr>
              <a:t>$(foreach VAR, LIST, TEXT)</a:t>
            </a:r>
          </a:p>
          <a:p>
            <a:pPr eaLnBrk="1" hangingPunct="1">
              <a:buClr>
                <a:schemeClr val="tx1"/>
              </a:buClr>
              <a:buFont typeface="Wingdings 2" panose="05020102010507070707" pitchFamily="18" charset="2"/>
              <a:buNone/>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把</a:t>
            </a:r>
            <a:r>
              <a:rPr lang="en-US" altLang="zh-CN" sz="2400" dirty="0">
                <a:latin typeface="Arial" panose="020B0604020202020204" pitchFamily="34" charset="0"/>
                <a:ea typeface="宋体" panose="02010600030101010101" pitchFamily="2" charset="-122"/>
              </a:rPr>
              <a:t>LIST</a:t>
            </a:r>
            <a:r>
              <a:rPr lang="zh-CN" altLang="en-US" sz="2400" dirty="0">
                <a:latin typeface="Arial" panose="020B0604020202020204" pitchFamily="34" charset="0"/>
                <a:ea typeface="宋体" panose="02010600030101010101" pitchFamily="2" charset="-122"/>
              </a:rPr>
              <a:t>中由空格分割的单词依次取出并赋给变量</a:t>
            </a:r>
            <a:r>
              <a:rPr lang="en-US" altLang="zh-CN" sz="2400" dirty="0">
                <a:latin typeface="Arial" panose="020B0604020202020204" pitchFamily="34" charset="0"/>
                <a:ea typeface="宋体" panose="02010600030101010101" pitchFamily="2" charset="-122"/>
              </a:rPr>
              <a:t>VAR</a:t>
            </a:r>
            <a:r>
              <a:rPr lang="zh-CN" altLang="en-US" sz="2400" dirty="0">
                <a:latin typeface="Arial" panose="020B0604020202020204" pitchFamily="34" charset="0"/>
                <a:ea typeface="宋体" panose="02010600030101010101" pitchFamily="2" charset="-122"/>
              </a:rPr>
              <a:t>，然后执行</a:t>
            </a:r>
            <a:r>
              <a:rPr lang="en-US" altLang="zh-CN" sz="2400" dirty="0">
                <a:latin typeface="Arial" panose="020B0604020202020204" pitchFamily="34" charset="0"/>
                <a:ea typeface="宋体" panose="02010600030101010101" pitchFamily="2" charset="-122"/>
              </a:rPr>
              <a:t>TEXT</a:t>
            </a:r>
            <a:r>
              <a:rPr lang="zh-CN" altLang="en-US" sz="2400" dirty="0">
                <a:latin typeface="Arial" panose="020B0604020202020204" pitchFamily="34" charset="0"/>
                <a:ea typeface="宋体" panose="02010600030101010101" pitchFamily="2" charset="-122"/>
              </a:rPr>
              <a:t>表达式，直到</a:t>
            </a:r>
            <a:r>
              <a:rPr lang="en-US" altLang="zh-CN" sz="2400" dirty="0">
                <a:latin typeface="Arial" panose="020B0604020202020204" pitchFamily="34" charset="0"/>
                <a:ea typeface="宋体" panose="02010600030101010101" pitchFamily="2" charset="-122"/>
              </a:rPr>
              <a:t>LIST</a:t>
            </a:r>
            <a:r>
              <a:rPr lang="zh-CN" altLang="en-US" sz="2400" dirty="0">
                <a:latin typeface="Arial" panose="020B0604020202020204" pitchFamily="34" charset="0"/>
                <a:ea typeface="宋体" panose="02010600030101010101" pitchFamily="2" charset="-122"/>
              </a:rPr>
              <a:t>的最后一个单词被取出并执行完</a:t>
            </a:r>
            <a:r>
              <a:rPr lang="en-US" altLang="zh-CN" sz="2400" dirty="0">
                <a:latin typeface="Arial" panose="020B0604020202020204" pitchFamily="34" charset="0"/>
                <a:ea typeface="宋体" panose="02010600030101010101" pitchFamily="2" charset="-122"/>
              </a:rPr>
              <a:t>TEXT</a:t>
            </a:r>
            <a:r>
              <a:rPr lang="zh-CN" altLang="en-US" sz="2400" dirty="0">
                <a:latin typeface="Arial" panose="020B0604020202020204" pitchFamily="34" charset="0"/>
                <a:ea typeface="宋体" panose="02010600030101010101" pitchFamily="2" charset="-122"/>
              </a:rPr>
              <a:t>为止。</a:t>
            </a:r>
          </a:p>
        </p:txBody>
      </p:sp>
      <p:sp>
        <p:nvSpPr>
          <p:cNvPr id="7" name="矩形 6">
            <a:extLst>
              <a:ext uri="{FF2B5EF4-FFF2-40B4-BE49-F238E27FC236}">
                <a16:creationId xmlns:a16="http://schemas.microsoft.com/office/drawing/2014/main" id="{3E3E6840-F950-4F41-A3DD-BE30B898444D}"/>
              </a:ext>
            </a:extLst>
          </p:cNvPr>
          <p:cNvSpPr>
            <a:spLocks noChangeArrowheads="1"/>
          </p:cNvSpPr>
          <p:nvPr/>
        </p:nvSpPr>
        <p:spPr bwMode="auto">
          <a:xfrm>
            <a:off x="1774751" y="4461024"/>
            <a:ext cx="5975350" cy="2000250"/>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dirs := a b c d</a:t>
            </a:r>
          </a:p>
          <a:p>
            <a:pPr eaLnBrk="1" hangingPunct="1">
              <a:buClr>
                <a:schemeClr val="tx1"/>
              </a:buClr>
            </a:pPr>
            <a:r>
              <a:rPr lang="en-US" altLang="zh-CN" sz="2000">
                <a:solidFill>
                  <a:srgbClr val="FFFFFF"/>
                </a:solidFill>
              </a:rPr>
              <a:t>files := $(foreach dir, $(dirs), $(wildcard $(dir)/*))</a:t>
            </a:r>
          </a:p>
          <a:p>
            <a:pPr eaLnBrk="1" hangingPunct="1">
              <a:buClr>
                <a:schemeClr val="tx1"/>
              </a:buClr>
            </a:pPr>
            <a:r>
              <a:rPr lang="zh-CN" altLang="en-US" sz="2400">
                <a:solidFill>
                  <a:srgbClr val="49E5ED"/>
                </a:solidFill>
              </a:rPr>
              <a:t>等价于依次执行：</a:t>
            </a:r>
            <a:r>
              <a:rPr lang="zh-CN" altLang="en-US" sz="2400">
                <a:solidFill>
                  <a:srgbClr val="FFFFFF"/>
                </a:solidFill>
                <a:latin typeface="Century Gothic" panose="020B0502020202020204" pitchFamily="34" charset="0"/>
                <a:ea typeface="幼圆" panose="02010509060101010101" pitchFamily="49" charset="-122"/>
              </a:rPr>
              <a:t> </a:t>
            </a:r>
            <a:r>
              <a:rPr lang="en-US" altLang="zh-CN" sz="2000">
                <a:solidFill>
                  <a:srgbClr val="FFFFFF"/>
                </a:solidFill>
              </a:rPr>
              <a:t>$(wildcard a/*)</a:t>
            </a:r>
          </a:p>
          <a:p>
            <a:pPr eaLnBrk="1" hangingPunct="1">
              <a:buClr>
                <a:schemeClr val="tx1"/>
              </a:buClr>
            </a:pPr>
            <a:r>
              <a:rPr lang="en-US" altLang="zh-CN" sz="2000">
                <a:solidFill>
                  <a:srgbClr val="FFFFFF"/>
                </a:solidFill>
              </a:rPr>
              <a:t>                                    $(wildcard b/*)</a:t>
            </a:r>
          </a:p>
          <a:p>
            <a:pPr eaLnBrk="1" hangingPunct="1">
              <a:buClr>
                <a:schemeClr val="tx1"/>
              </a:buClr>
            </a:pPr>
            <a:r>
              <a:rPr lang="en-US" altLang="zh-CN" sz="2000">
                <a:solidFill>
                  <a:srgbClr val="FFFFFF"/>
                </a:solidFill>
              </a:rPr>
              <a:t>                                    $(wildcard c/*)</a:t>
            </a:r>
          </a:p>
          <a:p>
            <a:pPr eaLnBrk="1" hangingPunct="1">
              <a:buClr>
                <a:schemeClr val="tx1"/>
              </a:buClr>
            </a:pPr>
            <a:r>
              <a:rPr lang="en-US" altLang="zh-CN" sz="2000">
                <a:solidFill>
                  <a:srgbClr val="FFFFFF"/>
                </a:solidFill>
              </a:rPr>
              <a:t>                                    $(wildcard d/*)  </a:t>
            </a:r>
            <a:endParaRPr lang="zh-CN" altLang="en-US" sz="2000">
              <a:solidFill>
                <a:srgbClr val="5FE8EF"/>
              </a:solidFill>
            </a:endParaRPr>
          </a:p>
        </p:txBody>
      </p:sp>
    </p:spTree>
    <p:extLst>
      <p:ext uri="{BB962C8B-B14F-4D97-AF65-F5344CB8AC3E}">
        <p14:creationId xmlns:p14="http://schemas.microsoft.com/office/powerpoint/2010/main" val="410467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BAA98-AD8B-437D-81FB-5876A9054725}"/>
              </a:ext>
            </a:extLst>
          </p:cNvPr>
          <p:cNvSpPr>
            <a:spLocks noGrp="1"/>
          </p:cNvSpPr>
          <p:nvPr>
            <p:ph type="title"/>
          </p:nvPr>
        </p:nvSpPr>
        <p:spPr/>
        <p:txBody>
          <a:bodyPr/>
          <a:lstStyle/>
          <a:p>
            <a:pPr eaLnBrk="1" hangingPunct="1">
              <a:spcBef>
                <a:spcPct val="20000"/>
              </a:spcBef>
              <a:buClr>
                <a:schemeClr val="accent1"/>
              </a:buClr>
              <a:buSzPct val="80000"/>
            </a:pPr>
            <a:r>
              <a:rPr lang="en-US" altLang="zh-CN" dirty="0">
                <a:latin typeface="Century Gothic" panose="020B0502020202020204" pitchFamily="34" charset="0"/>
                <a:ea typeface="幼圆" panose="02010509060101010101" pitchFamily="49" charset="-122"/>
              </a:rPr>
              <a:t>4.4.4 </a:t>
            </a:r>
            <a:r>
              <a:rPr lang="zh-CN" altLang="zh-CN" dirty="0">
                <a:latin typeface="Century Gothic" panose="020B0502020202020204" pitchFamily="34" charset="0"/>
                <a:ea typeface="幼圆" panose="02010509060101010101" pitchFamily="49" charset="-122"/>
              </a:rPr>
              <a:t>常用函数介绍</a:t>
            </a:r>
            <a:endParaRPr lang="en-US" altLang="zh-CN" dirty="0">
              <a:latin typeface="Century Gothic" panose="020B0502020202020204" pitchFamily="34" charset="0"/>
              <a:ea typeface="幼圆" panose="02010509060101010101" pitchFamily="49" charset="-122"/>
            </a:endParaRPr>
          </a:p>
        </p:txBody>
      </p:sp>
      <p:sp>
        <p:nvSpPr>
          <p:cNvPr id="5" name="内容占位符 2">
            <a:extLst>
              <a:ext uri="{FF2B5EF4-FFF2-40B4-BE49-F238E27FC236}">
                <a16:creationId xmlns:a16="http://schemas.microsoft.com/office/drawing/2014/main" id="{76D89884-8002-4B38-A4B0-FFEC3338FAB1}"/>
              </a:ext>
            </a:extLst>
          </p:cNvPr>
          <p:cNvSpPr>
            <a:spLocks noGrp="1"/>
          </p:cNvSpPr>
          <p:nvPr>
            <p:ph idx="1"/>
          </p:nvPr>
        </p:nvSpPr>
        <p:spPr>
          <a:xfrm>
            <a:off x="668838" y="1844824"/>
            <a:ext cx="8229600" cy="4572000"/>
          </a:xfrm>
        </p:spPr>
        <p:txBody>
          <a:bodyPr/>
          <a:lstStyle/>
          <a:p>
            <a:pPr eaLnBrk="1" hangingPunct="1">
              <a:buFont typeface="Wingdings 2" panose="05020102010507070707" pitchFamily="18" charset="2"/>
              <a:buNone/>
            </a:pP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a:t>
            </a:r>
            <a:r>
              <a:rPr lang="zh-CN" altLang="zh-CN" sz="2400">
                <a:latin typeface="Arial" panose="020B0604020202020204" pitchFamily="34" charset="0"/>
                <a:ea typeface="宋体" panose="02010600030101010101" pitchFamily="2" charset="-122"/>
              </a:rPr>
              <a:t>其他处理函数</a:t>
            </a:r>
            <a:endParaRPr lang="zh-CN" altLang="en-US" sz="2400">
              <a:latin typeface="Arial" panose="020B0604020202020204" pitchFamily="34" charset="0"/>
              <a:ea typeface="宋体" panose="02010600030101010101" pitchFamily="2" charset="-122"/>
            </a:endParaRPr>
          </a:p>
        </p:txBody>
      </p:sp>
      <p:sp>
        <p:nvSpPr>
          <p:cNvPr id="6" name="内容占位符 2">
            <a:extLst>
              <a:ext uri="{FF2B5EF4-FFF2-40B4-BE49-F238E27FC236}">
                <a16:creationId xmlns:a16="http://schemas.microsoft.com/office/drawing/2014/main" id="{EF9BF104-E528-475E-865F-E8B1A3ED2053}"/>
              </a:ext>
            </a:extLst>
          </p:cNvPr>
          <p:cNvSpPr txBox="1">
            <a:spLocks/>
          </p:cNvSpPr>
          <p:nvPr/>
        </p:nvSpPr>
        <p:spPr bwMode="auto">
          <a:xfrm>
            <a:off x="1162551" y="2349649"/>
            <a:ext cx="801370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588">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ea typeface="幼圆" panose="02010509060101010101" pitchFamily="49" charset="-122"/>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ea typeface="幼圆" panose="02010509060101010101" pitchFamily="49" charset="-122"/>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ea typeface="幼圆" panose="02010509060101010101" pitchFamily="49" charset="-122"/>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ea typeface="幼圆" panose="02010509060101010101" pitchFamily="49" charset="-122"/>
              </a:defRPr>
            </a:lvl4pPr>
            <a:lvl5pPr marL="2057400" indent="-228600">
              <a:spcBef>
                <a:spcPct val="20000"/>
              </a:spcBef>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20000"/>
              </a:spcBef>
              <a:spcAft>
                <a:spcPct val="0"/>
              </a:spcAft>
              <a:buClr>
                <a:srgbClr val="A4A4A6"/>
              </a:buClr>
              <a:buFont typeface="Wingdings 2" panose="05020102010507070707" pitchFamily="18" charset="2"/>
              <a:buChar char=""/>
              <a:defRPr sz="1900">
                <a:solidFill>
                  <a:schemeClr val="tx1"/>
                </a:solidFill>
                <a:latin typeface="Century Gothic" panose="020B0502020202020204" pitchFamily="34" charset="0"/>
                <a:ea typeface="幼圆" panose="02010509060101010101" pitchFamily="49" charset="-122"/>
              </a:defRPr>
            </a:lvl9pPr>
          </a:lstStyle>
          <a:p>
            <a:pPr eaLnBrk="1" hangingPunct="1">
              <a:buClr>
                <a:schemeClr val="tx1"/>
              </a:buClr>
              <a:buFont typeface="Wingdings" panose="05000000000000000000" pitchFamily="2" charset="2"/>
              <a:buChar char="Ø"/>
            </a:pPr>
            <a:r>
              <a:rPr lang="zh-CN" altLang="en-US" sz="2400">
                <a:latin typeface="Arial" panose="020B0604020202020204" pitchFamily="34" charset="0"/>
                <a:ea typeface="宋体" panose="02010600030101010101" pitchFamily="2" charset="-122"/>
              </a:rPr>
              <a:t>条件函数 </a:t>
            </a:r>
            <a:r>
              <a:rPr lang="en-US" altLang="zh-CN" sz="2400">
                <a:latin typeface="Arial" panose="020B0604020202020204" pitchFamily="34" charset="0"/>
                <a:ea typeface="宋体" panose="02010600030101010101" pitchFamily="2" charset="-122"/>
              </a:rPr>
              <a:t>if</a:t>
            </a:r>
          </a:p>
          <a:p>
            <a:pPr eaLnBrk="1" hangingPunct="1">
              <a:buClr>
                <a:schemeClr val="tx1"/>
              </a:buClr>
              <a:buFont typeface="Wingdings 2" panose="05020102010507070707" pitchFamily="18" charset="2"/>
              <a:buNone/>
            </a:pPr>
            <a:r>
              <a:rPr lang="en-US" altLang="zh-CN" sz="2400">
                <a:latin typeface="Arial" panose="020B0604020202020204" pitchFamily="34" charset="0"/>
                <a:ea typeface="宋体" panose="02010600030101010101" pitchFamily="2" charset="-122"/>
              </a:rPr>
              <a:t>     </a:t>
            </a:r>
            <a:r>
              <a:rPr lang="zh-CN" altLang="en-US" sz="2400">
                <a:latin typeface="Arial" panose="020B0604020202020204" pitchFamily="34" charset="0"/>
                <a:ea typeface="宋体" panose="02010600030101010101" pitchFamily="2" charset="-122"/>
              </a:rPr>
              <a:t>调用格式 </a:t>
            </a:r>
            <a:endParaRPr lang="en-US" altLang="zh-CN" sz="2400">
              <a:latin typeface="Arial" panose="020B0604020202020204" pitchFamily="34" charset="0"/>
              <a:ea typeface="宋体" panose="02010600030101010101" pitchFamily="2" charset="-122"/>
            </a:endParaRPr>
          </a:p>
          <a:p>
            <a:pPr eaLnBrk="1" hangingPunct="1">
              <a:buClr>
                <a:schemeClr val="tx1"/>
              </a:buClr>
              <a:buFont typeface="Wingdings 2" panose="05020102010507070707" pitchFamily="18" charset="2"/>
              <a:buNone/>
            </a:pPr>
            <a:r>
              <a:rPr lang="en-US" altLang="zh-CN" sz="2400">
                <a:solidFill>
                  <a:srgbClr val="FFC000"/>
                </a:solidFill>
                <a:latin typeface="Arial" panose="020B0604020202020204" pitchFamily="34" charset="0"/>
                <a:ea typeface="宋体" panose="02010600030101010101" pitchFamily="2" charset="-122"/>
              </a:rPr>
              <a:t>     $(if CONDITION, THEN-PART[, ELSE-PART])</a:t>
            </a:r>
          </a:p>
          <a:p>
            <a:pPr eaLnBrk="1" hangingPunct="1">
              <a:buClr>
                <a:schemeClr val="tx1"/>
              </a:buClr>
              <a:buFont typeface="Wingdings 2" panose="05020102010507070707" pitchFamily="18" charset="2"/>
              <a:buNone/>
            </a:pPr>
            <a:r>
              <a:rPr lang="en-US" altLang="zh-CN" sz="2400">
                <a:latin typeface="Arial" panose="020B0604020202020204" pitchFamily="34" charset="0"/>
                <a:ea typeface="宋体" panose="02010600030101010101" pitchFamily="2" charset="-122"/>
              </a:rPr>
              <a:t>     </a:t>
            </a:r>
            <a:r>
              <a:rPr lang="zh-CN" altLang="en-US" sz="2400">
                <a:latin typeface="Arial" panose="020B0604020202020204" pitchFamily="34" charset="0"/>
                <a:ea typeface="宋体" panose="02010600030101010101" pitchFamily="2" charset="-122"/>
              </a:rPr>
              <a:t>如果条件</a:t>
            </a:r>
            <a:r>
              <a:rPr lang="en-US" altLang="zh-CN" sz="2400">
                <a:latin typeface="Arial" panose="020B0604020202020204" pitchFamily="34" charset="0"/>
                <a:ea typeface="宋体" panose="02010600030101010101" pitchFamily="2" charset="-122"/>
              </a:rPr>
              <a:t>CONDITION</a:t>
            </a:r>
            <a:r>
              <a:rPr lang="zh-CN" altLang="en-US" sz="2400">
                <a:latin typeface="Arial" panose="020B0604020202020204" pitchFamily="34" charset="0"/>
                <a:ea typeface="宋体" panose="02010600030101010101" pitchFamily="2" charset="-122"/>
              </a:rPr>
              <a:t>非空，则执行</a:t>
            </a:r>
            <a:r>
              <a:rPr lang="en-US" altLang="zh-CN" sz="2400">
                <a:latin typeface="Arial" panose="020B0604020202020204" pitchFamily="34" charset="0"/>
                <a:ea typeface="宋体" panose="02010600030101010101" pitchFamily="2" charset="-122"/>
              </a:rPr>
              <a:t>THEN-PART</a:t>
            </a:r>
            <a:r>
              <a:rPr lang="zh-CN" altLang="en-US" sz="2400">
                <a:latin typeface="Arial" panose="020B0604020202020204" pitchFamily="34" charset="0"/>
                <a:ea typeface="宋体" panose="02010600030101010101" pitchFamily="2" charset="-122"/>
              </a:rPr>
              <a:t>的表达式；否则，如果条件</a:t>
            </a:r>
            <a:r>
              <a:rPr lang="en-US" altLang="zh-CN" sz="2400">
                <a:latin typeface="Arial" panose="020B0604020202020204" pitchFamily="34" charset="0"/>
                <a:ea typeface="宋体" panose="02010600030101010101" pitchFamily="2" charset="-122"/>
              </a:rPr>
              <a:t>CONDITION</a:t>
            </a:r>
            <a:r>
              <a:rPr lang="zh-CN" altLang="en-US" sz="2400">
                <a:latin typeface="Arial" panose="020B0604020202020204" pitchFamily="34" charset="0"/>
                <a:ea typeface="宋体" panose="02010600030101010101" pitchFamily="2" charset="-122"/>
              </a:rPr>
              <a:t>为空，则执行</a:t>
            </a:r>
            <a:r>
              <a:rPr lang="en-US" altLang="zh-CN" sz="2400">
                <a:latin typeface="Arial" panose="020B0604020202020204" pitchFamily="34" charset="0"/>
                <a:ea typeface="宋体" panose="02010600030101010101" pitchFamily="2" charset="-122"/>
              </a:rPr>
              <a:t>ELSE-PART</a:t>
            </a:r>
            <a:r>
              <a:rPr lang="zh-CN" altLang="en-US" sz="2400">
                <a:latin typeface="Arial" panose="020B0604020202020204" pitchFamily="34" charset="0"/>
                <a:ea typeface="宋体" panose="02010600030101010101" pitchFamily="2" charset="-122"/>
              </a:rPr>
              <a:t>表达式。</a:t>
            </a:r>
          </a:p>
        </p:txBody>
      </p:sp>
      <p:sp>
        <p:nvSpPr>
          <p:cNvPr id="7" name="矩形 6">
            <a:extLst>
              <a:ext uri="{FF2B5EF4-FFF2-40B4-BE49-F238E27FC236}">
                <a16:creationId xmlns:a16="http://schemas.microsoft.com/office/drawing/2014/main" id="{11BA7E28-117D-4BC1-8EA7-E20EE4142A67}"/>
              </a:ext>
            </a:extLst>
          </p:cNvPr>
          <p:cNvSpPr>
            <a:spLocks noChangeArrowheads="1"/>
          </p:cNvSpPr>
          <p:nvPr/>
        </p:nvSpPr>
        <p:spPr bwMode="auto">
          <a:xfrm>
            <a:off x="1688013" y="4957911"/>
            <a:ext cx="7488238" cy="1384300"/>
          </a:xfrm>
          <a:prstGeom prst="rect">
            <a:avLst/>
          </a:prstGeom>
          <a:solidFill>
            <a:srgbClr val="9C8265"/>
          </a:solidFill>
          <a:ln w="38100">
            <a:solidFill>
              <a:schemeClr val="tx1"/>
            </a:solidFill>
            <a:miter lim="800000"/>
            <a:headEnd/>
            <a:tailEnd/>
          </a:ln>
          <a:effectLst>
            <a:outerShdw blurRad="63500" dist="25400" dir="14699927" algn="t" rotWithShape="0">
              <a:srgbClr val="000000">
                <a:alpha val="50000"/>
              </a:srgbClr>
            </a:outerShdw>
          </a:effectLst>
        </p:spPr>
        <p:txBody>
          <a:bodyPr>
            <a:spAutoFit/>
          </a:bodyPr>
          <a:lstStyle>
            <a:lvl1pPr marL="63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tx1"/>
              </a:buClr>
            </a:pPr>
            <a:r>
              <a:rPr lang="en-US" altLang="zh-CN" sz="2000">
                <a:solidFill>
                  <a:srgbClr val="FFFFFF"/>
                </a:solidFill>
              </a:rPr>
              <a:t>subdir := $(if $(SRC_DIR) $(SRC_DIR),/home/ect)</a:t>
            </a:r>
          </a:p>
          <a:p>
            <a:pPr eaLnBrk="1" hangingPunct="1">
              <a:buClr>
                <a:schemeClr val="tx1"/>
              </a:buClr>
            </a:pPr>
            <a:r>
              <a:rPr lang="zh-CN" altLang="en-US" sz="2400"/>
              <a:t>结果：</a:t>
            </a:r>
            <a:r>
              <a:rPr lang="zh-CN" altLang="en-US" sz="2400">
                <a:solidFill>
                  <a:srgbClr val="FFFFFF"/>
                </a:solidFill>
                <a:latin typeface="Century Gothic" panose="020B0502020202020204" pitchFamily="34" charset="0"/>
                <a:ea typeface="幼圆" panose="02010509060101010101" pitchFamily="49" charset="-122"/>
              </a:rPr>
              <a:t> 如果</a:t>
            </a:r>
            <a:r>
              <a:rPr lang="en-US" altLang="zh-CN" sz="2000">
                <a:solidFill>
                  <a:srgbClr val="FFFFFF"/>
                </a:solidFill>
              </a:rPr>
              <a:t>SRC_DIR</a:t>
            </a:r>
            <a:r>
              <a:rPr lang="zh-CN" altLang="en-US" sz="2000">
                <a:solidFill>
                  <a:srgbClr val="FFFFFF"/>
                </a:solidFill>
              </a:rPr>
              <a:t>的值非空，则将</a:t>
            </a:r>
            <a:r>
              <a:rPr lang="en-US" altLang="zh-CN" sz="2000">
                <a:solidFill>
                  <a:srgbClr val="FFFFFF"/>
                </a:solidFill>
              </a:rPr>
              <a:t>SRC_DIR</a:t>
            </a:r>
            <a:r>
              <a:rPr lang="zh-CN" altLang="en-US" sz="2000">
                <a:solidFill>
                  <a:srgbClr val="FFFFFF"/>
                </a:solidFill>
              </a:rPr>
              <a:t>指定的目录作为一个子目录；否则，如果</a:t>
            </a:r>
            <a:r>
              <a:rPr lang="en-US" altLang="zh-CN" sz="2000">
                <a:solidFill>
                  <a:srgbClr val="FFFFFF"/>
                </a:solidFill>
              </a:rPr>
              <a:t>SRC_DIR</a:t>
            </a:r>
            <a:r>
              <a:rPr lang="zh-CN" altLang="en-US" sz="2000">
                <a:solidFill>
                  <a:srgbClr val="FFFFFF"/>
                </a:solidFill>
              </a:rPr>
              <a:t>的值为空，则将</a:t>
            </a:r>
            <a:r>
              <a:rPr lang="en-US" altLang="zh-CN" sz="2000">
                <a:solidFill>
                  <a:srgbClr val="FFFFFF"/>
                </a:solidFill>
              </a:rPr>
              <a:t>/home/etc</a:t>
            </a:r>
            <a:r>
              <a:rPr lang="zh-CN" altLang="en-US" sz="2000">
                <a:solidFill>
                  <a:srgbClr val="FFFFFF"/>
                </a:solidFill>
              </a:rPr>
              <a:t>作为一个子目录。</a:t>
            </a:r>
            <a:endParaRPr lang="zh-CN" altLang="en-US" sz="2000">
              <a:solidFill>
                <a:srgbClr val="5FE8EF"/>
              </a:solidFill>
            </a:endParaRPr>
          </a:p>
        </p:txBody>
      </p:sp>
    </p:spTree>
    <p:extLst>
      <p:ext uri="{BB962C8B-B14F-4D97-AF65-F5344CB8AC3E}">
        <p14:creationId xmlns:p14="http://schemas.microsoft.com/office/powerpoint/2010/main" val="143586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3" name="内容占位符 2">
            <a:extLst>
              <a:ext uri="{FF2B5EF4-FFF2-40B4-BE49-F238E27FC236}">
                <a16:creationId xmlns:a16="http://schemas.microsoft.com/office/drawing/2014/main" id="{D60FA3DB-3B48-4A65-A6D6-FD6FB68FE92E}"/>
              </a:ext>
            </a:extLst>
          </p:cNvPr>
          <p:cNvSpPr>
            <a:spLocks noGrp="1"/>
          </p:cNvSpPr>
          <p:nvPr>
            <p:ph idx="1"/>
          </p:nvPr>
        </p:nvSpPr>
        <p:spPr/>
        <p:txBody>
          <a:bodyPr/>
          <a:lstStyle/>
          <a:p>
            <a:r>
              <a:rPr lang="en-US" altLang="zh-CN" sz="2400" dirty="0"/>
              <a:t>GNU </a:t>
            </a:r>
            <a:r>
              <a:rPr lang="zh-CN" altLang="en-US" sz="2400" dirty="0"/>
              <a:t>是一个计划或者叫运动。在这个旗帜下成立了 </a:t>
            </a:r>
            <a:r>
              <a:rPr lang="en-US" altLang="zh-CN" sz="2400" dirty="0"/>
              <a:t>FSF(</a:t>
            </a:r>
            <a:r>
              <a:rPr lang="zh-CN" altLang="en-US" sz="2400" dirty="0"/>
              <a:t>自由软件基金会</a:t>
            </a:r>
            <a:r>
              <a:rPr lang="en-US" altLang="zh-CN" sz="2400" dirty="0"/>
              <a:t>)</a:t>
            </a:r>
            <a:r>
              <a:rPr lang="zh-CN" altLang="en-US" sz="2400" dirty="0"/>
              <a:t>，起草了 </a:t>
            </a:r>
            <a:r>
              <a:rPr lang="en-US" altLang="zh-CN" sz="2400" dirty="0"/>
              <a:t>GPL(</a:t>
            </a:r>
            <a:r>
              <a:rPr lang="zh-CN" altLang="en-US" sz="2400" dirty="0"/>
              <a:t>通用公共许可证</a:t>
            </a:r>
            <a:r>
              <a:rPr lang="en-US" altLang="zh-CN" sz="2400" dirty="0"/>
              <a:t>) </a:t>
            </a:r>
            <a:r>
              <a:rPr lang="zh-CN" altLang="en-US" sz="2400" dirty="0"/>
              <a:t>等。接下来大家纷纷在 </a:t>
            </a:r>
            <a:r>
              <a:rPr lang="en-US" altLang="zh-CN" sz="2400" dirty="0"/>
              <a:t>GNU </a:t>
            </a:r>
            <a:r>
              <a:rPr lang="zh-CN" altLang="en-US" sz="2400" dirty="0"/>
              <a:t>计划下做了很多的工作和项目，基本实现了当初的计划。</a:t>
            </a:r>
          </a:p>
          <a:p>
            <a:r>
              <a:rPr lang="zh-CN" altLang="en-US" sz="2400" dirty="0"/>
              <a:t>为保证 </a:t>
            </a:r>
            <a:r>
              <a:rPr lang="en-US" altLang="zh-CN" sz="2400" dirty="0"/>
              <a:t>GNU </a:t>
            </a:r>
            <a:r>
              <a:rPr lang="zh-CN" altLang="en-US" sz="2400" dirty="0"/>
              <a:t>软件可以自由地“使用、复制、修改和发布”，所有 </a:t>
            </a:r>
            <a:r>
              <a:rPr lang="en-US" altLang="zh-CN" sz="2400" dirty="0"/>
              <a:t>GNU </a:t>
            </a:r>
            <a:r>
              <a:rPr lang="zh-CN" altLang="en-US" sz="2400" dirty="0"/>
              <a:t>软件都有一份在禁止其他人添加任何限制的情况下授权所有权知利给任何人的协议条款，</a:t>
            </a:r>
            <a:r>
              <a:rPr lang="en-US" altLang="zh-CN" sz="2400" dirty="0"/>
              <a:t>GNU </a:t>
            </a:r>
            <a:r>
              <a:rPr lang="zh-CN" altLang="en-US" sz="2400" dirty="0"/>
              <a:t>通用公共许可证（</a:t>
            </a:r>
            <a:r>
              <a:rPr lang="en-US" altLang="zh-CN" sz="2400" dirty="0"/>
              <a:t>GNU General Public License</a:t>
            </a:r>
            <a:r>
              <a:rPr lang="zh-CN" altLang="en-US" sz="2400" dirty="0"/>
              <a:t>，</a:t>
            </a:r>
            <a:r>
              <a:rPr lang="en-US" altLang="zh-CN" sz="2400" dirty="0"/>
              <a:t>GPL</a:t>
            </a:r>
            <a:r>
              <a:rPr lang="zh-CN" altLang="en-US" sz="2400" dirty="0"/>
              <a:t>）。即“反版权”（或称道 </a:t>
            </a:r>
            <a:r>
              <a:rPr lang="en-US" altLang="zh-CN" sz="2400" dirty="0"/>
              <a:t>Copyleft</a:t>
            </a:r>
            <a:r>
              <a:rPr lang="zh-CN" altLang="en-US" sz="2400" dirty="0"/>
              <a:t>）概念。</a:t>
            </a:r>
            <a:endParaRPr lang="en-US" altLang="zh-CN" sz="2400" dirty="0"/>
          </a:p>
          <a:p>
            <a:r>
              <a:rPr lang="zh-CN" altLang="en-US" sz="2400" dirty="0"/>
              <a:t>简单的说，就是自由软件。</a:t>
            </a:r>
          </a:p>
        </p:txBody>
      </p:sp>
    </p:spTree>
    <p:extLst>
      <p:ext uri="{BB962C8B-B14F-4D97-AF65-F5344CB8AC3E}">
        <p14:creationId xmlns:p14="http://schemas.microsoft.com/office/powerpoint/2010/main" val="372373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20" name="内容占位符 2">
            <a:extLst>
              <a:ext uri="{FF2B5EF4-FFF2-40B4-BE49-F238E27FC236}">
                <a16:creationId xmlns:a16="http://schemas.microsoft.com/office/drawing/2014/main" id="{A2EF0855-2AD4-444D-B480-0C0E963998F3}"/>
              </a:ext>
            </a:extLst>
          </p:cNvPr>
          <p:cNvSpPr>
            <a:spLocks noGrp="1"/>
          </p:cNvSpPr>
          <p:nvPr>
            <p:ph idx="1"/>
          </p:nvPr>
        </p:nvSpPr>
        <p:spPr>
          <a:xfrm>
            <a:off x="837196" y="1844824"/>
            <a:ext cx="8229600" cy="4752528"/>
          </a:xfrm>
        </p:spPr>
        <p:txBody>
          <a:bodyPr/>
          <a:lstStyle/>
          <a:p>
            <a:pPr marL="0" indent="0" eaLnBrk="1" hangingPunct="1">
              <a:buFont typeface="Wingdings 2" panose="05020102010507070707" pitchFamily="18" charset="2"/>
              <a:buNone/>
            </a:pPr>
            <a:r>
              <a:rPr lang="en-US" altLang="zh-CN" sz="2800" dirty="0"/>
              <a:t>4.1.1 </a:t>
            </a:r>
            <a:r>
              <a:rPr lang="zh-CN" altLang="en-US" sz="2800" dirty="0"/>
              <a:t>相对跳转指令</a:t>
            </a:r>
            <a:r>
              <a:rPr lang="en-US" altLang="zh-CN" sz="2800" dirty="0"/>
              <a:t>b</a:t>
            </a:r>
            <a:r>
              <a:rPr lang="zh-CN" altLang="en-US" sz="2800" dirty="0"/>
              <a:t>和</a:t>
            </a:r>
            <a:r>
              <a:rPr lang="en-US" altLang="zh-CN" sz="2800" dirty="0"/>
              <a:t>bl</a:t>
            </a:r>
          </a:p>
          <a:p>
            <a:r>
              <a:rPr lang="zh-CN" altLang="en-US" sz="2400" dirty="0">
                <a:solidFill>
                  <a:srgbClr val="FF0000"/>
                </a:solidFill>
              </a:rPr>
              <a:t>功能：</a:t>
            </a:r>
            <a:endParaRPr lang="en-US" altLang="zh-CN" sz="2400" dirty="0">
              <a:solidFill>
                <a:srgbClr val="FF0000"/>
              </a:solidFill>
            </a:endParaRPr>
          </a:p>
          <a:p>
            <a:pPr>
              <a:buFont typeface="Arial" panose="020B0604020202020204" pitchFamily="34" charset="0"/>
              <a:buChar char="•"/>
            </a:pPr>
            <a:r>
              <a:rPr lang="zh-CN" altLang="en-US" sz="2400" dirty="0"/>
              <a:t>跳转指令</a:t>
            </a:r>
            <a:r>
              <a:rPr lang="en-US" altLang="zh-CN" sz="2400" dirty="0"/>
              <a:t>b</a:t>
            </a:r>
            <a:r>
              <a:rPr lang="zh-CN" altLang="en-US" sz="2400" dirty="0"/>
              <a:t>、跳转连接指令</a:t>
            </a:r>
            <a:r>
              <a:rPr lang="en-US" altLang="zh-CN" sz="2400" dirty="0"/>
              <a:t>bl</a:t>
            </a:r>
            <a:r>
              <a:rPr lang="zh-CN" altLang="en-US" sz="2400" dirty="0"/>
              <a:t>，改变指令执行顺序</a:t>
            </a:r>
            <a:r>
              <a:rPr lang="en-US" altLang="zh-CN" sz="2400" dirty="0"/>
              <a:t> </a:t>
            </a:r>
            <a:r>
              <a:rPr lang="zh-CN" altLang="en-US" sz="2400" dirty="0"/>
              <a:t>实现正负</a:t>
            </a:r>
            <a:r>
              <a:rPr lang="en-US" altLang="zh-CN" sz="2400" dirty="0"/>
              <a:t>32MB</a:t>
            </a:r>
            <a:r>
              <a:rPr lang="zh-CN" altLang="en-US" sz="2400" dirty="0"/>
              <a:t>的跳转。</a:t>
            </a:r>
            <a:endParaRPr lang="en-US" altLang="zh-CN" sz="2400" dirty="0"/>
          </a:p>
          <a:p>
            <a:r>
              <a:rPr lang="zh-CN" altLang="en-US" sz="2400" dirty="0">
                <a:solidFill>
                  <a:srgbClr val="FF0000"/>
                </a:solidFill>
              </a:rPr>
              <a:t>语法格式</a:t>
            </a:r>
            <a:r>
              <a:rPr lang="zh-CN" altLang="en-US" sz="2400" dirty="0">
                <a:solidFill>
                  <a:srgbClr val="FFC000"/>
                </a:solidFill>
              </a:rPr>
              <a:t>：</a:t>
            </a:r>
            <a:endParaRPr lang="en-US" altLang="zh-CN" sz="2400" dirty="0">
              <a:solidFill>
                <a:srgbClr val="FFC000"/>
              </a:solidFill>
            </a:endParaRPr>
          </a:p>
          <a:p>
            <a:pPr>
              <a:buFont typeface="Arial" panose="020B0604020202020204" pitchFamily="34" charset="0"/>
              <a:buChar char="•"/>
            </a:pPr>
            <a:r>
              <a:rPr lang="en-US" altLang="zh-CN" sz="2400" dirty="0"/>
              <a:t>b {</a:t>
            </a:r>
            <a:r>
              <a:rPr lang="zh-CN" altLang="en-US" sz="2400" dirty="0"/>
              <a:t>条件</a:t>
            </a:r>
            <a:r>
              <a:rPr lang="en-US" altLang="zh-CN" sz="2400" dirty="0"/>
              <a:t>} </a:t>
            </a:r>
            <a:r>
              <a:rPr lang="zh-CN" altLang="en-US" sz="2400" dirty="0"/>
              <a:t>目标地址</a:t>
            </a:r>
            <a:endParaRPr lang="en-US" altLang="zh-CN" sz="2400" dirty="0"/>
          </a:p>
          <a:p>
            <a:pPr>
              <a:buFont typeface="Arial" panose="020B0604020202020204" pitchFamily="34" charset="0"/>
              <a:buChar char="•"/>
            </a:pPr>
            <a:r>
              <a:rPr lang="en-US" altLang="zh-CN" sz="2400" dirty="0"/>
              <a:t>bl {</a:t>
            </a:r>
            <a:r>
              <a:rPr lang="zh-CN" altLang="en-US" sz="2400" dirty="0"/>
              <a:t>条件</a:t>
            </a:r>
            <a:r>
              <a:rPr lang="en-US" altLang="zh-CN" sz="2400" dirty="0"/>
              <a:t>} </a:t>
            </a:r>
            <a:r>
              <a:rPr lang="zh-CN" altLang="en-US" sz="2400" dirty="0"/>
              <a:t>目标地址</a:t>
            </a:r>
            <a:endParaRPr lang="en-US" altLang="zh-CN" sz="2400" dirty="0"/>
          </a:p>
          <a:p>
            <a:r>
              <a:rPr lang="zh-CN" altLang="en-US" sz="2400" dirty="0">
                <a:solidFill>
                  <a:srgbClr val="FF0000"/>
                </a:solidFill>
              </a:rPr>
              <a:t>区别：</a:t>
            </a:r>
            <a:endParaRPr lang="en-US" altLang="zh-CN" sz="2400" dirty="0">
              <a:solidFill>
                <a:srgbClr val="FF0000"/>
              </a:solidFill>
            </a:endParaRPr>
          </a:p>
          <a:p>
            <a:pPr>
              <a:buFont typeface="Arial" panose="020B0604020202020204" pitchFamily="34" charset="0"/>
              <a:buChar char="•"/>
            </a:pPr>
            <a:r>
              <a:rPr lang="zh-CN" altLang="en-US" sz="2400" dirty="0"/>
              <a:t>指令</a:t>
            </a:r>
            <a:r>
              <a:rPr lang="en-US" altLang="zh-CN" sz="2400" dirty="0"/>
              <a:t>b</a:t>
            </a:r>
            <a:r>
              <a:rPr lang="zh-CN" altLang="en-US" sz="2400" dirty="0"/>
              <a:t>完成跳转后，不会返回</a:t>
            </a:r>
            <a:endParaRPr lang="en-US" altLang="zh-CN" sz="2400" dirty="0"/>
          </a:p>
          <a:p>
            <a:pPr>
              <a:buFont typeface="Arial" panose="020B0604020202020204" pitchFamily="34" charset="0"/>
              <a:buChar char="•"/>
            </a:pPr>
            <a:r>
              <a:rPr lang="zh-CN" altLang="en-US" sz="2400" dirty="0"/>
              <a:t>指令</a:t>
            </a:r>
            <a:r>
              <a:rPr lang="en-US" altLang="zh-CN" sz="2400" dirty="0"/>
              <a:t>bl</a:t>
            </a:r>
            <a:r>
              <a:rPr lang="zh-CN" altLang="en-US" sz="2400" dirty="0"/>
              <a:t>跳转前，将</a:t>
            </a:r>
            <a:r>
              <a:rPr lang="en-US" altLang="zh-CN" sz="2400" dirty="0"/>
              <a:t>bl</a:t>
            </a:r>
            <a:r>
              <a:rPr lang="zh-CN" altLang="en-US" sz="2400" dirty="0"/>
              <a:t>指令的下一条指令地址保存在</a:t>
            </a:r>
            <a:r>
              <a:rPr lang="en-US" altLang="zh-CN" sz="2400" dirty="0" err="1"/>
              <a:t>lr</a:t>
            </a:r>
            <a:r>
              <a:rPr lang="zh-CN" altLang="en-US" sz="2400" dirty="0"/>
              <a:t>寄存器（</a:t>
            </a:r>
            <a:r>
              <a:rPr lang="en-US" altLang="zh-CN" sz="2400" dirty="0"/>
              <a:t>r14</a:t>
            </a:r>
            <a:r>
              <a:rPr lang="zh-CN" altLang="en-US" sz="2400" dirty="0"/>
              <a:t>程序连接寄存器）中</a:t>
            </a:r>
            <a:r>
              <a:rPr lang="en-US" altLang="zh-CN" sz="2400" dirty="0"/>
              <a:t>()</a:t>
            </a:r>
            <a:r>
              <a:rPr lang="zh-CN" altLang="en-US" sz="2400" dirty="0"/>
              <a:t>。</a:t>
            </a:r>
          </a:p>
          <a:p>
            <a:pPr>
              <a:buFont typeface="Arial" panose="020B0604020202020204" pitchFamily="34" charset="0"/>
              <a:buChar char="•"/>
            </a:pPr>
            <a:endParaRPr lang="en-US" altLang="zh-CN" sz="2400" dirty="0"/>
          </a:p>
          <a:p>
            <a:pPr marL="0" indent="0" eaLnBrk="1" hangingPunct="1">
              <a:buFont typeface="Wingdings 2" panose="05020102010507070707" pitchFamily="18" charset="2"/>
              <a:buNone/>
            </a:pPr>
            <a:endParaRPr lang="en-US" altLang="zh-CN" sz="2800" dirty="0"/>
          </a:p>
        </p:txBody>
      </p:sp>
    </p:spTree>
    <p:extLst>
      <p:ext uri="{BB962C8B-B14F-4D97-AF65-F5344CB8AC3E}">
        <p14:creationId xmlns:p14="http://schemas.microsoft.com/office/powerpoint/2010/main" val="250269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20" name="内容占位符 2">
            <a:extLst>
              <a:ext uri="{FF2B5EF4-FFF2-40B4-BE49-F238E27FC236}">
                <a16:creationId xmlns:a16="http://schemas.microsoft.com/office/drawing/2014/main" id="{A2EF0855-2AD4-444D-B480-0C0E963998F3}"/>
              </a:ext>
            </a:extLst>
          </p:cNvPr>
          <p:cNvSpPr>
            <a:spLocks noGrp="1"/>
          </p:cNvSpPr>
          <p:nvPr>
            <p:ph idx="1"/>
          </p:nvPr>
        </p:nvSpPr>
        <p:spPr>
          <a:xfrm>
            <a:off x="837196" y="1844824"/>
            <a:ext cx="8229600" cy="504056"/>
          </a:xfrm>
        </p:spPr>
        <p:txBody>
          <a:bodyPr/>
          <a:lstStyle/>
          <a:p>
            <a:pPr marL="0" indent="0" eaLnBrk="1" hangingPunct="1">
              <a:buFont typeface="Wingdings 2" panose="05020102010507070707" pitchFamily="18" charset="2"/>
              <a:buNone/>
            </a:pPr>
            <a:r>
              <a:rPr lang="en-US" altLang="zh-CN" sz="2800" dirty="0"/>
              <a:t>4.1.1 </a:t>
            </a:r>
            <a:r>
              <a:rPr lang="zh-CN" altLang="en-US" sz="2800" dirty="0"/>
              <a:t>相对跳转指令</a:t>
            </a:r>
            <a:r>
              <a:rPr lang="en-US" altLang="zh-CN" sz="2800" dirty="0"/>
              <a:t>b</a:t>
            </a:r>
            <a:r>
              <a:rPr lang="zh-CN" altLang="en-US" sz="2800" dirty="0"/>
              <a:t>和</a:t>
            </a:r>
            <a:r>
              <a:rPr lang="en-US" altLang="zh-CN" sz="2800" dirty="0"/>
              <a:t>bl</a:t>
            </a:r>
            <a:endParaRPr lang="en-US" altLang="zh-CN" sz="2400" dirty="0"/>
          </a:p>
          <a:p>
            <a:pPr marL="0" indent="0" eaLnBrk="1" hangingPunct="1">
              <a:buFont typeface="Wingdings 2" panose="05020102010507070707" pitchFamily="18" charset="2"/>
              <a:buNone/>
            </a:pPr>
            <a:endParaRPr lang="en-US" altLang="zh-CN" sz="2800" dirty="0"/>
          </a:p>
        </p:txBody>
      </p:sp>
      <p:sp>
        <p:nvSpPr>
          <p:cNvPr id="4" name="矩形 2">
            <a:extLst>
              <a:ext uri="{FF2B5EF4-FFF2-40B4-BE49-F238E27FC236}">
                <a16:creationId xmlns:a16="http://schemas.microsoft.com/office/drawing/2014/main" id="{099B3569-C3E1-4A2C-A49D-1EB4556D1852}"/>
              </a:ext>
            </a:extLst>
          </p:cNvPr>
          <p:cNvSpPr>
            <a:spLocks noChangeArrowheads="1"/>
          </p:cNvSpPr>
          <p:nvPr/>
        </p:nvSpPr>
        <p:spPr bwMode="auto">
          <a:xfrm>
            <a:off x="1403648" y="2564904"/>
            <a:ext cx="72008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en-US" altLang="zh-CN" sz="2000" dirty="0"/>
              <a:t>22 .</a:t>
            </a:r>
            <a:r>
              <a:rPr lang="en-US" altLang="zh-CN" sz="2000" dirty="0" err="1"/>
              <a:t>globl</a:t>
            </a:r>
            <a:r>
              <a:rPr lang="en-US" altLang="zh-CN" sz="2000" dirty="0"/>
              <a:t> _start </a:t>
            </a:r>
            <a:r>
              <a:rPr lang="zh-CN" altLang="en-US" sz="2000" dirty="0"/>
              <a:t>（</a:t>
            </a:r>
            <a:r>
              <a:rPr lang="en-US" altLang="zh-CN" sz="2000" dirty="0"/>
              <a:t> .</a:t>
            </a:r>
            <a:r>
              <a:rPr lang="en-US" altLang="zh-CN" sz="2000" dirty="0" err="1"/>
              <a:t>globl</a:t>
            </a:r>
            <a:r>
              <a:rPr lang="zh-CN" altLang="en-US" sz="2000" dirty="0"/>
              <a:t>伪指令：声明 </a:t>
            </a:r>
            <a:r>
              <a:rPr lang="en-US" altLang="zh-CN" sz="2000" dirty="0"/>
              <a:t>_start </a:t>
            </a:r>
            <a:r>
              <a:rPr lang="zh-CN" altLang="en-US" sz="2000" dirty="0"/>
              <a:t>为全局函数 ）</a:t>
            </a:r>
            <a:endParaRPr lang="zh-CN" altLang="zh-CN" sz="2000" dirty="0"/>
          </a:p>
          <a:p>
            <a:pPr eaLnBrk="1" hangingPunct="1">
              <a:buFont typeface="Wingdings 2" panose="05020102010507070707" pitchFamily="18" charset="2"/>
              <a:buNone/>
            </a:pPr>
            <a:r>
              <a:rPr lang="en-US" altLang="zh-CN" sz="2000" dirty="0"/>
              <a:t>23 _start: </a:t>
            </a:r>
            <a:r>
              <a:rPr lang="en-US" altLang="zh-CN" sz="2000" dirty="0">
                <a:solidFill>
                  <a:srgbClr val="FF0000"/>
                </a:solidFill>
              </a:rPr>
              <a:t>b</a:t>
            </a:r>
            <a:r>
              <a:rPr lang="en-US" altLang="zh-CN" sz="2000" dirty="0"/>
              <a:t> </a:t>
            </a:r>
            <a:r>
              <a:rPr lang="en-US" altLang="zh-CN" sz="2000" dirty="0">
                <a:solidFill>
                  <a:schemeClr val="accent2">
                    <a:lumMod val="75000"/>
                  </a:schemeClr>
                </a:solidFill>
              </a:rPr>
              <a:t> reset</a:t>
            </a:r>
            <a:endParaRPr lang="zh-CN" altLang="zh-CN" sz="2000" dirty="0">
              <a:solidFill>
                <a:schemeClr val="accent2">
                  <a:lumMod val="75000"/>
                </a:schemeClr>
              </a:solidFill>
            </a:endParaRPr>
          </a:p>
          <a:p>
            <a:pPr eaLnBrk="1" hangingPunct="1">
              <a:buFont typeface="Wingdings 2" panose="05020102010507070707" pitchFamily="18" charset="2"/>
              <a:buNone/>
            </a:pPr>
            <a:r>
              <a:rPr lang="en-US" altLang="zh-CN" sz="2000" dirty="0"/>
              <a:t>……</a:t>
            </a:r>
            <a:endParaRPr lang="zh-CN" altLang="zh-CN" sz="2000" dirty="0"/>
          </a:p>
          <a:p>
            <a:r>
              <a:rPr lang="en-US" altLang="zh-CN" sz="2000" dirty="0"/>
              <a:t>94  </a:t>
            </a:r>
            <a:r>
              <a:rPr lang="en-US" altLang="zh-CN" sz="2000" dirty="0">
                <a:solidFill>
                  <a:schemeClr val="accent2">
                    <a:lumMod val="75000"/>
                  </a:schemeClr>
                </a:solidFill>
              </a:rPr>
              <a:t>reset:</a:t>
            </a:r>
            <a:endParaRPr lang="zh-CN" altLang="zh-CN" sz="2000" dirty="0">
              <a:solidFill>
                <a:schemeClr val="accent2">
                  <a:lumMod val="75000"/>
                </a:schemeClr>
              </a:solidFill>
            </a:endParaRPr>
          </a:p>
          <a:p>
            <a:pPr eaLnBrk="1" hangingPunct="1">
              <a:buFont typeface="Wingdings 2" panose="05020102010507070707" pitchFamily="18" charset="2"/>
              <a:buNone/>
            </a:pPr>
            <a:r>
              <a:rPr lang="en-US" altLang="zh-CN" sz="2000" dirty="0"/>
              <a:t>95    </a:t>
            </a:r>
            <a:r>
              <a:rPr lang="en-US" altLang="zh-CN" sz="2000" dirty="0">
                <a:solidFill>
                  <a:srgbClr val="FF0000"/>
                </a:solidFill>
              </a:rPr>
              <a:t>bl</a:t>
            </a:r>
            <a:r>
              <a:rPr lang="en-US" altLang="zh-CN" sz="2000" dirty="0"/>
              <a:t>	</a:t>
            </a:r>
            <a:r>
              <a:rPr lang="en-US" altLang="zh-CN" sz="2000" dirty="0" err="1">
                <a:solidFill>
                  <a:srgbClr val="FF9900"/>
                </a:solidFill>
              </a:rPr>
              <a:t>save_boot_params</a:t>
            </a:r>
            <a:endParaRPr lang="zh-CN" altLang="zh-CN" sz="2000" dirty="0">
              <a:solidFill>
                <a:srgbClr val="FF9900"/>
              </a:solidFill>
            </a:endParaRPr>
          </a:p>
          <a:p>
            <a:pPr eaLnBrk="1" hangingPunct="1">
              <a:buFont typeface="Wingdings 2" panose="05020102010507070707" pitchFamily="18" charset="2"/>
              <a:buNone/>
            </a:pPr>
            <a:r>
              <a:rPr lang="en-US" altLang="zh-CN" sz="2000" dirty="0"/>
              <a:t>96    mov r1 #123</a:t>
            </a:r>
          </a:p>
          <a:p>
            <a:pPr eaLnBrk="1" hangingPunct="1">
              <a:buFont typeface="Wingdings 2" panose="05020102010507070707" pitchFamily="18" charset="2"/>
              <a:buNone/>
            </a:pPr>
            <a:r>
              <a:rPr lang="en-US" altLang="zh-CN" sz="2000" dirty="0"/>
              <a:t>……</a:t>
            </a:r>
            <a:endParaRPr lang="zh-CN" altLang="zh-CN" sz="2000" dirty="0"/>
          </a:p>
          <a:p>
            <a:pPr eaLnBrk="1" hangingPunct="1">
              <a:buFont typeface="Wingdings 2" panose="05020102010507070707" pitchFamily="18" charset="2"/>
              <a:buNone/>
            </a:pPr>
            <a:r>
              <a:rPr lang="en-US" altLang="zh-CN" sz="2000" dirty="0"/>
              <a:t>163  </a:t>
            </a:r>
            <a:r>
              <a:rPr lang="en-US" altLang="zh-CN" sz="2000" dirty="0" err="1">
                <a:solidFill>
                  <a:srgbClr val="FF9900"/>
                </a:solidFill>
              </a:rPr>
              <a:t>save_boot_params</a:t>
            </a:r>
            <a:r>
              <a:rPr lang="en-US" altLang="zh-CN" sz="2000" dirty="0"/>
              <a:t>:</a:t>
            </a:r>
          </a:p>
          <a:p>
            <a:pPr eaLnBrk="1" hangingPunct="1">
              <a:buFont typeface="Wingdings 2" panose="05020102010507070707" pitchFamily="18" charset="2"/>
              <a:buNone/>
            </a:pPr>
            <a:r>
              <a:rPr lang="en-US" altLang="zh-CN" sz="2000" dirty="0"/>
              <a:t>……</a:t>
            </a:r>
            <a:endParaRPr lang="zh-CN" altLang="zh-CN" sz="2000" dirty="0"/>
          </a:p>
        </p:txBody>
      </p:sp>
      <p:sp>
        <p:nvSpPr>
          <p:cNvPr id="5" name="右弧形箭头 4">
            <a:extLst>
              <a:ext uri="{FF2B5EF4-FFF2-40B4-BE49-F238E27FC236}">
                <a16:creationId xmlns:a16="http://schemas.microsoft.com/office/drawing/2014/main" id="{1E0BF363-0775-430C-A043-A7FF014BE1F3}"/>
              </a:ext>
            </a:extLst>
          </p:cNvPr>
          <p:cNvSpPr/>
          <p:nvPr/>
        </p:nvSpPr>
        <p:spPr>
          <a:xfrm>
            <a:off x="3621386" y="3060204"/>
            <a:ext cx="431800" cy="655638"/>
          </a:xfrm>
          <a:prstGeom prst="curvedLeftArrow">
            <a:avLst/>
          </a:prstGeom>
          <a:solidFill>
            <a:srgbClr val="92D050"/>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 name="右弧形箭头 7">
            <a:extLst>
              <a:ext uri="{FF2B5EF4-FFF2-40B4-BE49-F238E27FC236}">
                <a16:creationId xmlns:a16="http://schemas.microsoft.com/office/drawing/2014/main" id="{D0129B43-8D68-4371-B12D-14FF4898DBF2}"/>
              </a:ext>
            </a:extLst>
          </p:cNvPr>
          <p:cNvSpPr/>
          <p:nvPr/>
        </p:nvSpPr>
        <p:spPr>
          <a:xfrm>
            <a:off x="4702473" y="4004767"/>
            <a:ext cx="431800" cy="1008062"/>
          </a:xfrm>
          <a:prstGeom prst="curvedLeftArrow">
            <a:avLst/>
          </a:prstGeom>
          <a:solidFill>
            <a:srgbClr val="92D050"/>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 name="TextBox 6">
            <a:extLst>
              <a:ext uri="{FF2B5EF4-FFF2-40B4-BE49-F238E27FC236}">
                <a16:creationId xmlns:a16="http://schemas.microsoft.com/office/drawing/2014/main" id="{30B48F3C-C68A-41A3-9467-FF0AEAB5A3DA}"/>
              </a:ext>
            </a:extLst>
          </p:cNvPr>
          <p:cNvSpPr txBox="1"/>
          <p:nvPr/>
        </p:nvSpPr>
        <p:spPr>
          <a:xfrm>
            <a:off x="5494636" y="4571504"/>
            <a:ext cx="2087562" cy="400050"/>
          </a:xfrm>
          <a:prstGeom prst="rect">
            <a:avLst/>
          </a:prstGeom>
          <a:noFill/>
          <a:ln w="28575">
            <a:solidFill>
              <a:schemeClr val="accent6">
                <a:lumMod val="40000"/>
                <a:lumOff val="60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t>两次无条件跳转</a:t>
            </a:r>
          </a:p>
        </p:txBody>
      </p:sp>
    </p:spTree>
    <p:extLst>
      <p:ext uri="{BB962C8B-B14F-4D97-AF65-F5344CB8AC3E}">
        <p14:creationId xmlns:p14="http://schemas.microsoft.com/office/powerpoint/2010/main" val="29121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out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35C40-B752-434C-913B-8FAF927AF3C6}"/>
              </a:ext>
            </a:extLst>
          </p:cNvPr>
          <p:cNvSpPr>
            <a:spLocks noGrp="1"/>
          </p:cNvSpPr>
          <p:nvPr>
            <p:ph type="title"/>
          </p:nvPr>
        </p:nvSpPr>
        <p:spPr/>
        <p:txBody>
          <a:bodyPr/>
          <a:lstStyle/>
          <a:p>
            <a:r>
              <a:rPr lang="en-US" altLang="zh-CN" dirty="0">
                <a:solidFill>
                  <a:schemeClr val="tx1">
                    <a:lumMod val="85000"/>
                  </a:schemeClr>
                </a:solidFill>
              </a:rPr>
              <a:t>4.1</a:t>
            </a:r>
            <a:r>
              <a:rPr lang="zh-CN" altLang="en-US" dirty="0">
                <a:solidFill>
                  <a:schemeClr val="tx1">
                    <a:lumMod val="85000"/>
                  </a:schemeClr>
                </a:solidFill>
              </a:rPr>
              <a:t> </a:t>
            </a:r>
            <a:r>
              <a:rPr lang="en-US" altLang="zh-CN" dirty="0">
                <a:solidFill>
                  <a:schemeClr val="tx1">
                    <a:lumMod val="85000"/>
                  </a:schemeClr>
                </a:solidFill>
              </a:rPr>
              <a:t>GNU ARM</a:t>
            </a:r>
            <a:r>
              <a:rPr lang="zh-CN" altLang="en-US" dirty="0">
                <a:solidFill>
                  <a:schemeClr val="tx1">
                    <a:lumMod val="85000"/>
                  </a:schemeClr>
                </a:solidFill>
              </a:rPr>
              <a:t>常用汇编指令</a:t>
            </a:r>
            <a:endParaRPr lang="zh-CN" altLang="en-US" dirty="0"/>
          </a:p>
        </p:txBody>
      </p:sp>
      <p:sp>
        <p:nvSpPr>
          <p:cNvPr id="10" name="内容占位符 2">
            <a:extLst>
              <a:ext uri="{FF2B5EF4-FFF2-40B4-BE49-F238E27FC236}">
                <a16:creationId xmlns:a16="http://schemas.microsoft.com/office/drawing/2014/main" id="{C5377207-9D4B-4878-99CD-3D5B4A4F5F68}"/>
              </a:ext>
            </a:extLst>
          </p:cNvPr>
          <p:cNvSpPr>
            <a:spLocks noGrp="1"/>
          </p:cNvSpPr>
          <p:nvPr>
            <p:ph idx="1"/>
          </p:nvPr>
        </p:nvSpPr>
        <p:spPr>
          <a:xfrm>
            <a:off x="500345" y="1772816"/>
            <a:ext cx="8229600" cy="494707"/>
          </a:xfrm>
        </p:spPr>
        <p:txBody>
          <a:bodyPr/>
          <a:lstStyle/>
          <a:p>
            <a:pPr marL="63500" indent="0" eaLnBrk="1" hangingPunct="1">
              <a:buFont typeface="Wingdings 2" panose="05020102010507070707" pitchFamily="18" charset="2"/>
              <a:buNone/>
            </a:pPr>
            <a:r>
              <a:rPr lang="en-US" altLang="zh-CN" sz="2400" dirty="0"/>
              <a:t>4.1.2 </a:t>
            </a:r>
            <a:r>
              <a:rPr lang="zh-CN" altLang="en-US" sz="2400" dirty="0"/>
              <a:t>数据传送指令</a:t>
            </a:r>
            <a:r>
              <a:rPr lang="en-US" altLang="zh-CN" sz="2400" dirty="0"/>
              <a:t>mov</a:t>
            </a:r>
            <a:r>
              <a:rPr lang="zh-CN" altLang="en-US" sz="2400" dirty="0"/>
              <a:t>和地址读取伪指令</a:t>
            </a:r>
            <a:r>
              <a:rPr lang="en-US" altLang="zh-CN" sz="2400" dirty="0" err="1"/>
              <a:t>ldr</a:t>
            </a:r>
            <a:endParaRPr lang="en-US" altLang="zh-CN" sz="2400" dirty="0"/>
          </a:p>
        </p:txBody>
      </p:sp>
      <p:sp>
        <p:nvSpPr>
          <p:cNvPr id="11" name="矩形 10">
            <a:extLst>
              <a:ext uri="{FF2B5EF4-FFF2-40B4-BE49-F238E27FC236}">
                <a16:creationId xmlns:a16="http://schemas.microsoft.com/office/drawing/2014/main" id="{01A1DC63-5C06-4BE4-A474-43D4BE4F8FEC}"/>
              </a:ext>
            </a:extLst>
          </p:cNvPr>
          <p:cNvSpPr>
            <a:spLocks noChangeArrowheads="1"/>
          </p:cNvSpPr>
          <p:nvPr/>
        </p:nvSpPr>
        <p:spPr bwMode="auto">
          <a:xfrm>
            <a:off x="787683" y="2125924"/>
            <a:ext cx="820896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2" panose="05020102010507070707" pitchFamily="18" charset="2"/>
              <a:buNone/>
            </a:pPr>
            <a:r>
              <a:rPr lang="zh-CN" altLang="en-US" sz="2400" dirty="0">
                <a:solidFill>
                  <a:srgbClr val="FF0000"/>
                </a:solidFill>
              </a:rPr>
              <a:t>功能：</a:t>
            </a:r>
            <a:endParaRPr lang="en-US" altLang="zh-CN" sz="2400" dirty="0">
              <a:solidFill>
                <a:srgbClr val="FF0000"/>
              </a:solidFill>
            </a:endParaRPr>
          </a:p>
          <a:p>
            <a:pPr eaLnBrk="1" hangingPunct="1">
              <a:buFont typeface="Arial" panose="020B0604020202020204" pitchFamily="34" charset="0"/>
              <a:buChar char="•"/>
            </a:pPr>
            <a:r>
              <a:rPr lang="en-US" altLang="zh-CN" sz="2000" dirty="0"/>
              <a:t>mov</a:t>
            </a:r>
            <a:r>
              <a:rPr lang="zh-CN" altLang="zh-CN" sz="2000" dirty="0"/>
              <a:t>指令</a:t>
            </a:r>
            <a:r>
              <a:rPr lang="zh-CN" altLang="en-US" sz="2000" dirty="0"/>
              <a:t>将</a:t>
            </a:r>
            <a:r>
              <a:rPr lang="zh-CN" altLang="zh-CN" sz="2000" dirty="0"/>
              <a:t>一个立即数或寄存器的值（注意：这里不能是内存）赋给另一个寄存器</a:t>
            </a:r>
            <a:r>
              <a:rPr lang="zh-CN" altLang="en-US" sz="2000" dirty="0"/>
              <a:t>。</a:t>
            </a:r>
            <a:endParaRPr lang="en-US" altLang="zh-CN" sz="2000" dirty="0"/>
          </a:p>
          <a:p>
            <a:pPr eaLnBrk="1" hangingPunct="1">
              <a:buFont typeface="Arial" panose="020B0604020202020204" pitchFamily="34" charset="0"/>
              <a:buChar char="•"/>
            </a:pPr>
            <a:r>
              <a:rPr lang="en-US" altLang="zh-CN" sz="2000" dirty="0" err="1"/>
              <a:t>ldr</a:t>
            </a:r>
            <a:r>
              <a:rPr lang="zh-CN" altLang="zh-CN" sz="2000" dirty="0"/>
              <a:t>指令可以是大范围的地址读取伪指令（第二个参数前面有“</a:t>
            </a:r>
            <a:r>
              <a:rPr lang="en-US" altLang="zh-CN" sz="2000" dirty="0"/>
              <a:t>=</a:t>
            </a:r>
            <a:r>
              <a:rPr lang="zh-CN" altLang="zh-CN" sz="2000" dirty="0"/>
              <a:t>”时），也可以是内存访问指令。</a:t>
            </a:r>
            <a:endParaRPr lang="zh-CN" altLang="en-US" sz="2000" dirty="0"/>
          </a:p>
        </p:txBody>
      </p:sp>
      <p:graphicFrame>
        <p:nvGraphicFramePr>
          <p:cNvPr id="12" name="表格 11">
            <a:extLst>
              <a:ext uri="{FF2B5EF4-FFF2-40B4-BE49-F238E27FC236}">
                <a16:creationId xmlns:a16="http://schemas.microsoft.com/office/drawing/2014/main" id="{4DBF0D4D-B345-45FC-8A4C-6D2966ED9B25}"/>
              </a:ext>
            </a:extLst>
          </p:cNvPr>
          <p:cNvGraphicFramePr>
            <a:graphicFrameLocks noGrp="1"/>
          </p:cNvGraphicFramePr>
          <p:nvPr>
            <p:extLst>
              <p:ext uri="{D42A27DB-BD31-4B8C-83A1-F6EECF244321}">
                <p14:modId xmlns:p14="http://schemas.microsoft.com/office/powerpoint/2010/main" val="2945531270"/>
              </p:ext>
            </p:extLst>
          </p:nvPr>
        </p:nvGraphicFramePr>
        <p:xfrm>
          <a:off x="840213" y="3818695"/>
          <a:ext cx="7942262" cy="2377704"/>
        </p:xfrm>
        <a:graphic>
          <a:graphicData uri="http://schemas.openxmlformats.org/drawingml/2006/table">
            <a:tbl>
              <a:tblPr/>
              <a:tblGrid>
                <a:gridCol w="3266203">
                  <a:extLst>
                    <a:ext uri="{9D8B030D-6E8A-4147-A177-3AD203B41FA5}">
                      <a16:colId xmlns:a16="http://schemas.microsoft.com/office/drawing/2014/main" val="20000"/>
                    </a:ext>
                  </a:extLst>
                </a:gridCol>
                <a:gridCol w="4676059">
                  <a:extLst>
                    <a:ext uri="{9D8B030D-6E8A-4147-A177-3AD203B41FA5}">
                      <a16:colId xmlns:a16="http://schemas.microsoft.com/office/drawing/2014/main" val="20001"/>
                    </a:ext>
                  </a:extLst>
                </a:gridCol>
              </a:tblGrid>
              <a:tr h="336771">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Century Gothic" charset="0"/>
                          <a:ea typeface="幼圆" charset="0"/>
                        </a:rPr>
                        <a:t>命令</a:t>
                      </a: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8D697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Century Gothic" charset="0"/>
                          <a:ea typeface="幼圆" charset="0"/>
                        </a:rPr>
                        <a:t>功能</a:t>
                      </a: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8D6974"/>
                    </a:solidFill>
                  </a:tcPr>
                </a:tc>
                <a:extLst>
                  <a:ext uri="{0D108BD9-81ED-4DB2-BD59-A6C34878D82A}">
                    <a16:rowId xmlns:a16="http://schemas.microsoft.com/office/drawing/2014/main" val="10000"/>
                  </a:ext>
                </a:extLst>
              </a:tr>
              <a:tr h="336771">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a:t>
                      </a:r>
                      <a:r>
                        <a:rPr kumimoji="0" lang="en-US" altLang="zh-CN" sz="2000" b="0" i="0" u="none" strike="noStrike" cap="none" normalizeH="0" baseline="0" dirty="0" err="1">
                          <a:ln>
                            <a:noFill/>
                          </a:ln>
                          <a:solidFill>
                            <a:srgbClr val="000000"/>
                          </a:solidFill>
                          <a:effectLst/>
                          <a:latin typeface="Century Gothic" charset="0"/>
                          <a:ea typeface="幼圆" charset="0"/>
                        </a:rPr>
                        <a:t>mov</a:t>
                      </a:r>
                      <a:r>
                        <a:rPr kumimoji="0" lang="en-US" altLang="zh-CN" sz="2000" b="0" i="0" u="none" strike="noStrike" cap="none" normalizeH="0" baseline="0" dirty="0">
                          <a:ln>
                            <a:noFill/>
                          </a:ln>
                          <a:solidFill>
                            <a:srgbClr val="000000"/>
                          </a:solidFill>
                          <a:effectLst/>
                          <a:latin typeface="Century Gothic" charset="0"/>
                          <a:ea typeface="幼圆" charset="0"/>
                        </a:rPr>
                        <a:t> r1, r2</a:t>
                      </a: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D4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D4D6"/>
                    </a:solidFill>
                  </a:tcPr>
                </a:tc>
                <a:extLst>
                  <a:ext uri="{0D108BD9-81ED-4DB2-BD59-A6C34878D82A}">
                    <a16:rowId xmlns:a16="http://schemas.microsoft.com/office/drawing/2014/main" val="10001"/>
                  </a:ext>
                </a:extLst>
              </a:tr>
              <a:tr h="336771">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mov r1, #123</a:t>
                      </a: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EB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EBEC"/>
                    </a:solidFill>
                  </a:tcPr>
                </a:tc>
                <a:extLst>
                  <a:ext uri="{0D108BD9-81ED-4DB2-BD59-A6C34878D82A}">
                    <a16:rowId xmlns:a16="http://schemas.microsoft.com/office/drawing/2014/main" val="10002"/>
                  </a:ext>
                </a:extLst>
              </a:tr>
              <a:tr h="336771">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a:t>
                      </a:r>
                      <a:r>
                        <a:rPr kumimoji="0" lang="en-US" altLang="zh-CN" sz="2000" b="0" i="0" u="none" strike="noStrike" cap="none" normalizeH="0" baseline="0" dirty="0" err="1">
                          <a:ln>
                            <a:noFill/>
                          </a:ln>
                          <a:solidFill>
                            <a:srgbClr val="000000"/>
                          </a:solidFill>
                          <a:effectLst/>
                          <a:latin typeface="Century Gothic" charset="0"/>
                          <a:ea typeface="幼圆" charset="0"/>
                        </a:rPr>
                        <a:t>ldr</a:t>
                      </a:r>
                      <a:r>
                        <a:rPr kumimoji="0" lang="en-US" altLang="zh-CN" sz="2000" b="0" i="0" u="none" strike="noStrike" cap="none" normalizeH="0" baseline="0" dirty="0">
                          <a:ln>
                            <a:noFill/>
                          </a:ln>
                          <a:solidFill>
                            <a:srgbClr val="000000"/>
                          </a:solidFill>
                          <a:effectLst/>
                          <a:latin typeface="Century Gothic" charset="0"/>
                          <a:ea typeface="幼圆" charset="0"/>
                        </a:rPr>
                        <a:t> r1, =123</a:t>
                      </a: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D4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D4D6"/>
                    </a:solidFill>
                  </a:tcPr>
                </a:tc>
                <a:extLst>
                  <a:ext uri="{0D108BD9-81ED-4DB2-BD59-A6C34878D82A}">
                    <a16:rowId xmlns:a16="http://schemas.microsoft.com/office/drawing/2014/main" val="10003"/>
                  </a:ext>
                </a:extLst>
              </a:tr>
              <a:tr h="336771">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a:t>
                      </a:r>
                      <a:r>
                        <a:rPr kumimoji="0" lang="en-US" altLang="zh-CN" sz="2000" b="0" i="0" u="none" strike="noStrike" cap="none" normalizeH="0" baseline="0" dirty="0" err="1">
                          <a:ln>
                            <a:noFill/>
                          </a:ln>
                          <a:solidFill>
                            <a:srgbClr val="000000"/>
                          </a:solidFill>
                          <a:effectLst/>
                          <a:latin typeface="Century Gothic" charset="0"/>
                          <a:ea typeface="幼圆" charset="0"/>
                        </a:rPr>
                        <a:t>ldr</a:t>
                      </a:r>
                      <a:r>
                        <a:rPr kumimoji="0" lang="en-US" altLang="zh-CN" sz="2000" b="0" i="0" u="none" strike="noStrike" cap="none" normalizeH="0" baseline="0" dirty="0">
                          <a:ln>
                            <a:noFill/>
                          </a:ln>
                          <a:solidFill>
                            <a:srgbClr val="000000"/>
                          </a:solidFill>
                          <a:effectLst/>
                          <a:latin typeface="Century Gothic" charset="0"/>
                          <a:ea typeface="幼圆" charset="0"/>
                        </a:rPr>
                        <a:t> r1, =0x12345678</a:t>
                      </a: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EB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EEBEC"/>
                    </a:solidFill>
                  </a:tcPr>
                </a:tc>
                <a:extLst>
                  <a:ext uri="{0D108BD9-81ED-4DB2-BD59-A6C34878D82A}">
                    <a16:rowId xmlns:a16="http://schemas.microsoft.com/office/drawing/2014/main" val="10004"/>
                  </a:ext>
                </a:extLst>
              </a:tr>
              <a:tr h="336771">
                <a:tc>
                  <a:txBody>
                    <a:bodyPr/>
                    <a:lstStyle>
                      <a:lvl1pPr>
                        <a:spcBef>
                          <a:spcPct val="20000"/>
                        </a:spcBef>
                        <a:buClr>
                          <a:schemeClr val="accent1"/>
                        </a:buClr>
                        <a:buSzPct val="80000"/>
                        <a:buFont typeface="Wingdings 2" charset="2"/>
                        <a:defRPr sz="2600">
                          <a:solidFill>
                            <a:schemeClr val="tx1"/>
                          </a:solidFill>
                          <a:latin typeface="Century Gothic" charset="0"/>
                          <a:ea typeface="幼圆" charset="0"/>
                        </a:defRPr>
                      </a:lvl1pPr>
                      <a:lvl2pPr marL="742950" indent="-285750">
                        <a:spcBef>
                          <a:spcPct val="20000"/>
                        </a:spcBef>
                        <a:buClr>
                          <a:schemeClr val="accent1"/>
                        </a:buClr>
                        <a:buSzPct val="95000"/>
                        <a:buFont typeface="Verdana" charset="0"/>
                        <a:defRPr sz="2200">
                          <a:solidFill>
                            <a:schemeClr val="tx1"/>
                          </a:solidFill>
                          <a:latin typeface="Century Gothic" charset="0"/>
                          <a:ea typeface="幼圆" charset="0"/>
                        </a:defRPr>
                      </a:lvl2pPr>
                      <a:lvl3pPr marL="1143000" indent="-228600">
                        <a:spcBef>
                          <a:spcPct val="20000"/>
                        </a:spcBef>
                        <a:buClr>
                          <a:schemeClr val="accent1"/>
                        </a:buClr>
                        <a:buFont typeface="Wingdings 2" charset="2"/>
                        <a:defRPr sz="2000">
                          <a:solidFill>
                            <a:schemeClr val="tx1"/>
                          </a:solidFill>
                          <a:latin typeface="Century Gothic" charset="0"/>
                          <a:ea typeface="幼圆" charset="0"/>
                        </a:defRPr>
                      </a:lvl3pPr>
                      <a:lvl4pPr marL="1600200" indent="-228600">
                        <a:spcBef>
                          <a:spcPct val="20000"/>
                        </a:spcBef>
                        <a:buClr>
                          <a:schemeClr val="accent1"/>
                        </a:buClr>
                        <a:buFont typeface="Wingdings 2" charset="2"/>
                        <a:defRPr>
                          <a:solidFill>
                            <a:schemeClr val="tx1"/>
                          </a:solidFill>
                          <a:latin typeface="Century Gothic" charset="0"/>
                          <a:ea typeface="幼圆" charset="0"/>
                        </a:defRPr>
                      </a:lvl4pPr>
                      <a:lvl5pPr marL="2057400" indent="-228600">
                        <a:spcBef>
                          <a:spcPct val="20000"/>
                        </a:spcBef>
                        <a:buClr>
                          <a:srgbClr val="A4A4A6"/>
                        </a:buClr>
                        <a:buFont typeface="Wingdings 2" charset="2"/>
                        <a:defRPr sz="1700">
                          <a:solidFill>
                            <a:schemeClr val="tx1"/>
                          </a:solidFill>
                          <a:latin typeface="Century Gothic" charset="0"/>
                          <a:ea typeface="幼圆" charset="0"/>
                        </a:defRPr>
                      </a:lvl5pPr>
                      <a:lvl6pPr marL="25146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6pPr>
                      <a:lvl7pPr marL="29718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7pPr>
                      <a:lvl8pPr marL="34290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8pPr>
                      <a:lvl9pPr marL="3886200" indent="-228600" eaLnBrk="0" fontAlgn="base" hangingPunct="0">
                        <a:spcBef>
                          <a:spcPct val="20000"/>
                        </a:spcBef>
                        <a:spcAft>
                          <a:spcPct val="0"/>
                        </a:spcAft>
                        <a:buClr>
                          <a:srgbClr val="A4A4A6"/>
                        </a:buClr>
                        <a:buFont typeface="Wingdings 2" charset="2"/>
                        <a:defRPr sz="1700">
                          <a:solidFill>
                            <a:schemeClr val="tx1"/>
                          </a:solidFill>
                          <a:latin typeface="Century Gothic" charset="0"/>
                          <a:ea typeface="幼圆"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entury Gothic" charset="0"/>
                          <a:ea typeface="幼圆" charset="0"/>
                        </a:rPr>
                        <a:t>     </a:t>
                      </a:r>
                      <a:r>
                        <a:rPr kumimoji="0" lang="en-US" altLang="zh-CN" sz="2000" b="0" i="0" u="none" strike="noStrike" cap="none" normalizeH="0" baseline="0" dirty="0" err="1">
                          <a:ln>
                            <a:noFill/>
                          </a:ln>
                          <a:solidFill>
                            <a:srgbClr val="000000"/>
                          </a:solidFill>
                          <a:effectLst/>
                          <a:latin typeface="Century Gothic" charset="0"/>
                          <a:ea typeface="幼圆" charset="0"/>
                        </a:rPr>
                        <a:t>ldr</a:t>
                      </a:r>
                      <a:r>
                        <a:rPr kumimoji="0" lang="en-US" altLang="zh-CN" sz="2000" b="0" i="0" u="none" strike="noStrike" cap="none" normalizeH="0" baseline="0" dirty="0">
                          <a:ln>
                            <a:noFill/>
                          </a:ln>
                          <a:solidFill>
                            <a:srgbClr val="000000"/>
                          </a:solidFill>
                          <a:effectLst/>
                          <a:latin typeface="Century Gothic" charset="0"/>
                          <a:ea typeface="幼圆" charset="0"/>
                        </a:rPr>
                        <a:t> r1, 0x12345678</a:t>
                      </a:r>
                      <a:endParaRPr kumimoji="0" lang="zh-CN" altLang="zh-CN" sz="2000" b="0" i="0" u="none" strike="noStrike" cap="none" normalizeH="0" baseline="0" dirty="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D4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rgbClr val="000000"/>
                        </a:solidFill>
                        <a:effectLst/>
                        <a:latin typeface="Century Gothic" charset="0"/>
                        <a:ea typeface="幼圆" charset="0"/>
                      </a:endParaRPr>
                    </a:p>
                  </a:txBody>
                  <a:tcPr marL="91449" marR="91449"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D4D6"/>
                    </a:solidFill>
                  </a:tcPr>
                </a:tc>
                <a:extLst>
                  <a:ext uri="{0D108BD9-81ED-4DB2-BD59-A6C34878D82A}">
                    <a16:rowId xmlns:a16="http://schemas.microsoft.com/office/drawing/2014/main" val="10005"/>
                  </a:ext>
                </a:extLst>
              </a:tr>
            </a:tbl>
          </a:graphicData>
        </a:graphic>
      </p:graphicFrame>
      <p:sp>
        <p:nvSpPr>
          <p:cNvPr id="13" name="矩形 12">
            <a:extLst>
              <a:ext uri="{FF2B5EF4-FFF2-40B4-BE49-F238E27FC236}">
                <a16:creationId xmlns:a16="http://schemas.microsoft.com/office/drawing/2014/main" id="{AAEB743B-0AD9-4360-AC7E-51A10D732B0F}"/>
              </a:ext>
            </a:extLst>
          </p:cNvPr>
          <p:cNvSpPr>
            <a:spLocks noChangeArrowheads="1"/>
          </p:cNvSpPr>
          <p:nvPr/>
        </p:nvSpPr>
        <p:spPr bwMode="auto">
          <a:xfrm>
            <a:off x="822841" y="6199945"/>
            <a:ext cx="8208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mov</a:t>
            </a:r>
            <a:r>
              <a:rPr lang="zh-CN" altLang="zh-CN" sz="2000" dirty="0"/>
              <a:t>指令</a:t>
            </a:r>
            <a:r>
              <a:rPr lang="zh-CN" altLang="en-US" sz="2000" dirty="0"/>
              <a:t>只能访问</a:t>
            </a:r>
            <a:r>
              <a:rPr lang="zh-CN" altLang="zh-CN" sz="2000" dirty="0"/>
              <a:t>寄存器</a:t>
            </a:r>
            <a:r>
              <a:rPr lang="zh-CN" altLang="en-US" sz="2000" dirty="0"/>
              <a:t>，</a:t>
            </a:r>
            <a:r>
              <a:rPr lang="en-US" altLang="zh-CN" sz="2000" dirty="0" err="1"/>
              <a:t>ldr</a:t>
            </a:r>
            <a:r>
              <a:rPr lang="zh-CN" altLang="en-US" sz="2000" dirty="0"/>
              <a:t>则可以访问内存，弥补了</a:t>
            </a:r>
            <a:r>
              <a:rPr lang="en-US" altLang="zh-CN" sz="2000" dirty="0"/>
              <a:t>mov</a:t>
            </a:r>
            <a:r>
              <a:rPr lang="zh-CN" altLang="en-US" sz="2000" dirty="0"/>
              <a:t>指令的局限性</a:t>
            </a:r>
          </a:p>
        </p:txBody>
      </p:sp>
      <p:sp>
        <p:nvSpPr>
          <p:cNvPr id="14" name="矩形 13">
            <a:extLst>
              <a:ext uri="{FF2B5EF4-FFF2-40B4-BE49-F238E27FC236}">
                <a16:creationId xmlns:a16="http://schemas.microsoft.com/office/drawing/2014/main" id="{ED245B35-2C5A-421B-ABE2-899DB2788CD7}"/>
              </a:ext>
            </a:extLst>
          </p:cNvPr>
          <p:cNvSpPr>
            <a:spLocks noChangeArrowheads="1"/>
          </p:cNvSpPr>
          <p:nvPr/>
        </p:nvSpPr>
        <p:spPr bwMode="auto">
          <a:xfrm>
            <a:off x="4210515" y="4225739"/>
            <a:ext cx="3398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000000"/>
                </a:solidFill>
                <a:latin typeface="Century Gothic" panose="020B0502020202020204" pitchFamily="34" charset="0"/>
                <a:ea typeface="幼圆" panose="02010509060101010101" pitchFamily="49" charset="-122"/>
              </a:rPr>
              <a:t>将寄存器 </a:t>
            </a:r>
            <a:r>
              <a:rPr lang="en-US" altLang="zh-CN" sz="2000" dirty="0">
                <a:solidFill>
                  <a:srgbClr val="000000"/>
                </a:solidFill>
                <a:latin typeface="Century Gothic" panose="020B0502020202020204" pitchFamily="34" charset="0"/>
                <a:ea typeface="幼圆" panose="02010509060101010101" pitchFamily="49" charset="-122"/>
              </a:rPr>
              <a:t>r2 </a:t>
            </a:r>
            <a:r>
              <a:rPr lang="zh-CN" altLang="en-US" sz="2000" dirty="0">
                <a:solidFill>
                  <a:srgbClr val="000000"/>
                </a:solidFill>
                <a:latin typeface="Century Gothic" panose="020B0502020202020204" pitchFamily="34" charset="0"/>
                <a:ea typeface="幼圆" panose="02010509060101010101" pitchFamily="49" charset="-122"/>
              </a:rPr>
              <a:t>中的内容赋给 </a:t>
            </a:r>
            <a:r>
              <a:rPr lang="en-US" altLang="zh-CN" sz="2000" dirty="0">
                <a:solidFill>
                  <a:srgbClr val="000000"/>
                </a:solidFill>
                <a:latin typeface="Century Gothic" panose="020B0502020202020204" pitchFamily="34" charset="0"/>
                <a:ea typeface="幼圆" panose="02010509060101010101" pitchFamily="49" charset="-122"/>
              </a:rPr>
              <a:t>r1</a:t>
            </a:r>
          </a:p>
        </p:txBody>
      </p:sp>
      <p:sp>
        <p:nvSpPr>
          <p:cNvPr id="15" name="矩形 14">
            <a:extLst>
              <a:ext uri="{FF2B5EF4-FFF2-40B4-BE49-F238E27FC236}">
                <a16:creationId xmlns:a16="http://schemas.microsoft.com/office/drawing/2014/main" id="{56357622-10ED-4E17-B2C2-B5B205549EAA}"/>
              </a:ext>
            </a:extLst>
          </p:cNvPr>
          <p:cNvSpPr>
            <a:spLocks noChangeArrowheads="1"/>
          </p:cNvSpPr>
          <p:nvPr/>
        </p:nvSpPr>
        <p:spPr bwMode="auto">
          <a:xfrm>
            <a:off x="4210515" y="4622614"/>
            <a:ext cx="3281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000000"/>
                </a:solidFill>
                <a:latin typeface="Century Gothic" panose="020B0502020202020204" pitchFamily="34" charset="0"/>
                <a:ea typeface="幼圆" panose="02010509060101010101" pitchFamily="49" charset="-122"/>
              </a:rPr>
              <a:t>将立即数</a:t>
            </a:r>
            <a:r>
              <a:rPr lang="en-US" altLang="zh-CN" sz="2000" dirty="0">
                <a:solidFill>
                  <a:srgbClr val="000000"/>
                </a:solidFill>
                <a:latin typeface="Century Gothic" panose="020B0502020202020204" pitchFamily="34" charset="0"/>
                <a:ea typeface="幼圆" panose="02010509060101010101" pitchFamily="49" charset="-122"/>
              </a:rPr>
              <a:t>123</a:t>
            </a:r>
            <a:r>
              <a:rPr lang="zh-CN" altLang="en-US" sz="2000" dirty="0">
                <a:solidFill>
                  <a:srgbClr val="000000"/>
                </a:solidFill>
                <a:latin typeface="Century Gothic" panose="020B0502020202020204" pitchFamily="34" charset="0"/>
                <a:ea typeface="幼圆" panose="02010509060101010101" pitchFamily="49" charset="-122"/>
              </a:rPr>
              <a:t>赋给寄存器  </a:t>
            </a:r>
            <a:r>
              <a:rPr lang="en-US" altLang="zh-CN" sz="2000" dirty="0">
                <a:solidFill>
                  <a:srgbClr val="000000"/>
                </a:solidFill>
                <a:latin typeface="Century Gothic" panose="020B0502020202020204" pitchFamily="34" charset="0"/>
                <a:ea typeface="幼圆" panose="02010509060101010101" pitchFamily="49" charset="-122"/>
              </a:rPr>
              <a:t>r1</a:t>
            </a:r>
            <a:endParaRPr lang="zh-CN" altLang="en-US" sz="2000" dirty="0">
              <a:solidFill>
                <a:srgbClr val="000000"/>
              </a:solidFill>
              <a:latin typeface="Century Gothic" panose="020B0502020202020204" pitchFamily="34" charset="0"/>
              <a:ea typeface="幼圆" panose="02010509060101010101" pitchFamily="49" charset="-122"/>
            </a:endParaRPr>
          </a:p>
        </p:txBody>
      </p:sp>
      <p:sp>
        <p:nvSpPr>
          <p:cNvPr id="16" name="矩形 15">
            <a:extLst>
              <a:ext uri="{FF2B5EF4-FFF2-40B4-BE49-F238E27FC236}">
                <a16:creationId xmlns:a16="http://schemas.microsoft.com/office/drawing/2014/main" id="{F8085594-25A3-432F-A966-611C68402A56}"/>
              </a:ext>
            </a:extLst>
          </p:cNvPr>
          <p:cNvSpPr>
            <a:spLocks noChangeArrowheads="1"/>
          </p:cNvSpPr>
          <p:nvPr/>
        </p:nvSpPr>
        <p:spPr bwMode="auto">
          <a:xfrm>
            <a:off x="4210515" y="4970000"/>
            <a:ext cx="461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000000"/>
                </a:solidFill>
                <a:latin typeface="Century Gothic" panose="020B0502020202020204" pitchFamily="34" charset="0"/>
                <a:ea typeface="幼圆" panose="02010509060101010101" pitchFamily="49" charset="-122"/>
              </a:rPr>
              <a:t>系统自动用</a:t>
            </a:r>
            <a:r>
              <a:rPr lang="en-US" altLang="zh-CN" sz="2000" dirty="0">
                <a:solidFill>
                  <a:srgbClr val="000000"/>
                </a:solidFill>
                <a:latin typeface="Century Gothic" panose="020B0502020202020204" pitchFamily="34" charset="0"/>
                <a:ea typeface="幼圆" panose="02010509060101010101" pitchFamily="49" charset="-122"/>
              </a:rPr>
              <a:t>mov</a:t>
            </a:r>
            <a:r>
              <a:rPr lang="zh-CN" altLang="en-US" sz="2000" dirty="0">
                <a:solidFill>
                  <a:srgbClr val="000000"/>
                </a:solidFill>
                <a:latin typeface="Century Gothic" panose="020B0502020202020204" pitchFamily="34" charset="0"/>
                <a:ea typeface="幼圆" panose="02010509060101010101" pitchFamily="49" charset="-122"/>
              </a:rPr>
              <a:t>指令替代，实现</a:t>
            </a:r>
            <a:r>
              <a:rPr lang="en-US" altLang="zh-CN" sz="2000" dirty="0">
                <a:solidFill>
                  <a:srgbClr val="000000"/>
                </a:solidFill>
                <a:latin typeface="Century Gothic" panose="020B0502020202020204" pitchFamily="34" charset="0"/>
                <a:ea typeface="幼圆" panose="02010509060101010101" pitchFamily="49" charset="-122"/>
              </a:rPr>
              <a:t>r1=123</a:t>
            </a:r>
            <a:endParaRPr lang="zh-CN" altLang="en-US" sz="2000" dirty="0">
              <a:solidFill>
                <a:srgbClr val="000000"/>
              </a:solidFill>
              <a:latin typeface="Century Gothic" panose="020B0502020202020204" pitchFamily="34" charset="0"/>
              <a:ea typeface="幼圆" panose="02010509060101010101" pitchFamily="49" charset="-122"/>
            </a:endParaRPr>
          </a:p>
        </p:txBody>
      </p:sp>
      <p:sp>
        <p:nvSpPr>
          <p:cNvPr id="17" name="矩形 16">
            <a:extLst>
              <a:ext uri="{FF2B5EF4-FFF2-40B4-BE49-F238E27FC236}">
                <a16:creationId xmlns:a16="http://schemas.microsoft.com/office/drawing/2014/main" id="{F662B69D-5954-4AC1-B352-D89B2D4D5836}"/>
              </a:ext>
            </a:extLst>
          </p:cNvPr>
          <p:cNvSpPr>
            <a:spLocks noChangeArrowheads="1"/>
          </p:cNvSpPr>
          <p:nvPr/>
        </p:nvSpPr>
        <p:spPr bwMode="auto">
          <a:xfrm>
            <a:off x="4210515" y="5428575"/>
            <a:ext cx="196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00"/>
                </a:solidFill>
                <a:latin typeface="Century Gothic" panose="020B0502020202020204" pitchFamily="34" charset="0"/>
                <a:ea typeface="幼圆" panose="02010509060101010101" pitchFamily="49" charset="-122"/>
              </a:rPr>
              <a:t>r1=0x12345678</a:t>
            </a:r>
            <a:endParaRPr lang="zh-CN" altLang="en-US" sz="2000" dirty="0"/>
          </a:p>
        </p:txBody>
      </p:sp>
      <p:sp>
        <p:nvSpPr>
          <p:cNvPr id="18" name="矩形 17">
            <a:extLst>
              <a:ext uri="{FF2B5EF4-FFF2-40B4-BE49-F238E27FC236}">
                <a16:creationId xmlns:a16="http://schemas.microsoft.com/office/drawing/2014/main" id="{6430A816-28D9-4219-95EA-552EFEE40463}"/>
              </a:ext>
            </a:extLst>
          </p:cNvPr>
          <p:cNvSpPr>
            <a:spLocks noChangeArrowheads="1"/>
          </p:cNvSpPr>
          <p:nvPr/>
        </p:nvSpPr>
        <p:spPr bwMode="auto">
          <a:xfrm>
            <a:off x="4156131" y="5796349"/>
            <a:ext cx="4633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000000"/>
                </a:solidFill>
                <a:latin typeface="Century Gothic" panose="020B0502020202020204" pitchFamily="34" charset="0"/>
                <a:ea typeface="幼圆" panose="02010509060101010101" pitchFamily="49" charset="-122"/>
              </a:rPr>
              <a:t>将</a:t>
            </a:r>
            <a:r>
              <a:rPr lang="en-US" altLang="zh-CN" sz="2000" dirty="0">
                <a:solidFill>
                  <a:srgbClr val="000000"/>
                </a:solidFill>
                <a:latin typeface="Century Gothic" panose="020B0502020202020204" pitchFamily="34" charset="0"/>
                <a:ea typeface="幼圆" panose="02010509060101010101" pitchFamily="49" charset="-122"/>
              </a:rPr>
              <a:t>0x12345678</a:t>
            </a:r>
            <a:r>
              <a:rPr lang="zh-CN" altLang="en-US" sz="2000" dirty="0">
                <a:solidFill>
                  <a:srgbClr val="000000"/>
                </a:solidFill>
                <a:latin typeface="Century Gothic" panose="020B0502020202020204" pitchFamily="34" charset="0"/>
                <a:ea typeface="幼圆" panose="02010509060101010101" pitchFamily="49" charset="-122"/>
              </a:rPr>
              <a:t>地址处的值赋给</a:t>
            </a:r>
            <a:r>
              <a:rPr lang="en-US" altLang="zh-CN" sz="2000" dirty="0">
                <a:solidFill>
                  <a:srgbClr val="000000"/>
                </a:solidFill>
                <a:latin typeface="Century Gothic" panose="020B0502020202020204" pitchFamily="34" charset="0"/>
                <a:ea typeface="幼圆" panose="02010509060101010101" pitchFamily="49" charset="-122"/>
              </a:rPr>
              <a:t>r1</a:t>
            </a:r>
            <a:r>
              <a:rPr lang="zh-CN" altLang="en-US" sz="2000" dirty="0">
                <a:solidFill>
                  <a:srgbClr val="000000"/>
                </a:solidFill>
                <a:latin typeface="Century Gothic" panose="020B0502020202020204" pitchFamily="34" charset="0"/>
                <a:ea typeface="幼圆" panose="02010509060101010101" pitchFamily="49" charset="-122"/>
              </a:rPr>
              <a:t>寄存器</a:t>
            </a:r>
          </a:p>
        </p:txBody>
      </p:sp>
    </p:spTree>
    <p:extLst>
      <p:ext uri="{BB962C8B-B14F-4D97-AF65-F5344CB8AC3E}">
        <p14:creationId xmlns:p14="http://schemas.microsoft.com/office/powerpoint/2010/main" val="264990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0" dur="500"/>
                                        <p:tgtEl>
                                          <p:spTgt spid="11">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3898</TotalTime>
  <Words>5690</Words>
  <Application>Microsoft Office PowerPoint</Application>
  <PresentationFormat>全屏显示(4:3)</PresentationFormat>
  <Paragraphs>643</Paragraphs>
  <Slides>51</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等线</vt:lpstr>
      <vt:lpstr>黑体</vt:lpstr>
      <vt:lpstr>宋体</vt:lpstr>
      <vt:lpstr>微软雅黑</vt:lpstr>
      <vt:lpstr>幼圆</vt:lpstr>
      <vt:lpstr>Arial</vt:lpstr>
      <vt:lpstr>Century Gothic</vt:lpstr>
      <vt:lpstr>Segoe UI</vt:lpstr>
      <vt:lpstr>Times New Roman</vt:lpstr>
      <vt:lpstr>Tw Cen MT</vt:lpstr>
      <vt:lpstr>Wingdings</vt:lpstr>
      <vt:lpstr>Wingdings 2</vt:lpstr>
      <vt:lpstr>Capsules</vt:lpstr>
      <vt:lpstr>第3次课 嵌入式系统编程</vt:lpstr>
      <vt:lpstr>上节课内容复习（一）</vt:lpstr>
      <vt:lpstr>上节课内容复习（二）</vt:lpstr>
      <vt:lpstr>上节课内容复习（三）</vt:lpstr>
      <vt:lpstr>第4章 嵌入式编程基础知识</vt:lpstr>
      <vt:lpstr>4.1 GNU ARM常用汇编指令</vt:lpstr>
      <vt:lpstr>4.1 GNU ARM常用汇编指令</vt:lpstr>
      <vt:lpstr>4.1 GNU ARM常用汇编指令</vt:lpstr>
      <vt:lpstr>4.1 GNU ARM常用汇编指令</vt:lpstr>
      <vt:lpstr>4.1 GNU ARM常用汇编指令</vt:lpstr>
      <vt:lpstr>4.1 GNU ARM常用汇编指令</vt:lpstr>
      <vt:lpstr>4.1 GNU ARM常用汇编指令</vt:lpstr>
      <vt:lpstr>4.1 GNU ARM常用汇编指令</vt:lpstr>
      <vt:lpstr>4.1 GNU ARM常用汇编指令</vt:lpstr>
      <vt:lpstr>4.1 GNU ARM常用汇编指令</vt:lpstr>
      <vt:lpstr>4.1 GNU ARM常用汇编指令</vt:lpstr>
      <vt:lpstr>4.1 GNU ARM常用汇编指令</vt:lpstr>
      <vt:lpstr>4.1 GNU ARM常用汇编指令</vt:lpstr>
      <vt:lpstr>4.2 ARM-Thumb子程序调用（ATPCS）规则</vt:lpstr>
      <vt:lpstr>4.3 ARM工具链</vt:lpstr>
      <vt:lpstr>4.3.1 编译工具arm-linux-gcc</vt:lpstr>
      <vt:lpstr>4.3.1 编译工具arm-linux-gcc</vt:lpstr>
      <vt:lpstr>4.3.1 编译工具arm-linux-gcc</vt:lpstr>
      <vt:lpstr>4.3.1 编译工具arm-linux-gcc</vt:lpstr>
      <vt:lpstr>4.3.1 编译工具arm-linux-gcc （5-1）</vt:lpstr>
      <vt:lpstr>4.3.1 编译工具arm-linux-gcc （5-2）</vt:lpstr>
      <vt:lpstr>4.3.1 编译工具arm-linux-gcc （5-3）</vt:lpstr>
      <vt:lpstr>4.3.1 编译工具arm-linux-gcc （5-4）</vt:lpstr>
      <vt:lpstr>4.3.1 编译工具arm-linux-gcc（5-5）</vt:lpstr>
      <vt:lpstr>4.3.2 链接工具arm-linux-ld</vt:lpstr>
      <vt:lpstr>4.3.2 链接工具arm-linux-ld</vt:lpstr>
      <vt:lpstr>4.3.2 链接工具arm-linux-ld</vt:lpstr>
      <vt:lpstr>4.3.3 对象生成工具arm-linux-objcopy</vt:lpstr>
      <vt:lpstr>4.4 Makefile简介</vt:lpstr>
      <vt:lpstr>4.4.2 make如何工作</vt:lpstr>
      <vt:lpstr>4.4.3 make变量的用法</vt:lpstr>
      <vt:lpstr>4.4.3  make变量的用法</vt:lpstr>
      <vt:lpstr>4.4.3  make变量的用法</vt:lpstr>
      <vt:lpstr>4.4.3  make变量的用法</vt:lpstr>
      <vt:lpstr>4.4.4 make的常用函数介绍</vt:lpstr>
      <vt:lpstr>4.4.4 常用函数介绍</vt:lpstr>
      <vt:lpstr>4.4.4 常用函数介绍</vt:lpstr>
      <vt:lpstr>4.4.4 常用函数介绍</vt:lpstr>
      <vt:lpstr>4.4.4 常用函数介绍</vt:lpstr>
      <vt:lpstr>4.4.4 常用函数介绍</vt:lpstr>
      <vt:lpstr>4.4.4 常用函数介绍</vt:lpstr>
      <vt:lpstr>4.4.4 常用函数介绍</vt:lpstr>
      <vt:lpstr>4.4.4 常用函数介绍</vt:lpstr>
      <vt:lpstr>4.4.4 常用函数介绍</vt:lpstr>
      <vt:lpstr>4.4.4 常用函数介绍</vt:lpstr>
      <vt:lpstr>4.4.4 常用函数介绍</vt:lpstr>
    </vt:vector>
  </TitlesOfParts>
  <Company>TCC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Raymorn</dc:creator>
  <cp:lastModifiedBy>李 剑</cp:lastModifiedBy>
  <cp:revision>302</cp:revision>
  <dcterms:created xsi:type="dcterms:W3CDTF">2007-12-06T15:17:03Z</dcterms:created>
  <dcterms:modified xsi:type="dcterms:W3CDTF">2021-03-22T12:42:49Z</dcterms:modified>
</cp:coreProperties>
</file>