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264" r:id="rId3"/>
    <p:sldId id="339" r:id="rId4"/>
    <p:sldId id="340" r:id="rId5"/>
    <p:sldId id="316" r:id="rId6"/>
    <p:sldId id="326" r:id="rId7"/>
    <p:sldId id="327" r:id="rId8"/>
    <p:sldId id="334" r:id="rId9"/>
    <p:sldId id="328" r:id="rId10"/>
    <p:sldId id="335" r:id="rId11"/>
    <p:sldId id="329" r:id="rId12"/>
    <p:sldId id="336" r:id="rId13"/>
    <p:sldId id="330" r:id="rId14"/>
    <p:sldId id="337" r:id="rId15"/>
    <p:sldId id="338" r:id="rId16"/>
    <p:sldId id="331" r:id="rId17"/>
    <p:sldId id="342" r:id="rId18"/>
    <p:sldId id="332" r:id="rId19"/>
    <p:sldId id="344" r:id="rId20"/>
    <p:sldId id="345" r:id="rId21"/>
    <p:sldId id="346" r:id="rId22"/>
    <p:sldId id="347" r:id="rId23"/>
    <p:sldId id="348" r:id="rId24"/>
    <p:sldId id="349" r:id="rId25"/>
    <p:sldId id="361" r:id="rId26"/>
    <p:sldId id="362" r:id="rId27"/>
    <p:sldId id="363" r:id="rId28"/>
    <p:sldId id="364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8889" autoAdjust="0"/>
  </p:normalViewPr>
  <p:slideViewPr>
    <p:cSldViewPr>
      <p:cViewPr varScale="1">
        <p:scale>
          <a:sx n="77" d="100"/>
          <a:sy n="77" d="100"/>
        </p:scale>
        <p:origin x="161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FA17-2B65-402B-9764-E176BFFAF3F3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715E-4A72-4FDC-8547-9EAD9D710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2%E7%9A%84N%E6%AC%A1%E6%96%B9&amp;tn=SE_PcZhidaonwhc_ngpagmjz&amp;rsv_dl=gh_pc_zhidao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0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268CDA2-CCBE-4755-8AE3-C8F115B673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E0AE6DF-DB9E-44DB-9EAB-E919CD7F1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整个流程，分为</a:t>
            </a:r>
            <a:r>
              <a:rPr lang="en-US" altLang="zh-CN" dirty="0"/>
              <a:t>5</a:t>
            </a:r>
            <a:r>
              <a:rPr lang="zh-CN" altLang="en-US" dirty="0"/>
              <a:t>步。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4928E83-2967-4805-B28D-63F1EF223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B6B1DC-CF88-4F84-949C-668772F9729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2B0F4B23-ED1B-4C49-B4A5-ED66557E7D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2AA54F3C-899A-4FDC-9265-4E5F45BBE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1">
                <a:solidFill>
                  <a:srgbClr val="FF0000"/>
                </a:solidFill>
                <a:latin typeface="Arial" panose="020B0604020202020204" pitchFamily="34" charset="0"/>
              </a:rPr>
              <a:t>驱动强度控制寄存器</a:t>
            </a:r>
            <a:r>
              <a:rPr lang="zh-CN" altLang="en-US" sz="1200" noProof="1">
                <a:latin typeface="Arial" panose="020B0604020202020204" pitchFamily="34" charset="0"/>
              </a:rPr>
              <a:t>：调节输出电流强度</a:t>
            </a:r>
            <a:endParaRPr lang="en-US" altLang="zh-CN" sz="1200" noProof="1">
              <a:latin typeface="Arial" panose="020B0604020202020204" pitchFamily="34" charset="0"/>
            </a:endParaRPr>
          </a:p>
          <a:p>
            <a:r>
              <a:rPr lang="zh-CN" altLang="en-US" dirty="0"/>
              <a:t>控制继电器！</a:t>
            </a: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2AA88C02-83A8-4D9A-8413-3F7CDD126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4F8A49-2D24-4EE5-B474-D07D371A1AA6}" type="slidenum">
              <a:rPr kumimoji="0" lang="zh-CN" altLang="en-US" smtClean="0"/>
              <a:pPr/>
              <a:t>8</a:t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21A15D9A-E661-4E17-A870-B2E68E6D74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EDE7962C-82E4-474D-8460-AC97A5154C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APB(Advanced Peripheral Bus)</a:t>
            </a:r>
            <a:r>
              <a:rPr lang="zh-CN" altLang="en-US"/>
              <a:t>，外围总线，</a:t>
            </a:r>
            <a:endParaRPr lang="en-US" altLang="zh-CN"/>
          </a:p>
          <a:p>
            <a:r>
              <a:rPr lang="en-US" altLang="zh-CN"/>
              <a:t>Pad</a:t>
            </a: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59F7F67D-D821-4D14-B0A8-4A2BEC7D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196CB1-72AE-43A9-8156-1D727F920D5C}" type="slidenum">
              <a:rPr kumimoji="0" lang="zh-CN" altLang="en-US" smtClean="0"/>
              <a:pPr/>
              <a:t>12</a:t>
            </a:fld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（</a:t>
            </a:r>
            <a:r>
              <a:rPr lang="en-US" altLang="zh-CN" sz="1200" dirty="0"/>
              <a:t>85</a:t>
            </a:r>
            <a:r>
              <a:rPr lang="zh-CN" altLang="en-US" sz="1200" dirty="0"/>
              <a:t>页，表</a:t>
            </a:r>
            <a:r>
              <a:rPr lang="en-US" altLang="zh-CN" sz="1200" dirty="0"/>
              <a:t>6-1</a:t>
            </a:r>
            <a:r>
              <a:rPr lang="zh-CN" altLang="en-US" sz="1200" dirty="0"/>
              <a:t>为例），但是一个</a:t>
            </a:r>
            <a:r>
              <a:rPr lang="en-US" altLang="zh-CN" sz="1200" b="1" dirty="0" err="1">
                <a:solidFill>
                  <a:srgbClr val="00B0F0"/>
                </a:solidFill>
              </a:rPr>
              <a:t>GPxnCON</a:t>
            </a:r>
            <a:r>
              <a:rPr lang="zh-CN" altLang="en-US" sz="1200" b="1" dirty="0">
                <a:solidFill>
                  <a:srgbClr val="00B0F0"/>
                </a:solidFill>
              </a:rPr>
              <a:t>对应好几个引脚。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0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24C059E6-A74C-4CB7-8CD6-B852BB62EA9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A4617561-0F13-41AD-AB8C-586A6CA605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volatile</a:t>
            </a:r>
            <a:r>
              <a:rPr lang="zh-CN" altLang="en-US"/>
              <a:t>提醒编译器它后面所定义的变量随时都有可能改变，因此编译后的程序每次需要存储或读取这个变量的时候，都会直接从变量地址中读取数据。如果没有</a:t>
            </a:r>
            <a:r>
              <a:rPr lang="en-US" altLang="zh-CN"/>
              <a:t>volatile</a:t>
            </a:r>
            <a:r>
              <a:rPr lang="zh-CN" altLang="en-US"/>
              <a:t>关键字，则编译器可能优化读取和存储，可能暂时使用寄存器中的值，如果这个变量由别的程序更新了的话，将出现不一致的现象。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，左移，也可理解为</a:t>
            </a:r>
            <a:r>
              <a:rPr lang="en-US" altLang="zh-CN">
                <a:hlinkClick r:id="rId3"/>
              </a:rPr>
              <a:t>2</a:t>
            </a:r>
            <a:r>
              <a:rPr lang="zh-CN" altLang="en-US">
                <a:hlinkClick r:id="rId3"/>
              </a:rPr>
              <a:t>的</a:t>
            </a:r>
            <a:r>
              <a:rPr lang="en-US" altLang="zh-CN">
                <a:hlinkClick r:id="rId3"/>
              </a:rPr>
              <a:t>N</a:t>
            </a:r>
            <a:r>
              <a:rPr lang="zh-CN" altLang="en-US">
                <a:hlinkClick r:id="rId3"/>
              </a:rPr>
              <a:t>次方</a:t>
            </a:r>
            <a:r>
              <a:rPr lang="zh-CN" altLang="en-US"/>
              <a:t>，</a:t>
            </a:r>
            <a:r>
              <a:rPr lang="en-US" altLang="zh-CN"/>
              <a:t>1&lt;&lt;3=8</a:t>
            </a:r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8D4F18F5-933B-40C9-9A67-1794FA536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F1900E-3772-431A-B128-EF99C92AE570}" type="slidenum">
              <a:rPr kumimoji="0" lang="zh-CN" altLang="en-US" smtClean="0"/>
              <a:pPr/>
              <a:t>20</a:t>
            </a:fld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C254-298B-4FC0-9566-052E27E5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9D3FBD-8939-4D96-81B6-17BFECDC84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800" y="836613"/>
            <a:ext cx="5181600" cy="15128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37F60-BF94-4E4A-9839-0A3B12458A5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4319587" cy="319087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6A6CF0D-E9FF-4E58-B38C-FA73536D45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F59EC04-9110-4DE6-9109-873D78B6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5">
            <a:extLst>
              <a:ext uri="{FF2B5EF4-FFF2-40B4-BE49-F238E27FC236}">
                <a16:creationId xmlns:a16="http://schemas.microsoft.com/office/drawing/2014/main" id="{CCF2DF6A-CD2A-44EC-A5B3-C484A3E47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6188" y="56467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浙江农林大学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420938"/>
            <a:ext cx="4013200" cy="25923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dirty="0"/>
              <a:t>李剑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4213" y="836613"/>
            <a:ext cx="8229600" cy="151288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嵌入式系统开发与应用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851629-9A09-42FE-B884-B57CDDED37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4994130-7AF8-4A59-ACE5-1E490F28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A720E9-8C6E-4169-B13C-9A7D1CB1A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61020F-25CE-47BC-90DA-85293841D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3D5E8F-C7CD-4369-A8C5-55086DFBD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D8ED80-1721-4A05-B58B-24E4529A2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2F95E6-9646-4729-98F8-D8E8F1D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929EA-D3C9-4CBC-A673-B41A531E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454BF5-A865-4CF8-BDEE-769F742D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C60C2-7903-4470-8E66-FDA71938A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64BF9D-B9E7-4CD2-82ED-3236093B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8F31-9B6E-4404-91D9-3D487C2F0F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EB7422-C453-4790-B5B5-E6BF95FDC7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57043-56EA-4A65-B35C-7163765A80E0}" type="datetimeFigureOut">
              <a:rPr lang="zh-CN" altLang="en-US"/>
              <a:pPr>
                <a:defRPr/>
              </a:pPr>
              <a:t>2021/3/30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801621-C4AD-4F7E-89E1-10B5E401FE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B3D96-5AED-4E08-BB8E-48C369D168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C7F10-E836-4C8A-9D7A-3B1E8D413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7924800" cy="7223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37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6ED91E-947B-4F23-A119-6F45F87A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9653B9-4257-4F8B-9440-37A999DB2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300301-F780-4E57-A5F4-FA3EB661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5C6F4-EE18-4F0C-A709-36E60430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3841750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844675"/>
            <a:ext cx="384333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955FC-A308-4BC0-84A5-12176D56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53A6DF-EA74-4C04-8CFE-CA2B90665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5987E1-68B6-4BAF-86F9-A3A34C8C8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C4AE-CDCD-46EC-BB01-B27ABDD9F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36CFFE-D00B-418B-A0A5-88D622462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47DE2-3F21-4D40-ABB0-0B53826CE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585CF2-1A46-4F70-8F47-8D7D657B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F4378-4EE5-4033-AF69-35A3E3E4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AE83DAE-A0AF-4BE7-ADD4-F7561F3DC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A9B047-B21F-465F-9992-38B7731CF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2C436A-385D-4472-ABD7-DAE6C72F3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7ADC-28EB-4E3C-B77C-5C7BEF779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9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128D29-6A07-4802-AD7D-843E5D191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024413-F25B-4922-8085-69737A74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BA29DB-756D-450E-B276-FE85B9EBB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2A4F-D4B8-4F64-9055-1A6E71A4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F699E9-F237-4006-8D04-2347AC91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DAB042-B03F-478F-8B0D-52B8C20B3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4E5BBA-7108-4E6B-831C-49C9E9E53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8D24-E927-4E2B-884C-AB5A1059F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7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E26CA6-B4AC-4232-AC8A-AC28A0A7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25CFF4-7F7B-4282-A397-2AF979E2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F56D59-8D66-431C-8EEC-27D2A5B26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A59AD-6A5D-4005-A3C8-91B21BD88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98C11488-691E-478A-97AC-16BE8F4F9F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2CAB9A2A-79E6-49B0-8E31-7A9F642B3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769A81C0-7F2B-4507-81FA-33DEFA3B7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35BDC08A-292A-4B05-A27D-A94EE8CF851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84313"/>
            <a:ext cx="7391400" cy="319087"/>
            <a:chOff x="144" y="1248"/>
            <a:chExt cx="4656" cy="201"/>
          </a:xfrm>
        </p:grpSpPr>
        <p:sp>
          <p:nvSpPr>
            <p:cNvPr id="1034" name="AutoShape 7">
              <a:extLst>
                <a:ext uri="{FF2B5EF4-FFF2-40B4-BE49-F238E27FC236}">
                  <a16:creationId xmlns:a16="http://schemas.microsoft.com/office/drawing/2014/main" id="{AD438710-83C7-42A8-B439-13A3A74C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8">
              <a:extLst>
                <a:ext uri="{FF2B5EF4-FFF2-40B4-BE49-F238E27FC236}">
                  <a16:creationId xmlns:a16="http://schemas.microsoft.com/office/drawing/2014/main" id="{39D0D16B-BAA3-4D10-BD33-8C649995A7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9">
            <a:extLst>
              <a:ext uri="{FF2B5EF4-FFF2-40B4-BE49-F238E27FC236}">
                <a16:creationId xmlns:a16="http://schemas.microsoft.com/office/drawing/2014/main" id="{64A77398-F14F-47CE-88FA-BE74BFC4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722313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6EA5CBC-3078-47E8-9554-17A12E3A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44675"/>
            <a:ext cx="7837488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649CAEA-DDED-40CD-8F14-707C46360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46D05E2-2BD5-42F9-B688-04C21A4A5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6D2AD18-8C44-486D-986D-E9A65D4764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411B3A-228B-4D9D-A87C-DE1643028F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2%E7%9A%84N%E6%AC%A1%E6%96%B9&amp;tn=SE_PcZhidaonwhc_ngpagmjz&amp;rsv_dl=gh_pc_zhida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875AC28-EA5B-4699-8751-8FB81619D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7900" y="2420938"/>
            <a:ext cx="4013200" cy="251936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李剑</a:t>
            </a: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7B816C5-E717-40BF-8ED1-0E25DDF0BF9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765175"/>
            <a:ext cx="8229600" cy="1512888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次课 嵌入式系统编程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14AB7B-88DF-4B3E-9C24-D8B797E1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6.1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控制技术概述</a:t>
            </a:r>
            <a:endParaRPr lang="zh-CN" altLang="en-US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867965E-D4C9-4BA7-9476-AB1462026096}"/>
              </a:ext>
            </a:extLst>
          </p:cNvPr>
          <p:cNvSpPr txBox="1"/>
          <p:nvPr/>
        </p:nvSpPr>
        <p:spPr>
          <a:xfrm>
            <a:off x="685800" y="1772816"/>
            <a:ext cx="7772400" cy="7191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/>
              <a:t>6.1.2 S5PV210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GPIO</a:t>
            </a:r>
            <a:r>
              <a:rPr lang="zh-CN" altLang="en-US" sz="2400" b="1" dirty="0"/>
              <a:t>寄存器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864B311-7B75-426D-8423-1544AFB868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2449091"/>
            <a:ext cx="8229600" cy="4910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GPE0</a:t>
            </a:r>
            <a:r>
              <a:rPr lang="zh-CN" altLang="en-US" sz="2400" noProof="1"/>
              <a:t>、</a:t>
            </a:r>
            <a:r>
              <a:rPr lang="en-US" altLang="zh-CN" sz="2400" noProof="1"/>
              <a:t>GPE1</a:t>
            </a:r>
            <a:r>
              <a:rPr lang="zh-CN" altLang="en-US" sz="2400" noProof="1"/>
              <a:t>：</a:t>
            </a:r>
            <a:r>
              <a:rPr lang="en-US" altLang="zh-CN" sz="2400" noProof="1"/>
              <a:t>13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GPF0</a:t>
            </a:r>
            <a:r>
              <a:rPr lang="zh-CN" altLang="en-US" sz="2400" noProof="1"/>
              <a:t>、</a:t>
            </a:r>
            <a:r>
              <a:rPr lang="en-US" altLang="zh-CN" sz="2400" noProof="1"/>
              <a:t>GPF1</a:t>
            </a:r>
            <a:r>
              <a:rPr lang="zh-CN" altLang="en-US" sz="2400" noProof="1"/>
              <a:t>、</a:t>
            </a:r>
            <a:r>
              <a:rPr lang="en-US" altLang="zh-CN" sz="2400" noProof="1"/>
              <a:t>GPF2</a:t>
            </a:r>
            <a:r>
              <a:rPr lang="zh-CN" altLang="en-US" sz="2400" noProof="1"/>
              <a:t>、</a:t>
            </a:r>
            <a:r>
              <a:rPr lang="en-US" altLang="zh-CN" sz="2400" noProof="1"/>
              <a:t>GPF3</a:t>
            </a:r>
            <a:r>
              <a:rPr lang="zh-CN" altLang="en-US" sz="2400" noProof="1"/>
              <a:t>：</a:t>
            </a:r>
            <a:r>
              <a:rPr lang="en-US" altLang="zh-CN" sz="2400" noProof="1"/>
              <a:t>30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GPG0</a:t>
            </a:r>
            <a:r>
              <a:rPr lang="zh-CN" altLang="en-US" sz="2400" noProof="1"/>
              <a:t>、</a:t>
            </a:r>
            <a:r>
              <a:rPr lang="en-US" altLang="zh-CN" sz="2400" noProof="1"/>
              <a:t>GPG1</a:t>
            </a:r>
            <a:r>
              <a:rPr lang="zh-CN" altLang="en-US" sz="2400" noProof="1"/>
              <a:t>、</a:t>
            </a:r>
            <a:r>
              <a:rPr lang="en-US" altLang="zh-CN" sz="2400" noProof="1"/>
              <a:t>GPG2</a:t>
            </a:r>
            <a:r>
              <a:rPr lang="zh-CN" altLang="en-US" sz="2400" noProof="1"/>
              <a:t>、</a:t>
            </a:r>
            <a:r>
              <a:rPr lang="en-US" altLang="zh-CN" sz="2400" noProof="1"/>
              <a:t>GPG3</a:t>
            </a:r>
            <a:r>
              <a:rPr lang="zh-CN" altLang="en-US" sz="2400" noProof="1"/>
              <a:t>：</a:t>
            </a:r>
            <a:r>
              <a:rPr lang="en-US" altLang="zh-CN" sz="2400" noProof="1"/>
              <a:t>28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GPH0</a:t>
            </a:r>
            <a:r>
              <a:rPr lang="zh-CN" altLang="en-US" sz="2400" noProof="1"/>
              <a:t>、</a:t>
            </a:r>
            <a:r>
              <a:rPr lang="en-US" altLang="zh-CN" sz="2400" noProof="1"/>
              <a:t>GPH1</a:t>
            </a:r>
            <a:r>
              <a:rPr lang="zh-CN" altLang="en-US" sz="2400" noProof="1"/>
              <a:t>、</a:t>
            </a:r>
            <a:r>
              <a:rPr lang="en-US" altLang="zh-CN" sz="2400" noProof="1"/>
              <a:t>GPH2</a:t>
            </a:r>
            <a:r>
              <a:rPr lang="zh-CN" altLang="en-US" sz="2400" noProof="1"/>
              <a:t>、</a:t>
            </a:r>
            <a:r>
              <a:rPr lang="en-US" altLang="zh-CN" sz="2400" noProof="1"/>
              <a:t>GPH3</a:t>
            </a:r>
            <a:r>
              <a:rPr lang="zh-CN" altLang="en-US" sz="2400" noProof="1"/>
              <a:t>：</a:t>
            </a:r>
            <a:r>
              <a:rPr lang="en-US" altLang="zh-CN" sz="2400" noProof="1"/>
              <a:t>32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GPI</a:t>
            </a:r>
            <a:r>
              <a:rPr lang="zh-CN" altLang="en-US" sz="2400" noProof="1"/>
              <a:t>：低功率</a:t>
            </a:r>
            <a:r>
              <a:rPr lang="en-US" altLang="zh-CN" sz="2400" noProof="1"/>
              <a:t>12S</a:t>
            </a:r>
            <a:r>
              <a:rPr lang="zh-CN" altLang="en-US" sz="2400" noProof="1"/>
              <a:t>、</a:t>
            </a:r>
            <a:r>
              <a:rPr lang="en-US" altLang="zh-CN" sz="2400" noProof="1"/>
              <a:t>PCM</a:t>
            </a:r>
            <a:r>
              <a:rPr lang="zh-CN" altLang="en-US" sz="2400" noProof="1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GPJ0</a:t>
            </a:r>
            <a:r>
              <a:rPr lang="zh-CN" altLang="en-US" sz="2400" noProof="1"/>
              <a:t>、</a:t>
            </a:r>
            <a:r>
              <a:rPr lang="en-US" altLang="zh-CN" sz="2400" noProof="1"/>
              <a:t>GPJ1</a:t>
            </a:r>
            <a:r>
              <a:rPr lang="zh-CN" altLang="en-US" sz="2400" noProof="1"/>
              <a:t>、</a:t>
            </a:r>
            <a:r>
              <a:rPr lang="en-US" altLang="zh-CN" sz="2400" noProof="1"/>
              <a:t>GPJ2</a:t>
            </a:r>
            <a:r>
              <a:rPr lang="zh-CN" altLang="en-US" sz="2400" noProof="1"/>
              <a:t>、</a:t>
            </a:r>
            <a:r>
              <a:rPr lang="en-US" altLang="zh-CN" sz="2400" noProof="1"/>
              <a:t>GPJ3</a:t>
            </a:r>
            <a:r>
              <a:rPr lang="zh-CN" altLang="en-US" sz="2400" noProof="1"/>
              <a:t>、</a:t>
            </a:r>
            <a:r>
              <a:rPr lang="en-US" altLang="zh-CN" sz="2400" noProof="1"/>
              <a:t>GPJ4</a:t>
            </a:r>
            <a:r>
              <a:rPr lang="zh-CN" altLang="en-US" sz="2400" noProof="1"/>
              <a:t>：</a:t>
            </a:r>
            <a:r>
              <a:rPr lang="en-US" altLang="zh-CN" sz="2400" noProof="1"/>
              <a:t>35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MP0_1</a:t>
            </a:r>
            <a:r>
              <a:rPr lang="zh-CN" altLang="en-US" sz="2400" noProof="1"/>
              <a:t>、</a:t>
            </a:r>
            <a:r>
              <a:rPr lang="en-US" altLang="zh-CN" sz="2400" noProof="1"/>
              <a:t>MP0_2</a:t>
            </a:r>
            <a:r>
              <a:rPr lang="zh-CN" altLang="en-US" sz="2400" noProof="1"/>
              <a:t>、</a:t>
            </a:r>
            <a:r>
              <a:rPr lang="en-US" altLang="zh-CN" sz="2400" noProof="1"/>
              <a:t>MP0_3</a:t>
            </a:r>
            <a:r>
              <a:rPr lang="zh-CN" altLang="en-US" sz="2400" noProof="1"/>
              <a:t>：</a:t>
            </a:r>
            <a:r>
              <a:rPr lang="en-US" altLang="zh-CN" sz="2400" noProof="1"/>
              <a:t>20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/>
              <a:t>MP0_4</a:t>
            </a:r>
            <a:r>
              <a:rPr lang="zh-CN" altLang="en-US" sz="2400" noProof="1"/>
              <a:t>、</a:t>
            </a:r>
            <a:r>
              <a:rPr lang="en-US" altLang="zh-CN" sz="2400" noProof="1"/>
              <a:t>MP0_5</a:t>
            </a:r>
            <a:r>
              <a:rPr lang="zh-CN" altLang="en-US" sz="2400" noProof="1"/>
              <a:t>、</a:t>
            </a:r>
            <a:r>
              <a:rPr lang="en-US" altLang="zh-CN" sz="2400" noProof="1"/>
              <a:t>MP0_6</a:t>
            </a:r>
            <a:r>
              <a:rPr lang="zh-CN" altLang="en-US" sz="2400" noProof="1"/>
              <a:t>、</a:t>
            </a:r>
            <a:r>
              <a:rPr lang="en-US" altLang="zh-CN" sz="2400" noProof="1"/>
              <a:t>MP0_7</a:t>
            </a:r>
            <a:r>
              <a:rPr lang="zh-CN" altLang="en-US" sz="2400" noProof="1"/>
              <a:t>：</a:t>
            </a:r>
            <a:r>
              <a:rPr lang="en-US" altLang="zh-CN" sz="2400" noProof="1"/>
              <a:t>32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noProof="1">
                <a:solidFill>
                  <a:srgbClr val="0070C0"/>
                </a:solidFill>
              </a:rPr>
              <a:t>GPIO</a:t>
            </a:r>
            <a:r>
              <a:rPr lang="zh-CN" altLang="en-US" sz="2400" noProof="1">
                <a:solidFill>
                  <a:srgbClr val="0070C0"/>
                </a:solidFill>
              </a:rPr>
              <a:t>的</a:t>
            </a:r>
            <a:r>
              <a:rPr lang="en-US" altLang="zh-CN" sz="2400" noProof="1">
                <a:solidFill>
                  <a:srgbClr val="0070C0"/>
                </a:solidFill>
              </a:rPr>
              <a:t>15</a:t>
            </a:r>
            <a:r>
              <a:rPr lang="zh-CN" altLang="en-US" sz="2400" noProof="1">
                <a:solidFill>
                  <a:srgbClr val="0070C0"/>
                </a:solidFill>
              </a:rPr>
              <a:t>组引脚除了可以作为输入</a:t>
            </a:r>
            <a:r>
              <a:rPr lang="en-US" altLang="zh-CN" sz="2400" noProof="1">
                <a:solidFill>
                  <a:srgbClr val="0070C0"/>
                </a:solidFill>
              </a:rPr>
              <a:t>/</a:t>
            </a:r>
            <a:r>
              <a:rPr lang="zh-CN" altLang="en-US" sz="2400" noProof="1">
                <a:solidFill>
                  <a:srgbClr val="0070C0"/>
                </a:solidFill>
              </a:rPr>
              <a:t>输出引脚，一般都具有其他功能，即</a:t>
            </a:r>
            <a:r>
              <a:rPr lang="zh-CN" altLang="en-US" sz="2400" noProof="1">
                <a:solidFill>
                  <a:srgbClr val="FF0000"/>
                </a:solidFill>
              </a:rPr>
              <a:t>引脚复用</a:t>
            </a:r>
            <a:r>
              <a:rPr lang="zh-CN" altLang="en-US" sz="2400" noProof="1">
                <a:solidFill>
                  <a:srgbClr val="0070C0"/>
                </a:solidFill>
              </a:rPr>
              <a:t>，具体使用相关功能时需由与引脚有关的</a:t>
            </a:r>
            <a:r>
              <a:rPr lang="zh-CN" altLang="en-US" sz="2400" noProof="1">
                <a:solidFill>
                  <a:srgbClr val="FF0000"/>
                </a:solidFill>
              </a:rPr>
              <a:t>控制寄存器来设置</a:t>
            </a:r>
            <a:r>
              <a:rPr lang="zh-CN" altLang="en-US" sz="2400" noProof="1">
                <a:solidFill>
                  <a:srgbClr val="0070C0"/>
                </a:solidFill>
              </a:rPr>
              <a:t>。可查询</a:t>
            </a:r>
            <a:r>
              <a:rPr lang="en-US" altLang="zh-CN" sz="2400" noProof="1">
                <a:solidFill>
                  <a:srgbClr val="0070C0"/>
                </a:solidFill>
              </a:rPr>
              <a:t>S5PV210</a:t>
            </a:r>
            <a:r>
              <a:rPr lang="zh-CN" altLang="en-US" sz="2400" noProof="1">
                <a:solidFill>
                  <a:srgbClr val="0070C0"/>
                </a:solidFill>
              </a:rPr>
              <a:t>的芯片手册。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72D3FC26-EE40-4D7C-824A-9BD2FCFF17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584" y="2509912"/>
            <a:ext cx="8134350" cy="342423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noProof="1"/>
              <a:t>2.</a:t>
            </a:r>
            <a:r>
              <a:rPr lang="zh-CN" altLang="en-US" sz="2400" noProof="1"/>
              <a:t> </a:t>
            </a:r>
            <a:r>
              <a:rPr lang="zh-CN" altLang="zh-CN" sz="2400" noProof="1"/>
              <a:t>特征介绍</a:t>
            </a:r>
            <a:endParaRPr lang="en-US" altLang="zh-CN" sz="2400" noProof="1"/>
          </a:p>
          <a:p>
            <a:pPr eaLnBrk="1" hangingPunct="1"/>
            <a:r>
              <a:rPr lang="zh-CN" altLang="en-US" sz="2400" noProof="1"/>
              <a:t>支持</a:t>
            </a:r>
            <a:r>
              <a:rPr lang="en-US" altLang="zh-CN" sz="2400" noProof="1"/>
              <a:t>146</a:t>
            </a:r>
            <a:r>
              <a:rPr lang="zh-CN" altLang="en-US" sz="2400" noProof="1"/>
              <a:t>个可控的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中断</a:t>
            </a:r>
            <a:endParaRPr lang="en-US" altLang="zh-CN" sz="2400" noProof="1"/>
          </a:p>
          <a:p>
            <a:pPr eaLnBrk="1" hangingPunct="1"/>
            <a:r>
              <a:rPr lang="zh-CN" altLang="en-US" sz="2400" noProof="1"/>
              <a:t>支持</a:t>
            </a:r>
            <a:r>
              <a:rPr lang="en-US" altLang="zh-CN" sz="2400" noProof="1"/>
              <a:t>32</a:t>
            </a:r>
            <a:r>
              <a:rPr lang="zh-CN" altLang="en-US" sz="2400" noProof="1"/>
              <a:t>个可控外部中断</a:t>
            </a:r>
            <a:endParaRPr lang="en-US" altLang="zh-CN" sz="2400" noProof="1"/>
          </a:p>
          <a:p>
            <a:pPr eaLnBrk="1" hangingPunct="1"/>
            <a:r>
              <a:rPr lang="zh-CN" altLang="en-US" sz="2400" noProof="1"/>
              <a:t>支持</a:t>
            </a:r>
            <a:r>
              <a:rPr lang="en-US" altLang="zh-CN" sz="2400" noProof="1"/>
              <a:t>237</a:t>
            </a:r>
            <a:r>
              <a:rPr lang="zh-CN" altLang="en-US" sz="2400" noProof="1"/>
              <a:t>个多功能输入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输出接口</a:t>
            </a:r>
            <a:endParaRPr lang="en-US" altLang="zh-CN" sz="2400" noProof="1"/>
          </a:p>
          <a:p>
            <a:pPr eaLnBrk="1" hangingPunct="1"/>
            <a:r>
              <a:rPr lang="zh-CN" altLang="en-US" sz="2400" noProof="1"/>
              <a:t>支持在系统睡眠模式下引脚可控（ </a:t>
            </a:r>
            <a:r>
              <a:rPr lang="en-US" altLang="zh-CN" sz="2400" noProof="1"/>
              <a:t>gph0</a:t>
            </a:r>
            <a:r>
              <a:rPr lang="zh-CN" altLang="en-US" sz="2400" noProof="1"/>
              <a:t>、</a:t>
            </a:r>
            <a:r>
              <a:rPr lang="en-US" altLang="zh-CN" sz="2400" noProof="1"/>
              <a:t>gph1</a:t>
            </a:r>
            <a:r>
              <a:rPr lang="zh-CN" altLang="en-US" sz="2400" noProof="1"/>
              <a:t>、</a:t>
            </a:r>
            <a:r>
              <a:rPr lang="en-US" altLang="zh-CN" sz="2400" noProof="1"/>
              <a:t>gph2</a:t>
            </a:r>
            <a:r>
              <a:rPr lang="zh-CN" altLang="en-US" sz="2400" noProof="1"/>
              <a:t>、</a:t>
            </a:r>
            <a:r>
              <a:rPr lang="en-US" altLang="zh-CN" sz="2400" noProof="1"/>
              <a:t>gph3</a:t>
            </a:r>
            <a:r>
              <a:rPr lang="zh-CN" altLang="en-US" sz="2400" noProof="1"/>
              <a:t>除外）</a:t>
            </a:r>
            <a:endParaRPr lang="en-US" altLang="zh-CN" sz="2400" noProof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6E4797F-2B27-427F-8925-C2A33CAD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6.1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控制技术概述</a:t>
            </a:r>
            <a:endParaRPr lang="zh-CN" altLang="en-US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B542401-3E1B-46F6-8FC9-BB03966F927A}"/>
              </a:ext>
            </a:extLst>
          </p:cNvPr>
          <p:cNvSpPr txBox="1"/>
          <p:nvPr/>
        </p:nvSpPr>
        <p:spPr>
          <a:xfrm>
            <a:off x="720283" y="1916832"/>
            <a:ext cx="7772400" cy="7191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/>
              <a:t>6.1.2 S5PV210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GPIO</a:t>
            </a:r>
            <a:r>
              <a:rPr lang="zh-CN" altLang="en-US" sz="2400" b="1" dirty="0"/>
              <a:t>寄存器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266B84EC-FFCA-4585-8692-EFDBC90579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456" y="1831926"/>
            <a:ext cx="7772400" cy="5683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noProof="1"/>
              <a:t>3. S5PV210</a:t>
            </a:r>
            <a:r>
              <a:rPr lang="zh-CN" altLang="zh-CN" sz="2400" noProof="1"/>
              <a:t>的</a:t>
            </a:r>
            <a:r>
              <a:rPr lang="en-US" altLang="zh-CN" sz="2400" noProof="1"/>
              <a:t>GPIO</a:t>
            </a:r>
            <a:r>
              <a:rPr lang="zh-CN" altLang="zh-CN" sz="2400" noProof="1"/>
              <a:t>功能介绍</a:t>
            </a:r>
            <a:endParaRPr lang="zh-CN" altLang="en-US" sz="2400" noProof="1"/>
          </a:p>
        </p:txBody>
      </p:sp>
      <p:pic>
        <p:nvPicPr>
          <p:cNvPr id="2" name="Picture 2" descr="6-1">
            <a:extLst>
              <a:ext uri="{FF2B5EF4-FFF2-40B4-BE49-F238E27FC236}">
                <a16:creationId xmlns:a16="http://schemas.microsoft.com/office/drawing/2014/main" id="{B4368D19-ECA3-4042-A479-1AD561D6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4" y="2420888"/>
            <a:ext cx="47720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68E2FF2-2AC2-4149-84F6-D24026DA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6.1.2 S5PV210</a:t>
            </a:r>
            <a:r>
              <a:rPr lang="zh-CN" altLang="en-US" dirty="0"/>
              <a:t>的</a:t>
            </a:r>
            <a:r>
              <a:rPr lang="en-US" altLang="zh-CN" dirty="0"/>
              <a:t>GPIO</a:t>
            </a:r>
            <a:r>
              <a:rPr lang="zh-CN" altLang="en-US" dirty="0"/>
              <a:t>寄存器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CF3A45-0F32-40F4-9B92-A6F3BB16AF3C}"/>
              </a:ext>
            </a:extLst>
          </p:cNvPr>
          <p:cNvSpPr txBox="1"/>
          <p:nvPr/>
        </p:nvSpPr>
        <p:spPr>
          <a:xfrm>
            <a:off x="966294" y="1647453"/>
            <a:ext cx="7772400" cy="7191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b="1" dirty="0"/>
          </a:p>
        </p:txBody>
      </p:sp>
      <p:sp>
        <p:nvSpPr>
          <p:cNvPr id="28678" name="文本框 1">
            <a:extLst>
              <a:ext uri="{FF2B5EF4-FFF2-40B4-BE49-F238E27FC236}">
                <a16:creationId xmlns:a16="http://schemas.microsoft.com/office/drawing/2014/main" id="{32E958C9-4398-47B2-AFD8-6F71ACBEF7E2}"/>
              </a:ext>
            </a:extLst>
          </p:cNvPr>
          <p:cNvSpPr txBox="1"/>
          <p:nvPr/>
        </p:nvSpPr>
        <p:spPr>
          <a:xfrm>
            <a:off x="5404731" y="2344688"/>
            <a:ext cx="3333963" cy="28315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indent="-285750" algn="just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noProof="1">
                <a:latin typeface="Arial" panose="020B0604020202020204" pitchFamily="34" charset="0"/>
              </a:rPr>
              <a:t>带电部分</a:t>
            </a:r>
            <a:r>
              <a:rPr lang="en-US" altLang="zh-CN" sz="2400" noProof="1">
                <a:latin typeface="Arial" panose="020B0604020202020204" pitchFamily="34" charset="0"/>
              </a:rPr>
              <a:t>(alive-part)</a:t>
            </a:r>
            <a:r>
              <a:rPr lang="zh-CN" altLang="en-US" sz="2400" noProof="1">
                <a:latin typeface="Arial" panose="020B0604020202020204" pitchFamily="34" charset="0"/>
              </a:rPr>
              <a:t>，在睡眠模式下也为</a:t>
            </a:r>
            <a:r>
              <a:rPr lang="en-US" altLang="zh-CN" sz="2400" noProof="1">
                <a:latin typeface="Arial" panose="020B0604020202020204" pitchFamily="34" charset="0"/>
              </a:rPr>
              <a:t>GPIO</a:t>
            </a:r>
            <a:r>
              <a:rPr lang="zh-CN" altLang="en-US" sz="2400" noProof="1">
                <a:latin typeface="Arial" panose="020B0604020202020204" pitchFamily="34" charset="0"/>
              </a:rPr>
              <a:t>寄存器提供电源，因此寄存器中的值不会丢失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noProof="1">
                <a:latin typeface="Arial" panose="020B0604020202020204" pitchFamily="34" charset="0"/>
              </a:rPr>
              <a:t>不带电部分</a:t>
            </a:r>
            <a:r>
              <a:rPr lang="en-US" altLang="zh-CN" sz="2400" noProof="1">
                <a:latin typeface="Arial" panose="020B0604020202020204" pitchFamily="34" charset="0"/>
              </a:rPr>
              <a:t>(off-part)</a:t>
            </a:r>
            <a:r>
              <a:rPr lang="zh-CN" altLang="en-US" sz="2400" noProof="1">
                <a:latin typeface="Arial" panose="020B0604020202020204" pitchFamily="34" charset="0"/>
              </a:rPr>
              <a:t>则会丢失数据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038A83-15D8-4595-9236-0EB5BC7B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6.1.3 </a:t>
            </a:r>
            <a:r>
              <a:rPr lang="zh-CN" altLang="en-US" noProof="1"/>
              <a:t>部分寄存器详解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911220B-1FE2-4FEF-91E1-9D07E46E9B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3608" y="2060848"/>
            <a:ext cx="6984776" cy="18732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noProof="1"/>
              <a:t>每组</a:t>
            </a:r>
            <a:r>
              <a:rPr lang="en-US" altLang="zh-CN" sz="2400" noProof="1"/>
              <a:t>GPIO</a:t>
            </a:r>
            <a:r>
              <a:rPr lang="zh-CN" altLang="en-US" sz="2400" noProof="1"/>
              <a:t>端口有</a:t>
            </a:r>
            <a:r>
              <a:rPr lang="zh-CN" altLang="en-US" sz="2400" noProof="1">
                <a:solidFill>
                  <a:srgbClr val="FF0000"/>
                </a:solidFill>
              </a:rPr>
              <a:t>两类控制寄存器</a:t>
            </a:r>
            <a:r>
              <a:rPr lang="zh-CN" altLang="en-US" sz="2400" noProof="1"/>
              <a:t>，分别工作在</a:t>
            </a:r>
            <a:r>
              <a:rPr lang="zh-CN" altLang="en-US" sz="2400" b="1" noProof="1">
                <a:solidFill>
                  <a:srgbClr val="0070C0"/>
                </a:solidFill>
              </a:rPr>
              <a:t>正常模式</a:t>
            </a:r>
            <a:r>
              <a:rPr lang="zh-CN" altLang="en-US" sz="2400" noProof="1"/>
              <a:t>和</a:t>
            </a:r>
            <a:r>
              <a:rPr lang="zh-CN" altLang="en-US" sz="2400" b="1" noProof="1">
                <a:solidFill>
                  <a:srgbClr val="0070C0"/>
                </a:solidFill>
              </a:rPr>
              <a:t>掉电模式</a:t>
            </a:r>
            <a:r>
              <a:rPr lang="zh-CN" altLang="en-US" sz="2400" noProof="1"/>
              <a:t>（</a:t>
            </a:r>
            <a:r>
              <a:rPr lang="en-US" altLang="zh-CN" sz="2400" noProof="1"/>
              <a:t>STOP</a:t>
            </a:r>
            <a:r>
              <a:rPr lang="zh-CN" altLang="en-US" sz="2400" noProof="1"/>
              <a:t>、</a:t>
            </a:r>
            <a:r>
              <a:rPr lang="en-US" altLang="zh-CN" sz="2400" noProof="1"/>
              <a:t>DEEP-STOP</a:t>
            </a:r>
            <a:r>
              <a:rPr lang="zh-CN" altLang="en-US" sz="2400" noProof="1"/>
              <a:t>、</a:t>
            </a:r>
            <a:r>
              <a:rPr lang="en-US" altLang="zh-CN" sz="2400" noProof="1"/>
              <a:t>Sleep</a:t>
            </a:r>
            <a:r>
              <a:rPr lang="zh-CN" altLang="en-US" sz="2400" noProof="1"/>
              <a:t>模式）。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zh-CN" altLang="en-US" sz="2400" noProof="1"/>
              <a:t>正常模式下，寄存器正常工作</a:t>
            </a:r>
            <a:endParaRPr lang="en-US" altLang="zh-CN" sz="2400" noProof="1"/>
          </a:p>
          <a:p>
            <a:pPr marL="0" indent="0" algn="just" eaLnBrk="1" hangingPunct="1">
              <a:lnSpc>
                <a:spcPct val="80000"/>
              </a:lnSpc>
            </a:pPr>
            <a:r>
              <a:rPr lang="en-US" altLang="zh-CN" sz="2400" noProof="1"/>
              <a:t>S5PV210</a:t>
            </a:r>
            <a:r>
              <a:rPr lang="zh-CN" altLang="en-US" sz="2400" noProof="1"/>
              <a:t>进入掉电模式，所有配置和上拉</a:t>
            </a:r>
            <a:r>
              <a:rPr lang="en-US" altLang="zh-CN" sz="2400" noProof="1"/>
              <a:t>/</a:t>
            </a:r>
            <a:r>
              <a:rPr lang="zh-CN" altLang="en-US" sz="2400" noProof="1"/>
              <a:t>下拉控制由掉电寄存器控制。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1C4A2F7-BF6E-4862-A97D-97D7DC2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6.1.3 </a:t>
            </a:r>
            <a:r>
              <a:rPr lang="zh-CN" altLang="en-US" noProof="1"/>
              <a:t>部分寄存器详解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960E8AF-FD04-48E9-A1EC-1D82223B464D}"/>
              </a:ext>
            </a:extLst>
          </p:cNvPr>
          <p:cNvSpPr txBox="1"/>
          <p:nvPr/>
        </p:nvSpPr>
        <p:spPr>
          <a:xfrm>
            <a:off x="679450" y="1196975"/>
            <a:ext cx="77724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2400" b="1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844D06-C420-49E2-818F-D3946BBA78E9}"/>
              </a:ext>
            </a:extLst>
          </p:cNvPr>
          <p:cNvSpPr/>
          <p:nvPr/>
        </p:nvSpPr>
        <p:spPr>
          <a:xfrm>
            <a:off x="692150" y="1955825"/>
            <a:ext cx="7996238" cy="491211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8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的控制寄存器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功能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描述如下：</a:t>
            </a:r>
          </a:p>
          <a:p>
            <a:pPr algn="just" eaLnBrk="0" hangingPunct="0">
              <a:spcBef>
                <a:spcPts val="1200"/>
              </a:spcBef>
              <a:buFont typeface="Tw Cen MT" panose="020B0602020104020603" charset="0"/>
              <a:buAutoNum type="arabicPeriod"/>
              <a:defRPr/>
            </a:pPr>
            <a:r>
              <a:rPr lang="zh-CN" altLang="en-US" sz="2400" dirty="0"/>
              <a:t>控制寄存器</a:t>
            </a:r>
            <a:r>
              <a:rPr lang="en-US" altLang="zh-CN" sz="2400" b="1" dirty="0" err="1">
                <a:solidFill>
                  <a:srgbClr val="00B0F0"/>
                </a:solidFill>
              </a:rPr>
              <a:t>GPxnCON</a:t>
            </a:r>
            <a:r>
              <a:rPr lang="zh-CN" altLang="en-US" sz="2400" b="1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用来设置</a:t>
            </a:r>
            <a:r>
              <a:rPr lang="en-US" altLang="zh-CN" sz="2400" dirty="0"/>
              <a:t>GPIO</a:t>
            </a:r>
            <a:r>
              <a:rPr lang="zh-CN" altLang="en-US" sz="2400" dirty="0"/>
              <a:t>引脚的功能；</a:t>
            </a:r>
            <a:r>
              <a:rPr lang="zh-CN" altLang="en-US" sz="2400" b="1" dirty="0">
                <a:solidFill>
                  <a:srgbClr val="C00000"/>
                </a:solidFill>
              </a:rPr>
              <a:t>每</a:t>
            </a: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zh-CN" altLang="en-US" sz="2400" dirty="0"/>
              <a:t>控制一个引脚，</a:t>
            </a:r>
            <a:r>
              <a:rPr lang="en-US" altLang="zh-CN" sz="2400" b="1" dirty="0">
                <a:solidFill>
                  <a:srgbClr val="C00000"/>
                </a:solidFill>
              </a:rPr>
              <a:t>0000</a:t>
            </a:r>
            <a:r>
              <a:rPr lang="zh-CN" altLang="en-US" sz="2400" b="1" dirty="0">
                <a:solidFill>
                  <a:srgbClr val="C00000"/>
                </a:solidFill>
              </a:rPr>
              <a:t>时为输入</a:t>
            </a:r>
            <a:r>
              <a:rPr lang="en-US" altLang="zh-CN" sz="2400" dirty="0"/>
              <a:t>IO</a:t>
            </a:r>
            <a:r>
              <a:rPr lang="zh-CN" altLang="en-US" sz="2400" dirty="0"/>
              <a:t>口，</a:t>
            </a:r>
            <a:r>
              <a:rPr lang="en-US" altLang="zh-CN" sz="2400" b="1" dirty="0">
                <a:solidFill>
                  <a:srgbClr val="C00000"/>
                </a:solidFill>
              </a:rPr>
              <a:t>0001</a:t>
            </a:r>
            <a:r>
              <a:rPr lang="zh-CN" altLang="en-US" sz="2400" b="1" dirty="0">
                <a:solidFill>
                  <a:srgbClr val="C00000"/>
                </a:solidFill>
              </a:rPr>
              <a:t>时为输出</a:t>
            </a:r>
            <a:r>
              <a:rPr lang="en-US" altLang="zh-CN" sz="2400" dirty="0"/>
              <a:t>IO</a:t>
            </a:r>
            <a:r>
              <a:rPr lang="zh-CN" altLang="en-US" sz="2400" dirty="0"/>
              <a:t>口，其他端口根据其功能的不同可以单独查看</a:t>
            </a:r>
            <a:r>
              <a:rPr lang="en-US" altLang="zh-CN" sz="2400" dirty="0"/>
              <a:t>S5PV210</a:t>
            </a:r>
            <a:r>
              <a:rPr lang="zh-CN" altLang="en-US" sz="2400" dirty="0"/>
              <a:t>的芯片手册。（</a:t>
            </a:r>
            <a:r>
              <a:rPr lang="en-US" altLang="zh-CN" sz="2400" dirty="0"/>
              <a:t>85</a:t>
            </a:r>
            <a:r>
              <a:rPr lang="zh-CN" altLang="en-US" sz="2400" dirty="0"/>
              <a:t>页，表</a:t>
            </a:r>
            <a:r>
              <a:rPr lang="en-US" altLang="zh-CN" sz="2400" dirty="0"/>
              <a:t>6-1</a:t>
            </a:r>
            <a:r>
              <a:rPr lang="zh-CN" altLang="en-US" sz="2400" dirty="0"/>
              <a:t>为例）</a:t>
            </a:r>
          </a:p>
          <a:p>
            <a:pPr algn="just" eaLnBrk="0" hangingPunct="0">
              <a:spcBef>
                <a:spcPts val="1200"/>
              </a:spcBef>
              <a:buFont typeface="Tw Cen MT" panose="020B0602020104020603" charset="0"/>
              <a:buAutoNum type="arabicPeriod"/>
              <a:defRPr/>
            </a:pPr>
            <a:r>
              <a:rPr lang="zh-CN" altLang="en-US" sz="2400" dirty="0"/>
              <a:t>数据寄存器</a:t>
            </a:r>
            <a:r>
              <a:rPr lang="en-US" altLang="zh-CN" sz="2400" b="1" dirty="0" err="1">
                <a:solidFill>
                  <a:srgbClr val="00B0F0"/>
                </a:solidFill>
              </a:rPr>
              <a:t>GPxnDAT</a:t>
            </a:r>
            <a:r>
              <a:rPr lang="zh-CN" altLang="en-US" sz="2400" b="1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决定引脚的输入或输出电平状态，引脚为</a:t>
            </a:r>
            <a:r>
              <a:rPr lang="zh-CN" altLang="en-US" sz="2400" b="1" dirty="0">
                <a:solidFill>
                  <a:srgbClr val="FF0000"/>
                </a:solidFill>
              </a:rPr>
              <a:t>输入时</a:t>
            </a:r>
            <a:r>
              <a:rPr lang="zh-CN" altLang="en-US" sz="2400" dirty="0"/>
              <a:t>，读寄存器可</a:t>
            </a:r>
            <a:r>
              <a:rPr lang="zh-CN" altLang="en-US" sz="2400" b="1" dirty="0">
                <a:solidFill>
                  <a:srgbClr val="FF0000"/>
                </a:solidFill>
              </a:rPr>
              <a:t>读取引脚</a:t>
            </a:r>
            <a:r>
              <a:rPr lang="zh-CN" altLang="en-US" sz="2400" dirty="0"/>
              <a:t>电平的高低状态；引脚为</a:t>
            </a:r>
            <a:r>
              <a:rPr lang="zh-CN" altLang="en-US" sz="2400" b="1" dirty="0">
                <a:solidFill>
                  <a:srgbClr val="7E32B0"/>
                </a:solidFill>
              </a:rPr>
              <a:t>输出时</a:t>
            </a:r>
            <a:r>
              <a:rPr lang="zh-CN" altLang="en-US" sz="2400" dirty="0"/>
              <a:t>，写寄存器使得</a:t>
            </a:r>
            <a:r>
              <a:rPr lang="zh-CN" altLang="en-US" sz="2400" b="1" dirty="0">
                <a:solidFill>
                  <a:srgbClr val="7E32B0"/>
                </a:solidFill>
              </a:rPr>
              <a:t>引脚输出</a:t>
            </a:r>
            <a:r>
              <a:rPr lang="zh-CN" altLang="en-US" sz="2400" dirty="0"/>
              <a:t>高低电平。</a:t>
            </a:r>
          </a:p>
          <a:p>
            <a:pPr algn="just" eaLnBrk="0" hangingPunct="0">
              <a:spcBef>
                <a:spcPts val="1200"/>
              </a:spcBef>
              <a:buFont typeface="Tw Cen MT" panose="020B0602020104020603" charset="0"/>
              <a:buAutoNum type="arabicPeriod"/>
              <a:defRPr/>
            </a:pPr>
            <a:r>
              <a:rPr lang="zh-CN" altLang="en-US" sz="2400" dirty="0"/>
              <a:t>上拉</a:t>
            </a:r>
            <a:r>
              <a:rPr lang="en-US" altLang="zh-CN" sz="2400" dirty="0"/>
              <a:t>/</a:t>
            </a:r>
            <a:r>
              <a:rPr lang="zh-CN" altLang="en-US" sz="2400" dirty="0"/>
              <a:t>下拉寄存器</a:t>
            </a:r>
            <a:r>
              <a:rPr lang="en-US" altLang="zh-CN" sz="2400" b="1" dirty="0" err="1">
                <a:solidFill>
                  <a:srgbClr val="00B0F0"/>
                </a:solidFill>
              </a:rPr>
              <a:t>GPxnPUD</a:t>
            </a:r>
            <a:r>
              <a:rPr lang="zh-CN" altLang="en-US" sz="2400" b="1" dirty="0">
                <a:solidFill>
                  <a:srgbClr val="00B0F0"/>
                </a:solidFill>
              </a:rPr>
              <a:t>：</a:t>
            </a:r>
            <a:r>
              <a:rPr lang="en-US" altLang="zh-CN" sz="2400" dirty="0"/>
              <a:t>GPIO</a:t>
            </a:r>
            <a:r>
              <a:rPr lang="zh-CN" altLang="en-US" sz="2400" dirty="0"/>
              <a:t>引脚为</a:t>
            </a:r>
            <a:r>
              <a:rPr lang="zh-CN" altLang="en-US" sz="2400" b="1" dirty="0">
                <a:solidFill>
                  <a:srgbClr val="00B050"/>
                </a:solidFill>
              </a:rPr>
              <a:t>高阻态时</a:t>
            </a:r>
            <a:r>
              <a:rPr lang="zh-CN" altLang="en-US" sz="2400" dirty="0"/>
              <a:t>，控制每个端口上拉</a:t>
            </a:r>
            <a:r>
              <a:rPr lang="en-US" altLang="zh-CN" sz="2400" dirty="0"/>
              <a:t>/</a:t>
            </a:r>
            <a:r>
              <a:rPr lang="zh-CN" altLang="en-US" sz="2400" dirty="0"/>
              <a:t>下拉电阻的使能</a:t>
            </a:r>
            <a:r>
              <a:rPr lang="en-US" altLang="zh-CN" sz="2400" dirty="0"/>
              <a:t>/</a:t>
            </a:r>
            <a:r>
              <a:rPr lang="zh-CN" altLang="en-US" sz="2400" dirty="0"/>
              <a:t>禁止。每</a:t>
            </a:r>
            <a:r>
              <a:rPr lang="en-US" altLang="zh-CN" sz="2400" dirty="0"/>
              <a:t>2</a:t>
            </a:r>
            <a:r>
              <a:rPr lang="zh-CN" altLang="en-US" sz="2400" dirty="0"/>
              <a:t>位控制一个引脚，</a:t>
            </a:r>
            <a:r>
              <a:rPr lang="en-US" altLang="zh-CN" sz="2400" b="1" dirty="0">
                <a:solidFill>
                  <a:srgbClr val="C00000"/>
                </a:solidFill>
              </a:rPr>
              <a:t>0b00</a:t>
            </a:r>
            <a:r>
              <a:rPr lang="zh-CN" altLang="en-US" sz="2400" dirty="0"/>
              <a:t>无上拉</a:t>
            </a:r>
            <a:r>
              <a:rPr lang="en-US" altLang="zh-CN" sz="2400" dirty="0"/>
              <a:t>/</a:t>
            </a:r>
            <a:r>
              <a:rPr lang="zh-CN" altLang="en-US" sz="2400" dirty="0"/>
              <a:t>下拉电阻；</a:t>
            </a:r>
            <a:r>
              <a:rPr lang="en-US" altLang="zh-CN" sz="2400" b="1" dirty="0">
                <a:solidFill>
                  <a:srgbClr val="C00000"/>
                </a:solidFill>
              </a:rPr>
              <a:t>0b01</a:t>
            </a:r>
            <a:r>
              <a:rPr lang="zh-CN" altLang="en-US" sz="2400" dirty="0"/>
              <a:t>为内部下拉电阻；</a:t>
            </a:r>
            <a:r>
              <a:rPr lang="en-US" altLang="zh-CN" sz="2400" b="1" dirty="0">
                <a:solidFill>
                  <a:srgbClr val="C00000"/>
                </a:solidFill>
              </a:rPr>
              <a:t>0b10</a:t>
            </a:r>
            <a:r>
              <a:rPr lang="zh-CN" altLang="en-US" sz="2400" dirty="0"/>
              <a:t>为内部上拉电阻；</a:t>
            </a:r>
            <a:r>
              <a:rPr lang="en-US" altLang="zh-CN" sz="2400" b="1" dirty="0">
                <a:solidFill>
                  <a:srgbClr val="C00000"/>
                </a:solidFill>
              </a:rPr>
              <a:t>0b11</a:t>
            </a:r>
            <a:r>
              <a:rPr lang="zh-CN" altLang="en-US" sz="2400" dirty="0"/>
              <a:t>为保留。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E7112FF-8EE7-4E6C-A232-FB7A3433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6.1.3 </a:t>
            </a:r>
            <a:r>
              <a:rPr lang="zh-CN" altLang="en-US" noProof="1"/>
              <a:t>部分寄存器详解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CA6954-C5B0-410C-B308-507EC4C9AF8B}"/>
              </a:ext>
            </a:extLst>
          </p:cNvPr>
          <p:cNvSpPr/>
          <p:nvPr/>
        </p:nvSpPr>
        <p:spPr>
          <a:xfrm>
            <a:off x="827584" y="1988840"/>
            <a:ext cx="7996238" cy="40989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8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的控制寄存器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功能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描述如下：</a:t>
            </a:r>
          </a:p>
          <a:p>
            <a:pPr algn="just" eaLnBrk="0" hangingPunct="0">
              <a:spcBef>
                <a:spcPts val="1200"/>
              </a:spcBef>
              <a:buFont typeface="Tw Cen MT" panose="020B0602020104020603" charset="0"/>
              <a:buAutoNum type="arabicPeriod" startAt="4"/>
              <a:defRPr/>
            </a:pPr>
            <a:r>
              <a:rPr lang="zh-CN" altLang="en-US" sz="2400" dirty="0"/>
              <a:t>驱动能力控制寄存器</a:t>
            </a:r>
            <a:r>
              <a:rPr lang="en-US" altLang="zh-CN" sz="2400" b="1" dirty="0" err="1">
                <a:solidFill>
                  <a:srgbClr val="00B0F0"/>
                </a:solidFill>
              </a:rPr>
              <a:t>GPxnDRV</a:t>
            </a:r>
            <a:r>
              <a:rPr lang="zh-CN" altLang="en-US" sz="2400" b="1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用来调节</a:t>
            </a:r>
            <a:r>
              <a:rPr lang="en-US" altLang="zh-CN" sz="2400" dirty="0"/>
              <a:t>GPIO</a:t>
            </a:r>
            <a:r>
              <a:rPr lang="zh-CN" altLang="en-US" sz="2400" dirty="0"/>
              <a:t>引脚的电流强度；由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zh-CN" altLang="en-US" sz="2400" dirty="0"/>
              <a:t>控制，数值越大电流越强。</a:t>
            </a:r>
          </a:p>
          <a:p>
            <a:pPr algn="just" eaLnBrk="0" hangingPunct="0">
              <a:spcBef>
                <a:spcPts val="1200"/>
              </a:spcBef>
              <a:buFont typeface="Tw Cen MT" panose="020B0602020104020603" charset="0"/>
              <a:buAutoNum type="arabicPeriod" startAt="4"/>
              <a:defRPr/>
            </a:pPr>
            <a:r>
              <a:rPr lang="zh-CN" altLang="en-US" sz="2400" dirty="0"/>
              <a:t>引脚功能控制寄存器</a:t>
            </a:r>
            <a:r>
              <a:rPr lang="en-US" altLang="zh-CN" sz="2400" b="1" dirty="0" err="1">
                <a:solidFill>
                  <a:srgbClr val="00B0F0"/>
                </a:solidFill>
              </a:rPr>
              <a:t>GPxnCONPDN</a:t>
            </a:r>
            <a:r>
              <a:rPr lang="zh-CN" altLang="en-US" sz="2400" b="1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由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zh-CN" altLang="en-US" sz="2400" dirty="0"/>
              <a:t>控制引脚功能，</a:t>
            </a:r>
            <a:r>
              <a:rPr lang="en-US" altLang="zh-CN" sz="2400" b="1" dirty="0">
                <a:solidFill>
                  <a:srgbClr val="C00000"/>
                </a:solidFill>
              </a:rPr>
              <a:t>0b00</a:t>
            </a:r>
            <a:r>
              <a:rPr lang="zh-CN" altLang="en-US" sz="2400" dirty="0"/>
              <a:t>引脚输出低电平；</a:t>
            </a:r>
            <a:r>
              <a:rPr lang="en-US" altLang="zh-CN" sz="2400" b="1" dirty="0">
                <a:solidFill>
                  <a:srgbClr val="C00000"/>
                </a:solidFill>
              </a:rPr>
              <a:t>0b01</a:t>
            </a:r>
            <a:r>
              <a:rPr lang="zh-CN" altLang="en-US" sz="2400" dirty="0"/>
              <a:t>引脚输出高电平；</a:t>
            </a:r>
            <a:r>
              <a:rPr lang="en-US" altLang="zh-CN" sz="2400" b="1" dirty="0">
                <a:solidFill>
                  <a:srgbClr val="C00000"/>
                </a:solidFill>
              </a:rPr>
              <a:t>0b10</a:t>
            </a:r>
            <a:r>
              <a:rPr lang="zh-CN" altLang="en-US" sz="2400" dirty="0"/>
              <a:t>引脚被设置为输入；</a:t>
            </a:r>
            <a:r>
              <a:rPr lang="en-US" altLang="zh-CN" sz="2400" b="1" dirty="0">
                <a:solidFill>
                  <a:srgbClr val="C00000"/>
                </a:solidFill>
              </a:rPr>
              <a:t>0b11</a:t>
            </a:r>
            <a:r>
              <a:rPr lang="zh-CN" altLang="en-US" sz="2400" dirty="0"/>
              <a:t>保持原来状态。</a:t>
            </a:r>
          </a:p>
          <a:p>
            <a:pPr algn="just" eaLnBrk="0" hangingPunct="0">
              <a:spcBef>
                <a:spcPts val="1200"/>
              </a:spcBef>
              <a:buFont typeface="Tw Cen MT" panose="020B0602020104020603" charset="0"/>
              <a:buAutoNum type="arabicPeriod" startAt="4"/>
              <a:defRPr/>
            </a:pPr>
            <a:r>
              <a:rPr lang="zh-CN" altLang="en-US" sz="2400" dirty="0"/>
              <a:t>引脚控制寄存器</a:t>
            </a:r>
            <a:r>
              <a:rPr lang="en-US" altLang="zh-CN" sz="2400" b="1" dirty="0" err="1">
                <a:solidFill>
                  <a:srgbClr val="00B0F0"/>
                </a:solidFill>
              </a:rPr>
              <a:t>GPxnPUDPDN</a:t>
            </a:r>
            <a:r>
              <a:rPr lang="zh-CN" altLang="en-US" sz="2400" b="1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由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位</a:t>
            </a:r>
            <a:r>
              <a:rPr lang="zh-CN" altLang="en-US" sz="2400" dirty="0"/>
              <a:t>控制引脚功能，</a:t>
            </a:r>
            <a:r>
              <a:rPr lang="en-US" altLang="zh-CN" sz="2400" b="1" dirty="0">
                <a:solidFill>
                  <a:srgbClr val="C00000"/>
                </a:solidFill>
              </a:rPr>
              <a:t>0b00</a:t>
            </a:r>
            <a:r>
              <a:rPr lang="zh-CN" altLang="en-US" sz="2400" dirty="0"/>
              <a:t>无上拉</a:t>
            </a:r>
            <a:r>
              <a:rPr lang="en-US" altLang="zh-CN" sz="2400" dirty="0"/>
              <a:t>/</a:t>
            </a:r>
            <a:r>
              <a:rPr lang="zh-CN" altLang="en-US" sz="2400" dirty="0"/>
              <a:t>下拉电阻；</a:t>
            </a:r>
            <a:r>
              <a:rPr lang="en-US" altLang="zh-CN" sz="2400" b="1" dirty="0">
                <a:solidFill>
                  <a:srgbClr val="C00000"/>
                </a:solidFill>
              </a:rPr>
              <a:t>0b01</a:t>
            </a:r>
            <a:r>
              <a:rPr lang="zh-CN" altLang="en-US" sz="2400" dirty="0"/>
              <a:t>有下拉电阻；</a:t>
            </a:r>
            <a:r>
              <a:rPr lang="en-US" altLang="zh-CN" sz="2400" b="1" dirty="0">
                <a:solidFill>
                  <a:srgbClr val="C00000"/>
                </a:solidFill>
              </a:rPr>
              <a:t>0b10</a:t>
            </a:r>
            <a:r>
              <a:rPr lang="zh-CN" altLang="en-US" sz="2400" dirty="0"/>
              <a:t>有上拉电阻；</a:t>
            </a:r>
            <a:r>
              <a:rPr lang="en-US" altLang="zh-CN" sz="2400" b="1" dirty="0">
                <a:solidFill>
                  <a:srgbClr val="C00000"/>
                </a:solidFill>
              </a:rPr>
              <a:t>0b11</a:t>
            </a:r>
            <a:r>
              <a:rPr lang="zh-CN" altLang="en-US" sz="2400" dirty="0"/>
              <a:t>为保留。</a:t>
            </a:r>
          </a:p>
          <a:p>
            <a:pPr algn="just" eaLnBrk="0" hangingPunct="0">
              <a:lnSpc>
                <a:spcPct val="80000"/>
              </a:lnSpc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0317E18-37E6-496A-BB73-926A98A1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19674D7-FA84-4C71-B98C-814572F6B3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929607"/>
            <a:ext cx="8229600" cy="49101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noProof="1">
                <a:solidFill>
                  <a:srgbClr val="FF0000"/>
                </a:solidFill>
              </a:rPr>
              <a:t>首先，</a:t>
            </a:r>
            <a:r>
              <a:rPr lang="zh-CN" altLang="en-US" sz="2400" noProof="1"/>
              <a:t>要确定控制过程所用到的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端口的功能，如果只是作为基本输入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输出引脚来进行控制，则大部分情况下不需要进行</a:t>
            </a:r>
            <a:r>
              <a:rPr lang="en-US" altLang="zh-CN" sz="2400" noProof="1"/>
              <a:t>GPIO</a:t>
            </a:r>
            <a:r>
              <a:rPr lang="zh-CN" altLang="en-US" sz="2400" noProof="1"/>
              <a:t>上拉</a:t>
            </a:r>
            <a:r>
              <a:rPr lang="en-US" altLang="zh-CN" sz="2400" noProof="1"/>
              <a:t>/</a:t>
            </a:r>
            <a:r>
              <a:rPr lang="zh-CN" altLang="en-US" sz="2400" noProof="1"/>
              <a:t>下拉寄存器的设置，如果需要使用引脚其他功能，则需对照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的芯片手册对相应位进行设定。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 b="1" noProof="1">
                <a:solidFill>
                  <a:srgbClr val="FF0000"/>
                </a:solidFill>
              </a:rPr>
              <a:t>其次，</a:t>
            </a:r>
            <a:r>
              <a:rPr lang="zh-CN" altLang="en-US" sz="2400" noProof="1"/>
              <a:t>要进行引脚输入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输出方向控制，通过端口控制寄存器进行相应设置，完成端口作为输入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输出功能或者第二功能引脚的配置（</a:t>
            </a:r>
            <a:r>
              <a:rPr lang="en-US" altLang="zh-CN" sz="2400" noProof="1"/>
              <a:t>0000</a:t>
            </a:r>
            <a:r>
              <a:rPr lang="zh-CN" altLang="en-US" sz="2400" noProof="1"/>
              <a:t>表示输入，</a:t>
            </a:r>
            <a:r>
              <a:rPr lang="en-US" altLang="zh-CN" sz="2400" noProof="1"/>
              <a:t>0001</a:t>
            </a:r>
            <a:r>
              <a:rPr lang="zh-CN" altLang="en-US" sz="2400" noProof="1"/>
              <a:t>表示输出）。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 b="1" noProof="1">
                <a:solidFill>
                  <a:srgbClr val="FF0000"/>
                </a:solidFill>
              </a:rPr>
              <a:t>最后，</a:t>
            </a:r>
            <a:r>
              <a:rPr lang="zh-CN" altLang="en-US" sz="2400" noProof="1"/>
              <a:t>对数据寄存器进行操作完成输入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输出功能的实现，如果设置为输入引脚，则通过读取数据寄存器就能实现引脚状态的读取，反之，如果设置为输出引脚，则通过写寄存器就能实现引脚状态的设置。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5C46C21D-6CA3-4A60-97D7-A01916560C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584" y="1988840"/>
            <a:ext cx="7772400" cy="40322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en-US" altLang="zh-CN" sz="2400" noProof="1"/>
              <a:t>1</a:t>
            </a:r>
            <a:r>
              <a:rPr lang="zh-CN" altLang="en-US" sz="2400" noProof="1"/>
              <a:t>）目的</a:t>
            </a:r>
            <a:endParaRPr lang="zh-CN" altLang="zh-CN" sz="2400" noProof="1"/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zh-CN" sz="2400" noProof="1"/>
              <a:t>利用</a:t>
            </a:r>
            <a:r>
              <a:rPr lang="en-US" altLang="zh-CN" sz="2400" noProof="1"/>
              <a:t>S5PV210</a:t>
            </a:r>
            <a:r>
              <a:rPr lang="zh-CN" altLang="zh-CN" sz="2400" noProof="1"/>
              <a:t>的</a:t>
            </a:r>
            <a:r>
              <a:rPr lang="en-US" altLang="zh-CN" sz="2400" noProof="1"/>
              <a:t>GPC0_3</a:t>
            </a:r>
            <a:r>
              <a:rPr lang="zh-CN" altLang="zh-CN" sz="2400" noProof="1"/>
              <a:t>、</a:t>
            </a:r>
            <a:r>
              <a:rPr lang="en-US" altLang="zh-CN" sz="2400" noProof="1"/>
              <a:t>GPC0_4</a:t>
            </a:r>
            <a:r>
              <a:rPr lang="zh-CN" altLang="zh-CN" sz="2400" noProof="1"/>
              <a:t>这两个</a:t>
            </a:r>
            <a:r>
              <a:rPr lang="en-US" altLang="zh-CN" sz="2400" noProof="1"/>
              <a:t>GPIO</a:t>
            </a:r>
            <a:r>
              <a:rPr lang="zh-CN" altLang="zh-CN" sz="2400" noProof="1"/>
              <a:t>引脚控制</a:t>
            </a:r>
            <a:r>
              <a:rPr lang="en-US" altLang="zh-CN" sz="2400" noProof="1"/>
              <a:t>2</a:t>
            </a:r>
            <a:r>
              <a:rPr lang="zh-CN" altLang="zh-CN" sz="2400" noProof="1"/>
              <a:t>个</a:t>
            </a:r>
            <a:r>
              <a:rPr lang="en-US" altLang="zh-CN" sz="2400" noProof="1"/>
              <a:t>LED</a:t>
            </a:r>
            <a:r>
              <a:rPr lang="zh-CN" altLang="zh-CN" sz="2400" noProof="1"/>
              <a:t>发光二极管，分别用汇编语言和</a:t>
            </a:r>
            <a:r>
              <a:rPr lang="en-US" altLang="zh-CN" sz="2400" noProof="1"/>
              <a:t>C</a:t>
            </a:r>
            <a:r>
              <a:rPr lang="zh-CN" altLang="zh-CN" sz="2400" noProof="1"/>
              <a:t>语言实现。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en-US" altLang="zh-CN" sz="2400" noProof="1"/>
              <a:t>2</a:t>
            </a:r>
            <a:r>
              <a:rPr lang="zh-CN" altLang="en-US" sz="2400" noProof="1"/>
              <a:t>）</a:t>
            </a:r>
            <a:r>
              <a:rPr lang="zh-CN" altLang="zh-CN" sz="2400" noProof="1"/>
              <a:t>原理</a:t>
            </a:r>
            <a:r>
              <a:rPr lang="zh-CN" altLang="en-US" sz="2400" noProof="1"/>
              <a:t>（见课本</a:t>
            </a:r>
            <a:r>
              <a:rPr lang="en-US" altLang="zh-CN" sz="2400" noProof="1"/>
              <a:t>87</a:t>
            </a:r>
            <a:r>
              <a:rPr lang="zh-CN" altLang="en-US" sz="2400" noProof="1"/>
              <a:t>页）</a:t>
            </a:r>
            <a:endParaRPr lang="zh-CN" altLang="zh-CN" sz="2400" noProof="1"/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en-US" altLang="zh-CN" sz="2400" noProof="1"/>
              <a:t>	LED1</a:t>
            </a:r>
            <a:r>
              <a:rPr lang="zh-CN" altLang="zh-CN" sz="2400" noProof="1"/>
              <a:t>、</a:t>
            </a:r>
            <a:r>
              <a:rPr lang="en-US" altLang="zh-CN" sz="2400" noProof="1"/>
              <a:t>LED2</a:t>
            </a:r>
            <a:r>
              <a:rPr lang="zh-CN" altLang="zh-CN" sz="2400" noProof="1"/>
              <a:t>分别与</a:t>
            </a:r>
            <a:r>
              <a:rPr lang="en-US" altLang="zh-CN" sz="2400" noProof="1"/>
              <a:t>GPC0_3</a:t>
            </a:r>
            <a:r>
              <a:rPr lang="zh-CN" altLang="zh-CN" sz="2400" noProof="1"/>
              <a:t>、</a:t>
            </a:r>
            <a:r>
              <a:rPr lang="en-US" altLang="zh-CN" sz="2400" noProof="1"/>
              <a:t>GPC0_4</a:t>
            </a:r>
            <a:r>
              <a:rPr lang="zh-CN" altLang="zh-CN" sz="2400" noProof="1"/>
              <a:t>相连，中间接两个</a:t>
            </a:r>
            <a:r>
              <a:rPr lang="en-US" altLang="zh-CN" sz="2400" noProof="1"/>
              <a:t>NPN</a:t>
            </a:r>
            <a:r>
              <a:rPr lang="zh-CN" altLang="zh-CN" sz="2400" noProof="1"/>
              <a:t>型三极管</a:t>
            </a:r>
            <a:r>
              <a:rPr lang="zh-CN" altLang="en-US" sz="2400" noProof="1"/>
              <a:t>。</a:t>
            </a:r>
            <a:r>
              <a:rPr lang="zh-CN" altLang="zh-CN" sz="2400" noProof="1"/>
              <a:t>当</a:t>
            </a:r>
            <a:r>
              <a:rPr lang="en-US" altLang="zh-CN" sz="2400" noProof="1"/>
              <a:t>GPIO</a:t>
            </a:r>
            <a:r>
              <a:rPr lang="zh-CN" altLang="zh-CN" sz="2400" noProof="1"/>
              <a:t>引脚输出的高电平时三极管与地（</a:t>
            </a:r>
            <a:r>
              <a:rPr lang="en-US" altLang="zh-CN" sz="2400" noProof="1"/>
              <a:t>GND</a:t>
            </a:r>
            <a:r>
              <a:rPr lang="zh-CN" altLang="zh-CN" sz="2400" noProof="1"/>
              <a:t>）导通，</a:t>
            </a:r>
            <a:r>
              <a:rPr lang="en-US" altLang="zh-CN" sz="2400" noProof="1"/>
              <a:t>LED</a:t>
            </a:r>
            <a:r>
              <a:rPr lang="zh-CN" altLang="zh-CN" sz="2400" noProof="1"/>
              <a:t>灯亮</a:t>
            </a:r>
            <a:r>
              <a:rPr lang="zh-CN" altLang="en-US" sz="2400" noProof="1"/>
              <a:t>；</a:t>
            </a:r>
            <a:r>
              <a:rPr lang="zh-CN" altLang="zh-CN" sz="2400" noProof="1"/>
              <a:t>反之，输出低电平，</a:t>
            </a:r>
            <a:r>
              <a:rPr lang="en-US" altLang="zh-CN" sz="2400" noProof="1"/>
              <a:t>LED</a:t>
            </a:r>
            <a:r>
              <a:rPr lang="zh-CN" altLang="zh-CN" sz="2400" noProof="1"/>
              <a:t>灯灭</a:t>
            </a:r>
            <a:r>
              <a:rPr lang="zh-CN" altLang="en-US" sz="2400" noProof="1"/>
              <a:t>。利用</a:t>
            </a:r>
            <a:r>
              <a:rPr lang="zh-CN" altLang="zh-CN" sz="2400" noProof="1"/>
              <a:t>三极管</a:t>
            </a:r>
            <a:r>
              <a:rPr lang="zh-CN" altLang="en-US" sz="2400" noProof="1"/>
              <a:t>实现</a:t>
            </a:r>
            <a:r>
              <a:rPr lang="zh-CN" altLang="zh-CN" sz="2400" noProof="1"/>
              <a:t>“开关”控制着</a:t>
            </a:r>
            <a:r>
              <a:rPr lang="en-US" altLang="zh-CN" sz="2400" noProof="1"/>
              <a:t>LED</a:t>
            </a:r>
            <a:r>
              <a:rPr lang="zh-CN" altLang="zh-CN" sz="2400" noProof="1"/>
              <a:t>的亮灭。</a:t>
            </a:r>
            <a:endParaRPr lang="zh-CN" altLang="en-US" sz="2400" noProof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2A792F3-62ED-4680-87C4-4C5D0A7B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96C12A76-8937-44D5-AA69-D8C2F95CDC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244975"/>
            <a:ext cx="7772400" cy="55245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GPIO</a:t>
            </a:r>
            <a:r>
              <a:rPr lang="zh-CN" altLang="en-US" noProof="1"/>
              <a:t>功能模块电路图</a:t>
            </a:r>
            <a:endParaRPr lang="en-US" altLang="zh-CN" noProof="1"/>
          </a:p>
        </p:txBody>
      </p:sp>
      <p:pic>
        <p:nvPicPr>
          <p:cNvPr id="2" name="Picture 2" descr="6-2">
            <a:extLst>
              <a:ext uri="{FF2B5EF4-FFF2-40B4-BE49-F238E27FC236}">
                <a16:creationId xmlns:a16="http://schemas.microsoft.com/office/drawing/2014/main" id="{F93D9033-60F1-4235-B340-F0BFE8AE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14500"/>
            <a:ext cx="4829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C37570F-111B-4B07-A51B-37F3867B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35845" name="文本框 1">
            <a:extLst>
              <a:ext uri="{FF2B5EF4-FFF2-40B4-BE49-F238E27FC236}">
                <a16:creationId xmlns:a16="http://schemas.microsoft.com/office/drawing/2014/main" id="{A8C1AF21-277E-4A53-83B8-BE4EAFA57013}"/>
              </a:ext>
            </a:extLst>
          </p:cNvPr>
          <p:cNvSpPr txBox="1"/>
          <p:nvPr/>
        </p:nvSpPr>
        <p:spPr>
          <a:xfrm>
            <a:off x="2143125" y="4941888"/>
            <a:ext cx="6315075" cy="90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输出高电平，三极管饱和导通，灯亮；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输出低电平，三极管截止，灯灭。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DDF382-D61C-4712-BFF1-A9F7DADF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6.2.2 C</a:t>
            </a:r>
            <a:r>
              <a:rPr lang="zh-CN" altLang="en-US" noProof="1"/>
              <a:t>语言实现点亮两个</a:t>
            </a:r>
            <a:r>
              <a:rPr lang="en-US" altLang="zh-CN" noProof="1"/>
              <a:t>LED</a:t>
            </a:r>
            <a:endParaRPr lang="zh-CN" altLang="en-US" noProof="1"/>
          </a:p>
        </p:txBody>
      </p:sp>
      <p:sp>
        <p:nvSpPr>
          <p:cNvPr id="39940" name="矩形 1">
            <a:extLst>
              <a:ext uri="{FF2B5EF4-FFF2-40B4-BE49-F238E27FC236}">
                <a16:creationId xmlns:a16="http://schemas.microsoft.com/office/drawing/2014/main" id="{FC4E56C6-F675-45E9-9553-E2365BD990F1}"/>
              </a:ext>
            </a:extLst>
          </p:cNvPr>
          <p:cNvSpPr/>
          <p:nvPr/>
        </p:nvSpPr>
        <p:spPr>
          <a:xfrm>
            <a:off x="971600" y="2738735"/>
            <a:ext cx="7704211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@******************************************************************************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@ File：start.S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@ 功能：调用C语言的main函数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@******************************************************************************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.text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.global _start		  /* 声明一个全局的标号 */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_start: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bl main			  /* 跳转到C函数中执行 */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halt_loop: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b	halt_loop</a:t>
            </a:r>
            <a:r>
              <a:rPr lang="en-US" altLang="zh-CN" sz="1800" noProof="1">
                <a:latin typeface="Arial" panose="020B0604020202020204" pitchFamily="34" charset="0"/>
              </a:rPr>
              <a:t>	</a:t>
            </a:r>
            <a:r>
              <a:rPr lang="zh-CN" altLang="en-US" sz="1800" noProof="1">
                <a:latin typeface="Arial" panose="020B0604020202020204" pitchFamily="34" charset="0"/>
              </a:rPr>
              <a:t> /*死循环，不让程序跑飞*/</a:t>
            </a:r>
          </a:p>
        </p:txBody>
      </p:sp>
      <p:sp>
        <p:nvSpPr>
          <p:cNvPr id="39941" name="矩形 2">
            <a:extLst>
              <a:ext uri="{FF2B5EF4-FFF2-40B4-BE49-F238E27FC236}">
                <a16:creationId xmlns:a16="http://schemas.microsoft.com/office/drawing/2014/main" id="{D5591FCA-570B-4EB1-8C50-522775481EBF}"/>
              </a:ext>
            </a:extLst>
          </p:cNvPr>
          <p:cNvSpPr/>
          <p:nvPr/>
        </p:nvSpPr>
        <p:spPr>
          <a:xfrm>
            <a:off x="720115" y="1844824"/>
            <a:ext cx="3089349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启动代码 </a:t>
            </a:r>
            <a:r>
              <a:rPr lang="en-US" altLang="zh-CN" sz="2400" noProof="1">
                <a:latin typeface="Arial" panose="020B0604020202020204" pitchFamily="34" charset="0"/>
              </a:rPr>
              <a:t>start.S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FFAA-A46A-4F72-9D73-C2332B4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上节课内容复习（</a:t>
            </a:r>
            <a:r>
              <a:rPr lang="en-US" altLang="zh-CN" dirty="0"/>
              <a:t>4-1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0AEC-ACCA-444C-92AF-BCF6194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824"/>
            <a:ext cx="8034828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Makefile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文件的</a:t>
            </a:r>
            <a:r>
              <a: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基本规则样式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目标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(target)…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：依赖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prerequiries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)… </a:t>
            </a:r>
          </a:p>
          <a:p>
            <a:pPr marL="0" indent="0" eaLnBrk="1" hangingPunct="1">
              <a:lnSpc>
                <a:spcPct val="70000"/>
              </a:lnSpc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&lt;tab&gt;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(command)</a:t>
            </a:r>
          </a:p>
          <a:p>
            <a:pPr algn="just" eaLnBrk="1" hangingPunct="1">
              <a:spcBef>
                <a:spcPts val="120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make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命令，工作流程如下：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）检查目标文件是否存在，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并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判断依赖文件是否被更新。</a:t>
            </a:r>
          </a:p>
          <a:p>
            <a:pPr algn="just"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目标文件不存在，或依赖文件被更新，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执行后面的命令生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成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相应目标文件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；如果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依赖文件作为另一个目标文件，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嵌套执行（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）（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）的动作，直至最终编译出第一个目标文件。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70000"/>
              </a:lnSpc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自动化变量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FFC000"/>
                </a:solidFill>
              </a:rPr>
              <a:t>$?: </a:t>
            </a:r>
            <a:r>
              <a:rPr lang="zh-CN" altLang="en-US" sz="1800" dirty="0"/>
              <a:t>表示依赖文件列表中被改变过的所有文件（即更新的文件）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rgbClr val="FFC000"/>
                </a:solidFill>
              </a:rPr>
              <a:t>$^: </a:t>
            </a:r>
            <a:r>
              <a:rPr lang="zh-CN" altLang="en-US" sz="1800" dirty="0"/>
              <a:t>表示规则中通过目录搜索得到的所有依赖文件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rgbClr val="FFC000"/>
                </a:solidFill>
              </a:rPr>
              <a:t>$@: </a:t>
            </a:r>
            <a:r>
              <a:rPr lang="zh-CN" altLang="en-US" sz="1800" dirty="0"/>
              <a:t>表示规则中的目标文件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rgbClr val="FFC000"/>
                </a:solidFill>
              </a:rPr>
              <a:t>$&lt;: </a:t>
            </a:r>
            <a:r>
              <a:rPr lang="zh-CN" altLang="en-US" sz="1800" dirty="0"/>
              <a:t>表示规则中通过目录搜索得到的所有依赖列表的第一个依赖文件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70000"/>
              </a:lnSpc>
              <a:spcBef>
                <a:spcPts val="1800"/>
              </a:spcBef>
              <a:buFont typeface="Wingdings 2" panose="05020102010507070707" pitchFamily="18" charset="2"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150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0C0F46F-B836-4E94-97ED-4979BD15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6.2.2 C</a:t>
            </a:r>
            <a:r>
              <a:rPr lang="zh-CN" altLang="en-US" noProof="1"/>
              <a:t>语言实现点亮两个</a:t>
            </a:r>
            <a:r>
              <a:rPr lang="en-US" altLang="zh-CN" noProof="1"/>
              <a:t>LED</a:t>
            </a:r>
            <a:endParaRPr lang="zh-CN" altLang="en-US" noProof="1"/>
          </a:p>
        </p:txBody>
      </p:sp>
      <p:sp>
        <p:nvSpPr>
          <p:cNvPr id="40964" name="矩形 1">
            <a:extLst>
              <a:ext uri="{FF2B5EF4-FFF2-40B4-BE49-F238E27FC236}">
                <a16:creationId xmlns:a16="http://schemas.microsoft.com/office/drawing/2014/main" id="{7C37C7F4-4C46-477D-8316-7D9566D3951E}"/>
              </a:ext>
            </a:extLst>
          </p:cNvPr>
          <p:cNvSpPr/>
          <p:nvPr/>
        </p:nvSpPr>
        <p:spPr>
          <a:xfrm>
            <a:off x="820737" y="2131667"/>
            <a:ext cx="7632700" cy="4246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#define GPC0CON	*((volatile unsigned int *)0xE0200060)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#define GPC0DAT	*((volatile unsigned int *)0xE0200064)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#define	GPC0_3_out	(1&lt;&lt;(3*4))  </a:t>
            </a:r>
            <a:r>
              <a:rPr lang="en-US" altLang="zh-CN" sz="1800" noProof="1">
                <a:latin typeface="Arial" panose="020B0604020202020204" pitchFamily="34" charset="0"/>
              </a:rPr>
              <a:t>/*</a:t>
            </a:r>
            <a:r>
              <a:rPr lang="zh-CN" altLang="en-US" sz="1800" noProof="1">
                <a:latin typeface="等线" pitchFamily="2" charset="-122"/>
                <a:ea typeface="等线" pitchFamily="2" charset="-122"/>
              </a:rPr>
              <a:t>左移，也可理解为</a:t>
            </a:r>
            <a:r>
              <a:rPr lang="en-US" altLang="zh-CN" sz="1800" noProof="1">
                <a:solidFill>
                  <a:srgbClr val="FF0000"/>
                </a:solidFill>
                <a:latin typeface="等线" pitchFamily="2" charset="-122"/>
                <a:ea typeface="等线" pitchFamily="2" charset="-122"/>
                <a:hlinkClick r:id="rId3"/>
              </a:rPr>
              <a:t>2</a:t>
            </a:r>
            <a:r>
              <a:rPr lang="zh-CN" altLang="en-US" sz="1800" noProof="1">
                <a:solidFill>
                  <a:srgbClr val="FF0000"/>
                </a:solidFill>
                <a:latin typeface="等线" pitchFamily="2" charset="-122"/>
                <a:ea typeface="等线" pitchFamily="2" charset="-122"/>
                <a:hlinkClick r:id="rId3"/>
              </a:rPr>
              <a:t>的</a:t>
            </a:r>
            <a:r>
              <a:rPr lang="en-US" altLang="zh-CN" sz="1800" noProof="1">
                <a:solidFill>
                  <a:srgbClr val="FF0000"/>
                </a:solidFill>
                <a:latin typeface="等线" pitchFamily="2" charset="-122"/>
                <a:ea typeface="等线" pitchFamily="2" charset="-122"/>
                <a:hlinkClick r:id="rId3"/>
              </a:rPr>
              <a:t>N</a:t>
            </a:r>
            <a:r>
              <a:rPr lang="zh-CN" altLang="en-US" sz="1800" noProof="1">
                <a:solidFill>
                  <a:srgbClr val="FF0000"/>
                </a:solidFill>
                <a:latin typeface="等线" pitchFamily="2" charset="-122"/>
                <a:ea typeface="等线" pitchFamily="2" charset="-122"/>
                <a:hlinkClick r:id="rId3"/>
              </a:rPr>
              <a:t>次方</a:t>
            </a:r>
            <a:r>
              <a:rPr lang="en-US" altLang="zh-CN" sz="1800" noProof="1">
                <a:latin typeface="Arial" panose="020B0604020202020204" pitchFamily="34" charset="0"/>
              </a:rPr>
              <a:t>*/</a:t>
            </a:r>
            <a:endParaRPr lang="zh-CN" altLang="en-US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#define	GPC0_4_out	(1&lt;&lt;(4*4))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#define	GPC0_3_MASK	(0xF&lt;&lt;(3*4))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#define	GPC0_4_MASK	(0xF&lt;&lt;(4*4))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void delay(volatile unsigned long dly) </a:t>
            </a:r>
            <a:r>
              <a:rPr lang="en-US" altLang="zh-CN" sz="1800" noProof="1">
                <a:latin typeface="Arial" panose="020B0604020202020204" pitchFamily="34" charset="0"/>
              </a:rPr>
              <a:t>/*</a:t>
            </a:r>
            <a:r>
              <a:rPr lang="en-US" altLang="zh-CN" sz="1800" noProof="1">
                <a:latin typeface="等线" pitchFamily="2" charset="-122"/>
                <a:ea typeface="等线" pitchFamily="2" charset="-122"/>
              </a:rPr>
              <a:t>LED</a:t>
            </a:r>
            <a:r>
              <a:rPr lang="zh-CN" altLang="en-US" sz="1800" noProof="1">
                <a:latin typeface="等线" pitchFamily="2" charset="-122"/>
                <a:ea typeface="等线" pitchFamily="2" charset="-122"/>
              </a:rPr>
              <a:t>灯交替灭亮之间的延时</a:t>
            </a:r>
            <a:r>
              <a:rPr lang="en-US" altLang="zh-CN" sz="1800" noProof="1">
                <a:latin typeface="Arial" panose="020B0604020202020204" pitchFamily="34" charset="0"/>
              </a:rPr>
              <a:t>*/</a:t>
            </a:r>
            <a:endParaRPr lang="zh-CN" altLang="en-US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volatile unsigned int t = 0xFFFF;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while (dly--)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for(; t &gt; 0; t--);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0965" name="矩形 6">
            <a:extLst>
              <a:ext uri="{FF2B5EF4-FFF2-40B4-BE49-F238E27FC236}">
                <a16:creationId xmlns:a16="http://schemas.microsoft.com/office/drawing/2014/main" id="{39BE5536-07A1-4506-8EFE-95A52A29C78C}"/>
              </a:ext>
            </a:extLst>
          </p:cNvPr>
          <p:cNvSpPr/>
          <p:nvPr/>
        </p:nvSpPr>
        <p:spPr>
          <a:xfrm>
            <a:off x="690563" y="1731963"/>
            <a:ext cx="11080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主函数</a:t>
            </a:r>
            <a:endParaRPr lang="en-US" altLang="zh-CN" sz="2400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2DC5AF31-7340-4285-B54B-EDEC8F469288}"/>
              </a:ext>
            </a:extLst>
          </p:cNvPr>
          <p:cNvSpPr/>
          <p:nvPr/>
        </p:nvSpPr>
        <p:spPr>
          <a:xfrm>
            <a:off x="107950" y="333375"/>
            <a:ext cx="9036050" cy="61849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int main(void)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unsigned long i = (1 &lt;&lt; 3);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GPC0CON &amp;= ~(GPC0_3_MASK | GPC0_4_MASK); 	</a:t>
            </a:r>
            <a:endParaRPr lang="en-US" altLang="zh-CN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latin typeface="Arial" panose="020B0604020202020204" pitchFamily="34" charset="0"/>
              </a:rPr>
              <a:t>				               </a:t>
            </a:r>
            <a:r>
              <a:rPr lang="zh-CN" altLang="en-US" sz="1800" noProof="1">
                <a:latin typeface="Arial" panose="020B0604020202020204" pitchFamily="34" charset="0"/>
              </a:rPr>
              <a:t>// 清bit[15:12]和bit[19:16]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GPC0CON |= (GPC0_3_out | GPC0_4_out);			</a:t>
            </a:r>
            <a:endParaRPr lang="en-US" altLang="zh-CN" sz="18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noProof="1">
                <a:latin typeface="Arial" panose="020B0604020202020204" pitchFamily="34" charset="0"/>
              </a:rPr>
              <a:t>					</a:t>
            </a:r>
            <a:r>
              <a:rPr lang="zh-CN" altLang="en-US" sz="1800" noProof="1">
                <a:latin typeface="Arial" panose="020B0604020202020204" pitchFamily="34" charset="0"/>
              </a:rPr>
              <a:t>// 配置GPC0_3和GPC0_4为输出引脚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while (1)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delay(0x50000);      </a:t>
            </a:r>
            <a:r>
              <a:rPr lang="en-US" altLang="zh-CN" sz="1800" noProof="1">
                <a:latin typeface="Arial" panose="020B0604020202020204" pitchFamily="34" charset="0"/>
              </a:rPr>
              <a:t>		</a:t>
            </a:r>
            <a:r>
              <a:rPr lang="zh-CN" altLang="en-US" sz="1800" noProof="1">
                <a:latin typeface="Arial" panose="020B0604020202020204" pitchFamily="34" charset="0"/>
              </a:rPr>
              <a:t>// 延时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GPC0DAT &amp;= ~(0x3 &lt;&lt; 3); </a:t>
            </a:r>
            <a:r>
              <a:rPr lang="en-US" altLang="zh-CN" sz="1800" noProof="1">
                <a:latin typeface="Arial" panose="020B0604020202020204" pitchFamily="34" charset="0"/>
              </a:rPr>
              <a:t>	</a:t>
            </a:r>
            <a:r>
              <a:rPr lang="zh-CN" altLang="en-US" sz="1800" noProof="1">
                <a:latin typeface="Arial" panose="020B0604020202020204" pitchFamily="34" charset="0"/>
              </a:rPr>
              <a:t>// LED1和LED2都熄灭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if (i == 0x08)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	i = (1 &lt;&lt; 4);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else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	i = (1 &lt;&lt; 3);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	GPC0DAT |= i;			// 循环点亮LED1和LED2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noProof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C119B62-0837-40DA-98FD-954F005A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noProof="1"/>
              <a:t>6.2.2 C</a:t>
            </a:r>
            <a:r>
              <a:rPr lang="zh-CN" altLang="en-US" noProof="1"/>
              <a:t>语言实现点亮两个</a:t>
            </a:r>
            <a:r>
              <a:rPr lang="en-US" altLang="zh-CN" noProof="1"/>
              <a:t>LED</a:t>
            </a:r>
            <a:endParaRPr lang="zh-CN" altLang="en-US" noProof="1"/>
          </a:p>
        </p:txBody>
      </p:sp>
      <p:sp>
        <p:nvSpPr>
          <p:cNvPr id="44036" name="矩形 1">
            <a:extLst>
              <a:ext uri="{FF2B5EF4-FFF2-40B4-BE49-F238E27FC236}">
                <a16:creationId xmlns:a16="http://schemas.microsoft.com/office/drawing/2014/main" id="{29326116-60BA-44C7-9A8E-2D85E7D7F51F}"/>
              </a:ext>
            </a:extLst>
          </p:cNvPr>
          <p:cNvSpPr/>
          <p:nvPr/>
        </p:nvSpPr>
        <p:spPr>
          <a:xfrm>
            <a:off x="827584" y="1916832"/>
            <a:ext cx="6552654" cy="48474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Makefile</a:t>
            </a:r>
            <a:r>
              <a:rPr lang="zh-CN" altLang="en-US" sz="2400" noProof="1">
                <a:latin typeface="Arial" panose="020B0604020202020204" pitchFamily="34" charset="0"/>
              </a:rPr>
              <a:t>文件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objs := start.o leds.o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leds.bin: $(objs)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arm-linux-ld -Ttext 0xD0020010 -o leds.elf $^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arm-linux-objcopy -O binary -S leds.elf $@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arm-linux-objdump -D leds.elf &gt; leds.dis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%.o : %.c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arm-linux-gcc -c -O2 $&lt; -o $@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%.o : %.S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arm-linux-gcc -c -O2 $&lt; -o $@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99953A08-5578-4E7D-8957-1C5C7D6F74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981075"/>
            <a:ext cx="8229600" cy="4910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b="1" noProof="1"/>
              <a:t>1. </a:t>
            </a:r>
            <a:r>
              <a:rPr lang="zh-CN" altLang="en-US" sz="2400" b="1" noProof="1"/>
              <a:t>硬件原理图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通过按键</a:t>
            </a:r>
            <a:r>
              <a:rPr lang="en-US" altLang="zh-CN" sz="2400" noProof="1"/>
              <a:t>K1</a:t>
            </a:r>
            <a:r>
              <a:rPr lang="zh-CN" altLang="en-US" sz="2400" noProof="1"/>
              <a:t>、</a:t>
            </a:r>
            <a:r>
              <a:rPr lang="en-US" altLang="zh-CN" sz="2400" noProof="1"/>
              <a:t>K2</a:t>
            </a:r>
            <a:r>
              <a:rPr lang="zh-CN" altLang="en-US" sz="2400" noProof="1"/>
              <a:t>控制</a:t>
            </a:r>
            <a:r>
              <a:rPr lang="en-US" altLang="zh-CN" sz="2400" noProof="1"/>
              <a:t>LED_1</a:t>
            </a:r>
            <a:r>
              <a:rPr lang="zh-CN" altLang="en-US" sz="2400" noProof="1"/>
              <a:t>、</a:t>
            </a:r>
            <a:r>
              <a:rPr lang="en-US" altLang="zh-CN" sz="2400" noProof="1"/>
              <a:t>LED_2</a:t>
            </a:r>
            <a:r>
              <a:rPr lang="zh-CN" altLang="en-US" sz="2400" noProof="1"/>
              <a:t>指示灯。</a:t>
            </a:r>
            <a:endParaRPr lang="en-US" altLang="zh-CN" sz="2400" noProof="1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要求：按键</a:t>
            </a:r>
            <a:r>
              <a:rPr lang="en-US" altLang="zh-CN" sz="2400" noProof="1"/>
              <a:t>K1</a:t>
            </a:r>
            <a:r>
              <a:rPr lang="zh-CN" altLang="en-US" sz="2400" noProof="1"/>
              <a:t>、</a:t>
            </a:r>
            <a:r>
              <a:rPr lang="en-US" altLang="zh-CN" sz="2400" noProof="1"/>
              <a:t>K2</a:t>
            </a:r>
            <a:r>
              <a:rPr lang="zh-CN" altLang="en-US" sz="2400" noProof="1"/>
              <a:t>分别对应指示灯</a:t>
            </a:r>
            <a:r>
              <a:rPr lang="en-US" altLang="zh-CN" sz="2400" noProof="1"/>
              <a:t>LED_1</a:t>
            </a:r>
            <a:r>
              <a:rPr lang="zh-CN" altLang="en-US" sz="2400" noProof="1"/>
              <a:t>、</a:t>
            </a:r>
            <a:r>
              <a:rPr lang="en-US" altLang="zh-CN" sz="2400" noProof="1"/>
              <a:t>LED_2</a:t>
            </a:r>
            <a:r>
              <a:rPr lang="zh-CN" altLang="en-US" sz="2400" noProof="1"/>
              <a:t>的通断，当按键按下时，对应的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指示灯被点亮。按键应当作为输入引脚来获取引脚的状态判断按键是否被按下；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指示灯则作为输出引脚，当按键被按下以后，设置</a:t>
            </a:r>
            <a:r>
              <a:rPr lang="en-US" altLang="zh-CN" sz="2400" noProof="1"/>
              <a:t>LED</a:t>
            </a:r>
            <a:r>
              <a:rPr lang="zh-CN" altLang="en-US" sz="2400" noProof="1"/>
              <a:t>数据寄存器的状态，控制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指示灯的亮与灭。</a:t>
            </a:r>
            <a:endParaRPr lang="zh-CN" altLang="en-US" noProof="1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9E69D78-0C28-4E03-9414-0E4AD491A47E}"/>
              </a:ext>
            </a:extLst>
          </p:cNvPr>
          <p:cNvSpPr txBox="1"/>
          <p:nvPr/>
        </p:nvSpPr>
        <p:spPr>
          <a:xfrm>
            <a:off x="685800" y="-26988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>
                <a:latin typeface="Tw Cen MT" panose="020B0602020104020603" charset="0"/>
              </a:rPr>
              <a:t>按键控制</a:t>
            </a:r>
            <a:r>
              <a:rPr lang="en-US" altLang="zh-CN" sz="3600">
                <a:latin typeface="Tw Cen MT" panose="020B0602020104020603" charset="0"/>
              </a:rPr>
              <a:t>LED</a:t>
            </a:r>
            <a:r>
              <a:rPr lang="zh-CN" altLang="en-US" sz="3600">
                <a:latin typeface="Tw Cen MT" panose="020B0602020104020603" charset="0"/>
              </a:rPr>
              <a:t>实例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1">
            <a:extLst>
              <a:ext uri="{FF2B5EF4-FFF2-40B4-BE49-F238E27FC236}">
                <a16:creationId xmlns:a16="http://schemas.microsoft.com/office/drawing/2014/main" id="{FAE1270B-5C25-4063-B272-1F05150B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7317" r="28664" b="68704"/>
          <a:stretch>
            <a:fillRect/>
          </a:stretch>
        </p:blipFill>
        <p:spPr bwMode="auto">
          <a:xfrm>
            <a:off x="1115616" y="2609850"/>
            <a:ext cx="72834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C368935D-5E4E-48B8-A943-8B634F735C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16832"/>
            <a:ext cx="8267700" cy="10080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某开发板按键的硬件连接图如图所示，</a:t>
            </a:r>
            <a:r>
              <a:rPr lang="en-US" altLang="zh-CN" sz="2400" noProof="1"/>
              <a:t>8</a:t>
            </a:r>
            <a:r>
              <a:rPr lang="zh-CN" altLang="en-US" sz="2400" noProof="1"/>
              <a:t>个按键对应于</a:t>
            </a:r>
            <a:r>
              <a:rPr lang="en-US" altLang="zh-CN" sz="2400" noProof="1"/>
              <a:t>EINT0-5</a:t>
            </a:r>
            <a:r>
              <a:rPr lang="zh-CN" altLang="en-US" sz="2400" noProof="1"/>
              <a:t>，及</a:t>
            </a:r>
            <a:r>
              <a:rPr lang="en-US" altLang="zh-CN" sz="2400" noProof="1"/>
              <a:t>KP_COL6-7</a:t>
            </a:r>
            <a:endParaRPr lang="zh-CN" altLang="en-US" sz="2400" noProof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AC9947F-2BDD-4C28-9D8C-6D943C656DA8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4D3D3E6F-D970-46C6-B6FA-362A8D506A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273" y="1931193"/>
            <a:ext cx="8267700" cy="10080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某开发板按键与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连接图如图所示，</a:t>
            </a:r>
            <a:r>
              <a:rPr lang="en-US" altLang="zh-CN" sz="2400" noProof="1"/>
              <a:t>8</a:t>
            </a:r>
            <a:r>
              <a:rPr lang="zh-CN" altLang="en-US" sz="2400" noProof="1"/>
              <a:t>个按键对应于</a:t>
            </a:r>
            <a:r>
              <a:rPr lang="en-US" altLang="zh-CN" sz="2400" noProof="1"/>
              <a:t>EINT0-5</a:t>
            </a:r>
            <a:r>
              <a:rPr lang="zh-CN" altLang="en-US" sz="2400" noProof="1"/>
              <a:t>，及</a:t>
            </a:r>
            <a:r>
              <a:rPr lang="en-US" altLang="zh-CN" sz="2400" noProof="1"/>
              <a:t>KP_COL6-7</a:t>
            </a:r>
            <a:endParaRPr lang="zh-CN" altLang="en-US" sz="2400" noProof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4C0666-029C-4109-BBAE-AF3AFB4196E7}"/>
              </a:ext>
            </a:extLst>
          </p:cNvPr>
          <p:cNvSpPr txBox="1"/>
          <p:nvPr/>
        </p:nvSpPr>
        <p:spPr>
          <a:xfrm>
            <a:off x="685800" y="792413"/>
            <a:ext cx="7772400" cy="62046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47107" name="图片 5">
            <a:extLst>
              <a:ext uri="{FF2B5EF4-FFF2-40B4-BE49-F238E27FC236}">
                <a16:creationId xmlns:a16="http://schemas.microsoft.com/office/drawing/2014/main" id="{8DA9B698-A53F-4B4E-A794-7493E488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t="33896" r="60803" b="58788"/>
          <a:stretch>
            <a:fillRect/>
          </a:stretch>
        </p:blipFill>
        <p:spPr bwMode="auto">
          <a:xfrm>
            <a:off x="2699792" y="3235749"/>
            <a:ext cx="36052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6">
            <a:extLst>
              <a:ext uri="{FF2B5EF4-FFF2-40B4-BE49-F238E27FC236}">
                <a16:creationId xmlns:a16="http://schemas.microsoft.com/office/drawing/2014/main" id="{BAE09FEF-A0E7-4BFF-8D64-C5831FF1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5" t="38028" r="29401" b="58788"/>
          <a:stretch>
            <a:fillRect/>
          </a:stretch>
        </p:blipFill>
        <p:spPr bwMode="auto">
          <a:xfrm>
            <a:off x="2763836" y="4689984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矩形 1">
            <a:extLst>
              <a:ext uri="{FF2B5EF4-FFF2-40B4-BE49-F238E27FC236}">
                <a16:creationId xmlns:a16="http://schemas.microsoft.com/office/drawing/2014/main" id="{0638465A-F48B-4003-991D-90FACA47B77E}"/>
              </a:ext>
            </a:extLst>
          </p:cNvPr>
          <p:cNvSpPr/>
          <p:nvPr/>
        </p:nvSpPr>
        <p:spPr>
          <a:xfrm>
            <a:off x="1763712" y="5669929"/>
            <a:ext cx="5616575" cy="1128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按键</a:t>
            </a:r>
            <a:r>
              <a:rPr lang="en-US" altLang="zh-CN" sz="2400" noProof="1">
                <a:latin typeface="Arial" panose="020B0604020202020204" pitchFamily="34" charset="0"/>
              </a:rPr>
              <a:t>KEY1</a:t>
            </a:r>
            <a:r>
              <a:rPr lang="zh-CN" altLang="en-US" sz="2400" noProof="1">
                <a:latin typeface="Arial" panose="020B0604020202020204" pitchFamily="34" charset="0"/>
              </a:rPr>
              <a:t>～</a:t>
            </a:r>
            <a:r>
              <a:rPr lang="en-US" altLang="zh-CN" sz="2400" noProof="1">
                <a:latin typeface="Arial" panose="020B0604020202020204" pitchFamily="34" charset="0"/>
              </a:rPr>
              <a:t>6</a:t>
            </a:r>
            <a:r>
              <a:rPr lang="zh-CN" altLang="en-US" sz="2400" noProof="1">
                <a:latin typeface="Arial" panose="020B0604020202020204" pitchFamily="34" charset="0"/>
              </a:rPr>
              <a:t>与</a:t>
            </a:r>
            <a:r>
              <a:rPr lang="en-US" altLang="zh-CN" sz="2400" noProof="1">
                <a:latin typeface="Arial" panose="020B0604020202020204" pitchFamily="34" charset="0"/>
              </a:rPr>
              <a:t>GPH0_0~ GPH0_5</a:t>
            </a:r>
            <a:r>
              <a:rPr lang="zh-CN" altLang="en-US" sz="2400" noProof="1">
                <a:latin typeface="Arial" panose="020B0604020202020204" pitchFamily="34" charset="0"/>
              </a:rPr>
              <a:t>连接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按键</a:t>
            </a:r>
            <a:r>
              <a:rPr lang="en-US" altLang="zh-CN" sz="2400" noProof="1">
                <a:latin typeface="Arial" panose="020B0604020202020204" pitchFamily="34" charset="0"/>
              </a:rPr>
              <a:t>KEY7</a:t>
            </a:r>
            <a:r>
              <a:rPr lang="zh-CN" altLang="en-US" sz="2400" noProof="1">
                <a:latin typeface="Arial" panose="020B0604020202020204" pitchFamily="34" charset="0"/>
              </a:rPr>
              <a:t>～</a:t>
            </a:r>
            <a:r>
              <a:rPr lang="en-US" altLang="zh-CN" sz="2400" noProof="1">
                <a:latin typeface="Arial" panose="020B0604020202020204" pitchFamily="34" charset="0"/>
              </a:rPr>
              <a:t>8</a:t>
            </a:r>
            <a:r>
              <a:rPr lang="zh-CN" altLang="en-US" sz="2400" noProof="1">
                <a:latin typeface="Arial" panose="020B0604020202020204" pitchFamily="34" charset="0"/>
              </a:rPr>
              <a:t>与</a:t>
            </a:r>
            <a:r>
              <a:rPr lang="en-US" altLang="zh-CN" sz="2400" noProof="1">
                <a:latin typeface="Arial" panose="020B0604020202020204" pitchFamily="34" charset="0"/>
              </a:rPr>
              <a:t>GPH2_6~ GPH2_7</a:t>
            </a:r>
            <a:r>
              <a:rPr lang="zh-CN" altLang="en-US" sz="2400" noProof="1">
                <a:latin typeface="Arial" panose="020B0604020202020204" pitchFamily="34" charset="0"/>
              </a:rPr>
              <a:t>连接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A03A8AFD-C94F-4034-8B83-1F97932376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3024" y="1809406"/>
            <a:ext cx="8229600" cy="10080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查阅</a:t>
            </a:r>
            <a:r>
              <a:rPr lang="en-US" altLang="zh-CN" sz="2400" noProof="1"/>
              <a:t>GPH0</a:t>
            </a:r>
            <a:r>
              <a:rPr lang="zh-CN" altLang="en-US" sz="2400" noProof="1"/>
              <a:t>和</a:t>
            </a:r>
            <a:r>
              <a:rPr lang="en-US" altLang="zh-CN" sz="2400" noProof="1"/>
              <a:t>GPH2</a:t>
            </a:r>
            <a:r>
              <a:rPr lang="zh-CN" altLang="en-US" sz="2400" noProof="1"/>
              <a:t>的三个寄存器的地址以及每个引脚所对应的寄存器位。以</a:t>
            </a:r>
            <a:r>
              <a:rPr lang="en-US" altLang="zh-CN" sz="2400" noProof="1"/>
              <a:t>GPH0</a:t>
            </a:r>
            <a:r>
              <a:rPr lang="zh-CN" altLang="en-US" sz="2400" noProof="1"/>
              <a:t>为例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93B139-E5F5-4264-89A8-DC53782CED1E}"/>
              </a:ext>
            </a:extLst>
          </p:cNvPr>
          <p:cNvSpPr txBox="1"/>
          <p:nvPr/>
        </p:nvSpPr>
        <p:spPr>
          <a:xfrm>
            <a:off x="685800" y="-26988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>
                <a:latin typeface="Tw Cen MT" panose="020B0602020104020603" charset="0"/>
              </a:rPr>
              <a:t>按键控制</a:t>
            </a:r>
            <a:r>
              <a:rPr lang="en-US" altLang="zh-CN" sz="3600">
                <a:latin typeface="Tw Cen MT" panose="020B0602020104020603" charset="0"/>
              </a:rPr>
              <a:t>LED</a:t>
            </a:r>
            <a:r>
              <a:rPr lang="zh-CN" altLang="en-US" sz="3600">
                <a:latin typeface="Tw Cen MT" panose="020B0602020104020603" charset="0"/>
              </a:rPr>
              <a:t>实例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48131" name="图片 1">
            <a:extLst>
              <a:ext uri="{FF2B5EF4-FFF2-40B4-BE49-F238E27FC236}">
                <a16:creationId xmlns:a16="http://schemas.microsoft.com/office/drawing/2014/main" id="{E2859581-FA0C-4238-965D-8EA53DD8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46672" r="21805" b="47348"/>
          <a:stretch>
            <a:fillRect/>
          </a:stretch>
        </p:blipFill>
        <p:spPr bwMode="auto">
          <a:xfrm>
            <a:off x="872737" y="3290439"/>
            <a:ext cx="7894638" cy="85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40F0E7-EDC2-4D70-8DB4-5416E0DB7B71}"/>
              </a:ext>
            </a:extLst>
          </p:cNvPr>
          <p:cNvSpPr txBox="1"/>
          <p:nvPr/>
        </p:nvSpPr>
        <p:spPr>
          <a:xfrm>
            <a:off x="3276600" y="2789732"/>
            <a:ext cx="2590800" cy="400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dirty="0"/>
              <a:t>GPH0</a:t>
            </a:r>
            <a:r>
              <a:rPr kumimoji="1" lang="zh-CN" altLang="en-US" sz="2000" dirty="0"/>
              <a:t>寄存器地址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7AA849-BF8D-46E8-B8EF-2DCD77AC6D92}"/>
              </a:ext>
            </a:extLst>
          </p:cNvPr>
          <p:cNvSpPr txBox="1"/>
          <p:nvPr/>
        </p:nvSpPr>
        <p:spPr>
          <a:xfrm>
            <a:off x="3163499" y="4068210"/>
            <a:ext cx="3168650" cy="400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latin typeface="Tw Cen MT" panose="020B0602020104020603" charset="0"/>
              </a:rPr>
              <a:t>GPH0</a:t>
            </a:r>
            <a:r>
              <a:rPr kumimoji="1" lang="zh-CN" altLang="en-US" sz="2000">
                <a:solidFill>
                  <a:srgbClr val="000000"/>
                </a:solidFill>
                <a:latin typeface="Tw Cen MT" panose="020B0602020104020603" charset="0"/>
              </a:rPr>
              <a:t>控制寄存器的设置</a:t>
            </a:r>
          </a:p>
        </p:txBody>
      </p:sp>
      <p:pic>
        <p:nvPicPr>
          <p:cNvPr id="48134" name="图片 7">
            <a:extLst>
              <a:ext uri="{FF2B5EF4-FFF2-40B4-BE49-F238E27FC236}">
                <a16:creationId xmlns:a16="http://schemas.microsoft.com/office/drawing/2014/main" id="{96AFE77A-A910-42B6-8C89-A60C6B08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55170" r="21803" b="28870"/>
          <a:stretch>
            <a:fillRect/>
          </a:stretch>
        </p:blipFill>
        <p:spPr bwMode="auto">
          <a:xfrm>
            <a:off x="872737" y="4449762"/>
            <a:ext cx="77501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57D3624F-EB94-4E56-AB9D-E14251C45D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584" y="1844824"/>
            <a:ext cx="8229600" cy="1417638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zh-CN" sz="2400" noProof="1"/>
              <a:t>LED</a:t>
            </a:r>
            <a:r>
              <a:rPr lang="zh-CN" altLang="en-US" sz="2400" noProof="1"/>
              <a:t>灯的硬件连接图如图所示。当控制引脚置位高电平时，线路处于导通，此时对应的</a:t>
            </a:r>
            <a:r>
              <a:rPr lang="en-US" altLang="zh-CN" sz="2400" noProof="1"/>
              <a:t>LED</a:t>
            </a:r>
            <a:r>
              <a:rPr lang="zh-CN" altLang="en-US" sz="2400" noProof="1"/>
              <a:t>灯点亮；当控制引脚置为低电平时，对应线路处于断路状态，此时，对应的</a:t>
            </a:r>
            <a:r>
              <a:rPr lang="en-US" altLang="zh-CN" sz="2400" noProof="1"/>
              <a:t>LED</a:t>
            </a:r>
            <a:r>
              <a:rPr lang="zh-CN" altLang="en-US" sz="2400" noProof="1"/>
              <a:t>灯灭。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9E929DF-AA18-461A-B4D4-A35FF56FDB7F}"/>
              </a:ext>
            </a:extLst>
          </p:cNvPr>
          <p:cNvSpPr txBox="1"/>
          <p:nvPr/>
        </p:nvSpPr>
        <p:spPr>
          <a:xfrm>
            <a:off x="685800" y="836612"/>
            <a:ext cx="7772400" cy="5762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49155" name="图片 1">
            <a:extLst>
              <a:ext uri="{FF2B5EF4-FFF2-40B4-BE49-F238E27FC236}">
                <a16:creationId xmlns:a16="http://schemas.microsoft.com/office/drawing/2014/main" id="{020AB3D6-E647-4F4F-89BA-71F7FC4F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t="40550" r="25168" b="46671"/>
          <a:stretch>
            <a:fillRect/>
          </a:stretch>
        </p:blipFill>
        <p:spPr bwMode="auto">
          <a:xfrm>
            <a:off x="1409700" y="2997200"/>
            <a:ext cx="63246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A99A79CA-6556-4EF0-A37B-9FAF5679C6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429" y="1829003"/>
            <a:ext cx="8229600" cy="33623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noProof="1"/>
              <a:t>LED</a:t>
            </a:r>
            <a:r>
              <a:rPr lang="zh-CN" altLang="en-US" sz="2400" noProof="1"/>
              <a:t>指示灯作为输出引脚，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直接通过控制引脚</a:t>
            </a:r>
            <a:r>
              <a:rPr lang="en-US" altLang="zh-CN" sz="2400" noProof="1"/>
              <a:t>GPC1[4:3]</a:t>
            </a:r>
            <a:r>
              <a:rPr lang="zh-CN" altLang="en-US" sz="2400" noProof="1"/>
              <a:t>的高低电平来实现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指示灯的通断。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noProof="1">
                <a:solidFill>
                  <a:srgbClr val="000099"/>
                </a:solidFill>
              </a:rPr>
              <a:t>程序设计逻辑为：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zh-CN" altLang="en-US" sz="2400" noProof="1"/>
              <a:t>（</a:t>
            </a:r>
            <a:r>
              <a:rPr lang="en-US" altLang="zh-CN" sz="2400" noProof="1"/>
              <a:t>1</a:t>
            </a:r>
            <a:r>
              <a:rPr lang="zh-CN" altLang="en-US" sz="2400" noProof="1"/>
              <a:t>）将按键对应引脚设置为输入引脚，将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指示灯对应控制引脚设置为输出引脚。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zh-CN" altLang="en-US" sz="2400" noProof="1"/>
              <a:t>（</a:t>
            </a:r>
            <a:r>
              <a:rPr lang="en-US" altLang="zh-CN" sz="2400" noProof="1"/>
              <a:t>2</a:t>
            </a:r>
            <a:r>
              <a:rPr lang="zh-CN" altLang="en-US" sz="2400" noProof="1"/>
              <a:t>）通过查询方式进行按键状态的判断，从而实现对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指示灯的控制。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EFF8A2-3B92-4FDF-A55C-F5C411677F18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50179" name="图片 5">
            <a:extLst>
              <a:ext uri="{FF2B5EF4-FFF2-40B4-BE49-F238E27FC236}">
                <a16:creationId xmlns:a16="http://schemas.microsoft.com/office/drawing/2014/main" id="{3A8AB5B8-694B-47C8-9384-93309A7F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60864" r="51724" b="32632"/>
          <a:stretch>
            <a:fillRect/>
          </a:stretch>
        </p:blipFill>
        <p:spPr bwMode="auto">
          <a:xfrm>
            <a:off x="2915816" y="4797152"/>
            <a:ext cx="58959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C8A3327-2173-4EF6-928A-4EB42D32B16C}"/>
              </a:ext>
            </a:extLst>
          </p:cNvPr>
          <p:cNvSpPr txBox="1"/>
          <p:nvPr/>
        </p:nvSpPr>
        <p:spPr>
          <a:xfrm>
            <a:off x="685800" y="-26988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>
                <a:latin typeface="Tw Cen MT" panose="020B0602020104020603" charset="0"/>
              </a:rPr>
              <a:t>按键控制</a:t>
            </a:r>
            <a:r>
              <a:rPr lang="en-US" altLang="zh-CN" sz="3600">
                <a:latin typeface="Tw Cen MT" panose="020B0602020104020603" charset="0"/>
              </a:rPr>
              <a:t>LED</a:t>
            </a:r>
            <a:r>
              <a:rPr lang="zh-CN" altLang="en-US" sz="3600">
                <a:latin typeface="Tw Cen MT" panose="020B0602020104020603" charset="0"/>
              </a:rPr>
              <a:t>实例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1D8B6-AB35-41E5-96EC-7D8AC84F67B4}"/>
              </a:ext>
            </a:extLst>
          </p:cNvPr>
          <p:cNvSpPr/>
          <p:nvPr/>
        </p:nvSpPr>
        <p:spPr>
          <a:xfrm>
            <a:off x="323850" y="1916113"/>
            <a:ext cx="8820150" cy="46196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ts val="12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口控制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LED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指示灯的实例代码，以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语言编写</a:t>
            </a:r>
            <a:r>
              <a:rPr lang="en-US" altLang="zh-CN" sz="2400"/>
              <a:t>key.c</a:t>
            </a:r>
            <a:r>
              <a:rPr lang="zh-CN" altLang="en-US" sz="2400"/>
              <a:t>代码</a:t>
            </a:r>
          </a:p>
        </p:txBody>
      </p:sp>
      <p:sp>
        <p:nvSpPr>
          <p:cNvPr id="51204" name="矩形 1">
            <a:extLst>
              <a:ext uri="{FF2B5EF4-FFF2-40B4-BE49-F238E27FC236}">
                <a16:creationId xmlns:a16="http://schemas.microsoft.com/office/drawing/2014/main" id="{1A7944AC-A897-4EA5-83F2-AC13484D88C3}"/>
              </a:ext>
            </a:extLst>
          </p:cNvPr>
          <p:cNvSpPr/>
          <p:nvPr/>
        </p:nvSpPr>
        <p:spPr>
          <a:xfrm>
            <a:off x="395288" y="2636838"/>
            <a:ext cx="8528050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GPC1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GPH0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的两个寄存器的地址所指向的内容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GPC1CON  *((volatile unsigned long *)0xE0200060)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GPC1DAT  *((volatile unsigned long *)0xE0200064)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GPH0CON  *((volatile unsigned long *)0xE0200C00)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GPH0DAT   *((volatile unsigned long *)0xE0200C04)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FFAA-A46A-4F72-9D73-C2332B4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上节课内容复习（</a:t>
            </a:r>
            <a:r>
              <a:rPr lang="en-US" altLang="zh-CN" dirty="0"/>
              <a:t>4-2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0AEC-ACCA-444C-92AF-BCF6194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824"/>
            <a:ext cx="8034828" cy="475252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Makefile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调用格式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$(function arguments)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区别：小括号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${function arguments}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大括号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make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中，以“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”开头表示函数（记住这句话）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—— function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为函数名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—— arguments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为变量名；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函数名与变量名之间以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空格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隔开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多个变量以“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”隔开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sz="2000" dirty="0"/>
              <a:t>$(</a:t>
            </a:r>
            <a:r>
              <a:rPr lang="en-US" altLang="zh-CN" sz="2000" dirty="0" err="1">
                <a:solidFill>
                  <a:srgbClr val="FF0000"/>
                </a:solidFill>
              </a:rPr>
              <a:t>subst</a:t>
            </a:r>
            <a:r>
              <a:rPr lang="en-US" altLang="zh-CN" sz="2000" dirty="0"/>
              <a:t> Windows, Linux, Windows is an OS!)</a:t>
            </a:r>
          </a:p>
          <a:p>
            <a:pPr eaLnBrk="1" hangingPunct="1"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</a:rPr>
              <a:t>结果</a:t>
            </a:r>
            <a:r>
              <a:rPr lang="zh-CN" altLang="en-US" sz="2400" dirty="0"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en-US" altLang="zh-CN" sz="2000" dirty="0"/>
              <a:t>Linux is an OS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CN" sz="2000" dirty="0"/>
              <a:t>$(</a:t>
            </a:r>
            <a:r>
              <a:rPr lang="en-US" altLang="zh-CN" sz="2000" dirty="0">
                <a:solidFill>
                  <a:srgbClr val="FF0000"/>
                </a:solidFill>
              </a:rPr>
              <a:t>wildcard </a:t>
            </a:r>
            <a:r>
              <a:rPr lang="en-US" altLang="zh-CN" sz="2000" dirty="0"/>
              <a:t>*.c)   </a:t>
            </a:r>
            <a:r>
              <a:rPr lang="zh-CN" altLang="en-US" sz="2400" dirty="0">
                <a:latin typeface="宋体" panose="02010600030101010101" pitchFamily="2" charset="-122"/>
              </a:rPr>
              <a:t>结果</a:t>
            </a:r>
            <a:r>
              <a:rPr lang="zh-CN" altLang="en-US" sz="2400" dirty="0"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en-US" altLang="zh-CN" sz="2000" dirty="0"/>
              <a:t>cc2.c cc4.c</a:t>
            </a:r>
          </a:p>
          <a:p>
            <a:pPr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列出当前目录下符合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PATTERN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格式的文件名，并以列表形式显示结果。</a:t>
            </a:r>
            <a:endParaRPr lang="en-US" altLang="zh-CN" sz="2000" dirty="0"/>
          </a:p>
          <a:p>
            <a:pPr eaLnBrk="1" hangingPunct="1">
              <a:buClr>
                <a:schemeClr val="tx1"/>
              </a:buClr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7379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1EB2EE6-96AF-4406-BDB9-56EB89535EFD}"/>
              </a:ext>
            </a:extLst>
          </p:cNvPr>
          <p:cNvSpPr txBox="1"/>
          <p:nvPr/>
        </p:nvSpPr>
        <p:spPr>
          <a:xfrm>
            <a:off x="685800" y="-26988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>
                <a:latin typeface="Tw Cen MT" panose="020B0602020104020603" charset="0"/>
              </a:rPr>
              <a:t>按键控制</a:t>
            </a:r>
            <a:r>
              <a:rPr lang="en-US" altLang="zh-CN" sz="3600">
                <a:latin typeface="Tw Cen MT" panose="020B0602020104020603" charset="0"/>
              </a:rPr>
              <a:t>LED</a:t>
            </a:r>
            <a:r>
              <a:rPr lang="zh-CN" altLang="en-US" sz="3600">
                <a:latin typeface="Tw Cen MT" panose="020B0602020104020603" charset="0"/>
              </a:rPr>
              <a:t>实例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2227" name="矩形 2">
            <a:extLst>
              <a:ext uri="{FF2B5EF4-FFF2-40B4-BE49-F238E27FC236}">
                <a16:creationId xmlns:a16="http://schemas.microsoft.com/office/drawing/2014/main" id="{E7445A49-7A6B-4AC6-BD0A-F56B8C6C5610}"/>
              </a:ext>
            </a:extLst>
          </p:cNvPr>
          <p:cNvSpPr/>
          <p:nvPr/>
        </p:nvSpPr>
        <p:spPr>
          <a:xfrm>
            <a:off x="755576" y="1916832"/>
            <a:ext cx="8207375" cy="320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int main()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int key_val = 0;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int bit;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GPC1CON &amp;= ~(0xFF &lt;&lt; 12);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GPC1CON |=((0x01&lt;&lt;12)|(0x01&lt;&lt;16));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GPC1_3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GPC1_4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为输出：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LED2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LED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控制引脚设置为输出引脚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GPC1_3/4——LED1/2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CBB4F0-DB6E-4EAA-896C-D35A7F9300DA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3251" name="矩形 1">
            <a:extLst>
              <a:ext uri="{FF2B5EF4-FFF2-40B4-BE49-F238E27FC236}">
                <a16:creationId xmlns:a16="http://schemas.microsoft.com/office/drawing/2014/main" id="{E4A90508-A80E-4546-A092-89C374D52668}"/>
              </a:ext>
            </a:extLst>
          </p:cNvPr>
          <p:cNvSpPr/>
          <p:nvPr/>
        </p:nvSpPr>
        <p:spPr>
          <a:xfrm>
            <a:off x="708721" y="1871662"/>
            <a:ext cx="8747125" cy="46166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GPC1DAT &amp;= ~(0xFF &lt;&lt; 0);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LED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指示灯初始化状态都熄灭。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GPH0CON &amp;= ~(0xFF &lt;&lt; 0);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GPH0_0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GPH0_1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为输入：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key1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按键初始化。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while (1)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{   key_val = GPH0DAT &amp; 0x3;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取得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GPH0DAT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的低两位，赋值给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key_val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if (key_val)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如果不为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，表示可能有按键按下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</a:t>
            </a:r>
            <a:r>
              <a:rPr lang="en-US" altLang="zh-CN" sz="2400" noProof="1"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delay(500000);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防抖延时</a:t>
            </a:r>
            <a:endParaRPr lang="en-US" altLang="zh-CN" sz="2400" noProof="1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8A4DC3-7E60-4961-90D3-F3C820493CDA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4275" name="矩形 1">
            <a:extLst>
              <a:ext uri="{FF2B5EF4-FFF2-40B4-BE49-F238E27FC236}">
                <a16:creationId xmlns:a16="http://schemas.microsoft.com/office/drawing/2014/main" id="{9BB668D5-8102-429A-9873-3F65487ABBDB}"/>
              </a:ext>
            </a:extLst>
          </p:cNvPr>
          <p:cNvSpPr/>
          <p:nvPr/>
        </p:nvSpPr>
        <p:spPr>
          <a:xfrm>
            <a:off x="827584" y="1793583"/>
            <a:ext cx="8785225" cy="5078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key_val = GPH0DAT &amp; 0x3;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	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延时后继续获取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GPH0DAT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的的低两位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if (key_val) 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如果还不为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，表示真正有按键按下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</a:t>
            </a:r>
            <a:r>
              <a:rPr lang="en-US" altLang="zh-CN" sz="2400" noProof="1"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    if (0x01 == key_val)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如果值为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0x1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0b01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）表示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按下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        </a:t>
            </a:r>
            <a:r>
              <a:rPr lang="en-US" altLang="zh-CN" sz="2400" noProof="1">
                <a:latin typeface="Arial" panose="020B0604020202020204" pitchFamily="34" charset="0"/>
              </a:rPr>
              <a:t>GPC1DAT ^= 1 &lt;&lt; 3;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点亮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toggle LED1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    else if (0x02 == key_val)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如果值为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0x2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0b10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）表示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key2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按下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        </a:t>
            </a:r>
            <a:r>
              <a:rPr lang="en-US" altLang="zh-CN" sz="2400" noProof="1">
                <a:latin typeface="Arial" panose="020B0604020202020204" pitchFamily="34" charset="0"/>
              </a:rPr>
              <a:t>GPC1DAT ^= 1 &lt;&lt; 4;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点亮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toggle LED2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}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}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}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return 0;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D1E0F6-28CB-42A9-ABCA-950845A81A56}"/>
              </a:ext>
            </a:extLst>
          </p:cNvPr>
          <p:cNvSpPr txBox="1"/>
          <p:nvPr/>
        </p:nvSpPr>
        <p:spPr>
          <a:xfrm>
            <a:off x="685800" y="764704"/>
            <a:ext cx="7772400" cy="6481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5299" name="矩形 1">
            <a:extLst>
              <a:ext uri="{FF2B5EF4-FFF2-40B4-BE49-F238E27FC236}">
                <a16:creationId xmlns:a16="http://schemas.microsoft.com/office/drawing/2014/main" id="{CC1F6959-3FD3-42BF-A6FF-8E2B542C62CC}"/>
              </a:ext>
            </a:extLst>
          </p:cNvPr>
          <p:cNvSpPr/>
          <p:nvPr/>
        </p:nvSpPr>
        <p:spPr>
          <a:xfrm>
            <a:off x="1043608" y="2276872"/>
            <a:ext cx="6697663" cy="24622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程序入口（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start.S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文件）。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.global _start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@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声明一个全局的标号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_start: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bl main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@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跳转到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函数去执行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halt:   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b halt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C7ED97-1304-4549-9D25-6C2F88321111}"/>
              </a:ext>
            </a:extLst>
          </p:cNvPr>
          <p:cNvSpPr txBox="1"/>
          <p:nvPr/>
        </p:nvSpPr>
        <p:spPr>
          <a:xfrm>
            <a:off x="-756592" y="404664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6323" name="矩形 1">
            <a:extLst>
              <a:ext uri="{FF2B5EF4-FFF2-40B4-BE49-F238E27FC236}">
                <a16:creationId xmlns:a16="http://schemas.microsoft.com/office/drawing/2014/main" id="{A151560C-913B-4898-8A69-0ABC9DEC7CB2}"/>
              </a:ext>
            </a:extLst>
          </p:cNvPr>
          <p:cNvSpPr/>
          <p:nvPr/>
        </p:nvSpPr>
        <p:spPr>
          <a:xfrm>
            <a:off x="1043608" y="2132856"/>
            <a:ext cx="7200900" cy="363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Makefile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文件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en-US" noProof="1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latin typeface="Arial" panose="020B0604020202020204" pitchFamily="34" charset="0"/>
              </a:rPr>
              <a:t>key.bin: start.o key.o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arm-linux-ld -Ttext 0x20000000 -o key.elf $^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arm-linux-objcopy -O binary key.elf $@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arm-linux-objdump -D key.elf &gt; key.dis   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key.o : key.c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arm-linux-gcc -c $&lt; -o $@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start.o:start.S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arm-linux-gcc -c $&lt; -o $@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clean: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rm *.o *.elf *.bin *.dis</a:t>
            </a:r>
            <a:endParaRPr lang="zh-C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E9685C0-6943-4235-A75C-97C43DD1DBAE}"/>
              </a:ext>
            </a:extLst>
          </p:cNvPr>
          <p:cNvSpPr txBox="1"/>
          <p:nvPr/>
        </p:nvSpPr>
        <p:spPr>
          <a:xfrm>
            <a:off x="611560" y="637982"/>
            <a:ext cx="7772400" cy="9630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4F41890E-8D8D-41A0-8550-CE33A4B1DE61}"/>
              </a:ext>
            </a:extLst>
          </p:cNvPr>
          <p:cNvSpPr/>
          <p:nvPr/>
        </p:nvSpPr>
        <p:spPr>
          <a:xfrm>
            <a:off x="971600" y="2528887"/>
            <a:ext cx="864235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GPC1CON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(*((volatile unsigned long *)0xE0200060))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GPC1DAT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(*((volatile unsigned long *)0xE0200064))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LEDS  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DELAYVAL 1</a:t>
            </a:r>
          </a:p>
        </p:txBody>
      </p:sp>
      <p:sp>
        <p:nvSpPr>
          <p:cNvPr id="57348" name="矩形 1">
            <a:extLst>
              <a:ext uri="{FF2B5EF4-FFF2-40B4-BE49-F238E27FC236}">
                <a16:creationId xmlns:a16="http://schemas.microsoft.com/office/drawing/2014/main" id="{C0334207-D7E6-4BA8-B0AD-5FC73397C420}"/>
              </a:ext>
            </a:extLst>
          </p:cNvPr>
          <p:cNvSpPr/>
          <p:nvPr/>
        </p:nvSpPr>
        <p:spPr>
          <a:xfrm>
            <a:off x="1258888" y="1370013"/>
            <a:ext cx="35544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实现跑马灯的</a:t>
            </a:r>
            <a:r>
              <a:rPr lang="en-US" altLang="zh-CN" sz="2400" noProof="1">
                <a:latin typeface="Arial" panose="020B0604020202020204" pitchFamily="34" charset="0"/>
              </a:rPr>
              <a:t>Main.c</a:t>
            </a:r>
            <a:r>
              <a:rPr lang="zh-CN" altLang="en-US" sz="2400" noProof="1">
                <a:latin typeface="Arial" panose="020B0604020202020204" pitchFamily="34" charset="0"/>
              </a:rPr>
              <a:t>代码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9EC997-4B93-418D-8180-1153F450BE27}"/>
              </a:ext>
            </a:extLst>
          </p:cNvPr>
          <p:cNvSpPr txBox="1"/>
          <p:nvPr/>
        </p:nvSpPr>
        <p:spPr>
          <a:xfrm>
            <a:off x="685800" y="832718"/>
            <a:ext cx="7772400" cy="580157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8371" name="矩形 1">
            <a:extLst>
              <a:ext uri="{FF2B5EF4-FFF2-40B4-BE49-F238E27FC236}">
                <a16:creationId xmlns:a16="http://schemas.microsoft.com/office/drawing/2014/main" id="{725AB0F8-10E7-4060-BEEF-E75C14C41A28}"/>
              </a:ext>
            </a:extLst>
          </p:cNvPr>
          <p:cNvSpPr/>
          <p:nvPr/>
        </p:nvSpPr>
        <p:spPr>
          <a:xfrm>
            <a:off x="971600" y="1916832"/>
            <a:ext cx="3529012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/*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延时等待函数*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int delay(int time)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int i,j;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for(i=0;i&lt;time;i++)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for(j=0;j&lt;0xfffff;j++);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return 0;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E43084-0B07-4D49-9E6A-4141BC74CCF6}"/>
              </a:ext>
            </a:extLst>
          </p:cNvPr>
          <p:cNvSpPr txBox="1"/>
          <p:nvPr/>
        </p:nvSpPr>
        <p:spPr>
          <a:xfrm>
            <a:off x="685800" y="764704"/>
            <a:ext cx="7772400" cy="6481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9395" name="矩形 1">
            <a:extLst>
              <a:ext uri="{FF2B5EF4-FFF2-40B4-BE49-F238E27FC236}">
                <a16:creationId xmlns:a16="http://schemas.microsoft.com/office/drawing/2014/main" id="{F90D90B7-D5C7-439B-BD3B-F704F0AA6418}"/>
              </a:ext>
            </a:extLst>
          </p:cNvPr>
          <p:cNvSpPr/>
          <p:nvPr/>
        </p:nvSpPr>
        <p:spPr>
          <a:xfrm>
            <a:off x="899592" y="1772816"/>
            <a:ext cx="7704137" cy="492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  //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设置功能引脚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GPC1CON &amp;=~(0xFF&lt;&lt;12);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清零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19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位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</a:t>
            </a:r>
            <a:r>
              <a:rPr lang="en-US" altLang="zh-CN" sz="2400" noProof="1">
                <a:latin typeface="Arial" panose="020B0604020202020204" pitchFamily="34" charset="0"/>
              </a:rPr>
              <a:t>GPC1CON |=((LEDS&lt;&lt;12)|(LEDS&lt;&lt;16));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		//</a:t>
            </a:r>
            <a:r>
              <a:rPr lang="zh-CN" altLang="en-US" sz="2400" noProof="1">
                <a:latin typeface="Arial" panose="020B0604020202020204" pitchFamily="34" charset="0"/>
              </a:rPr>
              <a:t> 设置</a:t>
            </a:r>
            <a:r>
              <a:rPr lang="en-US" altLang="zh-CN" sz="2400" noProof="1">
                <a:latin typeface="Arial" panose="020B0604020202020204" pitchFamily="34" charset="0"/>
              </a:rPr>
              <a:t>19</a:t>
            </a:r>
            <a:r>
              <a:rPr lang="zh-CN" altLang="en-US" sz="2400" noProof="1">
                <a:latin typeface="Arial" panose="020B0604020202020204" pitchFamily="34" charset="0"/>
              </a:rPr>
              <a:t>：</a:t>
            </a:r>
            <a:r>
              <a:rPr lang="en-US" altLang="zh-CN" sz="2400" noProof="1">
                <a:latin typeface="Arial" panose="020B0604020202020204" pitchFamily="34" charset="0"/>
              </a:rPr>
              <a:t>12</a:t>
            </a:r>
            <a:r>
              <a:rPr lang="zh-CN" altLang="en-US" sz="2400" noProof="1">
                <a:latin typeface="Arial" panose="020B0604020202020204" pitchFamily="34" charset="0"/>
              </a:rPr>
              <a:t>位为</a:t>
            </a:r>
            <a:r>
              <a:rPr lang="en-US" altLang="zh-CN" sz="2400" noProof="1">
                <a:latin typeface="Arial" panose="020B0604020202020204" pitchFamily="34" charset="0"/>
              </a:rPr>
              <a:t>00010001</a:t>
            </a:r>
            <a:r>
              <a:rPr lang="zh-CN" altLang="en-US" sz="2400" noProof="1">
                <a:latin typeface="Arial" panose="020B0604020202020204" pitchFamily="34" charset="0"/>
              </a:rPr>
              <a:t>，即</a:t>
            </a:r>
            <a:r>
              <a:rPr lang="en-US" altLang="zh-CN" sz="2400" noProof="1">
                <a:latin typeface="Arial" panose="020B0604020202020204" pitchFamily="34" charset="0"/>
              </a:rPr>
              <a:t>GPC1_3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          </a:t>
            </a:r>
            <a:r>
              <a:rPr lang="en-US" altLang="zh-CN" sz="2400" noProof="1"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GPC1_4</a:t>
            </a:r>
            <a:r>
              <a:rPr lang="zh-CN" altLang="en-US" sz="2400" noProof="1">
                <a:latin typeface="Arial" panose="020B0604020202020204" pitchFamily="34" charset="0"/>
              </a:rPr>
              <a:t>为</a:t>
            </a:r>
            <a:r>
              <a:rPr lang="en-US" altLang="zh-CN" sz="2400" noProof="1">
                <a:latin typeface="Arial" panose="020B0604020202020204" pitchFamily="34" charset="0"/>
              </a:rPr>
              <a:t>output</a:t>
            </a:r>
            <a:r>
              <a:rPr lang="zh-CN" altLang="en-US" sz="2400" noProof="1">
                <a:latin typeface="Arial" panose="020B0604020202020204" pitchFamily="34" charset="0"/>
              </a:rPr>
              <a:t>功能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设置数据引脚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GPC1DAT |=3&lt;&lt;3;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//GPC1DAT &amp;=~(3&lt;&lt;3);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熄灭两个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//GPC1PUD = 0x2AA;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3F15CA-AD12-4C52-B47B-B056F9A4DE38}"/>
              </a:ext>
            </a:extLst>
          </p:cNvPr>
          <p:cNvSpPr txBox="1"/>
          <p:nvPr/>
        </p:nvSpPr>
        <p:spPr>
          <a:xfrm>
            <a:off x="685800" y="-26988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>
                <a:latin typeface="Tw Cen MT" panose="020B0602020104020603" charset="0"/>
              </a:rPr>
              <a:t>跑马灯实例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60419" name="矩形 1">
            <a:extLst>
              <a:ext uri="{FF2B5EF4-FFF2-40B4-BE49-F238E27FC236}">
                <a16:creationId xmlns:a16="http://schemas.microsoft.com/office/drawing/2014/main" id="{81D29F47-CF96-465D-B9D4-6419B19AF905}"/>
              </a:ext>
            </a:extLst>
          </p:cNvPr>
          <p:cNvSpPr/>
          <p:nvPr/>
        </p:nvSpPr>
        <p:spPr>
          <a:xfrm>
            <a:off x="1258888" y="982663"/>
            <a:ext cx="7561262" cy="581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while(1)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点灯</a:t>
            </a:r>
            <a:endParaRPr lang="en-US" altLang="zh-CN" sz="2400" noProof="1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</a:t>
            </a:r>
            <a:r>
              <a:rPr lang="en-US" altLang="zh-CN" sz="2400" noProof="1">
                <a:latin typeface="Arial" panose="020B0604020202020204" pitchFamily="34" charset="0"/>
              </a:rPr>
              <a:t>GPC1DAT |=1&lt;&lt;3;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等待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</a:t>
            </a:r>
            <a:r>
              <a:rPr lang="en-US" altLang="zh-CN" sz="2400" noProof="1">
                <a:latin typeface="Arial" panose="020B0604020202020204" pitchFamily="34" charset="0"/>
              </a:rPr>
              <a:t>GPC1DAT &amp;=~(1&lt;&lt;3);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灭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GPC1DAT |=2&lt;&lt;3;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GPC1DAT &amp;=~(2&lt;&lt;3);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灭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696590-3FF9-45B0-A5A8-91E7F5FC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noProof="1"/>
              <a:t>本章小结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8A61C24-69AE-4435-8E08-3BD37455F0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903413"/>
            <a:ext cx="8229600" cy="3109912"/>
          </a:xfrm>
        </p:spPr>
        <p:txBody>
          <a:bodyPr/>
          <a:lstStyle/>
          <a:p>
            <a:pPr eaLnBrk="1" hangingPunct="1"/>
            <a:r>
              <a:rPr lang="zh-CN" altLang="en-US" sz="2400" noProof="1"/>
              <a:t>本章主要介绍了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的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，对</a:t>
            </a:r>
            <a:r>
              <a:rPr lang="en-US" altLang="zh-CN" sz="2400" noProof="1"/>
              <a:t>SPV210</a:t>
            </a:r>
            <a:r>
              <a:rPr lang="zh-CN" altLang="en-US" sz="2400" noProof="1"/>
              <a:t>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进行了详细的分析和介绍，并且通过实例来进行了相应的用法介绍。</a:t>
            </a:r>
          </a:p>
          <a:p>
            <a:pPr eaLnBrk="1" hangingPunct="1"/>
            <a:r>
              <a:rPr lang="en-US" altLang="zh-CN" sz="2400" noProof="1"/>
              <a:t>GPIO</a:t>
            </a:r>
            <a:r>
              <a:rPr lang="zh-CN" altLang="en-US" sz="2400" noProof="1"/>
              <a:t>的操作是所有硬件操作的基础，由此扩展开来可以了解所有硬件的操作，这是底层开发人员必须掌握的。</a:t>
            </a:r>
          </a:p>
          <a:p>
            <a:pPr eaLnBrk="1" hangingPunct="1"/>
            <a:r>
              <a:rPr lang="zh-CN" altLang="en-US" sz="2400" noProof="1"/>
              <a:t>因此，对</a:t>
            </a:r>
            <a:r>
              <a:rPr lang="en-US" altLang="zh-CN" sz="2400" noProof="1"/>
              <a:t>GPIO</a:t>
            </a:r>
            <a:r>
              <a:rPr lang="zh-CN" altLang="en-US" sz="2400" noProof="1"/>
              <a:t>的学习是展开所有硬件操作的基础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2314F-AB8A-42D5-81FA-824BF5F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上节课内容复习（</a:t>
            </a:r>
            <a:r>
              <a:rPr lang="en-US" altLang="zh-CN" dirty="0"/>
              <a:t>4-3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8B71B-7670-48C5-A2B9-7E4C4BE6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56" y="1772816"/>
            <a:ext cx="7837488" cy="5013325"/>
          </a:xfrm>
        </p:spPr>
        <p:txBody>
          <a:bodyPr/>
          <a:lstStyle/>
          <a:p>
            <a:r>
              <a:rPr lang="en-US" altLang="zh-CN" sz="1600" dirty="0"/>
              <a:t>SRCS = $(wildcard *.c)  ;</a:t>
            </a:r>
            <a:r>
              <a:rPr lang="zh-CN" altLang="en-US" sz="1600" dirty="0">
                <a:solidFill>
                  <a:srgbClr val="FF0000"/>
                </a:solidFill>
              </a:rPr>
              <a:t>这条语句定义了一个变量</a:t>
            </a:r>
            <a:r>
              <a:rPr lang="en-US" altLang="zh-CN" sz="1600" dirty="0">
                <a:solidFill>
                  <a:srgbClr val="FF0000"/>
                </a:solidFill>
              </a:rPr>
              <a:t>SRCS</a:t>
            </a:r>
            <a:r>
              <a:rPr lang="zh-CN" altLang="en-US" sz="1600" dirty="0">
                <a:solidFill>
                  <a:srgbClr val="FF0000"/>
                </a:solidFill>
              </a:rPr>
              <a:t>，它的值就是当前面目录下面所有的以</a:t>
            </a:r>
            <a:r>
              <a:rPr lang="en-US" altLang="zh-CN" sz="1600" dirty="0">
                <a:solidFill>
                  <a:srgbClr val="FF0000"/>
                </a:solidFill>
              </a:rPr>
              <a:t>.c</a:t>
            </a:r>
            <a:r>
              <a:rPr lang="zh-CN" altLang="en-US" sz="1600" dirty="0">
                <a:solidFill>
                  <a:srgbClr val="FF0000"/>
                </a:solidFill>
              </a:rPr>
              <a:t>结尾的源文件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OBJS = $(</a:t>
            </a:r>
            <a:r>
              <a:rPr lang="en-US" altLang="zh-CN" sz="1600" dirty="0" err="1"/>
              <a:t>SRCS:.c</a:t>
            </a:r>
            <a:r>
              <a:rPr lang="en-US" altLang="zh-CN" sz="1600" dirty="0"/>
              <a:t> = .o) ;</a:t>
            </a:r>
            <a:r>
              <a:rPr lang="zh-CN" altLang="en-US" sz="1600" dirty="0">
                <a:solidFill>
                  <a:srgbClr val="FF0000"/>
                </a:solidFill>
              </a:rPr>
              <a:t>变量</a:t>
            </a:r>
            <a:r>
              <a:rPr lang="en-US" altLang="zh-CN" sz="1600" dirty="0">
                <a:solidFill>
                  <a:srgbClr val="FF0000"/>
                </a:solidFill>
              </a:rPr>
              <a:t>OBJS</a:t>
            </a:r>
            <a:r>
              <a:rPr lang="zh-CN" altLang="en-US" sz="1600" dirty="0">
                <a:solidFill>
                  <a:srgbClr val="FF0000"/>
                </a:solidFill>
              </a:rPr>
              <a:t>的值就是将</a:t>
            </a:r>
            <a:r>
              <a:rPr lang="en-US" altLang="zh-CN" sz="1600" dirty="0">
                <a:solidFill>
                  <a:srgbClr val="FF0000"/>
                </a:solidFill>
              </a:rPr>
              <a:t>SRCS</a:t>
            </a:r>
            <a:r>
              <a:rPr lang="zh-CN" altLang="en-US" sz="1600" dirty="0">
                <a:solidFill>
                  <a:srgbClr val="FF0000"/>
                </a:solidFill>
              </a:rPr>
              <a:t>里面所有</a:t>
            </a:r>
            <a:r>
              <a:rPr lang="en-US" altLang="zh-CN" sz="1600" dirty="0">
                <a:solidFill>
                  <a:srgbClr val="FF0000"/>
                </a:solidFill>
              </a:rPr>
              <a:t>.c</a:t>
            </a:r>
            <a:r>
              <a:rPr lang="zh-CN" altLang="en-US" sz="1600" dirty="0">
                <a:solidFill>
                  <a:srgbClr val="FF0000"/>
                </a:solidFill>
              </a:rPr>
              <a:t>文件编译出的</a:t>
            </a:r>
            <a:r>
              <a:rPr lang="en-US" altLang="zh-CN" sz="1600" dirty="0">
                <a:solidFill>
                  <a:srgbClr val="FF0000"/>
                </a:solidFill>
              </a:rPr>
              <a:t>.o</a:t>
            </a:r>
            <a:r>
              <a:rPr lang="zh-CN" altLang="en-US" sz="1600" dirty="0">
                <a:solidFill>
                  <a:srgbClr val="FF0000"/>
                </a:solidFill>
              </a:rPr>
              <a:t>目标文件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dirty="0"/>
              <a:t>CC = </a:t>
            </a:r>
            <a:r>
              <a:rPr lang="en-US" altLang="zh-CN" sz="1600" dirty="0" err="1"/>
              <a:t>gcc</a:t>
            </a:r>
            <a:endParaRPr lang="en-US" altLang="zh-CN" sz="1600" dirty="0"/>
          </a:p>
          <a:p>
            <a:r>
              <a:rPr lang="en-US" altLang="zh-CN" sz="1600" dirty="0"/>
              <a:t>INCLUDES = -I/×××</a:t>
            </a:r>
          </a:p>
          <a:p>
            <a:r>
              <a:rPr lang="en-US" altLang="zh-CN" sz="1600" dirty="0"/>
              <a:t>LIBS = -L/××× ;</a:t>
            </a:r>
            <a:r>
              <a:rPr lang="zh-CN" altLang="en-US" sz="1600" dirty="0">
                <a:solidFill>
                  <a:srgbClr val="FF0000"/>
                </a:solidFill>
              </a:rPr>
              <a:t>除了编译器默认的库文件的路径之外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zh-CN" altLang="en-US" sz="1600" dirty="0">
                <a:solidFill>
                  <a:srgbClr val="FF0000"/>
                </a:solidFill>
              </a:rPr>
              <a:t>需要额外引用的库的路径。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CCFLAGS = -g -Wall -O0  </a:t>
            </a:r>
            <a:r>
              <a:rPr lang="zh-CN" altLang="en-US" sz="1600" dirty="0">
                <a:solidFill>
                  <a:srgbClr val="FF0000"/>
                </a:solidFill>
              </a:rPr>
              <a:t>；编译选项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my_app</a:t>
            </a:r>
            <a:r>
              <a:rPr lang="en-US" altLang="zh-CN" sz="1600" dirty="0"/>
              <a:t> : $(OBJS) </a:t>
            </a:r>
          </a:p>
          <a:p>
            <a:r>
              <a:rPr lang="en-US" altLang="zh-CN" sz="1600" dirty="0"/>
              <a:t>$(CC) $^ -o $@ $(INCLUDES) $(LIBS)</a:t>
            </a:r>
            <a:r>
              <a:rPr lang="zh-CN" altLang="en-US" sz="1600" dirty="0"/>
              <a:t> ；</a:t>
            </a:r>
            <a:r>
              <a:rPr lang="en-US" altLang="zh-CN" sz="1600" dirty="0" err="1">
                <a:solidFill>
                  <a:srgbClr val="FF0000"/>
                </a:solidFill>
              </a:rPr>
              <a:t>my_app</a:t>
            </a:r>
            <a:r>
              <a:rPr lang="zh-CN" altLang="en-US" sz="1600" dirty="0">
                <a:solidFill>
                  <a:srgbClr val="FF0000"/>
                </a:solidFill>
              </a:rPr>
              <a:t>依赖于所有的</a:t>
            </a:r>
            <a:r>
              <a:rPr lang="en-US" altLang="zh-CN" sz="1600" dirty="0">
                <a:solidFill>
                  <a:srgbClr val="FF0000"/>
                </a:solidFill>
              </a:rPr>
              <a:t>.o</a:t>
            </a:r>
            <a:r>
              <a:rPr lang="zh-CN" altLang="en-US" sz="1600" dirty="0">
                <a:solidFill>
                  <a:srgbClr val="FF0000"/>
                </a:solidFill>
              </a:rPr>
              <a:t>文件，</a:t>
            </a:r>
            <a:r>
              <a:rPr lang="en-US" altLang="zh-CN" sz="1600" dirty="0">
                <a:solidFill>
                  <a:srgbClr val="FF0000"/>
                </a:solidFill>
              </a:rPr>
              <a:t>$^</a:t>
            </a:r>
            <a:r>
              <a:rPr lang="zh-CN" altLang="en-US" sz="1600" dirty="0">
                <a:solidFill>
                  <a:srgbClr val="FF0000"/>
                </a:solidFill>
              </a:rPr>
              <a:t>代表</a:t>
            </a:r>
            <a:r>
              <a:rPr lang="en-US" altLang="zh-CN" sz="1600" dirty="0">
                <a:solidFill>
                  <a:srgbClr val="FF0000"/>
                </a:solidFill>
              </a:rPr>
              <a:t>$(OBJS)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$@</a:t>
            </a:r>
            <a:r>
              <a:rPr lang="zh-CN" altLang="en-US" sz="1600" dirty="0">
                <a:solidFill>
                  <a:srgbClr val="FF0000"/>
                </a:solidFill>
              </a:rPr>
              <a:t>代表</a:t>
            </a:r>
            <a:r>
              <a:rPr lang="en-US" altLang="zh-CN" sz="1600" dirty="0" err="1">
                <a:solidFill>
                  <a:srgbClr val="FF0000"/>
                </a:solidFill>
              </a:rPr>
              <a:t>my_app</a:t>
            </a:r>
            <a:endParaRPr lang="en-US" altLang="zh-CN" sz="1600" dirty="0"/>
          </a:p>
          <a:p>
            <a:r>
              <a:rPr lang="en-US" altLang="zh-CN" sz="1600" dirty="0"/>
              <a:t>%.o : %.c</a:t>
            </a:r>
          </a:p>
          <a:p>
            <a:r>
              <a:rPr lang="en-US" altLang="zh-CN" sz="1600" dirty="0"/>
              <a:t>$(CC) -c $&lt; $(CCFLAGS) 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；将所有的</a:t>
            </a:r>
            <a:r>
              <a:rPr lang="en-US" altLang="zh-CN" sz="1600" dirty="0">
                <a:solidFill>
                  <a:srgbClr val="FF0000"/>
                </a:solidFill>
              </a:rPr>
              <a:t>.c</a:t>
            </a:r>
            <a:r>
              <a:rPr lang="zh-CN" altLang="en-US" sz="1600" dirty="0">
                <a:solidFill>
                  <a:srgbClr val="FF0000"/>
                </a:solidFill>
              </a:rPr>
              <a:t>源代码编译成</a:t>
            </a:r>
            <a:r>
              <a:rPr lang="en-US" altLang="zh-CN" sz="1600" dirty="0">
                <a:solidFill>
                  <a:srgbClr val="FF0000"/>
                </a:solidFill>
              </a:rPr>
              <a:t>.o</a:t>
            </a:r>
            <a:r>
              <a:rPr lang="zh-CN" altLang="en-US" sz="1600" dirty="0">
                <a:solidFill>
                  <a:srgbClr val="FF0000"/>
                </a:solidFill>
              </a:rPr>
              <a:t>目标文件，这样写是不是很省事？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$&lt;</a:t>
            </a:r>
            <a:r>
              <a:rPr lang="zh-CN" altLang="en-US" sz="1600" dirty="0"/>
              <a:t>：表示规则中通过目录搜索得到的所有依赖文件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C000"/>
                </a:solidFill>
              </a:rPr>
              <a:t>$@: </a:t>
            </a:r>
            <a:r>
              <a:rPr lang="zh-CN" altLang="en-US" sz="1600" dirty="0"/>
              <a:t>表示规则中的目标文件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C000"/>
                </a:solidFill>
              </a:rPr>
              <a:t>$^: </a:t>
            </a:r>
            <a:r>
              <a:rPr lang="zh-CN" altLang="en-US" sz="1600" dirty="0"/>
              <a:t>表示规则中通过目录搜索得到的所有依赖文件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D1F74-8B9A-4219-A44F-38C47D95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-171450"/>
            <a:ext cx="9036050" cy="16938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上节课内容复习（</a:t>
            </a:r>
            <a:r>
              <a:rPr lang="en-US" altLang="zh-CN" dirty="0"/>
              <a:t>4-4</a:t>
            </a:r>
            <a:r>
              <a:rPr lang="zh-CN" altLang="en-US" dirty="0"/>
              <a:t>）</a:t>
            </a:r>
            <a:endParaRPr lang="zh-CN" altLang="en-US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CBC4291-7838-4047-A1B9-D7B157C385E9}"/>
              </a:ext>
            </a:extLst>
          </p:cNvPr>
          <p:cNvSpPr txBox="1">
            <a:spLocks/>
          </p:cNvSpPr>
          <p:nvPr/>
        </p:nvSpPr>
        <p:spPr bwMode="auto">
          <a:xfrm>
            <a:off x="323528" y="1874318"/>
            <a:ext cx="77041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316886"/>
              </a:buClr>
              <a:buSzPct val="145000"/>
              <a:buFont typeface="Arial" panose="020B0604020202020204" pitchFamily="34" charset="0"/>
              <a:buNone/>
            </a:pPr>
            <a:r>
              <a:rPr lang="en-US" altLang="zh-CN" sz="2800" dirty="0">
                <a:latin typeface="Calibri" panose="020F0502020204030204" pitchFamily="34" charset="0"/>
              </a:rPr>
              <a:t>5.2.1</a:t>
            </a:r>
            <a:r>
              <a:rPr lang="zh-CN" altLang="en-US" sz="2800" dirty="0">
                <a:latin typeface="Calibri" panose="020F0502020204030204" pitchFamily="34" charset="0"/>
              </a:rPr>
              <a:t> </a:t>
            </a:r>
            <a:r>
              <a:rPr lang="zh-CN" altLang="zh-CN" sz="2800" dirty="0">
                <a:latin typeface="Calibri" panose="020F0502020204030204" pitchFamily="34" charset="0"/>
              </a:rPr>
              <a:t>启动</a:t>
            </a:r>
            <a:r>
              <a:rPr lang="zh-CN" altLang="en-US" sz="2800" dirty="0">
                <a:latin typeface="Calibri" panose="020F0502020204030204" pitchFamily="34" charset="0"/>
              </a:rPr>
              <a:t>流程</a:t>
            </a:r>
          </a:p>
        </p:txBody>
      </p:sp>
      <p:sp>
        <p:nvSpPr>
          <p:cNvPr id="9220" name="矩形 2">
            <a:extLst>
              <a:ext uri="{FF2B5EF4-FFF2-40B4-BE49-F238E27FC236}">
                <a16:creationId xmlns:a16="http://schemas.microsoft.com/office/drawing/2014/main" id="{37832E37-6040-425B-8704-AB03489A9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36" y="2458205"/>
            <a:ext cx="17224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启动流程：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9221" name="图片 6">
            <a:extLst>
              <a:ext uri="{FF2B5EF4-FFF2-40B4-BE49-F238E27FC236}">
                <a16:creationId xmlns:a16="http://schemas.microsoft.com/office/drawing/2014/main" id="{DE7E3A16-3372-45AD-BBC2-D57D75318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t="421" r="11670" b="3789"/>
          <a:stretch>
            <a:fillRect/>
          </a:stretch>
        </p:blipFill>
        <p:spPr bwMode="auto">
          <a:xfrm>
            <a:off x="3659983" y="1857375"/>
            <a:ext cx="555783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16D3BA-8CF9-462F-BDD3-7DE679F271C8}"/>
              </a:ext>
            </a:extLst>
          </p:cNvPr>
          <p:cNvSpPr/>
          <p:nvPr/>
        </p:nvSpPr>
        <p:spPr>
          <a:xfrm>
            <a:off x="323528" y="2845555"/>
            <a:ext cx="3336455" cy="40124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 2" panose="05020102010507070707" pitchFamily="18" charset="2"/>
              <a:buNone/>
              <a:defRPr/>
            </a:pP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S5PV210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上电后</a:t>
            </a:r>
            <a:r>
              <a:rPr lang="zh-CN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执行</a:t>
            </a:r>
            <a:r>
              <a:rPr lang="en-US" altLang="zh-CN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iROM</a:t>
            </a:r>
            <a:r>
              <a:rPr lang="zh-CN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中的固化代码，即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BL0</a:t>
            </a:r>
            <a:r>
              <a:rPr lang="zh-CN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Bootloader0</a:t>
            </a:r>
            <a:r>
              <a:rPr lang="zh-CN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）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，这个代码是厂家出厂前烧写好的，不提供源代码，但提供相应的功能说明，比如作一些时钟初始化、设备控制器初始化和启动相关的初始化等</a:t>
            </a:r>
            <a:r>
              <a:rPr lang="zh-CN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。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223" name="幻灯片编号占位符 2">
            <a:extLst>
              <a:ext uri="{FF2B5EF4-FFF2-40B4-BE49-F238E27FC236}">
                <a16:creationId xmlns:a16="http://schemas.microsoft.com/office/drawing/2014/main" id="{674290B6-8846-49F9-9BF8-3376AE47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07B95F-652E-46E7-B595-510BE684595C}" type="slidenum">
              <a:rPr lang="zh-CN" altLang="en-US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CFD5B-1C85-4BF7-A587-EAE280DBB218}"/>
              </a:ext>
            </a:extLst>
          </p:cNvPr>
          <p:cNvSpPr/>
          <p:nvPr/>
        </p:nvSpPr>
        <p:spPr>
          <a:xfrm>
            <a:off x="3799361" y="1877969"/>
            <a:ext cx="3119437" cy="14112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r>
              <a:rPr lang="zh-CN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执行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BL2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初始化</a:t>
            </a:r>
            <a:r>
              <a:rPr lang="en-US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DRAM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控制器，并</a:t>
            </a:r>
            <a:r>
              <a:rPr lang="zh-CN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加载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OS</a:t>
            </a:r>
            <a:r>
              <a:rPr lang="zh-CN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到</a:t>
            </a:r>
            <a:r>
              <a:rPr lang="en-US" altLang="zh-CN" sz="2200" dirty="0">
                <a:solidFill>
                  <a:srgbClr val="000000"/>
                </a:solidFill>
                <a:latin typeface="Calibri" panose="020F0502020204030204" pitchFamily="34" charset="0"/>
              </a:rPr>
              <a:t>SDRAM</a:t>
            </a:r>
            <a:r>
              <a:rPr lang="zh-CN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。</a:t>
            </a:r>
            <a:endParaRPr lang="zh-CN" altLang="zh-CN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CC6904-1DE9-49B2-A34B-F4378BEEF35A}"/>
              </a:ext>
            </a:extLst>
          </p:cNvPr>
          <p:cNvSpPr/>
          <p:nvPr/>
        </p:nvSpPr>
        <p:spPr>
          <a:xfrm>
            <a:off x="5968654" y="5882719"/>
            <a:ext cx="3121025" cy="9302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）跳转到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  <a:r>
              <a:rPr lang="zh-CN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起始地址处执行</a:t>
            </a:r>
            <a:r>
              <a:rPr lang="zh-CN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。</a:t>
            </a:r>
            <a:endParaRPr lang="zh-CN" altLang="zh-CN" sz="2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73C50-E4ED-4EBA-B5D6-207DB910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章</a:t>
            </a:r>
            <a:r>
              <a:rPr lang="en-US" altLang="zh-CN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通用输入</a:t>
            </a:r>
            <a:r>
              <a:rPr lang="en-US" altLang="zh-CN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zh-CN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输出接口</a:t>
            </a:r>
            <a:r>
              <a:rPr lang="en-US" altLang="zh-CN" sz="3900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endParaRPr lang="zh-CN" altLang="en-US" sz="3900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D60936E-D725-4C4C-B759-F151FE0FFC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366963"/>
            <a:ext cx="7772400" cy="3424237"/>
          </a:xfrm>
        </p:spPr>
        <p:txBody>
          <a:bodyPr/>
          <a:lstStyle/>
          <a:p>
            <a:pPr eaLnBrk="1" hangingPunct="1"/>
            <a:r>
              <a:rPr lang="en-US" altLang="zh-CN" sz="2800" noProof="1"/>
              <a:t>GPIO</a:t>
            </a:r>
            <a:r>
              <a:rPr lang="zh-CN" altLang="zh-CN" sz="2800" noProof="1"/>
              <a:t>控制技术概述</a:t>
            </a:r>
            <a:endParaRPr lang="en-US" altLang="zh-CN" sz="2800" noProof="1"/>
          </a:p>
          <a:p>
            <a:pPr eaLnBrk="1" hangingPunct="1"/>
            <a:r>
              <a:rPr lang="en-US" altLang="zh-CN" sz="2800" noProof="1"/>
              <a:t>S5PV210</a:t>
            </a:r>
            <a:r>
              <a:rPr lang="zh-CN" altLang="zh-CN" sz="2800" noProof="1"/>
              <a:t>的</a:t>
            </a:r>
            <a:r>
              <a:rPr lang="en-US" altLang="zh-CN" sz="2800" noProof="1"/>
              <a:t>GPIO</a:t>
            </a:r>
            <a:r>
              <a:rPr lang="zh-CN" altLang="zh-CN" sz="2800" noProof="1"/>
              <a:t>应用实例</a:t>
            </a:r>
            <a:endParaRPr lang="zh-CN" altLang="en-US" sz="2800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E8D8-6089-490F-8850-FBFBD823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6.1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控制技术概述</a:t>
            </a:r>
            <a:endParaRPr lang="zh-CN" altLang="en-US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9FA4445-07A8-41BC-B5E0-D64BD87E1B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576" y="1916832"/>
            <a:ext cx="7772400" cy="50191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b="1" noProof="1"/>
              <a:t>6.1.1 GPIO</a:t>
            </a:r>
            <a:r>
              <a:rPr lang="zh-CN" altLang="zh-CN" sz="2400" b="1" noProof="1"/>
              <a:t>的介绍</a:t>
            </a:r>
            <a:endParaRPr lang="zh-CN" altLang="en-US" sz="2400" b="1" noProof="1"/>
          </a:p>
        </p:txBody>
      </p:sp>
      <p:sp>
        <p:nvSpPr>
          <p:cNvPr id="22532" name="矩形 5">
            <a:extLst>
              <a:ext uri="{FF2B5EF4-FFF2-40B4-BE49-F238E27FC236}">
                <a16:creationId xmlns:a16="http://schemas.microsoft.com/office/drawing/2014/main" id="{9F4C117D-149D-4977-8C94-3281BEB30E3E}"/>
              </a:ext>
            </a:extLst>
          </p:cNvPr>
          <p:cNvSpPr/>
          <p:nvPr/>
        </p:nvSpPr>
        <p:spPr>
          <a:xfrm>
            <a:off x="780728" y="2471470"/>
            <a:ext cx="81375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GPIO</a:t>
            </a:r>
            <a:r>
              <a:rPr lang="zh-CN" altLang="zh-CN" sz="2400" noProof="1"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latin typeface="Arial" panose="020B0604020202020204" pitchFamily="34" charset="0"/>
              </a:rPr>
              <a:t>General Purpose Input/Output</a:t>
            </a:r>
            <a:r>
              <a:rPr lang="zh-CN" altLang="zh-CN" sz="2400" noProof="1">
                <a:latin typeface="Arial" panose="020B0604020202020204" pitchFamily="34" charset="0"/>
              </a:rPr>
              <a:t>）</a:t>
            </a:r>
            <a:r>
              <a:rPr lang="zh-CN" altLang="en-US" sz="2400" noProof="1">
                <a:latin typeface="Arial" panose="020B0604020202020204" pitchFamily="34" charset="0"/>
              </a:rPr>
              <a:t>是</a:t>
            </a:r>
            <a:r>
              <a:rPr lang="zh-CN" altLang="zh-CN" sz="2400" noProof="1">
                <a:latin typeface="Arial" panose="020B0604020202020204" pitchFamily="34" charset="0"/>
              </a:rPr>
              <a:t>通用输入输出接口，</a:t>
            </a:r>
            <a:r>
              <a:rPr lang="zh-CN" altLang="zh-CN" sz="2400" noProof="1">
                <a:solidFill>
                  <a:srgbClr val="9B4C25"/>
                </a:solidFill>
                <a:latin typeface="Arial" panose="020B0604020202020204" pitchFamily="34" charset="0"/>
              </a:rPr>
              <a:t>就是一些引脚</a:t>
            </a:r>
            <a:r>
              <a:rPr lang="zh-CN" altLang="zh-CN" sz="2400" noProof="1">
                <a:latin typeface="Arial" panose="020B0604020202020204" pitchFamily="34" charset="0"/>
              </a:rPr>
              <a:t>，可以通过它们</a:t>
            </a:r>
            <a:r>
              <a:rPr lang="zh-CN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向外输出高低电平</a:t>
            </a:r>
            <a:r>
              <a:rPr lang="zh-CN" altLang="zh-CN" sz="2400" noProof="1">
                <a:latin typeface="Arial" panose="020B0604020202020204" pitchFamily="34" charset="0"/>
              </a:rPr>
              <a:t>，或者读入引脚的状态</a:t>
            </a:r>
            <a:r>
              <a:rPr lang="en-US" altLang="zh-CN" sz="2400" noProof="1">
                <a:latin typeface="Arial" panose="020B0604020202020204" pitchFamily="34" charset="0"/>
              </a:rPr>
              <a:t>——</a:t>
            </a:r>
            <a:r>
              <a:rPr lang="zh-CN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高电平或低电平</a:t>
            </a:r>
            <a:r>
              <a:rPr lang="zh-CN" altLang="en-US" sz="2400" noProof="1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22533" name="矩形 6">
            <a:extLst>
              <a:ext uri="{FF2B5EF4-FFF2-40B4-BE49-F238E27FC236}">
                <a16:creationId xmlns:a16="http://schemas.microsoft.com/office/drawing/2014/main" id="{A7516105-420A-4487-A225-8AE8485B819E}"/>
              </a:ext>
            </a:extLst>
          </p:cNvPr>
          <p:cNvSpPr/>
          <p:nvPr/>
        </p:nvSpPr>
        <p:spPr>
          <a:xfrm>
            <a:off x="799777" y="3933056"/>
            <a:ext cx="8099425" cy="1354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400" noProof="1">
                <a:latin typeface="Arial" panose="020B0604020202020204" pitchFamily="34" charset="0"/>
              </a:rPr>
              <a:t>GPIO</a:t>
            </a:r>
            <a:r>
              <a:rPr lang="zh-CN" altLang="en-US" sz="2400" noProof="1">
                <a:latin typeface="Arial" panose="020B0604020202020204" pitchFamily="34" charset="0"/>
              </a:rPr>
              <a:t>操作是所有硬件操作的</a:t>
            </a: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基础</a:t>
            </a:r>
            <a:r>
              <a:rPr lang="zh-CN" altLang="en-US" sz="2400" noProof="1">
                <a:latin typeface="Arial" panose="020B0604020202020204" pitchFamily="34" charset="0"/>
              </a:rPr>
              <a:t>，由此扩展开可以了解所有硬件的操作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</a:pPr>
            <a:r>
              <a:rPr lang="en-US" altLang="zh-CN" sz="2400" noProof="1">
                <a:latin typeface="Arial" panose="020B0604020202020204" pitchFamily="34" charset="0"/>
              </a:rPr>
              <a:t>GPIO</a:t>
            </a:r>
            <a:r>
              <a:rPr lang="zh-CN" altLang="zh-CN" sz="2400" noProof="1">
                <a:latin typeface="Arial" panose="020B0604020202020204" pitchFamily="34" charset="0"/>
              </a:rPr>
              <a:t>接口技术可以说是众多接口技术中</a:t>
            </a:r>
            <a:r>
              <a:rPr lang="zh-CN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最简单</a:t>
            </a:r>
            <a:r>
              <a:rPr lang="zh-CN" altLang="zh-CN" sz="2400" noProof="1">
                <a:latin typeface="Arial" panose="020B0604020202020204" pitchFamily="34" charset="0"/>
              </a:rPr>
              <a:t>的一种</a:t>
            </a:r>
            <a:endParaRPr lang="zh-CN" altLang="en-US" sz="2400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1746-3E4B-4E01-98DC-ACD713D6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6.1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控制技术概述</a:t>
            </a:r>
            <a:endParaRPr lang="zh-CN" altLang="en-US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15408308-7754-4DA7-851B-5633DB73F1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6110" y="1844824"/>
            <a:ext cx="7772400" cy="719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b="1" noProof="1"/>
              <a:t>6.1.1 GPIO</a:t>
            </a:r>
            <a:r>
              <a:rPr lang="zh-CN" altLang="zh-CN" sz="2400" b="1" noProof="1"/>
              <a:t>的介绍</a:t>
            </a:r>
            <a:endParaRPr lang="zh-CN" altLang="en-US" sz="2400" b="1" noProof="1"/>
          </a:p>
        </p:txBody>
      </p:sp>
      <p:sp>
        <p:nvSpPr>
          <p:cNvPr id="23556" name="矩形 2">
            <a:extLst>
              <a:ext uri="{FF2B5EF4-FFF2-40B4-BE49-F238E27FC236}">
                <a16:creationId xmlns:a16="http://schemas.microsoft.com/office/drawing/2014/main" id="{E517498B-5B53-4600-ACCA-F5D5F68434CC}"/>
              </a:ext>
            </a:extLst>
          </p:cNvPr>
          <p:cNvSpPr/>
          <p:nvPr/>
        </p:nvSpPr>
        <p:spPr>
          <a:xfrm>
            <a:off x="793250" y="2301726"/>
            <a:ext cx="8172450" cy="187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GPIO</a:t>
            </a:r>
            <a:r>
              <a:rPr lang="zh-CN" altLang="en-US" sz="2400" noProof="1">
                <a:latin typeface="Arial" panose="020B0604020202020204" pitchFamily="34" charset="0"/>
              </a:rPr>
              <a:t>接口有</a:t>
            </a: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至少两个</a:t>
            </a:r>
            <a:r>
              <a:rPr lang="zh-CN" altLang="en-US" sz="2400" noProof="1">
                <a:latin typeface="Arial" panose="020B0604020202020204" pitchFamily="34" charset="0"/>
              </a:rPr>
              <a:t>寄存器：</a:t>
            </a: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通用</a:t>
            </a:r>
            <a:r>
              <a:rPr lang="en-US" altLang="zh-CN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控制寄存器、通用</a:t>
            </a:r>
            <a:r>
              <a:rPr lang="en-US" altLang="zh-CN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数据寄存器</a:t>
            </a:r>
            <a:endParaRPr lang="en-US" altLang="zh-CN" sz="2400" b="1" noProof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控制寄存器</a:t>
            </a:r>
            <a:r>
              <a:rPr lang="zh-CN" altLang="en-US" sz="2400" noProof="1">
                <a:latin typeface="Arial" panose="020B0604020202020204" pitchFamily="34" charset="0"/>
              </a:rPr>
              <a:t>用以设置引脚是输入还是输出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数据寄存器</a:t>
            </a:r>
            <a:r>
              <a:rPr lang="zh-CN" altLang="en-US" sz="2400" noProof="1">
                <a:latin typeface="Arial" panose="020B0604020202020204" pitchFamily="34" charset="0"/>
              </a:rPr>
              <a:t>借助引脚与外设传输数据</a:t>
            </a:r>
            <a:endParaRPr lang="en-US" altLang="zh-CN" sz="2400" noProof="1">
              <a:latin typeface="Arial" panose="020B0604020202020204" pitchFamily="34" charset="0"/>
            </a:endParaRPr>
          </a:p>
        </p:txBody>
      </p:sp>
      <p:sp>
        <p:nvSpPr>
          <p:cNvPr id="23557" name="矩形 4">
            <a:extLst>
              <a:ext uri="{FF2B5EF4-FFF2-40B4-BE49-F238E27FC236}">
                <a16:creationId xmlns:a16="http://schemas.microsoft.com/office/drawing/2014/main" id="{B0210B8C-24B5-48AB-B45B-8FA181BE1C72}"/>
              </a:ext>
            </a:extLst>
          </p:cNvPr>
          <p:cNvSpPr/>
          <p:nvPr/>
        </p:nvSpPr>
        <p:spPr>
          <a:xfrm>
            <a:off x="826110" y="4208745"/>
            <a:ext cx="8640762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其他寄存器</a:t>
            </a:r>
            <a:endParaRPr lang="en-US" altLang="zh-CN" sz="2400" b="1" noProof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上拉寄存器</a:t>
            </a:r>
            <a:r>
              <a:rPr lang="zh-CN" altLang="en-US" sz="2400" noProof="1">
                <a:latin typeface="Arial" panose="020B0604020202020204" pitchFamily="34" charset="0"/>
              </a:rPr>
              <a:t>：设置</a:t>
            </a:r>
            <a:r>
              <a:rPr lang="en-US" altLang="zh-CN" sz="2400" noProof="1">
                <a:latin typeface="Arial" panose="020B0604020202020204" pitchFamily="34" charset="0"/>
              </a:rPr>
              <a:t>I/O</a:t>
            </a:r>
            <a:r>
              <a:rPr lang="zh-CN" altLang="en-US" sz="2400" noProof="1">
                <a:latin typeface="Arial" panose="020B0604020202020204" pitchFamily="34" charset="0"/>
              </a:rPr>
              <a:t>输出模式是高阻态、带上拉电平输出、不带上拉电平输出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驱动强度控制寄存器</a:t>
            </a:r>
            <a:r>
              <a:rPr lang="zh-CN" altLang="en-US" sz="2400" noProof="1">
                <a:latin typeface="Arial" panose="020B0604020202020204" pitchFamily="34" charset="0"/>
              </a:rPr>
              <a:t>：调节输出电流强度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功耗控制寄存器</a:t>
            </a:r>
            <a:r>
              <a:rPr lang="zh-CN" altLang="en-US" sz="2400" noProof="1">
                <a:latin typeface="Arial" panose="020B0604020202020204" pitchFamily="34" charset="0"/>
              </a:rPr>
              <a:t>：设置引脚功耗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F93F0A-455B-4414-8FA0-E3285ED7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772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6.1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控制技术概述</a:t>
            </a:r>
            <a:endParaRPr lang="zh-CN" altLang="en-US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79B012-E1AA-4473-AF60-FF0E3E4A130A}"/>
              </a:ext>
            </a:extLst>
          </p:cNvPr>
          <p:cNvSpPr txBox="1"/>
          <p:nvPr/>
        </p:nvSpPr>
        <p:spPr>
          <a:xfrm>
            <a:off x="685800" y="1772816"/>
            <a:ext cx="7772400" cy="7191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/>
              <a:t>6.1.2 S5PV210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GPIO</a:t>
            </a:r>
            <a:r>
              <a:rPr lang="zh-CN" altLang="en-US" sz="2400" b="1" dirty="0"/>
              <a:t>寄存器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7190650-A3D0-4D69-808A-40F4CC2B60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2420516"/>
            <a:ext cx="8229600" cy="48244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/>
              <a:t>1.</a:t>
            </a:r>
            <a:r>
              <a:rPr lang="zh-CN" altLang="en-US" sz="2400" noProof="1"/>
              <a:t> 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寄存器总览</a:t>
            </a:r>
            <a:endParaRPr lang="en-US" altLang="zh-CN" sz="2400" noProof="1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/>
              <a:t>GPIO</a:t>
            </a:r>
            <a:r>
              <a:rPr lang="zh-CN" altLang="en-US" sz="2400" noProof="1"/>
              <a:t>是</a:t>
            </a:r>
            <a:r>
              <a:rPr lang="en-US" altLang="zh-CN" sz="2400" noProof="1"/>
              <a:t>ARM</a:t>
            </a:r>
            <a:r>
              <a:rPr lang="zh-CN" altLang="en-US" sz="2400" noProof="1"/>
              <a:t>芯片最基本的输入输出通道，可以直接读写其寄存器。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端口分为</a:t>
            </a:r>
            <a:r>
              <a:rPr lang="en-US" altLang="zh-CN" sz="2400" noProof="1"/>
              <a:t>15</a:t>
            </a:r>
            <a:r>
              <a:rPr lang="zh-CN" altLang="en-US" sz="2400" noProof="1"/>
              <a:t>组。各组</a:t>
            </a:r>
            <a:r>
              <a:rPr lang="en-US" altLang="zh-CN" sz="2400" noProof="1"/>
              <a:t>GPIO</a:t>
            </a:r>
            <a:r>
              <a:rPr lang="zh-CN" altLang="en-US" sz="2400" noProof="1"/>
              <a:t>口的数量及属性如下（见课本</a:t>
            </a:r>
            <a:r>
              <a:rPr lang="en-US" altLang="zh-CN" sz="2400" noProof="1"/>
              <a:t>84</a:t>
            </a:r>
            <a:r>
              <a:rPr lang="zh-CN" altLang="en-US" sz="2400" noProof="1"/>
              <a:t>，</a:t>
            </a:r>
            <a:r>
              <a:rPr lang="en-US" altLang="zh-CN" sz="2400" noProof="1"/>
              <a:t>15</a:t>
            </a:r>
            <a:r>
              <a:rPr lang="zh-CN" altLang="en-US" sz="2400" noProof="1"/>
              <a:t>组，具备</a:t>
            </a:r>
            <a:r>
              <a:rPr lang="zh-CN" altLang="en-US" sz="2400" noProof="1">
                <a:solidFill>
                  <a:srgbClr val="FF0000"/>
                </a:solidFill>
              </a:rPr>
              <a:t>引脚复用功能</a:t>
            </a:r>
            <a:r>
              <a:rPr lang="zh-CN" altLang="en-US" sz="2400" noProof="1"/>
              <a:t>）：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GPA0</a:t>
            </a:r>
            <a:r>
              <a:rPr lang="zh-CN" altLang="en-US" sz="2400" noProof="1"/>
              <a:t>：</a:t>
            </a:r>
            <a:r>
              <a:rPr lang="en-US" altLang="zh-CN" sz="2400" noProof="1"/>
              <a:t>8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GPA1</a:t>
            </a:r>
            <a:r>
              <a:rPr lang="zh-CN" altLang="en-US" sz="2400" noProof="1"/>
              <a:t>：</a:t>
            </a:r>
            <a:r>
              <a:rPr lang="en-US" altLang="zh-CN" sz="2400" noProof="1"/>
              <a:t>4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GPB</a:t>
            </a:r>
            <a:r>
              <a:rPr lang="zh-CN" altLang="en-US" sz="2400" noProof="1"/>
              <a:t>：</a:t>
            </a:r>
            <a:r>
              <a:rPr lang="en-US" altLang="zh-CN" sz="2400" noProof="1"/>
              <a:t>8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GPC0</a:t>
            </a:r>
            <a:r>
              <a:rPr lang="zh-CN" altLang="en-US" sz="2400" noProof="1"/>
              <a:t>：</a:t>
            </a:r>
            <a:r>
              <a:rPr lang="en-US" altLang="zh-CN" sz="2400" noProof="1"/>
              <a:t>5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GPC1</a:t>
            </a:r>
            <a:r>
              <a:rPr lang="zh-CN" altLang="en-US" sz="2400" noProof="1"/>
              <a:t>：</a:t>
            </a:r>
            <a:r>
              <a:rPr lang="en-US" altLang="zh-CN" sz="2400" noProof="1"/>
              <a:t>5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GPD0</a:t>
            </a:r>
            <a:r>
              <a:rPr lang="zh-CN" altLang="en-US" sz="2400" noProof="1"/>
              <a:t>：</a:t>
            </a:r>
            <a:r>
              <a:rPr lang="en-US" altLang="zh-CN" sz="2400" noProof="1"/>
              <a:t>4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400" noProof="1"/>
              <a:t>GPD1</a:t>
            </a:r>
            <a:r>
              <a:rPr lang="zh-CN" altLang="en-US" sz="2400" noProof="1"/>
              <a:t>：</a:t>
            </a:r>
            <a:r>
              <a:rPr lang="en-US" altLang="zh-CN" sz="2400" noProof="1"/>
              <a:t>6</a:t>
            </a:r>
            <a:r>
              <a:rPr lang="zh-CN" altLang="en-US" sz="2400" noProof="1"/>
              <a:t>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输出引脚。</a:t>
            </a:r>
            <a:endParaRPr lang="zh-CN" altLang="en-US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3750</Words>
  <Application>Microsoft Office PowerPoint</Application>
  <PresentationFormat>全屏显示(4:3)</PresentationFormat>
  <Paragraphs>336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宋体</vt:lpstr>
      <vt:lpstr>幼圆</vt:lpstr>
      <vt:lpstr>Arial</vt:lpstr>
      <vt:lpstr>Calibri</vt:lpstr>
      <vt:lpstr>Century Gothic</vt:lpstr>
      <vt:lpstr>Times New Roman</vt:lpstr>
      <vt:lpstr>Tw Cen MT</vt:lpstr>
      <vt:lpstr>Wingdings</vt:lpstr>
      <vt:lpstr>Wingdings 2</vt:lpstr>
      <vt:lpstr>Wingdings 3</vt:lpstr>
      <vt:lpstr>Capsules</vt:lpstr>
      <vt:lpstr>第5次课 嵌入式系统编程</vt:lpstr>
      <vt:lpstr>上节课内容复习（4-1）</vt:lpstr>
      <vt:lpstr>上节课内容复习（4-2）</vt:lpstr>
      <vt:lpstr>上节课内容复习（4-3）</vt:lpstr>
      <vt:lpstr>上节课内容复习（4-4）</vt:lpstr>
      <vt:lpstr>第6章 通用输入/输出接口GPIO</vt:lpstr>
      <vt:lpstr>6.1 GPIO控制技术概述</vt:lpstr>
      <vt:lpstr>6.1 GPIO控制技术概述</vt:lpstr>
      <vt:lpstr>6.1 GPIO控制技术概述</vt:lpstr>
      <vt:lpstr>6.1 GPIO控制技术概述</vt:lpstr>
      <vt:lpstr>6.1 GPIO控制技术概述</vt:lpstr>
      <vt:lpstr>6.1.2 S5PV210的GPIO寄存器</vt:lpstr>
      <vt:lpstr>6.1.3 部分寄存器详解</vt:lpstr>
      <vt:lpstr>6.1.3 部分寄存器详解</vt:lpstr>
      <vt:lpstr>6.1.3 部分寄存器详解</vt:lpstr>
      <vt:lpstr>6.2 实例</vt:lpstr>
      <vt:lpstr>6.2 实例</vt:lpstr>
      <vt:lpstr>6.2 实例</vt:lpstr>
      <vt:lpstr>6.2.2 C语言实现点亮两个LED</vt:lpstr>
      <vt:lpstr>6.2.2 C语言实现点亮两个LED</vt:lpstr>
      <vt:lpstr>PowerPoint 演示文稿</vt:lpstr>
      <vt:lpstr>6.2.2 C语言实现点亮两个LED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Raymorn</dc:creator>
  <cp:lastModifiedBy>李 剑</cp:lastModifiedBy>
  <cp:revision>331</cp:revision>
  <dcterms:created xsi:type="dcterms:W3CDTF">2007-12-06T15:17:03Z</dcterms:created>
  <dcterms:modified xsi:type="dcterms:W3CDTF">2021-03-29T17:35:08Z</dcterms:modified>
</cp:coreProperties>
</file>