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0"/>
  </p:notesMasterIdLst>
  <p:sldIdLst>
    <p:sldId id="256" r:id="rId2"/>
    <p:sldId id="264" r:id="rId3"/>
    <p:sldId id="339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34" r:id="rId21"/>
    <p:sldId id="335" r:id="rId22"/>
    <p:sldId id="350" r:id="rId23"/>
    <p:sldId id="382" r:id="rId24"/>
    <p:sldId id="351" r:id="rId25"/>
    <p:sldId id="336" r:id="rId26"/>
    <p:sldId id="343" r:id="rId27"/>
    <p:sldId id="346" r:id="rId28"/>
    <p:sldId id="347" r:id="rId29"/>
    <p:sldId id="348" r:id="rId30"/>
    <p:sldId id="349" r:id="rId31"/>
    <p:sldId id="344" r:id="rId32"/>
    <p:sldId id="337" r:id="rId33"/>
    <p:sldId id="352" r:id="rId34"/>
    <p:sldId id="338" r:id="rId35"/>
    <p:sldId id="353" r:id="rId36"/>
    <p:sldId id="383" r:id="rId37"/>
    <p:sldId id="384" r:id="rId38"/>
    <p:sldId id="354" r:id="rId39"/>
    <p:sldId id="355" r:id="rId40"/>
    <p:sldId id="356" r:id="rId41"/>
    <p:sldId id="358" r:id="rId42"/>
    <p:sldId id="357" r:id="rId43"/>
    <p:sldId id="359" r:id="rId44"/>
    <p:sldId id="360" r:id="rId45"/>
    <p:sldId id="361" r:id="rId46"/>
    <p:sldId id="362" r:id="rId47"/>
    <p:sldId id="363" r:id="rId48"/>
    <p:sldId id="364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89" autoAdjust="0"/>
    <p:restoredTop sz="88889" autoAdjust="0"/>
  </p:normalViewPr>
  <p:slideViewPr>
    <p:cSldViewPr>
      <p:cViewPr varScale="1">
        <p:scale>
          <a:sx n="77" d="100"/>
          <a:sy n="77" d="100"/>
        </p:scale>
        <p:origin x="161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5FA17-2B65-402B-9764-E176BFFAF3F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4715E-4A72-4FDC-8547-9EAD9D710C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758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8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808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我们先看按键部分。</a:t>
            </a:r>
            <a:endParaRPr lang="en-US" altLang="zh-CN" dirty="0"/>
          </a:p>
          <a:p>
            <a:r>
              <a:rPr lang="zh-CN" altLang="en-US" dirty="0"/>
              <a:t>如果对此按键电路图简化，就得到下一张</a:t>
            </a:r>
            <a:r>
              <a:rPr lang="en-US" altLang="zh-CN" dirty="0"/>
              <a:t>ppt</a:t>
            </a:r>
            <a:r>
              <a:rPr lang="zh-CN" altLang="en-US" dirty="0"/>
              <a:t>的电路图。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80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KEY1</a:t>
            </a:r>
            <a:r>
              <a:rPr lang="zh-CN" altLang="en-US" dirty="0"/>
              <a:t>，</a:t>
            </a:r>
            <a:r>
              <a:rPr lang="en-US" altLang="zh-CN" dirty="0"/>
              <a:t>key2</a:t>
            </a:r>
            <a:r>
              <a:rPr lang="zh-CN" altLang="en-US" dirty="0"/>
              <a:t>，为按键，应该怎么设置？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63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接下来，我们看</a:t>
            </a:r>
            <a:r>
              <a:rPr lang="en-US" altLang="zh-CN" dirty="0"/>
              <a:t>LED</a:t>
            </a:r>
            <a:r>
              <a:rPr lang="zh-CN" altLang="en-US" dirty="0"/>
              <a:t>控制电路。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767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4715E-4A72-4FDC-8547-9EAD9D710C7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61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712392DD-AC39-4969-98F8-35C85A50A4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119F3692-9ED5-429C-8C9D-E9B830ED9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 dirty="0">
                <a:latin typeface="Arial" panose="020B0604020202020204" pitchFamily="34" charset="0"/>
                <a:sym typeface="宋体" panose="02010600030101010101" pitchFamily="2" charset="-122"/>
              </a:rPr>
              <a:t>UART</a:t>
            </a:r>
            <a:r>
              <a:rPr lang="zh-CN" altLang="en-US" b="1" dirty="0">
                <a:latin typeface="Arial" panose="020B0604020202020204" pitchFamily="34" charset="0"/>
                <a:sym typeface="宋体" panose="02010600030101010101" pitchFamily="2" charset="-122"/>
              </a:rPr>
              <a:t>包含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一个波特率发生器、发送器、接收器和一个控制单元</a:t>
            </a:r>
            <a:endParaRPr lang="zh-CN" altLang="en-US" dirty="0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22CCB523-C8F5-4CB5-A667-5F24F209E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0EC685-3334-48C9-B0D6-5EB2E0E2AB6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AB228068-AE98-47ED-A0F6-4B5D5DCBBF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CA3169CE-C623-4317-A873-72FD57722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课本</a:t>
            </a:r>
            <a:r>
              <a:rPr lang="en-US" altLang="zh-CN"/>
              <a:t>95</a:t>
            </a:r>
            <a:r>
              <a:rPr lang="zh-CN" altLang="en-US"/>
              <a:t>页表</a:t>
            </a:r>
            <a:r>
              <a:rPr lang="en-US" altLang="zh-CN"/>
              <a:t>7-1</a:t>
            </a:r>
            <a:r>
              <a:rPr lang="zh-CN" altLang="en-US"/>
              <a:t>，</a:t>
            </a:r>
            <a:r>
              <a:rPr lang="en-US" altLang="zh-CN"/>
              <a:t>ucon0[10]</a:t>
            </a:r>
            <a:r>
              <a:rPr lang="zh-CN" altLang="en-US"/>
              <a:t>，设置时钟（后面这张</a:t>
            </a:r>
            <a:r>
              <a:rPr lang="en-US" altLang="zh-CN"/>
              <a:t>ppt</a:t>
            </a:r>
            <a:r>
              <a:rPr lang="zh-CN" altLang="en-US"/>
              <a:t>有）。</a:t>
            </a: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26026614-B666-46D9-9C9E-FD36A636A7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1DBF24B-9B33-46EB-9E91-F5BA086BB611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50DC84FF-FE8F-409D-BD60-8FF49ED5F7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0ABBA492-282E-4C39-9B80-85F450A72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Bps</a:t>
            </a:r>
            <a:r>
              <a:rPr lang="zh-CN" altLang="en-US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为波特率</a:t>
            </a:r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040F197D-4B8B-4F65-8142-CB51B06DE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812A009-352F-45E6-AFC4-5977C5B0B0E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21C254-298B-4FC0-9566-052E27E5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559D3FBD-8939-4D96-81B6-17BFECDC8451}"/>
              </a:ext>
            </a:extLst>
          </p:cNvPr>
          <p:cNvSpPr>
            <a:spLocks noChangeArrowheads="1"/>
          </p:cNvSpPr>
          <p:nvPr/>
        </p:nvSpPr>
        <p:spPr bwMode="white">
          <a:xfrm>
            <a:off x="685800" y="836613"/>
            <a:ext cx="5181600" cy="151288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B37F60-BF94-4E4A-9839-0A3B12458A56}"/>
              </a:ext>
            </a:extLst>
          </p:cNvPr>
          <p:cNvGrpSpPr>
            <a:grpSpLocks/>
          </p:cNvGrpSpPr>
          <p:nvPr/>
        </p:nvGrpSpPr>
        <p:grpSpPr bwMode="auto">
          <a:xfrm>
            <a:off x="4643438" y="5084763"/>
            <a:ext cx="4319587" cy="319087"/>
            <a:chOff x="2288" y="3080"/>
            <a:chExt cx="3072" cy="201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A6A6CF0D-E9FF-4E58-B38C-FA73536D450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9F59EC04-9110-4DE6-9109-873D78B66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" name="Text Box 15">
            <a:extLst>
              <a:ext uri="{FF2B5EF4-FFF2-40B4-BE49-F238E27FC236}">
                <a16:creationId xmlns:a16="http://schemas.microsoft.com/office/drawing/2014/main" id="{CCF2DF6A-CD2A-44EC-A5B3-C484A3E471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56188" y="5646738"/>
            <a:ext cx="170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浙江农林大学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4673600" y="2420938"/>
            <a:ext cx="4013200" cy="2592387"/>
          </a:xfrm>
        </p:spPr>
        <p:txBody>
          <a:bodyPr anchor="ctr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 dirty="0"/>
              <a:t>李剑</a:t>
            </a:r>
          </a:p>
        </p:txBody>
      </p:sp>
      <p:sp>
        <p:nvSpPr>
          <p:cNvPr id="5132" name="AutoShape 12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4213" y="836613"/>
            <a:ext cx="8229600" cy="1512887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/>
              <a:t>嵌入式系统开发与应用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4851629-9A09-42FE-B884-B57CDDED376B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E4994130-7AF8-4A59-ACE5-1E490F289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F6A720E9-8C6E-4169-B13C-9A7D1CB1A0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fld id="{F461020F-25CE-47BC-90DA-85293841D2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91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73D5E8F-C7CD-4369-A8C5-55086DFBD3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7D8ED80-1721-4A05-B58B-24E4529A24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92F95E6-9646-4729-98F8-D8E8F1D79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929EA-D3C9-4CBC-A673-B41A531EC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19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0454BF5-A865-4CF8-BDEE-769F742DA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88C60C2-7903-4470-8E66-FDA71938A1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A64BF9D-B9E7-4CD2-82ED-3236093B1C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B98F31-9B6E-4404-91D9-3D487C2F0F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03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  <a:endParaRPr lang="en-US" noProof="1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FEB7422-C453-4790-B5B5-E6BF95FDC74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57043-56EA-4A65-B35C-7163765A80E0}" type="datetimeFigureOut">
              <a:rPr lang="zh-CN" altLang="en-US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E801621-C4AD-4F7E-89E1-10B5E401FE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1B3D96-5AED-4E08-BB8E-48C369D168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C7F10-E836-4C8A-9D7A-3B1E8D413E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91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71525"/>
            <a:ext cx="7924800" cy="72231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379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F6ED91E-947B-4F23-A119-6F45F87A25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F9653B9-4257-4F8B-9440-37A999DB27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D300301-F780-4E57-A5F4-FA3EB66153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95C6F4-EE18-4F0C-A709-36E604301C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935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44675"/>
            <a:ext cx="3841750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32350" y="1844675"/>
            <a:ext cx="3843338" cy="4241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33955FC-A308-4BC0-84A5-12176D56FF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C53A6DF-EA74-4C04-8CFE-CA2B90665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B5987E1-68B6-4BAF-86F9-A3A34C8C8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67C4AE-CDCD-46EC-BB01-B27ABDD9F4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7677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836CFFE-D00B-418B-A0A5-88D6224624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0A47DE2-3F21-4D40-ABB0-0B53826CE1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C585CF2-1A46-4F70-8F47-8D7D657BF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1F4378-4EE5-4033-AF69-35A3E3E44C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21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AE83DAE-A0AF-4BE7-ADD4-F7561F3DC3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A9B047-B21F-465F-9992-38B7731CF6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62C436A-385D-4472-ABD7-DAE6C72F3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5F7ADC-28EB-4E3C-B77C-5C7BEF7794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960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95128D29-6A07-4802-AD7D-843E5D191E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BC024413-F25B-4922-8085-69737A747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5BA29DB-756D-450E-B276-FE85B9EBB6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72A4F-D4B8-4F64-9055-1A6E71A4B6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83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CF699E9-F237-4006-8D04-2347AC9181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8DAB042-B03F-478F-8B0D-52B8C20B3B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E4E5BBA-7108-4E6B-831C-49C9E9E53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CD8D24-E927-4E2B-884C-AB5A1059FE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700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6E26CA6-B4AC-4232-AC8A-AC28A0A71F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825CFF4-7F7B-4282-A397-2AF979E26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2F56D59-8D66-431C-8EEC-27D2A5B26F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9A59AD-6A5D-4005-A3C8-91B21BD88F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65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">
            <a:extLst>
              <a:ext uri="{FF2B5EF4-FFF2-40B4-BE49-F238E27FC236}">
                <a16:creationId xmlns:a16="http://schemas.microsoft.com/office/drawing/2014/main" id="{98C11488-691E-478A-97AC-16BE8F4F9F9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3200400" cy="6858000"/>
            <a:chOff x="0" y="0"/>
            <a:chExt cx="2016" cy="4320"/>
          </a:xfrm>
        </p:grpSpPr>
        <p:sp>
          <p:nvSpPr>
            <p:cNvPr id="1036" name="Rectangle 4">
              <a:extLst>
                <a:ext uri="{FF2B5EF4-FFF2-40B4-BE49-F238E27FC236}">
                  <a16:creationId xmlns:a16="http://schemas.microsoft.com/office/drawing/2014/main" id="{2CAB9A2A-79E6-49B0-8E31-7A9F642B322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0"/>
              <a:ext cx="4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Freeform 5">
              <a:extLst>
                <a:ext uri="{FF2B5EF4-FFF2-40B4-BE49-F238E27FC236}">
                  <a16:creationId xmlns:a16="http://schemas.microsoft.com/office/drawing/2014/main" id="{769A81C0-7F2B-4507-81FA-33DEFA3B7B5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8" y="0"/>
              <a:ext cx="1728" cy="735"/>
            </a:xfrm>
            <a:custGeom>
              <a:avLst/>
              <a:gdLst>
                <a:gd name="T0" fmla="*/ 1728 w 1728"/>
                <a:gd name="T1" fmla="*/ 0 h 735"/>
                <a:gd name="T2" fmla="*/ 1728 w 1728"/>
                <a:gd name="T3" fmla="*/ 480 h 735"/>
                <a:gd name="T4" fmla="*/ 380 w 1728"/>
                <a:gd name="T5" fmla="*/ 482 h 735"/>
                <a:gd name="T6" fmla="*/ 354 w 1728"/>
                <a:gd name="T7" fmla="*/ 480 h 735"/>
                <a:gd name="T8" fmla="*/ 308 w 1728"/>
                <a:gd name="T9" fmla="*/ 489 h 735"/>
                <a:gd name="T10" fmla="*/ 246 w 1728"/>
                <a:gd name="T11" fmla="*/ 531 h 735"/>
                <a:gd name="T12" fmla="*/ 206 w 1728"/>
                <a:gd name="T13" fmla="*/ 597 h 735"/>
                <a:gd name="T14" fmla="*/ 192 w 1728"/>
                <a:gd name="T15" fmla="*/ 666 h 735"/>
                <a:gd name="T16" fmla="*/ 192 w 1728"/>
                <a:gd name="T17" fmla="*/ 735 h 735"/>
                <a:gd name="T18" fmla="*/ 0 w 1728"/>
                <a:gd name="T19" fmla="*/ 735 h 735"/>
                <a:gd name="T20" fmla="*/ 0 w 1728"/>
                <a:gd name="T21" fmla="*/ 480 h 735"/>
                <a:gd name="T22" fmla="*/ 0 w 1728"/>
                <a:gd name="T23" fmla="*/ 0 h 735"/>
                <a:gd name="T24" fmla="*/ 1728 w 1728"/>
                <a:gd name="T25" fmla="*/ 0 h 73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728" h="735">
                  <a:moveTo>
                    <a:pt x="1728" y="0"/>
                  </a:moveTo>
                  <a:lnTo>
                    <a:pt x="1728" y="480"/>
                  </a:lnTo>
                  <a:lnTo>
                    <a:pt x="380" y="482"/>
                  </a:lnTo>
                  <a:lnTo>
                    <a:pt x="354" y="480"/>
                  </a:lnTo>
                  <a:lnTo>
                    <a:pt x="308" y="489"/>
                  </a:lnTo>
                  <a:cubicBezTo>
                    <a:pt x="290" y="498"/>
                    <a:pt x="263" y="513"/>
                    <a:pt x="246" y="531"/>
                  </a:cubicBezTo>
                  <a:cubicBezTo>
                    <a:pt x="229" y="549"/>
                    <a:pt x="215" y="574"/>
                    <a:pt x="206" y="597"/>
                  </a:cubicBezTo>
                  <a:cubicBezTo>
                    <a:pt x="197" y="620"/>
                    <a:pt x="194" y="643"/>
                    <a:pt x="192" y="666"/>
                  </a:cubicBezTo>
                  <a:lnTo>
                    <a:pt x="192" y="735"/>
                  </a:lnTo>
                  <a:lnTo>
                    <a:pt x="0" y="735"/>
                  </a:lnTo>
                  <a:lnTo>
                    <a:pt x="0" y="480"/>
                  </a:lnTo>
                  <a:lnTo>
                    <a:pt x="0" y="0"/>
                  </a:ln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27" name="Group 6">
            <a:extLst>
              <a:ext uri="{FF2B5EF4-FFF2-40B4-BE49-F238E27FC236}">
                <a16:creationId xmlns:a16="http://schemas.microsoft.com/office/drawing/2014/main" id="{35BDC08A-292A-4B05-A27D-A94EE8CF8513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484313"/>
            <a:ext cx="7391400" cy="319087"/>
            <a:chOff x="144" y="1248"/>
            <a:chExt cx="4656" cy="201"/>
          </a:xfrm>
        </p:grpSpPr>
        <p:sp>
          <p:nvSpPr>
            <p:cNvPr id="1034" name="AutoShape 7">
              <a:extLst>
                <a:ext uri="{FF2B5EF4-FFF2-40B4-BE49-F238E27FC236}">
                  <a16:creationId xmlns:a16="http://schemas.microsoft.com/office/drawing/2014/main" id="{AD438710-83C7-42A8-B439-13A3A74C6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248"/>
              <a:ext cx="4416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5" name="AutoShape 8">
              <a:extLst>
                <a:ext uri="{FF2B5EF4-FFF2-40B4-BE49-F238E27FC236}">
                  <a16:creationId xmlns:a16="http://schemas.microsoft.com/office/drawing/2014/main" id="{39D0D16B-BAA3-4D10-BD33-8C649995A7E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8" name="AutoShape 9">
            <a:extLst>
              <a:ext uri="{FF2B5EF4-FFF2-40B4-BE49-F238E27FC236}">
                <a16:creationId xmlns:a16="http://schemas.microsoft.com/office/drawing/2014/main" id="{64A77398-F14F-47CE-88FA-BE74BFC45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722313"/>
          </a:xfrm>
          <a:prstGeom prst="roundRect">
            <a:avLst>
              <a:gd name="adj" fmla="val 21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36EA5CBC-3078-47E8-9554-17A12E3AFA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44675"/>
            <a:ext cx="7837488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F649CAEA-DDED-40CD-8F14-707C463609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8" name="Rectangle 12">
            <a:extLst>
              <a:ext uri="{FF2B5EF4-FFF2-40B4-BE49-F238E27FC236}">
                <a16:creationId xmlns:a16="http://schemas.microsoft.com/office/drawing/2014/main" id="{F46D05E2-2BD5-42F9-B688-04C21A4A59A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56D2AD18-8C44-486D-986D-E9A65D4764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chemeClr val="bg1"/>
                </a:solidFill>
              </a:defRPr>
            </a:lvl1pPr>
          </a:lstStyle>
          <a:p>
            <a:fld id="{C7411B3A-228B-4D9D-A87C-DE1643028F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u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u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6875AC28-EA5B-4699-8751-8FB81619DE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787900" y="2420938"/>
            <a:ext cx="4013200" cy="2519362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Font typeface="Wingdings" pitchFamily="2" charset="2"/>
              <a:buChar char="l"/>
            </a:pPr>
            <a:r>
              <a:rPr lang="zh-CN" altLang="en-US" sz="2400" dirty="0"/>
              <a:t>李剑</a:t>
            </a:r>
          </a:p>
        </p:txBody>
      </p:sp>
      <p:sp>
        <p:nvSpPr>
          <p:cNvPr id="3074" name="AutoShape 2">
            <a:extLst>
              <a:ext uri="{FF2B5EF4-FFF2-40B4-BE49-F238E27FC236}">
                <a16:creationId xmlns:a16="http://schemas.microsoft.com/office/drawing/2014/main" id="{27B816C5-E717-40BF-8ED1-0E25DDF0BF9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765175"/>
            <a:ext cx="8229600" cy="1512888"/>
          </a:xfrm>
        </p:spPr>
        <p:txBody>
          <a:bodyPr/>
          <a:lstStyle/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次课 嵌入式系统编程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5C8A3327-2173-4EF6-928A-4EB42D32B16C}"/>
              </a:ext>
            </a:extLst>
          </p:cNvPr>
          <p:cNvSpPr txBox="1"/>
          <p:nvPr/>
        </p:nvSpPr>
        <p:spPr>
          <a:xfrm>
            <a:off x="847725" y="836141"/>
            <a:ext cx="7540699" cy="64817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0F1D8B6-AB35-41E5-96EC-7D8AC84F67B4}"/>
              </a:ext>
            </a:extLst>
          </p:cNvPr>
          <p:cNvSpPr/>
          <p:nvPr/>
        </p:nvSpPr>
        <p:spPr>
          <a:xfrm>
            <a:off x="755576" y="1916832"/>
            <a:ext cx="8820150" cy="46196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ts val="1200"/>
              </a:spcBef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GPIO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口控制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LED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指示灯的实例代码，以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语言编写</a:t>
            </a:r>
            <a:r>
              <a:rPr lang="en-US" altLang="zh-CN" sz="2400" dirty="0" err="1"/>
              <a:t>key.c</a:t>
            </a:r>
            <a:r>
              <a:rPr lang="zh-CN" altLang="en-US" sz="2400" dirty="0"/>
              <a:t>代码</a:t>
            </a:r>
          </a:p>
        </p:txBody>
      </p:sp>
      <p:sp>
        <p:nvSpPr>
          <p:cNvPr id="51204" name="矩形 1">
            <a:extLst>
              <a:ext uri="{FF2B5EF4-FFF2-40B4-BE49-F238E27FC236}">
                <a16:creationId xmlns:a16="http://schemas.microsoft.com/office/drawing/2014/main" id="{1A7944AC-A897-4EA5-83F2-AC13484D88C3}"/>
              </a:ext>
            </a:extLst>
          </p:cNvPr>
          <p:cNvSpPr/>
          <p:nvPr/>
        </p:nvSpPr>
        <p:spPr>
          <a:xfrm>
            <a:off x="847725" y="2636912"/>
            <a:ext cx="8528050" cy="2246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GPC1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GPH0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的两个寄存器的地址所指向的内容</a:t>
            </a:r>
            <a:endParaRPr lang="en-US" altLang="zh-CN" sz="2400" noProof="1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 typeface="Wingdings 3" panose="05040102010807070707" pitchFamily="18" charset="2"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#define GPC1CON  *((volatile unsigned long *)0xE0200060)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 typeface="Wingdings 3" panose="05040102010807070707" pitchFamily="18" charset="2"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#define GPC1DAT  *((volatile unsigned long *)0xE0200064)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 typeface="Wingdings 3" panose="05040102010807070707" pitchFamily="18" charset="2"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#define GPH0CON  *((volatile unsigned long *)0xE0200C00)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 typeface="Wingdings 3" panose="05040102010807070707" pitchFamily="18" charset="2"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#define GPH0DAT   *((volatile unsigned long *)0xE0200C04)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1EB2EE6-96AF-4406-BDB9-56EB89535EFD}"/>
              </a:ext>
            </a:extLst>
          </p:cNvPr>
          <p:cNvSpPr txBox="1"/>
          <p:nvPr/>
        </p:nvSpPr>
        <p:spPr>
          <a:xfrm>
            <a:off x="685800" y="764704"/>
            <a:ext cx="7772400" cy="64817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52227" name="矩形 2">
            <a:extLst>
              <a:ext uri="{FF2B5EF4-FFF2-40B4-BE49-F238E27FC236}">
                <a16:creationId xmlns:a16="http://schemas.microsoft.com/office/drawing/2014/main" id="{E7445A49-7A6B-4AC6-BD0A-F56B8C6C5610}"/>
              </a:ext>
            </a:extLst>
          </p:cNvPr>
          <p:cNvSpPr/>
          <p:nvPr/>
        </p:nvSpPr>
        <p:spPr>
          <a:xfrm>
            <a:off x="755576" y="1916832"/>
            <a:ext cx="8207375" cy="3200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int main()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{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int key_val = 0;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int bit;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GPC1CON &amp;= ~(0xFF &lt;&lt; 12);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GPC1CON |=((0x01&lt;&lt;12)|(0x01&lt;&lt;16));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	// 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配置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GPC1_3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GPC1_4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为输出：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LED1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LED2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LED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控制引脚设置为输出引脚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GPC1_3/4——LED1/2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BCBB4F0-DB6E-4EAA-896C-D35A7F9300DA}"/>
              </a:ext>
            </a:extLst>
          </p:cNvPr>
          <p:cNvSpPr txBox="1"/>
          <p:nvPr/>
        </p:nvSpPr>
        <p:spPr>
          <a:xfrm>
            <a:off x="685800" y="836712"/>
            <a:ext cx="7772400" cy="57616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53251" name="矩形 1">
            <a:extLst>
              <a:ext uri="{FF2B5EF4-FFF2-40B4-BE49-F238E27FC236}">
                <a16:creationId xmlns:a16="http://schemas.microsoft.com/office/drawing/2014/main" id="{E4A90508-A80E-4546-A092-89C374D52668}"/>
              </a:ext>
            </a:extLst>
          </p:cNvPr>
          <p:cNvSpPr/>
          <p:nvPr/>
        </p:nvSpPr>
        <p:spPr>
          <a:xfrm>
            <a:off x="708721" y="1871662"/>
            <a:ext cx="8747125" cy="461664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GPC1DAT &amp;= ~(0xFF &lt;&lt; 0);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LED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指示灯初始化状态都熄灭。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GPH0CON &amp;= ~(0xFF &lt;&lt; 0);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		// 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配置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GPH0_0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GPH0_1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为输入：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key0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key1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FontTx/>
              <a:buNone/>
            </a:pP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按键初始化。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latin typeface="Arial" panose="020B0604020202020204" pitchFamily="34" charset="0"/>
              </a:rPr>
              <a:t>while (1)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{   key_val = GPH0DAT &amp; 0x3;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		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取得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GPH0DAT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的低两位，赋值给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key_val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if (key_val)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如果不为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，表示可能有按键按下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      </a:t>
            </a:r>
            <a:r>
              <a:rPr lang="en-US" altLang="zh-CN" sz="2400" noProof="1">
                <a:latin typeface="Arial" panose="020B0604020202020204" pitchFamily="34" charset="0"/>
              </a:rPr>
              <a:t>{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    delay(500000);     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 // 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防抖延时</a:t>
            </a:r>
            <a:endParaRPr lang="en-US" altLang="zh-CN" sz="2400" noProof="1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08A4DC3-7E60-4961-90D3-F3C820493CDA}"/>
              </a:ext>
            </a:extLst>
          </p:cNvPr>
          <p:cNvSpPr txBox="1"/>
          <p:nvPr/>
        </p:nvSpPr>
        <p:spPr>
          <a:xfrm>
            <a:off x="685800" y="836712"/>
            <a:ext cx="7772400" cy="57616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54275" name="矩形 1">
            <a:extLst>
              <a:ext uri="{FF2B5EF4-FFF2-40B4-BE49-F238E27FC236}">
                <a16:creationId xmlns:a16="http://schemas.microsoft.com/office/drawing/2014/main" id="{9BB668D5-8102-429A-9873-3F65487ABBDB}"/>
              </a:ext>
            </a:extLst>
          </p:cNvPr>
          <p:cNvSpPr/>
          <p:nvPr/>
        </p:nvSpPr>
        <p:spPr>
          <a:xfrm>
            <a:off x="827584" y="1793583"/>
            <a:ext cx="8785225" cy="50784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key_val = GPH0DAT &amp; 0x3;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		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延时后继续获取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GPH0DAT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的的低两位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if (key_val)          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如果还不为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0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，表示真正有按键按下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          </a:t>
            </a:r>
            <a:r>
              <a:rPr lang="en-US" altLang="zh-CN" sz="2400" noProof="1">
                <a:latin typeface="Arial" panose="020B0604020202020204" pitchFamily="34" charset="0"/>
              </a:rPr>
              <a:t>{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        if (0x01 == key_val)     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			// 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如果值为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0x1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0b01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）表示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key1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按下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                  </a:t>
            </a:r>
            <a:r>
              <a:rPr lang="en-US" altLang="zh-CN" sz="2400" noProof="1">
                <a:latin typeface="Arial" panose="020B0604020202020204" pitchFamily="34" charset="0"/>
              </a:rPr>
              <a:t>GPC1DAT ^= 1 &lt;&lt; 3;     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 // 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点亮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toggle LED1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        else if (0x02 == key_val) 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			// 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如果值为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0x2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0b10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）表示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key2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按下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                  </a:t>
            </a:r>
            <a:r>
              <a:rPr lang="en-US" altLang="zh-CN" sz="2400" noProof="1">
                <a:latin typeface="Arial" panose="020B0604020202020204" pitchFamily="34" charset="0"/>
              </a:rPr>
              <a:t>GPC1DAT ^= 1 &lt;&lt; 4;     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 // 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点亮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toggle LED2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    }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}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}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 return 0;  </a:t>
            </a:r>
          </a:p>
          <a:p>
            <a:pPr marL="0" indent="0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8D1E0F6-28CB-42A9-ABCA-950845A81A56}"/>
              </a:ext>
            </a:extLst>
          </p:cNvPr>
          <p:cNvSpPr txBox="1"/>
          <p:nvPr/>
        </p:nvSpPr>
        <p:spPr>
          <a:xfrm>
            <a:off x="685800" y="764704"/>
            <a:ext cx="7772400" cy="64817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55299" name="矩形 1">
            <a:extLst>
              <a:ext uri="{FF2B5EF4-FFF2-40B4-BE49-F238E27FC236}">
                <a16:creationId xmlns:a16="http://schemas.microsoft.com/office/drawing/2014/main" id="{CC1F6959-3FD3-42BF-A6FF-8E2B542C62CC}"/>
              </a:ext>
            </a:extLst>
          </p:cNvPr>
          <p:cNvSpPr/>
          <p:nvPr/>
        </p:nvSpPr>
        <p:spPr>
          <a:xfrm>
            <a:off x="1043608" y="2276872"/>
            <a:ext cx="6697663" cy="246221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程序入口（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start.S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文件）。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.global _start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 @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声明一个全局的标号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_start:	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bl main  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@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跳转到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C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函数去执行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halt:   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  b halt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80C7ED97-1304-4549-9D25-6C2F88321111}"/>
              </a:ext>
            </a:extLst>
          </p:cNvPr>
          <p:cNvSpPr txBox="1"/>
          <p:nvPr/>
        </p:nvSpPr>
        <p:spPr>
          <a:xfrm>
            <a:off x="-756592" y="404664"/>
            <a:ext cx="7772400" cy="143986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56323" name="矩形 1">
            <a:extLst>
              <a:ext uri="{FF2B5EF4-FFF2-40B4-BE49-F238E27FC236}">
                <a16:creationId xmlns:a16="http://schemas.microsoft.com/office/drawing/2014/main" id="{A151560C-913B-4898-8A69-0ABC9DEC7CB2}"/>
              </a:ext>
            </a:extLst>
          </p:cNvPr>
          <p:cNvSpPr/>
          <p:nvPr/>
        </p:nvSpPr>
        <p:spPr>
          <a:xfrm>
            <a:off x="1043608" y="2132856"/>
            <a:ext cx="7200900" cy="3631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solidFill>
                  <a:srgbClr val="C00000"/>
                </a:solidFill>
                <a:latin typeface="Arial" panose="020B0604020202020204" pitchFamily="34" charset="0"/>
              </a:rPr>
              <a:t>Makefile</a:t>
            </a:r>
            <a:r>
              <a:rPr lang="zh-CN" altLang="en-US" noProof="1">
                <a:solidFill>
                  <a:srgbClr val="C00000"/>
                </a:solidFill>
                <a:latin typeface="Arial" panose="020B0604020202020204" pitchFamily="34" charset="0"/>
              </a:rPr>
              <a:t>文件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FontTx/>
              <a:buNone/>
            </a:pPr>
            <a:r>
              <a:rPr lang="zh-CN" altLang="en-US" noProof="1">
                <a:solidFill>
                  <a:srgbClr val="0033CC"/>
                </a:solidFill>
                <a:latin typeface="Arial" panose="020B0604020202020204" pitchFamily="34" charset="0"/>
              </a:rPr>
              <a:t> </a:t>
            </a:r>
            <a:r>
              <a:rPr lang="en-US" altLang="zh-CN" noProof="1">
                <a:latin typeface="Arial" panose="020B0604020202020204" pitchFamily="34" charset="0"/>
              </a:rPr>
              <a:t>key.bin: start.o key.o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arm-linux-ld -Ttext 0x20000000 -o key.elf $^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arm-linux-objcopy -O binary key.elf $@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arm-linux-objdump -D key.elf &gt; key.dis    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key.o : key.c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arm-linux-gcc -c $&lt; -o $@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start.o:start.S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arm-linux-gcc -c $&lt; -o $@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clean: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noProof="1">
                <a:latin typeface="Arial" panose="020B0604020202020204" pitchFamily="34" charset="0"/>
              </a:rPr>
              <a:t>	rm *.o *.elf *.bin *.dis</a:t>
            </a:r>
            <a:endParaRPr lang="zh-CN" altLang="en-US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E9685C0-6943-4235-A75C-97C43DD1DBAE}"/>
              </a:ext>
            </a:extLst>
          </p:cNvPr>
          <p:cNvSpPr txBox="1"/>
          <p:nvPr/>
        </p:nvSpPr>
        <p:spPr>
          <a:xfrm>
            <a:off x="611560" y="637982"/>
            <a:ext cx="7772400" cy="96301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6.4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跑马灯实例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57347" name="矩形 2">
            <a:extLst>
              <a:ext uri="{FF2B5EF4-FFF2-40B4-BE49-F238E27FC236}">
                <a16:creationId xmlns:a16="http://schemas.microsoft.com/office/drawing/2014/main" id="{4F41890E-8D8D-41A0-8550-CE33A4B1DE61}"/>
              </a:ext>
            </a:extLst>
          </p:cNvPr>
          <p:cNvSpPr/>
          <p:nvPr/>
        </p:nvSpPr>
        <p:spPr>
          <a:xfrm>
            <a:off x="827584" y="1916832"/>
            <a:ext cx="7704856" cy="38779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让</a:t>
            </a:r>
            <a:r>
              <a:rPr lang="en-US" altLang="zh-CN" sz="2400" noProof="1">
                <a:latin typeface="Arial" panose="020B0604020202020204" pitchFamily="34" charset="0"/>
              </a:rPr>
              <a:t>led1</a:t>
            </a:r>
            <a:r>
              <a:rPr lang="zh-CN" altLang="en-US" sz="2400" noProof="1">
                <a:latin typeface="Arial" panose="020B0604020202020204" pitchFamily="34" charset="0"/>
              </a:rPr>
              <a:t>和</a:t>
            </a:r>
            <a:r>
              <a:rPr lang="en-US" altLang="zh-CN" sz="2400" noProof="1">
                <a:latin typeface="Arial" panose="020B0604020202020204" pitchFamily="34" charset="0"/>
              </a:rPr>
              <a:t>led2</a:t>
            </a:r>
            <a:r>
              <a:rPr lang="zh-CN" altLang="en-US" sz="2400" noProof="1">
                <a:latin typeface="Arial" panose="020B0604020202020204" pitchFamily="34" charset="0"/>
              </a:rPr>
              <a:t>，轮流亮。</a:t>
            </a:r>
            <a:endParaRPr lang="en-US" altLang="zh-CN" sz="24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endParaRPr lang="en-US" altLang="zh-CN" sz="24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实现跑马灯的</a:t>
            </a:r>
            <a:r>
              <a:rPr lang="en-US" altLang="zh-CN" sz="2400" noProof="1">
                <a:latin typeface="Arial" panose="020B0604020202020204" pitchFamily="34" charset="0"/>
              </a:rPr>
              <a:t>Main.c</a:t>
            </a:r>
            <a:r>
              <a:rPr lang="zh-CN" altLang="en-US" sz="2400" noProof="1">
                <a:latin typeface="Arial" panose="020B0604020202020204" pitchFamily="34" charset="0"/>
              </a:rPr>
              <a:t>代码</a:t>
            </a:r>
            <a:endParaRPr lang="en-US" altLang="zh-CN" sz="24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#define</a:t>
            </a:r>
            <a:r>
              <a:rPr lang="zh-CN" altLang="en-US" sz="2400" noProof="1"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latin typeface="Arial" panose="020B0604020202020204" pitchFamily="34" charset="0"/>
              </a:rPr>
              <a:t>GPC1CON</a:t>
            </a:r>
            <a:r>
              <a:rPr lang="zh-CN" altLang="en-US" sz="2400" noProof="1"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latin typeface="Arial" panose="020B0604020202020204" pitchFamily="34" charset="0"/>
              </a:rPr>
              <a:t>(*((volatile unsigned long *)0xE0200060))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#define</a:t>
            </a:r>
            <a:r>
              <a:rPr lang="zh-CN" altLang="en-US" sz="2400" noProof="1"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latin typeface="Arial" panose="020B0604020202020204" pitchFamily="34" charset="0"/>
              </a:rPr>
              <a:t>GPC1DAT</a:t>
            </a:r>
            <a:r>
              <a:rPr lang="zh-CN" altLang="en-US" sz="2400" noProof="1"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latin typeface="Arial" panose="020B0604020202020204" pitchFamily="34" charset="0"/>
              </a:rPr>
              <a:t>(*((volatile unsigned long *)0xE0200064))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#define LEDS   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#define DELAYVAL 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29EC997-4B93-418D-8180-1153F450BE27}"/>
              </a:ext>
            </a:extLst>
          </p:cNvPr>
          <p:cNvSpPr txBox="1"/>
          <p:nvPr/>
        </p:nvSpPr>
        <p:spPr>
          <a:xfrm>
            <a:off x="685800" y="832718"/>
            <a:ext cx="7772400" cy="580157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6.4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跑马灯实例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58371" name="矩形 1">
            <a:extLst>
              <a:ext uri="{FF2B5EF4-FFF2-40B4-BE49-F238E27FC236}">
                <a16:creationId xmlns:a16="http://schemas.microsoft.com/office/drawing/2014/main" id="{725AB0F8-10E7-4060-BEEF-E75C14C41A28}"/>
              </a:ext>
            </a:extLst>
          </p:cNvPr>
          <p:cNvSpPr/>
          <p:nvPr/>
        </p:nvSpPr>
        <p:spPr>
          <a:xfrm>
            <a:off x="971600" y="1916832"/>
            <a:ext cx="3529012" cy="410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/*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延时等待函数*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/  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int delay(int time)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int i,j;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for(i=0;i&lt;time;i++)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{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for(j=0;j&lt;0xfffff;j++);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}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return 0;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AEE43084-0B07-4D49-9E6A-4141BC74CCF6}"/>
              </a:ext>
            </a:extLst>
          </p:cNvPr>
          <p:cNvSpPr txBox="1"/>
          <p:nvPr/>
        </p:nvSpPr>
        <p:spPr>
          <a:xfrm>
            <a:off x="685800" y="764704"/>
            <a:ext cx="7772400" cy="64817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6.4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跑马灯实例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59395" name="矩形 1">
            <a:extLst>
              <a:ext uri="{FF2B5EF4-FFF2-40B4-BE49-F238E27FC236}">
                <a16:creationId xmlns:a16="http://schemas.microsoft.com/office/drawing/2014/main" id="{F90D90B7-D5C7-439B-BD3B-F704F0AA6418}"/>
              </a:ext>
            </a:extLst>
          </p:cNvPr>
          <p:cNvSpPr/>
          <p:nvPr/>
        </p:nvSpPr>
        <p:spPr>
          <a:xfrm>
            <a:off x="899592" y="1772816"/>
            <a:ext cx="7704137" cy="4924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int main()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  //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设置功能引脚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GPIO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GPC1CON &amp;=~(0xFF&lt;&lt;12);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清零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12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到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19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位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</a:t>
            </a:r>
            <a:r>
              <a:rPr lang="en-US" altLang="zh-CN" sz="2400" noProof="1">
                <a:latin typeface="Arial" panose="020B0604020202020204" pitchFamily="34" charset="0"/>
              </a:rPr>
              <a:t>GPC1CON |=((LEDS&lt;&lt;12)|(LEDS&lt;&lt;16));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		//</a:t>
            </a:r>
            <a:r>
              <a:rPr lang="zh-CN" altLang="en-US" sz="2400" noProof="1">
                <a:latin typeface="Arial" panose="020B0604020202020204" pitchFamily="34" charset="0"/>
              </a:rPr>
              <a:t> 设置</a:t>
            </a:r>
            <a:r>
              <a:rPr lang="en-US" altLang="zh-CN" sz="2400" noProof="1">
                <a:latin typeface="Arial" panose="020B0604020202020204" pitchFamily="34" charset="0"/>
              </a:rPr>
              <a:t>19</a:t>
            </a:r>
            <a:r>
              <a:rPr lang="zh-CN" altLang="en-US" sz="2400" noProof="1">
                <a:latin typeface="Arial" panose="020B0604020202020204" pitchFamily="34" charset="0"/>
              </a:rPr>
              <a:t>：</a:t>
            </a:r>
            <a:r>
              <a:rPr lang="en-US" altLang="zh-CN" sz="2400" noProof="1">
                <a:latin typeface="Arial" panose="020B0604020202020204" pitchFamily="34" charset="0"/>
              </a:rPr>
              <a:t>12</a:t>
            </a:r>
            <a:r>
              <a:rPr lang="zh-CN" altLang="en-US" sz="2400" noProof="1">
                <a:latin typeface="Arial" panose="020B0604020202020204" pitchFamily="34" charset="0"/>
              </a:rPr>
              <a:t>位为</a:t>
            </a:r>
            <a:r>
              <a:rPr lang="en-US" altLang="zh-CN" sz="2400" noProof="1">
                <a:latin typeface="Arial" panose="020B0604020202020204" pitchFamily="34" charset="0"/>
              </a:rPr>
              <a:t>00010001</a:t>
            </a:r>
            <a:r>
              <a:rPr lang="zh-CN" altLang="en-US" sz="2400" noProof="1">
                <a:latin typeface="Arial" panose="020B0604020202020204" pitchFamily="34" charset="0"/>
              </a:rPr>
              <a:t>，即</a:t>
            </a:r>
            <a:r>
              <a:rPr lang="en-US" altLang="zh-CN" sz="2400" noProof="1">
                <a:latin typeface="Arial" panose="020B0604020202020204" pitchFamily="34" charset="0"/>
              </a:rPr>
              <a:t>GPC1_3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                    </a:t>
            </a:r>
            <a:r>
              <a:rPr lang="en-US" altLang="zh-CN" sz="2400" noProof="1"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latin typeface="Arial" panose="020B0604020202020204" pitchFamily="34" charset="0"/>
              </a:rPr>
              <a:t>GPC1_4</a:t>
            </a:r>
            <a:r>
              <a:rPr lang="zh-CN" altLang="en-US" sz="2400" noProof="1">
                <a:latin typeface="Arial" panose="020B0604020202020204" pitchFamily="34" charset="0"/>
              </a:rPr>
              <a:t>为</a:t>
            </a:r>
            <a:r>
              <a:rPr lang="en-US" altLang="zh-CN" sz="2400" noProof="1">
                <a:latin typeface="Arial" panose="020B0604020202020204" pitchFamily="34" charset="0"/>
              </a:rPr>
              <a:t>output</a:t>
            </a:r>
            <a:r>
              <a:rPr lang="zh-CN" altLang="en-US" sz="2400" noProof="1">
                <a:latin typeface="Arial" panose="020B0604020202020204" pitchFamily="34" charset="0"/>
              </a:rPr>
              <a:t>功能</a:t>
            </a:r>
            <a:endParaRPr lang="en-US" altLang="zh-CN" sz="24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C00000"/>
                </a:solidFill>
                <a:latin typeface="Arial" panose="020B0604020202020204" pitchFamily="34" charset="0"/>
              </a:rPr>
              <a:t>设置数据引脚</a:t>
            </a:r>
            <a:r>
              <a:rPr lang="en-US" altLang="zh-CN" sz="2400" noProof="1">
                <a:solidFill>
                  <a:srgbClr val="C00000"/>
                </a:solidFill>
                <a:latin typeface="Arial" panose="020B0604020202020204" pitchFamily="34" charset="0"/>
              </a:rPr>
              <a:t>GPIO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GPC1DAT |=3&lt;&lt;3;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//GPC1DAT &amp;=~(3&lt;&lt;3);	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熄灭两个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led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//GPC1PUD = 0x2AA;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83F15CA-AD12-4C52-B47B-B056F9A4DE38}"/>
              </a:ext>
            </a:extLst>
          </p:cNvPr>
          <p:cNvSpPr txBox="1"/>
          <p:nvPr/>
        </p:nvSpPr>
        <p:spPr>
          <a:xfrm>
            <a:off x="685800" y="908720"/>
            <a:ext cx="7772400" cy="504155"/>
          </a:xfrm>
          <a:prstGeom prst="rect">
            <a:avLst/>
          </a:prstGeom>
        </p:spPr>
        <p:txBody>
          <a:bodyPr anchor="ctr">
            <a:normAutofit fontScale="92500"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6.4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跑马灯实例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sp>
        <p:nvSpPr>
          <p:cNvPr id="60419" name="矩形 1">
            <a:extLst>
              <a:ext uri="{FF2B5EF4-FFF2-40B4-BE49-F238E27FC236}">
                <a16:creationId xmlns:a16="http://schemas.microsoft.com/office/drawing/2014/main" id="{81D29F47-CF96-465D-B9D4-6419B19AF905}"/>
              </a:ext>
            </a:extLst>
          </p:cNvPr>
          <p:cNvSpPr/>
          <p:nvPr/>
        </p:nvSpPr>
        <p:spPr>
          <a:xfrm>
            <a:off x="1043608" y="1772816"/>
            <a:ext cx="7561262" cy="4924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while(1)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{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点灯</a:t>
            </a:r>
            <a:endParaRPr lang="en-US" altLang="zh-CN" sz="2400" noProof="1">
              <a:solidFill>
                <a:srgbClr val="00B0F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    </a:t>
            </a:r>
            <a:r>
              <a:rPr lang="en-US" altLang="zh-CN" sz="2400" noProof="1">
                <a:latin typeface="Arial" panose="020B0604020202020204" pitchFamily="34" charset="0"/>
              </a:rPr>
              <a:t>GPC1DAT |=1&lt;&lt;3;	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亮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led1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delay(DELAYVAL);	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等待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    </a:t>
            </a:r>
            <a:r>
              <a:rPr lang="en-US" altLang="zh-CN" sz="2400" noProof="1">
                <a:latin typeface="Arial" panose="020B0604020202020204" pitchFamily="34" charset="0"/>
              </a:rPr>
              <a:t>GPC1DAT &amp;=~(1&lt;&lt;3);	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灭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led1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delay(DELAYVAL);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GPC1DAT |=2&lt;&lt;3;	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亮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led2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delay(DELAYVAL);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GPC1DAT &amp;=~(2&lt;&lt;3);		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//</a:t>
            </a:r>
            <a:r>
              <a:rPr lang="zh-CN" altLang="en-US" sz="2400" noProof="1">
                <a:solidFill>
                  <a:srgbClr val="00B0F0"/>
                </a:solidFill>
                <a:latin typeface="Arial" panose="020B0604020202020204" pitchFamily="34" charset="0"/>
              </a:rPr>
              <a:t>灭</a:t>
            </a:r>
            <a:r>
              <a:rPr lang="en-US" altLang="zh-CN" sz="2400" noProof="1">
                <a:solidFill>
                  <a:srgbClr val="00B0F0"/>
                </a:solidFill>
                <a:latin typeface="Arial" panose="020B0604020202020204" pitchFamily="34" charset="0"/>
              </a:rPr>
              <a:t>led2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    delay(DELAYVAL);    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lang="en-US" altLang="zh-CN" sz="2400" noProof="1">
                <a:latin typeface="Arial" panose="020B0604020202020204" pitchFamily="34" charset="0"/>
              </a:rPr>
              <a:t>  }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7FFAA-A46A-4F72-9D73-C2332B4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上节课内容复习（</a:t>
            </a:r>
            <a:r>
              <a:rPr lang="en-US" altLang="zh-CN" dirty="0"/>
              <a:t>2-1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90AEC-ACCA-444C-92AF-BCF61943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44824"/>
            <a:ext cx="8034828" cy="475252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000" noProof="1">
                <a:latin typeface="Arial" panose="020B0604020202020204" pitchFamily="34" charset="0"/>
              </a:rPr>
              <a:t>GPIO</a:t>
            </a:r>
            <a:r>
              <a:rPr lang="zh-CN" altLang="en-US" sz="2000" noProof="1">
                <a:latin typeface="Arial" panose="020B0604020202020204" pitchFamily="34" charset="0"/>
              </a:rPr>
              <a:t>接口有</a:t>
            </a:r>
            <a:r>
              <a:rPr lang="zh-CN" altLang="en-US" sz="2000" noProof="1">
                <a:solidFill>
                  <a:srgbClr val="FF0000"/>
                </a:solidFill>
                <a:latin typeface="Arial" panose="020B0604020202020204" pitchFamily="34" charset="0"/>
              </a:rPr>
              <a:t>至少两个</a:t>
            </a:r>
            <a:r>
              <a:rPr lang="zh-CN" altLang="en-US" sz="2000" noProof="1">
                <a:latin typeface="Arial" panose="020B0604020202020204" pitchFamily="34" charset="0"/>
              </a:rPr>
              <a:t>寄存器：</a:t>
            </a:r>
            <a:r>
              <a:rPr lang="zh-CN" altLang="en-US" sz="2000" b="1" noProof="1">
                <a:solidFill>
                  <a:srgbClr val="0070C0"/>
                </a:solidFill>
                <a:latin typeface="Arial" panose="020B0604020202020204" pitchFamily="34" charset="0"/>
              </a:rPr>
              <a:t>通用</a:t>
            </a:r>
            <a:r>
              <a:rPr lang="en-US" altLang="zh-CN" sz="2000" b="1" noProof="1">
                <a:solidFill>
                  <a:srgbClr val="0070C0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2000" b="1" noProof="1">
                <a:solidFill>
                  <a:srgbClr val="0070C0"/>
                </a:solidFill>
                <a:latin typeface="Arial" panose="020B0604020202020204" pitchFamily="34" charset="0"/>
              </a:rPr>
              <a:t>控制寄存器、通用</a:t>
            </a:r>
            <a:r>
              <a:rPr lang="en-US" altLang="zh-CN" sz="2000" b="1" noProof="1">
                <a:solidFill>
                  <a:srgbClr val="0070C0"/>
                </a:solidFill>
                <a:latin typeface="Arial" panose="020B0604020202020204" pitchFamily="34" charset="0"/>
              </a:rPr>
              <a:t>I/O</a:t>
            </a:r>
            <a:r>
              <a:rPr lang="zh-CN" altLang="en-US" sz="2000" b="1" noProof="1">
                <a:solidFill>
                  <a:srgbClr val="0070C0"/>
                </a:solidFill>
                <a:latin typeface="Arial" panose="020B0604020202020204" pitchFamily="34" charset="0"/>
              </a:rPr>
              <a:t>数据寄存器。</a:t>
            </a:r>
            <a:endParaRPr lang="en-US" altLang="zh-CN" sz="2000" b="1" noProof="1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</a:pPr>
            <a:r>
              <a:rPr lang="zh-CN" altLang="en-US" sz="2000" noProof="1">
                <a:solidFill>
                  <a:srgbClr val="FF0000"/>
                </a:solidFill>
                <a:latin typeface="Arial" panose="020B0604020202020204" pitchFamily="34" charset="0"/>
              </a:rPr>
              <a:t>控制寄存器</a:t>
            </a:r>
            <a:r>
              <a:rPr lang="zh-CN" altLang="en-US" sz="2000" noProof="1">
                <a:latin typeface="Arial" panose="020B0604020202020204" pitchFamily="34" charset="0"/>
              </a:rPr>
              <a:t>用以设置引脚是输入还是输出</a:t>
            </a:r>
            <a:endParaRPr lang="en-US" altLang="zh-CN" sz="2000" noProof="1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</a:pPr>
            <a:r>
              <a:rPr lang="zh-CN" altLang="en-US" sz="2000" noProof="1">
                <a:solidFill>
                  <a:srgbClr val="FF0000"/>
                </a:solidFill>
                <a:latin typeface="Arial" panose="020B0604020202020204" pitchFamily="34" charset="0"/>
              </a:rPr>
              <a:t>数据寄存器</a:t>
            </a:r>
            <a:r>
              <a:rPr lang="zh-CN" altLang="en-US" sz="2000" noProof="1">
                <a:latin typeface="Arial" panose="020B0604020202020204" pitchFamily="34" charset="0"/>
              </a:rPr>
              <a:t>借助引脚与外设传输数据</a:t>
            </a:r>
            <a:endParaRPr lang="en-US" altLang="zh-CN" sz="2000" noProof="1">
              <a:latin typeface="Arial" panose="020B0604020202020204" pitchFamily="34" charset="0"/>
            </a:endParaRPr>
          </a:p>
          <a:p>
            <a:pPr algn="just">
              <a:spcBef>
                <a:spcPts val="1200"/>
              </a:spcBef>
              <a:buFont typeface="Tw Cen MT" panose="020B0602020104020603" charset="0"/>
              <a:buAutoNum type="arabicPeriod"/>
              <a:defRPr/>
            </a:pPr>
            <a:r>
              <a:rPr lang="zh-CN" altLang="en-US" sz="2000" dirty="0"/>
              <a:t>控制寄存器</a:t>
            </a:r>
            <a:r>
              <a:rPr lang="en-US" altLang="zh-CN" sz="2000" b="1" dirty="0" err="1">
                <a:solidFill>
                  <a:srgbClr val="00B0F0"/>
                </a:solidFill>
              </a:rPr>
              <a:t>GPxnCON</a:t>
            </a:r>
            <a:r>
              <a:rPr lang="zh-CN" altLang="en-US" sz="2000" b="1" dirty="0">
                <a:solidFill>
                  <a:srgbClr val="00B0F0"/>
                </a:solidFill>
              </a:rPr>
              <a:t>：</a:t>
            </a:r>
            <a:r>
              <a:rPr lang="zh-CN" altLang="en-US" sz="2000" dirty="0"/>
              <a:t>用来设置</a:t>
            </a:r>
            <a:r>
              <a:rPr lang="en-US" altLang="zh-CN" sz="2000" dirty="0"/>
              <a:t>GPIO</a:t>
            </a:r>
            <a:r>
              <a:rPr lang="zh-CN" altLang="en-US" sz="2000" dirty="0"/>
              <a:t>引脚的功能；</a:t>
            </a:r>
            <a:r>
              <a:rPr lang="zh-CN" altLang="en-US" sz="2000" b="1" dirty="0">
                <a:solidFill>
                  <a:srgbClr val="C00000"/>
                </a:solidFill>
              </a:rPr>
              <a:t>每</a:t>
            </a:r>
            <a:r>
              <a:rPr lang="en-US" altLang="zh-CN" sz="2000" b="1" dirty="0">
                <a:solidFill>
                  <a:srgbClr val="C00000"/>
                </a:solidFill>
              </a:rPr>
              <a:t>4</a:t>
            </a:r>
            <a:r>
              <a:rPr lang="zh-CN" altLang="en-US" sz="2000" b="1" dirty="0">
                <a:solidFill>
                  <a:srgbClr val="C00000"/>
                </a:solidFill>
              </a:rPr>
              <a:t>位</a:t>
            </a:r>
            <a:r>
              <a:rPr lang="zh-CN" altLang="en-US" sz="2000" dirty="0"/>
              <a:t>控制一个引脚，</a:t>
            </a:r>
            <a:r>
              <a:rPr lang="en-US" altLang="zh-CN" sz="2000" b="1" dirty="0">
                <a:solidFill>
                  <a:srgbClr val="C00000"/>
                </a:solidFill>
              </a:rPr>
              <a:t>0000</a:t>
            </a:r>
            <a:r>
              <a:rPr lang="zh-CN" altLang="en-US" sz="2000" b="1" dirty="0">
                <a:solidFill>
                  <a:srgbClr val="C00000"/>
                </a:solidFill>
              </a:rPr>
              <a:t>时为输入</a:t>
            </a:r>
            <a:r>
              <a:rPr lang="en-US" altLang="zh-CN" sz="2000" dirty="0"/>
              <a:t>IO</a:t>
            </a:r>
            <a:r>
              <a:rPr lang="zh-CN" altLang="en-US" sz="2000" dirty="0"/>
              <a:t>口，</a:t>
            </a:r>
            <a:r>
              <a:rPr lang="en-US" altLang="zh-CN" sz="2000" b="1" dirty="0">
                <a:solidFill>
                  <a:srgbClr val="C00000"/>
                </a:solidFill>
              </a:rPr>
              <a:t>0001</a:t>
            </a:r>
            <a:r>
              <a:rPr lang="zh-CN" altLang="en-US" sz="2000" b="1" dirty="0">
                <a:solidFill>
                  <a:srgbClr val="C00000"/>
                </a:solidFill>
              </a:rPr>
              <a:t>时为输出</a:t>
            </a:r>
            <a:r>
              <a:rPr lang="en-US" altLang="zh-CN" sz="2000" dirty="0"/>
              <a:t>IO</a:t>
            </a:r>
            <a:r>
              <a:rPr lang="zh-CN" altLang="en-US" sz="2000" dirty="0"/>
              <a:t>口，其他端口根据其功能的不同可以单独查看</a:t>
            </a:r>
            <a:r>
              <a:rPr lang="en-US" altLang="zh-CN" sz="2000" dirty="0"/>
              <a:t>S5PV210</a:t>
            </a:r>
            <a:r>
              <a:rPr lang="zh-CN" altLang="en-US" sz="2000" dirty="0"/>
              <a:t>的芯片手册。（</a:t>
            </a:r>
            <a:r>
              <a:rPr lang="en-US" altLang="zh-CN" sz="2000" dirty="0"/>
              <a:t>85</a:t>
            </a:r>
            <a:r>
              <a:rPr lang="zh-CN" altLang="en-US" sz="2000" dirty="0"/>
              <a:t>页，表</a:t>
            </a:r>
            <a:r>
              <a:rPr lang="en-US" altLang="zh-CN" sz="2000" dirty="0"/>
              <a:t>6-1</a:t>
            </a:r>
            <a:r>
              <a:rPr lang="zh-CN" altLang="en-US" sz="2000" dirty="0"/>
              <a:t>为例）</a:t>
            </a:r>
          </a:p>
          <a:p>
            <a:pPr algn="just">
              <a:spcBef>
                <a:spcPts val="1200"/>
              </a:spcBef>
              <a:buFont typeface="Tw Cen MT" panose="020B0602020104020603" charset="0"/>
              <a:buAutoNum type="arabicPeriod"/>
              <a:defRPr/>
            </a:pPr>
            <a:r>
              <a:rPr lang="zh-CN" altLang="en-US" sz="2000" dirty="0"/>
              <a:t>数据寄存器</a:t>
            </a:r>
            <a:r>
              <a:rPr lang="en-US" altLang="zh-CN" sz="2000" b="1" dirty="0" err="1">
                <a:solidFill>
                  <a:srgbClr val="00B0F0"/>
                </a:solidFill>
              </a:rPr>
              <a:t>GPxnDAT</a:t>
            </a:r>
            <a:r>
              <a:rPr lang="zh-CN" altLang="en-US" sz="2000" b="1" dirty="0">
                <a:solidFill>
                  <a:srgbClr val="00B0F0"/>
                </a:solidFill>
              </a:rPr>
              <a:t>：</a:t>
            </a:r>
            <a:r>
              <a:rPr lang="zh-CN" altLang="en-US" sz="2000" dirty="0"/>
              <a:t>决定引脚的输入或输出电平状态，引脚为</a:t>
            </a:r>
            <a:r>
              <a:rPr lang="zh-CN" altLang="en-US" sz="2000" b="1" dirty="0">
                <a:solidFill>
                  <a:srgbClr val="FF0000"/>
                </a:solidFill>
              </a:rPr>
              <a:t>输入时</a:t>
            </a:r>
            <a:r>
              <a:rPr lang="zh-CN" altLang="en-US" sz="2000" dirty="0"/>
              <a:t>，读寄存器可</a:t>
            </a:r>
            <a:r>
              <a:rPr lang="zh-CN" altLang="en-US" sz="2000" b="1" dirty="0">
                <a:solidFill>
                  <a:srgbClr val="FF0000"/>
                </a:solidFill>
              </a:rPr>
              <a:t>读取引脚</a:t>
            </a:r>
            <a:r>
              <a:rPr lang="zh-CN" altLang="en-US" sz="2000" dirty="0"/>
              <a:t>电平的高低状态；引脚为</a:t>
            </a:r>
            <a:r>
              <a:rPr lang="zh-CN" altLang="en-US" sz="2000" b="1" dirty="0">
                <a:solidFill>
                  <a:srgbClr val="7E32B0"/>
                </a:solidFill>
              </a:rPr>
              <a:t>输出时</a:t>
            </a:r>
            <a:r>
              <a:rPr lang="zh-CN" altLang="en-US" sz="2000" dirty="0"/>
              <a:t>，写寄存器使得</a:t>
            </a:r>
            <a:r>
              <a:rPr lang="zh-CN" altLang="en-US" sz="2000" b="1" dirty="0">
                <a:solidFill>
                  <a:srgbClr val="7E32B0"/>
                </a:solidFill>
              </a:rPr>
              <a:t>引脚输出</a:t>
            </a:r>
            <a:r>
              <a:rPr lang="zh-CN" altLang="en-US" sz="2000" dirty="0"/>
              <a:t>高低电平。</a:t>
            </a:r>
          </a:p>
          <a:p>
            <a:pPr marL="0" indent="0"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61506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C9934-C9B9-4C35-AE40-EFB0AF54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第</a:t>
            </a: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7</a:t>
            </a:r>
            <a:r>
              <a:rPr lang="zh-CN" altLang="en-US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章 </a:t>
            </a:r>
            <a:r>
              <a:rPr lang="zh-CN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通用异步收发器</a:t>
            </a:r>
            <a:r>
              <a:rPr lang="en-US" altLang="zh-CN" cap="none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UART</a:t>
            </a:r>
            <a:endParaRPr lang="zh-CN" altLang="en-US" cap="none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7805763D-B8BF-4BA2-9C07-50D384156F8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692275" y="2060575"/>
            <a:ext cx="6048375" cy="3424238"/>
          </a:xfrm>
        </p:spPr>
        <p:txBody>
          <a:bodyPr/>
          <a:lstStyle/>
          <a:p>
            <a:pPr eaLnBrk="1" hangingPunct="1"/>
            <a:r>
              <a:rPr lang="en-US" altLang="zh-CN" sz="2800" cap="none" dirty="0"/>
              <a:t>UART</a:t>
            </a:r>
            <a:r>
              <a:rPr lang="zh-CN" altLang="zh-CN" sz="2800" cap="none" dirty="0"/>
              <a:t>的原理及</a:t>
            </a:r>
            <a:r>
              <a:rPr lang="en-US" altLang="zh-CN" sz="2800" cap="none" dirty="0"/>
              <a:t>S5PV210</a:t>
            </a:r>
            <a:r>
              <a:rPr lang="zh-CN" altLang="zh-CN" sz="2800" cap="none" dirty="0"/>
              <a:t>的</a:t>
            </a:r>
            <a:r>
              <a:rPr lang="en-US" altLang="zh-CN" sz="2800" cap="none" dirty="0"/>
              <a:t>UART</a:t>
            </a:r>
            <a:r>
              <a:rPr lang="zh-CN" altLang="zh-CN" sz="2800" cap="none" dirty="0"/>
              <a:t>介绍</a:t>
            </a:r>
            <a:endParaRPr lang="en-US" altLang="zh-CN" sz="2800" cap="none" dirty="0"/>
          </a:p>
          <a:p>
            <a:pPr eaLnBrk="1" hangingPunct="1"/>
            <a:r>
              <a:rPr lang="en-US" altLang="zh-CN" sz="2800" cap="none" dirty="0"/>
              <a:t>S5PV210 </a:t>
            </a:r>
            <a:r>
              <a:rPr lang="zh-CN" altLang="zh-CN" sz="2800" cap="none" dirty="0"/>
              <a:t>的</a:t>
            </a:r>
            <a:r>
              <a:rPr lang="en-US" altLang="zh-CN" sz="2800" cap="none" dirty="0"/>
              <a:t>UART</a:t>
            </a:r>
            <a:r>
              <a:rPr lang="zh-CN" altLang="zh-CN" sz="2800" cap="none" dirty="0"/>
              <a:t>应用实例</a:t>
            </a:r>
            <a:endParaRPr lang="zh-CN" altLang="en-US" sz="2800" cap="non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B146F-7448-492B-A07D-53ED1290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05" y="980728"/>
            <a:ext cx="7772400" cy="4746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/>
              <a:t>7.1</a:t>
            </a:r>
            <a:r>
              <a:rPr lang="zh-CN" altLang="en-US" sz="3200" dirty="0"/>
              <a:t> </a:t>
            </a:r>
            <a:r>
              <a:rPr lang="en-US" altLang="zh-CN" sz="3200" dirty="0"/>
              <a:t>UART</a:t>
            </a:r>
            <a:r>
              <a:rPr lang="zh-CN" altLang="zh-CN" sz="3200" dirty="0"/>
              <a:t>的原理及</a:t>
            </a:r>
            <a:r>
              <a:rPr lang="en-US" altLang="zh-CN" sz="3200" dirty="0"/>
              <a:t>S5PV210</a:t>
            </a:r>
            <a:r>
              <a:rPr lang="zh-CN" altLang="zh-CN" sz="3200" dirty="0"/>
              <a:t>的</a:t>
            </a:r>
            <a:r>
              <a:rPr lang="en-US" altLang="zh-CN" sz="3200" dirty="0"/>
              <a:t>UART</a:t>
            </a:r>
            <a:endParaRPr lang="zh-CN" altLang="en-US" sz="3200" dirty="0"/>
          </a:p>
        </p:txBody>
      </p:sp>
      <p:sp>
        <p:nvSpPr>
          <p:cNvPr id="14338" name="内容占位符 2">
            <a:extLst>
              <a:ext uri="{FF2B5EF4-FFF2-40B4-BE49-F238E27FC236}">
                <a16:creationId xmlns:a16="http://schemas.microsoft.com/office/drawing/2014/main" id="{0E4BC152-8AFA-4376-AF49-76E1314BC9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224" y="1980232"/>
            <a:ext cx="7773988" cy="474662"/>
          </a:xfrm>
        </p:spPr>
        <p:txBody>
          <a:bodyPr rtlCol="0"/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000" dirty="0"/>
              <a:t>7.1.1</a:t>
            </a:r>
            <a:r>
              <a:rPr lang="zh-CN" altLang="en-US" sz="3000" dirty="0"/>
              <a:t> </a:t>
            </a:r>
            <a:r>
              <a:rPr lang="en-US" altLang="zh-CN" sz="3000" dirty="0"/>
              <a:t>UART</a:t>
            </a:r>
            <a:r>
              <a:rPr lang="zh-CN" altLang="zh-CN" sz="3000" dirty="0"/>
              <a:t>通信的基本原理</a:t>
            </a:r>
            <a:endParaRPr lang="en-US" altLang="zh-CN" sz="3000" dirty="0"/>
          </a:p>
        </p:txBody>
      </p:sp>
      <p:sp>
        <p:nvSpPr>
          <p:cNvPr id="22532" name="矩形 2">
            <a:extLst>
              <a:ext uri="{FF2B5EF4-FFF2-40B4-BE49-F238E27FC236}">
                <a16:creationId xmlns:a16="http://schemas.microsoft.com/office/drawing/2014/main" id="{71088648-64D0-4368-A0AC-EB0AA5172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24" y="2472769"/>
            <a:ext cx="8061325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1. UART</a:t>
            </a:r>
            <a:r>
              <a:rPr lang="zh-CN" altLang="zh-CN" sz="2400" dirty="0">
                <a:latin typeface="Arial" panose="020B0604020202020204" pitchFamily="34" charset="0"/>
              </a:rPr>
              <a:t>简介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UART</a:t>
            </a:r>
            <a:r>
              <a:rPr lang="zh-CN" altLang="en-US" sz="2400" dirty="0">
                <a:latin typeface="Arial" panose="020B0604020202020204" pitchFamily="34" charset="0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</a:rPr>
              <a:t>Universal Asynchronous Receiver/Transmitter</a:t>
            </a:r>
            <a:r>
              <a:rPr lang="zh-CN" altLang="en-US" sz="2400" dirty="0">
                <a:latin typeface="Arial" panose="020B0604020202020204" pitchFamily="34" charset="0"/>
              </a:rPr>
              <a:t>）</a:t>
            </a:r>
            <a:r>
              <a:rPr lang="zh-CN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通用异步收发器</a:t>
            </a:r>
            <a:r>
              <a:rPr lang="zh-CN" altLang="zh-CN" sz="2400" dirty="0">
                <a:latin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ClrTx/>
            </a:pP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并行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通信</a:t>
            </a:r>
            <a:r>
              <a:rPr lang="zh-CN" altLang="en-US" sz="2400" dirty="0">
                <a:latin typeface="Arial" panose="020B0604020202020204" pitchFamily="34" charset="0"/>
              </a:rPr>
              <a:t>：</a:t>
            </a:r>
            <a:r>
              <a:rPr lang="zh-CN" altLang="zh-CN" sz="2400" dirty="0">
                <a:latin typeface="Arial" panose="020B0604020202020204" pitchFamily="34" charset="0"/>
              </a:rPr>
              <a:t>数据的各个位同时进行传送，其特点是</a:t>
            </a:r>
            <a:r>
              <a:rPr lang="zh-CN" altLang="zh-CN" sz="2400" b="1" dirty="0">
                <a:solidFill>
                  <a:srgbClr val="00B0F0"/>
                </a:solidFill>
                <a:latin typeface="Arial" panose="020B0604020202020204" pitchFamily="34" charset="0"/>
              </a:rPr>
              <a:t>传输速度快</a:t>
            </a:r>
            <a:r>
              <a:rPr lang="zh-CN" altLang="en-US" sz="2400" dirty="0">
                <a:latin typeface="Arial" panose="020B0604020202020204" pitchFamily="34" charset="0"/>
              </a:rPr>
              <a:t>；</a:t>
            </a:r>
            <a:r>
              <a:rPr lang="zh-CN" altLang="zh-CN" sz="2400" dirty="0">
                <a:latin typeface="Arial" panose="020B0604020202020204" pitchFamily="34" charset="0"/>
              </a:rPr>
              <a:t>当传输距离远、位数多时，通信线路变复杂且成本提高。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ClrTx/>
            </a:pPr>
            <a:r>
              <a:rPr lang="zh-CN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串行通信</a:t>
            </a:r>
            <a:r>
              <a:rPr lang="zh-CN" altLang="en-US" sz="2400" dirty="0">
                <a:latin typeface="Arial" panose="020B0604020202020204" pitchFamily="34" charset="0"/>
              </a:rPr>
              <a:t>：</a:t>
            </a:r>
            <a:r>
              <a:rPr lang="zh-CN" altLang="zh-CN" sz="2400" dirty="0">
                <a:latin typeface="Arial" panose="020B0604020202020204" pitchFamily="34" charset="0"/>
              </a:rPr>
              <a:t>数据一位位地顺序传送，其特点是</a:t>
            </a:r>
            <a:r>
              <a:rPr lang="zh-CN" altLang="zh-CN" sz="2400" b="1" dirty="0">
                <a:solidFill>
                  <a:srgbClr val="00B0F0"/>
                </a:solidFill>
                <a:latin typeface="Arial" panose="020B0604020202020204" pitchFamily="34" charset="0"/>
              </a:rPr>
              <a:t>适合于远距离通信</a:t>
            </a:r>
            <a:r>
              <a:rPr lang="zh-CN" altLang="zh-CN" sz="2400" dirty="0">
                <a:latin typeface="Arial" panose="020B0604020202020204" pitchFamily="34" charset="0"/>
              </a:rPr>
              <a:t>，通信线路简单，只要一对传输线就可以实现全双工通信，从而大大降低成本。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060A98-367B-4757-9EF3-0FB8077D3B02}"/>
              </a:ext>
            </a:extLst>
          </p:cNvPr>
          <p:cNvGrpSpPr>
            <a:grpSpLocks/>
          </p:cNvGrpSpPr>
          <p:nvPr/>
        </p:nvGrpSpPr>
        <p:grpSpPr bwMode="auto">
          <a:xfrm>
            <a:off x="911326" y="3021975"/>
            <a:ext cx="7610272" cy="1173541"/>
            <a:chOff x="1104" y="1200"/>
            <a:chExt cx="3504" cy="944"/>
          </a:xfrm>
        </p:grpSpPr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DDF6AF07-5D03-4A15-A4E4-59D7EA84E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200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EEEEEE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63500" dist="135001" dir="292884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b="1">
                <a:latin typeface="Calibri" panose="020F0502020204030204" pitchFamily="34" charset="0"/>
              </a:endParaRPr>
            </a:p>
          </p:txBody>
        </p:sp>
        <p:sp>
          <p:nvSpPr>
            <p:cNvPr id="23571" name="AutoShape 5">
              <a:extLst>
                <a:ext uri="{FF2B5EF4-FFF2-40B4-BE49-F238E27FC236}">
                  <a16:creationId xmlns:a16="http://schemas.microsoft.com/office/drawing/2014/main" id="{6C768C7F-7DCE-4AD3-BF64-0984B4366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1276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66CC"/>
                </a:gs>
                <a:gs pos="100000">
                  <a:srgbClr val="00478E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 b="1">
                <a:latin typeface="Calibri" panose="020F0502020204030204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B687292-73A1-4D8F-BC56-9829A3657946}"/>
                </a:ext>
              </a:extLst>
            </p:cNvPr>
            <p:cNvSpPr/>
            <p:nvPr/>
          </p:nvSpPr>
          <p:spPr bwMode="gray">
            <a:xfrm>
              <a:off x="1223" y="1319"/>
              <a:ext cx="337" cy="337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18"/>
                </a:cxn>
                <a:cxn ang="0">
                  <a:pos x="0" y="589"/>
                </a:cxn>
                <a:cxn ang="0">
                  <a:pos x="161" y="174"/>
                </a:cxn>
                <a:cxn ang="0">
                  <a:pos x="589" y="0"/>
                </a:cxn>
                <a:cxn ang="0">
                  <a:pos x="118" y="0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66CC">
                    <a:gamma/>
                    <a:tint val="54510"/>
                    <a:invGamma/>
                  </a:srgbClr>
                </a:gs>
                <a:gs pos="50000">
                  <a:srgbClr val="0066CC">
                    <a:alpha val="0"/>
                  </a:srgbClr>
                </a:gs>
                <a:gs pos="100000">
                  <a:srgbClr val="0066CC">
                    <a:gamma/>
                    <a:tint val="54510"/>
                    <a:invGamma/>
                  </a:srgbClr>
                </a:gs>
              </a:gsLst>
              <a:lin ang="2700000" scaled="1"/>
            </a:gradFill>
            <a:ln w="0">
              <a:noFill/>
              <a:prstDash val="solid"/>
              <a:rou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8455076E-DFAB-4A52-BA42-C67D9401F1F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111" y="1460"/>
              <a:ext cx="800" cy="27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RS232</a:t>
              </a:r>
            </a:p>
          </p:txBody>
        </p:sp>
        <p:sp>
          <p:nvSpPr>
            <p:cNvPr id="23576" name="Text Box 8">
              <a:extLst>
                <a:ext uri="{FF2B5EF4-FFF2-40B4-BE49-F238E27FC236}">
                  <a16:creationId xmlns:a16="http://schemas.microsoft.com/office/drawing/2014/main" id="{5D292EC5-785F-44BB-B1ED-05A711FD80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1327"/>
              <a:ext cx="2576" cy="8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latin typeface="Arial" panose="020B0604020202020204" pitchFamily="34" charset="0"/>
                </a:rPr>
                <a:t>美国电子工业协会</a:t>
              </a:r>
              <a:r>
                <a:rPr lang="en-US" altLang="zh-CN" b="1" dirty="0">
                  <a:latin typeface="Arial" panose="020B0604020202020204" pitchFamily="34" charset="0"/>
                </a:rPr>
                <a:t>EIA</a:t>
              </a:r>
              <a:r>
                <a:rPr lang="zh-CN" altLang="en-US" b="1" dirty="0">
                  <a:latin typeface="Arial" panose="020B0604020202020204" pitchFamily="34" charset="0"/>
                </a:rPr>
                <a:t>在</a:t>
              </a:r>
              <a:r>
                <a:rPr lang="en-US" altLang="zh-CN" b="1" dirty="0">
                  <a:latin typeface="Arial" panose="020B0604020202020204" pitchFamily="34" charset="0"/>
                </a:rPr>
                <a:t>1970</a:t>
              </a:r>
              <a:r>
                <a:rPr lang="zh-CN" altLang="en-US" b="1" dirty="0">
                  <a:latin typeface="Arial" panose="020B0604020202020204" pitchFamily="34" charset="0"/>
                </a:rPr>
                <a:t>年指定的一种串行通信接口标准，</a:t>
              </a:r>
              <a:r>
                <a:rPr lang="en-US" altLang="zh-CN" b="1" dirty="0">
                  <a:latin typeface="Arial" panose="020B0604020202020204" pitchFamily="34" charset="0"/>
                </a:rPr>
                <a:t>9</a:t>
              </a:r>
              <a:r>
                <a:rPr lang="zh-CN" altLang="en-US" b="1" dirty="0">
                  <a:latin typeface="Arial" panose="020B0604020202020204" pitchFamily="34" charset="0"/>
                </a:rPr>
                <a:t>芯</a:t>
              </a:r>
              <a:r>
                <a:rPr lang="en-US" altLang="zh-CN" b="1" dirty="0">
                  <a:latin typeface="Arial" panose="020B0604020202020204" pitchFamily="34" charset="0"/>
                </a:rPr>
                <a:t>D</a:t>
              </a:r>
              <a:r>
                <a:rPr lang="zh-CN" altLang="en-US" b="1" dirty="0">
                  <a:latin typeface="Arial" panose="020B0604020202020204" pitchFamily="34" charset="0"/>
                </a:rPr>
                <a:t>插头。</a:t>
              </a:r>
              <a:endParaRPr lang="en-US" altLang="zh-CN" b="1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79BD23-01D8-4B79-B411-0449405BE951}"/>
              </a:ext>
            </a:extLst>
          </p:cNvPr>
          <p:cNvGrpSpPr>
            <a:grpSpLocks/>
          </p:cNvGrpSpPr>
          <p:nvPr/>
        </p:nvGrpSpPr>
        <p:grpSpPr bwMode="auto">
          <a:xfrm>
            <a:off x="907438" y="4364312"/>
            <a:ext cx="7560839" cy="1023119"/>
            <a:chOff x="1104" y="2109"/>
            <a:chExt cx="3504" cy="823"/>
          </a:xfrm>
        </p:grpSpPr>
        <p:sp>
          <p:nvSpPr>
            <p:cNvPr id="11" name="AutoShape 10">
              <a:extLst>
                <a:ext uri="{FF2B5EF4-FFF2-40B4-BE49-F238E27FC236}">
                  <a16:creationId xmlns:a16="http://schemas.microsoft.com/office/drawing/2014/main" id="{6DA23B1B-DF71-4501-8893-513CBE3E4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109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EEEEEE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63500" dist="135001" dir="292884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b="1">
                <a:latin typeface="Calibri" panose="020F0502020204030204" pitchFamily="34" charset="0"/>
              </a:endParaRPr>
            </a:p>
          </p:txBody>
        </p:sp>
        <p:sp>
          <p:nvSpPr>
            <p:cNvPr id="23566" name="AutoShape 11">
              <a:extLst>
                <a:ext uri="{FF2B5EF4-FFF2-40B4-BE49-F238E27FC236}">
                  <a16:creationId xmlns:a16="http://schemas.microsoft.com/office/drawing/2014/main" id="{D2FCC3C6-323C-4420-8CD7-F8FD73BA7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2185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006B6B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 b="1">
                <a:latin typeface="Calibri" panose="020F0502020204030204" pitchFamily="34" charset="0"/>
              </a:endParaRPr>
            </a:p>
          </p:txBody>
        </p:sp>
        <p:sp>
          <p:nvSpPr>
            <p:cNvPr id="23567" name="Freeform 12">
              <a:extLst>
                <a:ext uri="{FF2B5EF4-FFF2-40B4-BE49-F238E27FC236}">
                  <a16:creationId xmlns:a16="http://schemas.microsoft.com/office/drawing/2014/main" id="{2507E910-E580-418C-907E-D7AAF9DEEF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2228"/>
              <a:ext cx="337" cy="337"/>
            </a:xfrm>
            <a:custGeom>
              <a:avLst/>
              <a:gdLst>
                <a:gd name="T0" fmla="*/ 2 w 596"/>
                <a:gd name="T1" fmla="*/ 0 h 598"/>
                <a:gd name="T2" fmla="*/ 0 w 596"/>
                <a:gd name="T3" fmla="*/ 2 h 598"/>
                <a:gd name="T4" fmla="*/ 0 w 596"/>
                <a:gd name="T5" fmla="*/ 11 h 598"/>
                <a:gd name="T6" fmla="*/ 3 w 596"/>
                <a:gd name="T7" fmla="*/ 3 h 598"/>
                <a:gd name="T8" fmla="*/ 11 w 596"/>
                <a:gd name="T9" fmla="*/ 0 h 598"/>
                <a:gd name="T10" fmla="*/ 2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93D4D4"/>
                </a:gs>
                <a:gs pos="100000">
                  <a:srgbClr val="009999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7F650DFE-539C-4558-B443-74B114A0C419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111" y="2370"/>
              <a:ext cx="800" cy="279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RS422</a:t>
              </a:r>
            </a:p>
          </p:txBody>
        </p:sp>
        <p:sp>
          <p:nvSpPr>
            <p:cNvPr id="23569" name="Text Box 14">
              <a:extLst>
                <a:ext uri="{FF2B5EF4-FFF2-40B4-BE49-F238E27FC236}">
                  <a16:creationId xmlns:a16="http://schemas.microsoft.com/office/drawing/2014/main" id="{423C7FB1-C4D5-44CA-9D14-0A617ABB09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2221"/>
              <a:ext cx="2576" cy="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b="1" dirty="0">
                  <a:latin typeface="Arial" panose="020B0604020202020204" pitchFamily="34" charset="0"/>
                </a:rPr>
                <a:t>采用</a:t>
              </a:r>
              <a:r>
                <a:rPr lang="en-US" altLang="zh-CN" b="1" dirty="0">
                  <a:latin typeface="Arial" panose="020B0604020202020204" pitchFamily="34" charset="0"/>
                </a:rPr>
                <a:t>4</a:t>
              </a:r>
              <a:r>
                <a:rPr lang="zh-CN" altLang="zh-CN" b="1" dirty="0">
                  <a:latin typeface="Arial" panose="020B0604020202020204" pitchFamily="34" charset="0"/>
                </a:rPr>
                <a:t>根</a:t>
              </a:r>
              <a:r>
                <a:rPr lang="zh-CN" altLang="en-US" b="1" dirty="0">
                  <a:latin typeface="Arial" panose="020B0604020202020204" pitchFamily="34" charset="0"/>
                </a:rPr>
                <a:t>数据线，加一根地线，全双工、差分传输、多点通信的数据传输协议。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A779B-0934-4344-BCB1-9E13D50FC308}"/>
              </a:ext>
            </a:extLst>
          </p:cNvPr>
          <p:cNvGrpSpPr>
            <a:grpSpLocks/>
          </p:cNvGrpSpPr>
          <p:nvPr/>
        </p:nvGrpSpPr>
        <p:grpSpPr bwMode="auto">
          <a:xfrm>
            <a:off x="907438" y="5696574"/>
            <a:ext cx="7560840" cy="1154936"/>
            <a:chOff x="1104" y="3029"/>
            <a:chExt cx="3504" cy="930"/>
          </a:xfrm>
        </p:grpSpPr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BD7F0E6B-BAE4-4D1E-A158-97F4A1F62E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029"/>
              <a:ext cx="3504" cy="823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rgbClr val="EEEEEE"/>
                </a:gs>
                <a:gs pos="100000">
                  <a:srgbClr val="DDDDDD"/>
                </a:gs>
              </a:gsLst>
              <a:lin ang="2700000" scaled="1"/>
            </a:gradFill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blurRad="63500" dist="135001" dir="2928847" algn="ctr" rotWithShape="0">
                <a:srgbClr val="000000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 b="1">
                <a:latin typeface="Calibri" panose="020F0502020204030204" pitchFamily="34" charset="0"/>
              </a:endParaRPr>
            </a:p>
          </p:txBody>
        </p:sp>
        <p:sp>
          <p:nvSpPr>
            <p:cNvPr id="23561" name="AutoShape 17">
              <a:extLst>
                <a:ext uri="{FF2B5EF4-FFF2-40B4-BE49-F238E27FC236}">
                  <a16:creationId xmlns:a16="http://schemas.microsoft.com/office/drawing/2014/main" id="{BDE69ED8-ACB8-44FB-B13D-DDB347B47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3105"/>
              <a:ext cx="675" cy="673"/>
            </a:xfrm>
            <a:prstGeom prst="roundRect">
              <a:avLst>
                <a:gd name="adj" fmla="val 11921"/>
              </a:avLst>
            </a:prstGeom>
            <a:gradFill rotWithShape="1">
              <a:gsLst>
                <a:gs pos="0">
                  <a:srgbClr val="EC941E"/>
                </a:gs>
                <a:gs pos="100000">
                  <a:srgbClr val="A56715"/>
                </a:gs>
              </a:gsLst>
              <a:lin ang="5400000" scaled="1"/>
            </a:gra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 b="1">
                <a:latin typeface="Calibri" panose="020F0502020204030204" pitchFamily="34" charset="0"/>
              </a:endParaRPr>
            </a:p>
          </p:txBody>
        </p:sp>
        <p:sp>
          <p:nvSpPr>
            <p:cNvPr id="23562" name="Freeform 18">
              <a:extLst>
                <a:ext uri="{FF2B5EF4-FFF2-40B4-BE49-F238E27FC236}">
                  <a16:creationId xmlns:a16="http://schemas.microsoft.com/office/drawing/2014/main" id="{2B121480-7DCB-4DA5-BFB2-7EA8EE25B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3" y="3148"/>
              <a:ext cx="337" cy="337"/>
            </a:xfrm>
            <a:custGeom>
              <a:avLst/>
              <a:gdLst>
                <a:gd name="T0" fmla="*/ 2 w 596"/>
                <a:gd name="T1" fmla="*/ 0 h 598"/>
                <a:gd name="T2" fmla="*/ 0 w 596"/>
                <a:gd name="T3" fmla="*/ 2 h 598"/>
                <a:gd name="T4" fmla="*/ 0 w 596"/>
                <a:gd name="T5" fmla="*/ 11 h 598"/>
                <a:gd name="T6" fmla="*/ 3 w 596"/>
                <a:gd name="T7" fmla="*/ 3 h 598"/>
                <a:gd name="T8" fmla="*/ 11 w 596"/>
                <a:gd name="T9" fmla="*/ 0 h 598"/>
                <a:gd name="T10" fmla="*/ 2 w 596"/>
                <a:gd name="T11" fmla="*/ 0 h 5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96" h="598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lnTo>
                    <a:pt x="0" y="589"/>
                  </a:lnTo>
                  <a:cubicBezTo>
                    <a:pt x="27" y="598"/>
                    <a:pt x="12" y="309"/>
                    <a:pt x="161" y="174"/>
                  </a:cubicBezTo>
                  <a:cubicBezTo>
                    <a:pt x="310" y="39"/>
                    <a:pt x="596" y="29"/>
                    <a:pt x="589" y="0"/>
                  </a:cubicBezTo>
                  <a:lnTo>
                    <a:pt x="118" y="0"/>
                  </a:lnTo>
                  <a:close/>
                </a:path>
              </a:pathLst>
            </a:custGeom>
            <a:gradFill rotWithShape="1">
              <a:gsLst>
                <a:gs pos="0">
                  <a:srgbClr val="F6CB92"/>
                </a:gs>
                <a:gs pos="100000">
                  <a:srgbClr val="EC941E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7A418C37-F49A-4E4F-84A9-CAFB3E29757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111" y="3289"/>
              <a:ext cx="800" cy="277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</a:rPr>
                <a:t>RS485</a:t>
              </a:r>
            </a:p>
          </p:txBody>
        </p:sp>
        <p:sp>
          <p:nvSpPr>
            <p:cNvPr id="23564" name="Text Box 20">
              <a:extLst>
                <a:ext uri="{FF2B5EF4-FFF2-40B4-BE49-F238E27FC236}">
                  <a16:creationId xmlns:a16="http://schemas.microsoft.com/office/drawing/2014/main" id="{5BEF5A00-6429-48F1-9A62-BD9FB1D3F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8" y="3141"/>
              <a:ext cx="2576" cy="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None/>
              </a:pPr>
              <a:r>
                <a:rPr lang="zh-CN" altLang="en-US" b="1" dirty="0">
                  <a:latin typeface="Arial" panose="020B0604020202020204" pitchFamily="34" charset="0"/>
                </a:rPr>
                <a:t>是在</a:t>
              </a:r>
              <a:r>
                <a:rPr lang="en-US" altLang="zh-CN" b="1" dirty="0">
                  <a:latin typeface="Arial" panose="020B0604020202020204" pitchFamily="34" charset="0"/>
                </a:rPr>
                <a:t>RS-422</a:t>
              </a:r>
              <a:r>
                <a:rPr lang="zh-CN" altLang="en-US" b="1" dirty="0">
                  <a:latin typeface="Arial" panose="020B0604020202020204" pitchFamily="34" charset="0"/>
                </a:rPr>
                <a:t>的基础上，为扩大应用范围，</a:t>
              </a:r>
              <a:r>
                <a:rPr lang="en-US" altLang="zh-CN" b="1" dirty="0">
                  <a:latin typeface="Arial" panose="020B0604020202020204" pitchFamily="34" charset="0"/>
                </a:rPr>
                <a:t>EIA</a:t>
              </a:r>
              <a:r>
                <a:rPr lang="zh-CN" altLang="en-US" b="1" dirty="0">
                  <a:latin typeface="Arial" panose="020B0604020202020204" pitchFamily="34" charset="0"/>
                </a:rPr>
                <a:t>制定了</a:t>
              </a:r>
              <a:r>
                <a:rPr lang="en-US" altLang="zh-CN" b="1" dirty="0">
                  <a:latin typeface="Arial" panose="020B0604020202020204" pitchFamily="34" charset="0"/>
                </a:rPr>
                <a:t>RS-485</a:t>
              </a:r>
              <a:r>
                <a:rPr lang="zh-CN" altLang="en-US" b="1" dirty="0">
                  <a:latin typeface="Arial" panose="020B0604020202020204" pitchFamily="34" charset="0"/>
                </a:rPr>
                <a:t>标准，添加了多点、双向通信能力。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22" name="标题 1">
            <a:extLst>
              <a:ext uri="{FF2B5EF4-FFF2-40B4-BE49-F238E27FC236}">
                <a16:creationId xmlns:a16="http://schemas.microsoft.com/office/drawing/2014/main" id="{BA22ECCD-780A-4423-A18E-B1161AE81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10" y="859738"/>
            <a:ext cx="7772400" cy="60555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/>
              <a:t>7.1</a:t>
            </a:r>
            <a:r>
              <a:rPr lang="zh-CN" altLang="en-US" sz="3200" dirty="0"/>
              <a:t> </a:t>
            </a:r>
            <a:r>
              <a:rPr lang="en-US" altLang="zh-CN" sz="3200" dirty="0"/>
              <a:t>UART</a:t>
            </a:r>
            <a:r>
              <a:rPr lang="zh-CN" altLang="zh-CN" sz="3200" dirty="0"/>
              <a:t>的原理及</a:t>
            </a:r>
            <a:r>
              <a:rPr lang="en-US" altLang="zh-CN" sz="3200" dirty="0"/>
              <a:t>S5PV210</a:t>
            </a:r>
            <a:r>
              <a:rPr lang="zh-CN" altLang="zh-CN" sz="3200" dirty="0"/>
              <a:t>的</a:t>
            </a:r>
            <a:r>
              <a:rPr lang="en-US" altLang="zh-CN" sz="3200" dirty="0"/>
              <a:t>UART</a:t>
            </a:r>
            <a:endParaRPr lang="zh-CN" altLang="en-US" sz="3200" dirty="0"/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DB0B004E-FBC1-4284-B631-907DCBBEA4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00863" y="1901984"/>
            <a:ext cx="7773988" cy="474662"/>
          </a:xfrm>
        </p:spPr>
        <p:txBody>
          <a:bodyPr rtlCol="0"/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7.1.1</a:t>
            </a:r>
            <a:r>
              <a:rPr lang="zh-CN" altLang="en-US" dirty="0"/>
              <a:t> </a:t>
            </a:r>
            <a:r>
              <a:rPr lang="en-US" altLang="zh-CN" dirty="0"/>
              <a:t>UART</a:t>
            </a:r>
            <a:r>
              <a:rPr lang="zh-CN" altLang="zh-CN" dirty="0"/>
              <a:t>通信的基本原理</a:t>
            </a:r>
            <a:endParaRPr lang="en-US" altLang="zh-CN" dirty="0"/>
          </a:p>
        </p:txBody>
      </p:sp>
      <p:sp>
        <p:nvSpPr>
          <p:cNvPr id="23559" name="矩形 23">
            <a:extLst>
              <a:ext uri="{FF2B5EF4-FFF2-40B4-BE49-F238E27FC236}">
                <a16:creationId xmlns:a16="http://schemas.microsoft.com/office/drawing/2014/main" id="{A61B590C-474D-4222-A9C4-797A061F6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906" y="2481071"/>
            <a:ext cx="806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1. UART</a:t>
            </a:r>
            <a:r>
              <a:rPr lang="zh-CN" altLang="zh-CN" sz="2400" dirty="0">
                <a:latin typeface="Arial" panose="020B0604020202020204" pitchFamily="34" charset="0"/>
              </a:rPr>
              <a:t>简介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>
            <a:extLst>
              <a:ext uri="{FF2B5EF4-FFF2-40B4-BE49-F238E27FC236}">
                <a16:creationId xmlns:a16="http://schemas.microsoft.com/office/drawing/2014/main" id="{3E8A19B5-9F76-4B83-9FC3-F9AF186A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06" y="807318"/>
            <a:ext cx="7772400" cy="60555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/>
              <a:t>7.1</a:t>
            </a:r>
            <a:r>
              <a:rPr lang="zh-CN" altLang="en-US" sz="3200" dirty="0"/>
              <a:t> </a:t>
            </a:r>
            <a:r>
              <a:rPr lang="en-US" altLang="zh-CN" sz="3200" dirty="0"/>
              <a:t>UART</a:t>
            </a:r>
            <a:r>
              <a:rPr lang="zh-CN" altLang="zh-CN" sz="3200" dirty="0"/>
              <a:t>的原理及</a:t>
            </a:r>
            <a:r>
              <a:rPr lang="en-US" altLang="zh-CN" sz="3200" dirty="0"/>
              <a:t>S5PV210</a:t>
            </a:r>
            <a:r>
              <a:rPr lang="zh-CN" altLang="zh-CN" sz="3200" dirty="0"/>
              <a:t>的</a:t>
            </a:r>
            <a:r>
              <a:rPr lang="en-US" altLang="zh-CN" sz="3200" dirty="0"/>
              <a:t>UART</a:t>
            </a:r>
            <a:endParaRPr lang="zh-CN" altLang="en-US" sz="3200" dirty="0"/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A7170A50-5BE4-4585-B27A-1947461DCF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6006" y="1870085"/>
            <a:ext cx="7773988" cy="474662"/>
          </a:xfrm>
        </p:spPr>
        <p:txBody>
          <a:bodyPr rtlCol="0"/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000" dirty="0"/>
              <a:t>7.1.1</a:t>
            </a:r>
            <a:r>
              <a:rPr lang="zh-CN" altLang="en-US" sz="3000" dirty="0"/>
              <a:t> </a:t>
            </a:r>
            <a:r>
              <a:rPr lang="en-US" altLang="zh-CN" sz="3000" dirty="0"/>
              <a:t>UART</a:t>
            </a:r>
            <a:r>
              <a:rPr lang="zh-CN" altLang="zh-CN" sz="3000" dirty="0"/>
              <a:t>通信的基本原理</a:t>
            </a:r>
            <a:endParaRPr lang="en-US" altLang="zh-CN" sz="3000" dirty="0"/>
          </a:p>
        </p:txBody>
      </p:sp>
      <p:sp>
        <p:nvSpPr>
          <p:cNvPr id="24580" name="矩形 23">
            <a:extLst>
              <a:ext uri="{FF2B5EF4-FFF2-40B4-BE49-F238E27FC236}">
                <a16:creationId xmlns:a16="http://schemas.microsoft.com/office/drawing/2014/main" id="{35A7E71F-4C71-4103-8A6F-B540B601A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789" y="2338168"/>
            <a:ext cx="806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1. UART</a:t>
            </a:r>
            <a:r>
              <a:rPr lang="zh-CN" altLang="zh-CN" sz="2400" dirty="0">
                <a:latin typeface="Arial" panose="020B0604020202020204" pitchFamily="34" charset="0"/>
              </a:rPr>
              <a:t>简介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pic>
        <p:nvPicPr>
          <p:cNvPr id="24581" name="图片 1">
            <a:extLst>
              <a:ext uri="{FF2B5EF4-FFF2-40B4-BE49-F238E27FC236}">
                <a16:creationId xmlns:a16="http://schemas.microsoft.com/office/drawing/2014/main" id="{764201E6-355E-4FC0-A515-AC02167D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42" y="2798371"/>
            <a:ext cx="8609864" cy="405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图片 3">
            <a:extLst>
              <a:ext uri="{FF2B5EF4-FFF2-40B4-BE49-F238E27FC236}">
                <a16:creationId xmlns:a16="http://schemas.microsoft.com/office/drawing/2014/main" id="{5598B95C-AEBB-491A-B207-C72FCBE90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66" b="22371"/>
          <a:stretch>
            <a:fillRect/>
          </a:stretch>
        </p:blipFill>
        <p:spPr bwMode="auto">
          <a:xfrm>
            <a:off x="323528" y="2852936"/>
            <a:ext cx="75438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图片 4">
            <a:extLst>
              <a:ext uri="{FF2B5EF4-FFF2-40B4-BE49-F238E27FC236}">
                <a16:creationId xmlns:a16="http://schemas.microsoft.com/office/drawing/2014/main" id="{E0A229C8-9F91-4DE7-9372-E0266E380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0" b="9280"/>
          <a:stretch>
            <a:fillRect/>
          </a:stretch>
        </p:blipFill>
        <p:spPr bwMode="auto">
          <a:xfrm>
            <a:off x="828477" y="4885727"/>
            <a:ext cx="3995738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71BBCC82-1874-4E20-A765-9BBC4AC0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64" y="807318"/>
            <a:ext cx="7772400" cy="60555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/>
              <a:t>7.1</a:t>
            </a:r>
            <a:r>
              <a:rPr lang="zh-CN" altLang="en-US" sz="3200" dirty="0"/>
              <a:t> </a:t>
            </a:r>
            <a:r>
              <a:rPr lang="en-US" altLang="zh-CN" sz="3200" dirty="0"/>
              <a:t>UART</a:t>
            </a:r>
            <a:r>
              <a:rPr lang="zh-CN" altLang="zh-CN" sz="3200" dirty="0"/>
              <a:t>的原理及</a:t>
            </a:r>
            <a:r>
              <a:rPr lang="en-US" altLang="zh-CN" sz="3200" dirty="0"/>
              <a:t>S5PV210</a:t>
            </a:r>
            <a:r>
              <a:rPr lang="zh-CN" altLang="zh-CN" sz="3200" dirty="0"/>
              <a:t>的</a:t>
            </a:r>
            <a:r>
              <a:rPr lang="en-US" altLang="zh-CN" sz="3200" dirty="0"/>
              <a:t>UART</a:t>
            </a:r>
            <a:endParaRPr lang="zh-CN" altLang="en-US" sz="32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EFEECEE-7BB8-4B13-96F9-1D137E1E9D5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1544" y="1870077"/>
            <a:ext cx="7773988" cy="474662"/>
          </a:xfrm>
        </p:spPr>
        <p:txBody>
          <a:bodyPr rtlCol="0"/>
          <a:lstStyle/>
          <a:p>
            <a:pPr marL="0" indent="0" eaLnBrk="1" fontAlgn="auto" hangingPunct="1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dirty="0"/>
              <a:t>7.1.1</a:t>
            </a:r>
            <a:r>
              <a:rPr lang="zh-CN" altLang="en-US" dirty="0"/>
              <a:t> </a:t>
            </a:r>
            <a:r>
              <a:rPr lang="en-US" altLang="zh-CN" dirty="0"/>
              <a:t>UART</a:t>
            </a:r>
            <a:r>
              <a:rPr lang="zh-CN" altLang="zh-CN" dirty="0"/>
              <a:t>通信的基本原理</a:t>
            </a:r>
            <a:endParaRPr lang="en-US" altLang="zh-CN" dirty="0"/>
          </a:p>
        </p:txBody>
      </p:sp>
      <p:sp>
        <p:nvSpPr>
          <p:cNvPr id="25606" name="矩形 7">
            <a:extLst>
              <a:ext uri="{FF2B5EF4-FFF2-40B4-BE49-F238E27FC236}">
                <a16:creationId xmlns:a16="http://schemas.microsoft.com/office/drawing/2014/main" id="{5A62B692-2D8B-4767-B852-BC3BB8AFB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552" y="2353940"/>
            <a:ext cx="806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1. UART</a:t>
            </a:r>
            <a:r>
              <a:rPr lang="zh-CN" altLang="zh-CN" sz="2400" dirty="0">
                <a:latin typeface="Arial" panose="020B0604020202020204" pitchFamily="34" charset="0"/>
              </a:rPr>
              <a:t>简介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5607" name="文本框 8">
            <a:extLst>
              <a:ext uri="{FF2B5EF4-FFF2-40B4-BE49-F238E27FC236}">
                <a16:creationId xmlns:a16="http://schemas.microsoft.com/office/drawing/2014/main" id="{147E149C-96FA-4140-A3FF-DC692CACE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5753" y="3429199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9</a:t>
            </a:r>
            <a:r>
              <a:rPr kumimoji="1" lang="zh-CN" altLang="en-US" sz="2400">
                <a:latin typeface="Arial" panose="020B0604020202020204" pitchFamily="34" charset="0"/>
              </a:rPr>
              <a:t>针串口</a:t>
            </a:r>
          </a:p>
        </p:txBody>
      </p:sp>
      <p:sp>
        <p:nvSpPr>
          <p:cNvPr id="25608" name="文本框 9">
            <a:extLst>
              <a:ext uri="{FF2B5EF4-FFF2-40B4-BE49-F238E27FC236}">
                <a16:creationId xmlns:a16="http://schemas.microsoft.com/office/drawing/2014/main" id="{624D3F60-0CFE-4952-A877-A8B0DA68A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215" y="5533427"/>
            <a:ext cx="1450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25</a:t>
            </a:r>
            <a:r>
              <a:rPr kumimoji="1" lang="zh-CN" altLang="en-US" sz="2400">
                <a:latin typeface="Arial" panose="020B0604020202020204" pitchFamily="34" charset="0"/>
              </a:rPr>
              <a:t>针串口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2">
            <a:extLst>
              <a:ext uri="{FF2B5EF4-FFF2-40B4-BE49-F238E27FC236}">
                <a16:creationId xmlns:a16="http://schemas.microsoft.com/office/drawing/2014/main" id="{96771D82-5A3B-4440-996F-9EC1C9FA6C4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8825" y="2852737"/>
            <a:ext cx="8278812" cy="576263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cap="none" dirty="0">
                <a:latin typeface="Arial" panose="020B0604020202020204" pitchFamily="34" charset="0"/>
              </a:rPr>
              <a:t>2. UART</a:t>
            </a:r>
            <a:r>
              <a:rPr lang="zh-CN" altLang="zh-CN" sz="2400" cap="none" dirty="0">
                <a:latin typeface="Arial" panose="020B0604020202020204" pitchFamily="34" charset="0"/>
              </a:rPr>
              <a:t>的数据传输</a:t>
            </a:r>
            <a:endParaRPr lang="en-US" altLang="zh-CN" sz="2400" cap="none" dirty="0">
              <a:latin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8E9D092-E65E-4E78-91EC-172E082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881495"/>
            <a:ext cx="7772400" cy="60555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/>
              <a:t>7.1</a:t>
            </a:r>
            <a:r>
              <a:rPr lang="zh-CN" altLang="en-US" sz="3200" dirty="0"/>
              <a:t> </a:t>
            </a:r>
            <a:r>
              <a:rPr lang="en-US" altLang="zh-CN" sz="3200" dirty="0"/>
              <a:t>UART</a:t>
            </a:r>
            <a:r>
              <a:rPr lang="zh-CN" altLang="zh-CN" sz="3200" dirty="0"/>
              <a:t>的原理及</a:t>
            </a:r>
            <a:r>
              <a:rPr lang="en-US" altLang="zh-CN" sz="3200" dirty="0"/>
              <a:t>S5PV210</a:t>
            </a:r>
            <a:r>
              <a:rPr lang="zh-CN" altLang="zh-CN" sz="3200" dirty="0"/>
              <a:t>的</a:t>
            </a:r>
            <a:r>
              <a:rPr lang="en-US" altLang="zh-CN" sz="3200" dirty="0"/>
              <a:t>UART</a:t>
            </a:r>
            <a:endParaRPr lang="zh-CN" altLang="en-US" sz="32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26B0425-7846-48F4-8FE7-3488E9F91E39}"/>
              </a:ext>
            </a:extLst>
          </p:cNvPr>
          <p:cNvSpPr txBox="1">
            <a:spLocks/>
          </p:cNvSpPr>
          <p:nvPr/>
        </p:nvSpPr>
        <p:spPr>
          <a:xfrm>
            <a:off x="745067" y="2095388"/>
            <a:ext cx="7773988" cy="43202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000" dirty="0"/>
              <a:t>7.1.1</a:t>
            </a:r>
            <a:r>
              <a:rPr lang="zh-CN" altLang="en-US" sz="3000" dirty="0"/>
              <a:t> </a:t>
            </a:r>
            <a:r>
              <a:rPr lang="en-US" altLang="zh-CN" sz="3000" dirty="0"/>
              <a:t>UART</a:t>
            </a:r>
            <a:r>
              <a:rPr lang="zh-CN" altLang="zh-CN" sz="3000" dirty="0"/>
              <a:t>通信的基本原理</a:t>
            </a:r>
            <a:endParaRPr lang="en-US" altLang="zh-CN" sz="3000" dirty="0"/>
          </a:p>
        </p:txBody>
      </p:sp>
      <p:sp>
        <p:nvSpPr>
          <p:cNvPr id="26629" name="矩形 2">
            <a:extLst>
              <a:ext uri="{FF2B5EF4-FFF2-40B4-BE49-F238E27FC236}">
                <a16:creationId xmlns:a16="http://schemas.microsoft.com/office/drawing/2014/main" id="{E03A3559-0A01-4BA5-965F-8A6567762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3438525"/>
            <a:ext cx="6172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 sz="2400">
                <a:latin typeface="Arial" panose="020B0604020202020204" pitchFamily="34" charset="0"/>
              </a:rPr>
              <a:t>1) </a:t>
            </a:r>
            <a:r>
              <a:rPr lang="zh-CN" altLang="zh-CN" sz="2400">
                <a:latin typeface="Arial" panose="020B0604020202020204" pitchFamily="34" charset="0"/>
              </a:rPr>
              <a:t>发送</a:t>
            </a:r>
            <a:r>
              <a:rPr lang="en-US" altLang="zh-CN" sz="2400">
                <a:latin typeface="Arial" panose="020B0604020202020204" pitchFamily="34" charset="0"/>
              </a:rPr>
              <a:t>/</a:t>
            </a:r>
            <a:r>
              <a:rPr lang="zh-CN" altLang="zh-CN" sz="2400">
                <a:latin typeface="Arial" panose="020B0604020202020204" pitchFamily="34" charset="0"/>
              </a:rPr>
              <a:t>接收逻辑介绍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2" name="矩形 3">
            <a:extLst>
              <a:ext uri="{FF2B5EF4-FFF2-40B4-BE49-F238E27FC236}">
                <a16:creationId xmlns:a16="http://schemas.microsoft.com/office/drawing/2014/main" id="{D3C10A14-938A-4882-8942-95162FFB0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137" y="3997325"/>
            <a:ext cx="77771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发送：</a:t>
            </a:r>
            <a:r>
              <a:rPr lang="zh-CN" altLang="en-US" sz="2400" dirty="0">
                <a:latin typeface="Arial" panose="020B0604020202020204" pitchFamily="34" charset="0"/>
              </a:rPr>
              <a:t>从发送</a:t>
            </a:r>
            <a:r>
              <a:rPr lang="en-US" altLang="zh-CN" sz="2400" dirty="0">
                <a:latin typeface="Arial" panose="020B0604020202020204" pitchFamily="34" charset="0"/>
              </a:rPr>
              <a:t>FIFO</a:t>
            </a:r>
            <a:r>
              <a:rPr lang="zh-CN" altLang="en-US" sz="2400" dirty="0">
                <a:latin typeface="Arial" panose="020B0604020202020204" pitchFamily="34" charset="0"/>
              </a:rPr>
              <a:t>读取数据后</a:t>
            </a:r>
            <a:r>
              <a:rPr lang="zh-CN" altLang="en-US" sz="2400" b="1" dirty="0">
                <a:solidFill>
                  <a:srgbClr val="FFC000"/>
                </a:solidFill>
                <a:latin typeface="Arial" panose="020B0604020202020204" pitchFamily="34" charset="0"/>
              </a:rPr>
              <a:t>“并</a:t>
            </a:r>
            <a:r>
              <a: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400" b="1" dirty="0">
                <a:solidFill>
                  <a:srgbClr val="FFC000"/>
                </a:solidFill>
                <a:latin typeface="Arial" panose="020B0604020202020204" pitchFamily="34" charset="0"/>
              </a:rPr>
              <a:t>串”转换</a:t>
            </a:r>
            <a:r>
              <a:rPr lang="zh-CN" altLang="en-US" sz="2400" dirty="0">
                <a:latin typeface="Arial" panose="020B0604020202020204" pitchFamily="34" charset="0"/>
              </a:rPr>
              <a:t>，进行数据位、校验位、启停位等</a:t>
            </a:r>
            <a:r>
              <a:rPr lang="zh-CN" altLang="en-US" sz="2400" b="1" dirty="0">
                <a:solidFill>
                  <a:srgbClr val="FFC000"/>
                </a:solidFill>
                <a:latin typeface="Arial" panose="020B0604020202020204" pitchFamily="34" charset="0"/>
              </a:rPr>
              <a:t>设置</a:t>
            </a:r>
            <a:r>
              <a:rPr lang="zh-CN" altLang="en-US" sz="2400" dirty="0">
                <a:latin typeface="Arial" panose="020B0604020202020204" pitchFamily="34" charset="0"/>
              </a:rPr>
              <a:t>，按照一定格式</a:t>
            </a:r>
            <a:r>
              <a:rPr lang="zh-CN" altLang="en-US" sz="2400" b="1" dirty="0">
                <a:solidFill>
                  <a:srgbClr val="FFC000"/>
                </a:solidFill>
                <a:latin typeface="Arial" panose="020B0604020202020204" pitchFamily="34" charset="0"/>
              </a:rPr>
              <a:t>组好</a:t>
            </a:r>
            <a:r>
              <a:rPr lang="zh-CN" altLang="en-US" sz="2400" dirty="0">
                <a:latin typeface="Arial" panose="020B0604020202020204" pitchFamily="34" charset="0"/>
              </a:rPr>
              <a:t>后发送。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6630" name="矩形 6">
            <a:extLst>
              <a:ext uri="{FF2B5EF4-FFF2-40B4-BE49-F238E27FC236}">
                <a16:creationId xmlns:a16="http://schemas.microsoft.com/office/drawing/2014/main" id="{B7D96B59-ACF7-4281-B59E-E72FF14A0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2" y="5027612"/>
            <a:ext cx="7777163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接收：</a:t>
            </a:r>
            <a:r>
              <a:rPr lang="zh-CN" altLang="en-US" sz="2400" dirty="0">
                <a:latin typeface="Arial" panose="020B0604020202020204" pitchFamily="34" charset="0"/>
              </a:rPr>
              <a:t>将接收数据流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“串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并”转换</a:t>
            </a:r>
            <a:r>
              <a:rPr lang="zh-CN" altLang="en-US" sz="2400" dirty="0">
                <a:latin typeface="Arial" panose="020B0604020202020204" pitchFamily="34" charset="0"/>
              </a:rPr>
              <a:t>，进行校验错误、帧错误、溢出错误、线中止错误等错误检测，并将检测到的状态附加到被写入接收</a:t>
            </a:r>
            <a:r>
              <a:rPr lang="en-US" altLang="zh-CN" sz="2400" dirty="0">
                <a:latin typeface="Arial" panose="020B0604020202020204" pitchFamily="34" charset="0"/>
              </a:rPr>
              <a:t>FIFO</a:t>
            </a:r>
            <a:r>
              <a:rPr lang="zh-CN" altLang="en-US" sz="2400" dirty="0">
                <a:latin typeface="Arial" panose="020B0604020202020204" pitchFamily="34" charset="0"/>
              </a:rPr>
              <a:t>的数据中，通知</a:t>
            </a:r>
            <a:r>
              <a:rPr lang="en-US" altLang="zh-CN" sz="2400" dirty="0">
                <a:latin typeface="Arial" panose="020B0604020202020204" pitchFamily="34" charset="0"/>
              </a:rPr>
              <a:t>CPU</a:t>
            </a:r>
            <a:r>
              <a:rPr lang="zh-CN" altLang="en-US" sz="2400" dirty="0">
                <a:latin typeface="Arial" panose="020B0604020202020204" pitchFamily="34" charset="0"/>
              </a:rPr>
              <a:t>执行相应处理。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63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2">
            <a:extLst>
              <a:ext uri="{FF2B5EF4-FFF2-40B4-BE49-F238E27FC236}">
                <a16:creationId xmlns:a16="http://schemas.microsoft.com/office/drawing/2014/main" id="{F811D5DD-319E-439F-B6FD-1E71D5D6815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856669" y="2607518"/>
            <a:ext cx="8278812" cy="576263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cap="none">
                <a:latin typeface="Arial" panose="020B0604020202020204" pitchFamily="34" charset="0"/>
              </a:rPr>
              <a:t>2. UART</a:t>
            </a:r>
            <a:r>
              <a:rPr lang="zh-CN" altLang="zh-CN" sz="2400" cap="none">
                <a:latin typeface="Arial" panose="020B0604020202020204" pitchFamily="34" charset="0"/>
              </a:rPr>
              <a:t>的数据传输</a:t>
            </a:r>
            <a:endParaRPr lang="en-US" altLang="zh-CN" sz="2400" cap="none">
              <a:latin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47A4685-5CF3-4478-A3E5-701CFDCA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836612"/>
            <a:ext cx="7772400" cy="5762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/>
              <a:t>7.1</a:t>
            </a:r>
            <a:r>
              <a:rPr lang="zh-CN" altLang="en-US" sz="3200" dirty="0"/>
              <a:t> </a:t>
            </a:r>
            <a:r>
              <a:rPr lang="en-US" altLang="zh-CN" sz="3200" dirty="0"/>
              <a:t>UART</a:t>
            </a:r>
            <a:r>
              <a:rPr lang="zh-CN" altLang="zh-CN" sz="3200" dirty="0"/>
              <a:t>的原理及</a:t>
            </a:r>
            <a:r>
              <a:rPr lang="en-US" altLang="zh-CN" sz="3200" dirty="0"/>
              <a:t>S5PV210</a:t>
            </a:r>
            <a:r>
              <a:rPr lang="zh-CN" altLang="zh-CN" sz="3200" dirty="0"/>
              <a:t>的</a:t>
            </a:r>
            <a:r>
              <a:rPr lang="en-US" altLang="zh-CN" sz="3200" dirty="0"/>
              <a:t>UART</a:t>
            </a:r>
            <a:endParaRPr lang="zh-CN" altLang="en-US" sz="320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29CB17D-0EC5-4800-9D5C-E85332E5C979}"/>
              </a:ext>
            </a:extLst>
          </p:cNvPr>
          <p:cNvSpPr txBox="1">
            <a:spLocks/>
          </p:cNvSpPr>
          <p:nvPr/>
        </p:nvSpPr>
        <p:spPr>
          <a:xfrm>
            <a:off x="858256" y="2132856"/>
            <a:ext cx="7773988" cy="47466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8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zh-CN" sz="3000"/>
              <a:t>7.1.1</a:t>
            </a:r>
            <a:r>
              <a:rPr lang="zh-CN" altLang="en-US" sz="3000"/>
              <a:t> </a:t>
            </a:r>
            <a:r>
              <a:rPr lang="en-US" altLang="zh-CN" sz="3000"/>
              <a:t>UART</a:t>
            </a:r>
            <a:r>
              <a:rPr lang="zh-CN" altLang="zh-CN" sz="3000"/>
              <a:t>通信的基本原理</a:t>
            </a:r>
            <a:endParaRPr lang="en-US" altLang="zh-CN" sz="3000" dirty="0"/>
          </a:p>
        </p:txBody>
      </p:sp>
      <p:sp>
        <p:nvSpPr>
          <p:cNvPr id="27652" name="矩形 2">
            <a:extLst>
              <a:ext uri="{FF2B5EF4-FFF2-40B4-BE49-F238E27FC236}">
                <a16:creationId xmlns:a16="http://schemas.microsoft.com/office/drawing/2014/main" id="{B77EB359-211B-4F7E-821C-D4A1E53C2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69" y="3193306"/>
            <a:ext cx="8278812" cy="276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2) UART</a:t>
            </a:r>
            <a:r>
              <a:rPr lang="zh-CN" altLang="zh-CN" sz="2400" dirty="0">
                <a:latin typeface="Arial" panose="020B0604020202020204" pitchFamily="34" charset="0"/>
              </a:rPr>
              <a:t>的信号时序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ClrTx/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位：</a:t>
            </a:r>
            <a:r>
              <a:rPr lang="zh-CN" altLang="en-US" sz="2400" dirty="0">
                <a:latin typeface="Arial" panose="020B0604020202020204" pitchFamily="34" charset="0"/>
              </a:rPr>
              <a:t>数据传输</a:t>
            </a:r>
            <a:r>
              <a:rPr lang="zh-CN" altLang="en-US" sz="2400" dirty="0">
                <a:solidFill>
                  <a:srgbClr val="E4801A"/>
                </a:solidFill>
                <a:latin typeface="Arial" panose="020B0604020202020204" pitchFamily="34" charset="0"/>
              </a:rPr>
              <a:t>基本单位</a:t>
            </a:r>
            <a:endParaRPr lang="en-US" altLang="zh-CN" sz="2400" dirty="0">
              <a:solidFill>
                <a:srgbClr val="E4801A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ClrTx/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帧：</a:t>
            </a:r>
            <a:r>
              <a:rPr lang="zh-CN" altLang="en-US" sz="2400" dirty="0">
                <a:latin typeface="Arial" panose="020B0604020202020204" pitchFamily="34" charset="0"/>
              </a:rPr>
              <a:t>具有</a:t>
            </a:r>
            <a:r>
              <a:rPr lang="zh-CN" altLang="en-US" sz="2400" dirty="0">
                <a:solidFill>
                  <a:srgbClr val="E4801A"/>
                </a:solidFill>
                <a:latin typeface="Arial" panose="020B0604020202020204" pitchFamily="34" charset="0"/>
              </a:rPr>
              <a:t>完整意义而不可分割</a:t>
            </a:r>
            <a:r>
              <a:rPr lang="zh-CN" altLang="en-US" sz="2400" dirty="0">
                <a:latin typeface="Arial" panose="020B0604020202020204" pitchFamily="34" charset="0"/>
              </a:rPr>
              <a:t>的若干位构成“帧”。包括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开始位、数据位、校验位</a:t>
            </a:r>
            <a:r>
              <a:rPr lang="zh-CN" altLang="en-US" sz="2400" dirty="0">
                <a:latin typeface="Arial" panose="020B0604020202020204" pitchFamily="34" charset="0"/>
              </a:rPr>
              <a:t>（可选）、</a:t>
            </a:r>
            <a:r>
              <a:rPr lang="zh-CN" alt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停止位</a:t>
            </a:r>
            <a:r>
              <a:rPr lang="zh-CN" altLang="en-US" sz="2400" dirty="0">
                <a:latin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ClrTx/>
              <a:buFont typeface="Wingdings 2" panose="05020102010507070707" pitchFamily="18" charset="2"/>
              <a:buNone/>
            </a:pPr>
            <a:r>
              <a:rPr lang="zh-CN" altLang="en-US" sz="2400" dirty="0">
                <a:latin typeface="Arial" panose="020B0604020202020204" pitchFamily="34" charset="0"/>
              </a:rPr>
              <a:t>传输前收发双方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约定</a:t>
            </a:r>
            <a:r>
              <a:rPr lang="zh-CN" altLang="en-US" sz="2400" dirty="0">
                <a:latin typeface="Arial" panose="020B0604020202020204" pitchFamily="34" charset="0"/>
              </a:rPr>
              <a:t>好数据的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传输速率</a:t>
            </a:r>
            <a:r>
              <a:rPr lang="zh-CN" altLang="en-US" sz="2400" dirty="0">
                <a:latin typeface="Arial" panose="020B0604020202020204" pitchFamily="34" charset="0"/>
              </a:rPr>
              <a:t>（波特率）和数据的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传输格式</a:t>
            </a:r>
            <a:r>
              <a:rPr lang="zh-CN" altLang="en-US" sz="2400" dirty="0">
                <a:latin typeface="Arial" panose="020B0604020202020204" pitchFamily="34" charset="0"/>
              </a:rPr>
              <a:t>（数据位的个数、是否校验、停止位的个数）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AutoShape 3">
            <a:extLst>
              <a:ext uri="{FF2B5EF4-FFF2-40B4-BE49-F238E27FC236}">
                <a16:creationId xmlns:a16="http://schemas.microsoft.com/office/drawing/2014/main" id="{E415C7B0-5776-4710-A3BB-7AB3BFEB7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61" y="4891022"/>
            <a:ext cx="2465388" cy="1919700"/>
          </a:xfrm>
          <a:prstGeom prst="roundRect">
            <a:avLst>
              <a:gd name="adj" fmla="val 1269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28675" name="Text Box 4">
            <a:extLst>
              <a:ext uri="{FF2B5EF4-FFF2-40B4-BE49-F238E27FC236}">
                <a16:creationId xmlns:a16="http://schemas.microsoft.com/office/drawing/2014/main" id="{EBB04ED0-7549-430D-AD13-F063BBCED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335" y="3973796"/>
            <a:ext cx="18467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D0D0D"/>
                </a:solidFill>
                <a:latin typeface="Arial" panose="020B0604020202020204" pitchFamily="34" charset="0"/>
              </a:rPr>
              <a:t>波特率</a:t>
            </a:r>
          </a:p>
        </p:txBody>
      </p:sp>
      <p:sp>
        <p:nvSpPr>
          <p:cNvPr id="70661" name="AutoShape 5">
            <a:extLst>
              <a:ext uri="{FF2B5EF4-FFF2-40B4-BE49-F238E27FC236}">
                <a16:creationId xmlns:a16="http://schemas.microsoft.com/office/drawing/2014/main" id="{4EBE848C-6CF0-4875-AB85-14E92CD2F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35" y="5097970"/>
            <a:ext cx="2334578" cy="14254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17961" dir="135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63" name="Text Box 9">
            <a:extLst>
              <a:ext uri="{FF2B5EF4-FFF2-40B4-BE49-F238E27FC236}">
                <a16:creationId xmlns:a16="http://schemas.microsoft.com/office/drawing/2014/main" id="{FE61DB8C-3AB9-4954-8642-9B0DEBAB1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685" y="5255199"/>
            <a:ext cx="23015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en-US" sz="1800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高波特率常常用于放置的很近的仪器间的通信，典型的例子就是</a:t>
            </a:r>
            <a:r>
              <a:rPr lang="en-US" altLang="zh-CN" sz="1800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GPIB</a:t>
            </a:r>
            <a:r>
              <a:rPr lang="zh-CN" altLang="en-US" sz="1800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设备的通信。</a:t>
            </a:r>
          </a:p>
        </p:txBody>
      </p:sp>
      <p:sp>
        <p:nvSpPr>
          <p:cNvPr id="70664" name="AutoShape 8">
            <a:extLst>
              <a:ext uri="{FF2B5EF4-FFF2-40B4-BE49-F238E27FC236}">
                <a16:creationId xmlns:a16="http://schemas.microsoft.com/office/drawing/2014/main" id="{50AFA995-154C-402F-9EFC-C68372C21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61" y="2420888"/>
            <a:ext cx="2465388" cy="1346595"/>
          </a:xfrm>
          <a:prstGeom prst="roundRect">
            <a:avLst>
              <a:gd name="adj" fmla="val 12699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65" name="AutoShape 9">
            <a:extLst>
              <a:ext uri="{FF2B5EF4-FFF2-40B4-BE49-F238E27FC236}">
                <a16:creationId xmlns:a16="http://schemas.microsoft.com/office/drawing/2014/main" id="{D8908AE5-2567-42E5-B47B-4DF14783D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35" y="2772527"/>
            <a:ext cx="2334578" cy="93780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17961" dir="135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67" name="Text Box 9">
            <a:extLst>
              <a:ext uri="{FF2B5EF4-FFF2-40B4-BE49-F238E27FC236}">
                <a16:creationId xmlns:a16="http://schemas.microsoft.com/office/drawing/2014/main" id="{EF487BFE-1CE7-4DE0-8EE9-55F12776C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211" y="2833206"/>
            <a:ext cx="22453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0D0D0D"/>
                </a:solidFill>
                <a:latin typeface="Arial" panose="020B0604020202020204" pitchFamily="34" charset="0"/>
              </a:rPr>
              <a:t>衡量通信速率的参数，表示每秒传输的位的个数。</a:t>
            </a:r>
          </a:p>
        </p:txBody>
      </p:sp>
      <p:sp>
        <p:nvSpPr>
          <p:cNvPr id="70668" name="AutoShape 12">
            <a:extLst>
              <a:ext uri="{FF2B5EF4-FFF2-40B4-BE49-F238E27FC236}">
                <a16:creationId xmlns:a16="http://schemas.microsoft.com/office/drawing/2014/main" id="{0CF3B899-7173-4B20-995D-F1F1C92F4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186" y="4890770"/>
            <a:ext cx="2465388" cy="1918364"/>
          </a:xfrm>
          <a:prstGeom prst="roundRect">
            <a:avLst>
              <a:gd name="adj" fmla="val 12699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69" name="AutoShape 13">
            <a:extLst>
              <a:ext uri="{FF2B5EF4-FFF2-40B4-BE49-F238E27FC236}">
                <a16:creationId xmlns:a16="http://schemas.microsoft.com/office/drawing/2014/main" id="{E496B2F8-908B-41AF-929B-216BBA4BD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160" y="5016516"/>
            <a:ext cx="2334578" cy="155766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17961" dir="135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71" name="Text Box 9">
            <a:extLst>
              <a:ext uri="{FF2B5EF4-FFF2-40B4-BE49-F238E27FC236}">
                <a16:creationId xmlns:a16="http://schemas.microsoft.com/office/drawing/2014/main" id="{C6EF6FA2-7466-42C4-9ED8-482838A7B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238" y="5076590"/>
            <a:ext cx="246538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en-US" sz="1800" b="1" dirty="0">
                <a:solidFill>
                  <a:srgbClr val="0D0D0D"/>
                </a:solidFill>
                <a:latin typeface="Arial" panose="020B0604020202020204" pitchFamily="34" charset="0"/>
              </a:rPr>
              <a:t>通信电话线的波特率为</a:t>
            </a:r>
            <a:r>
              <a:rPr lang="en-US" altLang="zh-CN" sz="1800" b="1" dirty="0">
                <a:solidFill>
                  <a:srgbClr val="0D0D0D"/>
                </a:solidFill>
                <a:latin typeface="Arial" panose="020B0604020202020204" pitchFamily="34" charset="0"/>
              </a:rPr>
              <a:t>14400</a:t>
            </a:r>
            <a:r>
              <a:rPr lang="zh-CN" altLang="en-US" sz="1800" b="1" dirty="0">
                <a:solidFill>
                  <a:srgbClr val="0D0D0D"/>
                </a:solidFill>
                <a:latin typeface="Arial" panose="020B0604020202020204" pitchFamily="34" charset="0"/>
              </a:rPr>
              <a:t>、</a:t>
            </a:r>
            <a:r>
              <a:rPr lang="en-US" altLang="zh-CN" sz="1800" b="1" dirty="0">
                <a:solidFill>
                  <a:srgbClr val="0D0D0D"/>
                </a:solidFill>
                <a:latin typeface="Arial" panose="020B0604020202020204" pitchFamily="34" charset="0"/>
              </a:rPr>
              <a:t>28800</a:t>
            </a:r>
            <a:r>
              <a:rPr lang="zh-CN" altLang="en-US" sz="1800" b="1" dirty="0">
                <a:solidFill>
                  <a:srgbClr val="0D0D0D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1800" b="1" dirty="0">
                <a:solidFill>
                  <a:srgbClr val="0D0D0D"/>
                </a:solidFill>
                <a:latin typeface="Arial" panose="020B0604020202020204" pitchFamily="34" charset="0"/>
              </a:rPr>
              <a:t>36600</a:t>
            </a:r>
            <a:r>
              <a:rPr lang="zh-CN" altLang="en-US" sz="1800" b="1" dirty="0">
                <a:solidFill>
                  <a:srgbClr val="0D0D0D"/>
                </a:solidFill>
                <a:latin typeface="Arial" panose="020B0604020202020204" pitchFamily="34" charset="0"/>
              </a:rPr>
              <a:t>。波特率可以远远大于这些值，但是波特率和距离成反比</a:t>
            </a:r>
          </a:p>
        </p:txBody>
      </p:sp>
      <p:sp>
        <p:nvSpPr>
          <p:cNvPr id="70672" name="AutoShape 16">
            <a:extLst>
              <a:ext uri="{FF2B5EF4-FFF2-40B4-BE49-F238E27FC236}">
                <a16:creationId xmlns:a16="http://schemas.microsoft.com/office/drawing/2014/main" id="{CE37A810-0885-4D44-A038-67B2FECE3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186" y="2420888"/>
            <a:ext cx="2465388" cy="1346595"/>
          </a:xfrm>
          <a:prstGeom prst="roundRect">
            <a:avLst>
              <a:gd name="adj" fmla="val 12699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73" name="AutoShape 17">
            <a:extLst>
              <a:ext uri="{FF2B5EF4-FFF2-40B4-BE49-F238E27FC236}">
                <a16:creationId xmlns:a16="http://schemas.microsoft.com/office/drawing/2014/main" id="{73EAF134-0314-4F1F-8116-D4E8B46C6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6160" y="2772527"/>
            <a:ext cx="2334578" cy="93780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17961" dir="135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75" name="Text Box 9">
            <a:extLst>
              <a:ext uri="{FF2B5EF4-FFF2-40B4-BE49-F238E27FC236}">
                <a16:creationId xmlns:a16="http://schemas.microsoft.com/office/drawing/2014/main" id="{8DE4A134-C7EF-4E61-8BFD-83E4C4A94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436" y="2833206"/>
            <a:ext cx="22453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zh-CN" altLang="en-US" sz="1800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例如，</a:t>
            </a:r>
            <a:r>
              <a:rPr lang="en-US" altLang="zh-CN" sz="1800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300</a:t>
            </a:r>
            <a:r>
              <a:rPr lang="zh-CN" altLang="en-US" sz="1800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波特率表示每秒发送</a:t>
            </a:r>
            <a:r>
              <a:rPr lang="en-US" altLang="zh-CN" sz="1800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300</a:t>
            </a:r>
            <a:r>
              <a:rPr lang="zh-CN" altLang="en-US" sz="1800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个位。</a:t>
            </a:r>
          </a:p>
        </p:txBody>
      </p:sp>
      <p:grpSp>
        <p:nvGrpSpPr>
          <p:cNvPr id="28687" name="组合 70675">
            <a:extLst>
              <a:ext uri="{FF2B5EF4-FFF2-40B4-BE49-F238E27FC236}">
                <a16:creationId xmlns:a16="http://schemas.microsoft.com/office/drawing/2014/main" id="{4EDE3CB7-FED2-411E-9F94-EA17572BE8FD}"/>
              </a:ext>
            </a:extLst>
          </p:cNvPr>
          <p:cNvGrpSpPr>
            <a:grpSpLocks/>
          </p:cNvGrpSpPr>
          <p:nvPr/>
        </p:nvGrpSpPr>
        <p:grpSpPr bwMode="auto">
          <a:xfrm>
            <a:off x="3450385" y="3221196"/>
            <a:ext cx="2733164" cy="2359213"/>
            <a:chOff x="0" y="0"/>
            <a:chExt cx="1776" cy="1766"/>
          </a:xfrm>
        </p:grpSpPr>
        <p:sp>
          <p:nvSpPr>
            <p:cNvPr id="28691" name="AutoShape 21">
              <a:extLst>
                <a:ext uri="{FF2B5EF4-FFF2-40B4-BE49-F238E27FC236}">
                  <a16:creationId xmlns:a16="http://schemas.microsoft.com/office/drawing/2014/main" id="{D1A71C7E-80D2-4C23-A2BB-0A6AD950033C}"/>
                </a:ext>
              </a:extLst>
            </p:cNvPr>
            <p:cNvSpPr>
              <a:spLocks/>
            </p:cNvSpPr>
            <p:nvPr/>
          </p:nvSpPr>
          <p:spPr bwMode="auto">
            <a:xfrm rot="6774404">
              <a:off x="36" y="90"/>
              <a:ext cx="1688" cy="1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chemeClr val="hlink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rgbClr val="000000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8692" name="AutoShape 22">
              <a:extLst>
                <a:ext uri="{FF2B5EF4-FFF2-40B4-BE49-F238E27FC236}">
                  <a16:creationId xmlns:a16="http://schemas.microsoft.com/office/drawing/2014/main" id="{EA68044D-8897-4EA1-9259-3B631C0FCBE3}"/>
                </a:ext>
              </a:extLst>
            </p:cNvPr>
            <p:cNvSpPr>
              <a:spLocks/>
            </p:cNvSpPr>
            <p:nvPr/>
          </p:nvSpPr>
          <p:spPr bwMode="auto">
            <a:xfrm rot="-9425596">
              <a:off x="0" y="79"/>
              <a:ext cx="1688" cy="1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rgbClr val="000000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8693" name="AutoShape 23">
              <a:extLst>
                <a:ext uri="{FF2B5EF4-FFF2-40B4-BE49-F238E27FC236}">
                  <a16:creationId xmlns:a16="http://schemas.microsoft.com/office/drawing/2014/main" id="{50DC11D4-B4C3-4438-BF65-7B025D5ECCC8}"/>
                </a:ext>
              </a:extLst>
            </p:cNvPr>
            <p:cNvSpPr>
              <a:spLocks/>
            </p:cNvSpPr>
            <p:nvPr/>
          </p:nvSpPr>
          <p:spPr bwMode="auto">
            <a:xfrm rot="-4025596">
              <a:off x="61" y="12"/>
              <a:ext cx="1688" cy="1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090B0B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rgbClr val="090B0B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8694" name="AutoShape 24">
              <a:extLst>
                <a:ext uri="{FF2B5EF4-FFF2-40B4-BE49-F238E27FC236}">
                  <a16:creationId xmlns:a16="http://schemas.microsoft.com/office/drawing/2014/main" id="{7E2A5747-513F-476F-A3AE-F33EDD61E9A1}"/>
                </a:ext>
              </a:extLst>
            </p:cNvPr>
            <p:cNvSpPr>
              <a:spLocks/>
            </p:cNvSpPr>
            <p:nvPr/>
          </p:nvSpPr>
          <p:spPr bwMode="auto">
            <a:xfrm rot="1374404">
              <a:off x="88" y="48"/>
              <a:ext cx="1688" cy="1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rgbClr val="000000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28688" name="内容占位符 2">
            <a:extLst>
              <a:ext uri="{FF2B5EF4-FFF2-40B4-BE49-F238E27FC236}">
                <a16:creationId xmlns:a16="http://schemas.microsoft.com/office/drawing/2014/main" id="{C140D1A5-9A3D-412A-B9CB-1021E237D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5" y="1905939"/>
            <a:ext cx="8278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2. UART</a:t>
            </a:r>
            <a:r>
              <a:rPr lang="zh-CN" altLang="zh-CN" sz="2400" dirty="0">
                <a:latin typeface="Arial" panose="020B0604020202020204" pitchFamily="34" charset="0"/>
              </a:rPr>
              <a:t>的数据传输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F024E4B7-A9B6-478D-8B0E-C232DB2A60A0}"/>
              </a:ext>
            </a:extLst>
          </p:cNvPr>
          <p:cNvSpPr txBox="1">
            <a:spLocks/>
          </p:cNvSpPr>
          <p:nvPr/>
        </p:nvSpPr>
        <p:spPr>
          <a:xfrm>
            <a:off x="323528" y="906817"/>
            <a:ext cx="7772400" cy="504880"/>
          </a:xfrm>
          <a:prstGeom prst="rect">
            <a:avLst/>
          </a:prstGeo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/>
              <a:t>7.1</a:t>
            </a:r>
            <a:r>
              <a:rPr lang="zh-CN" altLang="en-US" sz="3200" dirty="0"/>
              <a:t> </a:t>
            </a:r>
            <a:r>
              <a:rPr lang="en-US" altLang="zh-CN" sz="3200" dirty="0"/>
              <a:t>UART</a:t>
            </a:r>
            <a:r>
              <a:rPr lang="zh-CN" altLang="zh-CN" sz="3200" dirty="0"/>
              <a:t>的原理及</a:t>
            </a:r>
            <a:r>
              <a:rPr lang="en-US" altLang="zh-CN" sz="3200" dirty="0"/>
              <a:t>S5PV210</a:t>
            </a:r>
            <a:r>
              <a:rPr lang="zh-CN" altLang="zh-CN" sz="3200" dirty="0"/>
              <a:t>的</a:t>
            </a:r>
            <a:r>
              <a:rPr lang="en-US" altLang="zh-CN" sz="3200" dirty="0"/>
              <a:t>UART</a:t>
            </a:r>
            <a:endParaRPr lang="zh-CN" altLang="en-US" sz="32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nimBg="1"/>
      <p:bldP spid="70661" grpId="0" animBg="1"/>
      <p:bldP spid="70663" grpId="0"/>
      <p:bldP spid="70664" grpId="0" animBg="1"/>
      <p:bldP spid="70665" grpId="0" animBg="1"/>
      <p:bldP spid="70667" grpId="0"/>
      <p:bldP spid="70668" grpId="0" animBg="1"/>
      <p:bldP spid="70669" grpId="0" animBg="1"/>
      <p:bldP spid="70671" grpId="0"/>
      <p:bldP spid="70672" grpId="0" animBg="1"/>
      <p:bldP spid="70673" grpId="0" animBg="1"/>
      <p:bldP spid="7067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AutoShape 3">
            <a:extLst>
              <a:ext uri="{FF2B5EF4-FFF2-40B4-BE49-F238E27FC236}">
                <a16:creationId xmlns:a16="http://schemas.microsoft.com/office/drawing/2014/main" id="{0BDA923D-9304-450E-B685-959E00A29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51" y="4513659"/>
            <a:ext cx="2543175" cy="2281238"/>
          </a:xfrm>
          <a:prstGeom prst="roundRect">
            <a:avLst>
              <a:gd name="adj" fmla="val 1269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25300529-43EA-4E32-AB92-B4A1EB250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3326" y="4029472"/>
            <a:ext cx="1905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D0D0D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400" b="1">
                <a:latin typeface="Arial" panose="020B0604020202020204" pitchFamily="34" charset="0"/>
              </a:rPr>
              <a:t>数据位</a:t>
            </a:r>
            <a:endParaRPr lang="zh-CN" altLang="en-US" sz="2400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61" name="AutoShape 5">
            <a:extLst>
              <a:ext uri="{FF2B5EF4-FFF2-40B4-BE49-F238E27FC236}">
                <a16:creationId xmlns:a16="http://schemas.microsoft.com/office/drawing/2014/main" id="{D89CA018-3245-49D5-9551-477DA8F1B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26" y="4942284"/>
            <a:ext cx="2408238" cy="16938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17961" dir="135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63" name="Text Box 9">
            <a:extLst>
              <a:ext uri="{FF2B5EF4-FFF2-40B4-BE49-F238E27FC236}">
                <a16:creationId xmlns:a16="http://schemas.microsoft.com/office/drawing/2014/main" id="{58FA973E-5884-4982-B1BF-81A50B3F1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201" y="5020072"/>
            <a:ext cx="231616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Arial" panose="020B0604020202020204" pitchFamily="34" charset="0"/>
                <a:sym typeface="宋体" panose="02010600030101010101" pitchFamily="2" charset="-122"/>
              </a:rPr>
              <a:t>帧：由完整意义，不可分割的若干位组成，包括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开始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停止位，数据位和奇偶校验位</a:t>
            </a:r>
            <a:r>
              <a:rPr lang="zh-CN" altLang="en-US" b="1" dirty="0">
                <a:latin typeface="Arial" panose="020B0604020202020204" pitchFamily="34" charset="0"/>
                <a:sym typeface="宋体" panose="02010600030101010101" pitchFamily="2" charset="-122"/>
              </a:rPr>
              <a:t>。</a:t>
            </a:r>
            <a:endParaRPr lang="zh-CN" altLang="en-US" b="1" dirty="0">
              <a:solidFill>
                <a:srgbClr val="0D0D0D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  <p:sp>
        <p:nvSpPr>
          <p:cNvPr id="70664" name="AutoShape 8">
            <a:extLst>
              <a:ext uri="{FF2B5EF4-FFF2-40B4-BE49-F238E27FC236}">
                <a16:creationId xmlns:a16="http://schemas.microsoft.com/office/drawing/2014/main" id="{AF8F3BC4-956A-4D03-B5AF-917216B0C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51" y="2295922"/>
            <a:ext cx="2543175" cy="1600200"/>
          </a:xfrm>
          <a:prstGeom prst="roundRect">
            <a:avLst>
              <a:gd name="adj" fmla="val 12699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65" name="AutoShape 9">
            <a:extLst>
              <a:ext uri="{FF2B5EF4-FFF2-40B4-BE49-F238E27FC236}">
                <a16:creationId xmlns:a16="http://schemas.microsoft.com/office/drawing/2014/main" id="{08A62DD4-8017-4C76-8895-D5DC60F67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26" y="2548334"/>
            <a:ext cx="2408238" cy="11144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17961" dir="135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67" name="Text Box 9">
            <a:extLst>
              <a:ext uri="{FF2B5EF4-FFF2-40B4-BE49-F238E27FC236}">
                <a16:creationId xmlns:a16="http://schemas.microsoft.com/office/drawing/2014/main" id="{BAB6F61D-59AD-41DE-B8BB-8085BFC3B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201" y="2802334"/>
            <a:ext cx="2316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Arial" panose="020B0604020202020204" pitchFamily="34" charset="0"/>
              </a:rPr>
              <a:t>衡量通信中实际数据位的参数。</a:t>
            </a: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68" name="AutoShape 12">
            <a:extLst>
              <a:ext uri="{FF2B5EF4-FFF2-40B4-BE49-F238E27FC236}">
                <a16:creationId xmlns:a16="http://schemas.microsoft.com/office/drawing/2014/main" id="{86870C7D-2722-4583-9833-82C02DCBD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4421584"/>
            <a:ext cx="2543175" cy="2425700"/>
          </a:xfrm>
          <a:prstGeom prst="roundRect">
            <a:avLst>
              <a:gd name="adj" fmla="val 12699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69" name="AutoShape 13">
            <a:extLst>
              <a:ext uri="{FF2B5EF4-FFF2-40B4-BE49-F238E27FC236}">
                <a16:creationId xmlns:a16="http://schemas.microsoft.com/office/drawing/2014/main" id="{88DA9FDA-4117-4015-B33B-E7E74E1C9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151" y="4850209"/>
            <a:ext cx="2408238" cy="18510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17961" dir="135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71" name="Text Box 9">
            <a:extLst>
              <a:ext uri="{FF2B5EF4-FFF2-40B4-BE49-F238E27FC236}">
                <a16:creationId xmlns:a16="http://schemas.microsoft.com/office/drawing/2014/main" id="{86B90B4F-824E-4D19-BB5D-3D65004A2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426" y="4927997"/>
            <a:ext cx="2316163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1900" b="1" dirty="0">
                <a:latin typeface="Arial" panose="020B0604020202020204" pitchFamily="34" charset="0"/>
                <a:sym typeface="宋体" panose="02010600030101010101" pitchFamily="2" charset="-122"/>
              </a:rPr>
              <a:t>如何设置取决于想传输的信息。比如，</a:t>
            </a:r>
            <a:r>
              <a:rPr lang="zh-CN" altLang="en-US" sz="1900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标准的</a:t>
            </a:r>
            <a:r>
              <a:rPr lang="en-US" altLang="zh-CN" sz="1900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ASCII</a:t>
            </a:r>
            <a:r>
              <a:rPr lang="zh-CN" altLang="en-US" sz="1900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码是</a:t>
            </a:r>
            <a:r>
              <a:rPr lang="en-US" altLang="zh-CN" sz="1900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0-127</a:t>
            </a:r>
            <a:r>
              <a:rPr lang="zh-CN" altLang="en-US" sz="1900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（</a:t>
            </a:r>
            <a:r>
              <a:rPr lang="en-US" altLang="zh-CN" sz="1900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7</a:t>
            </a:r>
            <a:r>
              <a:rPr lang="zh-CN" altLang="en-US" sz="1900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位）</a:t>
            </a:r>
            <a:r>
              <a:rPr lang="zh-CN" altLang="en-US" sz="1900" b="1" dirty="0">
                <a:latin typeface="Arial" panose="020B0604020202020204" pitchFamily="34" charset="0"/>
                <a:sym typeface="宋体" panose="02010600030101010101" pitchFamily="2" charset="-122"/>
              </a:rPr>
              <a:t>，</a:t>
            </a:r>
            <a:r>
              <a:rPr lang="zh-CN" altLang="en-US" sz="1900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扩展的Ａ</a:t>
            </a:r>
            <a:r>
              <a:rPr lang="en-US" altLang="zh-CN" sz="1900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SCII</a:t>
            </a:r>
            <a:r>
              <a:rPr lang="zh-CN" altLang="en-US" sz="1900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码是</a:t>
            </a:r>
            <a:r>
              <a:rPr lang="en-US" altLang="zh-CN" sz="1900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0-255(8</a:t>
            </a:r>
            <a:r>
              <a:rPr lang="zh-CN" altLang="en-US" sz="1900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位</a:t>
            </a:r>
            <a:r>
              <a:rPr lang="en-US" altLang="zh-CN" sz="1900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)</a:t>
            </a:r>
            <a:r>
              <a:rPr lang="zh-CN" altLang="en-US" sz="1900" b="1" dirty="0">
                <a:latin typeface="Arial" panose="020B0604020202020204" pitchFamily="34" charset="0"/>
                <a:sym typeface="宋体" panose="02010600030101010101" pitchFamily="2" charset="-122"/>
              </a:rPr>
              <a:t>。</a:t>
            </a:r>
            <a:endParaRPr lang="zh-CN" altLang="en-US" sz="1900" b="1" dirty="0">
              <a:solidFill>
                <a:srgbClr val="0D0D0D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  <p:sp>
        <p:nvSpPr>
          <p:cNvPr id="70672" name="AutoShape 16">
            <a:extLst>
              <a:ext uri="{FF2B5EF4-FFF2-40B4-BE49-F238E27FC236}">
                <a16:creationId xmlns:a16="http://schemas.microsoft.com/office/drawing/2014/main" id="{FB5F5B67-6BF3-45D8-AAEC-423FAD8F4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2295922"/>
            <a:ext cx="2543175" cy="1600200"/>
          </a:xfrm>
          <a:prstGeom prst="roundRect">
            <a:avLst>
              <a:gd name="adj" fmla="val 12699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73" name="AutoShape 17">
            <a:extLst>
              <a:ext uri="{FF2B5EF4-FFF2-40B4-BE49-F238E27FC236}">
                <a16:creationId xmlns:a16="http://schemas.microsoft.com/office/drawing/2014/main" id="{C11C9463-966C-40BC-8C78-2CD1A8449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151" y="2468959"/>
            <a:ext cx="2408238" cy="12223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17961" dir="135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75" name="Text Box 9">
            <a:extLst>
              <a:ext uri="{FF2B5EF4-FFF2-40B4-BE49-F238E27FC236}">
                <a16:creationId xmlns:a16="http://schemas.microsoft.com/office/drawing/2014/main" id="{F707B209-C521-40D3-A450-1D3007F7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426" y="2449909"/>
            <a:ext cx="2316163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Arial" panose="020B0604020202020204" pitchFamily="34" charset="0"/>
                <a:sym typeface="宋体" panose="02010600030101010101" pitchFamily="2" charset="-122"/>
              </a:rPr>
              <a:t>一个信息包（一帧中的数据位位数），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标准的值是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5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6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7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和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8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位</a:t>
            </a:r>
            <a:r>
              <a:rPr lang="zh-CN" altLang="en-US" b="1">
                <a:latin typeface="Arial" panose="020B0604020202020204" pitchFamily="34" charset="0"/>
                <a:sym typeface="宋体" panose="02010600030101010101" pitchFamily="2" charset="-122"/>
              </a:rPr>
              <a:t>。</a:t>
            </a:r>
            <a:endParaRPr lang="zh-CN" altLang="en-US" b="1">
              <a:solidFill>
                <a:srgbClr val="0D0D0D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  <p:grpSp>
        <p:nvGrpSpPr>
          <p:cNvPr id="29711" name="组合 70675">
            <a:extLst>
              <a:ext uri="{FF2B5EF4-FFF2-40B4-BE49-F238E27FC236}">
                <a16:creationId xmlns:a16="http://schemas.microsoft.com/office/drawing/2014/main" id="{E0D9B2A9-F5B1-4A1F-BC64-80F1CB4BE71A}"/>
              </a:ext>
            </a:extLst>
          </p:cNvPr>
          <p:cNvGrpSpPr>
            <a:grpSpLocks/>
          </p:cNvGrpSpPr>
          <p:nvPr/>
        </p:nvGrpSpPr>
        <p:grpSpPr bwMode="auto">
          <a:xfrm>
            <a:off x="3184376" y="2905522"/>
            <a:ext cx="2819400" cy="2803525"/>
            <a:chOff x="0" y="0"/>
            <a:chExt cx="1776" cy="1766"/>
          </a:xfrm>
        </p:grpSpPr>
        <p:sp>
          <p:nvSpPr>
            <p:cNvPr id="29715" name="AutoShape 21">
              <a:extLst>
                <a:ext uri="{FF2B5EF4-FFF2-40B4-BE49-F238E27FC236}">
                  <a16:creationId xmlns:a16="http://schemas.microsoft.com/office/drawing/2014/main" id="{C155EF78-D9A6-42F1-9E19-E53F691DAE9E}"/>
                </a:ext>
              </a:extLst>
            </p:cNvPr>
            <p:cNvSpPr>
              <a:spLocks/>
            </p:cNvSpPr>
            <p:nvPr/>
          </p:nvSpPr>
          <p:spPr bwMode="auto">
            <a:xfrm rot="6774404">
              <a:off x="36" y="90"/>
              <a:ext cx="1688" cy="1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chemeClr val="hlink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rgbClr val="000000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9716" name="AutoShape 22">
              <a:extLst>
                <a:ext uri="{FF2B5EF4-FFF2-40B4-BE49-F238E27FC236}">
                  <a16:creationId xmlns:a16="http://schemas.microsoft.com/office/drawing/2014/main" id="{72EAE6C7-7ABF-4CB5-9447-365184C1BADD}"/>
                </a:ext>
              </a:extLst>
            </p:cNvPr>
            <p:cNvSpPr>
              <a:spLocks/>
            </p:cNvSpPr>
            <p:nvPr/>
          </p:nvSpPr>
          <p:spPr bwMode="auto">
            <a:xfrm rot="-9425596">
              <a:off x="0" y="79"/>
              <a:ext cx="1688" cy="1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rgbClr val="000000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9717" name="AutoShape 23">
              <a:extLst>
                <a:ext uri="{FF2B5EF4-FFF2-40B4-BE49-F238E27FC236}">
                  <a16:creationId xmlns:a16="http://schemas.microsoft.com/office/drawing/2014/main" id="{D2FAD73A-B8BA-4A31-824A-6C197C753B82}"/>
                </a:ext>
              </a:extLst>
            </p:cNvPr>
            <p:cNvSpPr>
              <a:spLocks/>
            </p:cNvSpPr>
            <p:nvPr/>
          </p:nvSpPr>
          <p:spPr bwMode="auto">
            <a:xfrm rot="-4025596">
              <a:off x="61" y="12"/>
              <a:ext cx="1688" cy="1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090B0B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rgbClr val="090B0B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29718" name="AutoShape 24">
              <a:extLst>
                <a:ext uri="{FF2B5EF4-FFF2-40B4-BE49-F238E27FC236}">
                  <a16:creationId xmlns:a16="http://schemas.microsoft.com/office/drawing/2014/main" id="{95B8FF55-6684-4DE4-9215-BC0097AF237F}"/>
                </a:ext>
              </a:extLst>
            </p:cNvPr>
            <p:cNvSpPr>
              <a:spLocks/>
            </p:cNvSpPr>
            <p:nvPr/>
          </p:nvSpPr>
          <p:spPr bwMode="auto">
            <a:xfrm rot="1374404">
              <a:off x="88" y="48"/>
              <a:ext cx="1688" cy="1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rgbClr val="000000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29712" name="内容占位符 2">
            <a:extLst>
              <a:ext uri="{FF2B5EF4-FFF2-40B4-BE49-F238E27FC236}">
                <a16:creationId xmlns:a16="http://schemas.microsoft.com/office/drawing/2014/main" id="{0A174048-2DE1-4F3B-A68B-E0CAA9F22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78" y="1774241"/>
            <a:ext cx="8278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2. UART</a:t>
            </a:r>
            <a:r>
              <a:rPr lang="zh-CN" altLang="zh-CN" sz="2400" dirty="0">
                <a:latin typeface="Arial" panose="020B0604020202020204" pitchFamily="34" charset="0"/>
              </a:rPr>
              <a:t>的数据传输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6AE52760-A7C5-4AB5-931B-C1B3135900DF}"/>
              </a:ext>
            </a:extLst>
          </p:cNvPr>
          <p:cNvSpPr txBox="1">
            <a:spLocks/>
          </p:cNvSpPr>
          <p:nvPr/>
        </p:nvSpPr>
        <p:spPr>
          <a:xfrm>
            <a:off x="685800" y="870556"/>
            <a:ext cx="7772400" cy="598885"/>
          </a:xfrm>
          <a:prstGeom prst="rect">
            <a:avLst/>
          </a:prstGeo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7.1</a:t>
            </a:r>
            <a:r>
              <a:rPr lang="zh-CN" altLang="en-US" dirty="0"/>
              <a:t> </a:t>
            </a:r>
            <a:r>
              <a:rPr lang="en-US" altLang="zh-CN" dirty="0"/>
              <a:t>UART</a:t>
            </a:r>
            <a:r>
              <a:rPr lang="zh-CN" altLang="zh-CN" dirty="0"/>
              <a:t>的原理及</a:t>
            </a:r>
            <a:r>
              <a:rPr lang="en-US" altLang="zh-CN" dirty="0"/>
              <a:t>S5PV210</a:t>
            </a:r>
            <a:r>
              <a:rPr lang="zh-CN" altLang="zh-CN" dirty="0"/>
              <a:t>的</a:t>
            </a:r>
            <a:r>
              <a:rPr lang="en-US" altLang="zh-CN" dirty="0"/>
              <a:t>UART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ldLvl="0" animBg="1"/>
      <p:bldP spid="70661" grpId="0" bldLvl="0" animBg="1"/>
      <p:bldP spid="70663" grpId="0"/>
      <p:bldP spid="70664" grpId="0" bldLvl="0" animBg="1"/>
      <p:bldP spid="70665" grpId="0" bldLvl="0" animBg="1"/>
      <p:bldP spid="70667" grpId="0"/>
      <p:bldP spid="70668" grpId="0" bldLvl="0" animBg="1"/>
      <p:bldP spid="70669" grpId="0" bldLvl="0" animBg="1"/>
      <p:bldP spid="70671" grpId="0"/>
      <p:bldP spid="70672" grpId="0" bldLvl="0" animBg="1"/>
      <p:bldP spid="70673" grpId="0" bldLvl="0" animBg="1"/>
      <p:bldP spid="706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3">
            <a:extLst>
              <a:ext uri="{FF2B5EF4-FFF2-40B4-BE49-F238E27FC236}">
                <a16:creationId xmlns:a16="http://schemas.microsoft.com/office/drawing/2014/main" id="{830E4411-EA23-411A-90FD-8F7234944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2520" y="3655839"/>
            <a:ext cx="3698875" cy="2574925"/>
          </a:xfrm>
          <a:prstGeom prst="homePlate">
            <a:avLst>
              <a:gd name="adj" fmla="val 25445"/>
            </a:avLst>
          </a:prstGeom>
          <a:gradFill rotWithShape="1">
            <a:gsLst>
              <a:gs pos="0">
                <a:srgbClr val="F6F6F6"/>
              </a:gs>
              <a:gs pos="100000">
                <a:srgbClr val="C0C0C0"/>
              </a:gs>
            </a:gsLst>
            <a:lin ang="2700000" scaled="1"/>
          </a:gradFill>
          <a:ln>
            <a:noFill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 sz="24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723" name="AutoShape 4">
            <a:extLst>
              <a:ext uri="{FF2B5EF4-FFF2-40B4-BE49-F238E27FC236}">
                <a16:creationId xmlns:a16="http://schemas.microsoft.com/office/drawing/2014/main" id="{A89F26D2-080F-4F44-A917-E2727EDE1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758" y="3657427"/>
            <a:ext cx="2809875" cy="2574925"/>
          </a:xfrm>
          <a:prstGeom prst="homePlate">
            <a:avLst>
              <a:gd name="adj" fmla="val 27276"/>
            </a:avLst>
          </a:pr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>
            <a:outerShdw dist="71842" dir="2700000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4133" name="Freeform 5">
            <a:extLst>
              <a:ext uri="{FF2B5EF4-FFF2-40B4-BE49-F238E27FC236}">
                <a16:creationId xmlns:a16="http://schemas.microsoft.com/office/drawing/2014/main" id="{4961262E-30F4-45D6-AC19-5167C92E5534}"/>
              </a:ext>
            </a:extLst>
          </p:cNvPr>
          <p:cNvSpPr/>
          <p:nvPr/>
        </p:nvSpPr>
        <p:spPr bwMode="gray">
          <a:xfrm>
            <a:off x="2606208" y="3357389"/>
            <a:ext cx="5402262" cy="517525"/>
          </a:xfrm>
          <a:custGeom>
            <a:avLst/>
            <a:gdLst>
              <a:gd name="T0" fmla="*/ 0 w 3454"/>
              <a:gd name="T1" fmla="*/ 0 h 267"/>
              <a:gd name="T2" fmla="*/ 87 w 3454"/>
              <a:gd name="T3" fmla="*/ 267 h 267"/>
              <a:gd name="T4" fmla="*/ 3454 w 3454"/>
              <a:gd name="T5" fmla="*/ 267 h 267"/>
              <a:gd name="T6" fmla="*/ 3292 w 3454"/>
              <a:gd name="T7" fmla="*/ 8 h 267"/>
              <a:gd name="T8" fmla="*/ 0 w 3454"/>
              <a:gd name="T9" fmla="*/ 0 h 26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54"/>
              <a:gd name="T16" fmla="*/ 0 h 267"/>
              <a:gd name="T17" fmla="*/ 3454 w 3454"/>
              <a:gd name="T18" fmla="*/ 267 h 26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54" h="267">
                <a:moveTo>
                  <a:pt x="0" y="0"/>
                </a:moveTo>
                <a:lnTo>
                  <a:pt x="87" y="267"/>
                </a:lnTo>
                <a:lnTo>
                  <a:pt x="3454" y="267"/>
                </a:lnTo>
                <a:lnTo>
                  <a:pt x="3292" y="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12700">
            <a:noFill/>
            <a:prstDash val="dash"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725" name="AutoShape 6">
            <a:extLst>
              <a:ext uri="{FF2B5EF4-FFF2-40B4-BE49-F238E27FC236}">
                <a16:creationId xmlns:a16="http://schemas.microsoft.com/office/drawing/2014/main" id="{E9EFB3DB-AA76-4BEB-88C3-103C284E1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58" y="3355802"/>
            <a:ext cx="2400300" cy="2895600"/>
          </a:xfrm>
          <a:prstGeom prst="homePlate">
            <a:avLst>
              <a:gd name="adj" fmla="val 25000"/>
            </a:avLst>
          </a:prstGeom>
          <a:gradFill rotWithShape="1">
            <a:gsLst>
              <a:gs pos="0">
                <a:schemeClr val="accent1"/>
              </a:gs>
              <a:gs pos="100000">
                <a:srgbClr val="545400"/>
              </a:gs>
            </a:gsLst>
            <a:lin ang="2700000" scaled="1"/>
          </a:gradFill>
          <a:ln>
            <a:noFill/>
          </a:ln>
          <a:effectLst>
            <a:outerShdw dist="56796" dir="3806097" algn="ctr" rotWithShape="0">
              <a:srgbClr val="808080">
                <a:alpha val="50000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0726" name="Rectangle 7">
            <a:extLst>
              <a:ext uri="{FF2B5EF4-FFF2-40B4-BE49-F238E27FC236}">
                <a16:creationId xmlns:a16="http://schemas.microsoft.com/office/drawing/2014/main" id="{8B131EED-80E3-4F4E-90D1-349B34ADE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483" y="4019377"/>
            <a:ext cx="1824037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用于表示单个包的最后一位。</a:t>
            </a:r>
            <a:endParaRPr lang="zh-CN" altLang="en-US" sz="24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0727" name="Rectangle 8">
            <a:extLst>
              <a:ext uri="{FF2B5EF4-FFF2-40B4-BE49-F238E27FC236}">
                <a16:creationId xmlns:a16="http://schemas.microsoft.com/office/drawing/2014/main" id="{A0E49033-3170-4CCC-8549-893F8E83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3595" y="3384377"/>
            <a:ext cx="3497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FFFF"/>
                </a:solidFill>
                <a:latin typeface="Calibri" panose="020F0502020204030204" pitchFamily="34" charset="0"/>
              </a:rPr>
              <a:t>注意</a:t>
            </a:r>
          </a:p>
        </p:txBody>
      </p:sp>
      <p:sp>
        <p:nvSpPr>
          <p:cNvPr id="124938" name="Rectangle 9">
            <a:extLst>
              <a:ext uri="{FF2B5EF4-FFF2-40B4-BE49-F238E27FC236}">
                <a16:creationId xmlns:a16="http://schemas.microsoft.com/office/drawing/2014/main" id="{408B5F2B-BE39-43F7-BB37-940EB5883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5633" y="4019377"/>
            <a:ext cx="2671762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111111"/>
                </a:solidFill>
                <a:latin typeface="Calibri" panose="020F0502020204030204" pitchFamily="34" charset="0"/>
              </a:rPr>
              <a:t>2.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使用的停止位的位数越多，不同时钟同步的容忍程度越大，但是数据传输率同时也越慢。</a:t>
            </a:r>
            <a:endParaRPr lang="en-US" altLang="zh-CN" sz="2400" b="1">
              <a:solidFill>
                <a:srgbClr val="111111"/>
              </a:solidFill>
              <a:latin typeface="Calibri" panose="020F0502020204030204" pitchFamily="34" charset="0"/>
            </a:endParaRPr>
          </a:p>
        </p:txBody>
      </p:sp>
      <p:sp>
        <p:nvSpPr>
          <p:cNvPr id="124940" name="Rectangle 11">
            <a:extLst>
              <a:ext uri="{FF2B5EF4-FFF2-40B4-BE49-F238E27FC236}">
                <a16:creationId xmlns:a16="http://schemas.microsoft.com/office/drawing/2014/main" id="{97521E37-04B8-4F4C-86A6-5C90A8C3C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445" y="4025727"/>
            <a:ext cx="1670050" cy="155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zh-CN" sz="2400" b="1" noProof="1">
                <a:solidFill>
                  <a:srgbClr val="111111"/>
                </a:solidFill>
                <a:latin typeface="Calibri" panose="020F0502020204030204" pitchFamily="34" charset="0"/>
              </a:rPr>
              <a:t>1.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 noProof="1">
                <a:latin typeface="Arial" panose="020B0604020202020204" pitchFamily="34" charset="0"/>
                <a:sym typeface="+mn-ea"/>
              </a:rPr>
              <a:t>典型的值为</a:t>
            </a:r>
            <a:r>
              <a:rPr lang="zh-CN" altLang="zh-CN" sz="2400" b="1" noProof="1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1</a:t>
            </a:r>
            <a:r>
              <a:rPr lang="zh-CN" altLang="en-US" sz="2400" b="1" noProof="1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、</a:t>
            </a:r>
            <a:r>
              <a:rPr lang="zh-CN" altLang="zh-CN" sz="2400" b="1" noProof="1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1.5</a:t>
            </a:r>
            <a:r>
              <a:rPr lang="zh-CN" altLang="en-US" sz="2400" b="1" noProof="1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和</a:t>
            </a:r>
            <a:r>
              <a:rPr lang="zh-CN" altLang="zh-CN" sz="2400" b="1" noProof="1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2</a:t>
            </a:r>
            <a:r>
              <a:rPr lang="zh-CN" altLang="en-US" sz="2400" b="1" noProof="1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位</a:t>
            </a:r>
            <a:r>
              <a:rPr lang="zh-CN" altLang="en-US" sz="2400" b="1" noProof="1">
                <a:latin typeface="Arial" panose="020B0604020202020204" pitchFamily="34" charset="0"/>
                <a:sym typeface="+mn-ea"/>
              </a:rPr>
              <a:t>。</a:t>
            </a:r>
            <a:endParaRPr lang="zh-CN" altLang="zh-CN" sz="2400" b="1" noProof="1">
              <a:solidFill>
                <a:srgbClr val="111111"/>
              </a:solidFill>
              <a:latin typeface="Calibri" panose="020F0502020204030204" pitchFamily="34" charset="0"/>
            </a:endParaRPr>
          </a:p>
        </p:txBody>
      </p:sp>
      <p:sp>
        <p:nvSpPr>
          <p:cNvPr id="30730" name="矩形 2">
            <a:extLst>
              <a:ext uri="{FF2B5EF4-FFF2-40B4-BE49-F238E27FC236}">
                <a16:creationId xmlns:a16="http://schemas.microsoft.com/office/drawing/2014/main" id="{E17DEFBF-1580-456D-906B-973D90BDB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4633" y="2750964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Arial" panose="020B0604020202020204" pitchFamily="34" charset="0"/>
              </a:rPr>
              <a:t>停止位</a:t>
            </a:r>
          </a:p>
        </p:txBody>
      </p:sp>
      <p:sp>
        <p:nvSpPr>
          <p:cNvPr id="30731" name="内容占位符 2">
            <a:extLst>
              <a:ext uri="{FF2B5EF4-FFF2-40B4-BE49-F238E27FC236}">
                <a16:creationId xmlns:a16="http://schemas.microsoft.com/office/drawing/2014/main" id="{62CAA0B6-0C65-4F40-8B45-974137C12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744" y="1971088"/>
            <a:ext cx="754068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Arial" panose="020B0604020202020204" pitchFamily="34" charset="0"/>
              </a:rPr>
              <a:t>2. UART</a:t>
            </a:r>
            <a:r>
              <a:rPr lang="zh-CN" altLang="zh-CN" sz="2400">
                <a:latin typeface="Arial" panose="020B0604020202020204" pitchFamily="34" charset="0"/>
              </a:rPr>
              <a:t>的数据传输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3285A091-B710-4EBF-BFF0-85A5D7AB504F}"/>
              </a:ext>
            </a:extLst>
          </p:cNvPr>
          <p:cNvSpPr txBox="1">
            <a:spLocks/>
          </p:cNvSpPr>
          <p:nvPr/>
        </p:nvSpPr>
        <p:spPr>
          <a:xfrm>
            <a:off x="693270" y="886826"/>
            <a:ext cx="7772400" cy="939800"/>
          </a:xfrm>
          <a:prstGeom prst="rect">
            <a:avLst/>
          </a:prstGeo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7.1</a:t>
            </a:r>
            <a:r>
              <a:rPr lang="zh-CN" altLang="en-US" dirty="0"/>
              <a:t> </a:t>
            </a:r>
            <a:r>
              <a:rPr lang="en-US" altLang="zh-CN" dirty="0"/>
              <a:t>UART</a:t>
            </a:r>
            <a:r>
              <a:rPr lang="zh-CN" altLang="zh-CN" dirty="0"/>
              <a:t>的原理及</a:t>
            </a:r>
            <a:r>
              <a:rPr lang="en-US" altLang="zh-CN" dirty="0"/>
              <a:t>S5PV210</a:t>
            </a:r>
            <a:r>
              <a:rPr lang="zh-CN" altLang="zh-CN" dirty="0"/>
              <a:t>的</a:t>
            </a:r>
            <a:r>
              <a:rPr lang="en-US" altLang="zh-CN" dirty="0"/>
              <a:t>UART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8" grpId="0"/>
      <p:bldP spid="1249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7FFAA-A46A-4F72-9D73-C2332B4D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上节课内容复习（</a:t>
            </a:r>
            <a:r>
              <a:rPr lang="en-US" altLang="zh-CN" dirty="0"/>
              <a:t>2-2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90AEC-ACCA-444C-92AF-BCF61943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844824"/>
            <a:ext cx="8034828" cy="4752528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</a:pPr>
            <a:r>
              <a:rPr lang="zh-CN" altLang="en-US" sz="2400" b="1" noProof="1">
                <a:solidFill>
                  <a:srgbClr val="FF0000"/>
                </a:solidFill>
              </a:rPr>
              <a:t>首先，</a:t>
            </a:r>
            <a:r>
              <a:rPr lang="zh-CN" altLang="en-US" sz="2400" noProof="1"/>
              <a:t>要确定控制过程所用到的</a:t>
            </a:r>
            <a:r>
              <a:rPr lang="en-US" altLang="zh-CN" sz="2400" noProof="1"/>
              <a:t>GPIO</a:t>
            </a:r>
            <a:r>
              <a:rPr lang="zh-CN" altLang="en-US" sz="2400" noProof="1"/>
              <a:t>端口的功能，如果只是作为基本输入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输出引脚来进行控制，则大部分情况下不需要进行</a:t>
            </a:r>
            <a:r>
              <a:rPr lang="en-US" altLang="zh-CN" sz="2400" noProof="1"/>
              <a:t>GPIO</a:t>
            </a:r>
            <a:r>
              <a:rPr lang="zh-CN" altLang="en-US" sz="2400" noProof="1"/>
              <a:t>上拉</a:t>
            </a:r>
            <a:r>
              <a:rPr lang="en-US" altLang="zh-CN" sz="2400" noProof="1"/>
              <a:t>/</a:t>
            </a:r>
            <a:r>
              <a:rPr lang="zh-CN" altLang="en-US" sz="2400" noProof="1"/>
              <a:t>下拉寄存器的设置，如果需要使用引脚其他功能，则需对照</a:t>
            </a:r>
            <a:r>
              <a:rPr lang="en-US" altLang="zh-CN" sz="2400" noProof="1"/>
              <a:t>S5pv210</a:t>
            </a:r>
            <a:r>
              <a:rPr lang="zh-CN" altLang="en-US" sz="2400" noProof="1"/>
              <a:t>的芯片手册对相应位进行设定。</a:t>
            </a:r>
          </a:p>
          <a:p>
            <a:pPr algn="just" eaLnBrk="1" hangingPunct="1">
              <a:lnSpc>
                <a:spcPct val="100000"/>
              </a:lnSpc>
            </a:pPr>
            <a:r>
              <a:rPr lang="zh-CN" altLang="en-US" sz="2400" b="1" noProof="1">
                <a:solidFill>
                  <a:srgbClr val="FF0000"/>
                </a:solidFill>
              </a:rPr>
              <a:t>其次，</a:t>
            </a:r>
            <a:r>
              <a:rPr lang="zh-CN" altLang="en-US" sz="2400" noProof="1"/>
              <a:t>要进行引脚输入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输出方向控制，通过端口控制寄存器进行相应设置，完成端口作为输入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输出功能或者第二功能引脚的配置（</a:t>
            </a:r>
            <a:r>
              <a:rPr lang="en-US" altLang="zh-CN" sz="2400" noProof="1"/>
              <a:t>0000</a:t>
            </a:r>
            <a:r>
              <a:rPr lang="zh-CN" altLang="en-US" sz="2400" noProof="1"/>
              <a:t>表示输入，</a:t>
            </a:r>
            <a:r>
              <a:rPr lang="en-US" altLang="zh-CN" sz="2400" noProof="1"/>
              <a:t>0001</a:t>
            </a:r>
            <a:r>
              <a:rPr lang="zh-CN" altLang="en-US" sz="2400" noProof="1"/>
              <a:t>表示输出）。</a:t>
            </a:r>
          </a:p>
          <a:p>
            <a:pPr algn="just" eaLnBrk="1" hangingPunct="1">
              <a:lnSpc>
                <a:spcPct val="100000"/>
              </a:lnSpc>
            </a:pPr>
            <a:r>
              <a:rPr lang="zh-CN" altLang="en-US" sz="2400" b="1" noProof="1">
                <a:solidFill>
                  <a:srgbClr val="FF0000"/>
                </a:solidFill>
              </a:rPr>
              <a:t>最后，</a:t>
            </a:r>
            <a:r>
              <a:rPr lang="zh-CN" altLang="en-US" sz="2400" noProof="1"/>
              <a:t>对数据寄存器进行操作完成输入</a:t>
            </a:r>
            <a:r>
              <a:rPr lang="en-US" altLang="zh-CN" sz="2400" noProof="1"/>
              <a:t>/</a:t>
            </a:r>
            <a:r>
              <a:rPr lang="zh-CN" altLang="en-US" sz="2400" noProof="1"/>
              <a:t>输出功能的实现，如果设置为输入引脚，则通过读取数据寄存器就能实现引脚状态的读取，反之，如果设置为输出引脚，则通过写寄存器就能实现引脚状态的设置。</a:t>
            </a:r>
            <a:endParaRPr lang="zh-CN" altLang="en-US" sz="2400" dirty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373790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AutoShape 3">
            <a:extLst>
              <a:ext uri="{FF2B5EF4-FFF2-40B4-BE49-F238E27FC236}">
                <a16:creationId xmlns:a16="http://schemas.microsoft.com/office/drawing/2014/main" id="{B6C9DFFA-018B-4741-927F-CD0236E81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42" y="4435908"/>
            <a:ext cx="2820987" cy="2414587"/>
          </a:xfrm>
          <a:prstGeom prst="roundRect">
            <a:avLst>
              <a:gd name="adj" fmla="val 12699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FD0CC72C-645D-4979-B001-6E3551E06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5729" y="4327958"/>
            <a:ext cx="190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D0D0D"/>
                </a:solidFill>
                <a:latin typeface="Arial" panose="020B0604020202020204" pitchFamily="34" charset="0"/>
              </a:rPr>
              <a:t>校验位</a:t>
            </a:r>
          </a:p>
        </p:txBody>
      </p:sp>
      <p:sp>
        <p:nvSpPr>
          <p:cNvPr id="70661" name="AutoShape 5">
            <a:extLst>
              <a:ext uri="{FF2B5EF4-FFF2-40B4-BE49-F238E27FC236}">
                <a16:creationId xmlns:a16="http://schemas.microsoft.com/office/drawing/2014/main" id="{6856C79E-2649-4486-B62F-65405FD1B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42" y="4721658"/>
            <a:ext cx="2408237" cy="194468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17961" dir="135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63" name="Text Box 9">
            <a:extLst>
              <a:ext uri="{FF2B5EF4-FFF2-40B4-BE49-F238E27FC236}">
                <a16:creationId xmlns:a16="http://schemas.microsoft.com/office/drawing/2014/main" id="{2CCF4538-606E-4BB6-AF68-47E3ECB6C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92" y="4726420"/>
            <a:ext cx="2568575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801A2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例如，如果数据是</a:t>
            </a:r>
            <a:r>
              <a:rPr lang="en-US" altLang="zh-CN" b="1">
                <a:solidFill>
                  <a:srgbClr val="801A2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011</a:t>
            </a:r>
            <a:r>
              <a:rPr lang="zh-CN" altLang="en-US" b="1">
                <a:solidFill>
                  <a:srgbClr val="801A2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，那么对于偶校验，校验位为</a:t>
            </a:r>
            <a:r>
              <a:rPr lang="en-US" altLang="zh-CN" b="1">
                <a:solidFill>
                  <a:srgbClr val="801A2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0</a:t>
            </a:r>
            <a:r>
              <a:rPr lang="zh-CN" altLang="en-US" b="1">
                <a:solidFill>
                  <a:srgbClr val="801A2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，保证逻辑高的位数是偶数个。如果是奇校验，校验位为</a:t>
            </a:r>
            <a:r>
              <a:rPr lang="en-US" altLang="zh-CN" b="1">
                <a:solidFill>
                  <a:srgbClr val="801A2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1</a:t>
            </a:r>
            <a:r>
              <a:rPr lang="zh-CN" altLang="en-US" b="1">
                <a:solidFill>
                  <a:srgbClr val="801A2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。</a:t>
            </a:r>
            <a:endParaRPr lang="zh-CN" altLang="en-US" b="1">
              <a:solidFill>
                <a:srgbClr val="0D0D0D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  <p:sp>
        <p:nvSpPr>
          <p:cNvPr id="70664" name="AutoShape 8">
            <a:extLst>
              <a:ext uri="{FF2B5EF4-FFF2-40B4-BE49-F238E27FC236}">
                <a16:creationId xmlns:a16="http://schemas.microsoft.com/office/drawing/2014/main" id="{ACAEC1B7-7A3A-4F0E-B021-B264137A6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542" y="2308658"/>
            <a:ext cx="2820987" cy="1836737"/>
          </a:xfrm>
          <a:prstGeom prst="roundRect">
            <a:avLst>
              <a:gd name="adj" fmla="val 12699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65" name="AutoShape 9">
            <a:extLst>
              <a:ext uri="{FF2B5EF4-FFF2-40B4-BE49-F238E27FC236}">
                <a16:creationId xmlns:a16="http://schemas.microsoft.com/office/drawing/2014/main" id="{24D21364-D524-48CE-8944-8B95702A0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42" y="2489633"/>
            <a:ext cx="2408237" cy="12795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17961" dir="135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67" name="Text Box 9">
            <a:extLst>
              <a:ext uri="{FF2B5EF4-FFF2-40B4-BE49-F238E27FC236}">
                <a16:creationId xmlns:a16="http://schemas.microsoft.com/office/drawing/2014/main" id="{87586295-B629-4361-A9C0-D07F317A5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92" y="2815070"/>
            <a:ext cx="2568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在串口通信中一种简单的检错方式。</a:t>
            </a:r>
          </a:p>
        </p:txBody>
      </p:sp>
      <p:sp>
        <p:nvSpPr>
          <p:cNvPr id="70668" name="AutoShape 12">
            <a:extLst>
              <a:ext uri="{FF2B5EF4-FFF2-40B4-BE49-F238E27FC236}">
                <a16:creationId xmlns:a16="http://schemas.microsoft.com/office/drawing/2014/main" id="{55718CC0-22A4-4655-BC46-246D72A71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579" y="4073958"/>
            <a:ext cx="2659063" cy="2697162"/>
          </a:xfrm>
          <a:prstGeom prst="roundRect">
            <a:avLst>
              <a:gd name="adj" fmla="val 12699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69" name="AutoShape 13">
            <a:extLst>
              <a:ext uri="{FF2B5EF4-FFF2-40B4-BE49-F238E27FC236}">
                <a16:creationId xmlns:a16="http://schemas.microsoft.com/office/drawing/2014/main" id="{ECBA6A43-6279-4B93-9F6F-877742274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2554" y="4413683"/>
            <a:ext cx="2408238" cy="217963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17961" dir="135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71" name="Text Box 9">
            <a:extLst>
              <a:ext uri="{FF2B5EF4-FFF2-40B4-BE49-F238E27FC236}">
                <a16:creationId xmlns:a16="http://schemas.microsoft.com/office/drawing/2014/main" id="{F1688B93-529C-49D0-80EC-1732924D4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829" y="4421620"/>
            <a:ext cx="24225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Arial" panose="020B0604020202020204" pitchFamily="34" charset="0"/>
              </a:rPr>
              <a:t>对于偶和奇校验的情况，串口会设置校验位（数据位后面的一位），用一个值来确保传输的数据有偶数个或者奇数个逻辑高位。</a:t>
            </a: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72" name="AutoShape 16">
            <a:extLst>
              <a:ext uri="{FF2B5EF4-FFF2-40B4-BE49-F238E27FC236}">
                <a16:creationId xmlns:a16="http://schemas.microsoft.com/office/drawing/2014/main" id="{0688AE9D-647E-4BC8-9BB8-342D86961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8579" y="2092758"/>
            <a:ext cx="2698750" cy="1822450"/>
          </a:xfrm>
          <a:prstGeom prst="roundRect">
            <a:avLst>
              <a:gd name="adj" fmla="val 12699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73" name="AutoShape 17">
            <a:extLst>
              <a:ext uri="{FF2B5EF4-FFF2-40B4-BE49-F238E27FC236}">
                <a16:creationId xmlns:a16="http://schemas.microsoft.com/office/drawing/2014/main" id="{16F29504-11CB-42DC-9D89-3912A962D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8917" y="2391208"/>
            <a:ext cx="2408237" cy="127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  <a:effectLst>
            <a:prstShdw prst="shdw17" dist="17961" dir="13500000">
              <a:srgbClr val="999999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>
              <a:solidFill>
                <a:srgbClr val="0D0D0D"/>
              </a:solidFill>
              <a:latin typeface="Arial" panose="020B0604020202020204" pitchFamily="34" charset="0"/>
            </a:endParaRPr>
          </a:p>
        </p:txBody>
      </p:sp>
      <p:sp>
        <p:nvSpPr>
          <p:cNvPr id="70675" name="Text Box 9">
            <a:extLst>
              <a:ext uri="{FF2B5EF4-FFF2-40B4-BE49-F238E27FC236}">
                <a16:creationId xmlns:a16="http://schemas.microsoft.com/office/drawing/2014/main" id="{2E6290A8-456A-444C-93F8-A3768BFC4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2402320"/>
            <a:ext cx="24574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Arial" panose="020B0604020202020204" pitchFamily="34" charset="0"/>
                <a:sym typeface="宋体" panose="02010600030101010101" pitchFamily="2" charset="-122"/>
              </a:rPr>
              <a:t>有四种检错方式：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偶、奇、高和低</a:t>
            </a:r>
            <a:r>
              <a:rPr lang="zh-CN" altLang="en-US" b="1">
                <a:latin typeface="Arial" panose="020B0604020202020204" pitchFamily="34" charset="0"/>
                <a:sym typeface="宋体" panose="02010600030101010101" pitchFamily="2" charset="-122"/>
              </a:rPr>
              <a:t>，当然没有校验位也是可以的。</a:t>
            </a:r>
            <a:endParaRPr lang="zh-CN" altLang="en-US" b="1">
              <a:solidFill>
                <a:srgbClr val="0D0D0D"/>
              </a:solidFill>
              <a:latin typeface="Arial" panose="020B0604020202020204" pitchFamily="34" charset="0"/>
              <a:sym typeface="宋体" panose="02010600030101010101" pitchFamily="2" charset="-122"/>
            </a:endParaRPr>
          </a:p>
        </p:txBody>
      </p:sp>
      <p:grpSp>
        <p:nvGrpSpPr>
          <p:cNvPr id="31759" name="组合 70675">
            <a:extLst>
              <a:ext uri="{FF2B5EF4-FFF2-40B4-BE49-F238E27FC236}">
                <a16:creationId xmlns:a16="http://schemas.microsoft.com/office/drawing/2014/main" id="{05ABD9E1-DADD-4DA0-AD12-9ACBE5A1429A}"/>
              </a:ext>
            </a:extLst>
          </p:cNvPr>
          <p:cNvGrpSpPr>
            <a:grpSpLocks/>
          </p:cNvGrpSpPr>
          <p:nvPr/>
        </p:nvGrpSpPr>
        <p:grpSpPr bwMode="auto">
          <a:xfrm>
            <a:off x="3369667" y="3426258"/>
            <a:ext cx="2386012" cy="2370137"/>
            <a:chOff x="0" y="0"/>
            <a:chExt cx="1776" cy="1766"/>
          </a:xfrm>
        </p:grpSpPr>
        <p:sp>
          <p:nvSpPr>
            <p:cNvPr id="31763" name="AutoShape 21">
              <a:extLst>
                <a:ext uri="{FF2B5EF4-FFF2-40B4-BE49-F238E27FC236}">
                  <a16:creationId xmlns:a16="http://schemas.microsoft.com/office/drawing/2014/main" id="{EC11BA57-A56E-4633-B320-BB511683A793}"/>
                </a:ext>
              </a:extLst>
            </p:cNvPr>
            <p:cNvSpPr>
              <a:spLocks/>
            </p:cNvSpPr>
            <p:nvPr/>
          </p:nvSpPr>
          <p:spPr bwMode="auto">
            <a:xfrm rot="6774404">
              <a:off x="36" y="90"/>
              <a:ext cx="1688" cy="1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chemeClr val="hlink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hlink"/>
              </a:extrusionClr>
              <a:contourClr>
                <a:srgbClr val="000000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31764" name="AutoShape 22">
              <a:extLst>
                <a:ext uri="{FF2B5EF4-FFF2-40B4-BE49-F238E27FC236}">
                  <a16:creationId xmlns:a16="http://schemas.microsoft.com/office/drawing/2014/main" id="{F6533713-9A43-495E-9A8E-A7137D9783F2}"/>
                </a:ext>
              </a:extLst>
            </p:cNvPr>
            <p:cNvSpPr>
              <a:spLocks/>
            </p:cNvSpPr>
            <p:nvPr/>
          </p:nvSpPr>
          <p:spPr bwMode="auto">
            <a:xfrm rot="-9425596">
              <a:off x="0" y="79"/>
              <a:ext cx="1688" cy="1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chemeClr val="accent1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1"/>
              </a:extrusionClr>
              <a:contourClr>
                <a:srgbClr val="000000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31765" name="AutoShape 23">
              <a:extLst>
                <a:ext uri="{FF2B5EF4-FFF2-40B4-BE49-F238E27FC236}">
                  <a16:creationId xmlns:a16="http://schemas.microsoft.com/office/drawing/2014/main" id="{A5832153-C7EA-42C4-A69C-E3C6AD67705B}"/>
                </a:ext>
              </a:extLst>
            </p:cNvPr>
            <p:cNvSpPr>
              <a:spLocks/>
            </p:cNvSpPr>
            <p:nvPr/>
          </p:nvSpPr>
          <p:spPr bwMode="auto">
            <a:xfrm rot="-4025596">
              <a:off x="61" y="12"/>
              <a:ext cx="1688" cy="1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090B0B"/>
                </a:gs>
                <a:gs pos="100000">
                  <a:schemeClr val="folHlink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folHlink"/>
              </a:extrusionClr>
              <a:contourClr>
                <a:srgbClr val="090B0B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  <p:sp>
          <p:nvSpPr>
            <p:cNvPr id="31766" name="AutoShape 24">
              <a:extLst>
                <a:ext uri="{FF2B5EF4-FFF2-40B4-BE49-F238E27FC236}">
                  <a16:creationId xmlns:a16="http://schemas.microsoft.com/office/drawing/2014/main" id="{FDF478D1-8ACC-42C3-90DA-5294D31C9686}"/>
                </a:ext>
              </a:extLst>
            </p:cNvPr>
            <p:cNvSpPr>
              <a:spLocks/>
            </p:cNvSpPr>
            <p:nvPr/>
          </p:nvSpPr>
          <p:spPr bwMode="auto">
            <a:xfrm rot="1374404">
              <a:off x="88" y="48"/>
              <a:ext cx="1688" cy="166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18093" y="7698"/>
                  </a:moveTo>
                  <a:cubicBezTo>
                    <a:pt x="16849" y="4772"/>
                    <a:pt x="13978" y="2874"/>
                    <a:pt x="10800" y="2874"/>
                  </a:cubicBezTo>
                  <a:cubicBezTo>
                    <a:pt x="10759" y="2873"/>
                    <a:pt x="10719" y="2874"/>
                    <a:pt x="10679" y="2874"/>
                  </a:cubicBezTo>
                  <a:lnTo>
                    <a:pt x="10635" y="1"/>
                  </a:lnTo>
                  <a:cubicBezTo>
                    <a:pt x="10690" y="0"/>
                    <a:pt x="10745" y="-1"/>
                    <a:pt x="10800" y="0"/>
                  </a:cubicBezTo>
                  <a:cubicBezTo>
                    <a:pt x="15131" y="0"/>
                    <a:pt x="19043" y="2587"/>
                    <a:pt x="20738" y="6573"/>
                  </a:cubicBezTo>
                  <a:lnTo>
                    <a:pt x="23223" y="5516"/>
                  </a:lnTo>
                  <a:lnTo>
                    <a:pt x="21035" y="10942"/>
                  </a:lnTo>
                  <a:lnTo>
                    <a:pt x="15609" y="8754"/>
                  </a:lnTo>
                  <a:lnTo>
                    <a:pt x="18093" y="7698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100000">
                  <a:schemeClr val="accent2"/>
                </a:gs>
              </a:gsLst>
              <a:lin ang="18900000" scaled="1"/>
            </a:gra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176200" prstMaterial="legacyMatte">
              <a:bevelT w="13500" h="13500" prst="angle"/>
              <a:bevelB w="13500" h="13500" prst="angle"/>
              <a:extrusionClr>
                <a:schemeClr val="accent2"/>
              </a:extrusionClr>
              <a:contourClr>
                <a:srgbClr val="000000"/>
              </a:contourClr>
            </a:sp3d>
          </p:spPr>
          <p:txBody>
            <a:bodyPr>
              <a:flatTx/>
            </a:bodyPr>
            <a:lstStyle/>
            <a:p>
              <a:endParaRPr lang="zh-CN" altLang="en-US"/>
            </a:p>
          </p:txBody>
        </p:sp>
      </p:grpSp>
      <p:sp>
        <p:nvSpPr>
          <p:cNvPr id="31760" name="内容占位符 2">
            <a:extLst>
              <a:ext uri="{FF2B5EF4-FFF2-40B4-BE49-F238E27FC236}">
                <a16:creationId xmlns:a16="http://schemas.microsoft.com/office/drawing/2014/main" id="{7D31EFC6-6B0C-4222-81BB-FB623D054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92" y="1697470"/>
            <a:ext cx="8278812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2. UART</a:t>
            </a:r>
            <a:r>
              <a:rPr lang="zh-CN" altLang="zh-CN" sz="2400" dirty="0">
                <a:latin typeface="Arial" panose="020B0604020202020204" pitchFamily="34" charset="0"/>
              </a:rPr>
              <a:t>的数据传输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F58F8C64-E129-40EC-A577-D57318B0FEE4}"/>
              </a:ext>
            </a:extLst>
          </p:cNvPr>
          <p:cNvSpPr txBox="1">
            <a:spLocks/>
          </p:cNvSpPr>
          <p:nvPr/>
        </p:nvSpPr>
        <p:spPr>
          <a:xfrm>
            <a:off x="685800" y="853952"/>
            <a:ext cx="7772400" cy="576263"/>
          </a:xfrm>
          <a:prstGeom prst="rect">
            <a:avLst/>
          </a:prstGeom>
        </p:spPr>
        <p:txBody>
          <a:bodyPr/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2pPr>
            <a:lvl3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3pPr>
            <a:lvl4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4pPr>
            <a:lvl5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w Cen MT" charset="0"/>
                <a:ea typeface="宋体" charset="-122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7.1</a:t>
            </a:r>
            <a:r>
              <a:rPr lang="zh-CN" altLang="en-US" dirty="0"/>
              <a:t> </a:t>
            </a:r>
            <a:r>
              <a:rPr lang="en-US" altLang="zh-CN" dirty="0"/>
              <a:t>UART</a:t>
            </a:r>
            <a:r>
              <a:rPr lang="zh-CN" altLang="zh-CN" dirty="0"/>
              <a:t>的原理及</a:t>
            </a:r>
            <a:r>
              <a:rPr lang="en-US" altLang="zh-CN" dirty="0"/>
              <a:t>S5PV210</a:t>
            </a:r>
            <a:r>
              <a:rPr lang="zh-CN" altLang="zh-CN" dirty="0"/>
              <a:t>的</a:t>
            </a:r>
            <a:r>
              <a:rPr lang="en-US" altLang="zh-CN" dirty="0"/>
              <a:t>UART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ldLvl="0" animBg="1"/>
      <p:bldP spid="70661" grpId="0" bldLvl="0" animBg="1"/>
      <p:bldP spid="70663" grpId="0"/>
      <p:bldP spid="70664" grpId="0" bldLvl="0" animBg="1"/>
      <p:bldP spid="70665" grpId="0" bldLvl="0" animBg="1"/>
      <p:bldP spid="70667" grpId="0"/>
      <p:bldP spid="70668" grpId="0" bldLvl="0" animBg="1"/>
      <p:bldP spid="70669" grpId="0" bldLvl="0" animBg="1"/>
      <p:bldP spid="70671" grpId="0"/>
      <p:bldP spid="70672" grpId="0" bldLvl="0" animBg="1"/>
      <p:bldP spid="70673" grpId="0" bldLvl="0" animBg="1"/>
      <p:bldP spid="706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2">
            <a:extLst>
              <a:ext uri="{FF2B5EF4-FFF2-40B4-BE49-F238E27FC236}">
                <a16:creationId xmlns:a16="http://schemas.microsoft.com/office/drawing/2014/main" id="{91D5D646-2958-4B20-B9AC-BDC009D5300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28232" y="1810534"/>
            <a:ext cx="8278812" cy="576263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cap="none" dirty="0">
                <a:latin typeface="Arial" panose="020B0604020202020204" pitchFamily="34" charset="0"/>
              </a:rPr>
              <a:t>2. UART</a:t>
            </a:r>
            <a:r>
              <a:rPr lang="zh-CN" altLang="zh-CN" sz="2400" cap="none" dirty="0">
                <a:latin typeface="Arial" panose="020B0604020202020204" pitchFamily="34" charset="0"/>
              </a:rPr>
              <a:t>的数据传输</a:t>
            </a:r>
            <a:endParaRPr lang="en-US" altLang="zh-CN" sz="2400" cap="none" dirty="0">
              <a:latin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59BCD4B-AA76-4850-ADFC-6514CD7C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30263"/>
            <a:ext cx="7772400" cy="56832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/>
              <a:t>7.1</a:t>
            </a:r>
            <a:r>
              <a:rPr lang="zh-CN" altLang="en-US" sz="3200" dirty="0"/>
              <a:t> </a:t>
            </a:r>
            <a:r>
              <a:rPr lang="en-US" altLang="zh-CN" sz="3200" dirty="0"/>
              <a:t>UART</a:t>
            </a:r>
            <a:r>
              <a:rPr lang="zh-CN" altLang="zh-CN" sz="3200" dirty="0"/>
              <a:t>的原理及</a:t>
            </a:r>
            <a:r>
              <a:rPr lang="en-US" altLang="zh-CN" sz="3200" dirty="0"/>
              <a:t>S5PV210</a:t>
            </a:r>
            <a:r>
              <a:rPr lang="zh-CN" altLang="zh-CN" sz="3200" dirty="0"/>
              <a:t>的</a:t>
            </a:r>
            <a:r>
              <a:rPr lang="en-US" altLang="zh-CN" sz="3200" dirty="0"/>
              <a:t>UART</a:t>
            </a:r>
            <a:endParaRPr lang="zh-CN" altLang="en-US" sz="3200" dirty="0"/>
          </a:p>
        </p:txBody>
      </p:sp>
      <p:sp>
        <p:nvSpPr>
          <p:cNvPr id="32773" name="矩形 2">
            <a:extLst>
              <a:ext uri="{FF2B5EF4-FFF2-40B4-BE49-F238E27FC236}">
                <a16:creationId xmlns:a16="http://schemas.microsoft.com/office/drawing/2014/main" id="{FBD84C32-03CD-4C39-8A01-A1AF710CB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238" y="2214563"/>
            <a:ext cx="82788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 sz="2400" dirty="0">
                <a:latin typeface="Arial" panose="020B0604020202020204" pitchFamily="34" charset="0"/>
              </a:rPr>
              <a:t>2) UART</a:t>
            </a:r>
            <a:r>
              <a:rPr lang="zh-CN" altLang="zh-CN" sz="2400" dirty="0">
                <a:latin typeface="Arial" panose="020B0604020202020204" pitchFamily="34" charset="0"/>
              </a:rPr>
              <a:t>的信号时序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pic>
        <p:nvPicPr>
          <p:cNvPr id="32774" name="Picture 2" descr="7-1">
            <a:extLst>
              <a:ext uri="{FF2B5EF4-FFF2-40B4-BE49-F238E27FC236}">
                <a16:creationId xmlns:a16="http://schemas.microsoft.com/office/drawing/2014/main" id="{C039B6F4-2B88-454F-B0FD-3163C25E4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838" y="2708275"/>
            <a:ext cx="7204075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27BB87F-1368-4E27-8BFA-9D8E6DC14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56485"/>
            <a:ext cx="8278813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>
                <a:latin typeface="Arial" panose="020B0604020202020204" pitchFamily="34" charset="0"/>
              </a:rPr>
              <a:t>(1) </a:t>
            </a:r>
            <a:r>
              <a:rPr lang="zh-CN" altLang="en-US">
                <a:latin typeface="Arial" panose="020B0604020202020204" pitchFamily="34" charset="0"/>
              </a:rPr>
              <a:t>数据线上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没有数据传送</a:t>
            </a:r>
            <a:r>
              <a:rPr lang="zh-CN" altLang="en-US">
                <a:latin typeface="Arial" panose="020B0604020202020204" pitchFamily="34" charset="0"/>
              </a:rPr>
              <a:t>而处于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空闲状态</a:t>
            </a:r>
            <a:r>
              <a:rPr lang="zh-CN" altLang="en-US">
                <a:latin typeface="Arial" panose="020B0604020202020204" pitchFamily="34" charset="0"/>
              </a:rPr>
              <a:t>，对应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高电平</a:t>
            </a:r>
            <a:r>
              <a:rPr lang="zh-CN" altLang="en-US">
                <a:latin typeface="Arial" panose="020B0604020202020204" pitchFamily="34" charset="0"/>
              </a:rPr>
              <a:t>，即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状态</a:t>
            </a:r>
            <a:r>
              <a:rPr lang="zh-CN" altLang="en-US">
                <a:latin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>
                <a:latin typeface="Arial" panose="020B0604020202020204" pitchFamily="34" charset="0"/>
              </a:rPr>
              <a:t>(2)</a:t>
            </a:r>
            <a:r>
              <a:rPr lang="zh-CN" altLang="en-US">
                <a:latin typeface="Arial" panose="020B0604020202020204" pitchFamily="34" charset="0"/>
              </a:rPr>
              <a:t> 要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发送数据时</a:t>
            </a:r>
            <a:r>
              <a:rPr lang="zh-CN" altLang="en-US">
                <a:latin typeface="Arial" panose="020B0604020202020204" pitchFamily="34" charset="0"/>
              </a:rPr>
              <a:t>，</a:t>
            </a:r>
            <a:r>
              <a:rPr lang="en-US" altLang="zh-CN">
                <a:latin typeface="Arial" panose="020B0604020202020204" pitchFamily="34" charset="0"/>
              </a:rPr>
              <a:t>UART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改变发送数据线的状态</a:t>
            </a:r>
            <a:r>
              <a:rPr lang="zh-CN" altLang="en-US">
                <a:latin typeface="Arial" panose="020B0604020202020204" pitchFamily="34" charset="0"/>
              </a:rPr>
              <a:t>，即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变为</a:t>
            </a:r>
            <a:r>
              <a:rPr lang="en-US" altLang="zh-CN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状态</a:t>
            </a:r>
            <a:r>
              <a:rPr lang="zh-CN" altLang="en-US">
                <a:latin typeface="Arial" panose="020B0604020202020204" pitchFamily="34" charset="0"/>
              </a:rPr>
              <a:t>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>
                <a:latin typeface="Arial" panose="020B0604020202020204" pitchFamily="34" charset="0"/>
              </a:rPr>
              <a:t>(3)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UART</a:t>
            </a:r>
            <a:r>
              <a:rPr lang="zh-CN" altLang="en-US">
                <a:latin typeface="Arial" panose="020B0604020202020204" pitchFamily="34" charset="0"/>
              </a:rPr>
              <a:t>一帧可发送</a:t>
            </a:r>
            <a:r>
              <a:rPr lang="en-US" altLang="zh-CN">
                <a:latin typeface="Arial" panose="020B0604020202020204" pitchFamily="34" charset="0"/>
              </a:rPr>
              <a:t>4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5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6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7</a:t>
            </a:r>
            <a:r>
              <a:rPr lang="zh-CN" altLang="en-US">
                <a:latin typeface="Arial" panose="020B0604020202020204" pitchFamily="34" charset="0"/>
              </a:rPr>
              <a:t>、</a:t>
            </a:r>
            <a:r>
              <a:rPr lang="en-US" altLang="zh-CN">
                <a:latin typeface="Arial" panose="020B0604020202020204" pitchFamily="34" charset="0"/>
              </a:rPr>
              <a:t>8</a:t>
            </a:r>
            <a:r>
              <a:rPr lang="zh-CN" altLang="en-US">
                <a:latin typeface="Arial" panose="020B0604020202020204" pitchFamily="34" charset="0"/>
              </a:rPr>
              <a:t>位数据，一位一位发送数据，最低位先发送。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ts val="90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>
                <a:latin typeface="Arial" panose="020B0604020202020204" pitchFamily="34" charset="0"/>
              </a:rPr>
              <a:t>(4) </a:t>
            </a:r>
            <a:r>
              <a:rPr lang="zh-CN" altLang="en-US">
                <a:latin typeface="Arial" panose="020B0604020202020204" pitchFamily="34" charset="0"/>
              </a:rPr>
              <a:t>数据位后发送校验位，奇校验或偶校验。</a:t>
            </a:r>
            <a:endParaRPr lang="en-US" altLang="zh-CN">
              <a:latin typeface="Arial" panose="020B0604020202020204" pitchFamily="34" charset="0"/>
            </a:endParaRPr>
          </a:p>
          <a:p>
            <a:pPr eaLnBrk="1" hangingPunct="1">
              <a:lnSpc>
                <a:spcPct val="125000"/>
              </a:lnSpc>
              <a:spcBef>
                <a:spcPts val="900"/>
              </a:spcBef>
              <a:buClrTx/>
              <a:buFont typeface="Wingdings 2" panose="05020102010507070707" pitchFamily="18" charset="2"/>
              <a:buNone/>
            </a:pPr>
            <a:r>
              <a:rPr lang="en-US" altLang="zh-CN">
                <a:latin typeface="Arial" panose="020B0604020202020204" pitchFamily="34" charset="0"/>
              </a:rPr>
              <a:t>(5) </a:t>
            </a:r>
            <a:r>
              <a:rPr lang="zh-CN" altLang="en-US">
                <a:latin typeface="Arial" panose="020B0604020202020204" pitchFamily="34" charset="0"/>
              </a:rPr>
              <a:t>最后发送停止位，对应</a:t>
            </a:r>
            <a:r>
              <a:rPr lang="zh-CN" altLang="en-US">
                <a:solidFill>
                  <a:srgbClr val="FF0000"/>
                </a:solidFill>
                <a:latin typeface="Arial" panose="020B0604020202020204" pitchFamily="34" charset="0"/>
              </a:rPr>
              <a:t>高电平</a:t>
            </a:r>
            <a:r>
              <a:rPr lang="zh-CN" altLang="en-US">
                <a:latin typeface="Arial" panose="020B0604020202020204" pitchFamily="34" charset="0"/>
              </a:rPr>
              <a:t>，可以有</a:t>
            </a:r>
            <a:r>
              <a:rPr lang="en-US" altLang="zh-CN">
                <a:latin typeface="Arial" panose="020B0604020202020204" pitchFamily="34" charset="0"/>
              </a:rPr>
              <a:t>1</a:t>
            </a:r>
            <a:r>
              <a:rPr lang="zh-CN" altLang="en-US">
                <a:latin typeface="Arial" panose="020B0604020202020204" pitchFamily="34" charset="0"/>
              </a:rPr>
              <a:t>位、</a:t>
            </a:r>
            <a:r>
              <a:rPr lang="en-US" altLang="zh-CN">
                <a:latin typeface="Arial" panose="020B0604020202020204" pitchFamily="34" charset="0"/>
              </a:rPr>
              <a:t>1.5</a:t>
            </a:r>
            <a:r>
              <a:rPr lang="zh-CN" altLang="en-US">
                <a:latin typeface="Arial" panose="020B0604020202020204" pitchFamily="34" charset="0"/>
              </a:rPr>
              <a:t>位、</a:t>
            </a:r>
            <a:r>
              <a:rPr lang="en-US" altLang="zh-CN">
                <a:latin typeface="Arial" panose="020B0604020202020204" pitchFamily="34" charset="0"/>
              </a:rPr>
              <a:t>2</a:t>
            </a:r>
            <a:r>
              <a:rPr lang="zh-CN" altLang="en-US">
                <a:latin typeface="Arial" panose="020B0604020202020204" pitchFamily="34" charset="0"/>
              </a:rPr>
              <a:t>位三种，然后数据线恢复空闲状态。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4CA032B2-CE6F-4383-AD26-8383FEE20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24" y="908484"/>
            <a:ext cx="7772400" cy="60555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3200" dirty="0"/>
              <a:t>1. S5PV210</a:t>
            </a:r>
            <a:r>
              <a:rPr lang="zh-CN" altLang="zh-CN" sz="3200" dirty="0"/>
              <a:t>的</a:t>
            </a:r>
            <a:r>
              <a:rPr lang="en-US" altLang="zh-CN" sz="3200" dirty="0"/>
              <a:t>UART</a:t>
            </a:r>
            <a:r>
              <a:rPr lang="zh-CN" altLang="en-US" sz="3200" dirty="0"/>
              <a:t>概述</a:t>
            </a:r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C6CB402B-74E2-44F1-8139-73A18E433FD9}"/>
              </a:ext>
            </a:extLst>
          </p:cNvPr>
          <p:cNvGrpSpPr>
            <a:grpSpLocks/>
          </p:cNvGrpSpPr>
          <p:nvPr/>
        </p:nvGrpSpPr>
        <p:grpSpPr bwMode="auto">
          <a:xfrm>
            <a:off x="611285" y="1819275"/>
            <a:ext cx="8059738" cy="1016000"/>
            <a:chOff x="2333" y="2132"/>
            <a:chExt cx="3073" cy="588"/>
          </a:xfrm>
        </p:grpSpPr>
        <p:sp>
          <p:nvSpPr>
            <p:cNvPr id="8" name="AutoShape 10">
              <a:extLst>
                <a:ext uri="{FF2B5EF4-FFF2-40B4-BE49-F238E27FC236}">
                  <a16:creationId xmlns:a16="http://schemas.microsoft.com/office/drawing/2014/main" id="{CEEDDCDD-07EB-4D13-9698-F9CBC398B9D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2132"/>
              <a:ext cx="3072" cy="588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38100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endParaRPr>
            </a:p>
          </p:txBody>
        </p:sp>
        <p:sp>
          <p:nvSpPr>
            <p:cNvPr id="33816" name="AutoShape 11">
              <a:extLst>
                <a:ext uri="{FF2B5EF4-FFF2-40B4-BE49-F238E27FC236}">
                  <a16:creationId xmlns:a16="http://schemas.microsoft.com/office/drawing/2014/main" id="{F4CB2DF9-83F4-4AA7-A6C7-6D102ACC9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2352"/>
              <a:ext cx="307" cy="240"/>
            </a:xfrm>
            <a:prstGeom prst="rightArrow">
              <a:avLst>
                <a:gd name="adj1" fmla="val 50000"/>
                <a:gd name="adj2" fmla="val 58309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>
                <a:solidFill>
                  <a:srgbClr val="0D0D0D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0" name="Group 12">
            <a:extLst>
              <a:ext uri="{FF2B5EF4-FFF2-40B4-BE49-F238E27FC236}">
                <a16:creationId xmlns:a16="http://schemas.microsoft.com/office/drawing/2014/main" id="{57E85D7F-7E5C-4878-AC35-47D333546179}"/>
              </a:ext>
            </a:extLst>
          </p:cNvPr>
          <p:cNvGrpSpPr>
            <a:grpSpLocks/>
          </p:cNvGrpSpPr>
          <p:nvPr/>
        </p:nvGrpSpPr>
        <p:grpSpPr bwMode="auto">
          <a:xfrm>
            <a:off x="611285" y="2898775"/>
            <a:ext cx="8059738" cy="1433513"/>
            <a:chOff x="2333" y="2880"/>
            <a:chExt cx="3073" cy="774"/>
          </a:xfrm>
        </p:grpSpPr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623560D2-B77B-4FB7-BA5B-74550814C5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288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38100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endParaRPr>
            </a:p>
          </p:txBody>
        </p:sp>
        <p:sp>
          <p:nvSpPr>
            <p:cNvPr id="33814" name="AutoShape 14">
              <a:extLst>
                <a:ext uri="{FF2B5EF4-FFF2-40B4-BE49-F238E27FC236}">
                  <a16:creationId xmlns:a16="http://schemas.microsoft.com/office/drawing/2014/main" id="{B43EBB98-7D3A-408E-A2E0-D0A84EE08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3168"/>
              <a:ext cx="307" cy="240"/>
            </a:xfrm>
            <a:prstGeom prst="rightArrow">
              <a:avLst>
                <a:gd name="adj1" fmla="val 50000"/>
                <a:gd name="adj2" fmla="val 58309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>
                <a:solidFill>
                  <a:srgbClr val="0D0D0D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3" name="Text Box 15">
            <a:extLst>
              <a:ext uri="{FF2B5EF4-FFF2-40B4-BE49-F238E27FC236}">
                <a16:creationId xmlns:a16="http://schemas.microsoft.com/office/drawing/2014/main" id="{51D97202-54C4-46F1-AD66-A5C804246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023" y="2978150"/>
            <a:ext cx="696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UART</a:t>
            </a:r>
            <a:r>
              <a:rPr lang="zh-CN" altLang="en-US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支持比特率高达</a:t>
            </a:r>
            <a:r>
              <a:rPr lang="en-US" altLang="zh-CN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3Mbps</a:t>
            </a:r>
            <a:r>
              <a:rPr lang="zh-CN" altLang="en-US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，每个</a:t>
            </a:r>
            <a:r>
              <a:rPr lang="en-US" altLang="zh-CN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UART</a:t>
            </a:r>
            <a:r>
              <a:rPr lang="zh-CN" altLang="en-US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通道包含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两个</a:t>
            </a:r>
            <a:r>
              <a:rPr lang="en-US" altLang="zh-CN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FIFO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用来接收和发送数据</a:t>
            </a:r>
            <a:r>
              <a:rPr lang="zh-CN" altLang="en-US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，其中，</a:t>
            </a:r>
            <a:r>
              <a:rPr lang="en-US" altLang="zh-CN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UART0</a:t>
            </a:r>
            <a:r>
              <a:rPr lang="zh-CN" altLang="en-US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支持接收</a:t>
            </a:r>
            <a:r>
              <a:rPr lang="en-US" altLang="zh-CN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/</a:t>
            </a:r>
            <a:r>
              <a:rPr lang="zh-CN" altLang="en-US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发送独立的</a:t>
            </a:r>
            <a:r>
              <a:rPr lang="en-US" altLang="zh-CN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256</a:t>
            </a:r>
            <a:r>
              <a:rPr lang="zh-CN" altLang="en-US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字节</a:t>
            </a:r>
            <a:r>
              <a:rPr lang="en-US" altLang="zh-CN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FIFO</a:t>
            </a:r>
            <a:r>
              <a:rPr lang="zh-CN" altLang="en-US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UART1</a:t>
            </a:r>
            <a:r>
              <a:rPr lang="zh-CN" altLang="en-US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支持</a:t>
            </a:r>
            <a:r>
              <a:rPr lang="en-US" altLang="zh-CN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64B</a:t>
            </a:r>
            <a:r>
              <a:rPr lang="zh-CN" altLang="en-US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的</a:t>
            </a:r>
            <a:r>
              <a:rPr lang="en-US" altLang="zh-CN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FIF0</a:t>
            </a:r>
            <a:r>
              <a:rPr lang="zh-CN" altLang="en-US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UART2</a:t>
            </a:r>
            <a:r>
              <a:rPr lang="zh-CN" altLang="en-US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、</a:t>
            </a:r>
            <a:r>
              <a:rPr lang="en-US" altLang="zh-CN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3</a:t>
            </a:r>
            <a:r>
              <a:rPr lang="zh-CN" altLang="en-US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、均支持</a:t>
            </a:r>
            <a:r>
              <a:rPr lang="en-US" altLang="zh-CN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16B</a:t>
            </a:r>
            <a:r>
              <a:rPr lang="zh-CN" altLang="en-US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的</a:t>
            </a:r>
            <a:r>
              <a:rPr lang="en-US" altLang="zh-CN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FIFO</a:t>
            </a:r>
            <a:r>
              <a:rPr lang="zh-CN" altLang="en-US" b="1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。</a:t>
            </a: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AD33E740-4CFE-4B62-9802-1DA5684D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023" y="1819275"/>
            <a:ext cx="6969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S5PV210</a:t>
            </a:r>
            <a:r>
              <a:rPr lang="zh-CN" altLang="en-US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提供</a:t>
            </a:r>
            <a:r>
              <a:rPr lang="en-US" altLang="zh-CN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个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基于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或中断</a:t>
            </a:r>
            <a:r>
              <a:rPr lang="zh-CN" altLang="en-US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的操作的独立异步串行</a:t>
            </a:r>
            <a:r>
              <a:rPr lang="en-US" altLang="zh-CN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I/O</a:t>
            </a:r>
            <a:r>
              <a:rPr lang="zh-CN" altLang="en-US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端口，</a:t>
            </a:r>
            <a:r>
              <a:rPr lang="en-US" altLang="zh-CN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UART</a:t>
            </a:r>
            <a:r>
              <a:rPr lang="zh-CN" altLang="en-US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可以通过产生中断或</a:t>
            </a:r>
            <a:r>
              <a:rPr lang="en-US" altLang="zh-CN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请求来进行</a:t>
            </a:r>
            <a:r>
              <a:rPr lang="en-US" altLang="zh-CN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UART</a:t>
            </a:r>
            <a:r>
              <a:rPr lang="zh-CN" altLang="en-US" b="1" dirty="0">
                <a:solidFill>
                  <a:srgbClr val="0D0D0D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之间的数据传输。</a:t>
            </a:r>
          </a:p>
        </p:txBody>
      </p:sp>
      <p:grpSp>
        <p:nvGrpSpPr>
          <p:cNvPr id="27" name="Group 6">
            <a:extLst>
              <a:ext uri="{FF2B5EF4-FFF2-40B4-BE49-F238E27FC236}">
                <a16:creationId xmlns:a16="http://schemas.microsoft.com/office/drawing/2014/main" id="{F8DAFE65-3010-42DD-BCFA-0EEA41F0BAA8}"/>
              </a:ext>
            </a:extLst>
          </p:cNvPr>
          <p:cNvGrpSpPr>
            <a:grpSpLocks/>
          </p:cNvGrpSpPr>
          <p:nvPr/>
        </p:nvGrpSpPr>
        <p:grpSpPr bwMode="auto">
          <a:xfrm>
            <a:off x="611285" y="4411663"/>
            <a:ext cx="8059738" cy="1085850"/>
            <a:chOff x="2333" y="1200"/>
            <a:chExt cx="3073" cy="774"/>
          </a:xfrm>
        </p:grpSpPr>
        <p:sp>
          <p:nvSpPr>
            <p:cNvPr id="28" name="AutoShape 7">
              <a:extLst>
                <a:ext uri="{FF2B5EF4-FFF2-40B4-BE49-F238E27FC236}">
                  <a16:creationId xmlns:a16="http://schemas.microsoft.com/office/drawing/2014/main" id="{425A6D77-E6E7-48F3-A564-49486E3A3A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1200"/>
              <a:ext cx="3072" cy="774"/>
            </a:xfrm>
            <a:prstGeom prst="roundRect">
              <a:avLst>
                <a:gd name="adj" fmla="val 10889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21176"/>
                    <a:invGamma/>
                  </a:schemeClr>
                </a:gs>
              </a:gsLst>
              <a:lin ang="0" scaled="1"/>
            </a:gradFill>
            <a:ln w="38100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>
                <a:latin typeface="+mn-lt"/>
              </a:endParaRPr>
            </a:p>
          </p:txBody>
        </p:sp>
        <p:sp>
          <p:nvSpPr>
            <p:cNvPr id="33812" name="AutoShape 8">
              <a:extLst>
                <a:ext uri="{FF2B5EF4-FFF2-40B4-BE49-F238E27FC236}">
                  <a16:creationId xmlns:a16="http://schemas.microsoft.com/office/drawing/2014/main" id="{0A3231F9-FAD4-46DF-937B-5D50A48C6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1488"/>
              <a:ext cx="307" cy="281"/>
            </a:xfrm>
            <a:prstGeom prst="rightArrow">
              <a:avLst>
                <a:gd name="adj1" fmla="val 50000"/>
                <a:gd name="adj2" fmla="val 58309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sz="18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30" name="Group 9">
            <a:extLst>
              <a:ext uri="{FF2B5EF4-FFF2-40B4-BE49-F238E27FC236}">
                <a16:creationId xmlns:a16="http://schemas.microsoft.com/office/drawing/2014/main" id="{514FE240-CB9E-41F1-A77E-ECD0FE63D5F4}"/>
              </a:ext>
            </a:extLst>
          </p:cNvPr>
          <p:cNvGrpSpPr>
            <a:grpSpLocks/>
          </p:cNvGrpSpPr>
          <p:nvPr/>
        </p:nvGrpSpPr>
        <p:grpSpPr bwMode="auto">
          <a:xfrm>
            <a:off x="611285" y="5567363"/>
            <a:ext cx="8059738" cy="673100"/>
            <a:chOff x="2333" y="2058"/>
            <a:chExt cx="3073" cy="774"/>
          </a:xfrm>
        </p:grpSpPr>
        <p:sp>
          <p:nvSpPr>
            <p:cNvPr id="31" name="AutoShape 10">
              <a:extLst>
                <a:ext uri="{FF2B5EF4-FFF2-40B4-BE49-F238E27FC236}">
                  <a16:creationId xmlns:a16="http://schemas.microsoft.com/office/drawing/2014/main" id="{9E59F4AD-16BD-4847-851E-76C10EEB3CD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2058"/>
              <a:ext cx="3072" cy="774"/>
            </a:xfrm>
            <a:prstGeom prst="roundRect">
              <a:avLst>
                <a:gd name="adj" fmla="val 10889"/>
              </a:avLst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 w="38100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latin typeface="+mn-lt"/>
              </a:endParaRPr>
            </a:p>
          </p:txBody>
        </p:sp>
        <p:sp>
          <p:nvSpPr>
            <p:cNvPr id="33810" name="AutoShape 11">
              <a:extLst>
                <a:ext uri="{FF2B5EF4-FFF2-40B4-BE49-F238E27FC236}">
                  <a16:creationId xmlns:a16="http://schemas.microsoft.com/office/drawing/2014/main" id="{21D2314E-C2A5-4432-8210-A92AFAA82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2311"/>
              <a:ext cx="307" cy="228"/>
            </a:xfrm>
            <a:prstGeom prst="rightArrow">
              <a:avLst>
                <a:gd name="adj1" fmla="val 50000"/>
                <a:gd name="adj2" fmla="val 58304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>
                <a:latin typeface="Calibri" panose="020F0502020204030204" pitchFamily="34" charset="0"/>
              </a:endParaRPr>
            </a:p>
          </p:txBody>
        </p:sp>
      </p:grpSp>
      <p:grpSp>
        <p:nvGrpSpPr>
          <p:cNvPr id="33" name="Group 12">
            <a:extLst>
              <a:ext uri="{FF2B5EF4-FFF2-40B4-BE49-F238E27FC236}">
                <a16:creationId xmlns:a16="http://schemas.microsoft.com/office/drawing/2014/main" id="{59111B41-77F2-4548-814F-A85D6E035ADF}"/>
              </a:ext>
            </a:extLst>
          </p:cNvPr>
          <p:cNvGrpSpPr>
            <a:grpSpLocks/>
          </p:cNvGrpSpPr>
          <p:nvPr/>
        </p:nvGrpSpPr>
        <p:grpSpPr bwMode="auto">
          <a:xfrm>
            <a:off x="611285" y="6283325"/>
            <a:ext cx="8059738" cy="536575"/>
            <a:chOff x="2333" y="2880"/>
            <a:chExt cx="3073" cy="774"/>
          </a:xfrm>
        </p:grpSpPr>
        <p:sp>
          <p:nvSpPr>
            <p:cNvPr id="34" name="AutoShape 13">
              <a:extLst>
                <a:ext uri="{FF2B5EF4-FFF2-40B4-BE49-F238E27FC236}">
                  <a16:creationId xmlns:a16="http://schemas.microsoft.com/office/drawing/2014/main" id="{662E849A-C10B-4C08-AA7B-5D181CF668D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4" y="2880"/>
              <a:ext cx="3072" cy="774"/>
            </a:xfrm>
            <a:prstGeom prst="roundRect">
              <a:avLst>
                <a:gd name="adj" fmla="val 10889"/>
              </a:avLst>
            </a:prstGeom>
            <a:gradFill flip="none" rotWithShape="1">
              <a:gsLst>
                <a:gs pos="0">
                  <a:srgbClr val="00B0F0">
                    <a:tint val="66000"/>
                    <a:satMod val="160000"/>
                  </a:srgbClr>
                </a:gs>
                <a:gs pos="50000">
                  <a:srgbClr val="00B0F0">
                    <a:tint val="44500"/>
                    <a:satMod val="160000"/>
                  </a:srgbClr>
                </a:gs>
                <a:gs pos="100000">
                  <a:srgbClr val="00B0F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38100">
              <a:noFill/>
              <a:rou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000" b="1">
                <a:latin typeface="+mn-lt"/>
              </a:endParaRPr>
            </a:p>
          </p:txBody>
        </p:sp>
        <p:sp>
          <p:nvSpPr>
            <p:cNvPr id="33808" name="AutoShape 14">
              <a:extLst>
                <a:ext uri="{FF2B5EF4-FFF2-40B4-BE49-F238E27FC236}">
                  <a16:creationId xmlns:a16="http://schemas.microsoft.com/office/drawing/2014/main" id="{4C384ED2-27F4-484C-9E35-ED5E6F688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" y="3168"/>
              <a:ext cx="307" cy="240"/>
            </a:xfrm>
            <a:prstGeom prst="rightArrow">
              <a:avLst>
                <a:gd name="adj1" fmla="val 50000"/>
                <a:gd name="adj2" fmla="val 58309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Tw Cen MT" panose="020B0602020104020603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zh-CN" altLang="en-US" b="1">
                <a:latin typeface="Calibri" panose="020F0502020204030204" pitchFamily="34" charset="0"/>
              </a:endParaRPr>
            </a:p>
          </p:txBody>
        </p:sp>
      </p:grpSp>
      <p:sp>
        <p:nvSpPr>
          <p:cNvPr id="36" name="Text Box 15">
            <a:extLst>
              <a:ext uri="{FF2B5EF4-FFF2-40B4-BE49-F238E27FC236}">
                <a16:creationId xmlns:a16="http://schemas.microsoft.com/office/drawing/2014/main" id="{8FFEC11B-C238-4B02-86E4-95974C2AD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810" y="6359525"/>
            <a:ext cx="5865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Arial" panose="020B0604020202020204" pitchFamily="34" charset="0"/>
              </a:rPr>
              <a:t>发送器和接收器包含了</a:t>
            </a:r>
            <a:r>
              <a:rPr lang="en-US" altLang="zh-CN" b="1">
                <a:latin typeface="Arial" panose="020B0604020202020204" pitchFamily="34" charset="0"/>
              </a:rPr>
              <a:t>FIFO</a:t>
            </a:r>
            <a:r>
              <a:rPr lang="zh-CN" altLang="en-US" b="1">
                <a:latin typeface="Arial" panose="020B0604020202020204" pitchFamily="34" charset="0"/>
              </a:rPr>
              <a:t>和数据移位器。</a:t>
            </a:r>
            <a:endParaRPr lang="en-US" altLang="zh-C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7" name="Text Box 16">
            <a:extLst>
              <a:ext uri="{FF2B5EF4-FFF2-40B4-BE49-F238E27FC236}">
                <a16:creationId xmlns:a16="http://schemas.microsoft.com/office/drawing/2014/main" id="{7FEC1B7C-8231-47BE-A57A-A2A5CFE92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9023" y="5548313"/>
            <a:ext cx="72437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b="1">
                <a:latin typeface="Arial" panose="020B0604020202020204" pitchFamily="34" charset="0"/>
                <a:sym typeface="宋体" panose="02010600030101010101" pitchFamily="2" charset="-122"/>
              </a:rPr>
              <a:t>每个</a:t>
            </a:r>
            <a:r>
              <a:rPr lang="en-US" altLang="zh-CN" b="1">
                <a:latin typeface="Arial" panose="020B0604020202020204" pitchFamily="34" charset="0"/>
                <a:sym typeface="宋体" panose="02010600030101010101" pitchFamily="2" charset="-122"/>
              </a:rPr>
              <a:t>UART</a:t>
            </a:r>
            <a:r>
              <a:rPr lang="zh-CN" altLang="en-US" b="1">
                <a:latin typeface="Arial" panose="020B0604020202020204" pitchFamily="34" charset="0"/>
                <a:sym typeface="宋体" panose="02010600030101010101" pitchFamily="2" charset="-122"/>
              </a:rPr>
              <a:t>包含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一个波特率发生器、发送器、接收器和一个控制单元</a:t>
            </a:r>
            <a:r>
              <a:rPr lang="zh-CN" altLang="en-US" b="1">
                <a:latin typeface="Arial" panose="020B0604020202020204" pitchFamily="34" charset="0"/>
                <a:sym typeface="宋体" panose="02010600030101010101" pitchFamily="2" charset="-122"/>
              </a:rPr>
              <a:t>。</a:t>
            </a:r>
            <a:endParaRPr lang="en-US" altLang="zh-C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8DD03F66-C916-4356-9BCF-B0BB5D2DA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585" y="4476750"/>
            <a:ext cx="6913563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b="1">
                <a:latin typeface="Arial" panose="020B0604020202020204" pitchFamily="34" charset="0"/>
                <a:sym typeface="宋体" panose="02010600030101010101" pitchFamily="2" charset="-122"/>
              </a:rPr>
              <a:t>S5PV210</a:t>
            </a:r>
            <a:r>
              <a:rPr lang="zh-CN" altLang="en-US" b="1">
                <a:latin typeface="Arial" panose="020B0604020202020204" pitchFamily="34" charset="0"/>
                <a:sym typeface="宋体" panose="02010600030101010101" pitchFamily="2" charset="-122"/>
              </a:rPr>
              <a:t>的</a:t>
            </a:r>
            <a:r>
              <a:rPr lang="en-US" altLang="zh-CN" b="1">
                <a:latin typeface="Arial" panose="020B0604020202020204" pitchFamily="34" charset="0"/>
                <a:sym typeface="宋体" panose="02010600030101010101" pitchFamily="2" charset="-122"/>
              </a:rPr>
              <a:t>UART</a:t>
            </a:r>
            <a:r>
              <a:rPr lang="zh-CN" altLang="en-US" b="1">
                <a:latin typeface="Arial" panose="020B0604020202020204" pitchFamily="34" charset="0"/>
                <a:sym typeface="宋体" panose="02010600030101010101" pitchFamily="2" charset="-122"/>
              </a:rPr>
              <a:t>包括</a:t>
            </a:r>
            <a:r>
              <a:rPr lang="zh-CN" altLang="en-US" b="1">
                <a:solidFill>
                  <a:srgbClr val="FF0000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可编程波特率、红外发射器/接收器、插入1个或2个停止位、5位、6位、7位或8位的数据宽度以及奇偶校验</a:t>
            </a:r>
            <a:r>
              <a:rPr lang="zh-CN" altLang="en-US" b="1">
                <a:latin typeface="Arial" panose="020B0604020202020204" pitchFamily="34" charset="0"/>
                <a:sym typeface="宋体" panose="02010600030101010101" pitchFamily="2" charset="-122"/>
              </a:rPr>
              <a:t>。</a:t>
            </a:r>
            <a:endParaRPr lang="en-US" altLang="zh-CN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6" grpId="0"/>
      <p:bldP spid="37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2">
            <a:extLst>
              <a:ext uri="{FF2B5EF4-FFF2-40B4-BE49-F238E27FC236}">
                <a16:creationId xmlns:a16="http://schemas.microsoft.com/office/drawing/2014/main" id="{02B59570-A707-4614-AB76-AB16936348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761332"/>
            <a:ext cx="7772400" cy="635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CN" sz="2400" dirty="0"/>
              <a:t>1. S5PV210</a:t>
            </a:r>
            <a:r>
              <a:rPr lang="zh-CN" altLang="zh-CN" sz="2400" dirty="0"/>
              <a:t>的</a:t>
            </a:r>
            <a:r>
              <a:rPr lang="en-US" altLang="zh-CN" sz="2400" dirty="0"/>
              <a:t>UART</a:t>
            </a:r>
            <a:r>
              <a:rPr lang="zh-CN" altLang="en-US" sz="2400" dirty="0"/>
              <a:t>概述</a:t>
            </a: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6C1811D8-5F58-4116-AE14-FF5845814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" t="5769" r="1382" b="5592"/>
          <a:stretch>
            <a:fillRect/>
          </a:stretch>
        </p:blipFill>
        <p:spPr bwMode="auto">
          <a:xfrm>
            <a:off x="2811771" y="2192738"/>
            <a:ext cx="4928581" cy="46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内容占位符 2">
            <a:extLst>
              <a:ext uri="{FF2B5EF4-FFF2-40B4-BE49-F238E27FC236}">
                <a16:creationId xmlns:a16="http://schemas.microsoft.com/office/drawing/2014/main" id="{CC6D0733-3DB4-4B00-B0B4-FE7ABEED7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 dirty="0"/>
              <a:t>7.1.2</a:t>
            </a:r>
            <a:r>
              <a:rPr lang="zh-CN" altLang="en-US" sz="3000" dirty="0"/>
              <a:t> </a:t>
            </a:r>
            <a:r>
              <a:rPr lang="en-US" altLang="zh-CN" sz="3200" dirty="0"/>
              <a:t>S5PV210</a:t>
            </a:r>
            <a:r>
              <a:rPr lang="zh-CN" altLang="zh-CN" sz="3200" dirty="0"/>
              <a:t>的</a:t>
            </a:r>
            <a:r>
              <a:rPr lang="en-US" altLang="zh-CN" sz="3200" dirty="0"/>
              <a:t>UART</a:t>
            </a:r>
            <a:r>
              <a:rPr lang="zh-CN" altLang="zh-CN" sz="3200" dirty="0"/>
              <a:t>介绍</a:t>
            </a:r>
            <a:endParaRPr lang="en-US" altLang="zh-CN" sz="3000" dirty="0"/>
          </a:p>
        </p:txBody>
      </p:sp>
      <p:sp>
        <p:nvSpPr>
          <p:cNvPr id="34822" name="文本框 1">
            <a:extLst>
              <a:ext uri="{FF2B5EF4-FFF2-40B4-BE49-F238E27FC236}">
                <a16:creationId xmlns:a16="http://schemas.microsoft.com/office/drawing/2014/main" id="{DECB9B84-881C-4C85-8EB7-7594B7F1E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290045"/>
            <a:ext cx="25869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S5PV210</a:t>
            </a:r>
            <a:r>
              <a:rPr kumimoji="1" lang="zh-CN" altLang="en-US" sz="2400">
                <a:latin typeface="Arial" panose="020B0604020202020204" pitchFamily="34" charset="0"/>
              </a:rPr>
              <a:t>的</a:t>
            </a:r>
            <a:r>
              <a:rPr kumimoji="1" lang="en-US" altLang="zh-CN" sz="2400">
                <a:latin typeface="Arial" panose="020B0604020202020204" pitchFamily="34" charset="0"/>
              </a:rPr>
              <a:t>UART</a:t>
            </a:r>
            <a:r>
              <a:rPr kumimoji="1" lang="zh-CN" altLang="en-US" sz="2400">
                <a:latin typeface="Arial" panose="020B0604020202020204" pitchFamily="34" charset="0"/>
              </a:rPr>
              <a:t>结构框图</a:t>
            </a:r>
          </a:p>
        </p:txBody>
      </p:sp>
      <p:sp>
        <p:nvSpPr>
          <p:cNvPr id="34823" name="文本框 1">
            <a:extLst>
              <a:ext uri="{FF2B5EF4-FFF2-40B4-BE49-F238E27FC236}">
                <a16:creationId xmlns:a16="http://schemas.microsoft.com/office/drawing/2014/main" id="{D0BB526D-3779-4E99-976F-E87706D27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7462" y="3429000"/>
            <a:ext cx="120518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100" dirty="0">
                <a:solidFill>
                  <a:srgbClr val="FF0000"/>
                </a:solidFill>
              </a:rPr>
              <a:t>并串转换</a:t>
            </a:r>
          </a:p>
        </p:txBody>
      </p:sp>
      <p:sp>
        <p:nvSpPr>
          <p:cNvPr id="34824" name="文本框 11">
            <a:extLst>
              <a:ext uri="{FF2B5EF4-FFF2-40B4-BE49-F238E27FC236}">
                <a16:creationId xmlns:a16="http://schemas.microsoft.com/office/drawing/2014/main" id="{9EC539C6-B869-43BE-8BC4-950623F3E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6260" y="5156886"/>
            <a:ext cx="12051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100" dirty="0">
                <a:solidFill>
                  <a:srgbClr val="FF0000"/>
                </a:solidFill>
              </a:rPr>
              <a:t>串并转换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BAA0A1BF-79DC-4D11-9346-7FB02A1F9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 dirty="0"/>
              <a:t>7.1.2</a:t>
            </a:r>
            <a:r>
              <a:rPr lang="zh-CN" altLang="en-US" sz="3000" dirty="0"/>
              <a:t> </a:t>
            </a:r>
            <a:r>
              <a:rPr lang="en-US" altLang="zh-CN" sz="3200" dirty="0"/>
              <a:t>S5PV210</a:t>
            </a:r>
            <a:r>
              <a:rPr lang="zh-CN" altLang="zh-CN" sz="3200" dirty="0"/>
              <a:t>的</a:t>
            </a:r>
            <a:r>
              <a:rPr lang="en-US" altLang="zh-CN" sz="3200" dirty="0"/>
              <a:t>UART</a:t>
            </a:r>
            <a:r>
              <a:rPr lang="zh-CN" altLang="zh-CN" sz="3200" dirty="0"/>
              <a:t>介绍</a:t>
            </a:r>
            <a:endParaRPr lang="en-US" altLang="zh-CN" sz="3000" dirty="0"/>
          </a:p>
        </p:txBody>
      </p:sp>
      <p:sp>
        <p:nvSpPr>
          <p:cNvPr id="36868" name="文本框 3">
            <a:extLst>
              <a:ext uri="{FF2B5EF4-FFF2-40B4-BE49-F238E27FC236}">
                <a16:creationId xmlns:a16="http://schemas.microsoft.com/office/drawing/2014/main" id="{52F336D8-87CD-4572-92FE-9092B7A10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522537"/>
            <a:ext cx="67691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1) </a:t>
            </a:r>
            <a:r>
              <a:rPr kumimoji="1" lang="zh-CN" altLang="en-US" sz="2400" dirty="0">
                <a:latin typeface="Arial" panose="020B0604020202020204" pitchFamily="34" charset="0"/>
              </a:rPr>
              <a:t>将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通道的引脚配置为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功能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2)</a:t>
            </a:r>
            <a:r>
              <a:rPr kumimoji="1" lang="zh-CN" altLang="en-US" sz="2400" dirty="0">
                <a:latin typeface="Arial" panose="020B0604020202020204" pitchFamily="34" charset="0"/>
              </a:rPr>
              <a:t> 时钟源选择及工作模式设置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3)</a:t>
            </a:r>
            <a:r>
              <a:rPr kumimoji="1" lang="zh-CN" altLang="en-US" sz="2400" dirty="0">
                <a:latin typeface="Arial" panose="020B0604020202020204" pitchFamily="34" charset="0"/>
              </a:rPr>
              <a:t> 设置波特率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4)</a:t>
            </a:r>
            <a:r>
              <a:rPr kumimoji="1" lang="zh-CN" altLang="en-US" sz="2400" dirty="0">
                <a:latin typeface="Arial" panose="020B0604020202020204" pitchFamily="34" charset="0"/>
              </a:rPr>
              <a:t> 设置数据传输格式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5)</a:t>
            </a:r>
            <a:r>
              <a:rPr kumimoji="1" lang="zh-CN" altLang="en-US" sz="2400" dirty="0">
                <a:latin typeface="Arial" panose="020B0604020202020204" pitchFamily="34" charset="0"/>
              </a:rPr>
              <a:t> 启用或禁止</a:t>
            </a:r>
            <a:r>
              <a:rPr kumimoji="1" lang="en-US" altLang="zh-CN" sz="2400" dirty="0">
                <a:latin typeface="Arial" panose="020B0604020202020204" pitchFamily="34" charset="0"/>
              </a:rPr>
              <a:t>FIFO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6)</a:t>
            </a:r>
            <a:r>
              <a:rPr kumimoji="1" lang="zh-CN" altLang="en-US" sz="2400" dirty="0">
                <a:latin typeface="Arial" panose="020B0604020202020204" pitchFamily="34" charset="0"/>
              </a:rPr>
              <a:t> 设置流控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7)</a:t>
            </a:r>
            <a:r>
              <a:rPr kumimoji="1" lang="zh-CN" altLang="en-US" sz="2400" dirty="0">
                <a:latin typeface="Arial" panose="020B0604020202020204" pitchFamily="34" charset="0"/>
              </a:rPr>
              <a:t> 收发数据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8)</a:t>
            </a:r>
            <a:r>
              <a:rPr kumimoji="1" lang="zh-CN" altLang="en-US" sz="2400" dirty="0">
                <a:latin typeface="Arial" panose="020B0604020202020204" pitchFamily="34" charset="0"/>
              </a:rPr>
              <a:t> 收发数据状态的控制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9)</a:t>
            </a:r>
            <a:r>
              <a:rPr kumimoji="1" lang="zh-CN" altLang="en-US" sz="2400" dirty="0">
                <a:latin typeface="Arial" panose="020B0604020202020204" pitchFamily="34" charset="0"/>
              </a:rPr>
              <a:t> 数据传输时的错误控制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1A0137C-41E1-4811-9C46-B529AAF24C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9975" y="1844824"/>
            <a:ext cx="8278812" cy="576263"/>
          </a:xfrm>
        </p:spPr>
        <p:txBody>
          <a:bodyPr rtlCol="0">
            <a:normAutofit fontScale="92500"/>
          </a:bodyPr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使用（可见课本</a:t>
            </a:r>
            <a:r>
              <a:rPr lang="en-US" altLang="zh-CN" sz="2400" dirty="0">
                <a:latin typeface="Arial" charset="0"/>
              </a:rPr>
              <a:t>94</a:t>
            </a:r>
            <a:r>
              <a:rPr lang="zh-CN" altLang="en-US" sz="2400" dirty="0">
                <a:latin typeface="Arial" charset="0"/>
              </a:rPr>
              <a:t>页，后续</a:t>
            </a:r>
            <a:r>
              <a:rPr lang="en-US" altLang="zh-CN" sz="2400" dirty="0">
                <a:latin typeface="Arial" charset="0"/>
              </a:rPr>
              <a:t>ppt</a:t>
            </a:r>
            <a:r>
              <a:rPr lang="zh-CN" altLang="en-US" sz="2400" dirty="0">
                <a:latin typeface="Arial" charset="0"/>
              </a:rPr>
              <a:t>详细讲解）</a:t>
            </a:r>
            <a:endParaRPr lang="en-US" altLang="zh-CN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内容占位符 2">
            <a:extLst>
              <a:ext uri="{FF2B5EF4-FFF2-40B4-BE49-F238E27FC236}">
                <a16:creationId xmlns:a16="http://schemas.microsoft.com/office/drawing/2014/main" id="{35FF237D-73B3-416C-AB04-54C2B6CA1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36868" name="文本框 3">
            <a:extLst>
              <a:ext uri="{FF2B5EF4-FFF2-40B4-BE49-F238E27FC236}">
                <a16:creationId xmlns:a16="http://schemas.microsoft.com/office/drawing/2014/main" id="{CA460E47-C921-49E7-A8BB-7C5091D4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8278812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1) </a:t>
            </a:r>
            <a:r>
              <a:rPr kumimoji="1" lang="zh-CN" altLang="en-US" sz="2400" dirty="0">
                <a:latin typeface="Arial" panose="020B0604020202020204" pitchFamily="34" charset="0"/>
              </a:rPr>
              <a:t>将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通道的引脚配置为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功能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 dirty="0">
                <a:latin typeface="Arial" panose="020B0604020202020204" pitchFamily="34" charset="0"/>
              </a:rPr>
              <a:t>    将</a:t>
            </a:r>
            <a:r>
              <a:rPr kumimoji="1" lang="en-US" altLang="zh-CN" sz="2400" dirty="0">
                <a:latin typeface="Arial" panose="020B0604020202020204" pitchFamily="34" charset="0"/>
              </a:rPr>
              <a:t>GPIO</a:t>
            </a:r>
            <a:r>
              <a:rPr kumimoji="1" lang="zh-CN" altLang="en-US" sz="2400" dirty="0">
                <a:latin typeface="Arial" panose="020B0604020202020204" pitchFamily="34" charset="0"/>
              </a:rPr>
              <a:t>功能设置为</a:t>
            </a:r>
            <a:r>
              <a:rPr kumimoji="1" lang="en-US" altLang="zh-CN" sz="2400" dirty="0">
                <a:latin typeface="Arial" panose="020B0604020202020204" pitchFamily="34" charset="0"/>
              </a:rPr>
              <a:t>UART</a:t>
            </a:r>
            <a:r>
              <a:rPr kumimoji="1" lang="zh-CN" altLang="en-US" sz="2400" dirty="0">
                <a:latin typeface="Arial" panose="020B0604020202020204" pitchFamily="34" charset="0"/>
              </a:rPr>
              <a:t>的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接收功能</a:t>
            </a:r>
            <a:r>
              <a:rPr kumimoji="1" lang="zh-CN" altLang="en-US" sz="2400" dirty="0">
                <a:latin typeface="Arial" panose="020B0604020202020204" pitchFamily="34" charset="0"/>
              </a:rPr>
              <a:t>（</a:t>
            </a:r>
            <a:r>
              <a:rPr kumimoji="1" lang="en-US" altLang="zh-CN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RXDx</a:t>
            </a:r>
            <a:r>
              <a:rPr kumimoji="1" lang="zh-CN" altLang="en-US" sz="2400" dirty="0">
                <a:latin typeface="Arial" panose="020B0604020202020204" pitchFamily="34" charset="0"/>
              </a:rPr>
              <a:t>）和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发送功能</a:t>
            </a:r>
            <a:r>
              <a:rPr kumimoji="1" lang="zh-CN" altLang="en-US" sz="2400" dirty="0">
                <a:latin typeface="Arial" panose="020B0604020202020204" pitchFamily="34" charset="0"/>
              </a:rPr>
              <a:t>（</a:t>
            </a:r>
            <a:r>
              <a:rPr kumimoji="1" lang="en-US" altLang="zh-CN" sz="2400" dirty="0" err="1">
                <a:solidFill>
                  <a:srgbClr val="00B0F0"/>
                </a:solidFill>
                <a:latin typeface="Arial" panose="020B0604020202020204" pitchFamily="34" charset="0"/>
              </a:rPr>
              <a:t>TXDx</a:t>
            </a:r>
            <a:r>
              <a:rPr kumimoji="1" lang="zh-CN" altLang="en-US" sz="2400" dirty="0">
                <a:latin typeface="Arial" panose="020B0604020202020204" pitchFamily="34" charset="0"/>
              </a:rPr>
              <a:t>）</a:t>
            </a:r>
            <a:endParaRPr kumimoji="1" lang="en-US" altLang="zh-CN" sz="2400" dirty="0"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FCB579D-AB51-4DA4-A5AF-F87DE454A5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187E97B4-C7AD-4823-9F8C-CE9A3D6F1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3821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7.1</a:t>
            </a:r>
            <a:r>
              <a:rPr lang="zh-CN" altLang="en-US" dirty="0"/>
              <a:t> </a:t>
            </a:r>
            <a:r>
              <a:rPr lang="en-US" altLang="zh-CN" dirty="0"/>
              <a:t>UART</a:t>
            </a:r>
            <a:r>
              <a:rPr lang="zh-CN" altLang="zh-CN" dirty="0"/>
              <a:t>的原理及</a:t>
            </a:r>
            <a:r>
              <a:rPr lang="en-US" altLang="zh-CN" dirty="0"/>
              <a:t>S5PV210</a:t>
            </a:r>
            <a:r>
              <a:rPr lang="zh-CN" altLang="zh-CN" dirty="0"/>
              <a:t>的</a:t>
            </a:r>
            <a:r>
              <a:rPr lang="en-US" altLang="zh-CN" dirty="0"/>
              <a:t>UART</a:t>
            </a:r>
            <a:endParaRPr lang="zh-CN" altLang="en-US" dirty="0"/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BECBCC26-0179-4437-9EF2-662B352B2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38916" name="文本框 3">
            <a:extLst>
              <a:ext uri="{FF2B5EF4-FFF2-40B4-BE49-F238E27FC236}">
                <a16:creationId xmlns:a16="http://schemas.microsoft.com/office/drawing/2014/main" id="{01461370-D133-49EE-A2CE-60BDF6825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8278812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1) </a:t>
            </a:r>
            <a:r>
              <a:rPr kumimoji="1" lang="zh-CN" altLang="en-US" sz="2400">
                <a:latin typeface="Arial" panose="020B0604020202020204" pitchFamily="34" charset="0"/>
              </a:rPr>
              <a:t>将</a:t>
            </a:r>
            <a:r>
              <a:rPr kumimoji="1" lang="en-US" altLang="zh-CN" sz="2400">
                <a:latin typeface="Arial" panose="020B0604020202020204" pitchFamily="34" charset="0"/>
              </a:rPr>
              <a:t>UART</a:t>
            </a:r>
            <a:r>
              <a:rPr kumimoji="1" lang="zh-CN" altLang="en-US" sz="2400">
                <a:latin typeface="Arial" panose="020B0604020202020204" pitchFamily="34" charset="0"/>
              </a:rPr>
              <a:t>通道的引脚配置为</a:t>
            </a:r>
            <a:r>
              <a:rPr kumimoji="1" lang="en-US" altLang="zh-CN" sz="2400">
                <a:latin typeface="Arial" panose="020B0604020202020204" pitchFamily="34" charset="0"/>
              </a:rPr>
              <a:t>UART</a:t>
            </a:r>
            <a:r>
              <a:rPr kumimoji="1" lang="zh-CN" altLang="en-US" sz="2400">
                <a:latin typeface="Arial" panose="020B0604020202020204" pitchFamily="34" charset="0"/>
              </a:rPr>
              <a:t>功能</a:t>
            </a:r>
            <a:endParaRPr kumimoji="1" lang="en-US" altLang="zh-CN" sz="240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    将</a:t>
            </a:r>
            <a:r>
              <a:rPr kumimoji="1" lang="en-US" altLang="zh-CN" sz="2400">
                <a:latin typeface="Arial" panose="020B0604020202020204" pitchFamily="34" charset="0"/>
              </a:rPr>
              <a:t>GPIO</a:t>
            </a:r>
            <a:r>
              <a:rPr kumimoji="1" lang="zh-CN" altLang="en-US" sz="2400">
                <a:latin typeface="Arial" panose="020B0604020202020204" pitchFamily="34" charset="0"/>
              </a:rPr>
              <a:t>功能设置为</a:t>
            </a:r>
            <a:r>
              <a:rPr kumimoji="1" lang="en-US" altLang="zh-CN" sz="2400">
                <a:latin typeface="Arial" panose="020B0604020202020204" pitchFamily="34" charset="0"/>
              </a:rPr>
              <a:t>UART</a:t>
            </a:r>
            <a:r>
              <a:rPr kumimoji="1" lang="zh-CN" altLang="en-US" sz="2400">
                <a:latin typeface="Arial" panose="020B0604020202020204" pitchFamily="34" charset="0"/>
              </a:rPr>
              <a:t>的</a:t>
            </a:r>
            <a:r>
              <a:rPr kumimoji="1"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接收功能</a:t>
            </a:r>
            <a:r>
              <a:rPr kumimoji="1" lang="zh-CN" altLang="en-US" sz="2400">
                <a:latin typeface="Arial" panose="020B0604020202020204" pitchFamily="34" charset="0"/>
              </a:rPr>
              <a:t>（</a:t>
            </a:r>
            <a:r>
              <a:rPr kumimoji="1" lang="en-US" altLang="zh-CN" sz="2400">
                <a:solidFill>
                  <a:srgbClr val="00B0F0"/>
                </a:solidFill>
                <a:latin typeface="Arial" panose="020B0604020202020204" pitchFamily="34" charset="0"/>
              </a:rPr>
              <a:t>RXDx</a:t>
            </a:r>
            <a:r>
              <a:rPr kumimoji="1" lang="zh-CN" altLang="en-US" sz="2400">
                <a:latin typeface="Arial" panose="020B0604020202020204" pitchFamily="34" charset="0"/>
              </a:rPr>
              <a:t>）和</a:t>
            </a:r>
            <a:r>
              <a:rPr kumimoji="1"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发送功能</a:t>
            </a:r>
            <a:r>
              <a:rPr kumimoji="1" lang="zh-CN" altLang="en-US" sz="2400">
                <a:latin typeface="Arial" panose="020B0604020202020204" pitchFamily="34" charset="0"/>
              </a:rPr>
              <a:t>（</a:t>
            </a:r>
            <a:r>
              <a:rPr kumimoji="1" lang="en-US" altLang="zh-CN" sz="2400">
                <a:solidFill>
                  <a:srgbClr val="00B0F0"/>
                </a:solidFill>
                <a:latin typeface="Arial" panose="020B0604020202020204" pitchFamily="34" charset="0"/>
              </a:rPr>
              <a:t>TXDx</a:t>
            </a:r>
            <a:r>
              <a:rPr kumimoji="1" lang="zh-CN" altLang="en-US" sz="2400">
                <a:latin typeface="Arial" panose="020B0604020202020204" pitchFamily="34" charset="0"/>
              </a:rPr>
              <a:t>）</a:t>
            </a:r>
            <a:endParaRPr kumimoji="1" lang="en-US" altLang="zh-CN" sz="2400"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C29D86B4-67B1-42CB-8A15-7EE6DF26E7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F9437F0-D5C1-442E-A3AC-A95788192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-44450"/>
            <a:ext cx="7727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 descr="7-3">
            <a:extLst>
              <a:ext uri="{FF2B5EF4-FFF2-40B4-BE49-F238E27FC236}">
                <a16:creationId xmlns:a16="http://schemas.microsoft.com/office/drawing/2014/main" id="{225FC35D-B533-44D3-9897-FB3075D6D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9" t="5124" r="7722" b="16695"/>
          <a:stretch>
            <a:fillRect/>
          </a:stretch>
        </p:blipFill>
        <p:spPr bwMode="auto">
          <a:xfrm>
            <a:off x="107950" y="4149725"/>
            <a:ext cx="6210300" cy="213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内容占位符 2">
            <a:extLst>
              <a:ext uri="{FF2B5EF4-FFF2-40B4-BE49-F238E27FC236}">
                <a16:creationId xmlns:a16="http://schemas.microsoft.com/office/drawing/2014/main" id="{CADA8755-9130-48DF-B61F-508E27CC7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39941" name="文本框 3">
            <a:extLst>
              <a:ext uri="{FF2B5EF4-FFF2-40B4-BE49-F238E27FC236}">
                <a16:creationId xmlns:a16="http://schemas.microsoft.com/office/drawing/2014/main" id="{20F7628F-5F7D-4DF0-8830-FD0416203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8278812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1) </a:t>
            </a:r>
            <a:r>
              <a:rPr kumimoji="1" lang="zh-CN" altLang="en-US" sz="2400">
                <a:latin typeface="Arial" panose="020B0604020202020204" pitchFamily="34" charset="0"/>
              </a:rPr>
              <a:t>将</a:t>
            </a:r>
            <a:r>
              <a:rPr kumimoji="1" lang="en-US" altLang="zh-CN" sz="2400">
                <a:latin typeface="Arial" panose="020B0604020202020204" pitchFamily="34" charset="0"/>
              </a:rPr>
              <a:t>UART</a:t>
            </a:r>
            <a:r>
              <a:rPr kumimoji="1" lang="zh-CN" altLang="en-US" sz="2400">
                <a:latin typeface="Arial" panose="020B0604020202020204" pitchFamily="34" charset="0"/>
              </a:rPr>
              <a:t>通道的引脚配置为</a:t>
            </a:r>
            <a:r>
              <a:rPr kumimoji="1" lang="en-US" altLang="zh-CN" sz="2400">
                <a:latin typeface="Arial" panose="020B0604020202020204" pitchFamily="34" charset="0"/>
              </a:rPr>
              <a:t>UART</a:t>
            </a:r>
            <a:r>
              <a:rPr kumimoji="1" lang="zh-CN" altLang="en-US" sz="2400">
                <a:latin typeface="Arial" panose="020B0604020202020204" pitchFamily="34" charset="0"/>
              </a:rPr>
              <a:t>功能</a:t>
            </a:r>
            <a:endParaRPr kumimoji="1" lang="en-US" altLang="zh-CN" sz="240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    将</a:t>
            </a:r>
            <a:r>
              <a:rPr kumimoji="1" lang="en-US" altLang="zh-CN" sz="2400">
                <a:latin typeface="Arial" panose="020B0604020202020204" pitchFamily="34" charset="0"/>
              </a:rPr>
              <a:t>GPIO</a:t>
            </a:r>
            <a:r>
              <a:rPr kumimoji="1" lang="zh-CN" altLang="en-US" sz="2400">
                <a:latin typeface="Arial" panose="020B0604020202020204" pitchFamily="34" charset="0"/>
              </a:rPr>
              <a:t>功能设置为</a:t>
            </a:r>
            <a:r>
              <a:rPr kumimoji="1" lang="en-US" altLang="zh-CN" sz="2400">
                <a:latin typeface="Arial" panose="020B0604020202020204" pitchFamily="34" charset="0"/>
              </a:rPr>
              <a:t>UART</a:t>
            </a:r>
            <a:r>
              <a:rPr kumimoji="1" lang="zh-CN" altLang="en-US" sz="2400">
                <a:latin typeface="Arial" panose="020B0604020202020204" pitchFamily="34" charset="0"/>
              </a:rPr>
              <a:t>的</a:t>
            </a:r>
            <a:r>
              <a:rPr kumimoji="1"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接收功能</a:t>
            </a:r>
            <a:r>
              <a:rPr kumimoji="1" lang="zh-CN" altLang="en-US" sz="2400">
                <a:latin typeface="Arial" panose="020B0604020202020204" pitchFamily="34" charset="0"/>
              </a:rPr>
              <a:t>（</a:t>
            </a:r>
            <a:r>
              <a:rPr kumimoji="1" lang="en-US" altLang="zh-CN" sz="2400">
                <a:solidFill>
                  <a:srgbClr val="00B0F0"/>
                </a:solidFill>
                <a:latin typeface="Arial" panose="020B0604020202020204" pitchFamily="34" charset="0"/>
              </a:rPr>
              <a:t>RXDx</a:t>
            </a:r>
            <a:r>
              <a:rPr kumimoji="1" lang="zh-CN" altLang="en-US" sz="2400">
                <a:latin typeface="Arial" panose="020B0604020202020204" pitchFamily="34" charset="0"/>
              </a:rPr>
              <a:t>）和</a:t>
            </a:r>
            <a:r>
              <a:rPr kumimoji="1"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发送功能</a:t>
            </a:r>
            <a:r>
              <a:rPr kumimoji="1" lang="zh-CN" altLang="en-US" sz="2400">
                <a:latin typeface="Arial" panose="020B0604020202020204" pitchFamily="34" charset="0"/>
              </a:rPr>
              <a:t>（</a:t>
            </a:r>
            <a:r>
              <a:rPr kumimoji="1" lang="en-US" altLang="zh-CN" sz="2400">
                <a:solidFill>
                  <a:srgbClr val="00B0F0"/>
                </a:solidFill>
                <a:latin typeface="Arial" panose="020B0604020202020204" pitchFamily="34" charset="0"/>
              </a:rPr>
              <a:t>TXDx</a:t>
            </a:r>
            <a:r>
              <a:rPr kumimoji="1" lang="zh-CN" altLang="en-US" sz="2400">
                <a:latin typeface="Arial" panose="020B0604020202020204" pitchFamily="34" charset="0"/>
              </a:rPr>
              <a:t>）</a:t>
            </a:r>
            <a:endParaRPr kumimoji="1" lang="en-US" altLang="zh-CN" sz="2400"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524400A-2581-4ACD-905C-26DE9B2CA2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36870" name="文本框 8">
            <a:extLst>
              <a:ext uri="{FF2B5EF4-FFF2-40B4-BE49-F238E27FC236}">
                <a16:creationId xmlns:a16="http://schemas.microsoft.com/office/drawing/2014/main" id="{3846BCFE-C317-4F62-9E9A-C945A34B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3521075"/>
            <a:ext cx="8278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2)</a:t>
            </a:r>
            <a:r>
              <a:rPr kumimoji="1" lang="zh-CN" altLang="en-US" sz="2400">
                <a:latin typeface="Arial" panose="020B0604020202020204" pitchFamily="34" charset="0"/>
              </a:rPr>
              <a:t> 时钟源选择及工作模式设置</a:t>
            </a:r>
            <a:endParaRPr kumimoji="1" lang="en-US" altLang="zh-CN" sz="2400">
              <a:latin typeface="Arial" panose="020B0604020202020204" pitchFamily="34" charset="0"/>
            </a:endParaRPr>
          </a:p>
        </p:txBody>
      </p:sp>
      <p:sp>
        <p:nvSpPr>
          <p:cNvPr id="36871" name="矩形 1">
            <a:extLst>
              <a:ext uri="{FF2B5EF4-FFF2-40B4-BE49-F238E27FC236}">
                <a16:creationId xmlns:a16="http://schemas.microsoft.com/office/drawing/2014/main" id="{D03F6CEE-228B-4989-96E1-254C2E68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4095750"/>
            <a:ext cx="2592387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</a:pPr>
            <a:r>
              <a:rPr kumimoji="1" lang="zh-CN" altLang="en-US" sz="2400">
                <a:latin typeface="Arial" panose="020B0604020202020204" pitchFamily="34" charset="0"/>
              </a:rPr>
              <a:t>可由</a:t>
            </a:r>
            <a:r>
              <a:rPr kumimoji="1"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外部时钟</a:t>
            </a:r>
            <a:r>
              <a:rPr kumimoji="1"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PCLK</a:t>
            </a:r>
            <a:r>
              <a:rPr kumimoji="1" lang="zh-CN" altLang="en-US" sz="2400">
                <a:latin typeface="Arial" panose="020B0604020202020204" pitchFamily="34" charset="0"/>
              </a:rPr>
              <a:t>或</a:t>
            </a:r>
            <a:r>
              <a:rPr kumimoji="1"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系统时钟</a:t>
            </a:r>
            <a:r>
              <a:rPr kumimoji="1"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SLK_UART</a:t>
            </a:r>
            <a:r>
              <a:rPr kumimoji="1" lang="zh-CN" altLang="en-US" sz="2400">
                <a:latin typeface="Arial" panose="020B0604020202020204" pitchFamily="34" charset="0"/>
              </a:rPr>
              <a:t>提供</a:t>
            </a:r>
            <a:endParaRPr kumimoji="1" lang="en-US" altLang="zh-CN" sz="2400"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</a:pPr>
            <a:r>
              <a:rPr kumimoji="1" lang="zh-CN" altLang="en-US" sz="2400">
                <a:latin typeface="Arial" panose="020B0604020202020204" pitchFamily="34" charset="0"/>
              </a:rPr>
              <a:t>配置</a:t>
            </a:r>
            <a:r>
              <a:rPr kumimoji="1"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UCONn</a:t>
            </a:r>
            <a:r>
              <a:rPr kumimoji="1"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寄存器</a:t>
            </a:r>
            <a:r>
              <a:rPr kumimoji="1" lang="zh-CN" altLang="en-US" sz="2400">
                <a:latin typeface="Arial" panose="020B0604020202020204" pitchFamily="34" charset="0"/>
              </a:rPr>
              <a:t>选择时钟源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1BF7AC02-6F67-4B6D-9670-7E1A6EFBF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41988" name="文本框 3">
            <a:extLst>
              <a:ext uri="{FF2B5EF4-FFF2-40B4-BE49-F238E27FC236}">
                <a16:creationId xmlns:a16="http://schemas.microsoft.com/office/drawing/2014/main" id="{C5513E63-4454-44B8-B6B5-8D0074AF6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82788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2)</a:t>
            </a:r>
            <a:r>
              <a:rPr kumimoji="1" lang="zh-CN" altLang="en-US" sz="2400">
                <a:latin typeface="Arial" panose="020B0604020202020204" pitchFamily="34" charset="0"/>
              </a:rPr>
              <a:t> 时钟源选择及工作模式设置</a:t>
            </a:r>
            <a:endParaRPr kumimoji="1" lang="en-US" altLang="zh-CN" sz="2400"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943C27B-1E31-426F-BA3D-6F6F798D8C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41990" name="图片 804867">
            <a:extLst>
              <a:ext uri="{FF2B5EF4-FFF2-40B4-BE49-F238E27FC236}">
                <a16:creationId xmlns:a16="http://schemas.microsoft.com/office/drawing/2014/main" id="{AD47DD51-158C-44BB-B15E-25CB15A7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50"/>
          <a:stretch>
            <a:fillRect/>
          </a:stretch>
        </p:blipFill>
        <p:spPr bwMode="auto">
          <a:xfrm>
            <a:off x="757238" y="2636838"/>
            <a:ext cx="7997825" cy="339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8C131F11-F3AE-459A-B386-1FF8D271A645}"/>
              </a:ext>
            </a:extLst>
          </p:cNvPr>
          <p:cNvSpPr/>
          <p:nvPr/>
        </p:nvSpPr>
        <p:spPr>
          <a:xfrm>
            <a:off x="685800" y="5084763"/>
            <a:ext cx="2157413" cy="215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6B6093ED-DF16-4734-BC2D-B55A66769B49}"/>
              </a:ext>
            </a:extLst>
          </p:cNvPr>
          <p:cNvSpPr/>
          <p:nvPr/>
        </p:nvSpPr>
        <p:spPr>
          <a:xfrm>
            <a:off x="2843213" y="5516563"/>
            <a:ext cx="1368425" cy="43338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8C5DF9AA-B347-4093-B083-1544A7E7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 dirty="0"/>
              <a:t>7.1.2</a:t>
            </a:r>
            <a:r>
              <a:rPr lang="zh-CN" altLang="en-US" sz="3000" dirty="0"/>
              <a:t> </a:t>
            </a:r>
            <a:r>
              <a:rPr lang="en-US" altLang="zh-CN" sz="3200" dirty="0"/>
              <a:t>S5PV210</a:t>
            </a:r>
            <a:r>
              <a:rPr lang="zh-CN" altLang="zh-CN" sz="3200" dirty="0"/>
              <a:t>的</a:t>
            </a:r>
            <a:r>
              <a:rPr lang="en-US" altLang="zh-CN" sz="3200" dirty="0"/>
              <a:t>UART</a:t>
            </a:r>
            <a:r>
              <a:rPr lang="zh-CN" altLang="zh-CN" sz="3200" dirty="0"/>
              <a:t>介绍</a:t>
            </a:r>
            <a:endParaRPr lang="en-US" altLang="zh-CN" sz="3000" dirty="0"/>
          </a:p>
        </p:txBody>
      </p:sp>
      <p:sp>
        <p:nvSpPr>
          <p:cNvPr id="38915" name="文本框 3">
            <a:extLst>
              <a:ext uri="{FF2B5EF4-FFF2-40B4-BE49-F238E27FC236}">
                <a16:creationId xmlns:a16="http://schemas.microsoft.com/office/drawing/2014/main" id="{0F67F9B7-AA01-451A-908B-70F36A7FA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7700962" cy="475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3)</a:t>
            </a:r>
            <a:r>
              <a:rPr kumimoji="1" lang="zh-CN" altLang="en-US" sz="2400" dirty="0">
                <a:latin typeface="Arial" panose="020B0604020202020204" pitchFamily="34" charset="0"/>
              </a:rPr>
              <a:t> 设置波特率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 dirty="0">
                <a:latin typeface="Arial" panose="020B0604020202020204" pitchFamily="34" charset="0"/>
              </a:rPr>
              <a:t>    根据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波特率</a:t>
            </a:r>
            <a:r>
              <a:rPr kumimoji="1" lang="zh-CN" altLang="en-US" sz="2400" dirty="0">
                <a:latin typeface="Arial" panose="020B0604020202020204" pitchFamily="34" charset="0"/>
              </a:rPr>
              <a:t>和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所选时钟频率</a:t>
            </a:r>
            <a:r>
              <a:rPr kumimoji="1" lang="zh-CN" altLang="en-US" sz="2400" dirty="0">
                <a:latin typeface="Arial" panose="020B0604020202020204" pitchFamily="34" charset="0"/>
              </a:rPr>
              <a:t>确定寄存器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UBRDIVn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en-US" sz="2400" dirty="0">
                <a:latin typeface="Arial" panose="020B0604020202020204" pitchFamily="34" charset="0"/>
              </a:rPr>
              <a:t>和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UDIVSLOTn</a:t>
            </a:r>
            <a:r>
              <a:rPr kumimoji="1"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en-US" sz="2400" dirty="0">
                <a:latin typeface="Arial" panose="020B0604020202020204" pitchFamily="34" charset="0"/>
              </a:rPr>
              <a:t>的值（</a:t>
            </a:r>
            <a:r>
              <a:rPr kumimoji="1" lang="en-US" altLang="zh-CN" sz="2400" dirty="0">
                <a:latin typeface="Arial" panose="020B0604020202020204" pitchFamily="34" charset="0"/>
              </a:rPr>
              <a:t>bps</a:t>
            </a:r>
            <a:r>
              <a:rPr kumimoji="1" lang="zh-CN" altLang="en-US" sz="2400" dirty="0">
                <a:latin typeface="Arial" panose="020B0604020202020204" pitchFamily="34" charset="0"/>
              </a:rPr>
              <a:t>：波特率）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Tx/>
              <a:buFontTx/>
              <a:buNone/>
            </a:pPr>
            <a:r>
              <a:rPr lang="en-US" altLang="en-US" sz="2400" noProof="1">
                <a:solidFill>
                  <a:srgbClr val="FF0000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400" noProof="1">
                <a:solidFill>
                  <a:srgbClr val="FF0000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DIV_VAL</a:t>
            </a:r>
            <a:r>
              <a:rPr lang="en-US" altLang="en-US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=</a:t>
            </a:r>
            <a:r>
              <a:rPr lang="en-US" altLang="en-US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(PCLK/(bps*16))</a:t>
            </a:r>
            <a:r>
              <a:rPr lang="en-US" altLang="en-US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–</a:t>
            </a:r>
            <a:r>
              <a:rPr lang="en-US" altLang="en-US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1</a:t>
            </a:r>
            <a:r>
              <a:rPr lang="zh-CN" altLang="en-US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（外部时钟）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Tx/>
              <a:buFontTx/>
              <a:buNone/>
            </a:pPr>
            <a:r>
              <a:rPr lang="en-US" altLang="en-US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   </a:t>
            </a:r>
            <a:r>
              <a:rPr lang="en-US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DIV_VAL</a:t>
            </a:r>
            <a:r>
              <a:rPr lang="en-US" altLang="en-US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=</a:t>
            </a:r>
            <a:r>
              <a:rPr lang="en-US" altLang="en-US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(SCLK_UART/(bps*16))</a:t>
            </a:r>
            <a:r>
              <a:rPr lang="en-US" altLang="en-US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–</a:t>
            </a:r>
            <a:r>
              <a:rPr lang="en-US" altLang="en-US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</a:t>
            </a:r>
            <a:r>
              <a:rPr lang="en-US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1</a:t>
            </a:r>
            <a:r>
              <a:rPr lang="zh-CN" altLang="en-US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（系统时钟）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 dirty="0">
                <a:latin typeface="Arial" panose="020B0604020202020204" pitchFamily="34" charset="0"/>
              </a:rPr>
              <a:t>    </a:t>
            </a:r>
            <a:r>
              <a:rPr kumimoji="1" lang="en-US" altLang="zh-CN" sz="2400" dirty="0" err="1">
                <a:latin typeface="Arial" panose="020B0604020202020204" pitchFamily="34" charset="0"/>
              </a:rPr>
              <a:t>UBRDIVn</a:t>
            </a:r>
            <a:r>
              <a:rPr kumimoji="1" lang="zh-CN" altLang="en-US" sz="2400" dirty="0">
                <a:latin typeface="Arial" panose="020B0604020202020204" pitchFamily="34" charset="0"/>
              </a:rPr>
              <a:t> 为 </a:t>
            </a:r>
            <a:r>
              <a:rPr lang="en-US" altLang="zh-CN" sz="2400" noProof="1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DIV_VAL</a:t>
            </a:r>
            <a:r>
              <a:rPr lang="zh-CN" altLang="en-US" sz="2400" noProof="1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的</a:t>
            </a:r>
            <a:r>
              <a:rPr lang="zh-CN" altLang="en-US" sz="2400" noProof="1">
                <a:latin typeface="Arial" panose="020B0604020202020204" pitchFamily="34" charset="0"/>
              </a:rPr>
              <a:t> 整数部分</a:t>
            </a:r>
            <a:endParaRPr lang="zh-CN" altLang="zh-CN" sz="2400" noProof="1"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 noProof="1">
                <a:latin typeface="Arial" panose="020B0604020202020204" pitchFamily="34" charset="0"/>
              </a:rPr>
              <a:t>    </a:t>
            </a:r>
            <a:r>
              <a:rPr kumimoji="1" lang="en-US" altLang="zh-CN" sz="2400" noProof="1">
                <a:latin typeface="Arial" panose="020B0604020202020204" pitchFamily="34" charset="0"/>
              </a:rPr>
              <a:t>UDIVSLOTn</a:t>
            </a:r>
            <a:r>
              <a:rPr kumimoji="1" lang="en-US" altLang="en-US" sz="2400" noProof="1">
                <a:latin typeface="Arial" panose="020B0604020202020204" pitchFamily="34" charset="0"/>
              </a:rPr>
              <a:t> </a:t>
            </a:r>
            <a:r>
              <a:rPr kumimoji="1" lang="zh-CN" altLang="en-US" sz="2400" noProof="1">
                <a:latin typeface="Arial" panose="020B0604020202020204" pitchFamily="34" charset="0"/>
              </a:rPr>
              <a:t>为</a:t>
            </a:r>
            <a:r>
              <a:rPr lang="en-US" altLang="zh-CN" sz="2400" noProof="1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DIV_VAL</a:t>
            </a:r>
            <a:r>
              <a:rPr lang="zh-CN" altLang="en-US" sz="2400" noProof="1"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的</a:t>
            </a:r>
            <a:r>
              <a:rPr kumimoji="1" lang="zh-CN" altLang="en-US" sz="2400" noProof="1">
                <a:latin typeface="Arial" panose="020B0604020202020204" pitchFamily="34" charset="0"/>
              </a:rPr>
              <a:t>小数部分</a:t>
            </a:r>
            <a:endParaRPr kumimoji="1" lang="zh-CN" altLang="zh-CN" sz="2400" noProof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    </a:t>
            </a:r>
            <a:r>
              <a:rPr lang="en-US" altLang="zh-CN" sz="2400" noProof="1">
                <a:latin typeface="Arial" panose="020B0604020202020204" pitchFamily="34" charset="0"/>
              </a:rPr>
              <a:t>(num of1’s in UDIVSLOTn)/16</a:t>
            </a:r>
            <a:r>
              <a:rPr lang="en-US" altLang="en-US" sz="2400" noProof="1"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latin typeface="Arial" panose="020B0604020202020204" pitchFamily="34" charset="0"/>
              </a:rPr>
              <a:t>=</a:t>
            </a:r>
            <a:r>
              <a:rPr lang="en-US" altLang="en-US" sz="2400" noProof="1">
                <a:latin typeface="Arial" panose="020B0604020202020204" pitchFamily="34" charset="0"/>
              </a:rPr>
              <a:t> </a:t>
            </a:r>
            <a:r>
              <a:rPr lang="en-US" altLang="zh-CN" sz="2400" noProof="1">
                <a:latin typeface="Arial" panose="020B0604020202020204" pitchFamily="34" charset="0"/>
              </a:rPr>
              <a:t>DIV_VAL</a:t>
            </a:r>
            <a:r>
              <a:rPr lang="zh-CN" altLang="en-US" sz="2400" noProof="1">
                <a:latin typeface="Arial" panose="020B0604020202020204" pitchFamily="34" charset="0"/>
              </a:rPr>
              <a:t>小数部分</a:t>
            </a:r>
            <a:endParaRPr lang="zh-CN" altLang="zh-CN" sz="2400" noProof="1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ClrTx/>
              <a:buFontTx/>
              <a:buNone/>
            </a:pPr>
            <a:r>
              <a:rPr lang="zh-CN" altLang="zh-CN" sz="2400" noProof="1">
                <a:solidFill>
                  <a:srgbClr val="E4801A"/>
                </a:solidFill>
                <a:latin typeface="Arial" panose="020B0604020202020204" pitchFamily="34" charset="0"/>
                <a:ea typeface="Mangal" panose="02040503050203030202" pitchFamily="18" charset="0"/>
                <a:cs typeface="Mangal" panose="02040503050203030202" pitchFamily="18" charset="0"/>
              </a:rPr>
              <a:t>    </a:t>
            </a:r>
            <a:r>
              <a:rPr lang="en-US" altLang="zh-CN" sz="2400" noProof="1">
                <a:solidFill>
                  <a:srgbClr val="E4801A"/>
                </a:solidFill>
                <a:latin typeface="Arial" panose="020B0604020202020204" pitchFamily="34" charset="0"/>
              </a:rPr>
              <a:t>DIV_VAL</a:t>
            </a:r>
            <a:r>
              <a:rPr lang="zh-CN" altLang="en-US" sz="2400" noProof="1">
                <a:solidFill>
                  <a:srgbClr val="E4801A"/>
                </a:solidFill>
                <a:latin typeface="Arial" panose="020B0604020202020204" pitchFamily="34" charset="0"/>
              </a:rPr>
              <a:t>小数部分*</a:t>
            </a:r>
            <a:r>
              <a:rPr lang="zh-CN" altLang="zh-CN" sz="2400" noProof="1">
                <a:solidFill>
                  <a:srgbClr val="E4801A"/>
                </a:solidFill>
                <a:latin typeface="Arial" panose="020B0604020202020204" pitchFamily="34" charset="0"/>
              </a:rPr>
              <a:t>16</a:t>
            </a:r>
            <a:r>
              <a:rPr lang="zh-CN" altLang="en-US" sz="2400" noProof="1">
                <a:solidFill>
                  <a:srgbClr val="E4801A"/>
                </a:solidFill>
                <a:latin typeface="Arial" panose="020B0604020202020204" pitchFamily="34" charset="0"/>
              </a:rPr>
              <a:t>，取整，再查表，就得</a:t>
            </a:r>
            <a:r>
              <a:rPr lang="en-US" altLang="zh-CN" sz="2400" noProof="1">
                <a:solidFill>
                  <a:srgbClr val="E4801A"/>
                </a:solidFill>
                <a:latin typeface="Arial" panose="020B0604020202020204" pitchFamily="34" charset="0"/>
              </a:rPr>
              <a:t>UDIVSLOTn</a:t>
            </a:r>
            <a:r>
              <a:rPr lang="zh-CN" altLang="en-US" sz="2400" noProof="1">
                <a:solidFill>
                  <a:srgbClr val="E4801A"/>
                </a:solidFill>
                <a:latin typeface="Arial" panose="020B0604020202020204" pitchFamily="34" charset="0"/>
              </a:rPr>
              <a:t>的值</a:t>
            </a:r>
            <a:endParaRPr lang="zh-CN" altLang="zh-CN" sz="2400" noProof="1">
              <a:solidFill>
                <a:srgbClr val="E4801A"/>
              </a:solidFill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83F668B-9095-43A0-86E0-985D598BBC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>
            <a:extLst>
              <a:ext uri="{FF2B5EF4-FFF2-40B4-BE49-F238E27FC236}">
                <a16:creationId xmlns:a16="http://schemas.microsoft.com/office/drawing/2014/main" id="{99953A08-5578-4E7D-8957-1C5C7D6F741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2027" y="1844824"/>
            <a:ext cx="8229600" cy="49101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zh-CN" sz="2400" b="1" noProof="1"/>
              <a:t>1. </a:t>
            </a:r>
            <a:r>
              <a:rPr lang="zh-CN" altLang="en-US" sz="2400" b="1" noProof="1"/>
              <a:t>硬件原理图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noProof="1"/>
              <a:t>通过按键</a:t>
            </a:r>
            <a:r>
              <a:rPr lang="en-US" altLang="zh-CN" sz="2400" noProof="1"/>
              <a:t>K1</a:t>
            </a:r>
            <a:r>
              <a:rPr lang="zh-CN" altLang="en-US" sz="2400" noProof="1"/>
              <a:t>、</a:t>
            </a:r>
            <a:r>
              <a:rPr lang="en-US" altLang="zh-CN" sz="2400" noProof="1"/>
              <a:t>K2</a:t>
            </a:r>
            <a:r>
              <a:rPr lang="zh-CN" altLang="en-US" sz="2400" noProof="1"/>
              <a:t>控制</a:t>
            </a:r>
            <a:r>
              <a:rPr lang="en-US" altLang="zh-CN" sz="2400" noProof="1"/>
              <a:t>LED_1</a:t>
            </a:r>
            <a:r>
              <a:rPr lang="zh-CN" altLang="en-US" sz="2400" noProof="1"/>
              <a:t>、</a:t>
            </a:r>
            <a:r>
              <a:rPr lang="en-US" altLang="zh-CN" sz="2400" noProof="1"/>
              <a:t>LED_2</a:t>
            </a:r>
            <a:r>
              <a:rPr lang="zh-CN" altLang="en-US" sz="2400" noProof="1"/>
              <a:t>指示灯。</a:t>
            </a:r>
            <a:endParaRPr lang="en-US" altLang="zh-CN" sz="2400" noProof="1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noProof="1"/>
              <a:t>要求：按键</a:t>
            </a:r>
            <a:r>
              <a:rPr lang="en-US" altLang="zh-CN" sz="2400" noProof="1"/>
              <a:t>K1</a:t>
            </a:r>
            <a:r>
              <a:rPr lang="zh-CN" altLang="en-US" sz="2400" noProof="1"/>
              <a:t>、</a:t>
            </a:r>
            <a:r>
              <a:rPr lang="en-US" altLang="zh-CN" sz="2400" noProof="1"/>
              <a:t>K2</a:t>
            </a:r>
            <a:r>
              <a:rPr lang="zh-CN" altLang="en-US" sz="2400" noProof="1"/>
              <a:t>分别对应指示灯</a:t>
            </a:r>
            <a:r>
              <a:rPr lang="en-US" altLang="zh-CN" sz="2400" noProof="1"/>
              <a:t>LED_1</a:t>
            </a:r>
            <a:r>
              <a:rPr lang="zh-CN" altLang="en-US" sz="2400" noProof="1"/>
              <a:t>、</a:t>
            </a:r>
            <a:r>
              <a:rPr lang="en-US" altLang="zh-CN" sz="2400" noProof="1"/>
              <a:t>LED_2</a:t>
            </a:r>
            <a:r>
              <a:rPr lang="zh-CN" altLang="en-US" sz="2400" noProof="1"/>
              <a:t>的通断，当按键按下时，对应的</a:t>
            </a:r>
            <a:r>
              <a:rPr lang="en-US" altLang="zh-CN" sz="2400" noProof="1"/>
              <a:t>LED</a:t>
            </a:r>
            <a:r>
              <a:rPr lang="zh-CN" altLang="en-US" sz="2400" noProof="1"/>
              <a:t>指示灯被点亮。按键应当作为输入引脚来获取引脚的状态判断按键是否被按下；</a:t>
            </a:r>
            <a:r>
              <a:rPr lang="en-US" altLang="zh-CN" sz="2400" noProof="1"/>
              <a:t>LED</a:t>
            </a:r>
            <a:r>
              <a:rPr lang="zh-CN" altLang="en-US" sz="2400" noProof="1"/>
              <a:t>指示灯则作为输出引脚，当按键被按下以后，设置</a:t>
            </a:r>
            <a:r>
              <a:rPr lang="en-US" altLang="zh-CN" sz="2400" noProof="1"/>
              <a:t>LED</a:t>
            </a:r>
            <a:r>
              <a:rPr lang="zh-CN" altLang="en-US" sz="2400" noProof="1"/>
              <a:t>数据寄存器的状态，控制</a:t>
            </a:r>
            <a:r>
              <a:rPr lang="en-US" altLang="zh-CN" sz="2400" noProof="1"/>
              <a:t>LED</a:t>
            </a:r>
            <a:r>
              <a:rPr lang="zh-CN" altLang="en-US" sz="2400" noProof="1"/>
              <a:t>指示灯的亮与灭。</a:t>
            </a:r>
            <a:endParaRPr lang="zh-CN" altLang="en-US" noProof="1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9E69D78-0C28-4E03-9414-0E4AD491A47E}"/>
              </a:ext>
            </a:extLst>
          </p:cNvPr>
          <p:cNvSpPr txBox="1"/>
          <p:nvPr/>
        </p:nvSpPr>
        <p:spPr>
          <a:xfrm>
            <a:off x="685800" y="836712"/>
            <a:ext cx="7772400" cy="57616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7D6D3C51-52AA-42AD-89C2-D639E3F6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45060" name="文本框 3">
            <a:extLst>
              <a:ext uri="{FF2B5EF4-FFF2-40B4-BE49-F238E27FC236}">
                <a16:creationId xmlns:a16="http://schemas.microsoft.com/office/drawing/2014/main" id="{9AA98CDC-C6EB-4426-829A-C9E761D6C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7991475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4)</a:t>
            </a:r>
            <a:r>
              <a:rPr kumimoji="1" lang="zh-CN" altLang="en-US" sz="2400">
                <a:latin typeface="Arial" panose="020B0604020202020204" pitchFamily="34" charset="0"/>
              </a:rPr>
              <a:t> 设置数据传输格式</a:t>
            </a:r>
            <a:endParaRPr kumimoji="1" lang="en-US" altLang="zh-CN" sz="24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    由寄存器 </a:t>
            </a:r>
            <a:r>
              <a:rPr kumimoji="1"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ULCONn</a:t>
            </a:r>
            <a:r>
              <a:rPr kumimoji="1" lang="zh-CN" altLang="en-US" sz="24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1" lang="zh-CN" altLang="en-US" sz="2400">
                <a:latin typeface="Arial" panose="020B0604020202020204" pitchFamily="34" charset="0"/>
              </a:rPr>
              <a:t>设置红外模式、校验模式、停止位宽度、数据位宽度。</a:t>
            </a:r>
            <a:endParaRPr kumimoji="1" lang="en-US" altLang="zh-CN" sz="2400"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3A9CFCB-66CE-4B4F-8233-D53521363C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A4767605-E22B-4038-9684-25B6A5D1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811F416-ED40-4083-A70B-7B610F68E3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46085" name="图片 802819">
            <a:extLst>
              <a:ext uri="{FF2B5EF4-FFF2-40B4-BE49-F238E27FC236}">
                <a16:creationId xmlns:a16="http://schemas.microsoft.com/office/drawing/2014/main" id="{845BD491-B622-48F1-BE4E-E634CB0F9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411413"/>
            <a:ext cx="7350125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6086" name="文本框 9">
            <a:extLst>
              <a:ext uri="{FF2B5EF4-FFF2-40B4-BE49-F238E27FC236}">
                <a16:creationId xmlns:a16="http://schemas.microsoft.com/office/drawing/2014/main" id="{D5B5576C-FD9C-4A8E-A6EA-547DBE558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799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4)</a:t>
            </a:r>
            <a:r>
              <a:rPr kumimoji="1" lang="zh-CN" altLang="en-US" sz="2400">
                <a:latin typeface="Arial" panose="020B0604020202020204" pitchFamily="34" charset="0"/>
              </a:rPr>
              <a:t> 设置数据传输格式（见课本</a:t>
            </a:r>
            <a:r>
              <a:rPr kumimoji="1" lang="en-US" altLang="zh-CN" sz="2400">
                <a:latin typeface="Arial" panose="020B0604020202020204" pitchFamily="34" charset="0"/>
              </a:rPr>
              <a:t>96</a:t>
            </a:r>
            <a:r>
              <a:rPr kumimoji="1" lang="zh-CN" altLang="en-US" sz="2400">
                <a:latin typeface="Arial" panose="020B0604020202020204" pitchFamily="34" charset="0"/>
              </a:rPr>
              <a:t>页，表</a:t>
            </a:r>
            <a:r>
              <a:rPr kumimoji="1" lang="en-US" altLang="zh-CN" sz="2400">
                <a:latin typeface="Arial" panose="020B0604020202020204" pitchFamily="34" charset="0"/>
              </a:rPr>
              <a:t>7-2</a:t>
            </a:r>
            <a:r>
              <a:rPr kumimoji="1" lang="zh-CN" altLang="en-US" sz="2400">
                <a:latin typeface="Arial" panose="020B0604020202020204" pitchFamily="34" charset="0"/>
              </a:rPr>
              <a:t>）</a:t>
            </a:r>
            <a:endParaRPr kumimoji="1"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CF1ADE68-B6CE-4D0B-BAE2-B7C60DB4A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41987" name="文本框 3">
            <a:extLst>
              <a:ext uri="{FF2B5EF4-FFF2-40B4-BE49-F238E27FC236}">
                <a16:creationId xmlns:a16="http://schemas.microsoft.com/office/drawing/2014/main" id="{DC48C416-6C55-4155-8EAE-158ED49AF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7700962" cy="2541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5)</a:t>
            </a:r>
            <a:r>
              <a:rPr kumimoji="1" lang="zh-CN" altLang="en-US" sz="2400">
                <a:latin typeface="Arial" panose="020B0604020202020204" pitchFamily="34" charset="0"/>
              </a:rPr>
              <a:t> 启用或禁止</a:t>
            </a:r>
            <a:r>
              <a:rPr kumimoji="1" lang="en-US" altLang="zh-CN" sz="2400">
                <a:latin typeface="Arial" panose="020B0604020202020204" pitchFamily="34" charset="0"/>
              </a:rPr>
              <a:t>FIFO</a:t>
            </a: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   配置寄存器 </a:t>
            </a:r>
            <a:r>
              <a:rPr kumimoji="1"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UFCONn</a:t>
            </a:r>
            <a:r>
              <a:rPr kumimoji="1" lang="zh-CN" altLang="en-US" sz="2400">
                <a:latin typeface="Arial" panose="020B0604020202020204" pitchFamily="34" charset="0"/>
              </a:rPr>
              <a:t>实现</a:t>
            </a:r>
            <a:r>
              <a:rPr kumimoji="1" lang="zh-CN" altLang="en-US" sz="2400">
                <a:solidFill>
                  <a:srgbClr val="E4801A"/>
                </a:solidFill>
                <a:latin typeface="Arial" panose="020B0604020202020204" pitchFamily="34" charset="0"/>
              </a:rPr>
              <a:t>是否使用</a:t>
            </a:r>
            <a:r>
              <a:rPr kumimoji="1" lang="en-US" altLang="zh-CN" sz="2400">
                <a:latin typeface="Arial" panose="020B0604020202020204" pitchFamily="34" charset="0"/>
              </a:rPr>
              <a:t>FIFO</a:t>
            </a:r>
            <a:r>
              <a:rPr kumimoji="1" lang="zh-CN" altLang="en-US" sz="2400">
                <a:latin typeface="Arial" panose="020B0604020202020204" pitchFamily="34" charset="0"/>
              </a:rPr>
              <a:t>、设置</a:t>
            </a:r>
            <a:r>
              <a:rPr kumimoji="1" lang="en-US" altLang="zh-CN" sz="2400">
                <a:latin typeface="Arial" panose="020B0604020202020204" pitchFamily="34" charset="0"/>
              </a:rPr>
              <a:t>FIFO</a:t>
            </a:r>
            <a:r>
              <a:rPr kumimoji="1" lang="zh-CN" altLang="en-US" sz="2400">
                <a:solidFill>
                  <a:srgbClr val="E4801A"/>
                </a:solidFill>
                <a:latin typeface="Arial" panose="020B0604020202020204" pitchFamily="34" charset="0"/>
              </a:rPr>
              <a:t>触发阈值</a:t>
            </a:r>
            <a:r>
              <a:rPr kumimoji="1" lang="zh-CN" altLang="en-US" sz="2400">
                <a:latin typeface="Arial" panose="020B0604020202020204" pitchFamily="34" charset="0"/>
              </a:rPr>
              <a:t>、</a:t>
            </a:r>
            <a:r>
              <a:rPr kumimoji="1" lang="en-US" altLang="zh-CN" sz="2400">
                <a:latin typeface="Arial" panose="020B0604020202020204" pitchFamily="34" charset="0"/>
              </a:rPr>
              <a:t>FIFO</a:t>
            </a:r>
            <a:r>
              <a:rPr kumimoji="1" lang="zh-CN" altLang="en-US" sz="2400">
                <a:solidFill>
                  <a:srgbClr val="E4801A"/>
                </a:solidFill>
                <a:latin typeface="Arial" panose="020B0604020202020204" pitchFamily="34" charset="0"/>
              </a:rPr>
              <a:t>复位</a:t>
            </a:r>
            <a:r>
              <a:rPr kumimoji="1" lang="zh-CN" altLang="en-US" sz="2400">
                <a:latin typeface="Arial" panose="020B0604020202020204" pitchFamily="34" charset="0"/>
              </a:rPr>
              <a:t>功能。</a:t>
            </a:r>
            <a:endParaRPr kumimoji="1" lang="en-US" altLang="zh-CN" sz="2400">
              <a:latin typeface="Arial" panose="020B0604020202020204" pitchFamily="34" charset="0"/>
            </a:endParaRPr>
          </a:p>
          <a:p>
            <a:pPr eaLnBrk="1" hangingPunct="1"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>
                <a:solidFill>
                  <a:srgbClr val="00B0F0"/>
                </a:solidFill>
                <a:latin typeface="Arial" panose="020B0604020202020204" pitchFamily="34" charset="0"/>
              </a:rPr>
              <a:t>    </a:t>
            </a:r>
            <a:r>
              <a:rPr kumimoji="1" lang="en-US" altLang="zh-CN" sz="2400">
                <a:solidFill>
                  <a:srgbClr val="00B0F0"/>
                </a:solidFill>
                <a:latin typeface="Arial" panose="020B0604020202020204" pitchFamily="34" charset="0"/>
              </a:rPr>
              <a:t>FIFO</a:t>
            </a:r>
            <a:r>
              <a:rPr kumimoji="1" lang="zh-CN" altLang="en-US" sz="2400">
                <a:solidFill>
                  <a:srgbClr val="00B0F0"/>
                </a:solidFill>
                <a:latin typeface="Arial" panose="020B0604020202020204" pitchFamily="34" charset="0"/>
              </a:rPr>
              <a:t>触发阈值：</a:t>
            </a:r>
            <a:r>
              <a:rPr kumimoji="1" lang="zh-CN" altLang="en-US" sz="2400">
                <a:latin typeface="Arial" panose="020B0604020202020204" pitchFamily="34" charset="0"/>
              </a:rPr>
              <a:t>发送</a:t>
            </a:r>
            <a:r>
              <a:rPr kumimoji="1" lang="en-US" altLang="zh-CN" sz="2400">
                <a:latin typeface="Arial" panose="020B0604020202020204" pitchFamily="34" charset="0"/>
              </a:rPr>
              <a:t>FIFO</a:t>
            </a:r>
            <a:r>
              <a:rPr kumimoji="1" lang="zh-CN" altLang="en-US" sz="2400">
                <a:latin typeface="Arial" panose="020B0604020202020204" pitchFamily="34" charset="0"/>
              </a:rPr>
              <a:t>中有多少个数据时产生中断；接收</a:t>
            </a:r>
            <a:r>
              <a:rPr kumimoji="1" lang="en-US" altLang="zh-CN" sz="2400">
                <a:latin typeface="Arial" panose="020B0604020202020204" pitchFamily="34" charset="0"/>
              </a:rPr>
              <a:t>FIFO</a:t>
            </a:r>
            <a:r>
              <a:rPr kumimoji="1" lang="zh-CN" altLang="en-US" sz="2400">
                <a:latin typeface="Arial" panose="020B0604020202020204" pitchFamily="34" charset="0"/>
              </a:rPr>
              <a:t>中有多少个数据时产生中断。</a:t>
            </a:r>
            <a:endParaRPr lang="zh-CN" altLang="zh-CN" sz="2400" noProof="1">
              <a:solidFill>
                <a:srgbClr val="E4801A"/>
              </a:solidFill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511B595-2EDF-4D29-8EBA-E87383535D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内容占位符 2">
            <a:extLst>
              <a:ext uri="{FF2B5EF4-FFF2-40B4-BE49-F238E27FC236}">
                <a16:creationId xmlns:a16="http://schemas.microsoft.com/office/drawing/2014/main" id="{6325D87D-470F-48B3-8827-FACEC3A91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F41CC8C7-340A-4871-8E52-79DC8E8EF2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48133" name="图片 806915">
            <a:extLst>
              <a:ext uri="{FF2B5EF4-FFF2-40B4-BE49-F238E27FC236}">
                <a16:creationId xmlns:a16="http://schemas.microsoft.com/office/drawing/2014/main" id="{7B4F43C0-9144-40B1-ABE3-CA69799D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13" y="2428875"/>
            <a:ext cx="70993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4" name="文本框 8">
            <a:extLst>
              <a:ext uri="{FF2B5EF4-FFF2-40B4-BE49-F238E27FC236}">
                <a16:creationId xmlns:a16="http://schemas.microsoft.com/office/drawing/2014/main" id="{34C06126-8126-450D-8651-BBB4E8D3E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7700962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5)</a:t>
            </a:r>
            <a:r>
              <a:rPr kumimoji="1" lang="zh-CN" altLang="en-US" sz="2400">
                <a:latin typeface="Arial" panose="020B0604020202020204" pitchFamily="34" charset="0"/>
              </a:rPr>
              <a:t> 启用或禁止</a:t>
            </a:r>
            <a:r>
              <a:rPr kumimoji="1" lang="en-US" altLang="zh-CN" sz="2400">
                <a:latin typeface="Arial" panose="020B0604020202020204" pitchFamily="34" charset="0"/>
              </a:rPr>
              <a:t>FIFO</a:t>
            </a: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   </a:t>
            </a:r>
            <a:endParaRPr lang="zh-CN" altLang="zh-CN" sz="2400" noProof="1">
              <a:solidFill>
                <a:srgbClr val="E4801A"/>
              </a:solidFill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内容占位符 2">
            <a:extLst>
              <a:ext uri="{FF2B5EF4-FFF2-40B4-BE49-F238E27FC236}">
                <a16:creationId xmlns:a16="http://schemas.microsoft.com/office/drawing/2014/main" id="{B47714AD-7BCC-4CFC-B19C-923C60AB0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687357E-6707-4EC7-A0D3-1ECFA57EE1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49157" name="图片 807940">
            <a:extLst>
              <a:ext uri="{FF2B5EF4-FFF2-40B4-BE49-F238E27FC236}">
                <a16:creationId xmlns:a16="http://schemas.microsoft.com/office/drawing/2014/main" id="{BD22B2C9-3B05-43C8-84E7-A335CFEBD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8" y="2571750"/>
            <a:ext cx="8667750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8" name="文本框 9">
            <a:extLst>
              <a:ext uri="{FF2B5EF4-FFF2-40B4-BE49-F238E27FC236}">
                <a16:creationId xmlns:a16="http://schemas.microsoft.com/office/drawing/2014/main" id="{13ED3A0B-1FE3-4853-AA81-BC3617013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7700962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5)</a:t>
            </a:r>
            <a:r>
              <a:rPr kumimoji="1" lang="zh-CN" altLang="en-US" sz="2400">
                <a:latin typeface="Arial" panose="020B0604020202020204" pitchFamily="34" charset="0"/>
              </a:rPr>
              <a:t> 启用或禁止</a:t>
            </a:r>
            <a:r>
              <a:rPr kumimoji="1" lang="en-US" altLang="zh-CN" sz="2400">
                <a:latin typeface="Arial" panose="020B0604020202020204" pitchFamily="34" charset="0"/>
              </a:rPr>
              <a:t>FIFO</a:t>
            </a: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   </a:t>
            </a:r>
            <a:endParaRPr lang="zh-CN" altLang="zh-CN" sz="2400" noProof="1">
              <a:solidFill>
                <a:srgbClr val="E4801A"/>
              </a:solidFill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49159" name="文本框 1">
            <a:extLst>
              <a:ext uri="{FF2B5EF4-FFF2-40B4-BE49-F238E27FC236}">
                <a16:creationId xmlns:a16="http://schemas.microsoft.com/office/drawing/2014/main" id="{CE20CB29-83B5-4C50-9BD7-5AABC7790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2708275"/>
            <a:ext cx="15128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400">
                <a:latin typeface="Arial" panose="020B0604020202020204" pitchFamily="34" charset="0"/>
              </a:rPr>
              <a:t>Rx FIFO Trigger Level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内容占位符 2">
            <a:extLst>
              <a:ext uri="{FF2B5EF4-FFF2-40B4-BE49-F238E27FC236}">
                <a16:creationId xmlns:a16="http://schemas.microsoft.com/office/drawing/2014/main" id="{1C01F4A3-EAC1-45BB-BB3E-E67C5FE0B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45059" name="文本框 3">
            <a:extLst>
              <a:ext uri="{FF2B5EF4-FFF2-40B4-BE49-F238E27FC236}">
                <a16:creationId xmlns:a16="http://schemas.microsoft.com/office/drawing/2014/main" id="{73146787-3D76-4E48-B290-639A5C254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8062912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6)</a:t>
            </a:r>
            <a:r>
              <a:rPr kumimoji="1" lang="zh-CN" altLang="en-US" sz="2400">
                <a:latin typeface="Arial" panose="020B0604020202020204" pitchFamily="34" charset="0"/>
              </a:rPr>
              <a:t> 设置流控</a:t>
            </a:r>
            <a:endParaRPr kumimoji="1" lang="en-US" altLang="zh-CN" sz="240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     由寄存器 </a:t>
            </a:r>
            <a:r>
              <a:rPr kumimoji="1"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UMCONn</a:t>
            </a:r>
            <a:r>
              <a:rPr kumimoji="1" lang="zh-CN" altLang="en-US" sz="2400">
                <a:latin typeface="Arial" panose="020B0604020202020204" pitchFamily="34" charset="0"/>
              </a:rPr>
              <a:t> 设置流控；由寄存器 </a:t>
            </a:r>
            <a:r>
              <a:rPr kumimoji="1"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UMSTATn</a:t>
            </a:r>
            <a:r>
              <a:rPr kumimoji="1" lang="zh-CN" altLang="en-US" sz="2400">
                <a:latin typeface="Arial" panose="020B0604020202020204" pitchFamily="34" charset="0"/>
              </a:rPr>
              <a:t> 侦测流控状态。</a:t>
            </a:r>
            <a:endParaRPr kumimoji="1" lang="en-US" altLang="zh-CN" sz="240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en-US" altLang="en-US" sz="2400" noProof="1">
                <a:solidFill>
                  <a:srgbClr val="FF0000"/>
                </a:solidFill>
                <a:latin typeface="Arial" panose="020B0604020202020204" pitchFamily="34" charset="0"/>
              </a:rPr>
              <a:t>     </a:t>
            </a:r>
            <a:r>
              <a:rPr kumimoji="1" lang="zh-CN" altLang="en-US" sz="2400" noProof="1">
                <a:solidFill>
                  <a:srgbClr val="FF0000"/>
                </a:solidFill>
                <a:latin typeface="Arial" panose="020B0604020202020204" pitchFamily="34" charset="0"/>
              </a:rPr>
              <a:t>流控：</a:t>
            </a:r>
            <a:r>
              <a:rPr kumimoji="1" lang="zh-CN" altLang="en-US" sz="2400" noProof="1">
                <a:latin typeface="Arial" panose="020B0604020202020204" pitchFamily="34" charset="0"/>
              </a:rPr>
              <a:t>流量控制，防止数据丢失。</a:t>
            </a:r>
            <a:endParaRPr kumimoji="1" lang="zh-CN" altLang="zh-CN" sz="2400" noProof="1"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D1CD3AF-AD0A-4311-B5EC-C6AF00CF3B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45061" name="文本框 5">
            <a:extLst>
              <a:ext uri="{FF2B5EF4-FFF2-40B4-BE49-F238E27FC236}">
                <a16:creationId xmlns:a16="http://schemas.microsoft.com/office/drawing/2014/main" id="{12966467-1308-41FA-85FC-16C41C0A0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4138613"/>
            <a:ext cx="8062912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7)</a:t>
            </a:r>
            <a:r>
              <a:rPr kumimoji="1" lang="zh-CN" altLang="en-US" sz="2400">
                <a:latin typeface="Arial" panose="020B0604020202020204" pitchFamily="34" charset="0"/>
              </a:rPr>
              <a:t> 收发数据</a:t>
            </a:r>
            <a:endParaRPr kumimoji="1" lang="en-US" altLang="zh-CN" sz="240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     </a:t>
            </a:r>
            <a:r>
              <a:rPr kumimoji="1" lang="zh-CN" altLang="en-US" sz="2400">
                <a:solidFill>
                  <a:srgbClr val="E4801A"/>
                </a:solidFill>
                <a:latin typeface="Arial" panose="020B0604020202020204" pitchFamily="34" charset="0"/>
              </a:rPr>
              <a:t>发送数据：</a:t>
            </a:r>
            <a:r>
              <a:rPr kumimoji="1" lang="en-US" altLang="zh-CN" sz="2400">
                <a:latin typeface="Arial" panose="020B0604020202020204" pitchFamily="34" charset="0"/>
              </a:rPr>
              <a:t>CPU</a:t>
            </a:r>
            <a:r>
              <a:rPr kumimoji="1" lang="zh-CN" altLang="en-US" sz="2400">
                <a:latin typeface="Arial" panose="020B0604020202020204" pitchFamily="34" charset="0"/>
              </a:rPr>
              <a:t>将数据写入寄存器 </a:t>
            </a:r>
            <a:r>
              <a:rPr kumimoji="1"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UTXHn</a:t>
            </a:r>
            <a:r>
              <a:rPr kumimoji="1" lang="zh-CN" altLang="en-US" sz="2400">
                <a:latin typeface="Arial" panose="020B0604020202020204" pitchFamily="34" charset="0"/>
              </a:rPr>
              <a:t> ，</a:t>
            </a:r>
            <a:r>
              <a:rPr kumimoji="1" lang="en-US" altLang="zh-CN" sz="2400">
                <a:latin typeface="Arial" panose="020B0604020202020204" pitchFamily="34" charset="0"/>
              </a:rPr>
              <a:t>UARTn</a:t>
            </a:r>
            <a:r>
              <a:rPr kumimoji="1" lang="zh-CN" altLang="en-US" sz="2400">
                <a:latin typeface="Arial" panose="020B0604020202020204" pitchFamily="34" charset="0"/>
              </a:rPr>
              <a:t>将数据保存到缓冲区中，并自动发送出去。</a:t>
            </a:r>
            <a:endParaRPr kumimoji="1" lang="en-US" altLang="zh-CN" sz="240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en-US" altLang="en-US" sz="2400" noProof="1">
                <a:solidFill>
                  <a:srgbClr val="E4801A"/>
                </a:solidFill>
                <a:latin typeface="Arial" panose="020B0604020202020204" pitchFamily="34" charset="0"/>
              </a:rPr>
              <a:t>     </a:t>
            </a:r>
            <a:r>
              <a:rPr kumimoji="1" lang="zh-CN" altLang="en-US" sz="2400" noProof="1">
                <a:solidFill>
                  <a:srgbClr val="E4801A"/>
                </a:solidFill>
                <a:latin typeface="Arial" panose="020B0604020202020204" pitchFamily="34" charset="0"/>
              </a:rPr>
              <a:t>接收数据：</a:t>
            </a:r>
            <a:r>
              <a:rPr kumimoji="1" lang="en-US" altLang="zh-CN" sz="2400" noProof="1">
                <a:latin typeface="Arial" panose="020B0604020202020204" pitchFamily="34" charset="0"/>
              </a:rPr>
              <a:t>CPU</a:t>
            </a:r>
            <a:r>
              <a:rPr kumimoji="1" lang="zh-CN" altLang="en-US" sz="2400" noProof="1">
                <a:latin typeface="Arial" panose="020B0604020202020204" pitchFamily="34" charset="0"/>
              </a:rPr>
              <a:t>读取</a:t>
            </a:r>
            <a:r>
              <a:rPr kumimoji="1" lang="en-US" altLang="zh-CN" sz="2400" noProof="1">
                <a:solidFill>
                  <a:srgbClr val="FF0000"/>
                </a:solidFill>
                <a:latin typeface="Arial" panose="020B0604020202020204" pitchFamily="34" charset="0"/>
              </a:rPr>
              <a:t>URXHn</a:t>
            </a:r>
            <a:r>
              <a:rPr kumimoji="1" lang="zh-CN" altLang="en-US" sz="2400" noProof="1">
                <a:latin typeface="Arial" panose="020B0604020202020204" pitchFamily="34" charset="0"/>
              </a:rPr>
              <a:t>寄存器即可获得数据。</a:t>
            </a:r>
            <a:endParaRPr lang="zh-CN" altLang="zh-CN" sz="2400" noProof="1"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/>
      <p:bldP spid="4506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内容占位符 2">
            <a:extLst>
              <a:ext uri="{FF2B5EF4-FFF2-40B4-BE49-F238E27FC236}">
                <a16:creationId xmlns:a16="http://schemas.microsoft.com/office/drawing/2014/main" id="{39C903A4-8BFA-45D0-ADEC-E0543402A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51204" name="文本框 3">
            <a:extLst>
              <a:ext uri="{FF2B5EF4-FFF2-40B4-BE49-F238E27FC236}">
                <a16:creationId xmlns:a16="http://schemas.microsoft.com/office/drawing/2014/main" id="{B0DA41B7-C4F7-4B10-A3F5-3A6859910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8062912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8)</a:t>
            </a:r>
            <a:r>
              <a:rPr kumimoji="1" lang="zh-CN" altLang="en-US" sz="2400">
                <a:latin typeface="Arial" panose="020B0604020202020204" pitchFamily="34" charset="0"/>
              </a:rPr>
              <a:t> 收发数据状态的控制</a:t>
            </a:r>
            <a:endParaRPr kumimoji="1" lang="en-US" altLang="zh-CN" sz="240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     由寄存器 </a:t>
            </a:r>
            <a:r>
              <a:rPr kumimoji="1"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UTRSTATn</a:t>
            </a:r>
            <a:r>
              <a:rPr kumimoji="1" lang="zh-CN" altLang="en-US" sz="2400">
                <a:latin typeface="Arial" panose="020B0604020202020204" pitchFamily="34" charset="0"/>
              </a:rPr>
              <a:t> 可知数据是否收发完毕。</a:t>
            </a:r>
            <a:endParaRPr lang="zh-CN" altLang="zh-CN" sz="2400" noProof="1">
              <a:solidFill>
                <a:srgbClr val="E4801A"/>
              </a:solidFill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B8B7056-CDA6-418D-9CF1-40FEEA56113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CF18FFF7-BC3B-496B-960F-F4FB9BC1B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52228" name="文本框 3">
            <a:extLst>
              <a:ext uri="{FF2B5EF4-FFF2-40B4-BE49-F238E27FC236}">
                <a16:creationId xmlns:a16="http://schemas.microsoft.com/office/drawing/2014/main" id="{C5D592AE-2374-456E-9748-BE52FE183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8062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8)</a:t>
            </a:r>
            <a:r>
              <a:rPr kumimoji="1" lang="zh-CN" altLang="en-US" sz="2400">
                <a:latin typeface="Arial" panose="020B0604020202020204" pitchFamily="34" charset="0"/>
              </a:rPr>
              <a:t> 收发数据状态的控制（见课本</a:t>
            </a:r>
            <a:r>
              <a:rPr kumimoji="1" lang="en-US" altLang="zh-CN" sz="2400">
                <a:latin typeface="Arial" panose="020B0604020202020204" pitchFamily="34" charset="0"/>
              </a:rPr>
              <a:t>97</a:t>
            </a:r>
            <a:r>
              <a:rPr kumimoji="1" lang="zh-CN" altLang="en-US" sz="2400">
                <a:latin typeface="Arial" panose="020B0604020202020204" pitchFamily="34" charset="0"/>
              </a:rPr>
              <a:t>页，表</a:t>
            </a:r>
            <a:r>
              <a:rPr kumimoji="1" lang="en-US" altLang="zh-CN" sz="2400">
                <a:latin typeface="Arial" panose="020B0604020202020204" pitchFamily="34" charset="0"/>
              </a:rPr>
              <a:t>7-3</a:t>
            </a:r>
            <a:r>
              <a:rPr kumimoji="1" lang="zh-CN" altLang="en-US" sz="2400">
                <a:latin typeface="Arial" panose="020B0604020202020204" pitchFamily="34" charset="0"/>
              </a:rPr>
              <a:t>）</a:t>
            </a:r>
            <a:endParaRPr kumimoji="1" lang="en-US" altLang="zh-CN" sz="2400">
              <a:latin typeface="Arial" panose="020B0604020202020204" pitchFamily="34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F049184-D5F0-4661-ACAF-AEB33E5511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pic>
        <p:nvPicPr>
          <p:cNvPr id="52230" name="图片 811011">
            <a:extLst>
              <a:ext uri="{FF2B5EF4-FFF2-40B4-BE49-F238E27FC236}">
                <a16:creationId xmlns:a16="http://schemas.microsoft.com/office/drawing/2014/main" id="{6042A0D6-2B78-4E1B-82D4-7B684FF68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2476500"/>
            <a:ext cx="7319962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内容占位符 2">
            <a:extLst>
              <a:ext uri="{FF2B5EF4-FFF2-40B4-BE49-F238E27FC236}">
                <a16:creationId xmlns:a16="http://schemas.microsoft.com/office/drawing/2014/main" id="{EDD6A290-F3CF-4069-AD59-B74CC1AE8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" y="981075"/>
            <a:ext cx="77739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zh-CN" sz="3000"/>
              <a:t>7.1.2</a:t>
            </a:r>
            <a:r>
              <a:rPr lang="zh-CN" altLang="en-US" sz="3000"/>
              <a:t> </a:t>
            </a:r>
            <a:r>
              <a:rPr lang="en-US" altLang="zh-CN" sz="3200"/>
              <a:t>S5PV210</a:t>
            </a:r>
            <a:r>
              <a:rPr lang="zh-CN" altLang="zh-CN" sz="3200"/>
              <a:t>的</a:t>
            </a:r>
            <a:r>
              <a:rPr lang="en-US" altLang="zh-CN" sz="3200"/>
              <a:t>UART</a:t>
            </a:r>
            <a:r>
              <a:rPr lang="zh-CN" altLang="zh-CN" sz="3200"/>
              <a:t>介绍</a:t>
            </a:r>
            <a:endParaRPr lang="en-US" altLang="zh-CN" sz="3000"/>
          </a:p>
        </p:txBody>
      </p:sp>
      <p:sp>
        <p:nvSpPr>
          <p:cNvPr id="53252" name="文本框 3">
            <a:extLst>
              <a:ext uri="{FF2B5EF4-FFF2-40B4-BE49-F238E27FC236}">
                <a16:creationId xmlns:a16="http://schemas.microsoft.com/office/drawing/2014/main" id="{34543489-EF5A-4481-8B04-70DEE67E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2001838"/>
            <a:ext cx="8062912" cy="105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Arial" panose="020B0604020202020204" pitchFamily="34" charset="0"/>
              </a:rPr>
              <a:t>8)</a:t>
            </a:r>
            <a:r>
              <a:rPr kumimoji="1" lang="zh-CN" altLang="en-US" sz="2400">
                <a:latin typeface="Arial" panose="020B0604020202020204" pitchFamily="34" charset="0"/>
              </a:rPr>
              <a:t> 收发数据状态的控制</a:t>
            </a:r>
            <a:endParaRPr kumimoji="1" lang="en-US" altLang="zh-CN" sz="240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>
                <a:latin typeface="Arial" panose="020B0604020202020204" pitchFamily="34" charset="0"/>
              </a:rPr>
              <a:t>     由寄存器 </a:t>
            </a:r>
            <a:r>
              <a:rPr kumimoji="1"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UTRSTATn</a:t>
            </a:r>
            <a:r>
              <a:rPr kumimoji="1" lang="zh-CN" altLang="en-US" sz="2400">
                <a:latin typeface="Arial" panose="020B0604020202020204" pitchFamily="34" charset="0"/>
              </a:rPr>
              <a:t> 可知数据是否收发完毕。</a:t>
            </a:r>
            <a:endParaRPr lang="zh-CN" altLang="zh-CN" sz="2400" noProof="1">
              <a:solidFill>
                <a:srgbClr val="E4801A"/>
              </a:solidFill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5A97AE3-3625-4DCA-8F31-941EDCB3B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7238" y="1412875"/>
            <a:ext cx="8278812" cy="576263"/>
          </a:xfrm>
        </p:spPr>
        <p:txBody>
          <a:bodyPr rtlCol="0"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CN" sz="2400" dirty="0">
                <a:latin typeface="Arial" charset="0"/>
              </a:rPr>
              <a:t>2. S5PV210</a:t>
            </a:r>
            <a:r>
              <a:rPr lang="zh-CN" altLang="en-US" sz="2400" dirty="0">
                <a:latin typeface="Arial" charset="0"/>
              </a:rPr>
              <a:t>的</a:t>
            </a:r>
            <a:r>
              <a:rPr lang="en-US" altLang="zh-CN" sz="2400" dirty="0">
                <a:latin typeface="Arial" charset="0"/>
              </a:rPr>
              <a:t>UART</a:t>
            </a:r>
            <a:r>
              <a:rPr lang="zh-CN" altLang="en-US" sz="2400" dirty="0">
                <a:latin typeface="Arial" charset="0"/>
              </a:rPr>
              <a:t>使用</a:t>
            </a:r>
            <a:endParaRPr lang="en-US" altLang="zh-CN" sz="2400" dirty="0">
              <a:latin typeface="Arial" charset="0"/>
            </a:endParaRPr>
          </a:p>
        </p:txBody>
      </p:sp>
      <p:sp>
        <p:nvSpPr>
          <p:cNvPr id="48133" name="文本框 5">
            <a:extLst>
              <a:ext uri="{FF2B5EF4-FFF2-40B4-BE49-F238E27FC236}">
                <a16:creationId xmlns:a16="http://schemas.microsoft.com/office/drawing/2014/main" id="{3A94E70F-40AB-4F49-A759-4F8AF560D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8" y="3162300"/>
            <a:ext cx="8062912" cy="254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dirty="0">
                <a:latin typeface="Arial" panose="020B0604020202020204" pitchFamily="34" charset="0"/>
              </a:rPr>
              <a:t>9)</a:t>
            </a:r>
            <a:r>
              <a:rPr kumimoji="1" lang="zh-CN" altLang="en-US" sz="2400" dirty="0">
                <a:latin typeface="Arial" panose="020B0604020202020204" pitchFamily="34" charset="0"/>
              </a:rPr>
              <a:t> 数据传输时的错误控制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zh-CN" altLang="en-US" sz="2400" dirty="0">
                <a:latin typeface="Arial" panose="020B0604020202020204" pitchFamily="34" charset="0"/>
              </a:rPr>
              <a:t>     由寄存器 </a:t>
            </a:r>
            <a:r>
              <a:rPr kumimoji="1"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UERSTATn</a:t>
            </a:r>
            <a:r>
              <a:rPr kumimoji="1" lang="zh-CN" altLang="en-US" sz="2400" dirty="0">
                <a:latin typeface="Arial" panose="020B0604020202020204" pitchFamily="34" charset="0"/>
              </a:rPr>
              <a:t> 表示各种错误是否发生。</a:t>
            </a:r>
            <a:endParaRPr kumimoji="1" lang="en-US" altLang="zh-CN" sz="2400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buClrTx/>
              <a:buFontTx/>
              <a:buNone/>
            </a:pPr>
            <a:r>
              <a:rPr kumimoji="1" lang="en-US" altLang="en-US" sz="2400" noProof="1">
                <a:latin typeface="Arial" panose="020B0604020202020204" pitchFamily="34" charset="0"/>
              </a:rPr>
              <a:t>     </a:t>
            </a:r>
            <a:r>
              <a:rPr kumimoji="1" lang="zh-CN" altLang="en-US" sz="2400" noProof="1">
                <a:latin typeface="Arial" panose="020B0604020202020204" pitchFamily="34" charset="0"/>
              </a:rPr>
              <a:t>由</a:t>
            </a:r>
            <a:r>
              <a:rPr kumimoji="1" lang="en-US" altLang="zh-CN" sz="2400" noProof="1">
                <a:solidFill>
                  <a:srgbClr val="E4801A"/>
                </a:solidFill>
                <a:latin typeface="Arial" panose="020B0604020202020204" pitchFamily="34" charset="0"/>
              </a:rPr>
              <a:t>bit[0]~bit[3]</a:t>
            </a:r>
            <a:r>
              <a:rPr kumimoji="1" lang="zh-CN" altLang="en-US" sz="2400" noProof="1">
                <a:latin typeface="Arial" panose="020B0604020202020204" pitchFamily="34" charset="0"/>
              </a:rPr>
              <a:t>分别表示是否溢出、是否校验错误、是否帧错误、是否检测到</a:t>
            </a:r>
            <a:r>
              <a:rPr kumimoji="1" lang="en-US" altLang="zh-CN" sz="2400" noProof="1">
                <a:latin typeface="Arial" panose="020B0604020202020204" pitchFamily="34" charset="0"/>
              </a:rPr>
              <a:t>break</a:t>
            </a:r>
            <a:r>
              <a:rPr kumimoji="1" lang="zh-CN" altLang="en-US" sz="2400" noProof="1">
                <a:latin typeface="Arial" panose="020B0604020202020204" pitchFamily="34" charset="0"/>
              </a:rPr>
              <a:t>信号。错误状态被读取后，寄存器</a:t>
            </a:r>
            <a:r>
              <a:rPr kumimoji="1" lang="zh-CN" altLang="en-US" sz="2400" noProof="1">
                <a:solidFill>
                  <a:srgbClr val="E4801A"/>
                </a:solidFill>
                <a:latin typeface="Arial" panose="020B0604020202020204" pitchFamily="34" charset="0"/>
              </a:rPr>
              <a:t>自动清零</a:t>
            </a:r>
            <a:r>
              <a:rPr kumimoji="1" lang="zh-CN" altLang="en-US" sz="2400" noProof="1">
                <a:latin typeface="Arial" panose="020B0604020202020204" pitchFamily="34" charset="0"/>
              </a:rPr>
              <a:t>。</a:t>
            </a:r>
            <a:endParaRPr lang="zh-CN" altLang="zh-CN" sz="2400" noProof="1">
              <a:latin typeface="Arial" panose="020B0604020202020204" pitchFamily="34" charset="0"/>
              <a:ea typeface="Mangal" panose="02040503050203030202" pitchFamily="18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图片 1">
            <a:extLst>
              <a:ext uri="{FF2B5EF4-FFF2-40B4-BE49-F238E27FC236}">
                <a16:creationId xmlns:a16="http://schemas.microsoft.com/office/drawing/2014/main" id="{FAE1270B-5C25-4063-B272-1F05150B9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6" t="7317" r="28664" b="68704"/>
          <a:stretch>
            <a:fillRect/>
          </a:stretch>
        </p:blipFill>
        <p:spPr bwMode="auto">
          <a:xfrm>
            <a:off x="1115616" y="2609850"/>
            <a:ext cx="728345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Rectangle 3">
            <a:extLst>
              <a:ext uri="{FF2B5EF4-FFF2-40B4-BE49-F238E27FC236}">
                <a16:creationId xmlns:a16="http://schemas.microsoft.com/office/drawing/2014/main" id="{C368935D-5E4E-48B8-A943-8B634F735C9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1916832"/>
            <a:ext cx="8267700" cy="1008063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zh-CN" altLang="en-US" sz="2400" noProof="1"/>
              <a:t>某开发板按键的硬件连接图如图所示，</a:t>
            </a:r>
            <a:r>
              <a:rPr lang="en-US" altLang="zh-CN" sz="2400" noProof="1"/>
              <a:t>8</a:t>
            </a:r>
            <a:r>
              <a:rPr lang="zh-CN" altLang="en-US" sz="2400" noProof="1"/>
              <a:t>个按键对应于</a:t>
            </a:r>
            <a:r>
              <a:rPr lang="en-US" altLang="zh-CN" sz="2400" noProof="1"/>
              <a:t>EINT0-5</a:t>
            </a:r>
            <a:r>
              <a:rPr lang="zh-CN" altLang="en-US" sz="2400" noProof="1"/>
              <a:t>，及</a:t>
            </a:r>
            <a:r>
              <a:rPr lang="en-US" altLang="zh-CN" sz="2400" noProof="1"/>
              <a:t>KP_COL6-7</a:t>
            </a:r>
            <a:r>
              <a:rPr lang="zh-CN" altLang="en-US" sz="2400" noProof="1"/>
              <a:t>。题目只要求</a:t>
            </a:r>
            <a:r>
              <a:rPr lang="en-US" altLang="zh-CN" sz="2400" noProof="1"/>
              <a:t>KEY1,KEY2</a:t>
            </a:r>
            <a:r>
              <a:rPr lang="zh-CN" altLang="en-US" sz="2400" noProof="1"/>
              <a:t>操作。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3AC9947F-2BDD-4C28-9D8C-6D943C656DA8}"/>
              </a:ext>
            </a:extLst>
          </p:cNvPr>
          <p:cNvSpPr txBox="1"/>
          <p:nvPr/>
        </p:nvSpPr>
        <p:spPr>
          <a:xfrm>
            <a:off x="685800" y="836712"/>
            <a:ext cx="7772400" cy="57616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>
            <a:extLst>
              <a:ext uri="{FF2B5EF4-FFF2-40B4-BE49-F238E27FC236}">
                <a16:creationId xmlns:a16="http://schemas.microsoft.com/office/drawing/2014/main" id="{4D3D3E6F-D970-46C6-B6FA-362A8D506A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05273" y="1931193"/>
            <a:ext cx="8267700" cy="1008063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zh-CN" altLang="en-US" sz="2400" noProof="1"/>
              <a:t>某开发板按键与</a:t>
            </a:r>
            <a:r>
              <a:rPr lang="en-US" altLang="zh-CN" sz="2400" noProof="1"/>
              <a:t>S5PV210</a:t>
            </a:r>
            <a:r>
              <a:rPr lang="zh-CN" altLang="en-US" sz="2400" noProof="1"/>
              <a:t>连接图如图所示，</a:t>
            </a:r>
            <a:r>
              <a:rPr lang="en-US" altLang="zh-CN" sz="2400" noProof="1"/>
              <a:t>8</a:t>
            </a:r>
            <a:r>
              <a:rPr lang="zh-CN" altLang="en-US" sz="2400" noProof="1"/>
              <a:t>个按键对应于</a:t>
            </a:r>
            <a:r>
              <a:rPr lang="en-US" altLang="zh-CN" sz="2400" noProof="1"/>
              <a:t>EINT0-5</a:t>
            </a:r>
            <a:r>
              <a:rPr lang="zh-CN" altLang="en-US" sz="2400" noProof="1"/>
              <a:t>，及</a:t>
            </a:r>
            <a:r>
              <a:rPr lang="en-US" altLang="zh-CN" sz="2400" noProof="1"/>
              <a:t>KP_COL6-7</a:t>
            </a:r>
            <a:endParaRPr lang="zh-CN" altLang="en-US" sz="2400" noProof="1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24C0666-029C-4109-BBAE-AF3AFB4196E7}"/>
              </a:ext>
            </a:extLst>
          </p:cNvPr>
          <p:cNvSpPr txBox="1"/>
          <p:nvPr/>
        </p:nvSpPr>
        <p:spPr>
          <a:xfrm>
            <a:off x="685800" y="792413"/>
            <a:ext cx="7772400" cy="62046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pic>
        <p:nvPicPr>
          <p:cNvPr id="47107" name="图片 5">
            <a:extLst>
              <a:ext uri="{FF2B5EF4-FFF2-40B4-BE49-F238E27FC236}">
                <a16:creationId xmlns:a16="http://schemas.microsoft.com/office/drawing/2014/main" id="{8DA9B698-A53F-4B4E-A794-7493E488D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7" t="33896" r="60803" b="58788"/>
          <a:stretch>
            <a:fillRect/>
          </a:stretch>
        </p:blipFill>
        <p:spPr bwMode="auto">
          <a:xfrm>
            <a:off x="2699792" y="3235749"/>
            <a:ext cx="3605212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8" name="图片 6">
            <a:extLst>
              <a:ext uri="{FF2B5EF4-FFF2-40B4-BE49-F238E27FC236}">
                <a16:creationId xmlns:a16="http://schemas.microsoft.com/office/drawing/2014/main" id="{BAE09FEF-A0E7-4BFF-8D64-C5831FF17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15" t="38028" r="29401" b="58788"/>
          <a:stretch>
            <a:fillRect/>
          </a:stretch>
        </p:blipFill>
        <p:spPr bwMode="auto">
          <a:xfrm>
            <a:off x="2763836" y="4689984"/>
            <a:ext cx="36163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矩形 1">
            <a:extLst>
              <a:ext uri="{FF2B5EF4-FFF2-40B4-BE49-F238E27FC236}">
                <a16:creationId xmlns:a16="http://schemas.microsoft.com/office/drawing/2014/main" id="{0638465A-F48B-4003-991D-90FACA47B77E}"/>
              </a:ext>
            </a:extLst>
          </p:cNvPr>
          <p:cNvSpPr/>
          <p:nvPr/>
        </p:nvSpPr>
        <p:spPr>
          <a:xfrm>
            <a:off x="1763712" y="5669929"/>
            <a:ext cx="5616575" cy="1128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28600" indent="-228600" algn="l" rtl="0" eaLnBrk="0" fontAlgn="base" hangingPunct="0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按键</a:t>
            </a:r>
            <a:r>
              <a:rPr lang="en-US" altLang="zh-CN" sz="2400" noProof="1">
                <a:latin typeface="Arial" panose="020B0604020202020204" pitchFamily="34" charset="0"/>
              </a:rPr>
              <a:t>KEY1</a:t>
            </a:r>
            <a:r>
              <a:rPr lang="zh-CN" altLang="en-US" sz="2400" noProof="1">
                <a:latin typeface="Arial" panose="020B0604020202020204" pitchFamily="34" charset="0"/>
              </a:rPr>
              <a:t>～</a:t>
            </a:r>
            <a:r>
              <a:rPr lang="en-US" altLang="zh-CN" sz="2400" noProof="1">
                <a:latin typeface="Arial" panose="020B0604020202020204" pitchFamily="34" charset="0"/>
              </a:rPr>
              <a:t>6</a:t>
            </a:r>
            <a:r>
              <a:rPr lang="zh-CN" altLang="en-US" sz="2400" noProof="1">
                <a:latin typeface="Arial" panose="020B0604020202020204" pitchFamily="34" charset="0"/>
              </a:rPr>
              <a:t>与</a:t>
            </a:r>
            <a:r>
              <a:rPr lang="en-US" altLang="zh-CN" sz="2400" noProof="1">
                <a:latin typeface="Arial" panose="020B0604020202020204" pitchFamily="34" charset="0"/>
              </a:rPr>
              <a:t>GPH0_0~ GPH0_5</a:t>
            </a:r>
            <a:r>
              <a:rPr lang="zh-CN" altLang="en-US" sz="2400" noProof="1">
                <a:latin typeface="Arial" panose="020B0604020202020204" pitchFamily="34" charset="0"/>
              </a:rPr>
              <a:t>连接</a:t>
            </a:r>
            <a:endParaRPr lang="en-US" altLang="zh-CN" sz="2400" noProof="1"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noProof="1">
                <a:latin typeface="Arial" panose="020B0604020202020204" pitchFamily="34" charset="0"/>
              </a:rPr>
              <a:t>按键</a:t>
            </a:r>
            <a:r>
              <a:rPr lang="en-US" altLang="zh-CN" sz="2400" noProof="1">
                <a:latin typeface="Arial" panose="020B0604020202020204" pitchFamily="34" charset="0"/>
              </a:rPr>
              <a:t>KEY7</a:t>
            </a:r>
            <a:r>
              <a:rPr lang="zh-CN" altLang="en-US" sz="2400" noProof="1">
                <a:latin typeface="Arial" panose="020B0604020202020204" pitchFamily="34" charset="0"/>
              </a:rPr>
              <a:t>～</a:t>
            </a:r>
            <a:r>
              <a:rPr lang="en-US" altLang="zh-CN" sz="2400" noProof="1">
                <a:latin typeface="Arial" panose="020B0604020202020204" pitchFamily="34" charset="0"/>
              </a:rPr>
              <a:t>8</a:t>
            </a:r>
            <a:r>
              <a:rPr lang="zh-CN" altLang="en-US" sz="2400" noProof="1">
                <a:latin typeface="Arial" panose="020B0604020202020204" pitchFamily="34" charset="0"/>
              </a:rPr>
              <a:t>与</a:t>
            </a:r>
            <a:r>
              <a:rPr lang="en-US" altLang="zh-CN" sz="2400" noProof="1">
                <a:latin typeface="Arial" panose="020B0604020202020204" pitchFamily="34" charset="0"/>
              </a:rPr>
              <a:t>GPH2_6~ GPH2_7</a:t>
            </a:r>
            <a:r>
              <a:rPr lang="zh-CN" altLang="en-US" sz="2400" noProof="1">
                <a:latin typeface="Arial" panose="020B0604020202020204" pitchFamily="34" charset="0"/>
              </a:rPr>
              <a:t>连接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A03A8AFD-C94F-4034-8B83-1F979323766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5576" y="1828030"/>
            <a:ext cx="8229600" cy="1008062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zh-CN" altLang="en-US" sz="2400" noProof="1"/>
              <a:t>查阅</a:t>
            </a:r>
            <a:r>
              <a:rPr lang="en-US" altLang="zh-CN" sz="2400" noProof="1"/>
              <a:t>GPH0</a:t>
            </a:r>
            <a:r>
              <a:rPr lang="zh-CN" altLang="en-US" sz="2400" noProof="1"/>
              <a:t>和</a:t>
            </a:r>
            <a:r>
              <a:rPr lang="en-US" altLang="zh-CN" sz="2400" noProof="1"/>
              <a:t>GPH2</a:t>
            </a:r>
            <a:r>
              <a:rPr lang="zh-CN" altLang="en-US" sz="2400" noProof="1"/>
              <a:t>的三个寄存器的地址以及每个引脚所对应的寄存器位。以</a:t>
            </a:r>
            <a:r>
              <a:rPr lang="en-US" altLang="zh-CN" sz="2400" noProof="1"/>
              <a:t>GPH0</a:t>
            </a:r>
            <a:r>
              <a:rPr lang="zh-CN" altLang="en-US" sz="2400" noProof="1"/>
              <a:t>为例。</a:t>
            </a:r>
            <a:r>
              <a:rPr lang="en-US" altLang="zh-CN" sz="2400" noProof="1"/>
              <a:t>KEY1,KEY2</a:t>
            </a:r>
            <a:r>
              <a:rPr lang="zh-CN" altLang="en-US" sz="2400" noProof="1"/>
              <a:t>对应</a:t>
            </a:r>
            <a:r>
              <a:rPr lang="en-US" altLang="zh-CN" sz="2400" noProof="1"/>
              <a:t>GPH0_0,1</a:t>
            </a:r>
            <a:endParaRPr lang="zh-CN" altLang="en-US" sz="2400" noProof="1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F93B139-E5F5-4264-89A8-DC53782CED1E}"/>
              </a:ext>
            </a:extLst>
          </p:cNvPr>
          <p:cNvSpPr txBox="1"/>
          <p:nvPr/>
        </p:nvSpPr>
        <p:spPr>
          <a:xfrm>
            <a:off x="685800" y="836712"/>
            <a:ext cx="7772400" cy="57616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pic>
        <p:nvPicPr>
          <p:cNvPr id="48131" name="图片 1">
            <a:extLst>
              <a:ext uri="{FF2B5EF4-FFF2-40B4-BE49-F238E27FC236}">
                <a16:creationId xmlns:a16="http://schemas.microsoft.com/office/drawing/2014/main" id="{E2859581-FA0C-4238-965D-8EA53DD86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5" t="46672" r="21805" b="47348"/>
          <a:stretch>
            <a:fillRect/>
          </a:stretch>
        </p:blipFill>
        <p:spPr bwMode="auto">
          <a:xfrm>
            <a:off x="872737" y="3354596"/>
            <a:ext cx="7894638" cy="85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740F0E7-EDC2-4D70-8DB4-5416E0DB7B71}"/>
              </a:ext>
            </a:extLst>
          </p:cNvPr>
          <p:cNvSpPr txBox="1"/>
          <p:nvPr/>
        </p:nvSpPr>
        <p:spPr>
          <a:xfrm>
            <a:off x="3276600" y="2955260"/>
            <a:ext cx="2590800" cy="4000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0" hangingPunct="0">
              <a:defRPr/>
            </a:pPr>
            <a:r>
              <a:rPr kumimoji="1" lang="en-US" altLang="zh-CN" sz="2000" dirty="0"/>
              <a:t>GPH0</a:t>
            </a:r>
            <a:r>
              <a:rPr kumimoji="1" lang="zh-CN" altLang="en-US" sz="2000" dirty="0"/>
              <a:t>寄存器地址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7AA849-BF8D-46E8-B8EF-2DCD77AC6D92}"/>
              </a:ext>
            </a:extLst>
          </p:cNvPr>
          <p:cNvSpPr txBox="1"/>
          <p:nvPr/>
        </p:nvSpPr>
        <p:spPr>
          <a:xfrm>
            <a:off x="3163499" y="4143627"/>
            <a:ext cx="3168650" cy="4000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>
              <a:defRPr/>
            </a:pPr>
            <a:r>
              <a:rPr kumimoji="1" lang="en-US" altLang="zh-CN" sz="2000" dirty="0">
                <a:solidFill>
                  <a:srgbClr val="000000"/>
                </a:solidFill>
                <a:latin typeface="Tw Cen MT" panose="020B0602020104020603" charset="0"/>
              </a:rPr>
              <a:t>GPH0</a:t>
            </a:r>
            <a:r>
              <a:rPr kumimoji="1" lang="zh-CN" altLang="en-US" sz="2000" dirty="0">
                <a:solidFill>
                  <a:srgbClr val="000000"/>
                </a:solidFill>
                <a:latin typeface="Tw Cen MT" panose="020B0602020104020603" charset="0"/>
              </a:rPr>
              <a:t>控制寄存器的设置</a:t>
            </a:r>
          </a:p>
        </p:txBody>
      </p:sp>
      <p:pic>
        <p:nvPicPr>
          <p:cNvPr id="48134" name="图片 7">
            <a:extLst>
              <a:ext uri="{FF2B5EF4-FFF2-40B4-BE49-F238E27FC236}">
                <a16:creationId xmlns:a16="http://schemas.microsoft.com/office/drawing/2014/main" id="{96AFE77A-A910-42B6-8C89-A60C6B08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" t="55170" r="21803" b="28870"/>
          <a:stretch>
            <a:fillRect/>
          </a:stretch>
        </p:blipFill>
        <p:spPr bwMode="auto">
          <a:xfrm>
            <a:off x="872737" y="4449762"/>
            <a:ext cx="775017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57D3624F-EB94-4E56-AB9D-E14251C45D1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27584" y="1844824"/>
            <a:ext cx="8229600" cy="1417638"/>
          </a:xfrm>
        </p:spPr>
        <p:txBody>
          <a:bodyPr/>
          <a:lstStyle/>
          <a:p>
            <a:pPr marL="0" indent="0" algn="just" eaLnBrk="1" hangingPunct="1">
              <a:buFont typeface="Arial" panose="020B0604020202020204" pitchFamily="34" charset="0"/>
              <a:buNone/>
            </a:pPr>
            <a:r>
              <a:rPr lang="en-US" altLang="zh-CN" sz="2400" noProof="1"/>
              <a:t>LED</a:t>
            </a:r>
            <a:r>
              <a:rPr lang="zh-CN" altLang="en-US" sz="2400" noProof="1"/>
              <a:t>灯的硬件连接图如图所示。当控制引脚置位高电平时，线路处于导通，此时对应的</a:t>
            </a:r>
            <a:r>
              <a:rPr lang="en-US" altLang="zh-CN" sz="2400" noProof="1"/>
              <a:t>LED</a:t>
            </a:r>
            <a:r>
              <a:rPr lang="zh-CN" altLang="en-US" sz="2400" noProof="1"/>
              <a:t>灯点亮；当控制引脚置为低电平时，对应线路处于断路状态，此时，对应的</a:t>
            </a:r>
            <a:r>
              <a:rPr lang="en-US" altLang="zh-CN" sz="2400" noProof="1"/>
              <a:t>LED</a:t>
            </a:r>
            <a:r>
              <a:rPr lang="zh-CN" altLang="en-US" sz="2400" noProof="1"/>
              <a:t>灯灭。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E9E929DF-AA18-461A-B4D4-A35FF56FDB7F}"/>
              </a:ext>
            </a:extLst>
          </p:cNvPr>
          <p:cNvSpPr txBox="1"/>
          <p:nvPr/>
        </p:nvSpPr>
        <p:spPr>
          <a:xfrm>
            <a:off x="685800" y="836612"/>
            <a:ext cx="7772400" cy="57626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pic>
        <p:nvPicPr>
          <p:cNvPr id="49155" name="图片 1">
            <a:extLst>
              <a:ext uri="{FF2B5EF4-FFF2-40B4-BE49-F238E27FC236}">
                <a16:creationId xmlns:a16="http://schemas.microsoft.com/office/drawing/2014/main" id="{020AB3D6-E647-4F4F-89BA-71F7FC4FF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4" t="40550" r="25168" b="46671"/>
          <a:stretch>
            <a:fillRect/>
          </a:stretch>
        </p:blipFill>
        <p:spPr bwMode="auto">
          <a:xfrm>
            <a:off x="1409700" y="2997200"/>
            <a:ext cx="63246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A99A79CA-6556-4EF0-A37B-9FAF5679C6C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16429" y="1829003"/>
            <a:ext cx="8229600" cy="3362325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sz="2400" noProof="1"/>
              <a:t>LED</a:t>
            </a:r>
            <a:r>
              <a:rPr lang="zh-CN" altLang="en-US" sz="2400" noProof="1"/>
              <a:t>指示灯作为输出引脚，</a:t>
            </a:r>
            <a:r>
              <a:rPr lang="en-US" altLang="zh-CN" sz="2400" noProof="1"/>
              <a:t>S5pv210</a:t>
            </a:r>
            <a:r>
              <a:rPr lang="zh-CN" altLang="en-US" sz="2400" noProof="1"/>
              <a:t>直接通过控制引脚</a:t>
            </a:r>
            <a:r>
              <a:rPr lang="en-US" altLang="zh-CN" sz="2400" noProof="1"/>
              <a:t>GPC1[4:3]</a:t>
            </a:r>
            <a:r>
              <a:rPr lang="zh-CN" altLang="en-US" sz="2400" noProof="1"/>
              <a:t>的高低电平来实现</a:t>
            </a:r>
            <a:r>
              <a:rPr lang="en-US" altLang="zh-CN" sz="2400" noProof="1"/>
              <a:t>LED</a:t>
            </a:r>
            <a:r>
              <a:rPr lang="zh-CN" altLang="en-US" sz="2400" noProof="1"/>
              <a:t>指示灯的通断。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400" noProof="1">
                <a:solidFill>
                  <a:srgbClr val="000099"/>
                </a:solidFill>
              </a:rPr>
              <a:t>程序设计逻辑为：</a:t>
            </a:r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zh-CN" altLang="en-US" sz="2400" noProof="1"/>
              <a:t>（</a:t>
            </a:r>
            <a:r>
              <a:rPr lang="en-US" altLang="zh-CN" sz="2400" noProof="1"/>
              <a:t>1</a:t>
            </a:r>
            <a:r>
              <a:rPr lang="zh-CN" altLang="en-US" sz="2400" noProof="1"/>
              <a:t>）将按键对应引脚设置为输入引脚，将</a:t>
            </a:r>
            <a:r>
              <a:rPr lang="en-US" altLang="zh-CN" sz="2400" noProof="1"/>
              <a:t>LED</a:t>
            </a:r>
            <a:r>
              <a:rPr lang="zh-CN" altLang="en-US" sz="2400" noProof="1"/>
              <a:t>指示灯对应控制引脚设置为输出引脚。</a:t>
            </a:r>
          </a:p>
          <a:p>
            <a:pPr eaLnBrk="1" hangingPunct="1">
              <a:lnSpc>
                <a:spcPct val="110000"/>
              </a:lnSpc>
              <a:spcBef>
                <a:spcPts val="400"/>
              </a:spcBef>
              <a:buFont typeface="Arial" panose="020B0604020202020204" pitchFamily="34" charset="0"/>
              <a:buNone/>
            </a:pPr>
            <a:r>
              <a:rPr lang="zh-CN" altLang="en-US" sz="2400" noProof="1"/>
              <a:t>（</a:t>
            </a:r>
            <a:r>
              <a:rPr lang="en-US" altLang="zh-CN" sz="2400" noProof="1"/>
              <a:t>2</a:t>
            </a:r>
            <a:r>
              <a:rPr lang="zh-CN" altLang="en-US" sz="2400" noProof="1"/>
              <a:t>）通过查询方式进行按键状态的判断，从而实现对</a:t>
            </a:r>
            <a:r>
              <a:rPr lang="en-US" altLang="zh-CN" sz="2400" noProof="1"/>
              <a:t>LED</a:t>
            </a:r>
            <a:r>
              <a:rPr lang="zh-CN" altLang="en-US" sz="2400" noProof="1"/>
              <a:t>指示灯的控制。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2EFF8A2-3B92-4FDF-A55C-F5C411677F18}"/>
              </a:ext>
            </a:extLst>
          </p:cNvPr>
          <p:cNvSpPr txBox="1"/>
          <p:nvPr/>
        </p:nvSpPr>
        <p:spPr>
          <a:xfrm>
            <a:off x="685800" y="836712"/>
            <a:ext cx="7772400" cy="576163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6.3</a:t>
            </a:r>
            <a:r>
              <a:rPr lang="zh-CN" altLang="en-U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w Cen MT" panose="020B0602020104020603" charset="0"/>
              </a:rPr>
              <a:t> </a:t>
            </a:r>
            <a:r>
              <a:rPr lang="zh-CN" altLang="en-US" sz="3600" dirty="0">
                <a:latin typeface="Tw Cen MT" panose="020B0602020104020603" charset="0"/>
              </a:rPr>
              <a:t>按键控制</a:t>
            </a:r>
            <a:r>
              <a:rPr lang="en-US" altLang="zh-CN" sz="3600" dirty="0">
                <a:latin typeface="Tw Cen MT" panose="020B0602020104020603" charset="0"/>
              </a:rPr>
              <a:t>LED</a:t>
            </a:r>
            <a:r>
              <a:rPr lang="zh-CN" altLang="en-US" sz="3600" dirty="0">
                <a:latin typeface="Tw Cen MT" panose="020B0602020104020603" charset="0"/>
              </a:rPr>
              <a:t>实例</a:t>
            </a:r>
            <a:endParaRPr lang="zh-CN" altLang="en-US" sz="3600" dirty="0">
              <a:effectLst>
                <a:outerShdw blurRad="38100" dist="38100" dir="2700000" algn="tl">
                  <a:srgbClr val="C0C0C0"/>
                </a:outerShdw>
              </a:effectLst>
              <a:latin typeface="Tw Cen MT" panose="020B0602020104020603" charset="0"/>
            </a:endParaRPr>
          </a:p>
        </p:txBody>
      </p:sp>
      <p:pic>
        <p:nvPicPr>
          <p:cNvPr id="50179" name="图片 5">
            <a:extLst>
              <a:ext uri="{FF2B5EF4-FFF2-40B4-BE49-F238E27FC236}">
                <a16:creationId xmlns:a16="http://schemas.microsoft.com/office/drawing/2014/main" id="{3A8AB5B8-694B-47C8-9384-93309A7FF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2" t="60864" r="51724" b="32632"/>
          <a:stretch>
            <a:fillRect/>
          </a:stretch>
        </p:blipFill>
        <p:spPr bwMode="auto">
          <a:xfrm>
            <a:off x="2915816" y="4797152"/>
            <a:ext cx="5895975" cy="194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4445</TotalTime>
  <Words>3453</Words>
  <Application>Microsoft Office PowerPoint</Application>
  <PresentationFormat>全屏显示(4:3)</PresentationFormat>
  <Paragraphs>327</Paragraphs>
  <Slides>48</Slides>
  <Notes>9</Notes>
  <HiddenSlides>7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等线</vt:lpstr>
      <vt:lpstr>宋体</vt:lpstr>
      <vt:lpstr>Arial</vt:lpstr>
      <vt:lpstr>Calibri</vt:lpstr>
      <vt:lpstr>Mangal</vt:lpstr>
      <vt:lpstr>Times New Roman</vt:lpstr>
      <vt:lpstr>Tw Cen MT</vt:lpstr>
      <vt:lpstr>Wingdings</vt:lpstr>
      <vt:lpstr>Wingdings 2</vt:lpstr>
      <vt:lpstr>Wingdings 3</vt:lpstr>
      <vt:lpstr>Capsules</vt:lpstr>
      <vt:lpstr>第6次课 嵌入式系统编程</vt:lpstr>
      <vt:lpstr>上节课内容复习（2-1）</vt:lpstr>
      <vt:lpstr>上节课内容复习（2-2）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第7章 通用异步收发器UART</vt:lpstr>
      <vt:lpstr>7.1 UART的原理及S5PV210的UART</vt:lpstr>
      <vt:lpstr>7.1 UART的原理及S5PV210的UART</vt:lpstr>
      <vt:lpstr>7.1 UART的原理及S5PV210的UART</vt:lpstr>
      <vt:lpstr>7.1 UART的原理及S5PV210的UART</vt:lpstr>
      <vt:lpstr>7.1 UART的原理及S5PV210的UART</vt:lpstr>
      <vt:lpstr>7.1 UART的原理及S5PV210的UART</vt:lpstr>
      <vt:lpstr>PowerPoint 演示文稿</vt:lpstr>
      <vt:lpstr>PowerPoint 演示文稿</vt:lpstr>
      <vt:lpstr>PowerPoint 演示文稿</vt:lpstr>
      <vt:lpstr>PowerPoint 演示文稿</vt:lpstr>
      <vt:lpstr>7.1 UART的原理及S5PV210的UART</vt:lpstr>
      <vt:lpstr>1. S5PV210的UART概述</vt:lpstr>
      <vt:lpstr>PowerPoint 演示文稿</vt:lpstr>
      <vt:lpstr>PowerPoint 演示文稿</vt:lpstr>
      <vt:lpstr>PowerPoint 演示文稿</vt:lpstr>
      <vt:lpstr>7.1 UART的原理及S5PV210的UART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Raymorn</dc:creator>
  <cp:lastModifiedBy>李 剑</cp:lastModifiedBy>
  <cp:revision>371</cp:revision>
  <dcterms:created xsi:type="dcterms:W3CDTF">2007-12-06T15:17:03Z</dcterms:created>
  <dcterms:modified xsi:type="dcterms:W3CDTF">2021-04-12T19:02:31Z</dcterms:modified>
</cp:coreProperties>
</file>