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6" r:id="rId2"/>
    <p:sldId id="264" r:id="rId3"/>
    <p:sldId id="334" r:id="rId4"/>
    <p:sldId id="338" r:id="rId5"/>
    <p:sldId id="353" r:id="rId6"/>
    <p:sldId id="383" r:id="rId7"/>
    <p:sldId id="384" r:id="rId8"/>
    <p:sldId id="355" r:id="rId9"/>
    <p:sldId id="388" r:id="rId10"/>
    <p:sldId id="356" r:id="rId11"/>
    <p:sldId id="357" r:id="rId12"/>
    <p:sldId id="359" r:id="rId13"/>
    <p:sldId id="360" r:id="rId14"/>
    <p:sldId id="361" r:id="rId15"/>
    <p:sldId id="362" r:id="rId16"/>
    <p:sldId id="364" r:id="rId17"/>
    <p:sldId id="339" r:id="rId18"/>
    <p:sldId id="340" r:id="rId19"/>
    <p:sldId id="341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9" r:id="rId28"/>
    <p:sldId id="372" r:id="rId29"/>
    <p:sldId id="386" r:id="rId30"/>
    <p:sldId id="373" r:id="rId31"/>
    <p:sldId id="374" r:id="rId32"/>
    <p:sldId id="375" r:id="rId33"/>
    <p:sldId id="376" r:id="rId34"/>
    <p:sldId id="377" r:id="rId35"/>
    <p:sldId id="378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75031" autoAdjust="0"/>
  </p:normalViewPr>
  <p:slideViewPr>
    <p:cSldViewPr>
      <p:cViewPr varScale="1">
        <p:scale>
          <a:sx n="65" d="100"/>
          <a:sy n="65" d="100"/>
        </p:scale>
        <p:origin x="1949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FA17-2B65-402B-9764-E176BFFAF3F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4715E-4A72-4FDC-8547-9EAD9D710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5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8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）波特率，就是异步传输的时候，接受和发送端之间没有同步时钟，所以就考一个约定的频率进行数据传输。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停止位，数据位，是否红外等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 startAt="5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串口接收到的数据可以先进入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，不必马上进入中断服务程序接收，这样可节省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时间。对于发送数据也一样，可以把要发送的数据一起写入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，串口控制器可按写入顺序依次发送出去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6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下一章</a:t>
            </a:r>
            <a:r>
              <a:rPr lang="en-US" altLang="zh-CN" dirty="0"/>
              <a:t>PPT</a:t>
            </a:r>
            <a:r>
              <a:rPr lang="zh-CN" altLang="en-US" dirty="0"/>
              <a:t>中有它的用户手册。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根据数据手册表，为串口</a:t>
            </a:r>
            <a:r>
              <a:rPr lang="en-US" altLang="zh-CN" dirty="0"/>
              <a:t>0</a:t>
            </a:r>
            <a:r>
              <a:rPr lang="zh-CN" altLang="en-US" dirty="0"/>
              <a:t>设置引脚：</a:t>
            </a:r>
            <a:endParaRPr lang="en-US" altLang="zh-CN" dirty="0"/>
          </a:p>
          <a:p>
            <a:r>
              <a:rPr lang="en-US" altLang="zh-CN" dirty="0"/>
              <a:t>GPA0CON&amp;=~0xFF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GPA0CON!=(2&lt;&lt;0)|(2&lt;&lt;4)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8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B228068-AE98-47ED-A0F6-4B5D5DCBB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CA3169CE-C623-4317-A873-72FD57722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95</a:t>
            </a:r>
            <a:r>
              <a:rPr lang="zh-CN" altLang="en-US" dirty="0"/>
              <a:t>页表</a:t>
            </a:r>
            <a:r>
              <a:rPr lang="en-US" altLang="zh-CN" dirty="0"/>
              <a:t>7-1</a:t>
            </a:r>
            <a:r>
              <a:rPr lang="zh-CN" altLang="en-US" dirty="0"/>
              <a:t>，</a:t>
            </a:r>
            <a:r>
              <a:rPr lang="en-US" altLang="zh-CN" dirty="0"/>
              <a:t>ucon0[10]</a:t>
            </a:r>
            <a:r>
              <a:rPr lang="zh-CN" altLang="en-US" dirty="0"/>
              <a:t>，设置时钟（后面这张</a:t>
            </a:r>
            <a:r>
              <a:rPr lang="en-US" altLang="zh-CN" dirty="0"/>
              <a:t>ppt</a:t>
            </a:r>
            <a:r>
              <a:rPr lang="zh-CN" altLang="en-US" dirty="0"/>
              <a:t>有）。</a:t>
            </a:r>
            <a:endParaRPr lang="en-US" altLang="zh-CN" dirty="0"/>
          </a:p>
          <a:p>
            <a:r>
              <a:rPr lang="zh-CN" altLang="en-US" dirty="0"/>
              <a:t>如果我要将</a:t>
            </a:r>
            <a:r>
              <a:rPr lang="en-US" altLang="zh-CN" dirty="0"/>
              <a:t>PCLK</a:t>
            </a:r>
            <a:r>
              <a:rPr lang="zh-CN" altLang="en-US" dirty="0"/>
              <a:t>设为   </a:t>
            </a:r>
            <a:r>
              <a:rPr kumimoji="1"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SLK_UART</a:t>
            </a:r>
          </a:p>
          <a:p>
            <a:endParaRPr kumimoji="1" lang="en-US" altLang="zh-CN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kumimoji="1"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UCON0|=</a:t>
            </a:r>
            <a:r>
              <a:rPr kumimoji="1" lang="zh-CN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kumimoji="1" lang="en-US" altLang="zh-CN" sz="1200" dirty="0">
                <a:solidFill>
                  <a:srgbClr val="FF0000"/>
                </a:solidFill>
                <a:latin typeface="Arial" panose="020B0604020202020204" pitchFamily="34" charset="0"/>
              </a:rPr>
              <a:t>1&lt;&lt;10</a:t>
            </a:r>
            <a:r>
              <a:rPr kumimoji="1" lang="zh-CN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endParaRPr kumimoji="1" lang="en-US" altLang="zh-CN" sz="1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26026614-B666-46D9-9C9E-FD36A636A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DBF24B-9B33-46EB-9E91-F5BA086BB6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50DC84FF-FE8F-409D-BD60-8FF49ED5F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0ABBA492-282E-4C39-9B80-85F450A72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设置一个波特率</a:t>
            </a:r>
            <a:r>
              <a:rPr lang="en-US" altLang="zh-CN" dirty="0"/>
              <a:t>115200</a:t>
            </a:r>
          </a:p>
          <a:p>
            <a:r>
              <a:rPr lang="en-US" altLang="zh-CN" dirty="0"/>
              <a:t>PCLK==66mhx</a:t>
            </a:r>
          </a:p>
          <a:p>
            <a:r>
              <a:rPr lang="en-US" altLang="zh-CN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DIV_VAL==(66Mhz/(115200*16))</a:t>
            </a:r>
            <a:r>
              <a:rPr lang="en-US" altLang="en-US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–</a:t>
            </a:r>
            <a:r>
              <a:rPr lang="en-US" altLang="en-US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1=34.8</a:t>
            </a:r>
          </a:p>
          <a:p>
            <a:endParaRPr lang="zh-CN" altLang="en-US" dirty="0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040F197D-4B8B-4F65-8142-CB51B06DE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12A009-352F-45E6-AFC4-5977C5B0B0E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50DC84FF-FE8F-409D-BD60-8FF49ED5F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0ABBA492-282E-4C39-9B80-85F450A72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设置一个波特率</a:t>
            </a:r>
            <a:r>
              <a:rPr lang="en-US" altLang="zh-CN" dirty="0"/>
              <a:t>115200</a:t>
            </a:r>
          </a:p>
          <a:p>
            <a:r>
              <a:rPr lang="en-US" altLang="zh-CN" dirty="0"/>
              <a:t>PCLK==66mhx   (</a:t>
            </a:r>
            <a:r>
              <a:rPr kumimoji="1" lang="zh-CN" altLang="en-US" dirty="0">
                <a:latin typeface="Arial" panose="020B0604020202020204" pitchFamily="34" charset="0"/>
              </a:rPr>
              <a:t>：</a:t>
            </a:r>
            <a:r>
              <a:rPr kumimoji="1" lang="en-US" altLang="zh-CN" dirty="0">
                <a:latin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UCON0|=(1&lt;&lt;10);</a:t>
            </a:r>
            <a:r>
              <a:rPr kumimoji="1"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/>
              <a:t>)</a:t>
            </a:r>
          </a:p>
          <a:p>
            <a:r>
              <a:rPr lang="en-US" altLang="zh-CN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DIV_VAL==(66Mhz/(115200*16))</a:t>
            </a:r>
            <a:r>
              <a:rPr lang="en-US" altLang="en-US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–</a:t>
            </a:r>
            <a:r>
              <a:rPr lang="en-US" altLang="en-US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1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1=34.8</a:t>
            </a:r>
          </a:p>
          <a:p>
            <a:endParaRPr lang="zh-CN" altLang="en-US" dirty="0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040F197D-4B8B-4F65-8142-CB51B06DE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12A009-352F-45E6-AFC4-5977C5B0B0E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>
                <a:latin typeface="Arial" panose="020B0604020202020204" pitchFamily="34" charset="0"/>
              </a:rPr>
              <a:t>（见课本</a:t>
            </a:r>
            <a:r>
              <a:rPr kumimoji="1" lang="en-US" altLang="zh-CN" sz="1200" dirty="0">
                <a:latin typeface="Arial" panose="020B0604020202020204" pitchFamily="34" charset="0"/>
              </a:rPr>
              <a:t>96</a:t>
            </a:r>
            <a:r>
              <a:rPr kumimoji="1" lang="zh-CN" altLang="en-US" sz="1200" dirty="0">
                <a:latin typeface="Arial" panose="020B0604020202020204" pitchFamily="34" charset="0"/>
              </a:rPr>
              <a:t>页，表</a:t>
            </a:r>
            <a:r>
              <a:rPr kumimoji="1" lang="en-US" altLang="zh-CN" sz="1200" dirty="0">
                <a:latin typeface="Arial" panose="020B0604020202020204" pitchFamily="34" charset="0"/>
              </a:rPr>
              <a:t>7-2</a:t>
            </a:r>
            <a:r>
              <a:rPr kumimoji="1" lang="zh-CN" altLang="en-US" sz="1200" dirty="0"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6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8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1C254-298B-4FC0-9566-052E27E5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59D3FBD-8939-4D96-81B6-17BFECDC845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800" y="836613"/>
            <a:ext cx="5181600" cy="15128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37F60-BF94-4E4A-9839-0A3B12458A56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084763"/>
            <a:ext cx="4319587" cy="319087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6A6CF0D-E9FF-4E58-B38C-FA73536D45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F59EC04-9110-4DE6-9109-873D78B6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Text Box 15">
            <a:extLst>
              <a:ext uri="{FF2B5EF4-FFF2-40B4-BE49-F238E27FC236}">
                <a16:creationId xmlns:a16="http://schemas.microsoft.com/office/drawing/2014/main" id="{CCF2DF6A-CD2A-44EC-A5B3-C484A3E47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56188" y="56467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浙江农林大学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3600" y="2420938"/>
            <a:ext cx="4013200" cy="2592387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dirty="0"/>
              <a:t>李剑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4213" y="836613"/>
            <a:ext cx="8229600" cy="1512887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嵌入式系统开发与应用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4851629-9A09-42FE-B884-B57CDDED37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4994130-7AF8-4A59-ACE5-1E490F289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6A720E9-8C6E-4169-B13C-9A7D1CB1A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461020F-25CE-47BC-90DA-85293841D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73D5E8F-C7CD-4369-A8C5-55086DFBD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D8ED80-1721-4A05-B58B-24E4529A2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92F95E6-9646-4729-98F8-D8E8F1D79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929EA-D3C9-4CBC-A673-B41A531EC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0454BF5-A865-4CF8-BDEE-769F742DA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8C60C2-7903-4470-8E66-FDA71938A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64BF9D-B9E7-4CD2-82ED-3236093B1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98F31-9B6E-4404-91D9-3D487C2F0F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EB7422-C453-4790-B5B5-E6BF95FDC7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57043-56EA-4A65-B35C-7163765A80E0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801621-C4AD-4F7E-89E1-10B5E401FE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B3D96-5AED-4E08-BB8E-48C369D168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C7F10-E836-4C8A-9D7A-3B1E8D413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1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1525"/>
            <a:ext cx="7924800" cy="72231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379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6ED91E-947B-4F23-A119-6F45F87A2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F9653B9-4257-4F8B-9440-37A999DB2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300301-F780-4E57-A5F4-FA3EB6615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5C6F4-EE18-4F0C-A709-36E604301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3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44675"/>
            <a:ext cx="3841750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844675"/>
            <a:ext cx="3843338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3955FC-A308-4BC0-84A5-12176D56F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53A6DF-EA74-4C04-8CFE-CA2B90665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B5987E1-68B6-4BAF-86F9-A3A34C8C8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7C4AE-CDCD-46EC-BB01-B27ABDD9F4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7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836CFFE-D00B-418B-A0A5-88D622462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47DE2-3F21-4D40-ABB0-0B53826CE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C585CF2-1A46-4F70-8F47-8D7D657BF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F4378-4EE5-4033-AF69-35A3E3E44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AE83DAE-A0AF-4BE7-ADD4-F7561F3DC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A9B047-B21F-465F-9992-38B7731CF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2C436A-385D-4472-ABD7-DAE6C72F3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7ADC-28EB-4E3C-B77C-5C7BEF779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9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5128D29-6A07-4802-AD7D-843E5D191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C024413-F25B-4922-8085-69737A747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5BA29DB-756D-450E-B276-FE85B9EBB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2A4F-D4B8-4F64-9055-1A6E71A4B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83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F699E9-F237-4006-8D04-2347AC918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DAB042-B03F-478F-8B0D-52B8C20B3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E4E5BBA-7108-4E6B-831C-49C9E9E53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D8D24-E927-4E2B-884C-AB5A1059F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7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6E26CA6-B4AC-4232-AC8A-AC28A0A71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25CFF4-7F7B-4282-A397-2AF979E26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2F56D59-8D66-431C-8EEC-27D2A5B26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A59AD-6A5D-4005-A3C8-91B21BD88F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6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>
            <a:extLst>
              <a:ext uri="{FF2B5EF4-FFF2-40B4-BE49-F238E27FC236}">
                <a16:creationId xmlns:a16="http://schemas.microsoft.com/office/drawing/2014/main" id="{98C11488-691E-478A-97AC-16BE8F4F9F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4">
              <a:extLst>
                <a:ext uri="{FF2B5EF4-FFF2-40B4-BE49-F238E27FC236}">
                  <a16:creationId xmlns:a16="http://schemas.microsoft.com/office/drawing/2014/main" id="{2CAB9A2A-79E6-49B0-8E31-7A9F642B32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769A81C0-7F2B-4507-81FA-33DEFA3B7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" name="Group 6">
            <a:extLst>
              <a:ext uri="{FF2B5EF4-FFF2-40B4-BE49-F238E27FC236}">
                <a16:creationId xmlns:a16="http://schemas.microsoft.com/office/drawing/2014/main" id="{35BDC08A-292A-4B05-A27D-A94EE8CF851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84313"/>
            <a:ext cx="7391400" cy="319087"/>
            <a:chOff x="144" y="1248"/>
            <a:chExt cx="4656" cy="201"/>
          </a:xfrm>
        </p:grpSpPr>
        <p:sp>
          <p:nvSpPr>
            <p:cNvPr id="1034" name="AutoShape 7">
              <a:extLst>
                <a:ext uri="{FF2B5EF4-FFF2-40B4-BE49-F238E27FC236}">
                  <a16:creationId xmlns:a16="http://schemas.microsoft.com/office/drawing/2014/main" id="{AD438710-83C7-42A8-B439-13A3A74C6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AutoShape 8">
              <a:extLst>
                <a:ext uri="{FF2B5EF4-FFF2-40B4-BE49-F238E27FC236}">
                  <a16:creationId xmlns:a16="http://schemas.microsoft.com/office/drawing/2014/main" id="{39D0D16B-BAA3-4D10-BD33-8C649995A7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9">
            <a:extLst>
              <a:ext uri="{FF2B5EF4-FFF2-40B4-BE49-F238E27FC236}">
                <a16:creationId xmlns:a16="http://schemas.microsoft.com/office/drawing/2014/main" id="{64A77398-F14F-47CE-88FA-BE74BFC45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722313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36EA5CBC-3078-47E8-9554-17A12E3AF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44675"/>
            <a:ext cx="7837488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F649CAEA-DDED-40CD-8F14-707C463609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F46D05E2-2BD5-42F9-B688-04C21A4A59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56D2AD18-8C44-486D-986D-E9A65D4764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C7411B3A-228B-4D9D-A87C-DE1643028F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0%81%E5%85%83/105250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6875AC28-EA5B-4699-8751-8FB81619DE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87900" y="2420938"/>
            <a:ext cx="4013200" cy="2519362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李剑</a:t>
            </a: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7B816C5-E717-40BF-8ED1-0E25DDF0BF9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765175"/>
            <a:ext cx="8229600" cy="1512888"/>
          </a:xfrm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次课 嵌入式系统编程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7D6D3C51-52AA-42AD-89C2-D639E3F6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45060" name="文本框 3">
            <a:extLst>
              <a:ext uri="{FF2B5EF4-FFF2-40B4-BE49-F238E27FC236}">
                <a16:creationId xmlns:a16="http://schemas.microsoft.com/office/drawing/2014/main" id="{9AA98CDC-C6EB-4426-829A-C9E761D6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52" y="1864566"/>
            <a:ext cx="799147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4)</a:t>
            </a:r>
            <a:r>
              <a:rPr kumimoji="1" lang="zh-CN" altLang="en-US" sz="2400" dirty="0">
                <a:latin typeface="Arial" panose="020B0604020202020204" pitchFamily="34" charset="0"/>
              </a:rPr>
              <a:t> 设置数据传输格式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    由寄存器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ULCONn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400" dirty="0">
                <a:latin typeface="Arial" panose="020B0604020202020204" pitchFamily="34" charset="0"/>
              </a:rPr>
              <a:t>设置红外模式、校验模式、停止位宽度、数据位宽度。（见课本</a:t>
            </a:r>
            <a:r>
              <a:rPr kumimoji="1" lang="en-US" altLang="zh-CN" sz="2400" dirty="0">
                <a:latin typeface="Arial" panose="020B0604020202020204" pitchFamily="34" charset="0"/>
              </a:rPr>
              <a:t>96</a:t>
            </a:r>
            <a:r>
              <a:rPr kumimoji="1" lang="zh-CN" altLang="en-US" sz="2400" dirty="0">
                <a:latin typeface="Arial" panose="020B0604020202020204" pitchFamily="34" charset="0"/>
              </a:rPr>
              <a:t>页，表</a:t>
            </a:r>
            <a:r>
              <a:rPr kumimoji="1" lang="en-US" altLang="zh-CN" sz="2400" dirty="0">
                <a:latin typeface="Arial" panose="020B0604020202020204" pitchFamily="34" charset="0"/>
              </a:rPr>
              <a:t>7-2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3A9CFCB-66CE-4B4F-8233-D53521363C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6" name="图片 802819">
            <a:extLst>
              <a:ext uri="{FF2B5EF4-FFF2-40B4-BE49-F238E27FC236}">
                <a16:creationId xmlns:a16="http://schemas.microsoft.com/office/drawing/2014/main" id="{F4C24ADE-A0BD-4143-A233-842147C2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8" y="3218783"/>
            <a:ext cx="5880684" cy="357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08BFED-6155-4A67-82BF-849DA6571CE2}"/>
              </a:ext>
            </a:extLst>
          </p:cNvPr>
          <p:cNvSpPr txBox="1"/>
          <p:nvPr/>
        </p:nvSpPr>
        <p:spPr>
          <a:xfrm>
            <a:off x="6692702" y="3218783"/>
            <a:ext cx="234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问：数据位</a:t>
            </a:r>
            <a:r>
              <a:rPr lang="en-US" altLang="zh-CN" dirty="0"/>
              <a:t>8</a:t>
            </a:r>
            <a:r>
              <a:rPr lang="zh-CN" altLang="en-US" dirty="0"/>
              <a:t>位，停止位</a:t>
            </a:r>
            <a:r>
              <a:rPr lang="en-US" altLang="zh-CN" dirty="0"/>
              <a:t>1</a:t>
            </a:r>
            <a:r>
              <a:rPr lang="zh-CN" altLang="en-US" dirty="0"/>
              <a:t>位，奇校验，正常串口，怎么设置？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8C6FC1-CBAC-4BC4-9973-B1FA2B78B745}"/>
              </a:ext>
            </a:extLst>
          </p:cNvPr>
          <p:cNvSpPr txBox="1"/>
          <p:nvPr/>
        </p:nvSpPr>
        <p:spPr>
          <a:xfrm>
            <a:off x="6692702" y="4431642"/>
            <a:ext cx="234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ULCON0=(3)|(0&lt;&lt;2)|(4&lt;&lt;3)|(0&lt;&lt;6)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CF1ADE68-B6CE-4D0B-BAE2-B7C60DB4A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41987" name="文本框 3">
            <a:extLst>
              <a:ext uri="{FF2B5EF4-FFF2-40B4-BE49-F238E27FC236}">
                <a16:creationId xmlns:a16="http://schemas.microsoft.com/office/drawing/2014/main" id="{DC48C416-6C55-4155-8EAE-158ED49AF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7700962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5)</a:t>
            </a:r>
            <a:r>
              <a:rPr kumimoji="1" lang="zh-CN" altLang="en-US" sz="2400">
                <a:latin typeface="Arial" panose="020B0604020202020204" pitchFamily="34" charset="0"/>
              </a:rPr>
              <a:t> 启用或禁止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配置寄存器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UFCONn</a:t>
            </a:r>
            <a:r>
              <a:rPr kumimoji="1" lang="zh-CN" altLang="en-US" sz="2400">
                <a:latin typeface="Arial" panose="020B0604020202020204" pitchFamily="34" charset="0"/>
              </a:rPr>
              <a:t>实现</a:t>
            </a:r>
            <a:r>
              <a:rPr kumimoji="1" lang="zh-CN" altLang="en-US" sz="2400">
                <a:solidFill>
                  <a:srgbClr val="E4801A"/>
                </a:solidFill>
                <a:latin typeface="Arial" panose="020B0604020202020204" pitchFamily="34" charset="0"/>
              </a:rPr>
              <a:t>是否使用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latin typeface="Arial" panose="020B0604020202020204" pitchFamily="34" charset="0"/>
              </a:rPr>
              <a:t>、设置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solidFill>
                  <a:srgbClr val="E4801A"/>
                </a:solidFill>
                <a:latin typeface="Arial" panose="020B0604020202020204" pitchFamily="34" charset="0"/>
              </a:rPr>
              <a:t>触发阈值</a:t>
            </a:r>
            <a:r>
              <a:rPr kumimoji="1" lang="zh-CN" altLang="en-US" sz="2400">
                <a:latin typeface="Arial" panose="020B0604020202020204" pitchFamily="34" charset="0"/>
              </a:rPr>
              <a:t>、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solidFill>
                  <a:srgbClr val="E4801A"/>
                </a:solidFill>
                <a:latin typeface="Arial" panose="020B0604020202020204" pitchFamily="34" charset="0"/>
              </a:rPr>
              <a:t>复位</a:t>
            </a:r>
            <a:r>
              <a:rPr kumimoji="1" lang="zh-CN" altLang="en-US" sz="2400">
                <a:latin typeface="Arial" panose="020B0604020202020204" pitchFamily="34" charset="0"/>
              </a:rPr>
              <a:t>功能。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B0F0"/>
                </a:solidFill>
                <a:latin typeface="Arial" panose="020B0604020202020204" pitchFamily="34" charset="0"/>
              </a:rPr>
              <a:t>    </a:t>
            </a:r>
            <a:r>
              <a:rPr kumimoji="1"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solidFill>
                  <a:srgbClr val="00B0F0"/>
                </a:solidFill>
                <a:latin typeface="Arial" panose="020B0604020202020204" pitchFamily="34" charset="0"/>
              </a:rPr>
              <a:t>触发阈值：</a:t>
            </a:r>
            <a:r>
              <a:rPr kumimoji="1" lang="zh-CN" altLang="en-US" sz="2400">
                <a:latin typeface="Arial" panose="020B0604020202020204" pitchFamily="34" charset="0"/>
              </a:rPr>
              <a:t>发送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latin typeface="Arial" panose="020B0604020202020204" pitchFamily="34" charset="0"/>
              </a:rPr>
              <a:t>中有多少个数据时产生中断；接收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latin typeface="Arial" panose="020B0604020202020204" pitchFamily="34" charset="0"/>
              </a:rPr>
              <a:t>中有多少个数据时产生中断。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511B595-2EDF-4D29-8EBA-E87383535D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6325D87D-470F-48B3-8827-FACEC3A91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41CC8C7-340A-4871-8E52-79DC8E8EF2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48133" name="图片 806915">
            <a:extLst>
              <a:ext uri="{FF2B5EF4-FFF2-40B4-BE49-F238E27FC236}">
                <a16:creationId xmlns:a16="http://schemas.microsoft.com/office/drawing/2014/main" id="{7B4F43C0-9144-40B1-ABE3-CA69799D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2428875"/>
            <a:ext cx="7099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文本框 8">
            <a:extLst>
              <a:ext uri="{FF2B5EF4-FFF2-40B4-BE49-F238E27FC236}">
                <a16:creationId xmlns:a16="http://schemas.microsoft.com/office/drawing/2014/main" id="{34C06126-8126-450D-8651-BBB4E8D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770096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5)</a:t>
            </a:r>
            <a:r>
              <a:rPr kumimoji="1" lang="zh-CN" altLang="en-US" sz="2400">
                <a:latin typeface="Arial" panose="020B0604020202020204" pitchFamily="34" charset="0"/>
              </a:rPr>
              <a:t> 启用或禁止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B47714AD-7BCC-4CFC-B19C-923C60A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687357E-6707-4EC7-A0D3-1ECFA57EE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49157" name="图片 807940">
            <a:extLst>
              <a:ext uri="{FF2B5EF4-FFF2-40B4-BE49-F238E27FC236}">
                <a16:creationId xmlns:a16="http://schemas.microsoft.com/office/drawing/2014/main" id="{BD22B2C9-3B05-43C8-84E7-A335CFEB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571750"/>
            <a:ext cx="866775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文本框 9">
            <a:extLst>
              <a:ext uri="{FF2B5EF4-FFF2-40B4-BE49-F238E27FC236}">
                <a16:creationId xmlns:a16="http://schemas.microsoft.com/office/drawing/2014/main" id="{13ED3A0B-1FE3-4853-AA81-BC3617013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770096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5)</a:t>
            </a:r>
            <a:r>
              <a:rPr kumimoji="1" lang="zh-CN" altLang="en-US" sz="2400">
                <a:latin typeface="Arial" panose="020B0604020202020204" pitchFamily="34" charset="0"/>
              </a:rPr>
              <a:t> 启用或禁止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49159" name="文本框 1">
            <a:extLst>
              <a:ext uri="{FF2B5EF4-FFF2-40B4-BE49-F238E27FC236}">
                <a16:creationId xmlns:a16="http://schemas.microsoft.com/office/drawing/2014/main" id="{CE20CB29-83B5-4C50-9BD7-5AABC779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2708275"/>
            <a:ext cx="1512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400">
                <a:latin typeface="Arial" panose="020B0604020202020204" pitchFamily="34" charset="0"/>
              </a:rPr>
              <a:t>Rx FIFO Trigger Level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1C01F4A3-EAC1-45BB-BB3E-E67C5FE0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D1CD3AF-AD0A-4311-B5EC-C6AF00CF3B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45061" name="文本框 5">
            <a:extLst>
              <a:ext uri="{FF2B5EF4-FFF2-40B4-BE49-F238E27FC236}">
                <a16:creationId xmlns:a16="http://schemas.microsoft.com/office/drawing/2014/main" id="{12966467-1308-41FA-85FC-16C41C0A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1989138"/>
            <a:ext cx="8062912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6)</a:t>
            </a:r>
            <a:r>
              <a:rPr kumimoji="1" lang="zh-CN" altLang="en-US" sz="2400" dirty="0">
                <a:latin typeface="Arial" panose="020B0604020202020204" pitchFamily="34" charset="0"/>
              </a:rPr>
              <a:t> 收发数据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     </a:t>
            </a:r>
            <a:r>
              <a:rPr kumimoji="1" lang="zh-CN" altLang="en-US" sz="2400" dirty="0">
                <a:solidFill>
                  <a:srgbClr val="E4801A"/>
                </a:solidFill>
                <a:latin typeface="Arial" panose="020B0604020202020204" pitchFamily="34" charset="0"/>
              </a:rPr>
              <a:t>发送数据：</a:t>
            </a:r>
            <a:r>
              <a:rPr kumimoji="1" lang="en-US" altLang="zh-CN" sz="2400" dirty="0">
                <a:latin typeface="Arial" panose="020B0604020202020204" pitchFamily="34" charset="0"/>
              </a:rPr>
              <a:t>CPU</a:t>
            </a:r>
            <a:r>
              <a:rPr kumimoji="1" lang="zh-CN" altLang="en-US" sz="2400" dirty="0">
                <a:latin typeface="Arial" panose="020B0604020202020204" pitchFamily="34" charset="0"/>
              </a:rPr>
              <a:t>将数据写入寄存器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UTXHn</a:t>
            </a:r>
            <a:r>
              <a:rPr kumimoji="1" lang="zh-CN" altLang="en-US" sz="2400" dirty="0">
                <a:latin typeface="Arial" panose="020B0604020202020204" pitchFamily="34" charset="0"/>
              </a:rPr>
              <a:t> ，</a:t>
            </a:r>
            <a:r>
              <a:rPr kumimoji="1" lang="en-US" altLang="zh-CN" sz="2400" dirty="0" err="1">
                <a:latin typeface="Arial" panose="020B0604020202020204" pitchFamily="34" charset="0"/>
              </a:rPr>
              <a:t>UARTn</a:t>
            </a:r>
            <a:r>
              <a:rPr kumimoji="1" lang="zh-CN" altLang="en-US" sz="2400" dirty="0">
                <a:latin typeface="Arial" panose="020B0604020202020204" pitchFamily="34" charset="0"/>
              </a:rPr>
              <a:t>将数据保存到缓冲区中，并自动发送出去。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     </a:t>
            </a:r>
            <a:r>
              <a:rPr kumimoji="1" lang="zh-CN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接收数据：</a:t>
            </a:r>
            <a:r>
              <a:rPr kumimoji="1" lang="en-US" altLang="zh-CN" sz="2400" noProof="1">
                <a:latin typeface="Arial" panose="020B0604020202020204" pitchFamily="34" charset="0"/>
              </a:rPr>
              <a:t>CPU</a:t>
            </a:r>
            <a:r>
              <a:rPr kumimoji="1" lang="zh-CN" altLang="en-US" sz="2400" noProof="1">
                <a:latin typeface="Arial" panose="020B0604020202020204" pitchFamily="34" charset="0"/>
              </a:rPr>
              <a:t>读取</a:t>
            </a:r>
            <a:r>
              <a:rPr kumimoji="1" lang="en-US" altLang="zh-CN" sz="2400" noProof="1">
                <a:solidFill>
                  <a:srgbClr val="FF0000"/>
                </a:solidFill>
                <a:latin typeface="Arial" panose="020B0604020202020204" pitchFamily="34" charset="0"/>
              </a:rPr>
              <a:t>URXHn</a:t>
            </a:r>
            <a:r>
              <a:rPr kumimoji="1" lang="zh-CN" altLang="en-US" sz="2400" noProof="1">
                <a:latin typeface="Arial" panose="020B0604020202020204" pitchFamily="34" charset="0"/>
              </a:rPr>
              <a:t>寄存器即可获得数据。</a:t>
            </a:r>
            <a:endParaRPr lang="zh-CN" altLang="zh-CN" sz="2400" noProof="1"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9AD4E-17FD-4D28-AD29-54010A212700}"/>
              </a:ext>
            </a:extLst>
          </p:cNvPr>
          <p:cNvSpPr txBox="1"/>
          <p:nvPr/>
        </p:nvSpPr>
        <p:spPr>
          <a:xfrm>
            <a:off x="1368252" y="424479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  a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</a:p>
          <a:p>
            <a:r>
              <a:rPr lang="en-US" altLang="zh-CN" dirty="0"/>
              <a:t>UTXH0=a   </a:t>
            </a:r>
          </a:p>
          <a:p>
            <a:endParaRPr lang="en-US" altLang="zh-CN" dirty="0"/>
          </a:p>
          <a:p>
            <a:r>
              <a:rPr lang="en-US" altLang="zh-CN" dirty="0"/>
              <a:t>b=URXH0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39C903A4-8BFA-45D0-ADEC-E0543402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51204" name="文本框 3">
            <a:extLst>
              <a:ext uri="{FF2B5EF4-FFF2-40B4-BE49-F238E27FC236}">
                <a16:creationId xmlns:a16="http://schemas.microsoft.com/office/drawing/2014/main" id="{B0DA41B7-C4F7-4B10-A3F5-3A68599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062912" cy="22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7)</a:t>
            </a:r>
            <a:r>
              <a:rPr kumimoji="1" lang="zh-CN" altLang="en-US" sz="2400" dirty="0">
                <a:latin typeface="Arial" panose="020B0604020202020204" pitchFamily="34" charset="0"/>
              </a:rPr>
              <a:t> 收发数据状态的控制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     由寄存器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UTRSTATn</a:t>
            </a:r>
            <a:r>
              <a:rPr kumimoji="1" lang="zh-CN" altLang="en-US" sz="2400" dirty="0">
                <a:latin typeface="Arial" panose="020B0604020202020204" pitchFamily="34" charset="0"/>
              </a:rPr>
              <a:t> 可知数据是否收发完毕。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     </a:t>
            </a:r>
            <a:r>
              <a:rPr kumimoji="1" lang="zh-CN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发送：</a:t>
            </a:r>
            <a:r>
              <a:rPr kumimoji="1"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while(!(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UTRSTAT0 &amp; (1&lt;&lt;2)</a:t>
            </a:r>
            <a:r>
              <a:rPr kumimoji="1"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)</a:t>
            </a:r>
            <a:r>
              <a:rPr kumimoji="1" lang="zh-CN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｛｝</a:t>
            </a:r>
            <a:endParaRPr kumimoji="1" lang="en-US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     </a:t>
            </a:r>
            <a:r>
              <a:rPr kumimoji="1" lang="zh-CN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接受：</a:t>
            </a:r>
            <a:r>
              <a:rPr kumimoji="1"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while(!(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UTRSTAT0 &amp; (  &lt;&lt;  )</a:t>
            </a:r>
            <a:r>
              <a:rPr kumimoji="1"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)</a:t>
            </a:r>
            <a:r>
              <a:rPr kumimoji="1" lang="zh-CN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｛｝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8B7056-CDA6-418D-9CF1-40FEEA5611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5" name="图片 811011">
            <a:extLst>
              <a:ext uri="{FF2B5EF4-FFF2-40B4-BE49-F238E27FC236}">
                <a16:creationId xmlns:a16="http://schemas.microsoft.com/office/drawing/2014/main" id="{A2F31B90-FCF3-453A-A31D-BA2DA13B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4876"/>
            <a:ext cx="3960440" cy="237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DBC8CB4-1DFB-4958-8A7D-F2A30FDDD644}"/>
              </a:ext>
            </a:extLst>
          </p:cNvPr>
          <p:cNvSpPr/>
          <p:nvPr/>
        </p:nvSpPr>
        <p:spPr>
          <a:xfrm>
            <a:off x="5220072" y="458112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（具体内容可见课本</a:t>
            </a:r>
            <a:r>
              <a:rPr kumimoji="1" lang="en-US" altLang="zh-CN" dirty="0"/>
              <a:t>97</a:t>
            </a:r>
            <a:r>
              <a:rPr kumimoji="1" lang="zh-CN" altLang="en-US" dirty="0"/>
              <a:t>页，表</a:t>
            </a:r>
            <a:r>
              <a:rPr kumimoji="1" lang="en-US" altLang="zh-CN" dirty="0"/>
              <a:t>7-3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EDD6A290-F3CF-4069-AD59-B74CC1AE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5A97AE3-3625-4DCA-8F31-941EDCB3B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48133" name="文本框 5">
            <a:extLst>
              <a:ext uri="{FF2B5EF4-FFF2-40B4-BE49-F238E27FC236}">
                <a16:creationId xmlns:a16="http://schemas.microsoft.com/office/drawing/2014/main" id="{3A94E70F-40AB-4F49-A759-4F8AF560D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2013364"/>
            <a:ext cx="8062912" cy="309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8)</a:t>
            </a:r>
            <a:r>
              <a:rPr kumimoji="1" lang="zh-CN" altLang="en-US" sz="2400" dirty="0">
                <a:latin typeface="Arial" panose="020B0604020202020204" pitchFamily="34" charset="0"/>
              </a:rPr>
              <a:t> 数据传输时的错误控制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en-US" sz="2400" noProof="1">
                <a:latin typeface="Arial" panose="020B0604020202020204" pitchFamily="34" charset="0"/>
              </a:rPr>
              <a:t>     </a:t>
            </a:r>
            <a:r>
              <a:rPr kumimoji="1" lang="zh-CN" altLang="en-US" sz="2400" noProof="1">
                <a:latin typeface="Arial" panose="020B0604020202020204" pitchFamily="34" charset="0"/>
              </a:rPr>
              <a:t>由</a:t>
            </a:r>
            <a:r>
              <a:rPr kumimoji="1" lang="en-US" altLang="zh-CN" sz="2400" noProof="1">
                <a:solidFill>
                  <a:srgbClr val="E4801A"/>
                </a:solidFill>
                <a:latin typeface="Arial" panose="020B0604020202020204" pitchFamily="34" charset="0"/>
              </a:rPr>
              <a:t>bit[0]~bit[3]</a:t>
            </a:r>
            <a:r>
              <a:rPr kumimoji="1" lang="zh-CN" altLang="en-US" sz="2400" noProof="1">
                <a:latin typeface="Arial" panose="020B0604020202020204" pitchFamily="34" charset="0"/>
              </a:rPr>
              <a:t>分别表示是否溢出、是否校验错误、是否帧错误、是否检测到</a:t>
            </a:r>
            <a:r>
              <a:rPr kumimoji="1" lang="en-US" altLang="zh-CN" sz="2400" noProof="1">
                <a:latin typeface="Arial" panose="020B0604020202020204" pitchFamily="34" charset="0"/>
              </a:rPr>
              <a:t>break</a:t>
            </a:r>
            <a:r>
              <a:rPr kumimoji="1" lang="zh-CN" altLang="en-US" sz="2400" noProof="1">
                <a:latin typeface="Arial" panose="020B0604020202020204" pitchFamily="34" charset="0"/>
              </a:rPr>
              <a:t>信号。错误状态被读取后，寄存器</a:t>
            </a:r>
            <a:r>
              <a:rPr kumimoji="1" lang="zh-CN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自动清零</a:t>
            </a:r>
            <a:r>
              <a:rPr kumimoji="1" lang="zh-CN" altLang="en-US" sz="2400" noProof="1">
                <a:latin typeface="Arial" panose="020B0604020202020204" pitchFamily="34" charset="0"/>
              </a:rPr>
              <a:t>。</a:t>
            </a:r>
            <a:endParaRPr kumimoji="1" lang="en-US" altLang="zh-CN" sz="2400" noProof="1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zh-CN" sz="24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R0=UERSTAT0(</a:t>
            </a:r>
            <a:r>
              <a:rPr kumimoji="1" lang="zh-CN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自动清零</a:t>
            </a:r>
            <a:r>
              <a:rPr kumimoji="1" lang="en-US" altLang="zh-CN" sz="24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)</a:t>
            </a:r>
          </a:p>
          <a:p>
            <a:pPr>
              <a:spcBef>
                <a:spcPts val="1200"/>
              </a:spcBef>
              <a:buClrTx/>
              <a:buFontTx/>
              <a:buNone/>
            </a:pPr>
            <a:endParaRPr lang="zh-CN" altLang="zh-CN" sz="2400" noProof="1"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0BDAC-44E6-4853-9A51-0F24CDCA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49573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92C9DFFF-DCCA-4263-99D0-18BB8088938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988840"/>
            <a:ext cx="7993062" cy="431958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200" cap="none" dirty="0"/>
              <a:t>7.2.1</a:t>
            </a:r>
            <a:r>
              <a:rPr lang="zh-CN" altLang="en-US" sz="3200" cap="none" dirty="0"/>
              <a:t> </a:t>
            </a:r>
            <a:r>
              <a:rPr lang="zh-CN" altLang="zh-CN" sz="3200" cap="none" dirty="0"/>
              <a:t>实验介绍</a:t>
            </a:r>
            <a:endParaRPr lang="en-US" altLang="zh-CN" sz="3200" cap="none" dirty="0"/>
          </a:p>
          <a:p>
            <a:pPr marL="0" indent="0" algn="just" eaLnBrk="1" hangingPunct="1">
              <a:lnSpc>
                <a:spcPct val="8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zh-CN" sz="2400" cap="none" dirty="0"/>
              <a:t>1.</a:t>
            </a:r>
            <a:r>
              <a:rPr lang="zh-CN" altLang="en-US" sz="2400" cap="none" dirty="0"/>
              <a:t> 功能</a:t>
            </a:r>
            <a:endParaRPr lang="en-US" altLang="zh-CN" sz="2400" cap="none" dirty="0"/>
          </a:p>
          <a:p>
            <a:pPr marL="0" indent="0" algn="just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cap="none" dirty="0"/>
              <a:t>    </a:t>
            </a:r>
            <a:r>
              <a:rPr lang="zh-CN" altLang="zh-CN" sz="2400" cap="none" dirty="0"/>
              <a:t>通过串口接收数据“</a:t>
            </a:r>
            <a:r>
              <a:rPr lang="en-US" altLang="zh-CN" sz="2400" cap="none" dirty="0"/>
              <a:t>1</a:t>
            </a:r>
            <a:r>
              <a:rPr lang="zh-CN" altLang="zh-CN" sz="2400" cap="none" dirty="0"/>
              <a:t>”使</a:t>
            </a:r>
            <a:r>
              <a:rPr lang="en-US" altLang="zh-CN" sz="2400" cap="none" dirty="0"/>
              <a:t>LED1</a:t>
            </a:r>
            <a:r>
              <a:rPr lang="zh-CN" altLang="zh-CN" sz="2400" cap="none" dirty="0"/>
              <a:t>亮，“</a:t>
            </a:r>
            <a:r>
              <a:rPr lang="en-US" altLang="zh-CN" sz="2400" cap="none" dirty="0"/>
              <a:t>2</a:t>
            </a:r>
            <a:r>
              <a:rPr lang="zh-CN" altLang="zh-CN" sz="2400" cap="none" dirty="0"/>
              <a:t>”使</a:t>
            </a:r>
            <a:r>
              <a:rPr lang="en-US" altLang="zh-CN" sz="2400" cap="none" dirty="0"/>
              <a:t>LED1</a:t>
            </a:r>
            <a:r>
              <a:rPr lang="zh-CN" altLang="zh-CN" sz="2400" cap="none" dirty="0"/>
              <a:t>灭，“</a:t>
            </a:r>
            <a:r>
              <a:rPr lang="en-US" altLang="zh-CN" sz="2400" cap="none" dirty="0"/>
              <a:t>3</a:t>
            </a:r>
            <a:r>
              <a:rPr lang="zh-CN" altLang="zh-CN" sz="2400" cap="none" dirty="0"/>
              <a:t>”使</a:t>
            </a:r>
            <a:r>
              <a:rPr lang="en-US" altLang="zh-CN" sz="2400" cap="none" dirty="0"/>
              <a:t>LED2</a:t>
            </a:r>
            <a:r>
              <a:rPr lang="zh-CN" altLang="zh-CN" sz="2400" cap="none" dirty="0"/>
              <a:t>亮，“</a:t>
            </a:r>
            <a:r>
              <a:rPr lang="en-US" altLang="zh-CN" sz="2400" cap="none" dirty="0"/>
              <a:t>4</a:t>
            </a:r>
            <a:r>
              <a:rPr lang="zh-CN" altLang="zh-CN" sz="2400" cap="none" dirty="0"/>
              <a:t>”使</a:t>
            </a:r>
            <a:r>
              <a:rPr lang="en-US" altLang="zh-CN" sz="2400" cap="none" dirty="0"/>
              <a:t>LED2</a:t>
            </a:r>
            <a:r>
              <a:rPr lang="zh-CN" altLang="zh-CN" sz="2400" cap="none" dirty="0"/>
              <a:t>灭。</a:t>
            </a:r>
          </a:p>
          <a:p>
            <a:pPr marL="0" indent="0" algn="just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CN" sz="2400" cap="none" dirty="0"/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cap="none" dirty="0"/>
              <a:t>2.</a:t>
            </a:r>
            <a:r>
              <a:rPr lang="zh-CN" altLang="en-US" sz="2400" cap="none" dirty="0"/>
              <a:t> </a:t>
            </a:r>
            <a:r>
              <a:rPr lang="zh-CN" altLang="zh-CN" sz="2400" cap="none" dirty="0"/>
              <a:t>原理</a:t>
            </a:r>
            <a:endParaRPr lang="en-US" altLang="zh-CN" sz="2400" cap="none" dirty="0"/>
          </a:p>
          <a:p>
            <a:pPr marL="0" indent="0" algn="just" eaLnBrk="1" hangingPunct="1"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zh-CN" altLang="en-US" sz="2400" cap="none" dirty="0"/>
              <a:t>    </a:t>
            </a:r>
            <a:r>
              <a:rPr lang="en-US" altLang="zh-CN" sz="2400" cap="none" dirty="0"/>
              <a:t>UART0</a:t>
            </a:r>
            <a:r>
              <a:rPr lang="zh-CN" altLang="zh-CN" sz="2400" cap="none" dirty="0"/>
              <a:t>控制器与一个</a:t>
            </a:r>
            <a:r>
              <a:rPr lang="en-US" altLang="zh-CN" sz="2400" cap="none" dirty="0"/>
              <a:t>RS-232</a:t>
            </a:r>
            <a:r>
              <a:rPr lang="zh-CN" altLang="zh-CN" sz="2400" cap="none" dirty="0"/>
              <a:t>的电平转换模块相连，配置好</a:t>
            </a:r>
            <a:r>
              <a:rPr lang="en-US" altLang="zh-CN" sz="2400" cap="none" dirty="0"/>
              <a:t>UART0</a:t>
            </a:r>
            <a:r>
              <a:rPr lang="zh-CN" altLang="zh-CN" sz="2400" cap="none" dirty="0"/>
              <a:t>后，</a:t>
            </a:r>
            <a:r>
              <a:rPr lang="en-US" altLang="zh-CN" sz="2400" cap="none" dirty="0"/>
              <a:t>CPU</a:t>
            </a:r>
            <a:r>
              <a:rPr lang="zh-CN" altLang="zh-CN" sz="2400" cap="none" dirty="0"/>
              <a:t>发送给</a:t>
            </a:r>
            <a:r>
              <a:rPr lang="en-US" altLang="zh-CN" sz="2400" cap="none" dirty="0"/>
              <a:t>UART0</a:t>
            </a:r>
            <a:r>
              <a:rPr lang="zh-CN" altLang="zh-CN" sz="2400" cap="none" dirty="0"/>
              <a:t>的数据可以通过串口输出到</a:t>
            </a:r>
            <a:r>
              <a:rPr lang="en-US" altLang="zh-CN" sz="2400" cap="none" dirty="0"/>
              <a:t>PC</a:t>
            </a:r>
            <a:r>
              <a:rPr lang="zh-CN" altLang="zh-CN" sz="2400" cap="none" dirty="0"/>
              <a:t>机上（</a:t>
            </a:r>
            <a:r>
              <a:rPr lang="en-US" altLang="zh-CN" sz="2400" cap="none" dirty="0"/>
              <a:t>PC</a:t>
            </a:r>
            <a:r>
              <a:rPr lang="zh-CN" altLang="zh-CN" sz="2400" cap="none" dirty="0"/>
              <a:t>机上需要接收工具，比如</a:t>
            </a:r>
            <a:r>
              <a:rPr lang="en-US" altLang="zh-CN" sz="2400" cap="none" dirty="0" err="1"/>
              <a:t>SecureCRT</a:t>
            </a:r>
            <a:r>
              <a:rPr lang="zh-CN" altLang="zh-CN" sz="2400" cap="none" dirty="0"/>
              <a:t>）</a:t>
            </a:r>
            <a:r>
              <a:rPr lang="zh-CN" altLang="en-US" sz="2400" cap="none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7-4">
            <a:extLst>
              <a:ext uri="{FF2B5EF4-FFF2-40B4-BE49-F238E27FC236}">
                <a16:creationId xmlns:a16="http://schemas.microsoft.com/office/drawing/2014/main" id="{FA948873-A0AD-4383-9F2E-45E204DC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00413"/>
            <a:ext cx="48768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B34EBC8-5387-444B-8FD6-0AB074CD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55300" name="内容占位符 2">
            <a:extLst>
              <a:ext uri="{FF2B5EF4-FFF2-40B4-BE49-F238E27FC236}">
                <a16:creationId xmlns:a16="http://schemas.microsoft.com/office/drawing/2014/main" id="{63453CAB-D1B1-4A7D-A746-BC76B3C815F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088" y="1125538"/>
            <a:ext cx="7993062" cy="5746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200" cap="none"/>
              <a:t>7.2.1</a:t>
            </a:r>
            <a:r>
              <a:rPr lang="zh-CN" altLang="en-US" sz="3200" cap="none"/>
              <a:t> </a:t>
            </a:r>
            <a:r>
              <a:rPr lang="zh-CN" altLang="zh-CN" sz="3200" cap="none"/>
              <a:t>实验介绍</a:t>
            </a:r>
            <a:endParaRPr lang="en-US" altLang="zh-CN" sz="3200" cap="none"/>
          </a:p>
        </p:txBody>
      </p:sp>
      <p:sp>
        <p:nvSpPr>
          <p:cNvPr id="55301" name="文本框 2">
            <a:extLst>
              <a:ext uri="{FF2B5EF4-FFF2-40B4-BE49-F238E27FC236}">
                <a16:creationId xmlns:a16="http://schemas.microsoft.com/office/drawing/2014/main" id="{1D8FF289-CF9A-455F-B404-B1F3AEE19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6351588"/>
            <a:ext cx="399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UART——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r>
              <a:rPr kumimoji="1" lang="en-US" altLang="zh-CN" sz="2400">
                <a:latin typeface="Arial" panose="020B0604020202020204" pitchFamily="34" charset="0"/>
              </a:rPr>
              <a:t>RS-232</a:t>
            </a:r>
            <a:r>
              <a:rPr kumimoji="1" lang="zh-CN" altLang="en-US" sz="2400">
                <a:latin typeface="Arial" panose="020B0604020202020204" pitchFamily="34" charset="0"/>
              </a:rPr>
              <a:t>转换电路</a:t>
            </a:r>
          </a:p>
        </p:txBody>
      </p:sp>
      <p:sp>
        <p:nvSpPr>
          <p:cNvPr id="55302" name="矩形 3">
            <a:extLst>
              <a:ext uri="{FF2B5EF4-FFF2-40B4-BE49-F238E27FC236}">
                <a16:creationId xmlns:a16="http://schemas.microsoft.com/office/drawing/2014/main" id="{0DE4F1F9-BDC5-48D5-8E3A-6B1B3A853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62" y="1922701"/>
            <a:ext cx="82081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专用芯片</a:t>
            </a:r>
            <a:r>
              <a:rPr lang="en-US" altLang="zh-CN" sz="2400" dirty="0">
                <a:latin typeface="Arial" panose="020B0604020202020204" pitchFamily="34" charset="0"/>
              </a:rPr>
              <a:t>SP3232</a:t>
            </a:r>
            <a:r>
              <a:rPr lang="zh-CN" altLang="en-US" sz="2400" dirty="0">
                <a:latin typeface="Arial" panose="020B0604020202020204" pitchFamily="34" charset="0"/>
              </a:rPr>
              <a:t>，用于实现</a:t>
            </a:r>
            <a:r>
              <a:rPr lang="en-US" altLang="zh-CN" sz="2400" dirty="0">
                <a:latin typeface="Arial" panose="020B0604020202020204" pitchFamily="34" charset="0"/>
              </a:rPr>
              <a:t>RS-232</a:t>
            </a:r>
            <a:r>
              <a:rPr lang="zh-CN" altLang="en-US" sz="2400" dirty="0">
                <a:latin typeface="Arial" panose="020B0604020202020204" pitchFamily="34" charset="0"/>
              </a:rPr>
              <a:t>串行数据通信接口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TTL</a:t>
            </a:r>
            <a:r>
              <a:rPr lang="zh-CN" altLang="en-US" sz="2400" dirty="0">
                <a:latin typeface="Arial" panose="020B0604020202020204" pitchFamily="34" charset="0"/>
              </a:rPr>
              <a:t>兼容的数字逻辑电路之间的电平转换，提供了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两路双向的接收发送驱动器，可以同时对</a:t>
            </a:r>
            <a:r>
              <a:rPr lang="en-US" altLang="zh-CN" sz="2400" dirty="0">
                <a:latin typeface="Arial" panose="020B0604020202020204" pitchFamily="34" charset="0"/>
              </a:rPr>
              <a:t>Rx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Tx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CTS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RTS</a:t>
            </a:r>
            <a:r>
              <a:rPr lang="zh-CN" altLang="en-US" sz="2400" dirty="0">
                <a:latin typeface="Arial" panose="020B0604020202020204" pitchFamily="34" charset="0"/>
              </a:rPr>
              <a:t>思路信号进行转换。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7F57C2A-2043-4E4F-BA69-BFF5A8B8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16" y="497042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E878DD32-B37A-4913-9DCB-8E31FBAC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34" y="1918221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 dirty="0"/>
              <a:t>7.2.2</a:t>
            </a:r>
            <a:r>
              <a:rPr lang="zh-CN" altLang="en-US" sz="3500" dirty="0"/>
              <a:t> </a:t>
            </a:r>
            <a:r>
              <a:rPr lang="zh-CN" altLang="zh-CN" sz="3600" dirty="0"/>
              <a:t>程序设计与代码详解</a:t>
            </a:r>
            <a:endParaRPr lang="en-US" altLang="zh-CN" sz="3500" dirty="0"/>
          </a:p>
        </p:txBody>
      </p:sp>
      <p:sp>
        <p:nvSpPr>
          <p:cNvPr id="56324" name="文本框 5">
            <a:extLst>
              <a:ext uri="{FF2B5EF4-FFF2-40B4-BE49-F238E27FC236}">
                <a16:creationId xmlns:a16="http://schemas.microsoft.com/office/drawing/2014/main" id="{9AEC7312-C9FB-4C98-963A-47E53C6E1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853" y="2699122"/>
            <a:ext cx="741521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程序包括三部分：</a:t>
            </a:r>
            <a:r>
              <a:rPr kumimoji="1" lang="en-US" altLang="zh-CN" sz="2400" dirty="0">
                <a:latin typeface="Arial" panose="020B0604020202020204" pitchFamily="34" charset="0"/>
              </a:rPr>
              <a:t>1.</a:t>
            </a:r>
            <a:r>
              <a:rPr kumimoji="1" lang="zh-CN" altLang="en-US" sz="2400" dirty="0">
                <a:latin typeface="Arial" panose="020B0604020202020204" pitchFamily="34" charset="0"/>
              </a:rPr>
              <a:t> 启动代码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		</a:t>
            </a:r>
            <a:r>
              <a:rPr kumimoji="1" lang="zh-CN" altLang="en-US" sz="2400" dirty="0">
                <a:latin typeface="Arial" panose="020B0604020202020204" pitchFamily="34" charset="0"/>
              </a:rPr>
              <a:t>       </a:t>
            </a:r>
            <a:r>
              <a:rPr kumimoji="1" lang="en-US" altLang="zh-CN" sz="2400" dirty="0">
                <a:latin typeface="Arial" panose="020B0604020202020204" pitchFamily="34" charset="0"/>
              </a:rPr>
              <a:t>2.</a:t>
            </a:r>
            <a:r>
              <a:rPr kumimoji="1" lang="zh-CN" altLang="en-US" sz="2400" dirty="0">
                <a:latin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设置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		</a:t>
            </a:r>
            <a:r>
              <a:rPr kumimoji="1" lang="zh-CN" altLang="en-US" sz="2400" dirty="0">
                <a:latin typeface="Arial" panose="020B0604020202020204" pitchFamily="34" charset="0"/>
              </a:rPr>
              <a:t>       </a:t>
            </a:r>
            <a:r>
              <a:rPr kumimoji="1" lang="en-US" altLang="zh-CN" sz="2400" dirty="0">
                <a:latin typeface="Arial" panose="020B0604020202020204" pitchFamily="34" charset="0"/>
              </a:rPr>
              <a:t>3.</a:t>
            </a:r>
            <a:r>
              <a:rPr kumimoji="1" lang="zh-CN" altLang="en-US" sz="2400" dirty="0">
                <a:latin typeface="Arial" panose="020B0604020202020204" pitchFamily="34" charset="0"/>
              </a:rPr>
              <a:t> 主程序（点亮</a:t>
            </a:r>
            <a:r>
              <a:rPr kumimoji="1" lang="en-US" altLang="zh-CN" sz="2400" dirty="0">
                <a:latin typeface="Arial" panose="020B0604020202020204" pitchFamily="34" charset="0"/>
              </a:rPr>
              <a:t>LED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56325" name="文本框 7">
            <a:extLst>
              <a:ext uri="{FF2B5EF4-FFF2-40B4-BE49-F238E27FC236}">
                <a16:creationId xmlns:a16="http://schemas.microsoft.com/office/drawing/2014/main" id="{7F4F9F43-8E10-49E2-A549-015971165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559" y="4077072"/>
            <a:ext cx="49688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默认</a:t>
            </a:r>
            <a:r>
              <a:rPr kumimoji="1" lang="en-US" altLang="zh-CN" sz="2400">
                <a:latin typeface="Arial" panose="020B0604020202020204" pitchFamily="34" charset="0"/>
              </a:rPr>
              <a:t>PCLK</a:t>
            </a:r>
            <a:r>
              <a:rPr kumimoji="1" lang="zh-CN" altLang="en-US" sz="2400">
                <a:latin typeface="Arial" panose="020B0604020202020204" pitchFamily="34" charset="0"/>
              </a:rPr>
              <a:t>为时钟源，且为</a:t>
            </a:r>
            <a:r>
              <a:rPr kumimoji="1" lang="en-US" altLang="zh-CN" sz="2400">
                <a:latin typeface="Arial" panose="020B0604020202020204" pitchFamily="34" charset="0"/>
              </a:rPr>
              <a:t>66MHz</a:t>
            </a:r>
            <a:endParaRPr kumimoji="1"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FFAA-A46A-4F72-9D73-C2332B4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上节课内容复习（</a:t>
            </a:r>
            <a:r>
              <a:rPr lang="en-US" altLang="zh-CN" dirty="0"/>
              <a:t>1-1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90AEC-ACCA-444C-92AF-BCF61943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824"/>
            <a:ext cx="8034828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r>
              <a:rPr lang="zh-CN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串行通信</a:t>
            </a:r>
            <a:r>
              <a:rPr lang="zh-CN" altLang="en-US" sz="1800" dirty="0">
                <a:latin typeface="Arial" panose="020B0604020202020204" pitchFamily="34" charset="0"/>
              </a:rPr>
              <a:t>：</a:t>
            </a:r>
            <a:r>
              <a:rPr lang="zh-CN" altLang="zh-CN" sz="1800" dirty="0">
                <a:latin typeface="Arial" panose="020B0604020202020204" pitchFamily="34" charset="0"/>
              </a:rPr>
              <a:t>数据一位位地顺序传送，其特点是</a:t>
            </a:r>
            <a:r>
              <a:rPr lang="zh-CN" altLang="zh-CN" sz="1800" b="1" dirty="0">
                <a:solidFill>
                  <a:srgbClr val="00B0F0"/>
                </a:solidFill>
                <a:latin typeface="Arial" panose="020B0604020202020204" pitchFamily="34" charset="0"/>
              </a:rPr>
              <a:t>适合于远距离通信</a:t>
            </a:r>
            <a:r>
              <a:rPr lang="zh-CN" altLang="zh-CN" sz="1800" dirty="0">
                <a:latin typeface="Arial" panose="020B0604020202020204" pitchFamily="34" charset="0"/>
              </a:rPr>
              <a:t>，通信线路简单，只要一对传输线就可以实现全双工通信，从而大大降低成本。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发送：</a:t>
            </a:r>
            <a:r>
              <a:rPr lang="zh-CN" altLang="en-US" sz="1800" dirty="0">
                <a:latin typeface="Arial" panose="020B0604020202020204" pitchFamily="34" charset="0"/>
              </a:rPr>
              <a:t>从发送</a:t>
            </a:r>
            <a:r>
              <a:rPr lang="en-US" altLang="zh-CN" sz="1800" dirty="0">
                <a:latin typeface="Arial" panose="020B0604020202020204" pitchFamily="34" charset="0"/>
              </a:rPr>
              <a:t>FIFO</a:t>
            </a:r>
            <a:r>
              <a:rPr lang="zh-CN" altLang="en-US" sz="1800" dirty="0">
                <a:latin typeface="Arial" panose="020B0604020202020204" pitchFamily="34" charset="0"/>
              </a:rPr>
              <a:t>读取数据后</a:t>
            </a:r>
            <a:r>
              <a:rPr lang="zh-CN" altLang="en-US" sz="1800" b="1" dirty="0">
                <a:solidFill>
                  <a:srgbClr val="FFC000"/>
                </a:solidFill>
                <a:latin typeface="Arial" panose="020B0604020202020204" pitchFamily="34" charset="0"/>
              </a:rPr>
              <a:t>“并</a:t>
            </a: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1800" b="1" dirty="0">
                <a:solidFill>
                  <a:srgbClr val="FFC000"/>
                </a:solidFill>
                <a:latin typeface="Arial" panose="020B0604020202020204" pitchFamily="34" charset="0"/>
              </a:rPr>
              <a:t>串”转换</a:t>
            </a:r>
            <a:r>
              <a:rPr lang="zh-CN" altLang="en-US" sz="1800" dirty="0">
                <a:latin typeface="Arial" panose="020B0604020202020204" pitchFamily="34" charset="0"/>
              </a:rPr>
              <a:t>，进行数据位、校验位、启停位等</a:t>
            </a:r>
            <a:r>
              <a:rPr lang="zh-CN" altLang="en-US" sz="1800" b="1" dirty="0">
                <a:solidFill>
                  <a:srgbClr val="FFC000"/>
                </a:solidFill>
                <a:latin typeface="Arial" panose="020B0604020202020204" pitchFamily="34" charset="0"/>
              </a:rPr>
              <a:t>设置</a:t>
            </a:r>
            <a:r>
              <a:rPr lang="zh-CN" altLang="en-US" sz="1800" dirty="0">
                <a:latin typeface="Arial" panose="020B0604020202020204" pitchFamily="34" charset="0"/>
              </a:rPr>
              <a:t>，按照一定格式</a:t>
            </a:r>
            <a:r>
              <a:rPr lang="zh-CN" altLang="en-US" sz="1800" b="1" dirty="0">
                <a:solidFill>
                  <a:srgbClr val="FFC000"/>
                </a:solidFill>
                <a:latin typeface="Arial" panose="020B0604020202020204" pitchFamily="34" charset="0"/>
              </a:rPr>
              <a:t>组好</a:t>
            </a:r>
            <a:r>
              <a:rPr lang="zh-CN" altLang="en-US" sz="1800" dirty="0">
                <a:latin typeface="Arial" panose="020B0604020202020204" pitchFamily="34" charset="0"/>
              </a:rPr>
              <a:t>后发送。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     接收：</a:t>
            </a:r>
            <a:r>
              <a:rPr lang="zh-CN" altLang="en-US" sz="1800" dirty="0">
                <a:latin typeface="Arial" panose="020B0604020202020204" pitchFamily="34" charset="0"/>
              </a:rPr>
              <a:t>将接收数据流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“串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并”转换</a:t>
            </a:r>
            <a:r>
              <a:rPr lang="zh-CN" altLang="en-US" sz="1800" dirty="0">
                <a:latin typeface="Arial" panose="020B0604020202020204" pitchFamily="34" charset="0"/>
              </a:rPr>
              <a:t>，进行校验错误、帧错误、溢出错误、线中止错误等错误检测，并将检测到的状态附加到被写入接收</a:t>
            </a:r>
            <a:r>
              <a:rPr lang="en-US" altLang="zh-CN" sz="1800" dirty="0">
                <a:latin typeface="Arial" panose="020B0604020202020204" pitchFamily="34" charset="0"/>
              </a:rPr>
              <a:t>FIFO</a:t>
            </a:r>
            <a:r>
              <a:rPr lang="zh-CN" altLang="en-US" sz="1800" dirty="0">
                <a:latin typeface="Arial" panose="020B0604020202020204" pitchFamily="34" charset="0"/>
              </a:rPr>
              <a:t>的数据中，通知</a:t>
            </a:r>
            <a:r>
              <a:rPr lang="en-US" altLang="zh-CN" sz="1800" dirty="0">
                <a:latin typeface="Arial" panose="020B0604020202020204" pitchFamily="34" charset="0"/>
              </a:rPr>
              <a:t>CPU</a:t>
            </a:r>
            <a:r>
              <a:rPr lang="zh-CN" altLang="en-US" sz="1800" dirty="0">
                <a:latin typeface="Arial" panose="020B0604020202020204" pitchFamily="34" charset="0"/>
              </a:rPr>
              <a:t>执行相应处理。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3</a:t>
            </a:r>
            <a:r>
              <a:rPr lang="zh-CN" altLang="en-US" sz="1800" dirty="0">
                <a:latin typeface="Arial" panose="020B0604020202020204" pitchFamily="34" charset="0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位：</a:t>
            </a:r>
            <a:r>
              <a:rPr lang="zh-CN" altLang="en-US" sz="1800" dirty="0">
                <a:latin typeface="Arial" panose="020B0604020202020204" pitchFamily="34" charset="0"/>
              </a:rPr>
              <a:t>数据传输</a:t>
            </a:r>
            <a:r>
              <a:rPr lang="zh-CN" altLang="en-US" sz="1800" dirty="0">
                <a:solidFill>
                  <a:srgbClr val="E4801A"/>
                </a:solidFill>
                <a:latin typeface="Arial" panose="020B0604020202020204" pitchFamily="34" charset="0"/>
              </a:rPr>
              <a:t>基本单位</a:t>
            </a:r>
            <a:endParaRPr lang="en-US" altLang="zh-CN" sz="1800" dirty="0">
              <a:solidFill>
                <a:srgbClr val="E4801A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     帧：</a:t>
            </a:r>
            <a:r>
              <a:rPr lang="zh-CN" altLang="en-US" sz="1800" dirty="0">
                <a:latin typeface="Arial" panose="020B0604020202020204" pitchFamily="34" charset="0"/>
              </a:rPr>
              <a:t>具有</a:t>
            </a:r>
            <a:r>
              <a:rPr lang="zh-CN" altLang="en-US" sz="1800" dirty="0">
                <a:solidFill>
                  <a:srgbClr val="E4801A"/>
                </a:solidFill>
                <a:latin typeface="Arial" panose="020B0604020202020204" pitchFamily="34" charset="0"/>
              </a:rPr>
              <a:t>完整意义而不可分割</a:t>
            </a:r>
            <a:r>
              <a:rPr lang="zh-CN" altLang="en-US" sz="1800" dirty="0">
                <a:latin typeface="Arial" panose="020B0604020202020204" pitchFamily="34" charset="0"/>
              </a:rPr>
              <a:t>的若干位构成“帧”。包括</a:t>
            </a:r>
            <a:r>
              <a:rPr lang="zh-CN" alt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开始位、数据位、  </a:t>
            </a:r>
            <a:r>
              <a:rPr lang="zh-CN" altLang="en-US" sz="1800" dirty="0">
                <a:latin typeface="Arial" panose="020B0604020202020204" pitchFamily="34" charset="0"/>
              </a:rPr>
              <a:t>校验位（可选）、停止位。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Clr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波特率</a:t>
            </a:r>
            <a:r>
              <a:rPr lang="zh-CN" altLang="en-US" sz="1800" dirty="0">
                <a:latin typeface="Arial" panose="020B0604020202020204" pitchFamily="34" charset="0"/>
              </a:rPr>
              <a:t>：每秒钟传送的</a:t>
            </a:r>
            <a:r>
              <a:rPr lang="zh-CN" altLang="en-US" sz="1800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码元</a:t>
            </a:r>
            <a:r>
              <a:rPr lang="zh-CN" altLang="en-US" sz="1800" dirty="0">
                <a:latin typeface="Arial" panose="020B0604020202020204" pitchFamily="34" charset="0"/>
              </a:rPr>
              <a:t>符号的个数。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Picture 2" descr="7-1">
            <a:extLst>
              <a:ext uri="{FF2B5EF4-FFF2-40B4-BE49-F238E27FC236}">
                <a16:creationId xmlns:a16="http://schemas.microsoft.com/office/drawing/2014/main" id="{F59B07DE-7EDC-436A-82E7-0E71F0696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2" y="5589240"/>
            <a:ext cx="720407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50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6443770-7E29-42B9-825A-F24F0BF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1816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56FE01A1-6F42-43D1-8DD8-8B1CB1488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4" y="1984263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 dirty="0"/>
              <a:t>7.2.2</a:t>
            </a:r>
            <a:r>
              <a:rPr lang="zh-CN" altLang="en-US" sz="3500" dirty="0"/>
              <a:t> </a:t>
            </a:r>
            <a:r>
              <a:rPr lang="zh-CN" altLang="zh-CN" sz="3600" dirty="0"/>
              <a:t>程序设计与代码详解</a:t>
            </a:r>
            <a:endParaRPr lang="en-US" altLang="zh-CN" sz="3500" dirty="0"/>
          </a:p>
        </p:txBody>
      </p:sp>
      <p:sp>
        <p:nvSpPr>
          <p:cNvPr id="57348" name="文本框 5">
            <a:extLst>
              <a:ext uri="{FF2B5EF4-FFF2-40B4-BE49-F238E27FC236}">
                <a16:creationId xmlns:a16="http://schemas.microsoft.com/office/drawing/2014/main" id="{D1487E2B-2A4B-421F-8D80-928BF2161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4" y="2636912"/>
            <a:ext cx="74152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1.</a:t>
            </a:r>
            <a:r>
              <a:rPr kumimoji="1" lang="zh-CN" altLang="en-US" sz="2400" dirty="0">
                <a:latin typeface="Arial" panose="020B0604020202020204" pitchFamily="34" charset="0"/>
              </a:rPr>
              <a:t> 启动代码</a:t>
            </a:r>
          </a:p>
        </p:txBody>
      </p:sp>
      <p:sp>
        <p:nvSpPr>
          <p:cNvPr id="57349" name="矩形 1">
            <a:extLst>
              <a:ext uri="{FF2B5EF4-FFF2-40B4-BE49-F238E27FC236}">
                <a16:creationId xmlns:a16="http://schemas.microsoft.com/office/drawing/2014/main" id="{47417010-0FE1-457C-A8EA-2CD24920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3284984"/>
            <a:ext cx="813435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@******************************************************************************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@ File：start.S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@ 功能：调用C语言的main函数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@******************************************************************************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.text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.global _start			/* 声明一个全局的标号 */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_start: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	bl main			/* 跳转到C函数中执行 */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	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halt_loop: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	b	halt_loop	/*死循环，不让程序跑飞*/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A5A7655-4599-43F2-87EA-68F63484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5824"/>
            <a:ext cx="7772400" cy="79141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AE993CBB-27AE-47B8-9BBE-2D1F7886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988840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 dirty="0"/>
              <a:t>7.2.2</a:t>
            </a:r>
            <a:r>
              <a:rPr lang="zh-CN" altLang="en-US" sz="3500" dirty="0"/>
              <a:t> </a:t>
            </a:r>
            <a:r>
              <a:rPr lang="zh-CN" altLang="zh-CN" sz="3600" dirty="0"/>
              <a:t>程序设计与代码详解</a:t>
            </a:r>
            <a:endParaRPr lang="en-US" altLang="zh-CN" sz="3500" dirty="0"/>
          </a:p>
        </p:txBody>
      </p:sp>
      <p:sp>
        <p:nvSpPr>
          <p:cNvPr id="58372" name="文本框 5">
            <a:extLst>
              <a:ext uri="{FF2B5EF4-FFF2-40B4-BE49-F238E27FC236}">
                <a16:creationId xmlns:a16="http://schemas.microsoft.com/office/drawing/2014/main" id="{054DDBFE-374A-4EFF-B000-69AC88395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4" y="2709375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2.</a:t>
            </a:r>
            <a:r>
              <a:rPr kumimoji="1" lang="zh-CN" altLang="en-US" sz="2400" dirty="0">
                <a:latin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58373" name="文本框 6">
            <a:extLst>
              <a:ext uri="{FF2B5EF4-FFF2-40B4-BE49-F238E27FC236}">
                <a16:creationId xmlns:a16="http://schemas.microsoft.com/office/drawing/2014/main" id="{8AA0D379-DB78-4397-AA4B-2F10ABB59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84984"/>
            <a:ext cx="7415212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1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初始化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2</a:t>
            </a:r>
            <a:r>
              <a:rPr kumimoji="1" lang="zh-CN" altLang="en-US" sz="2400" dirty="0">
                <a:latin typeface="Arial" panose="020B0604020202020204" pitchFamily="34" charset="0"/>
              </a:rPr>
              <a:t>）发送数据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3</a:t>
            </a:r>
            <a:r>
              <a:rPr kumimoji="1" lang="zh-CN" altLang="en-US" sz="2400" dirty="0">
                <a:latin typeface="Arial" panose="020B0604020202020204" pitchFamily="34" charset="0"/>
              </a:rPr>
              <a:t>）接收数据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4</a:t>
            </a:r>
            <a:r>
              <a:rPr kumimoji="1" lang="zh-CN" altLang="en-US" sz="2400" dirty="0">
                <a:latin typeface="Arial" panose="020B0604020202020204" pitchFamily="34" charset="0"/>
              </a:rPr>
              <a:t>）发送字符串数据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C09548-23A5-4277-8A2F-B88C4AA7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06" y="691307"/>
            <a:ext cx="7772400" cy="79141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E4BBE690-D9C9-4C4A-8F28-A720EEA2A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79719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 dirty="0"/>
              <a:t>7.2.2</a:t>
            </a:r>
            <a:r>
              <a:rPr lang="zh-CN" altLang="en-US" sz="3500" dirty="0"/>
              <a:t> </a:t>
            </a:r>
            <a:r>
              <a:rPr lang="zh-CN" altLang="zh-CN" sz="3600" dirty="0"/>
              <a:t>程序设计与代码详解</a:t>
            </a:r>
            <a:endParaRPr lang="en-US" altLang="zh-CN" sz="3500" dirty="0"/>
          </a:p>
        </p:txBody>
      </p:sp>
      <p:sp>
        <p:nvSpPr>
          <p:cNvPr id="59396" name="文本框 5">
            <a:extLst>
              <a:ext uri="{FF2B5EF4-FFF2-40B4-BE49-F238E27FC236}">
                <a16:creationId xmlns:a16="http://schemas.microsoft.com/office/drawing/2014/main" id="{C637F85D-E011-4D48-A284-2D224178B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24941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2.</a:t>
            </a:r>
            <a:r>
              <a:rPr kumimoji="1" lang="zh-CN" altLang="en-US" sz="2400" dirty="0">
                <a:latin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59397" name="文本框 6">
            <a:extLst>
              <a:ext uri="{FF2B5EF4-FFF2-40B4-BE49-F238E27FC236}">
                <a16:creationId xmlns:a16="http://schemas.microsoft.com/office/drawing/2014/main" id="{101BD62D-3FF9-4804-8A26-A8FAC0586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60529"/>
            <a:ext cx="74152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1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初始化</a:t>
            </a: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9398" name="文本框 2">
            <a:extLst>
              <a:ext uri="{FF2B5EF4-FFF2-40B4-BE49-F238E27FC236}">
                <a16:creationId xmlns:a16="http://schemas.microsoft.com/office/drawing/2014/main" id="{9CC5DA49-D804-42B6-A037-67515781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00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59399" name="矩形 1">
            <a:extLst>
              <a:ext uri="{FF2B5EF4-FFF2-40B4-BE49-F238E27FC236}">
                <a16:creationId xmlns:a16="http://schemas.microsoft.com/office/drawing/2014/main" id="{ABBD6CD1-9F28-495C-A5D9-1EBDFFE0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06738"/>
            <a:ext cx="8424862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01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GPIO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UART</a:t>
            </a:r>
            <a:r>
              <a:rPr lang="zh-CN" altLang="en-US" dirty="0">
                <a:latin typeface="Arial" panose="020B0604020202020204" pitchFamily="34" charset="0"/>
              </a:rPr>
              <a:t>寄存器地址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02</a:t>
            </a:r>
            <a:r>
              <a:rPr lang="zh-CN" altLang="en-US" dirty="0">
                <a:latin typeface="Arial" panose="020B0604020202020204" pitchFamily="34" charset="0"/>
              </a:rPr>
              <a:t> #define GPA0CON		*((volatile unsigned int *)0xE0200000)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03</a:t>
            </a:r>
            <a:r>
              <a:rPr lang="zh-CN" altLang="en-US" dirty="0">
                <a:latin typeface="Arial" panose="020B0604020202020204" pitchFamily="34" charset="0"/>
              </a:rPr>
              <a:t> #define ULCON0 		*((volatile unsigned int *)0xE2900000)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04</a:t>
            </a:r>
            <a:r>
              <a:rPr lang="zh-CN" altLang="en-US" dirty="0">
                <a:latin typeface="Arial" panose="020B0604020202020204" pitchFamily="34" charset="0"/>
              </a:rPr>
              <a:t> #define UCON0 		*((volatile unsigned int *)0xE2900004)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05</a:t>
            </a:r>
            <a:r>
              <a:rPr lang="zh-CN" altLang="en-US" dirty="0">
                <a:latin typeface="Arial" panose="020B0604020202020204" pitchFamily="34" charset="0"/>
              </a:rPr>
              <a:t> #define UFCON0 		*((volatile unsigned int *)0xE2900008)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06</a:t>
            </a:r>
            <a:r>
              <a:rPr lang="zh-CN" altLang="en-US" dirty="0">
                <a:latin typeface="Arial" panose="020B0604020202020204" pitchFamily="34" charset="0"/>
              </a:rPr>
              <a:t> #define UTRSTAT0 	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*((volatile unsigned int *)0xE2900010)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07</a:t>
            </a:r>
            <a:r>
              <a:rPr lang="zh-CN" altLang="en-US" dirty="0">
                <a:latin typeface="Arial" panose="020B0604020202020204" pitchFamily="34" charset="0"/>
              </a:rPr>
              <a:t> #define UTXH0  		*((volatile unsigned int *)0xE2900020)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08</a:t>
            </a:r>
            <a:r>
              <a:rPr lang="zh-CN" altLang="en-US" dirty="0">
                <a:latin typeface="Arial" panose="020B0604020202020204" pitchFamily="34" charset="0"/>
              </a:rPr>
              <a:t> #define URXH0 		*((volatile unsigned int *)0xE2900024)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09</a:t>
            </a:r>
            <a:r>
              <a:rPr lang="zh-CN" altLang="en-US" dirty="0">
                <a:latin typeface="Arial" panose="020B0604020202020204" pitchFamily="34" charset="0"/>
              </a:rPr>
              <a:t> #define UBRDIV0 	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*((volatile unsigned int *)0xE2900028)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 #define UDIVSLOT0	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*((volatile unsigned int *)0xE290002C)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7F01E3D-D8B5-4AF5-A6DC-0ADF7D31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5"/>
            <a:ext cx="7772400" cy="8366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234DB3E6-8CF3-4A35-BCE4-9A5FCC56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73" y="926367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 dirty="0"/>
              <a:t>7.2.2</a:t>
            </a:r>
            <a:r>
              <a:rPr lang="zh-CN" altLang="en-US" sz="3500" dirty="0"/>
              <a:t> </a:t>
            </a:r>
            <a:r>
              <a:rPr lang="zh-CN" altLang="zh-CN" sz="3600" dirty="0"/>
              <a:t>程序设计与代码详解</a:t>
            </a:r>
            <a:endParaRPr lang="en-US" altLang="zh-CN" sz="3500" dirty="0"/>
          </a:p>
        </p:txBody>
      </p:sp>
      <p:sp>
        <p:nvSpPr>
          <p:cNvPr id="60420" name="文本框 5">
            <a:extLst>
              <a:ext uri="{FF2B5EF4-FFF2-40B4-BE49-F238E27FC236}">
                <a16:creationId xmlns:a16="http://schemas.microsoft.com/office/drawing/2014/main" id="{C557A10C-3F25-49EC-AC42-583E56B1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2003425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2.</a:t>
            </a:r>
            <a:r>
              <a:rPr kumimoji="1" lang="zh-CN" altLang="en-US" sz="2400" dirty="0">
                <a:latin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60421" name="文本框 6">
            <a:extLst>
              <a:ext uri="{FF2B5EF4-FFF2-40B4-BE49-F238E27FC236}">
                <a16:creationId xmlns:a16="http://schemas.microsoft.com/office/drawing/2014/main" id="{9CC73952-DC14-4413-8534-70175A29C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61" y="2433516"/>
            <a:ext cx="74152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1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初始化（</a:t>
            </a:r>
            <a:r>
              <a:rPr kumimoji="1" lang="en-US" altLang="zh-CN" sz="2400" dirty="0">
                <a:latin typeface="Arial" panose="020B0604020202020204" pitchFamily="34" charset="0"/>
              </a:rPr>
              <a:t>1</a:t>
            </a:r>
            <a:r>
              <a:rPr kumimoji="1" lang="zh-CN" altLang="en-US" sz="2400" dirty="0">
                <a:latin typeface="Arial" panose="020B0604020202020204" pitchFamily="34" charset="0"/>
              </a:rPr>
              <a:t>、引脚）</a:t>
            </a: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0422" name="文本框 2">
            <a:extLst>
              <a:ext uri="{FF2B5EF4-FFF2-40B4-BE49-F238E27FC236}">
                <a16:creationId xmlns:a16="http://schemas.microsoft.com/office/drawing/2014/main" id="{6D120D59-6E73-435A-B9D1-0CB2D5F4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00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57350" name="矩形 1">
            <a:extLst>
              <a:ext uri="{FF2B5EF4-FFF2-40B4-BE49-F238E27FC236}">
                <a16:creationId xmlns:a16="http://schemas.microsoft.com/office/drawing/2014/main" id="{5353D65B-43FE-4E50-9156-2D37B2BD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97200"/>
            <a:ext cx="7993063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11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初始化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UART0(COM1)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void uart0_init(void)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13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14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配置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GPA0_0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为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UART_0_RXD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，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GPA0_1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为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UART_0_TXD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15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GPA0CON &amp;= ~0xFF;</a:t>
            </a: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angal" panose="02040503050203030202" pitchFamily="18" charset="0"/>
              </a:rPr>
              <a:t>清零</a:t>
            </a:r>
            <a:endParaRPr lang="mr-IN" altLang="zh-CN" dirty="0">
              <a:solidFill>
                <a:srgbClr val="FF0000"/>
              </a:solidFill>
              <a:latin typeface="Arial" panose="020B0604020202020204" pitchFamily="34" charset="0"/>
              <a:ea typeface="Mangal" panose="02040503050203030202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16"/>
              <a:defRPr/>
            </a:pP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</a:rPr>
              <a:t>      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GPA0CON |= 0x22; // bit[3:0]=0b0010,bit[7:4]=0b0010</a:t>
            </a:r>
            <a:endParaRPr lang="en-US" altLang="zh-CN" dirty="0">
              <a:latin typeface="Arial" panose="020B0604020202020204" pitchFamily="34" charset="0"/>
              <a:ea typeface="Mangal" panose="02040503050203030202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16"/>
              <a:defRPr/>
            </a:pP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</a:rPr>
              <a:t>       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16"/>
              <a:defRPr/>
            </a:pPr>
            <a:endParaRPr lang="en-US" altLang="zh-CN" dirty="0"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16"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60424" name="图片 2">
            <a:extLst>
              <a:ext uri="{FF2B5EF4-FFF2-40B4-BE49-F238E27FC236}">
                <a16:creationId xmlns:a16="http://schemas.microsoft.com/office/drawing/2014/main" id="{248E4FDE-9EF4-4A38-8693-683745E1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300663"/>
            <a:ext cx="65341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25BA41D-473C-441A-83C5-C93D87BE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9358CA1C-895A-4A6C-88B8-C0B8EDFF1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67" y="911178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/>
              <a:t>7.2.2</a:t>
            </a:r>
            <a:r>
              <a:rPr lang="zh-CN" altLang="en-US" sz="3500"/>
              <a:t> </a:t>
            </a:r>
            <a:r>
              <a:rPr lang="zh-CN" altLang="zh-CN" sz="3600"/>
              <a:t>程序设计与代码详解</a:t>
            </a:r>
            <a:endParaRPr lang="en-US" altLang="zh-CN" sz="3500"/>
          </a:p>
        </p:txBody>
      </p:sp>
      <p:sp>
        <p:nvSpPr>
          <p:cNvPr id="61444" name="文本框 5">
            <a:extLst>
              <a:ext uri="{FF2B5EF4-FFF2-40B4-BE49-F238E27FC236}">
                <a16:creationId xmlns:a16="http://schemas.microsoft.com/office/drawing/2014/main" id="{276AF28D-C1DD-4903-BC10-FC311CED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" y="1777111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2.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61445" name="文本框 6">
            <a:extLst>
              <a:ext uri="{FF2B5EF4-FFF2-40B4-BE49-F238E27FC236}">
                <a16:creationId xmlns:a16="http://schemas.microsoft.com/office/drawing/2014/main" id="{282ADCF3-378A-4616-8F87-FC7FA7594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128" y="2434671"/>
            <a:ext cx="7415212" cy="93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1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初始化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  </a:t>
            </a:r>
            <a:r>
              <a:rPr kumimoji="1" lang="zh-CN" altLang="en-US" sz="2400" dirty="0">
                <a:latin typeface="Arial" panose="020B0604020202020204" pitchFamily="34" charset="0"/>
              </a:rPr>
              <a:t>（</a:t>
            </a:r>
            <a:r>
              <a:rPr kumimoji="1" lang="en-US" altLang="zh-CN" sz="2400" dirty="0">
                <a:latin typeface="Arial" panose="020B0604020202020204" pitchFamily="34" charset="0"/>
              </a:rPr>
              <a:t>4</a:t>
            </a:r>
            <a:r>
              <a:rPr kumimoji="1" lang="zh-CN" altLang="en-US" sz="2400" dirty="0">
                <a:latin typeface="Arial" panose="020B0604020202020204" pitchFamily="34" charset="0"/>
              </a:rPr>
              <a:t>、数据格式）</a:t>
            </a: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1446" name="文本框 2">
            <a:extLst>
              <a:ext uri="{FF2B5EF4-FFF2-40B4-BE49-F238E27FC236}">
                <a16:creationId xmlns:a16="http://schemas.microsoft.com/office/drawing/2014/main" id="{3F763DB5-B892-4D41-987A-959518EE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00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58374" name="矩形 1">
            <a:extLst>
              <a:ext uri="{FF2B5EF4-FFF2-40B4-BE49-F238E27FC236}">
                <a16:creationId xmlns:a16="http://schemas.microsoft.com/office/drawing/2014/main" id="{2D3FECB8-D09D-433B-B30D-B2C6E269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" y="3621374"/>
            <a:ext cx="79930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17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/*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配置数据传输格式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18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	 *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data:8bits  bit[1:0]=0x3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19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* stop:1bit	 bit[2]=0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20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* parity:no   bit[5:3]=0b0xx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21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* mode:normal bit[6]=0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22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*/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3"/>
              <a:defRPr/>
            </a:pP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</a:rPr>
              <a:t>      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ULCON0 = (0x3&lt;&lt;0) | (0&lt;&lt;2) | (0&lt;&lt;3) | (0&lt;&lt;6);</a:t>
            </a:r>
            <a:endParaRPr lang="en-US" altLang="zh-CN" dirty="0">
              <a:latin typeface="Arial" panose="020B0604020202020204" pitchFamily="34" charset="0"/>
              <a:ea typeface="Mangal" panose="02040503050203030202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3"/>
              <a:defRPr/>
            </a:pPr>
            <a:r>
              <a:rPr lang="en-US" altLang="zh-CN" dirty="0">
                <a:latin typeface="Arial" panose="020B0604020202020204" pitchFamily="34" charset="0"/>
              </a:rPr>
              <a:t>       </a:t>
            </a:r>
            <a:r>
              <a:rPr lang="zh-CN" altLang="en-US" dirty="0">
                <a:latin typeface="Arial" panose="020B0604020202020204" pitchFamily="34" charset="0"/>
              </a:rPr>
              <a:t>（见课本</a:t>
            </a:r>
            <a:r>
              <a:rPr lang="en-US" altLang="zh-CN" dirty="0">
                <a:latin typeface="Arial" panose="020B0604020202020204" pitchFamily="34" charset="0"/>
              </a:rPr>
              <a:t>96</a:t>
            </a:r>
            <a:r>
              <a:rPr lang="zh-CN" altLang="en-US" dirty="0">
                <a:latin typeface="Arial" panose="020B0604020202020204" pitchFamily="34" charset="0"/>
              </a:rPr>
              <a:t>页，</a:t>
            </a:r>
            <a:r>
              <a:rPr lang="en-US" altLang="zh-CN" dirty="0">
                <a:latin typeface="Arial" panose="020B0604020202020204" pitchFamily="34" charset="0"/>
              </a:rPr>
              <a:t>7-2</a:t>
            </a:r>
            <a:r>
              <a:rPr lang="zh-CN" altLang="en-US" dirty="0">
                <a:latin typeface="Arial" panose="020B0604020202020204" pitchFamily="34" charset="0"/>
              </a:rPr>
              <a:t>表）</a:t>
            </a:r>
          </a:p>
        </p:txBody>
      </p:sp>
      <p:pic>
        <p:nvPicPr>
          <p:cNvPr id="61448" name="图片 2">
            <a:extLst>
              <a:ext uri="{FF2B5EF4-FFF2-40B4-BE49-F238E27FC236}">
                <a16:creationId xmlns:a16="http://schemas.microsoft.com/office/drawing/2014/main" id="{A3E7C97D-0428-4A7F-A352-ACB90583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88840"/>
            <a:ext cx="4405312" cy="369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61D5404-B881-4C18-AFAE-42C3A817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D777FB72-EA24-42E8-9144-BB743AFE3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25538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/>
              <a:t>7.2.2</a:t>
            </a:r>
            <a:r>
              <a:rPr lang="zh-CN" altLang="en-US" sz="3500"/>
              <a:t> </a:t>
            </a:r>
            <a:r>
              <a:rPr lang="zh-CN" altLang="zh-CN" sz="3600"/>
              <a:t>程序设计与代码详解</a:t>
            </a:r>
            <a:endParaRPr lang="en-US" altLang="zh-CN" sz="3500"/>
          </a:p>
        </p:txBody>
      </p:sp>
      <p:sp>
        <p:nvSpPr>
          <p:cNvPr id="62468" name="文本框 5">
            <a:extLst>
              <a:ext uri="{FF2B5EF4-FFF2-40B4-BE49-F238E27FC236}">
                <a16:creationId xmlns:a16="http://schemas.microsoft.com/office/drawing/2014/main" id="{EEB0C491-84AF-4B42-B5CF-D6C9122B4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35138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2.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62469" name="文本框 6">
            <a:extLst>
              <a:ext uri="{FF2B5EF4-FFF2-40B4-BE49-F238E27FC236}">
                <a16:creationId xmlns:a16="http://schemas.microsoft.com/office/drawing/2014/main" id="{730DEA2A-ACFC-4698-BF91-F673B8F6E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71713"/>
            <a:ext cx="7415212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1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初始化（</a:t>
            </a:r>
            <a:r>
              <a:rPr kumimoji="1" lang="en-US" altLang="zh-CN" sz="2400" dirty="0">
                <a:latin typeface="Arial" panose="020B0604020202020204" pitchFamily="34" charset="0"/>
              </a:rPr>
              <a:t>2</a:t>
            </a:r>
            <a:r>
              <a:rPr kumimoji="1" lang="zh-CN" altLang="en-US" sz="2400" dirty="0">
                <a:latin typeface="Arial" panose="020B0604020202020204" pitchFamily="34" charset="0"/>
              </a:rPr>
              <a:t>、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时钟源选择及工作模式设置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2470" name="文本框 2">
            <a:extLst>
              <a:ext uri="{FF2B5EF4-FFF2-40B4-BE49-F238E27FC236}">
                <a16:creationId xmlns:a16="http://schemas.microsoft.com/office/drawing/2014/main" id="{C19AB6EF-8E12-413F-80C3-9993A2B9D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00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62471" name="矩形 1">
            <a:extLst>
              <a:ext uri="{FF2B5EF4-FFF2-40B4-BE49-F238E27FC236}">
                <a16:creationId xmlns:a16="http://schemas.microsoft.com/office/drawing/2014/main" id="{A0DAF143-6E81-4E9B-8C92-C032CED7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89238"/>
            <a:ext cx="7993063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24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	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/* </a:t>
            </a:r>
            <a:r>
              <a:rPr lang="zh-CN" altLang="mr-IN">
                <a:latin typeface="Arial" panose="020B0604020202020204" pitchFamily="34" charset="0"/>
                <a:ea typeface="Mangal" panose="02040503050203030202" pitchFamily="18" charset="0"/>
              </a:rPr>
              <a:t>配置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UCON0</a:t>
            </a:r>
            <a:r>
              <a:rPr lang="en-US" altLang="zh-CN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 </a:t>
            </a:r>
            <a:r>
              <a:rPr lang="zh-CN" altLang="en-US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课本</a:t>
            </a:r>
            <a:r>
              <a:rPr lang="en-US" altLang="zh-CN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95</a:t>
            </a:r>
            <a:r>
              <a:rPr lang="zh-CN" altLang="en-US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页，表</a:t>
            </a:r>
            <a:r>
              <a:rPr lang="en-US" altLang="zh-CN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7-1</a:t>
            </a:r>
            <a:endParaRPr lang="mr-IN" altLang="zh-CN">
              <a:latin typeface="Arial" panose="020B0604020202020204" pitchFamily="34" charset="0"/>
              <a:ea typeface="Mangal" panose="02040503050203030202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25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  * Receive Mode: bit[1:0]=1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26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  * TransmitMode: bit[3:2]=1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27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  * Rx Error Status Interrupt Enable: bit[6]=1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28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  * Clock Selection: bit[10]=0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29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 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30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  UCON0 = (1&lt;&lt;0) | (1&lt;&lt;2) | (1&lt;&lt;6) | (0&lt;&lt;10);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31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32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  // </a:t>
            </a:r>
            <a:r>
              <a:rPr lang="zh-CN" altLang="mr-IN">
                <a:latin typeface="Arial" panose="020B0604020202020204" pitchFamily="34" charset="0"/>
                <a:ea typeface="Mangal" panose="02040503050203030202" pitchFamily="18" charset="0"/>
              </a:rPr>
              <a:t>不使用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FIFO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33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  UFCON0 = 0;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1340FA1-1109-4790-810C-3C5277D8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7407A1BB-9035-4A6A-A5EF-EC396C73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00955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 dirty="0"/>
              <a:t>7.2.2</a:t>
            </a:r>
            <a:r>
              <a:rPr lang="zh-CN" altLang="en-US" sz="3500" dirty="0"/>
              <a:t> </a:t>
            </a:r>
            <a:r>
              <a:rPr lang="zh-CN" altLang="zh-CN" sz="3600" dirty="0"/>
              <a:t>程序设计与代码详解</a:t>
            </a:r>
            <a:endParaRPr lang="en-US" altLang="zh-CN" sz="3500" dirty="0"/>
          </a:p>
        </p:txBody>
      </p:sp>
      <p:sp>
        <p:nvSpPr>
          <p:cNvPr id="63492" name="文本框 5">
            <a:extLst>
              <a:ext uri="{FF2B5EF4-FFF2-40B4-BE49-F238E27FC236}">
                <a16:creationId xmlns:a16="http://schemas.microsoft.com/office/drawing/2014/main" id="{EFEA0370-6C54-42BD-854F-C119FA512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06391"/>
            <a:ext cx="7415212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2.</a:t>
            </a:r>
            <a:r>
              <a:rPr kumimoji="1" lang="zh-CN" altLang="en-US" sz="2400" dirty="0">
                <a:latin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设置（</a:t>
            </a:r>
            <a:r>
              <a:rPr kumimoji="1" lang="en-US" altLang="zh-CN" sz="2400" dirty="0">
                <a:latin typeface="Arial" panose="020B0604020202020204" pitchFamily="34" charset="0"/>
              </a:rPr>
              <a:t>3</a:t>
            </a:r>
            <a:r>
              <a:rPr kumimoji="1" lang="zh-CN" altLang="en-US" sz="2400" dirty="0">
                <a:latin typeface="Arial" panose="020B0604020202020204" pitchFamily="34" charset="0"/>
              </a:rPr>
              <a:t>、波特率初始化）</a:t>
            </a:r>
          </a:p>
        </p:txBody>
      </p:sp>
      <p:sp>
        <p:nvSpPr>
          <p:cNvPr id="63493" name="文本框 2">
            <a:extLst>
              <a:ext uri="{FF2B5EF4-FFF2-40B4-BE49-F238E27FC236}">
                <a16:creationId xmlns:a16="http://schemas.microsoft.com/office/drawing/2014/main" id="{944A9FBB-60CE-4646-A34C-A5CB7D27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00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63494" name="矩形 1">
            <a:extLst>
              <a:ext uri="{FF2B5EF4-FFF2-40B4-BE49-F238E27FC236}">
                <a16:creationId xmlns:a16="http://schemas.microsoft.com/office/drawing/2014/main" id="{DA7264CF-DDB1-41EC-A574-42CF08C31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420888"/>
            <a:ext cx="84280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34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/*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计算波特率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(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参考手册上面的公式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)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，设置为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115200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35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  * PCLK=66MHz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36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  * DIV_VAL = (66000000/(115200 x 16))-1 = 35.8 - 1 = 34.8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37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  * UBRDIV0 = 34(DIV_VAL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的整数部分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38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* (num of 1's in UDIVSLOTn)/16 = 0.8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39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* (num of 1's in UDIVSLOTn) = 12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40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  * UDIVSLOT0 = 0xDDDD (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参考手册查表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41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42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  UBRDIV0 = 34;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43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  UDIVSLOT0 = 0XDDDD;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45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  return;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46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C06D8B5-AFAE-4BDB-80E4-18DF6052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A96B7855-BA14-4315-B833-9D5BB0CF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04142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 dirty="0"/>
              <a:t>7.2.2</a:t>
            </a:r>
            <a:r>
              <a:rPr lang="zh-CN" altLang="en-US" sz="3500" dirty="0"/>
              <a:t> </a:t>
            </a:r>
            <a:r>
              <a:rPr lang="zh-CN" altLang="zh-CN" sz="3600" dirty="0"/>
              <a:t>程序设计与代码详解</a:t>
            </a:r>
            <a:endParaRPr lang="en-US" altLang="zh-CN" sz="3500" dirty="0"/>
          </a:p>
        </p:txBody>
      </p:sp>
      <p:sp>
        <p:nvSpPr>
          <p:cNvPr id="64516" name="文本框 5">
            <a:extLst>
              <a:ext uri="{FF2B5EF4-FFF2-40B4-BE49-F238E27FC236}">
                <a16:creationId xmlns:a16="http://schemas.microsoft.com/office/drawing/2014/main" id="{084663C6-19AA-44A2-A852-D8249EAC7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35138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2.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64517" name="文本框 2">
            <a:extLst>
              <a:ext uri="{FF2B5EF4-FFF2-40B4-BE49-F238E27FC236}">
                <a16:creationId xmlns:a16="http://schemas.microsoft.com/office/drawing/2014/main" id="{8B1EAC6A-04CE-4FEB-90AE-252A77222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00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4518" name="对象 7">
            <a:extLst>
              <a:ext uri="{FF2B5EF4-FFF2-40B4-BE49-F238E27FC236}">
                <a16:creationId xmlns:a16="http://schemas.microsoft.com/office/drawing/2014/main" id="{C430BE1E-15E7-4ABD-9CF6-16F689458C57}"/>
              </a:ext>
            </a:extLst>
          </p:cNvPr>
          <p:cNvGraphicFramePr>
            <a:graphicFrameLocks/>
          </p:cNvGraphicFramePr>
          <p:nvPr/>
        </p:nvGraphicFramePr>
        <p:xfrm>
          <a:off x="684213" y="2908300"/>
          <a:ext cx="777557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3" imgW="6609524" imgH="2180952" progId="Paint.Picture">
                  <p:embed/>
                </p:oleObj>
              </mc:Choice>
              <mc:Fallback>
                <p:oleObj r:id="rId3" imgW="6609524" imgH="2180952" progId="Paint.Picture">
                  <p:embed/>
                  <p:pic>
                    <p:nvPicPr>
                      <p:cNvPr id="64518" name="对象 7">
                        <a:extLst>
                          <a:ext uri="{FF2B5EF4-FFF2-40B4-BE49-F238E27FC236}">
                            <a16:creationId xmlns:a16="http://schemas.microsoft.com/office/drawing/2014/main" id="{C430BE1E-15E7-4ABD-9CF6-16F689458C5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08300"/>
                        <a:ext cx="7775575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矩形 6">
            <a:extLst>
              <a:ext uri="{FF2B5EF4-FFF2-40B4-BE49-F238E27FC236}">
                <a16:creationId xmlns:a16="http://schemas.microsoft.com/office/drawing/2014/main" id="{8B0987A7-16E6-4130-AD2D-28C71D2F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163763"/>
            <a:ext cx="59213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39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 </a:t>
            </a:r>
            <a:r>
              <a:rPr lang="zh-CN" altLang="en-US" sz="1800">
                <a:latin typeface="Arial" panose="020B0604020202020204" pitchFamily="34" charset="0"/>
              </a:rPr>
              <a:t> 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* (num of 1's in UDIVSLOTn) = 12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40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   * UDIVSLOT0 = 0xDDDD (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参考手册查表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)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DE4AEB2-9CFF-4A49-98C7-07C04B9D9365}"/>
              </a:ext>
            </a:extLst>
          </p:cNvPr>
          <p:cNvCxnSpPr/>
          <p:nvPr/>
        </p:nvCxnSpPr>
        <p:spPr>
          <a:xfrm>
            <a:off x="4932363" y="5300663"/>
            <a:ext cx="33099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E08BB37-2F54-403A-A987-C71C6EB4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A2FE6AF7-8688-4B69-A680-45E9DE34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98" y="908050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/>
              <a:t>7.2.2</a:t>
            </a:r>
            <a:r>
              <a:rPr lang="zh-CN" altLang="en-US" sz="3500"/>
              <a:t> </a:t>
            </a:r>
            <a:r>
              <a:rPr lang="zh-CN" altLang="zh-CN" sz="3600"/>
              <a:t>程序设计与代码详解</a:t>
            </a:r>
            <a:endParaRPr lang="en-US" altLang="zh-CN" sz="3500"/>
          </a:p>
        </p:txBody>
      </p:sp>
      <p:sp>
        <p:nvSpPr>
          <p:cNvPr id="65540" name="文本框 5">
            <a:extLst>
              <a:ext uri="{FF2B5EF4-FFF2-40B4-BE49-F238E27FC236}">
                <a16:creationId xmlns:a16="http://schemas.microsoft.com/office/drawing/2014/main" id="{66F0BC5C-5F01-43B2-9797-A638A8A6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35138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2.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65541" name="文本框 6">
            <a:extLst>
              <a:ext uri="{FF2B5EF4-FFF2-40B4-BE49-F238E27FC236}">
                <a16:creationId xmlns:a16="http://schemas.microsoft.com/office/drawing/2014/main" id="{87FCF9E5-9F56-4E19-AE5D-A3F41AEA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71713"/>
            <a:ext cx="74152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</a:t>
            </a:r>
            <a:r>
              <a:rPr kumimoji="1" lang="zh-CN" altLang="en-US" sz="2400">
                <a:latin typeface="Arial" panose="020B0604020202020204" pitchFamily="34" charset="0"/>
              </a:rPr>
              <a:t>）发送数据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65542" name="文本框 2">
            <a:extLst>
              <a:ext uri="{FF2B5EF4-FFF2-40B4-BE49-F238E27FC236}">
                <a16:creationId xmlns:a16="http://schemas.microsoft.com/office/drawing/2014/main" id="{41A81C20-102F-4DD4-AB62-5F2E62B97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00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pic>
        <p:nvPicPr>
          <p:cNvPr id="8" name="图片 811011">
            <a:extLst>
              <a:ext uri="{FF2B5EF4-FFF2-40B4-BE49-F238E27FC236}">
                <a16:creationId xmlns:a16="http://schemas.microsoft.com/office/drawing/2014/main" id="{E481C572-84A0-4B64-90C6-D21A4CB7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268538"/>
            <a:ext cx="7319962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BAF501-9942-41CD-AC76-B2C6527A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50466"/>
            <a:ext cx="7772400" cy="64740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CD135D6E-9B4F-4AFC-AE7E-A14A93944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09" y="2032733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 dirty="0"/>
              <a:t>7.2.2</a:t>
            </a:r>
            <a:r>
              <a:rPr lang="zh-CN" altLang="en-US" sz="3500" dirty="0"/>
              <a:t> </a:t>
            </a:r>
            <a:r>
              <a:rPr lang="zh-CN" altLang="zh-CN" sz="3600" dirty="0"/>
              <a:t>程序设计与代码详解</a:t>
            </a:r>
            <a:endParaRPr lang="en-US" altLang="zh-CN" sz="3500" dirty="0"/>
          </a:p>
        </p:txBody>
      </p:sp>
      <p:sp>
        <p:nvSpPr>
          <p:cNvPr id="66564" name="文本框 5">
            <a:extLst>
              <a:ext uri="{FF2B5EF4-FFF2-40B4-BE49-F238E27FC236}">
                <a16:creationId xmlns:a16="http://schemas.microsoft.com/office/drawing/2014/main" id="{6C41E829-6F09-4DC7-B54D-E1C643682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7408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2.</a:t>
            </a:r>
            <a:r>
              <a:rPr kumimoji="1" lang="zh-CN" altLang="en-US" sz="2400" dirty="0">
                <a:latin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66565" name="文本框 6">
            <a:extLst>
              <a:ext uri="{FF2B5EF4-FFF2-40B4-BE49-F238E27FC236}">
                <a16:creationId xmlns:a16="http://schemas.microsoft.com/office/drawing/2014/main" id="{9CF7C115-DB32-48D6-A8D4-7021EFDF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215420"/>
            <a:ext cx="74152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2</a:t>
            </a:r>
            <a:r>
              <a:rPr kumimoji="1" lang="zh-CN" altLang="en-US" sz="2400" dirty="0">
                <a:latin typeface="Arial" panose="020B0604020202020204" pitchFamily="34" charset="0"/>
              </a:rPr>
              <a:t>）发送数据</a:t>
            </a: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6566" name="文本框 2">
            <a:extLst>
              <a:ext uri="{FF2B5EF4-FFF2-40B4-BE49-F238E27FC236}">
                <a16:creationId xmlns:a16="http://schemas.microsoft.com/office/drawing/2014/main" id="{C83808B7-155F-40F2-A1B9-F935117F5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00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66567" name="矩形 1">
            <a:extLst>
              <a:ext uri="{FF2B5EF4-FFF2-40B4-BE49-F238E27FC236}">
                <a16:creationId xmlns:a16="http://schemas.microsoft.com/office/drawing/2014/main" id="{4A67B88E-13D5-4643-AEE0-6BF27BCD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754315"/>
            <a:ext cx="712628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01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发送数据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02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void putc(unsigned char c)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03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04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查询状态寄存器，等待发送缓存为空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05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while (! (UTRSTAT0 &amp; (1&lt;&lt;2)))</a:t>
            </a:r>
            <a:r>
              <a:rPr lang="mr-IN" altLang="zh-CN" dirty="0">
                <a:solidFill>
                  <a:srgbClr val="FF0000"/>
                </a:solidFill>
                <a:latin typeface="Arial" panose="020B0604020202020204" pitchFamily="34" charset="0"/>
                <a:ea typeface="Mangal" panose="02040503050203030202" pitchFamily="18" charset="0"/>
              </a:rPr>
              <a:t>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/</a:t>
            </a:r>
            <a:r>
              <a:rPr lang="zh-CN" altLang="en-US" dirty="0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课本</a:t>
            </a: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97</a:t>
            </a:r>
            <a:r>
              <a:rPr lang="zh-CN" altLang="en-US" dirty="0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页，表</a:t>
            </a: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7-3</a:t>
            </a:r>
            <a:endParaRPr lang="mr-IN" altLang="zh-CN" dirty="0">
              <a:latin typeface="Arial" panose="020B0604020202020204" pitchFamily="34" charset="0"/>
              <a:ea typeface="Mangal" panose="02040503050203030202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06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UTXH0 = c; 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写入发送寄存器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07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return;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08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9934-C9B9-4C35-AE40-EFB0AF54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章 </a:t>
            </a:r>
            <a:r>
              <a:rPr lang="zh-CN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通用异步收发器</a:t>
            </a: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UART</a:t>
            </a:r>
            <a:endParaRPr lang="zh-CN" altLang="en-US" cap="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7805763D-B8BF-4BA2-9C07-50D384156F8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692275" y="2060575"/>
            <a:ext cx="6048375" cy="3424238"/>
          </a:xfrm>
        </p:spPr>
        <p:txBody>
          <a:bodyPr/>
          <a:lstStyle/>
          <a:p>
            <a:pPr eaLnBrk="1" hangingPunct="1"/>
            <a:r>
              <a:rPr lang="en-US" altLang="zh-CN" sz="2800" cap="none" dirty="0"/>
              <a:t>UART</a:t>
            </a:r>
            <a:r>
              <a:rPr lang="zh-CN" altLang="zh-CN" sz="2800" cap="none" dirty="0"/>
              <a:t>的原理及</a:t>
            </a:r>
            <a:r>
              <a:rPr lang="en-US" altLang="zh-CN" sz="2800" cap="none" dirty="0"/>
              <a:t>S5PV210</a:t>
            </a:r>
            <a:r>
              <a:rPr lang="zh-CN" altLang="zh-CN" sz="2800" cap="none" dirty="0"/>
              <a:t>的</a:t>
            </a:r>
            <a:r>
              <a:rPr lang="en-US" altLang="zh-CN" sz="2800" cap="none" dirty="0"/>
              <a:t>UART</a:t>
            </a:r>
            <a:r>
              <a:rPr lang="zh-CN" altLang="zh-CN" sz="2800" cap="none" dirty="0"/>
              <a:t>介绍</a:t>
            </a:r>
            <a:endParaRPr lang="en-US" altLang="zh-CN" sz="2800" cap="none" dirty="0"/>
          </a:p>
          <a:p>
            <a:pPr eaLnBrk="1" hangingPunct="1"/>
            <a:r>
              <a:rPr lang="en-US" altLang="zh-CN" sz="2800" cap="none" dirty="0"/>
              <a:t>S5PV210 </a:t>
            </a:r>
            <a:r>
              <a:rPr lang="zh-CN" altLang="zh-CN" sz="2800" cap="none" dirty="0"/>
              <a:t>的</a:t>
            </a:r>
            <a:r>
              <a:rPr lang="en-US" altLang="zh-CN" sz="2800" cap="none" dirty="0"/>
              <a:t>UART</a:t>
            </a:r>
            <a:r>
              <a:rPr lang="zh-CN" altLang="zh-CN" sz="2800" cap="none" dirty="0"/>
              <a:t>应用实例</a:t>
            </a:r>
            <a:endParaRPr lang="zh-CN" altLang="en-US" sz="2800" cap="non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FBDE599-33F3-42AA-A31E-80346281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303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80A6BF83-9F30-4B46-81F3-274EF49D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988840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/>
              <a:t>7.2.2</a:t>
            </a:r>
            <a:r>
              <a:rPr lang="zh-CN" altLang="en-US" sz="3500"/>
              <a:t> </a:t>
            </a:r>
            <a:r>
              <a:rPr lang="zh-CN" altLang="zh-CN" sz="3600"/>
              <a:t>程序设计与代码详解</a:t>
            </a:r>
            <a:endParaRPr lang="en-US" altLang="zh-CN" sz="3500"/>
          </a:p>
        </p:txBody>
      </p:sp>
      <p:sp>
        <p:nvSpPr>
          <p:cNvPr id="67588" name="文本框 5">
            <a:extLst>
              <a:ext uri="{FF2B5EF4-FFF2-40B4-BE49-F238E27FC236}">
                <a16:creationId xmlns:a16="http://schemas.microsoft.com/office/drawing/2014/main" id="{1CFCCD33-1FC1-4774-8DDE-DF80CA4CD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598440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2.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67589" name="文本框 6">
            <a:extLst>
              <a:ext uri="{FF2B5EF4-FFF2-40B4-BE49-F238E27FC236}">
                <a16:creationId xmlns:a16="http://schemas.microsoft.com/office/drawing/2014/main" id="{C99C32FD-FDEE-4FF8-A76B-50943ED2A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509" y="3135015"/>
            <a:ext cx="74152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3</a:t>
            </a:r>
            <a:r>
              <a:rPr kumimoji="1" lang="zh-CN" altLang="en-US" sz="2400">
                <a:latin typeface="Arial" panose="020B0604020202020204" pitchFamily="34" charset="0"/>
              </a:rPr>
              <a:t>）接收数据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67590" name="文本框 2">
            <a:extLst>
              <a:ext uri="{FF2B5EF4-FFF2-40B4-BE49-F238E27FC236}">
                <a16:creationId xmlns:a16="http://schemas.microsoft.com/office/drawing/2014/main" id="{6DBEFA5A-4583-410E-BB5F-9E3FA2BC4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309" y="6363990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67591" name="矩形 1">
            <a:extLst>
              <a:ext uri="{FF2B5EF4-FFF2-40B4-BE49-F238E27FC236}">
                <a16:creationId xmlns:a16="http://schemas.microsoft.com/office/drawing/2014/main" id="{8C25663F-C1F4-4899-A63B-CA914444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509" y="3716040"/>
            <a:ext cx="65500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01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// </a:t>
            </a:r>
            <a:r>
              <a:rPr lang="zh-CN" altLang="en-US" dirty="0">
                <a:latin typeface="Arial" panose="020B0604020202020204" pitchFamily="34" charset="0"/>
              </a:rPr>
              <a:t>接收数据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02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unsigned char </a:t>
            </a:r>
            <a:r>
              <a:rPr lang="en-US" altLang="zh-CN" dirty="0" err="1">
                <a:latin typeface="Arial" panose="020B0604020202020204" pitchFamily="34" charset="0"/>
              </a:rPr>
              <a:t>getc</a:t>
            </a:r>
            <a:r>
              <a:rPr lang="en-US" altLang="zh-CN" dirty="0">
                <a:latin typeface="Arial" panose="020B0604020202020204" pitchFamily="34" charset="0"/>
              </a:rPr>
              <a:t>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03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04	// </a:t>
            </a:r>
            <a:r>
              <a:rPr lang="zh-CN" altLang="en-US" dirty="0">
                <a:latin typeface="Arial" panose="020B0604020202020204" pitchFamily="34" charset="0"/>
              </a:rPr>
              <a:t>查询状态寄存器，等待接收缓存有数据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05</a:t>
            </a:r>
            <a:r>
              <a:rPr lang="zh-CN" altLang="en-US" dirty="0">
                <a:latin typeface="Arial" panose="020B0604020202020204" pitchFamily="34" charset="0"/>
              </a:rPr>
              <a:t>	</a:t>
            </a:r>
            <a:r>
              <a:rPr lang="en-US" altLang="zh-CN" dirty="0">
                <a:latin typeface="Arial" panose="020B0604020202020204" pitchFamily="34" charset="0"/>
              </a:rPr>
              <a:t>while (!(UTRSTAT0 &amp; (1&lt;&lt;0)));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06	return (URXH0);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07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54643E6-E193-43BB-841E-205B4825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55" y="570781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CC99A5EB-1F31-4A44-BEA0-582A957D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916832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/>
              <a:t>7.2.2</a:t>
            </a:r>
            <a:r>
              <a:rPr lang="zh-CN" altLang="en-US" sz="3500"/>
              <a:t> </a:t>
            </a:r>
            <a:r>
              <a:rPr lang="zh-CN" altLang="zh-CN" sz="3600"/>
              <a:t>程序设计与代码详解</a:t>
            </a:r>
            <a:endParaRPr lang="en-US" altLang="zh-CN" sz="3500"/>
          </a:p>
        </p:txBody>
      </p:sp>
      <p:sp>
        <p:nvSpPr>
          <p:cNvPr id="68612" name="文本框 5">
            <a:extLst>
              <a:ext uri="{FF2B5EF4-FFF2-40B4-BE49-F238E27FC236}">
                <a16:creationId xmlns:a16="http://schemas.microsoft.com/office/drawing/2014/main" id="{FD996A02-E84C-4273-B587-5CBE704FC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526432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2.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设置</a:t>
            </a:r>
          </a:p>
        </p:txBody>
      </p:sp>
      <p:sp>
        <p:nvSpPr>
          <p:cNvPr id="68613" name="文本框 6">
            <a:extLst>
              <a:ext uri="{FF2B5EF4-FFF2-40B4-BE49-F238E27FC236}">
                <a16:creationId xmlns:a16="http://schemas.microsoft.com/office/drawing/2014/main" id="{6E53F88B-9CE2-4DE2-BF7B-4B30C8F5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509" y="3063007"/>
            <a:ext cx="741521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4</a:t>
            </a:r>
            <a:r>
              <a:rPr kumimoji="1" lang="zh-CN" altLang="en-US" sz="2400">
                <a:latin typeface="Arial" panose="020B0604020202020204" pitchFamily="34" charset="0"/>
              </a:rPr>
              <a:t>）发送字符串数据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68614" name="文本框 2">
            <a:extLst>
              <a:ext uri="{FF2B5EF4-FFF2-40B4-BE49-F238E27FC236}">
                <a16:creationId xmlns:a16="http://schemas.microsoft.com/office/drawing/2014/main" id="{09049E77-8665-4D0B-BFD2-EA69D88E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309" y="6291982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68615" name="矩形 1">
            <a:extLst>
              <a:ext uri="{FF2B5EF4-FFF2-40B4-BE49-F238E27FC236}">
                <a16:creationId xmlns:a16="http://schemas.microsoft.com/office/drawing/2014/main" id="{5C49D3E1-C95E-480B-992A-2018B418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509" y="3644032"/>
            <a:ext cx="655002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01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>
                <a:latin typeface="Arial" panose="020B0604020202020204" pitchFamily="34" charset="0"/>
                <a:ea typeface="Mangal" panose="02040503050203030202" pitchFamily="18" charset="0"/>
              </a:rPr>
              <a:t>发送字符串数据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02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void puts(char *str)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03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04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char *p = str;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05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while (*p)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06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	putc(*p++);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07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DF5320B-9910-4850-9599-2E0000DA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64" y="569913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8F475911-D1C4-46F3-BEBF-4AD7CBE04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752" y="1817688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/>
              <a:t>7.2.2</a:t>
            </a:r>
            <a:r>
              <a:rPr lang="zh-CN" altLang="en-US" sz="3500"/>
              <a:t> </a:t>
            </a:r>
            <a:r>
              <a:rPr lang="zh-CN" altLang="zh-CN" sz="3600"/>
              <a:t>程序设计与代码详解</a:t>
            </a:r>
            <a:endParaRPr lang="en-US" altLang="zh-CN" sz="3500"/>
          </a:p>
        </p:txBody>
      </p:sp>
      <p:sp>
        <p:nvSpPr>
          <p:cNvPr id="69636" name="文本框 5">
            <a:extLst>
              <a:ext uri="{FF2B5EF4-FFF2-40B4-BE49-F238E27FC236}">
                <a16:creationId xmlns:a16="http://schemas.microsoft.com/office/drawing/2014/main" id="{951F72E8-780F-4FB1-9FF6-3F96AB7F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752" y="2427288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3.</a:t>
            </a:r>
            <a:r>
              <a:rPr kumimoji="1" lang="zh-CN" altLang="en-US" sz="2400">
                <a:latin typeface="Arial" panose="020B0604020202020204" pitchFamily="34" charset="0"/>
              </a:rPr>
              <a:t> 主程序</a:t>
            </a:r>
          </a:p>
        </p:txBody>
      </p:sp>
      <p:sp>
        <p:nvSpPr>
          <p:cNvPr id="69637" name="文本框 2">
            <a:extLst>
              <a:ext uri="{FF2B5EF4-FFF2-40B4-BE49-F238E27FC236}">
                <a16:creationId xmlns:a16="http://schemas.microsoft.com/office/drawing/2014/main" id="{7CA33D97-C0BD-44EB-9512-5E5332F42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477" y="61928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69638" name="矩形 1">
            <a:extLst>
              <a:ext uri="{FF2B5EF4-FFF2-40B4-BE49-F238E27FC236}">
                <a16:creationId xmlns:a16="http://schemas.microsoft.com/office/drawing/2014/main" id="{ACE3CF36-858D-4F1B-BAC4-FB4821AB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52" y="3071813"/>
            <a:ext cx="84978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01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#define GPC0CON		*((volatile unsigned int *)0xE0200060)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02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#define GPC0DAT		*((volatile unsigned int *)0xE0200064)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04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#define	GPC0_3_out	(1&lt;&lt;(3*4))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05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#define	GPC0_4_out	(1&lt;&lt;(4*4))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07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#define	GPC0_3_MASK	(0xF&lt;&lt;(3*4))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08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#define	GPC0_4_MASK	(0xF&lt;&lt;(4*4))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09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extern void uart0_init(void);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AE37FF0-42DC-41FC-8C80-BB332A8F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37295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7BF5663D-B8DB-4087-B2F7-34B394C20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1916832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/>
              <a:t>7.2.2</a:t>
            </a:r>
            <a:r>
              <a:rPr lang="zh-CN" altLang="en-US" sz="3500"/>
              <a:t> </a:t>
            </a:r>
            <a:r>
              <a:rPr lang="zh-CN" altLang="zh-CN" sz="3600"/>
              <a:t>程序设计与代码详解</a:t>
            </a:r>
            <a:endParaRPr lang="en-US" altLang="zh-CN" sz="3500"/>
          </a:p>
        </p:txBody>
      </p:sp>
      <p:sp>
        <p:nvSpPr>
          <p:cNvPr id="70660" name="文本框 5">
            <a:extLst>
              <a:ext uri="{FF2B5EF4-FFF2-40B4-BE49-F238E27FC236}">
                <a16:creationId xmlns:a16="http://schemas.microsoft.com/office/drawing/2014/main" id="{8E73264A-AF81-41AA-A8F5-811D8DA05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526432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3.</a:t>
            </a:r>
            <a:r>
              <a:rPr kumimoji="1" lang="zh-CN" altLang="en-US" sz="2400">
                <a:latin typeface="Arial" panose="020B0604020202020204" pitchFamily="34" charset="0"/>
              </a:rPr>
              <a:t> 主程序</a:t>
            </a:r>
          </a:p>
        </p:txBody>
      </p:sp>
      <p:sp>
        <p:nvSpPr>
          <p:cNvPr id="70661" name="文本框 2">
            <a:extLst>
              <a:ext uri="{FF2B5EF4-FFF2-40B4-BE49-F238E27FC236}">
                <a16:creationId xmlns:a16="http://schemas.microsoft.com/office/drawing/2014/main" id="{A15BF905-BF04-456C-942E-04CE3F804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663" y="6291982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70662" name="矩形 1">
            <a:extLst>
              <a:ext uri="{FF2B5EF4-FFF2-40B4-BE49-F238E27FC236}">
                <a16:creationId xmlns:a16="http://schemas.microsoft.com/office/drawing/2014/main" id="{5E4E1C3C-65CB-4341-AD74-73E90B6BD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170957"/>
            <a:ext cx="84978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11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 int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13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char c;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14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uart0_init(); </a:t>
            </a:r>
            <a:r>
              <a:rPr lang="en-US" altLang="zh-CN" dirty="0">
                <a:latin typeface="Arial" panose="020B0604020202020204" pitchFamily="34" charset="0"/>
              </a:rPr>
              <a:t>		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初始化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uart0</a:t>
            </a:r>
          </a:p>
          <a:p>
            <a:pPr>
              <a:spcBef>
                <a:spcPct val="0"/>
              </a:spcBef>
              <a:buClrTx/>
              <a:buFontTx/>
              <a:buAutoNum type="arabicPlain" startAt="15"/>
            </a:pP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</a:rPr>
              <a:t>        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GPC0CON &amp;= ~(GPC0_3_MASK | GPC0_4_MASK); 	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AutoNum type="arabicPlain" startAt="15"/>
            </a:pPr>
            <a:r>
              <a:rPr lang="zh-CN" altLang="en-US" dirty="0">
                <a:latin typeface="Arial" panose="020B0604020202020204" pitchFamily="34" charset="0"/>
              </a:rPr>
              <a:t>                                                          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清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bit[15:12]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和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bit[19:16]</a:t>
            </a:r>
          </a:p>
          <a:p>
            <a:pPr>
              <a:spcBef>
                <a:spcPct val="0"/>
              </a:spcBef>
              <a:buClrTx/>
              <a:buFontTx/>
              <a:buAutoNum type="arabicPlain" startAt="17"/>
            </a:pP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</a:rPr>
              <a:t>         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GPC0CON |= (GPC0_3_out | GPC0_4_out);		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AutoNum type="arabicPlain" startAt="17"/>
            </a:pPr>
            <a:r>
              <a:rPr lang="zh-CN" altLang="en-US" dirty="0">
                <a:latin typeface="Arial" panose="020B0604020202020204" pitchFamily="34" charset="0"/>
              </a:rPr>
              <a:t>                                                  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配置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GPC0_3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和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GPC0_4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为输出引脚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19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GPC0DAT &amp;= ~(0x3&lt;&lt;3); 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向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bit[4:3]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写入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0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熄灭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LED1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、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LED2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CB2C93A-571F-49E9-BA41-97F42A9D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58" y="610545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06B46C0B-5D4D-4BF5-90A7-32B4A2DC9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091" y="2060848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/>
              <a:t>7.2.2</a:t>
            </a:r>
            <a:r>
              <a:rPr lang="zh-CN" altLang="en-US" sz="3500"/>
              <a:t> </a:t>
            </a:r>
            <a:r>
              <a:rPr lang="zh-CN" altLang="zh-CN" sz="3600"/>
              <a:t>程序设计与代码详解</a:t>
            </a:r>
            <a:endParaRPr lang="en-US" altLang="zh-CN" sz="3500"/>
          </a:p>
        </p:txBody>
      </p:sp>
      <p:sp>
        <p:nvSpPr>
          <p:cNvPr id="71684" name="文本框 5">
            <a:extLst>
              <a:ext uri="{FF2B5EF4-FFF2-40B4-BE49-F238E27FC236}">
                <a16:creationId xmlns:a16="http://schemas.microsoft.com/office/drawing/2014/main" id="{4F5B1591-E7C1-4A31-9C1D-3D7A6EDB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091" y="2670448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3.</a:t>
            </a:r>
            <a:r>
              <a:rPr kumimoji="1" lang="zh-CN" altLang="en-US" sz="2400">
                <a:latin typeface="Arial" panose="020B0604020202020204" pitchFamily="34" charset="0"/>
              </a:rPr>
              <a:t> 主程序</a:t>
            </a:r>
          </a:p>
        </p:txBody>
      </p:sp>
      <p:sp>
        <p:nvSpPr>
          <p:cNvPr id="71685" name="文本框 2">
            <a:extLst>
              <a:ext uri="{FF2B5EF4-FFF2-40B4-BE49-F238E27FC236}">
                <a16:creationId xmlns:a16="http://schemas.microsoft.com/office/drawing/2014/main" id="{8D26B191-30F3-41A2-AC21-41F4B1890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816" y="643599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71686" name="矩形 1">
            <a:extLst>
              <a:ext uri="{FF2B5EF4-FFF2-40B4-BE49-F238E27FC236}">
                <a16:creationId xmlns:a16="http://schemas.microsoft.com/office/drawing/2014/main" id="{CCF0C66D-6001-493C-854B-EDD878C03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53" y="3500710"/>
            <a:ext cx="76327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20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puts("=============================\r\n");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21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puts("S5PV210 UART Test:\r\n");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22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puts("1.LED1 on\r\n");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23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puts("2.LED1 off\r\n");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24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puts("3.LED2 on\r\n");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25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puts("4.LED2 off\r\n");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26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puts("=============================\r\n");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CD8807B-0AE4-4426-BF6A-1F015F5B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08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7.2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 实例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6FAE3F6D-0E1B-4260-ABDB-00C23ED66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25538"/>
            <a:ext cx="7993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500"/>
              <a:t>7.2.2</a:t>
            </a:r>
            <a:r>
              <a:rPr lang="zh-CN" altLang="en-US" sz="3500"/>
              <a:t> </a:t>
            </a:r>
            <a:r>
              <a:rPr lang="zh-CN" altLang="zh-CN" sz="3600"/>
              <a:t>程序设计与代码详解</a:t>
            </a:r>
            <a:endParaRPr lang="en-US" altLang="zh-CN" sz="3500"/>
          </a:p>
        </p:txBody>
      </p:sp>
      <p:sp>
        <p:nvSpPr>
          <p:cNvPr id="72708" name="文本框 5">
            <a:extLst>
              <a:ext uri="{FF2B5EF4-FFF2-40B4-BE49-F238E27FC236}">
                <a16:creationId xmlns:a16="http://schemas.microsoft.com/office/drawing/2014/main" id="{44C64C53-A422-443B-A63F-C718C1F52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35138"/>
            <a:ext cx="74152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3.</a:t>
            </a:r>
            <a:r>
              <a:rPr kumimoji="1" lang="zh-CN" altLang="en-US" sz="2400">
                <a:latin typeface="Arial" panose="020B0604020202020204" pitchFamily="34" charset="0"/>
              </a:rPr>
              <a:t> 主程序</a:t>
            </a:r>
          </a:p>
        </p:txBody>
      </p:sp>
      <p:sp>
        <p:nvSpPr>
          <p:cNvPr id="72709" name="文本框 2">
            <a:extLst>
              <a:ext uri="{FF2B5EF4-FFF2-40B4-BE49-F238E27FC236}">
                <a16:creationId xmlns:a16="http://schemas.microsoft.com/office/drawing/2014/main" id="{727A7BC2-8C21-4011-ACD6-7B50EAAE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00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1800">
              <a:latin typeface="Arial" panose="020B0604020202020204" pitchFamily="34" charset="0"/>
            </a:endParaRPr>
          </a:p>
        </p:txBody>
      </p:sp>
      <p:sp>
        <p:nvSpPr>
          <p:cNvPr id="72710" name="矩形 1">
            <a:extLst>
              <a:ext uri="{FF2B5EF4-FFF2-40B4-BE49-F238E27FC236}">
                <a16:creationId xmlns:a16="http://schemas.microsoft.com/office/drawing/2014/main" id="{FF55DA2F-55E1-4C86-81C2-1B89AB79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2205038"/>
            <a:ext cx="86360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27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 while (1)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28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{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29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	c = getc();	// 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从串口终端获取一个字符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30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		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putc(c);		// 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回显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31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		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if (c == '1')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32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		GPC0DAT |= 1 &lt;&lt; 3;	</a:t>
            </a:r>
            <a:r>
              <a:rPr lang="zh-CN" altLang="en-US" sz="1800">
                <a:latin typeface="Arial" panose="020B0604020202020204" pitchFamily="34" charset="0"/>
              </a:rPr>
              <a:t>  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// LED1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亮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33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		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else if (c == '2')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34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		GPC0DAT &amp;= ~(1 &lt;&lt; 3);	</a:t>
            </a:r>
            <a:r>
              <a:rPr lang="zh-CN" altLang="en-US" sz="1800">
                <a:latin typeface="Arial" panose="020B0604020202020204" pitchFamily="34" charset="0"/>
              </a:rPr>
              <a:t>  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// LED1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灭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35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		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else if (c == '3')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36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		GPC0DAT |= 1 &lt;&lt; 4; </a:t>
            </a:r>
            <a:r>
              <a:rPr lang="zh-CN" altLang="en-US" sz="1800">
                <a:latin typeface="Arial" panose="020B0604020202020204" pitchFamily="34" charset="0"/>
              </a:rPr>
              <a:t>           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// LED2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亮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37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		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else if (c == '4')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38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		GPC0DAT &amp;= ~(1 &lt;&lt; 4);  </a:t>
            </a:r>
            <a:r>
              <a:rPr lang="zh-CN" altLang="en-US" sz="1800">
                <a:latin typeface="Arial" panose="020B0604020202020204" pitchFamily="34" charset="0"/>
              </a:rPr>
              <a:t>    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// LED2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灭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39</a:t>
            </a:r>
            <a:r>
              <a:rPr lang="zh-CN" altLang="mr-IN" sz="1800">
                <a:latin typeface="Arial" panose="020B0604020202020204" pitchFamily="34" charset="0"/>
                <a:ea typeface="Mangal" panose="02040503050203030202" pitchFamily="18" charset="0"/>
              </a:rPr>
              <a:t>	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40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	return 0;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</a:t>
            </a:r>
            <a:r>
              <a:rPr lang="zh-CN" altLang="en-US" sz="1800">
                <a:latin typeface="Arial" panose="020B0604020202020204" pitchFamily="34" charset="0"/>
              </a:rPr>
              <a:t> </a:t>
            </a:r>
            <a:r>
              <a:rPr lang="mr-IN" altLang="zh-CN" sz="1800">
                <a:latin typeface="Arial" panose="020B0604020202020204" pitchFamily="34" charset="0"/>
                <a:ea typeface="Mangal" panose="02040503050203030202" pitchFamily="18" charset="0"/>
              </a:rPr>
              <a:t>}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BAA0A1BF-79DC-4D11-9346-7FB02A1F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 dirty="0"/>
              <a:t>7.1.2</a:t>
            </a:r>
            <a:r>
              <a:rPr lang="zh-CN" altLang="en-US" sz="3000" dirty="0"/>
              <a:t> 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r>
              <a:rPr lang="zh-CN" altLang="en-US" sz="3200" dirty="0"/>
              <a:t>的使用</a:t>
            </a:r>
            <a:endParaRPr lang="en-US" altLang="zh-CN" sz="3000" dirty="0"/>
          </a:p>
        </p:txBody>
      </p:sp>
      <p:sp>
        <p:nvSpPr>
          <p:cNvPr id="36868" name="文本框 3">
            <a:extLst>
              <a:ext uri="{FF2B5EF4-FFF2-40B4-BE49-F238E27FC236}">
                <a16:creationId xmlns:a16="http://schemas.microsoft.com/office/drawing/2014/main" id="{52F336D8-87CD-4572-92FE-9092B7A10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522537"/>
            <a:ext cx="6769100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1) 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将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通道的引脚配置为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功能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2)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时钟源选择及工作模式设置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3)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设置波特率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4)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设置数据传输格式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5)</a:t>
            </a:r>
            <a:r>
              <a:rPr kumimoji="1" lang="zh-CN" altLang="en-US" sz="2400" dirty="0">
                <a:latin typeface="Arial" panose="020B0604020202020204" pitchFamily="34" charset="0"/>
              </a:rPr>
              <a:t> 启用或禁止</a:t>
            </a:r>
            <a:r>
              <a:rPr kumimoji="1" lang="en-US" altLang="zh-CN" sz="2400" dirty="0">
                <a:latin typeface="Arial" panose="020B0604020202020204" pitchFamily="34" charset="0"/>
              </a:rPr>
              <a:t>FIFO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6)</a:t>
            </a:r>
            <a:r>
              <a:rPr kumimoji="1" lang="zh-CN" altLang="en-US" sz="2400" dirty="0">
                <a:latin typeface="Arial" panose="020B0604020202020204" pitchFamily="34" charset="0"/>
              </a:rPr>
              <a:t> 收发数据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7)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收发数据状态的控制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8)</a:t>
            </a:r>
            <a:r>
              <a:rPr kumimoji="1" lang="zh-CN" altLang="en-US" sz="2400" dirty="0">
                <a:latin typeface="Arial" panose="020B0604020202020204" pitchFamily="34" charset="0"/>
              </a:rPr>
              <a:t> 数据传输时的错误控制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1A0137C-41E1-4811-9C46-B529AAF24C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975" y="1844824"/>
            <a:ext cx="8278812" cy="576263"/>
          </a:xfrm>
        </p:spPr>
        <p:txBody>
          <a:bodyPr rtlCol="0">
            <a:normAutofit fontScale="92500"/>
          </a:bodyPr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使用（可见课本</a:t>
            </a:r>
            <a:r>
              <a:rPr lang="en-US" altLang="zh-CN" sz="2400" dirty="0">
                <a:latin typeface="Arial" charset="0"/>
              </a:rPr>
              <a:t>94</a:t>
            </a:r>
            <a:r>
              <a:rPr lang="zh-CN" altLang="en-US" sz="2400" dirty="0">
                <a:latin typeface="Arial" charset="0"/>
              </a:rPr>
              <a:t>页，后续</a:t>
            </a:r>
            <a:r>
              <a:rPr lang="en-US" altLang="zh-CN" sz="2400" dirty="0">
                <a:latin typeface="Arial" charset="0"/>
              </a:rPr>
              <a:t>ppt</a:t>
            </a:r>
            <a:r>
              <a:rPr lang="zh-CN" altLang="en-US" sz="2400" dirty="0">
                <a:latin typeface="Arial" charset="0"/>
              </a:rPr>
              <a:t>详细讲解）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35FF237D-73B3-416C-AB04-54C2B6CA1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36868" name="文本框 3">
            <a:extLst>
              <a:ext uri="{FF2B5EF4-FFF2-40B4-BE49-F238E27FC236}">
                <a16:creationId xmlns:a16="http://schemas.microsoft.com/office/drawing/2014/main" id="{CA460E47-C921-49E7-A8BB-7C5091D4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278812" cy="265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1) </a:t>
            </a:r>
            <a:r>
              <a:rPr kumimoji="1" lang="zh-CN" altLang="en-US" sz="2400" dirty="0">
                <a:latin typeface="Arial" panose="020B0604020202020204" pitchFamily="34" charset="0"/>
              </a:rPr>
              <a:t>将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通道的引脚配置为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功能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    将</a:t>
            </a:r>
            <a:r>
              <a:rPr kumimoji="1" lang="en-US" altLang="zh-CN" sz="2400" dirty="0">
                <a:latin typeface="Arial" panose="020B0604020202020204" pitchFamily="34" charset="0"/>
              </a:rPr>
              <a:t>GPIO</a:t>
            </a:r>
            <a:r>
              <a:rPr kumimoji="1" lang="zh-CN" altLang="en-US" sz="2400" dirty="0">
                <a:latin typeface="Arial" panose="020B0604020202020204" pitchFamily="34" charset="0"/>
              </a:rPr>
              <a:t>功能设置为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的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接收功能</a:t>
            </a:r>
            <a:r>
              <a:rPr kumimoji="1" lang="zh-CN" altLang="en-US" sz="2400" dirty="0">
                <a:latin typeface="Arial" panose="020B0604020202020204" pitchFamily="34" charset="0"/>
              </a:rPr>
              <a:t>（</a:t>
            </a:r>
            <a:r>
              <a:rPr kumimoji="1"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RXDx</a:t>
            </a:r>
            <a:r>
              <a:rPr kumimoji="1" lang="zh-CN" altLang="en-US" sz="2400" dirty="0">
                <a:latin typeface="Arial" panose="020B0604020202020204" pitchFamily="34" charset="0"/>
              </a:rPr>
              <a:t>）和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发送功能</a:t>
            </a:r>
            <a:r>
              <a:rPr kumimoji="1" lang="zh-CN" altLang="en-US" sz="2400" dirty="0">
                <a:latin typeface="Arial" panose="020B0604020202020204" pitchFamily="34" charset="0"/>
              </a:rPr>
              <a:t>（</a:t>
            </a:r>
            <a:r>
              <a:rPr kumimoji="1"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TXDx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FCB579D-AB51-4DA4-A5AF-F87DE454A5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87E97B4-C7AD-4823-9F8C-CE9A3D6F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38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7.1</a:t>
            </a:r>
            <a:r>
              <a:rPr lang="zh-CN" altLang="en-US" dirty="0"/>
              <a:t> </a:t>
            </a:r>
            <a:r>
              <a:rPr lang="en-US" altLang="zh-CN" dirty="0"/>
              <a:t>UART</a:t>
            </a:r>
            <a:r>
              <a:rPr lang="zh-CN" altLang="zh-CN" dirty="0"/>
              <a:t>的原理及</a:t>
            </a:r>
            <a:r>
              <a:rPr lang="en-US" altLang="zh-CN" dirty="0"/>
              <a:t>S5PV210</a:t>
            </a:r>
            <a:r>
              <a:rPr lang="zh-CN" altLang="zh-CN" dirty="0"/>
              <a:t>的</a:t>
            </a:r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BECBCC26-0179-4437-9EF2-662B352B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38916" name="文本框 3">
            <a:extLst>
              <a:ext uri="{FF2B5EF4-FFF2-40B4-BE49-F238E27FC236}">
                <a16:creationId xmlns:a16="http://schemas.microsoft.com/office/drawing/2014/main" id="{01461370-D133-49EE-A2CE-60BDF6825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27881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1) </a:t>
            </a:r>
            <a:r>
              <a:rPr kumimoji="1" lang="zh-CN" altLang="en-US" sz="2400">
                <a:latin typeface="Arial" panose="020B0604020202020204" pitchFamily="34" charset="0"/>
              </a:rPr>
              <a:t>将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通道的引脚配置为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功能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 将</a:t>
            </a:r>
            <a:r>
              <a:rPr kumimoji="1" lang="en-US" altLang="zh-CN" sz="2400">
                <a:latin typeface="Arial" panose="020B0604020202020204" pitchFamily="34" charset="0"/>
              </a:rPr>
              <a:t>GPIO</a:t>
            </a:r>
            <a:r>
              <a:rPr kumimoji="1" lang="zh-CN" altLang="en-US" sz="2400">
                <a:latin typeface="Arial" panose="020B0604020202020204" pitchFamily="34" charset="0"/>
              </a:rPr>
              <a:t>功能设置为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的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接收功能</a:t>
            </a:r>
            <a:r>
              <a:rPr kumimoji="1" lang="zh-CN" altLang="en-US" sz="2400">
                <a:latin typeface="Arial" panose="020B0604020202020204" pitchFamily="34" charset="0"/>
              </a:rPr>
              <a:t>（</a:t>
            </a:r>
            <a:r>
              <a:rPr kumimoji="1"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RXDx</a:t>
            </a:r>
            <a:r>
              <a:rPr kumimoji="1" lang="zh-CN" altLang="en-US" sz="2400">
                <a:latin typeface="Arial" panose="020B0604020202020204" pitchFamily="34" charset="0"/>
              </a:rPr>
              <a:t>）和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发送功能</a:t>
            </a:r>
            <a:r>
              <a:rPr kumimoji="1" lang="zh-CN" altLang="en-US" sz="2400">
                <a:latin typeface="Arial" panose="020B0604020202020204" pitchFamily="34" charset="0"/>
              </a:rPr>
              <a:t>（</a:t>
            </a:r>
            <a:r>
              <a:rPr kumimoji="1"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TXDx</a:t>
            </a:r>
            <a:r>
              <a:rPr kumimoji="1" lang="zh-CN" altLang="en-US" sz="2400">
                <a:latin typeface="Arial" panose="020B0604020202020204" pitchFamily="34" charset="0"/>
              </a:rPr>
              <a:t>）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9D86B4-67B1-42CB-8A15-7EE6DF26E7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9437F0-D5C1-442E-A3AC-A95788192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-44450"/>
            <a:ext cx="7727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7-3">
            <a:extLst>
              <a:ext uri="{FF2B5EF4-FFF2-40B4-BE49-F238E27FC236}">
                <a16:creationId xmlns:a16="http://schemas.microsoft.com/office/drawing/2014/main" id="{225FC35D-B533-44D3-9897-FB3075D6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t="5124" r="7722" b="16695"/>
          <a:stretch>
            <a:fillRect/>
          </a:stretch>
        </p:blipFill>
        <p:spPr bwMode="auto">
          <a:xfrm>
            <a:off x="757238" y="2119546"/>
            <a:ext cx="62103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内容占位符 2">
            <a:extLst>
              <a:ext uri="{FF2B5EF4-FFF2-40B4-BE49-F238E27FC236}">
                <a16:creationId xmlns:a16="http://schemas.microsoft.com/office/drawing/2014/main" id="{CADA8755-9130-48DF-B61F-508E27CC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524400A-2581-4ACD-905C-26DE9B2CA2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36870" name="文本框 8">
            <a:extLst>
              <a:ext uri="{FF2B5EF4-FFF2-40B4-BE49-F238E27FC236}">
                <a16:creationId xmlns:a16="http://schemas.microsoft.com/office/drawing/2014/main" id="{3846BCFE-C317-4F62-9E9A-C945A34B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989138"/>
            <a:ext cx="8278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2)</a:t>
            </a:r>
            <a:r>
              <a:rPr kumimoji="1" lang="zh-CN" altLang="en-US" sz="2400">
                <a:latin typeface="Arial" panose="020B0604020202020204" pitchFamily="34" charset="0"/>
              </a:rPr>
              <a:t> 时钟源选择及工作模式设置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36871" name="矩形 1">
            <a:extLst>
              <a:ext uri="{FF2B5EF4-FFF2-40B4-BE49-F238E27FC236}">
                <a16:creationId xmlns:a16="http://schemas.microsoft.com/office/drawing/2014/main" id="{D03F6CEE-228B-4989-96E1-254C2E68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09120"/>
            <a:ext cx="29523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</a:pPr>
            <a:r>
              <a:rPr kumimoji="1" lang="zh-CN" altLang="en-US" sz="2400" dirty="0">
                <a:latin typeface="Arial" panose="020B0604020202020204" pitchFamily="34" charset="0"/>
              </a:rPr>
              <a:t>可由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外部时钟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PCLK</a:t>
            </a:r>
            <a:r>
              <a:rPr kumimoji="1" lang="zh-CN" altLang="en-US" sz="2400" dirty="0">
                <a:latin typeface="Arial" panose="020B0604020202020204" pitchFamily="34" charset="0"/>
              </a:rPr>
              <a:t>或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系统时钟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SLK_UART</a:t>
            </a:r>
            <a:r>
              <a:rPr kumimoji="1" lang="zh-CN" altLang="en-US" sz="2400" dirty="0">
                <a:latin typeface="Arial" panose="020B0604020202020204" pitchFamily="34" charset="0"/>
              </a:rPr>
              <a:t>提供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</a:pPr>
            <a:r>
              <a:rPr kumimoji="1" lang="zh-CN" altLang="en-US" sz="2400" dirty="0">
                <a:latin typeface="Arial" panose="020B0604020202020204" pitchFamily="34" charset="0"/>
              </a:rPr>
              <a:t>配置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UCONn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寄存器</a:t>
            </a:r>
            <a:r>
              <a:rPr kumimoji="1" lang="zh-CN" altLang="en-US" sz="2400" dirty="0">
                <a:latin typeface="Arial" panose="020B0604020202020204" pitchFamily="34" charset="0"/>
              </a:rPr>
              <a:t>选择时钟源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9" name="图片 804867">
            <a:extLst>
              <a:ext uri="{FF2B5EF4-FFF2-40B4-BE49-F238E27FC236}">
                <a16:creationId xmlns:a16="http://schemas.microsoft.com/office/drawing/2014/main" id="{2E227193-C70E-4558-B127-95295F17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0"/>
          <a:stretch>
            <a:fillRect/>
          </a:stretch>
        </p:blipFill>
        <p:spPr bwMode="auto">
          <a:xfrm>
            <a:off x="3819145" y="4509120"/>
            <a:ext cx="50365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7E235E-CF7B-4E91-85CB-0163EEF452C0}"/>
              </a:ext>
            </a:extLst>
          </p:cNvPr>
          <p:cNvSpPr/>
          <p:nvPr/>
        </p:nvSpPr>
        <p:spPr>
          <a:xfrm>
            <a:off x="7155257" y="3221410"/>
            <a:ext cx="1726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课本</a:t>
            </a:r>
            <a:r>
              <a:rPr lang="en-US" altLang="zh-CN" dirty="0"/>
              <a:t>95</a:t>
            </a:r>
            <a:r>
              <a:rPr lang="zh-CN" altLang="en-US" dirty="0"/>
              <a:t>页表</a:t>
            </a:r>
            <a:r>
              <a:rPr lang="en-US" altLang="zh-CN" dirty="0"/>
              <a:t>7-1</a:t>
            </a:r>
            <a:r>
              <a:rPr lang="zh-CN" altLang="en-US" dirty="0"/>
              <a:t>，</a:t>
            </a:r>
            <a:r>
              <a:rPr lang="en-US" altLang="zh-CN" dirty="0"/>
              <a:t>ucon0[10]</a:t>
            </a:r>
            <a:r>
              <a:rPr lang="zh-CN" altLang="en-US" dirty="0"/>
              <a:t>，设置时钟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8C5DF9AA-B347-4093-B083-1544A7E7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 dirty="0"/>
              <a:t>7.1.2</a:t>
            </a:r>
            <a:r>
              <a:rPr lang="zh-CN" altLang="en-US" sz="3000" dirty="0"/>
              <a:t> 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r>
              <a:rPr lang="zh-CN" altLang="zh-CN" sz="3200" dirty="0"/>
              <a:t>介绍</a:t>
            </a:r>
            <a:endParaRPr lang="en-US" altLang="zh-CN" sz="3000" dirty="0"/>
          </a:p>
        </p:txBody>
      </p:sp>
      <p:sp>
        <p:nvSpPr>
          <p:cNvPr id="38915" name="文本框 3">
            <a:extLst>
              <a:ext uri="{FF2B5EF4-FFF2-40B4-BE49-F238E27FC236}">
                <a16:creationId xmlns:a16="http://schemas.microsoft.com/office/drawing/2014/main" id="{0F67F9B7-AA01-451A-908B-70F36A7F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15" y="1836861"/>
            <a:ext cx="6191026" cy="513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3)</a:t>
            </a:r>
            <a:r>
              <a:rPr kumimoji="1" lang="zh-CN" altLang="en-US" sz="2400" dirty="0">
                <a:latin typeface="Arial" panose="020B0604020202020204" pitchFamily="34" charset="0"/>
              </a:rPr>
              <a:t> 设置波特率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    </a:t>
            </a:r>
            <a:r>
              <a:rPr kumimoji="1" lang="zh-CN" altLang="en-US" sz="2200" dirty="0">
                <a:latin typeface="Arial" panose="020B0604020202020204" pitchFamily="34" charset="0"/>
              </a:rPr>
              <a:t>根据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波特率</a:t>
            </a:r>
            <a:r>
              <a:rPr kumimoji="1" lang="zh-CN" altLang="en-US" sz="2200" dirty="0">
                <a:latin typeface="Arial" panose="020B0604020202020204" pitchFamily="34" charset="0"/>
              </a:rPr>
              <a:t>和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所选时钟频率</a:t>
            </a:r>
            <a:r>
              <a:rPr kumimoji="1" lang="zh-CN" altLang="en-US" sz="2200" dirty="0">
                <a:latin typeface="Arial" panose="020B0604020202020204" pitchFamily="34" charset="0"/>
              </a:rPr>
              <a:t>确定寄存器 </a:t>
            </a:r>
            <a:r>
              <a:rPr kumimoji="1" lang="en-US" altLang="zh-CN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UBRDIVn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200" dirty="0">
                <a:latin typeface="Arial" panose="020B0604020202020204" pitchFamily="34" charset="0"/>
              </a:rPr>
              <a:t>和</a:t>
            </a:r>
            <a:r>
              <a:rPr kumimoji="1" lang="en-US" altLang="zh-CN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UDIVSLOTn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200" dirty="0">
                <a:latin typeface="Arial" panose="020B0604020202020204" pitchFamily="34" charset="0"/>
              </a:rPr>
              <a:t>的值（</a:t>
            </a:r>
            <a:r>
              <a:rPr kumimoji="1" lang="en-US" altLang="zh-CN" sz="2200" dirty="0">
                <a:latin typeface="Arial" panose="020B0604020202020204" pitchFamily="34" charset="0"/>
              </a:rPr>
              <a:t>bps</a:t>
            </a:r>
            <a:r>
              <a:rPr kumimoji="1" lang="zh-CN" altLang="en-US" sz="2200" dirty="0">
                <a:latin typeface="Arial" panose="020B0604020202020204" pitchFamily="34" charset="0"/>
              </a:rPr>
              <a:t>：波特率）</a:t>
            </a:r>
            <a:endParaRPr kumimoji="1" lang="en-US" altLang="zh-CN" sz="2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en-US" sz="2200" noProof="1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200" noProof="1">
                <a:solidFill>
                  <a:srgbClr val="FF0000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</a:t>
            </a:r>
            <a:r>
              <a:rPr lang="en-US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=</a:t>
            </a:r>
            <a:r>
              <a:rPr lang="en-US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(PCLK/(bps*16))</a:t>
            </a:r>
            <a:r>
              <a:rPr lang="en-US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–</a:t>
            </a:r>
            <a:r>
              <a:rPr lang="en-US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1</a:t>
            </a:r>
            <a:r>
              <a:rPr lang="zh-CN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（外部时钟）</a:t>
            </a:r>
            <a:endParaRPr kumimoji="1" lang="en-US" altLang="zh-CN" sz="2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  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</a:t>
            </a:r>
            <a:r>
              <a:rPr lang="en-US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=</a:t>
            </a:r>
            <a:r>
              <a:rPr lang="en-US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(SCLK_UART/(bps*16))</a:t>
            </a:r>
            <a:r>
              <a:rPr lang="en-US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–</a:t>
            </a:r>
            <a:r>
              <a:rPr lang="en-US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1</a:t>
            </a:r>
            <a:r>
              <a:rPr lang="zh-CN" altLang="en-US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（系统时钟）</a:t>
            </a:r>
            <a:endParaRPr kumimoji="1" lang="en-US" altLang="zh-CN" sz="2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200" dirty="0">
                <a:latin typeface="Arial" panose="020B0604020202020204" pitchFamily="34" charset="0"/>
              </a:rPr>
              <a:t>    </a:t>
            </a:r>
            <a:r>
              <a:rPr kumimoji="1" lang="en-US" altLang="zh-CN" sz="2200" dirty="0" err="1">
                <a:latin typeface="Arial" panose="020B0604020202020204" pitchFamily="34" charset="0"/>
              </a:rPr>
              <a:t>UBRDIVn</a:t>
            </a:r>
            <a:r>
              <a:rPr kumimoji="1" lang="zh-CN" altLang="en-US" sz="2200" dirty="0">
                <a:latin typeface="Arial" panose="020B0604020202020204" pitchFamily="34" charset="0"/>
              </a:rPr>
              <a:t> 为 </a:t>
            </a:r>
            <a:r>
              <a:rPr lang="en-US" altLang="zh-CN" sz="22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</a:t>
            </a:r>
            <a:r>
              <a:rPr lang="zh-CN" altLang="en-US" sz="22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的</a:t>
            </a:r>
            <a:r>
              <a:rPr lang="zh-CN" altLang="en-US" sz="2200" noProof="1">
                <a:latin typeface="Arial" panose="020B0604020202020204" pitchFamily="34" charset="0"/>
              </a:rPr>
              <a:t> 整数部分</a:t>
            </a:r>
            <a:endParaRPr lang="zh-CN" altLang="zh-CN" sz="2200" noProof="1"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200" noProof="1">
                <a:latin typeface="Arial" panose="020B0604020202020204" pitchFamily="34" charset="0"/>
              </a:rPr>
              <a:t>    </a:t>
            </a:r>
            <a:r>
              <a:rPr kumimoji="1" lang="en-US" altLang="zh-CN" sz="2200" noProof="1">
                <a:latin typeface="Arial" panose="020B0604020202020204" pitchFamily="34" charset="0"/>
              </a:rPr>
              <a:t>UDIVSLOTn</a:t>
            </a:r>
            <a:r>
              <a:rPr kumimoji="1" lang="en-US" altLang="en-US" sz="2200" noProof="1">
                <a:latin typeface="Arial" panose="020B0604020202020204" pitchFamily="34" charset="0"/>
              </a:rPr>
              <a:t> </a:t>
            </a:r>
            <a:r>
              <a:rPr kumimoji="1" lang="zh-CN" altLang="en-US" sz="2200" noProof="1">
                <a:latin typeface="Arial" panose="020B0604020202020204" pitchFamily="34" charset="0"/>
              </a:rPr>
              <a:t>为</a:t>
            </a:r>
            <a:r>
              <a:rPr lang="en-US" altLang="zh-CN" sz="22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</a:t>
            </a:r>
            <a:r>
              <a:rPr lang="zh-CN" altLang="en-US" sz="22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的</a:t>
            </a:r>
            <a:r>
              <a:rPr kumimoji="1" lang="zh-CN" altLang="en-US" sz="2200" noProof="1">
                <a:latin typeface="Arial" panose="020B0604020202020204" pitchFamily="34" charset="0"/>
              </a:rPr>
              <a:t>小数部分</a:t>
            </a:r>
            <a:endParaRPr kumimoji="1" lang="zh-CN" altLang="zh-CN" sz="2200" noProof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zh-CN" altLang="en-US" sz="2200" noProof="1">
                <a:latin typeface="Arial" panose="020B0604020202020204" pitchFamily="34" charset="0"/>
              </a:rPr>
              <a:t>    </a:t>
            </a:r>
            <a:r>
              <a:rPr lang="en-US" altLang="zh-CN" sz="2200" noProof="1">
                <a:latin typeface="Arial" panose="020B0604020202020204" pitchFamily="34" charset="0"/>
              </a:rPr>
              <a:t>(num of1’s in UDIVSLOTn)/16</a:t>
            </a:r>
            <a:r>
              <a:rPr lang="en-US" altLang="en-US" sz="2200" noProof="1">
                <a:latin typeface="Arial" panose="020B0604020202020204" pitchFamily="34" charset="0"/>
              </a:rPr>
              <a:t> </a:t>
            </a:r>
            <a:r>
              <a:rPr lang="en-US" altLang="zh-CN" sz="2200" noProof="1">
                <a:latin typeface="Arial" panose="020B0604020202020204" pitchFamily="34" charset="0"/>
              </a:rPr>
              <a:t>=</a:t>
            </a:r>
            <a:r>
              <a:rPr lang="en-US" altLang="en-US" sz="2200" noProof="1">
                <a:latin typeface="Arial" panose="020B0604020202020204" pitchFamily="34" charset="0"/>
              </a:rPr>
              <a:t> </a:t>
            </a:r>
            <a:r>
              <a:rPr lang="en-US" altLang="zh-CN" sz="2200" noProof="1">
                <a:latin typeface="Arial" panose="020B0604020202020204" pitchFamily="34" charset="0"/>
              </a:rPr>
              <a:t>DIV_VAL</a:t>
            </a:r>
            <a:r>
              <a:rPr lang="zh-CN" altLang="en-US" sz="2200" noProof="1">
                <a:latin typeface="Arial" panose="020B0604020202020204" pitchFamily="34" charset="0"/>
              </a:rPr>
              <a:t>小数部分</a:t>
            </a:r>
            <a:endParaRPr lang="zh-CN" altLang="zh-CN" sz="2200" noProof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zh-CN" altLang="zh-CN" sz="22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   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</a:rPr>
              <a:t>DIV_VAL</a:t>
            </a:r>
            <a:r>
              <a:rPr lang="zh-CN" altLang="en-US" sz="2200" noProof="1">
                <a:solidFill>
                  <a:srgbClr val="E4801A"/>
                </a:solidFill>
                <a:latin typeface="Arial" panose="020B0604020202020204" pitchFamily="34" charset="0"/>
              </a:rPr>
              <a:t>小数部分*</a:t>
            </a:r>
            <a:r>
              <a:rPr lang="zh-CN" altLang="zh-CN" sz="2200" noProof="1">
                <a:solidFill>
                  <a:srgbClr val="E4801A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2200" noProof="1">
                <a:solidFill>
                  <a:srgbClr val="E4801A"/>
                </a:solidFill>
                <a:latin typeface="Arial" panose="020B0604020202020204" pitchFamily="34" charset="0"/>
              </a:rPr>
              <a:t>，取整，再查表，就得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</a:rPr>
              <a:t>UDIVSLOTn</a:t>
            </a:r>
            <a:r>
              <a:rPr lang="zh-CN" altLang="en-US" sz="2200" noProof="1">
                <a:solidFill>
                  <a:srgbClr val="E4801A"/>
                </a:solidFill>
                <a:latin typeface="Arial" panose="020B0604020202020204" pitchFamily="34" charset="0"/>
              </a:rPr>
              <a:t>的值</a:t>
            </a:r>
            <a:r>
              <a:rPr lang="en-US" altLang="zh-CN" sz="2200" noProof="1">
                <a:solidFill>
                  <a:srgbClr val="E4801A"/>
                </a:solidFill>
                <a:latin typeface="Arial" panose="020B0604020202020204" pitchFamily="34" charset="0"/>
              </a:rPr>
              <a:t>.  </a:t>
            </a:r>
            <a:endParaRPr lang="zh-CN" altLang="zh-CN" sz="22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83F668B-9095-43A0-86E0-985D598BBC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8C5DF9AA-B347-4093-B083-1544A7E7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 dirty="0"/>
              <a:t>7.1.2</a:t>
            </a:r>
            <a:r>
              <a:rPr lang="zh-CN" altLang="en-US" sz="3000" dirty="0"/>
              <a:t> 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r>
              <a:rPr lang="zh-CN" altLang="zh-CN" sz="3200" dirty="0"/>
              <a:t>介绍</a:t>
            </a:r>
            <a:endParaRPr lang="en-US" altLang="zh-CN" sz="3000" dirty="0"/>
          </a:p>
        </p:txBody>
      </p:sp>
      <p:sp>
        <p:nvSpPr>
          <p:cNvPr id="38915" name="文本框 3">
            <a:extLst>
              <a:ext uri="{FF2B5EF4-FFF2-40B4-BE49-F238E27FC236}">
                <a16:creationId xmlns:a16="http://schemas.microsoft.com/office/drawing/2014/main" id="{0F67F9B7-AA01-451A-908B-70F36A7F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" y="1918552"/>
            <a:ext cx="8420371" cy="482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3)</a:t>
            </a:r>
            <a:r>
              <a:rPr kumimoji="1" lang="zh-CN" altLang="en-US" sz="2400" dirty="0">
                <a:latin typeface="Arial" panose="020B0604020202020204" pitchFamily="34" charset="0"/>
              </a:rPr>
              <a:t> 设置波特率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dirty="0">
                <a:latin typeface="Arial" panose="020B0604020202020204" pitchFamily="34" charset="0"/>
              </a:rPr>
              <a:t>    设置串口</a:t>
            </a:r>
            <a:r>
              <a:rPr kumimoji="1" lang="en-US" altLang="zh-CN" dirty="0">
                <a:latin typeface="Arial" panose="020B0604020202020204" pitchFamily="34" charset="0"/>
              </a:rPr>
              <a:t>0</a:t>
            </a:r>
            <a:r>
              <a:rPr kumimoji="1" lang="zh-CN" altLang="en-US" dirty="0">
                <a:latin typeface="Arial" panose="020B0604020202020204" pitchFamily="34" charset="0"/>
              </a:rPr>
              <a:t>的波特率为一个时钟源为</a:t>
            </a:r>
            <a:r>
              <a:rPr kumimoji="1" lang="en-US" altLang="zh-CN" dirty="0">
                <a:latin typeface="Arial" panose="020B0604020202020204" pitchFamily="34" charset="0"/>
              </a:rPr>
              <a:t>PCLK</a:t>
            </a:r>
            <a:r>
              <a:rPr kumimoji="1" lang="zh-CN" altLang="en-US" dirty="0">
                <a:latin typeface="Arial" panose="020B0604020202020204" pitchFamily="34" charset="0"/>
              </a:rPr>
              <a:t>的</a:t>
            </a:r>
            <a:r>
              <a:rPr kumimoji="1" lang="en-US" altLang="zh-CN" dirty="0">
                <a:latin typeface="Arial" panose="020B0604020202020204" pitchFamily="34" charset="0"/>
              </a:rPr>
              <a:t>115200</a:t>
            </a:r>
            <a:r>
              <a:rPr kumimoji="1" lang="zh-CN" altLang="en-US" dirty="0">
                <a:latin typeface="Arial" panose="020B0604020202020204" pitchFamily="34" charset="0"/>
              </a:rPr>
              <a:t>。</a:t>
            </a:r>
            <a:endParaRPr kumimoji="1" lang="en-US" altLang="zh-CN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zh-CN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    </a:t>
            </a:r>
            <a:r>
              <a:rPr lang="en-US" altLang="zh-CN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DIV_VAL==(66Mhz/(115200*16))</a:t>
            </a:r>
            <a:r>
              <a:rPr lang="en-US" altLang="en-US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–</a:t>
            </a:r>
            <a:r>
              <a:rPr lang="en-US" altLang="en-US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1=34.8</a:t>
            </a:r>
          </a:p>
          <a:p>
            <a:pPr>
              <a:spcBef>
                <a:spcPts val="1200"/>
              </a:spcBef>
              <a:buClrTx/>
              <a:buNone/>
            </a:pPr>
            <a:r>
              <a:rPr lang="en-US" altLang="zh-CN" noProof="1">
                <a:latin typeface="Arial" panose="020B0604020202020204" pitchFamily="34" charset="0"/>
              </a:rPr>
              <a:t>     (num of1’s in UDIVSLOT0)/16</a:t>
            </a:r>
            <a:r>
              <a:rPr lang="en-US" altLang="en-US" noProof="1">
                <a:latin typeface="Arial" panose="020B0604020202020204" pitchFamily="34" charset="0"/>
              </a:rPr>
              <a:t> </a:t>
            </a:r>
            <a:r>
              <a:rPr lang="en-US" altLang="zh-CN" noProof="1">
                <a:latin typeface="Arial" panose="020B0604020202020204" pitchFamily="34" charset="0"/>
              </a:rPr>
              <a:t>=</a:t>
            </a:r>
            <a:r>
              <a:rPr lang="en-US" altLang="en-US" noProof="1">
                <a:latin typeface="Arial" panose="020B0604020202020204" pitchFamily="34" charset="0"/>
              </a:rPr>
              <a:t> </a:t>
            </a:r>
            <a:r>
              <a:rPr lang="en-US" altLang="zh-CN" noProof="1">
                <a:latin typeface="Arial" panose="020B0604020202020204" pitchFamily="34" charset="0"/>
              </a:rPr>
              <a:t>0.8  </a:t>
            </a:r>
            <a:r>
              <a:rPr lang="en-US" altLang="zh-CN" noProof="1">
                <a:solidFill>
                  <a:srgbClr val="E4801A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 </a:t>
            </a:r>
          </a:p>
          <a:p>
            <a:pPr>
              <a:spcBef>
                <a:spcPts val="1200"/>
              </a:spcBef>
              <a:buClrTx/>
              <a:buNone/>
            </a:pPr>
            <a:r>
              <a:rPr kumimoji="1" lang="en-US" altLang="zh-CN" noProof="1">
                <a:solidFill>
                  <a:srgbClr val="E4801A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1" lang="zh-CN" altLang="en-US" noProof="1">
                <a:solidFill>
                  <a:srgbClr val="E4801A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初始化</a:t>
            </a:r>
            <a:r>
              <a:rPr kumimoji="1" lang="zh-CN" altLang="en-US" dirty="0">
                <a:solidFill>
                  <a:srgbClr val="E4801A"/>
                </a:solidFill>
                <a:latin typeface="Arial" panose="020B0604020202020204" pitchFamily="34" charset="0"/>
                <a:cs typeface="Mangal" panose="02040503050203030202" pitchFamily="18" charset="0"/>
              </a:rPr>
              <a:t>代码</a:t>
            </a:r>
            <a:r>
              <a:rPr kumimoji="1" lang="zh-CN" altLang="en-US" dirty="0">
                <a:latin typeface="Arial" panose="020B0604020202020204" pitchFamily="34" charset="0"/>
              </a:rPr>
              <a:t>：</a:t>
            </a:r>
            <a:r>
              <a:rPr kumimoji="1" lang="en-US" altLang="zh-CN" dirty="0">
                <a:latin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UCON0|=(1&lt;&lt;10);</a:t>
            </a:r>
            <a:r>
              <a:rPr kumimoji="1"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</a:rPr>
              <a:t>UBRDIV0=34;</a:t>
            </a:r>
            <a:r>
              <a:rPr lang="en-US" altLang="zh-CN" noProof="1">
                <a:latin typeface="Arial" panose="020B0604020202020204" pitchFamily="34" charset="0"/>
              </a:rPr>
              <a:t>UDIVSLOT0=0xDFDD</a:t>
            </a:r>
            <a:endParaRPr kumimoji="1" lang="en-US" altLang="zh-CN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None/>
            </a:pPr>
            <a:r>
              <a:rPr kumimoji="1" lang="en-US" altLang="zh-CN" dirty="0">
                <a:latin typeface="Arial" panose="020B0604020202020204" pitchFamily="34" charset="0"/>
              </a:rPr>
              <a:t>     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    </a:t>
            </a:r>
          </a:p>
          <a:p>
            <a:pPr>
              <a:spcBef>
                <a:spcPts val="1200"/>
              </a:spcBef>
              <a:buClrTx/>
              <a:buFontTx/>
              <a:buNone/>
            </a:pP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83F668B-9095-43A0-86E0-985D598BBC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2050" name="Picture 2" descr="https://img-blog.csdn.net/20161007191024615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505A5AFD-2EA9-465B-BB5D-8D6514EB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31" y="4564581"/>
            <a:ext cx="7422976" cy="229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8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4599</TotalTime>
  <Words>2846</Words>
  <Application>Microsoft Office PowerPoint</Application>
  <PresentationFormat>全屏显示(4:3)</PresentationFormat>
  <Paragraphs>331</Paragraphs>
  <Slides>35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宋体</vt:lpstr>
      <vt:lpstr>Arial</vt:lpstr>
      <vt:lpstr>Mangal</vt:lpstr>
      <vt:lpstr>Times New Roman</vt:lpstr>
      <vt:lpstr>Tw Cen MT</vt:lpstr>
      <vt:lpstr>Wingdings</vt:lpstr>
      <vt:lpstr>Wingdings 2</vt:lpstr>
      <vt:lpstr>Capsules</vt:lpstr>
      <vt:lpstr>Bitmap Image</vt:lpstr>
      <vt:lpstr>第7次课 嵌入式系统编程</vt:lpstr>
      <vt:lpstr>上节课内容复习（1-1）</vt:lpstr>
      <vt:lpstr>第7章 通用异步收发器UART</vt:lpstr>
      <vt:lpstr>PowerPoint 演示文稿</vt:lpstr>
      <vt:lpstr>PowerPoint 演示文稿</vt:lpstr>
      <vt:lpstr>7.1 UART的原理及S5PV210的UART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  <vt:lpstr>7.2 实例</vt:lpstr>
    </vt:vector>
  </TitlesOfParts>
  <Company>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Raymorn</dc:creator>
  <cp:lastModifiedBy>李 剑</cp:lastModifiedBy>
  <cp:revision>408</cp:revision>
  <dcterms:created xsi:type="dcterms:W3CDTF">2007-12-06T15:17:03Z</dcterms:created>
  <dcterms:modified xsi:type="dcterms:W3CDTF">2021-04-13T01:40:36Z</dcterms:modified>
</cp:coreProperties>
</file>