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sldIdLst>
    <p:sldId id="256" r:id="rId2"/>
    <p:sldId id="386" r:id="rId3"/>
    <p:sldId id="387" r:id="rId4"/>
    <p:sldId id="342" r:id="rId5"/>
    <p:sldId id="343" r:id="rId6"/>
    <p:sldId id="344" r:id="rId7"/>
    <p:sldId id="350" r:id="rId8"/>
    <p:sldId id="351" r:id="rId9"/>
    <p:sldId id="352" r:id="rId10"/>
    <p:sldId id="353" r:id="rId11"/>
    <p:sldId id="354" r:id="rId12"/>
    <p:sldId id="355" r:id="rId13"/>
    <p:sldId id="356" r:id="rId14"/>
    <p:sldId id="357" r:id="rId15"/>
    <p:sldId id="358" r:id="rId16"/>
    <p:sldId id="359" r:id="rId17"/>
    <p:sldId id="360" r:id="rId18"/>
    <p:sldId id="345" r:id="rId19"/>
    <p:sldId id="361" r:id="rId20"/>
    <p:sldId id="367" r:id="rId21"/>
    <p:sldId id="362" r:id="rId22"/>
    <p:sldId id="368" r:id="rId23"/>
    <p:sldId id="369" r:id="rId24"/>
    <p:sldId id="363" r:id="rId25"/>
    <p:sldId id="371" r:id="rId26"/>
    <p:sldId id="364" r:id="rId27"/>
    <p:sldId id="370" r:id="rId28"/>
    <p:sldId id="346" r:id="rId29"/>
    <p:sldId id="347" r:id="rId30"/>
    <p:sldId id="382" r:id="rId31"/>
    <p:sldId id="383" r:id="rId32"/>
    <p:sldId id="384" r:id="rId33"/>
    <p:sldId id="385" r:id="rId34"/>
    <p:sldId id="348" r:id="rId35"/>
    <p:sldId id="349" r:id="rId36"/>
    <p:sldId id="372" r:id="rId37"/>
    <p:sldId id="373" r:id="rId38"/>
    <p:sldId id="374" r:id="rId39"/>
    <p:sldId id="375" r:id="rId40"/>
    <p:sldId id="376" r:id="rId41"/>
    <p:sldId id="377" r:id="rId42"/>
    <p:sldId id="378" r:id="rId43"/>
    <p:sldId id="379" r:id="rId44"/>
    <p:sldId id="380" r:id="rId45"/>
    <p:sldId id="381"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5031" autoAdjust="0"/>
  </p:normalViewPr>
  <p:slideViewPr>
    <p:cSldViewPr>
      <p:cViewPr varScale="1">
        <p:scale>
          <a:sx n="65" d="100"/>
          <a:sy n="65" d="100"/>
        </p:scale>
        <p:origin x="1949"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5FA17-2B65-402B-9764-E176BFFAF3F3}" type="datetimeFigureOut">
              <a:rPr lang="zh-CN" altLang="en-US" smtClean="0"/>
              <a:t>2021/5/17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4715E-4A72-4FDC-8547-9EAD9D710C7F}" type="slidenum">
              <a:rPr lang="zh-CN" altLang="en-US" smtClean="0"/>
              <a:t>‹#›</a:t>
            </a:fld>
            <a:endParaRPr lang="zh-CN" altLang="en-US"/>
          </a:p>
        </p:txBody>
      </p:sp>
    </p:spTree>
    <p:extLst>
      <p:ext uri="{BB962C8B-B14F-4D97-AF65-F5344CB8AC3E}">
        <p14:creationId xmlns:p14="http://schemas.microsoft.com/office/powerpoint/2010/main" val="3338758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2</a:t>
            </a:fld>
            <a:endParaRPr lang="zh-CN" altLang="en-US"/>
          </a:p>
        </p:txBody>
      </p:sp>
    </p:spTree>
    <p:extLst>
      <p:ext uri="{BB962C8B-B14F-4D97-AF65-F5344CB8AC3E}">
        <p14:creationId xmlns:p14="http://schemas.microsoft.com/office/powerpoint/2010/main" val="213700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3</a:t>
            </a:fld>
            <a:endParaRPr lang="zh-CN" altLang="en-US"/>
          </a:p>
        </p:txBody>
      </p:sp>
    </p:spTree>
    <p:extLst>
      <p:ext uri="{BB962C8B-B14F-4D97-AF65-F5344CB8AC3E}">
        <p14:creationId xmlns:p14="http://schemas.microsoft.com/office/powerpoint/2010/main" val="276906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28</a:t>
            </a:fld>
            <a:endParaRPr lang="zh-CN" altLang="en-US"/>
          </a:p>
        </p:txBody>
      </p:sp>
    </p:spTree>
    <p:extLst>
      <p:ext uri="{BB962C8B-B14F-4D97-AF65-F5344CB8AC3E}">
        <p14:creationId xmlns:p14="http://schemas.microsoft.com/office/powerpoint/2010/main" val="181052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74715E-4A72-4FDC-8547-9EAD9D710C7F}" type="slidenum">
              <a:rPr lang="zh-CN" altLang="en-US" smtClean="0"/>
              <a:t>38</a:t>
            </a:fld>
            <a:endParaRPr lang="zh-CN" altLang="en-US"/>
          </a:p>
        </p:txBody>
      </p:sp>
    </p:spTree>
    <p:extLst>
      <p:ext uri="{BB962C8B-B14F-4D97-AF65-F5344CB8AC3E}">
        <p14:creationId xmlns:p14="http://schemas.microsoft.com/office/powerpoint/2010/main" val="370786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21C254-298B-4FC0-9566-052E27E5FE05}"/>
              </a:ext>
            </a:extLst>
          </p:cNvPr>
          <p:cNvSpPr>
            <a:spLocks noChangeArrowheads="1"/>
          </p:cNvSpPr>
          <p:nvPr/>
        </p:nvSpPr>
        <p:spPr bwMode="auto">
          <a:xfrm>
            <a:off x="0" y="0"/>
            <a:ext cx="4572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sp>
        <p:nvSpPr>
          <p:cNvPr id="5" name="AutoShape 4">
            <a:extLst>
              <a:ext uri="{FF2B5EF4-FFF2-40B4-BE49-F238E27FC236}">
                <a16:creationId xmlns:a16="http://schemas.microsoft.com/office/drawing/2014/main" id="{559D3FBD-8939-4D96-81B6-17BFECDC8451}"/>
              </a:ext>
            </a:extLst>
          </p:cNvPr>
          <p:cNvSpPr>
            <a:spLocks noChangeArrowheads="1"/>
          </p:cNvSpPr>
          <p:nvPr/>
        </p:nvSpPr>
        <p:spPr bwMode="white">
          <a:xfrm>
            <a:off x="685800" y="836613"/>
            <a:ext cx="5181600" cy="1512887"/>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grpSp>
        <p:nvGrpSpPr>
          <p:cNvPr id="6" name="Group 5">
            <a:extLst>
              <a:ext uri="{FF2B5EF4-FFF2-40B4-BE49-F238E27FC236}">
                <a16:creationId xmlns:a16="http://schemas.microsoft.com/office/drawing/2014/main" id="{04B37F60-BF94-4E4A-9839-0A3B12458A56}"/>
              </a:ext>
            </a:extLst>
          </p:cNvPr>
          <p:cNvGrpSpPr>
            <a:grpSpLocks/>
          </p:cNvGrpSpPr>
          <p:nvPr/>
        </p:nvGrpSpPr>
        <p:grpSpPr bwMode="auto">
          <a:xfrm>
            <a:off x="4643438" y="5084763"/>
            <a:ext cx="4319587" cy="319087"/>
            <a:chOff x="2288" y="3080"/>
            <a:chExt cx="3072" cy="201"/>
          </a:xfrm>
        </p:grpSpPr>
        <p:sp>
          <p:nvSpPr>
            <p:cNvPr id="7" name="AutoShape 6">
              <a:extLst>
                <a:ext uri="{FF2B5EF4-FFF2-40B4-BE49-F238E27FC236}">
                  <a16:creationId xmlns:a16="http://schemas.microsoft.com/office/drawing/2014/main" id="{A6A6CF0D-E9FF-4E58-B38C-FA73536D450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7">
              <a:extLst>
                <a:ext uri="{FF2B5EF4-FFF2-40B4-BE49-F238E27FC236}">
                  <a16:creationId xmlns:a16="http://schemas.microsoft.com/office/drawing/2014/main" id="{9F59EC04-9110-4DE6-9109-873D78B66F0B}"/>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 name="Text Box 15">
            <a:extLst>
              <a:ext uri="{FF2B5EF4-FFF2-40B4-BE49-F238E27FC236}">
                <a16:creationId xmlns:a16="http://schemas.microsoft.com/office/drawing/2014/main" id="{CCF2DF6A-CD2A-44EC-A5B3-C484A3E471C3}"/>
              </a:ext>
            </a:extLst>
          </p:cNvPr>
          <p:cNvSpPr txBox="1">
            <a:spLocks noChangeArrowheads="1"/>
          </p:cNvSpPr>
          <p:nvPr userDrawn="1"/>
        </p:nvSpPr>
        <p:spPr bwMode="auto">
          <a:xfrm>
            <a:off x="5056188" y="5646738"/>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浙江农林大学</a:t>
            </a:r>
          </a:p>
        </p:txBody>
      </p:sp>
      <p:sp>
        <p:nvSpPr>
          <p:cNvPr id="5128" name="Rectangle 8"/>
          <p:cNvSpPr>
            <a:spLocks noGrp="1" noChangeArrowheads="1"/>
          </p:cNvSpPr>
          <p:nvPr>
            <p:ph type="subTitle" idx="1" hasCustomPrompt="1"/>
          </p:nvPr>
        </p:nvSpPr>
        <p:spPr>
          <a:xfrm>
            <a:off x="4673600" y="2420938"/>
            <a:ext cx="4013200" cy="2592387"/>
          </a:xfrm>
        </p:spPr>
        <p:txBody>
          <a:bodyPr anchor="ctr"/>
          <a:lstStyle>
            <a:lvl1pPr marL="0" indent="0">
              <a:buFont typeface="Wingdings" pitchFamily="2" charset="2"/>
              <a:buNone/>
              <a:defRPr>
                <a:solidFill>
                  <a:schemeClr val="tx2"/>
                </a:solidFill>
              </a:defRPr>
            </a:lvl1pPr>
          </a:lstStyle>
          <a:p>
            <a:pPr lvl="0"/>
            <a:r>
              <a:rPr lang="zh-CN" altLang="en-US" noProof="0" dirty="0"/>
              <a:t>李剑</a:t>
            </a:r>
          </a:p>
        </p:txBody>
      </p:sp>
      <p:sp>
        <p:nvSpPr>
          <p:cNvPr id="5132" name="AutoShape 12"/>
          <p:cNvSpPr>
            <a:spLocks noGrp="1" noChangeArrowheads="1"/>
          </p:cNvSpPr>
          <p:nvPr>
            <p:ph type="ctrTitle" sz="quarter" hasCustomPrompt="1"/>
          </p:nvPr>
        </p:nvSpPr>
        <p:spPr>
          <a:xfrm>
            <a:off x="684213" y="836613"/>
            <a:ext cx="8229600" cy="1512887"/>
          </a:xfrm>
          <a:prstGeom prst="roundRect">
            <a:avLst>
              <a:gd name="adj" fmla="val 50000"/>
            </a:avLst>
          </a:prstGeom>
        </p:spPr>
        <p:txBody>
          <a:bodyPr anchor="ctr"/>
          <a:lstStyle>
            <a:lvl1pPr algn="ctr">
              <a:defRPr>
                <a:solidFill>
                  <a:schemeClr val="tx1"/>
                </a:solidFill>
              </a:defRPr>
            </a:lvl1pPr>
          </a:lstStyle>
          <a:p>
            <a:pPr lvl="0"/>
            <a:r>
              <a:rPr lang="zh-CN" altLang="en-US" noProof="0" dirty="0"/>
              <a:t>嵌入式系统开发与应用</a:t>
            </a:r>
          </a:p>
        </p:txBody>
      </p:sp>
      <p:sp>
        <p:nvSpPr>
          <p:cNvPr id="11" name="Rectangle 9">
            <a:extLst>
              <a:ext uri="{FF2B5EF4-FFF2-40B4-BE49-F238E27FC236}">
                <a16:creationId xmlns:a16="http://schemas.microsoft.com/office/drawing/2014/main" id="{C4851629-9A09-42FE-B884-B57CDDED376B}"/>
              </a:ext>
            </a:extLst>
          </p:cNvPr>
          <p:cNvSpPr>
            <a:spLocks noGrp="1" noChangeArrowheads="1"/>
          </p:cNvSpPr>
          <p:nvPr>
            <p:ph type="dt" sz="quarter" idx="10"/>
          </p:nvPr>
        </p:nvSpPr>
        <p:spPr/>
        <p:txBody>
          <a:bodyPr/>
          <a:lstStyle>
            <a:lvl1pPr>
              <a:defRPr smtClean="0">
                <a:solidFill>
                  <a:schemeClr val="bg1"/>
                </a:solidFill>
              </a:defRPr>
            </a:lvl1pPr>
          </a:lstStyle>
          <a:p>
            <a:pPr>
              <a:defRPr/>
            </a:pPr>
            <a:endParaRPr lang="en-US" altLang="zh-CN"/>
          </a:p>
        </p:txBody>
      </p:sp>
      <p:sp>
        <p:nvSpPr>
          <p:cNvPr id="12" name="Rectangle 10">
            <a:extLst>
              <a:ext uri="{FF2B5EF4-FFF2-40B4-BE49-F238E27FC236}">
                <a16:creationId xmlns:a16="http://schemas.microsoft.com/office/drawing/2014/main" id="{E4994130-7AF8-4A59-ACE5-1E490F289CAA}"/>
              </a:ext>
            </a:extLst>
          </p:cNvPr>
          <p:cNvSpPr>
            <a:spLocks noGrp="1" noChangeArrowheads="1"/>
          </p:cNvSpPr>
          <p:nvPr>
            <p:ph type="ftr" sz="quarter" idx="11"/>
          </p:nvPr>
        </p:nvSpPr>
        <p:spPr/>
        <p:txBody>
          <a:bodyPr/>
          <a:lstStyle>
            <a:lvl1pPr algn="r">
              <a:defRPr smtClean="0"/>
            </a:lvl1pPr>
          </a:lstStyle>
          <a:p>
            <a:pPr>
              <a:defRPr/>
            </a:pPr>
            <a:endParaRPr lang="en-US" altLang="zh-CN"/>
          </a:p>
        </p:txBody>
      </p:sp>
      <p:sp>
        <p:nvSpPr>
          <p:cNvPr id="13" name="Rectangle 11">
            <a:extLst>
              <a:ext uri="{FF2B5EF4-FFF2-40B4-BE49-F238E27FC236}">
                <a16:creationId xmlns:a16="http://schemas.microsoft.com/office/drawing/2014/main" id="{F6A720E9-8C6E-4169-B13C-9A7D1CB1A05D}"/>
              </a:ext>
            </a:extLst>
          </p:cNvPr>
          <p:cNvSpPr>
            <a:spLocks noGrp="1" noChangeArrowheads="1"/>
          </p:cNvSpPr>
          <p:nvPr>
            <p:ph type="sldNum" sz="quarter" idx="12"/>
          </p:nvPr>
        </p:nvSpPr>
        <p:spPr>
          <a:xfrm>
            <a:off x="76200" y="6248400"/>
            <a:ext cx="587375" cy="488950"/>
          </a:xfrm>
        </p:spPr>
        <p:txBody>
          <a:bodyPr anchorCtr="0"/>
          <a:lstStyle>
            <a:lvl1pPr>
              <a:defRPr/>
            </a:lvl1pPr>
          </a:lstStyle>
          <a:p>
            <a:fld id="{F461020F-25CE-47BC-90DA-85293841D2EF}" type="slidenum">
              <a:rPr lang="en-US" altLang="zh-CN"/>
              <a:pPr/>
              <a:t>‹#›</a:t>
            </a:fld>
            <a:endParaRPr lang="en-US" altLang="zh-CN"/>
          </a:p>
        </p:txBody>
      </p:sp>
    </p:spTree>
    <p:extLst>
      <p:ext uri="{BB962C8B-B14F-4D97-AF65-F5344CB8AC3E}">
        <p14:creationId xmlns:p14="http://schemas.microsoft.com/office/powerpoint/2010/main" val="414591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A73D5E8F-C7CD-4369-A8C5-55086DFBD3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7D8ED80-1721-4A05-B58B-24E4529A24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92F95E6-9646-4729-98F8-D8E8F1D7998F}"/>
              </a:ext>
            </a:extLst>
          </p:cNvPr>
          <p:cNvSpPr>
            <a:spLocks noGrp="1" noChangeArrowheads="1"/>
          </p:cNvSpPr>
          <p:nvPr>
            <p:ph type="sldNum" sz="quarter" idx="12"/>
          </p:nvPr>
        </p:nvSpPr>
        <p:spPr>
          <a:ln/>
        </p:spPr>
        <p:txBody>
          <a:bodyPr/>
          <a:lstStyle>
            <a:lvl1pPr>
              <a:defRPr/>
            </a:lvl1pPr>
          </a:lstStyle>
          <a:p>
            <a:fld id="{CCD929EA-D3C9-4CBC-A673-B41A531EC4F3}" type="slidenum">
              <a:rPr lang="en-US" altLang="zh-CN"/>
              <a:pPr/>
              <a:t>‹#›</a:t>
            </a:fld>
            <a:endParaRPr lang="en-US" altLang="zh-CN"/>
          </a:p>
        </p:txBody>
      </p:sp>
    </p:spTree>
    <p:extLst>
      <p:ext uri="{BB962C8B-B14F-4D97-AF65-F5344CB8AC3E}">
        <p14:creationId xmlns:p14="http://schemas.microsoft.com/office/powerpoint/2010/main" val="79219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0454BF5-A865-4CF8-BDEE-769F742DA5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688C60C2-7903-4470-8E66-FDA71938A1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A64BF9D-B9E7-4CD2-82ED-3236093B1C5D}"/>
              </a:ext>
            </a:extLst>
          </p:cNvPr>
          <p:cNvSpPr>
            <a:spLocks noGrp="1" noChangeArrowheads="1"/>
          </p:cNvSpPr>
          <p:nvPr>
            <p:ph type="sldNum" sz="quarter" idx="12"/>
          </p:nvPr>
        </p:nvSpPr>
        <p:spPr>
          <a:ln/>
        </p:spPr>
        <p:txBody>
          <a:bodyPr/>
          <a:lstStyle>
            <a:lvl1pPr>
              <a:defRPr/>
            </a:lvl1pPr>
          </a:lstStyle>
          <a:p>
            <a:fld id="{BDB98F31-9B6E-4404-91D9-3D487C2F0F71}" type="slidenum">
              <a:rPr lang="en-US" altLang="zh-CN"/>
              <a:pPr/>
              <a:t>‹#›</a:t>
            </a:fld>
            <a:endParaRPr lang="en-US" altLang="zh-CN"/>
          </a:p>
        </p:txBody>
      </p:sp>
    </p:spTree>
    <p:extLst>
      <p:ext uri="{BB962C8B-B14F-4D97-AF65-F5344CB8AC3E}">
        <p14:creationId xmlns:p14="http://schemas.microsoft.com/office/powerpoint/2010/main" val="28150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4" name="Picture 6" descr="Droplets-SD-Content-R1d.png">
            <a:extLst>
              <a:ext uri="{FF2B5EF4-FFF2-40B4-BE49-F238E27FC236}">
                <a16:creationId xmlns:a16="http://schemas.microsoft.com/office/drawing/2014/main" id="{227CE04C-72C2-4B72-AB2F-88B14B7374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99BB51B2-6685-4396-825F-B5DA7372433C}"/>
              </a:ext>
            </a:extLst>
          </p:cNvPr>
          <p:cNvSpPr>
            <a:spLocks noGrp="1"/>
          </p:cNvSpPr>
          <p:nvPr>
            <p:ph type="dt" sz="half" idx="14"/>
          </p:nvPr>
        </p:nvSpPr>
        <p:spPr/>
        <p:txBody>
          <a:bodyPr/>
          <a:lstStyle>
            <a:lvl1pPr>
              <a:defRPr/>
            </a:lvl1pPr>
          </a:lstStyle>
          <a:p>
            <a:pPr>
              <a:defRPr/>
            </a:pPr>
            <a:fld id="{42605C4B-D9DD-4753-B1E7-0C4CCDF00957}" type="datetimeFigureOut">
              <a:rPr lang="zh-CN" altLang="en-US"/>
              <a:pPr>
                <a:defRPr/>
              </a:pPr>
              <a:t>2021/5/17</a:t>
            </a:fld>
            <a:endParaRPr lang="zh-CN" altLang="en-US"/>
          </a:p>
        </p:txBody>
      </p:sp>
      <p:sp>
        <p:nvSpPr>
          <p:cNvPr id="6" name="Footer Placeholder 4">
            <a:extLst>
              <a:ext uri="{FF2B5EF4-FFF2-40B4-BE49-F238E27FC236}">
                <a16:creationId xmlns:a16="http://schemas.microsoft.com/office/drawing/2014/main" id="{4CD805F3-2913-4B0E-8407-0425DC44A9BB}"/>
              </a:ext>
            </a:extLst>
          </p:cNvPr>
          <p:cNvSpPr>
            <a:spLocks noGrp="1"/>
          </p:cNvSpPr>
          <p:nvPr>
            <p:ph type="ftr" sz="quarter" idx="15"/>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223D6D57-9098-477A-BD0C-3B71D0C5ED3D}"/>
              </a:ext>
            </a:extLst>
          </p:cNvPr>
          <p:cNvSpPr>
            <a:spLocks noGrp="1"/>
          </p:cNvSpPr>
          <p:nvPr>
            <p:ph type="sldNum" sz="quarter" idx="16"/>
          </p:nvPr>
        </p:nvSpPr>
        <p:spPr/>
        <p:txBody>
          <a:bodyPr/>
          <a:lstStyle>
            <a:lvl1pPr>
              <a:defRPr/>
            </a:lvl1pPr>
          </a:lstStyle>
          <a:p>
            <a:pPr>
              <a:defRPr/>
            </a:pPr>
            <a:fld id="{DB0AA195-D06F-4810-AD7B-64F57BF4B176}" type="slidenum">
              <a:rPr lang="zh-CN" altLang="en-US"/>
              <a:pPr>
                <a:defRPr/>
              </a:pPr>
              <a:t>‹#›</a:t>
            </a:fld>
            <a:endParaRPr lang="zh-CN" altLang="en-US"/>
          </a:p>
        </p:txBody>
      </p:sp>
    </p:spTree>
    <p:extLst>
      <p:ext uri="{BB962C8B-B14F-4D97-AF65-F5344CB8AC3E}">
        <p14:creationId xmlns:p14="http://schemas.microsoft.com/office/powerpoint/2010/main" val="3699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771525"/>
            <a:ext cx="7924800" cy="722313"/>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37940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0F6ED91E-947B-4F23-A119-6F45F87A25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0F9653B9-4257-4F8B-9440-37A999DB27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D300301-F780-4E57-A5F4-FA3EB6615354}"/>
              </a:ext>
            </a:extLst>
          </p:cNvPr>
          <p:cNvSpPr>
            <a:spLocks noGrp="1" noChangeArrowheads="1"/>
          </p:cNvSpPr>
          <p:nvPr>
            <p:ph type="sldNum" sz="quarter" idx="12"/>
          </p:nvPr>
        </p:nvSpPr>
        <p:spPr>
          <a:ln/>
        </p:spPr>
        <p:txBody>
          <a:bodyPr/>
          <a:lstStyle>
            <a:lvl1pPr>
              <a:defRPr/>
            </a:lvl1pPr>
          </a:lstStyle>
          <a:p>
            <a:fld id="{7695C6F4-EE18-4F0C-A709-36E604301CA2}" type="slidenum">
              <a:rPr lang="en-US" altLang="zh-CN"/>
              <a:pPr/>
              <a:t>‹#›</a:t>
            </a:fld>
            <a:endParaRPr lang="en-US" altLang="zh-CN"/>
          </a:p>
        </p:txBody>
      </p:sp>
    </p:spTree>
    <p:extLst>
      <p:ext uri="{BB962C8B-B14F-4D97-AF65-F5344CB8AC3E}">
        <p14:creationId xmlns:p14="http://schemas.microsoft.com/office/powerpoint/2010/main" val="376293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44675"/>
            <a:ext cx="3841750" cy="424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2350" y="1844675"/>
            <a:ext cx="3843338" cy="424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133955FC-A308-4BC0-84A5-12176D56FF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C53A6DF-EA74-4C04-8CFE-CA2B906659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B5987E1-68B6-4BAF-86F9-A3A34C8C8856}"/>
              </a:ext>
            </a:extLst>
          </p:cNvPr>
          <p:cNvSpPr>
            <a:spLocks noGrp="1" noChangeArrowheads="1"/>
          </p:cNvSpPr>
          <p:nvPr>
            <p:ph type="sldNum" sz="quarter" idx="12"/>
          </p:nvPr>
        </p:nvSpPr>
        <p:spPr>
          <a:ln/>
        </p:spPr>
        <p:txBody>
          <a:bodyPr/>
          <a:lstStyle>
            <a:lvl1pPr>
              <a:defRPr/>
            </a:lvl1pPr>
          </a:lstStyle>
          <a:p>
            <a:fld id="{5667C4AE-CDCD-46EC-BB01-B27ABDD9F4EB}" type="slidenum">
              <a:rPr lang="en-US" altLang="zh-CN"/>
              <a:pPr/>
              <a:t>‹#›</a:t>
            </a:fld>
            <a:endParaRPr lang="en-US" altLang="zh-CN"/>
          </a:p>
        </p:txBody>
      </p:sp>
    </p:spTree>
    <p:extLst>
      <p:ext uri="{BB962C8B-B14F-4D97-AF65-F5344CB8AC3E}">
        <p14:creationId xmlns:p14="http://schemas.microsoft.com/office/powerpoint/2010/main" val="353767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836CFFE-D00B-418B-A0A5-88D6224624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10A47DE2-3F21-4D40-ABB0-0B53826CE1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C585CF2-1A46-4F70-8F47-8D7D657BFFAA}"/>
              </a:ext>
            </a:extLst>
          </p:cNvPr>
          <p:cNvSpPr>
            <a:spLocks noGrp="1" noChangeArrowheads="1"/>
          </p:cNvSpPr>
          <p:nvPr>
            <p:ph type="sldNum" sz="quarter" idx="12"/>
          </p:nvPr>
        </p:nvSpPr>
        <p:spPr>
          <a:ln/>
        </p:spPr>
        <p:txBody>
          <a:bodyPr/>
          <a:lstStyle>
            <a:lvl1pPr>
              <a:defRPr/>
            </a:lvl1pPr>
          </a:lstStyle>
          <a:p>
            <a:fld id="{9D1F4378-4EE5-4033-AF69-35A3E3E44C94}" type="slidenum">
              <a:rPr lang="en-US" altLang="zh-CN"/>
              <a:pPr/>
              <a:t>‹#›</a:t>
            </a:fld>
            <a:endParaRPr lang="en-US" altLang="zh-CN"/>
          </a:p>
        </p:txBody>
      </p:sp>
    </p:spTree>
    <p:extLst>
      <p:ext uri="{BB962C8B-B14F-4D97-AF65-F5344CB8AC3E}">
        <p14:creationId xmlns:p14="http://schemas.microsoft.com/office/powerpoint/2010/main" val="408821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AAE83DAE-A0AF-4BE7-ADD4-F7561F3DC3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D7A9B047-B21F-465F-9992-38B7731CF6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662C436A-385D-4472-ABD7-DAE6C72F3944}"/>
              </a:ext>
            </a:extLst>
          </p:cNvPr>
          <p:cNvSpPr>
            <a:spLocks noGrp="1" noChangeArrowheads="1"/>
          </p:cNvSpPr>
          <p:nvPr>
            <p:ph type="sldNum" sz="quarter" idx="12"/>
          </p:nvPr>
        </p:nvSpPr>
        <p:spPr>
          <a:ln/>
        </p:spPr>
        <p:txBody>
          <a:bodyPr/>
          <a:lstStyle>
            <a:lvl1pPr>
              <a:defRPr/>
            </a:lvl1pPr>
          </a:lstStyle>
          <a:p>
            <a:fld id="{F55F7ADC-28EB-4E3C-B77C-5C7BEF7794E3}" type="slidenum">
              <a:rPr lang="en-US" altLang="zh-CN"/>
              <a:pPr/>
              <a:t>‹#›</a:t>
            </a:fld>
            <a:endParaRPr lang="en-US" altLang="zh-CN"/>
          </a:p>
        </p:txBody>
      </p:sp>
    </p:spTree>
    <p:extLst>
      <p:ext uri="{BB962C8B-B14F-4D97-AF65-F5344CB8AC3E}">
        <p14:creationId xmlns:p14="http://schemas.microsoft.com/office/powerpoint/2010/main" val="259096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95128D29-6A07-4802-AD7D-843E5D191E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BC024413-F25B-4922-8085-69737A747B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45BA29DB-756D-450E-B276-FE85B9EBB676}"/>
              </a:ext>
            </a:extLst>
          </p:cNvPr>
          <p:cNvSpPr>
            <a:spLocks noGrp="1" noChangeArrowheads="1"/>
          </p:cNvSpPr>
          <p:nvPr>
            <p:ph type="sldNum" sz="quarter" idx="12"/>
          </p:nvPr>
        </p:nvSpPr>
        <p:spPr>
          <a:ln/>
        </p:spPr>
        <p:txBody>
          <a:bodyPr/>
          <a:lstStyle>
            <a:lvl1pPr>
              <a:defRPr/>
            </a:lvl1pPr>
          </a:lstStyle>
          <a:p>
            <a:fld id="{B1772A4F-D4B8-4F64-9055-1A6E71A4B699}" type="slidenum">
              <a:rPr lang="en-US" altLang="zh-CN"/>
              <a:pPr/>
              <a:t>‹#›</a:t>
            </a:fld>
            <a:endParaRPr lang="en-US" altLang="zh-CN"/>
          </a:p>
        </p:txBody>
      </p:sp>
    </p:spTree>
    <p:extLst>
      <p:ext uri="{BB962C8B-B14F-4D97-AF65-F5344CB8AC3E}">
        <p14:creationId xmlns:p14="http://schemas.microsoft.com/office/powerpoint/2010/main" val="377083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CF699E9-F237-4006-8D04-2347AC9181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18DAB042-B03F-478F-8B0D-52B8C20B3B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E4E5BBA-7108-4E6B-831C-49C9E9E534C5}"/>
              </a:ext>
            </a:extLst>
          </p:cNvPr>
          <p:cNvSpPr>
            <a:spLocks noGrp="1" noChangeArrowheads="1"/>
          </p:cNvSpPr>
          <p:nvPr>
            <p:ph type="sldNum" sz="quarter" idx="12"/>
          </p:nvPr>
        </p:nvSpPr>
        <p:spPr>
          <a:ln/>
        </p:spPr>
        <p:txBody>
          <a:bodyPr/>
          <a:lstStyle>
            <a:lvl1pPr>
              <a:defRPr/>
            </a:lvl1pPr>
          </a:lstStyle>
          <a:p>
            <a:fld id="{F9CD8D24-E927-4E2B-884C-AB5A1059FE30}" type="slidenum">
              <a:rPr lang="en-US" altLang="zh-CN"/>
              <a:pPr/>
              <a:t>‹#›</a:t>
            </a:fld>
            <a:endParaRPr lang="en-US" altLang="zh-CN"/>
          </a:p>
        </p:txBody>
      </p:sp>
    </p:spTree>
    <p:extLst>
      <p:ext uri="{BB962C8B-B14F-4D97-AF65-F5344CB8AC3E}">
        <p14:creationId xmlns:p14="http://schemas.microsoft.com/office/powerpoint/2010/main" val="198870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F6E26CA6-B4AC-4232-AC8A-AC28A0A71F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1825CFF4-7F7B-4282-A397-2AF979E263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2F56D59-8D66-431C-8EEC-27D2A5B26F11}"/>
              </a:ext>
            </a:extLst>
          </p:cNvPr>
          <p:cNvSpPr>
            <a:spLocks noGrp="1" noChangeArrowheads="1"/>
          </p:cNvSpPr>
          <p:nvPr>
            <p:ph type="sldNum" sz="quarter" idx="12"/>
          </p:nvPr>
        </p:nvSpPr>
        <p:spPr>
          <a:ln/>
        </p:spPr>
        <p:txBody>
          <a:bodyPr/>
          <a:lstStyle>
            <a:lvl1pPr>
              <a:defRPr/>
            </a:lvl1pPr>
          </a:lstStyle>
          <a:p>
            <a:fld id="{B59A59AD-6A5D-4005-A3C8-91B21BD88F49}" type="slidenum">
              <a:rPr lang="en-US" altLang="zh-CN"/>
              <a:pPr/>
              <a:t>‹#›</a:t>
            </a:fld>
            <a:endParaRPr lang="en-US" altLang="zh-CN"/>
          </a:p>
        </p:txBody>
      </p:sp>
    </p:spTree>
    <p:extLst>
      <p:ext uri="{BB962C8B-B14F-4D97-AF65-F5344CB8AC3E}">
        <p14:creationId xmlns:p14="http://schemas.microsoft.com/office/powerpoint/2010/main" val="371265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a:extLst>
              <a:ext uri="{FF2B5EF4-FFF2-40B4-BE49-F238E27FC236}">
                <a16:creationId xmlns:a16="http://schemas.microsoft.com/office/drawing/2014/main" id="{98C11488-691E-478A-97AC-16BE8F4F9F92}"/>
              </a:ext>
            </a:extLst>
          </p:cNvPr>
          <p:cNvGrpSpPr>
            <a:grpSpLocks/>
          </p:cNvGrpSpPr>
          <p:nvPr/>
        </p:nvGrpSpPr>
        <p:grpSpPr bwMode="auto">
          <a:xfrm>
            <a:off x="0" y="0"/>
            <a:ext cx="3200400" cy="6858000"/>
            <a:chOff x="0" y="0"/>
            <a:chExt cx="2016" cy="4320"/>
          </a:xfrm>
        </p:grpSpPr>
        <p:sp>
          <p:nvSpPr>
            <p:cNvPr id="1036" name="Rectangle 4">
              <a:extLst>
                <a:ext uri="{FF2B5EF4-FFF2-40B4-BE49-F238E27FC236}">
                  <a16:creationId xmlns:a16="http://schemas.microsoft.com/office/drawing/2014/main" id="{2CAB9A2A-79E6-49B0-8E31-7A9F642B3222}"/>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Freeform 5">
              <a:extLst>
                <a:ext uri="{FF2B5EF4-FFF2-40B4-BE49-F238E27FC236}">
                  <a16:creationId xmlns:a16="http://schemas.microsoft.com/office/drawing/2014/main" id="{769A81C0-7F2B-4507-81FA-33DEFA3B7B5A}"/>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 name="Group 6">
            <a:extLst>
              <a:ext uri="{FF2B5EF4-FFF2-40B4-BE49-F238E27FC236}">
                <a16:creationId xmlns:a16="http://schemas.microsoft.com/office/drawing/2014/main" id="{35BDC08A-292A-4B05-A27D-A94EE8CF8513}"/>
              </a:ext>
            </a:extLst>
          </p:cNvPr>
          <p:cNvGrpSpPr>
            <a:grpSpLocks/>
          </p:cNvGrpSpPr>
          <p:nvPr/>
        </p:nvGrpSpPr>
        <p:grpSpPr bwMode="auto">
          <a:xfrm>
            <a:off x="228600" y="1484313"/>
            <a:ext cx="7391400" cy="319087"/>
            <a:chOff x="144" y="1248"/>
            <a:chExt cx="4656" cy="201"/>
          </a:xfrm>
        </p:grpSpPr>
        <p:sp>
          <p:nvSpPr>
            <p:cNvPr id="1034" name="AutoShape 7">
              <a:extLst>
                <a:ext uri="{FF2B5EF4-FFF2-40B4-BE49-F238E27FC236}">
                  <a16:creationId xmlns:a16="http://schemas.microsoft.com/office/drawing/2014/main" id="{AD438710-83C7-42A8-B439-13A3A74C694A}"/>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AutoShape 8">
              <a:extLst>
                <a:ext uri="{FF2B5EF4-FFF2-40B4-BE49-F238E27FC236}">
                  <a16:creationId xmlns:a16="http://schemas.microsoft.com/office/drawing/2014/main" id="{39D0D16B-BAA3-4D10-BD33-8C649995A7E5}"/>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28" name="AutoShape 9">
            <a:extLst>
              <a:ext uri="{FF2B5EF4-FFF2-40B4-BE49-F238E27FC236}">
                <a16:creationId xmlns:a16="http://schemas.microsoft.com/office/drawing/2014/main" id="{64A77398-F14F-47CE-88FA-BE74BFC45429}"/>
              </a:ext>
            </a:extLst>
          </p:cNvPr>
          <p:cNvSpPr>
            <a:spLocks noGrp="1" noChangeArrowheads="1"/>
          </p:cNvSpPr>
          <p:nvPr>
            <p:ph type="title"/>
          </p:nvPr>
        </p:nvSpPr>
        <p:spPr bwMode="auto">
          <a:xfrm>
            <a:off x="762000" y="762000"/>
            <a:ext cx="7924800" cy="722313"/>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36EA5CBC-3078-47E8-9554-17A12E3AFA75}"/>
              </a:ext>
            </a:extLst>
          </p:cNvPr>
          <p:cNvSpPr>
            <a:spLocks noGrp="1" noChangeArrowheads="1"/>
          </p:cNvSpPr>
          <p:nvPr>
            <p:ph type="body" idx="1"/>
          </p:nvPr>
        </p:nvSpPr>
        <p:spPr bwMode="auto">
          <a:xfrm>
            <a:off x="838200" y="1844675"/>
            <a:ext cx="7837488"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7" name="Rectangle 11">
            <a:extLst>
              <a:ext uri="{FF2B5EF4-FFF2-40B4-BE49-F238E27FC236}">
                <a16:creationId xmlns:a16="http://schemas.microsoft.com/office/drawing/2014/main" id="{F649CAEA-DDED-40CD-8F14-707C46360940}"/>
              </a:ext>
            </a:extLst>
          </p:cNvPr>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smtClean="0">
                <a:latin typeface="Arial" charset="0"/>
              </a:defRPr>
            </a:lvl1pPr>
          </a:lstStyle>
          <a:p>
            <a:pPr>
              <a:defRPr/>
            </a:pPr>
            <a:endParaRPr lang="en-US" altLang="zh-CN"/>
          </a:p>
        </p:txBody>
      </p:sp>
      <p:sp>
        <p:nvSpPr>
          <p:cNvPr id="4108" name="Rectangle 12">
            <a:extLst>
              <a:ext uri="{FF2B5EF4-FFF2-40B4-BE49-F238E27FC236}">
                <a16:creationId xmlns:a16="http://schemas.microsoft.com/office/drawing/2014/main" id="{F46D05E2-2BD5-42F9-B688-04C21A4A59A0}"/>
              </a:ext>
            </a:extLst>
          </p:cNvPr>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smtClean="0">
                <a:latin typeface="Arial" charset="0"/>
              </a:defRPr>
            </a:lvl1pPr>
          </a:lstStyle>
          <a:p>
            <a:pPr>
              <a:defRPr/>
            </a:pPr>
            <a:endParaRPr lang="en-US" altLang="zh-CN"/>
          </a:p>
        </p:txBody>
      </p:sp>
      <p:sp>
        <p:nvSpPr>
          <p:cNvPr id="4109" name="Rectangle 13">
            <a:extLst>
              <a:ext uri="{FF2B5EF4-FFF2-40B4-BE49-F238E27FC236}">
                <a16:creationId xmlns:a16="http://schemas.microsoft.com/office/drawing/2014/main" id="{56D2AD18-8C44-486D-986D-E9A65D476449}"/>
              </a:ext>
            </a:extLst>
          </p:cNvPr>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C7411B3A-228B-4D9D-A87C-DE1643028F4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u"/>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6875AC28-EA5B-4699-8751-8FB81619DE0B}"/>
              </a:ext>
            </a:extLst>
          </p:cNvPr>
          <p:cNvSpPr>
            <a:spLocks noGrp="1" noChangeArrowheads="1"/>
          </p:cNvSpPr>
          <p:nvPr>
            <p:ph type="subTitle" idx="1"/>
          </p:nvPr>
        </p:nvSpPr>
        <p:spPr>
          <a:xfrm>
            <a:off x="4787900" y="2420938"/>
            <a:ext cx="4013200" cy="2519362"/>
          </a:xfrm>
        </p:spPr>
        <p:txBody>
          <a:bodyPr/>
          <a:lstStyle/>
          <a:p>
            <a:pPr marL="342900" indent="-342900" eaLnBrk="1" hangingPunct="1">
              <a:lnSpc>
                <a:spcPct val="90000"/>
              </a:lnSpc>
              <a:buFont typeface="Wingdings" pitchFamily="2" charset="2"/>
              <a:buChar char="l"/>
            </a:pPr>
            <a:r>
              <a:rPr lang="zh-CN" altLang="en-US" sz="2400" dirty="0"/>
              <a:t>李剑</a:t>
            </a:r>
          </a:p>
        </p:txBody>
      </p:sp>
      <p:sp>
        <p:nvSpPr>
          <p:cNvPr id="3074" name="AutoShape 2">
            <a:extLst>
              <a:ext uri="{FF2B5EF4-FFF2-40B4-BE49-F238E27FC236}">
                <a16:creationId xmlns:a16="http://schemas.microsoft.com/office/drawing/2014/main" id="{27B816C5-E717-40BF-8ED1-0E25DDF0BF9D}"/>
              </a:ext>
            </a:extLst>
          </p:cNvPr>
          <p:cNvSpPr>
            <a:spLocks noGrp="1" noChangeArrowheads="1"/>
          </p:cNvSpPr>
          <p:nvPr>
            <p:ph type="ctrTitle" sz="quarter"/>
          </p:nvPr>
        </p:nvSpPr>
        <p:spPr>
          <a:xfrm>
            <a:off x="684213" y="765175"/>
            <a:ext cx="8229600" cy="1512888"/>
          </a:xfrm>
        </p:spPr>
        <p:txBody>
          <a:bodyPr/>
          <a:lstStyle/>
          <a:p>
            <a:pPr eaLnBrk="1" hangingPunct="1"/>
            <a:r>
              <a:rPr lang="zh-CN" altLang="en-US" dirty="0"/>
              <a:t>第</a:t>
            </a:r>
            <a:r>
              <a:rPr lang="en-US" altLang="zh-CN" dirty="0"/>
              <a:t>8</a:t>
            </a:r>
            <a:r>
              <a:rPr lang="zh-CN" altLang="en-US" dirty="0"/>
              <a:t>次课 嵌入式系统编程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03E985C-56B7-43CF-B29F-7CB97419F585}"/>
              </a:ext>
            </a:extLst>
          </p:cNvPr>
          <p:cNvSpPr txBox="1">
            <a:spLocks/>
          </p:cNvSpPr>
          <p:nvPr/>
        </p:nvSpPr>
        <p:spPr>
          <a:xfrm>
            <a:off x="755576" y="713581"/>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6" name="文本占位符 789506">
            <a:extLst>
              <a:ext uri="{FF2B5EF4-FFF2-40B4-BE49-F238E27FC236}">
                <a16:creationId xmlns:a16="http://schemas.microsoft.com/office/drawing/2014/main" id="{EBD8F753-791C-402E-8C69-4AC8472B59C5}"/>
              </a:ext>
            </a:extLst>
          </p:cNvPr>
          <p:cNvSpPr>
            <a:spLocks noGrp="1" noChangeArrowheads="1"/>
          </p:cNvSpPr>
          <p:nvPr>
            <p:ph idx="4294967295"/>
          </p:nvPr>
        </p:nvSpPr>
        <p:spPr>
          <a:xfrm>
            <a:off x="823810" y="2492896"/>
            <a:ext cx="7920111" cy="3578225"/>
          </a:xfrm>
        </p:spPr>
        <p:txBody>
          <a:bodyPr/>
          <a:lstStyle/>
          <a:p>
            <a:pPr marL="0" indent="0" algn="just" eaLnBrk="1" hangingPunct="1">
              <a:buFont typeface="Arial" panose="020B0604020202020204" pitchFamily="34" charset="0"/>
              <a:buNone/>
            </a:pPr>
            <a:r>
              <a:rPr lang="zh-CN" altLang="en-US" sz="2400" b="1" cap="none" dirty="0">
                <a:solidFill>
                  <a:srgbClr val="9B4C25"/>
                </a:solidFill>
                <a:effectLst>
                  <a:outerShdw blurRad="38100" dist="38100" dir="2700000" algn="tl">
                    <a:srgbClr val="C0C0C0"/>
                  </a:outerShdw>
                </a:effectLst>
              </a:rPr>
              <a:t>优点：</a:t>
            </a:r>
            <a:endParaRPr lang="en-US" altLang="zh-CN" sz="2400" cap="none" dirty="0"/>
          </a:p>
          <a:p>
            <a:pPr marL="0" indent="0" algn="just" eaLnBrk="1" hangingPunct="1"/>
            <a:r>
              <a:rPr lang="zh-CN" altLang="en-US" sz="2400" cap="none" dirty="0"/>
              <a:t>进行</a:t>
            </a:r>
            <a:r>
              <a:rPr lang="zh-CN" altLang="en-US" sz="2400" cap="none" dirty="0">
                <a:solidFill>
                  <a:srgbClr val="FF0000"/>
                </a:solidFill>
              </a:rPr>
              <a:t>故障处理</a:t>
            </a:r>
            <a:r>
              <a:rPr lang="en-US" altLang="zh-CN" sz="2400" cap="none" dirty="0"/>
              <a:t>——</a:t>
            </a:r>
            <a:r>
              <a:rPr lang="zh-CN" altLang="en-US" sz="2400" cap="none" dirty="0"/>
              <a:t>对系统的运行过程中出现的难以预料的情况或故障，如掉电等，可以通过中断系统及时向</a:t>
            </a:r>
            <a:r>
              <a:rPr lang="en-US" altLang="zh-CN" sz="2400" cap="none" dirty="0"/>
              <a:t>MCU</a:t>
            </a:r>
            <a:r>
              <a:rPr lang="zh-CN" altLang="en-US" sz="2400" cap="none" dirty="0"/>
              <a:t>请求中断，做紧急故障处理。</a:t>
            </a:r>
          </a:p>
          <a:p>
            <a:pPr marL="0" indent="0" algn="just" eaLnBrk="1" hangingPunct="1"/>
            <a:r>
              <a:rPr lang="zh-CN" altLang="en-US" sz="2400" cap="none" dirty="0">
                <a:solidFill>
                  <a:srgbClr val="FF0000"/>
                </a:solidFill>
              </a:rPr>
              <a:t>待机状态唤醒</a:t>
            </a:r>
            <a:r>
              <a:rPr lang="en-US" altLang="zh-CN" sz="2400" cap="none" dirty="0"/>
              <a:t>——</a:t>
            </a:r>
            <a:r>
              <a:rPr lang="zh-CN" altLang="en-US" sz="2400" cap="none" dirty="0"/>
              <a:t>在许多嵌入式系统中，都设计了休眠等低功耗的工作方式，而通常，由休眠等待机状态恢复到正常工作状态往往也是利用中断信号来唤醒。</a:t>
            </a:r>
          </a:p>
        </p:txBody>
      </p:sp>
      <p:sp>
        <p:nvSpPr>
          <p:cNvPr id="27652" name="矩形 5">
            <a:extLst>
              <a:ext uri="{FF2B5EF4-FFF2-40B4-BE49-F238E27FC236}">
                <a16:creationId xmlns:a16="http://schemas.microsoft.com/office/drawing/2014/main" id="{04767F60-D0A3-4241-9A1E-9FE4954E3250}"/>
              </a:ext>
            </a:extLst>
          </p:cNvPr>
          <p:cNvSpPr>
            <a:spLocks noChangeArrowheads="1"/>
          </p:cNvSpPr>
          <p:nvPr/>
        </p:nvSpPr>
        <p:spPr bwMode="auto">
          <a:xfrm>
            <a:off x="827331" y="1916832"/>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2.</a:t>
            </a:r>
            <a:r>
              <a:rPr lang="zh-CN" altLang="en-US" sz="2400" dirty="0">
                <a:latin typeface="Arial" panose="020B0604020202020204" pitchFamily="34" charset="0"/>
              </a:rPr>
              <a:t> 中断处理过程</a:t>
            </a:r>
            <a:endParaRPr lang="en-US" altLang="zh-CN"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250"/>
                                        <p:tgtEl>
                                          <p:spTgt spid="6">
                                            <p:txEl>
                                              <p:pRg st="1" end="1"/>
                                            </p:txEl>
                                          </p:spTgt>
                                        </p:tgtEl>
                                      </p:cBhvr>
                                    </p:animEffect>
                                  </p:childTnLst>
                                </p:cTn>
                              </p:par>
                            </p:childTnLst>
                          </p:cTn>
                        </p:par>
                        <p:par>
                          <p:cTn id="8" fill="hold" nodeType="afterGroup">
                            <p:stCondLst>
                              <p:cond delay="250"/>
                            </p:stCondLst>
                            <p:childTnLst>
                              <p:par>
                                <p:cTn id="9" presetID="3" presetClass="entr" presetSubtype="10"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blinds(horizontal)">
                                      <p:cBhvr>
                                        <p:cTn id="11" dur="2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80640C42-BDB5-47A2-A8D5-6CA77B617FA4}"/>
              </a:ext>
            </a:extLst>
          </p:cNvPr>
          <p:cNvSpPr txBox="1">
            <a:spLocks/>
          </p:cNvSpPr>
          <p:nvPr/>
        </p:nvSpPr>
        <p:spPr>
          <a:xfrm>
            <a:off x="870562" y="764704"/>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28675" name="矩形 5">
            <a:extLst>
              <a:ext uri="{FF2B5EF4-FFF2-40B4-BE49-F238E27FC236}">
                <a16:creationId xmlns:a16="http://schemas.microsoft.com/office/drawing/2014/main" id="{555B3BFA-AEFF-408E-8AF7-00EC47AE8C23}"/>
              </a:ext>
            </a:extLst>
          </p:cNvPr>
          <p:cNvSpPr>
            <a:spLocks noChangeArrowheads="1"/>
          </p:cNvSpPr>
          <p:nvPr/>
        </p:nvSpPr>
        <p:spPr bwMode="auto">
          <a:xfrm>
            <a:off x="835254" y="1891470"/>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3.</a:t>
            </a:r>
            <a:r>
              <a:rPr lang="zh-CN" altLang="en-US" sz="2400" dirty="0">
                <a:latin typeface="Arial" panose="020B0604020202020204" pitchFamily="34" charset="0"/>
              </a:rPr>
              <a:t> 中断中的基本概念</a:t>
            </a:r>
            <a:endParaRPr lang="en-US" altLang="zh-CN" sz="2400" dirty="0">
              <a:latin typeface="Arial" panose="020B0604020202020204" pitchFamily="34" charset="0"/>
            </a:endParaRPr>
          </a:p>
        </p:txBody>
      </p:sp>
      <p:sp>
        <p:nvSpPr>
          <p:cNvPr id="7" name="文本占位符 745474">
            <a:extLst>
              <a:ext uri="{FF2B5EF4-FFF2-40B4-BE49-F238E27FC236}">
                <a16:creationId xmlns:a16="http://schemas.microsoft.com/office/drawing/2014/main" id="{4C1E284D-104E-454C-92C1-3B56EEFE291F}"/>
              </a:ext>
            </a:extLst>
          </p:cNvPr>
          <p:cNvSpPr>
            <a:spLocks noGrp="1"/>
          </p:cNvSpPr>
          <p:nvPr>
            <p:ph idx="4294967295"/>
          </p:nvPr>
        </p:nvSpPr>
        <p:spPr>
          <a:xfrm>
            <a:off x="755576" y="2607470"/>
            <a:ext cx="8229600" cy="4176712"/>
          </a:xfrm>
        </p:spPr>
        <p:txBody>
          <a:bodyPr/>
          <a:lstStyle/>
          <a:p>
            <a:pPr marL="0" indent="0" algn="just" eaLnBrk="1" hangingPunct="1">
              <a:lnSpc>
                <a:spcPct val="90000"/>
              </a:lnSpc>
              <a:buFont typeface="Arial" panose="020B0604020202020204" pitchFamily="34" charset="0"/>
              <a:buNone/>
            </a:pPr>
            <a:r>
              <a:rPr lang="en-US" altLang="zh-CN" sz="2400" cap="none" dirty="0">
                <a:effectLst>
                  <a:outerShdw blurRad="38100" dist="38100" dir="2700000" algn="tl">
                    <a:srgbClr val="C0C0C0"/>
                  </a:outerShdw>
                </a:effectLst>
              </a:rPr>
              <a:t>1) </a:t>
            </a:r>
            <a:r>
              <a:rPr lang="zh-CN" altLang="en-US" sz="2400" cap="none" dirty="0">
                <a:effectLst>
                  <a:outerShdw blurRad="38100" dist="38100" dir="2700000" algn="tl">
                    <a:srgbClr val="C0C0C0"/>
                  </a:outerShdw>
                </a:effectLst>
              </a:rPr>
              <a:t>中断源</a:t>
            </a:r>
          </a:p>
          <a:p>
            <a:pPr marL="0" indent="0" algn="just" eaLnBrk="1" hangingPunct="1">
              <a:lnSpc>
                <a:spcPct val="90000"/>
              </a:lnSpc>
            </a:pPr>
            <a:r>
              <a:rPr lang="zh-CN" altLang="en-US" sz="2400" cap="none" dirty="0">
                <a:solidFill>
                  <a:srgbClr val="FF0000"/>
                </a:solidFill>
              </a:rPr>
              <a:t>中断源</a:t>
            </a:r>
            <a:r>
              <a:rPr lang="en-US" altLang="zh-CN" sz="2400" cap="none" dirty="0"/>
              <a:t>——</a:t>
            </a:r>
            <a:r>
              <a:rPr lang="zh-CN" altLang="en-US" sz="2400" cap="none" dirty="0"/>
              <a:t>指能够向</a:t>
            </a:r>
            <a:r>
              <a:rPr lang="en-US" altLang="zh-CN" sz="2400" cap="none" dirty="0"/>
              <a:t>MCU</a:t>
            </a:r>
            <a:r>
              <a:rPr lang="zh-CN" altLang="en-US" sz="2400" cap="none" dirty="0"/>
              <a:t>发出中断请求信号的部件和设备。在一个系统中，往往存在多个中断源，每个中断源都是为其需要的特定事件而设计的。通常，在</a:t>
            </a:r>
            <a:r>
              <a:rPr lang="en-US" altLang="zh-CN" sz="2400" cap="none" dirty="0"/>
              <a:t>ARM</a:t>
            </a:r>
            <a:r>
              <a:rPr lang="zh-CN" altLang="en-US" sz="2400" cap="none" dirty="0"/>
              <a:t>等</a:t>
            </a:r>
            <a:r>
              <a:rPr lang="en-US" altLang="zh-CN" sz="2400" cap="none" dirty="0"/>
              <a:t>MCU</a:t>
            </a:r>
            <a:r>
              <a:rPr lang="zh-CN" altLang="en-US" sz="2400" cap="none" dirty="0"/>
              <a:t>中，</a:t>
            </a:r>
            <a:r>
              <a:rPr lang="zh-CN" altLang="en-US" sz="2400" cap="none" dirty="0">
                <a:effectLst>
                  <a:outerShdw blurRad="38100" dist="38100" dir="2700000" algn="tl">
                    <a:srgbClr val="C0C0C0"/>
                  </a:outerShdw>
                </a:effectLst>
              </a:rPr>
              <a:t>中断源可分为</a:t>
            </a:r>
            <a:r>
              <a:rPr lang="zh-CN" altLang="en-US" sz="2400" cap="none" dirty="0">
                <a:solidFill>
                  <a:srgbClr val="FF0000"/>
                </a:solidFill>
                <a:effectLst>
                  <a:outerShdw blurRad="38100" dist="38100" dir="2700000" algn="tl">
                    <a:srgbClr val="C0C0C0"/>
                  </a:outerShdw>
                </a:effectLst>
              </a:rPr>
              <a:t>内部中断源</a:t>
            </a:r>
            <a:r>
              <a:rPr lang="zh-CN" altLang="en-US" sz="2400" cap="none" dirty="0">
                <a:effectLst>
                  <a:outerShdw blurRad="38100" dist="38100" dir="2700000" algn="tl">
                    <a:srgbClr val="C0C0C0"/>
                  </a:outerShdw>
                </a:effectLst>
              </a:rPr>
              <a:t>和</a:t>
            </a:r>
            <a:r>
              <a:rPr lang="zh-CN" altLang="en-US" sz="2400" cap="none" dirty="0">
                <a:solidFill>
                  <a:srgbClr val="FF0000"/>
                </a:solidFill>
                <a:effectLst>
                  <a:outerShdw blurRad="38100" dist="38100" dir="2700000" algn="tl">
                    <a:srgbClr val="C0C0C0"/>
                  </a:outerShdw>
                </a:effectLst>
              </a:rPr>
              <a:t>外部中断源</a:t>
            </a:r>
            <a:r>
              <a:rPr lang="zh-CN" altLang="en-US" sz="2400" cap="none" dirty="0">
                <a:effectLst>
                  <a:outerShdw blurRad="38100" dist="38100" dir="2700000" algn="tl">
                    <a:srgbClr val="C0C0C0"/>
                  </a:outerShdw>
                </a:effectLst>
              </a:rPr>
              <a:t>。</a:t>
            </a:r>
          </a:p>
          <a:p>
            <a:pPr marL="0" indent="0" algn="just" eaLnBrk="1" hangingPunct="1">
              <a:lnSpc>
                <a:spcPct val="90000"/>
              </a:lnSpc>
            </a:pPr>
            <a:r>
              <a:rPr lang="zh-CN" altLang="en-US" sz="2400" cap="none" dirty="0">
                <a:solidFill>
                  <a:srgbClr val="FF0000"/>
                </a:solidFill>
              </a:rPr>
              <a:t>内部中断源</a:t>
            </a:r>
            <a:r>
              <a:rPr lang="en-US" altLang="zh-CN" sz="2400" cap="none" dirty="0"/>
              <a:t>——</a:t>
            </a:r>
            <a:r>
              <a:rPr lang="zh-CN" altLang="en-US" sz="2400" cap="none" dirty="0"/>
              <a:t>在</a:t>
            </a:r>
            <a:r>
              <a:rPr lang="en-US" altLang="zh-CN" sz="2400" cap="none" dirty="0"/>
              <a:t>ARM</a:t>
            </a:r>
            <a:r>
              <a:rPr lang="zh-CN" altLang="en-US" sz="2400" cap="none" dirty="0"/>
              <a:t>内部集成了许多功能模块，如定时器、串行通信接口、模</a:t>
            </a:r>
            <a:r>
              <a:rPr lang="en-US" altLang="zh-CN" sz="2400" cap="none" dirty="0"/>
              <a:t>/</a:t>
            </a:r>
            <a:r>
              <a:rPr lang="zh-CN" altLang="en-US" sz="2400" cap="none" dirty="0"/>
              <a:t>数转换器等，它们在正常工作时，并不需要</a:t>
            </a:r>
            <a:r>
              <a:rPr lang="en-US" altLang="zh-CN" sz="2400" cap="none" dirty="0"/>
              <a:t>CPU</a:t>
            </a:r>
            <a:r>
              <a:rPr lang="zh-CN" altLang="en-US" sz="2400" cap="none" dirty="0"/>
              <a:t>参与，而往往是达到某种状态或到某一特定值时才需要程序介入对其进行控制处理，此时它们会发出中断请求，这类的中断源位于</a:t>
            </a:r>
            <a:r>
              <a:rPr lang="en-US" altLang="zh-CN" sz="2400" cap="none" dirty="0"/>
              <a:t>ARM</a:t>
            </a:r>
            <a:r>
              <a:rPr lang="zh-CN" altLang="en-US" sz="2400" cap="none" dirty="0"/>
              <a:t>芯片的内部，称为内部中断源。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heckerboard(across)">
                                      <p:cBhvr>
                                        <p:cTn id="7" dur="250"/>
                                        <p:tgtEl>
                                          <p:spTgt spid="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heckerboard(across)">
                                      <p:cBhvr>
                                        <p:cTn id="12" dur="25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A980D935-8439-4F4A-BFB2-CC9CFF54A643}"/>
              </a:ext>
            </a:extLst>
          </p:cNvPr>
          <p:cNvSpPr txBox="1">
            <a:spLocks/>
          </p:cNvSpPr>
          <p:nvPr/>
        </p:nvSpPr>
        <p:spPr>
          <a:xfrm>
            <a:off x="755576" y="854870"/>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6" name="文本占位符 745474">
            <a:extLst>
              <a:ext uri="{FF2B5EF4-FFF2-40B4-BE49-F238E27FC236}">
                <a16:creationId xmlns:a16="http://schemas.microsoft.com/office/drawing/2014/main" id="{3EDEEF17-06E1-49F6-9FCF-1B64ACF72506}"/>
              </a:ext>
            </a:extLst>
          </p:cNvPr>
          <p:cNvSpPr>
            <a:spLocks noGrp="1"/>
          </p:cNvSpPr>
          <p:nvPr>
            <p:ph idx="4294967295"/>
          </p:nvPr>
        </p:nvSpPr>
        <p:spPr>
          <a:xfrm>
            <a:off x="746845" y="2331254"/>
            <a:ext cx="8229600" cy="1943100"/>
          </a:xfrm>
        </p:spPr>
        <p:txBody>
          <a:bodyPr/>
          <a:lstStyle/>
          <a:p>
            <a:pPr marL="0" indent="0" eaLnBrk="1" hangingPunct="1">
              <a:lnSpc>
                <a:spcPct val="90000"/>
              </a:lnSpc>
              <a:buFont typeface="Arial" panose="020B0604020202020204" pitchFamily="34" charset="0"/>
              <a:buNone/>
            </a:pPr>
            <a:r>
              <a:rPr lang="en-US" altLang="zh-CN" sz="2400" cap="none" dirty="0">
                <a:effectLst>
                  <a:outerShdw blurRad="38100" dist="38100" dir="2700000" algn="tl">
                    <a:srgbClr val="C0C0C0"/>
                  </a:outerShdw>
                </a:effectLst>
              </a:rPr>
              <a:t>1) </a:t>
            </a:r>
            <a:r>
              <a:rPr lang="zh-CN" altLang="en-US" sz="2400" cap="none" dirty="0">
                <a:effectLst>
                  <a:outerShdw blurRad="38100" dist="38100" dir="2700000" algn="tl">
                    <a:srgbClr val="C0C0C0"/>
                  </a:outerShdw>
                </a:effectLst>
              </a:rPr>
              <a:t>中断源</a:t>
            </a:r>
          </a:p>
          <a:p>
            <a:pPr marL="0" indent="0" algn="just" eaLnBrk="1" hangingPunct="1">
              <a:lnSpc>
                <a:spcPct val="90000"/>
              </a:lnSpc>
            </a:pPr>
            <a:r>
              <a:rPr lang="zh-CN" altLang="en-US" sz="2400" cap="none" dirty="0">
                <a:solidFill>
                  <a:srgbClr val="FF0000"/>
                </a:solidFill>
              </a:rPr>
              <a:t>外部中断源</a:t>
            </a:r>
            <a:r>
              <a:rPr lang="en-US" altLang="zh-CN" sz="2400" cap="none" dirty="0"/>
              <a:t>——ARM</a:t>
            </a:r>
            <a:r>
              <a:rPr lang="zh-CN" altLang="en-US" sz="2400" cap="none" dirty="0"/>
              <a:t>芯片的外部设备也可以作为中断源，这是需要它们能够产生一个中断信号，送到</a:t>
            </a:r>
            <a:r>
              <a:rPr lang="en-US" altLang="zh-CN" sz="2400" cap="none" dirty="0"/>
              <a:t>ARM</a:t>
            </a:r>
            <a:r>
              <a:rPr lang="zh-CN" altLang="en-US" sz="2400" cap="none" dirty="0"/>
              <a:t>的外部中断请求引脚供</a:t>
            </a:r>
            <a:r>
              <a:rPr lang="en-US" altLang="zh-CN" sz="2400" cap="none" dirty="0"/>
              <a:t>CPU</a:t>
            </a:r>
            <a:r>
              <a:rPr lang="zh-CN" altLang="en-US" sz="2400" cap="none" dirty="0"/>
              <a:t>检测，这些中断源在</a:t>
            </a:r>
            <a:r>
              <a:rPr lang="en-US" altLang="zh-CN" sz="2400" cap="none" dirty="0"/>
              <a:t>ARM</a:t>
            </a:r>
            <a:r>
              <a:rPr lang="zh-CN" altLang="en-US" sz="2400" cap="none" dirty="0"/>
              <a:t>芯片外部，称为</a:t>
            </a:r>
            <a:r>
              <a:rPr lang="zh-CN" altLang="en-US" sz="2400" cap="none" dirty="0">
                <a:solidFill>
                  <a:srgbClr val="FF0000"/>
                </a:solidFill>
              </a:rPr>
              <a:t>外部中断源</a:t>
            </a:r>
            <a:r>
              <a:rPr lang="zh-CN" altLang="en-US" sz="2400" cap="none" dirty="0"/>
              <a:t>。</a:t>
            </a:r>
          </a:p>
        </p:txBody>
      </p:sp>
      <p:sp>
        <p:nvSpPr>
          <p:cNvPr id="2" name="矩形 1">
            <a:extLst>
              <a:ext uri="{FF2B5EF4-FFF2-40B4-BE49-F238E27FC236}">
                <a16:creationId xmlns:a16="http://schemas.microsoft.com/office/drawing/2014/main" id="{5EE533DD-D094-4EA4-AD74-CCBFAFDE2A89}"/>
              </a:ext>
            </a:extLst>
          </p:cNvPr>
          <p:cNvSpPr/>
          <p:nvPr/>
        </p:nvSpPr>
        <p:spPr>
          <a:xfrm>
            <a:off x="755576" y="4244974"/>
            <a:ext cx="8212138" cy="1825625"/>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dirty="0"/>
              <a:t>2) </a:t>
            </a:r>
            <a:r>
              <a:rPr lang="zh-CN" altLang="en-US" sz="2400" dirty="0"/>
              <a:t>中断信号</a:t>
            </a:r>
          </a:p>
          <a:p>
            <a:pPr algn="just">
              <a:spcBef>
                <a:spcPts val="1000"/>
              </a:spcBef>
              <a:buClr>
                <a:schemeClr val="tx1"/>
              </a:buClr>
              <a:buFont typeface="Arial" panose="020B0604020202020204" pitchFamily="34" charset="0"/>
              <a:buChar char="•"/>
            </a:pPr>
            <a:r>
              <a:rPr lang="zh-CN" altLang="en-US" sz="2400" dirty="0">
                <a:solidFill>
                  <a:srgbClr val="FF0000"/>
                </a:solidFill>
              </a:rPr>
              <a:t>中断信号</a:t>
            </a:r>
            <a:r>
              <a:rPr lang="en-US" altLang="zh-CN" sz="2400" dirty="0"/>
              <a:t>——</a:t>
            </a:r>
            <a:r>
              <a:rPr lang="zh-CN" altLang="en-US" sz="2400" dirty="0"/>
              <a:t>指内部或外部中断源产生的中断请求信号。</a:t>
            </a:r>
            <a:endParaRPr lang="en-US" altLang="zh-CN" sz="2400" dirty="0"/>
          </a:p>
          <a:p>
            <a:pPr algn="just">
              <a:spcBef>
                <a:spcPts val="1000"/>
              </a:spcBef>
              <a:buClr>
                <a:schemeClr val="tx1"/>
              </a:buClr>
              <a:buFont typeface="Arial" panose="020B0604020202020204" pitchFamily="34" charset="0"/>
              <a:buChar char="•"/>
            </a:pPr>
            <a:r>
              <a:rPr lang="zh-CN" altLang="en-US" sz="2400" dirty="0">
                <a:solidFill>
                  <a:srgbClr val="FF0000"/>
                </a:solidFill>
                <a:effectLst>
                  <a:outerShdw blurRad="38100" dist="38100" dir="2700000" algn="tl">
                    <a:srgbClr val="C0C0C0"/>
                  </a:outerShdw>
                </a:effectLst>
              </a:rPr>
              <a:t>中断信号的类型</a:t>
            </a:r>
            <a:r>
              <a:rPr lang="en-US" altLang="zh-CN" sz="2400" dirty="0"/>
              <a:t>——</a:t>
            </a:r>
            <a:r>
              <a:rPr lang="zh-CN" altLang="en-US" sz="2400" dirty="0"/>
              <a:t>脉冲的上升沿或下降沿、高电平或低电平、电平的变化。</a:t>
            </a:r>
          </a:p>
        </p:txBody>
      </p:sp>
      <p:sp>
        <p:nvSpPr>
          <p:cNvPr id="29701" name="矩形 5">
            <a:extLst>
              <a:ext uri="{FF2B5EF4-FFF2-40B4-BE49-F238E27FC236}">
                <a16:creationId xmlns:a16="http://schemas.microsoft.com/office/drawing/2014/main" id="{D9366FA5-2529-40C4-9164-61D083F27DF1}"/>
              </a:ext>
            </a:extLst>
          </p:cNvPr>
          <p:cNvSpPr>
            <a:spLocks noChangeArrowheads="1"/>
          </p:cNvSpPr>
          <p:nvPr/>
        </p:nvSpPr>
        <p:spPr bwMode="auto">
          <a:xfrm>
            <a:off x="721445" y="1839451"/>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3.</a:t>
            </a:r>
            <a:r>
              <a:rPr lang="zh-CN" altLang="en-US" sz="2400" dirty="0">
                <a:latin typeface="Arial" panose="020B0604020202020204" pitchFamily="34" charset="0"/>
              </a:rPr>
              <a:t> 中断中的基本概念</a:t>
            </a:r>
            <a:endParaRPr lang="en-US" altLang="zh-CN"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25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250"/>
                                        <p:tgtEl>
                                          <p:spTgt spid="2">
                                            <p:txEl>
                                              <p:pRg st="0" end="0"/>
                                            </p:txEl>
                                          </p:spTgt>
                                        </p:tgtEl>
                                      </p:cBhvr>
                                    </p:animEffect>
                                  </p:childTnLst>
                                </p:cTn>
                              </p:par>
                            </p:childTnLst>
                          </p:cTn>
                        </p:par>
                        <p:par>
                          <p:cTn id="13" fill="hold" nodeType="afterGroup">
                            <p:stCondLst>
                              <p:cond delay="250"/>
                            </p:stCondLst>
                            <p:childTnLst>
                              <p:par>
                                <p:cTn id="14" presetID="3" presetClass="entr" presetSubtype="10" fill="hold"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linds(horizontal)">
                                      <p:cBhvr>
                                        <p:cTn id="16" dur="250"/>
                                        <p:tgtEl>
                                          <p:spTgt spid="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linds(horizontal)">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70F21508-9CD4-4326-814A-5CAA5C0D69EE}"/>
              </a:ext>
            </a:extLst>
          </p:cNvPr>
          <p:cNvSpPr txBox="1">
            <a:spLocks/>
          </p:cNvSpPr>
          <p:nvPr/>
        </p:nvSpPr>
        <p:spPr>
          <a:xfrm>
            <a:off x="868363" y="876301"/>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2" name="矩形 1">
            <a:extLst>
              <a:ext uri="{FF2B5EF4-FFF2-40B4-BE49-F238E27FC236}">
                <a16:creationId xmlns:a16="http://schemas.microsoft.com/office/drawing/2014/main" id="{A1EBB3D1-AB5D-447F-8595-888054B0CED8}"/>
              </a:ext>
            </a:extLst>
          </p:cNvPr>
          <p:cNvSpPr/>
          <p:nvPr/>
        </p:nvSpPr>
        <p:spPr>
          <a:xfrm>
            <a:off x="755576" y="2576146"/>
            <a:ext cx="8208963" cy="3673475"/>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1000"/>
              </a:spcBef>
              <a:buClr>
                <a:schemeClr val="tx1"/>
              </a:buClr>
            </a:pPr>
            <a:r>
              <a:rPr lang="en-US" altLang="zh-CN" sz="2400" dirty="0"/>
              <a:t>3) </a:t>
            </a:r>
            <a:r>
              <a:rPr lang="zh-CN" altLang="en-US" sz="2400" dirty="0"/>
              <a:t>中断向量</a:t>
            </a:r>
          </a:p>
          <a:p>
            <a:pPr algn="just">
              <a:spcBef>
                <a:spcPts val="1000"/>
              </a:spcBef>
              <a:buClr>
                <a:schemeClr val="tx1"/>
              </a:buClr>
              <a:buFont typeface="Arial" panose="020B0604020202020204" pitchFamily="34" charset="0"/>
              <a:buChar char="•"/>
            </a:pPr>
            <a:r>
              <a:rPr lang="zh-CN" altLang="en-US" sz="2400" dirty="0">
                <a:solidFill>
                  <a:srgbClr val="FF0000"/>
                </a:solidFill>
              </a:rPr>
              <a:t>中断向量</a:t>
            </a:r>
            <a:r>
              <a:rPr lang="en-US" altLang="zh-CN" sz="2400" dirty="0"/>
              <a:t>——</a:t>
            </a:r>
            <a:r>
              <a:rPr lang="zh-CN" altLang="en-US" sz="2400" dirty="0"/>
              <a:t>当中断源发出的中断信号被</a:t>
            </a:r>
            <a:r>
              <a:rPr lang="en-US" altLang="zh-CN" sz="2400" dirty="0"/>
              <a:t>CPU</a:t>
            </a:r>
            <a:r>
              <a:rPr lang="zh-CN" altLang="en-US" sz="2400" dirty="0"/>
              <a:t>检测到之后，如果芯片的中断控制系统允许相应这个中断，那么程序会跳转到一个</a:t>
            </a:r>
            <a:r>
              <a:rPr lang="zh-CN" altLang="en-US" sz="2400" dirty="0">
                <a:solidFill>
                  <a:srgbClr val="FF0000"/>
                </a:solidFill>
              </a:rPr>
              <a:t>固定的地址</a:t>
            </a:r>
            <a:r>
              <a:rPr lang="zh-CN" altLang="en-US" sz="2400" dirty="0"/>
              <a:t>空间去执行，而这个固定的地址就是</a:t>
            </a:r>
            <a:r>
              <a:rPr lang="zh-CN" altLang="en-US" sz="2400" dirty="0">
                <a:solidFill>
                  <a:srgbClr val="FF0000"/>
                </a:solidFill>
              </a:rPr>
              <a:t>中断入口地址</a:t>
            </a:r>
            <a:r>
              <a:rPr lang="zh-CN" altLang="en-US" sz="2400" dirty="0"/>
              <a:t>，也就是</a:t>
            </a:r>
            <a:r>
              <a:rPr lang="zh-CN" altLang="en-US" sz="2400" dirty="0">
                <a:solidFill>
                  <a:srgbClr val="FF0000"/>
                </a:solidFill>
                <a:effectLst>
                  <a:outerShdw blurRad="38100" dist="38100" dir="2700000" algn="tl">
                    <a:srgbClr val="C0C0C0"/>
                  </a:outerShdw>
                </a:effectLst>
              </a:rPr>
              <a:t>中断向量。</a:t>
            </a:r>
            <a:r>
              <a:rPr lang="zh-CN" altLang="en-US" sz="2400" dirty="0"/>
              <a:t>中断向量往往由</a:t>
            </a:r>
            <a:r>
              <a:rPr lang="en-US" altLang="zh-CN" sz="2400" dirty="0"/>
              <a:t>ARM</a:t>
            </a:r>
            <a:r>
              <a:rPr lang="zh-CN" altLang="en-US" sz="2400" dirty="0"/>
              <a:t>内部硬件决定。</a:t>
            </a:r>
          </a:p>
          <a:p>
            <a:pPr algn="just">
              <a:spcBef>
                <a:spcPts val="1000"/>
              </a:spcBef>
              <a:buClr>
                <a:schemeClr val="tx1"/>
              </a:buClr>
              <a:buFont typeface="Arial" panose="020B0604020202020204" pitchFamily="34" charset="0"/>
              <a:buChar char="•"/>
            </a:pPr>
            <a:r>
              <a:rPr lang="zh-CN" altLang="en-US" sz="2400" dirty="0">
                <a:solidFill>
                  <a:srgbClr val="FF0000"/>
                </a:solidFill>
                <a:effectLst>
                  <a:outerShdw blurRad="38100" dist="38100" dir="2700000" algn="tl">
                    <a:srgbClr val="C0C0C0"/>
                  </a:outerShdw>
                </a:effectLst>
              </a:rPr>
              <a:t>中断向量区</a:t>
            </a:r>
            <a:r>
              <a:rPr lang="en-US" altLang="zh-CN" sz="2400" dirty="0">
                <a:effectLst>
                  <a:outerShdw blurRad="38100" dist="38100" dir="2700000" algn="tl">
                    <a:srgbClr val="C0C0C0"/>
                  </a:outerShdw>
                </a:effectLst>
              </a:rPr>
              <a:t>——</a:t>
            </a:r>
            <a:r>
              <a:rPr lang="zh-CN" altLang="en-US" sz="2400" dirty="0"/>
              <a:t>对于</a:t>
            </a:r>
            <a:r>
              <a:rPr lang="en-US" altLang="zh-CN" sz="2400" dirty="0"/>
              <a:t>MCU</a:t>
            </a:r>
            <a:r>
              <a:rPr lang="zh-CN" altLang="en-US" sz="2400" dirty="0"/>
              <a:t>中的若干个中断源而言，每个中断源都有各自的中断向量。这些中断向量一般在程序存储空间中占用一个</a:t>
            </a:r>
            <a:r>
              <a:rPr lang="zh-CN" altLang="en-US" sz="2400" dirty="0">
                <a:solidFill>
                  <a:srgbClr val="FF0000"/>
                </a:solidFill>
              </a:rPr>
              <a:t>连续的地址空间</a:t>
            </a:r>
            <a:r>
              <a:rPr lang="zh-CN" altLang="en-US" sz="2400" dirty="0"/>
              <a:t>段，</a:t>
            </a:r>
            <a:r>
              <a:rPr lang="zh-CN" altLang="en-US" sz="2400" dirty="0">
                <a:solidFill>
                  <a:srgbClr val="FF0000"/>
                </a:solidFill>
                <a:effectLst>
                  <a:outerShdw blurRad="38100" dist="38100" dir="2700000" algn="tl">
                    <a:srgbClr val="C0C0C0"/>
                  </a:outerShdw>
                </a:effectLst>
              </a:rPr>
              <a:t>称为中断向量区</a:t>
            </a:r>
            <a:r>
              <a:rPr lang="zh-CN" altLang="en-US" sz="2400" dirty="0">
                <a:effectLst>
                  <a:outerShdw blurRad="38100" dist="38100" dir="2700000" algn="tl">
                    <a:srgbClr val="C0C0C0"/>
                  </a:outerShdw>
                </a:effectLst>
              </a:rPr>
              <a:t>。</a:t>
            </a:r>
          </a:p>
        </p:txBody>
      </p:sp>
      <p:sp>
        <p:nvSpPr>
          <p:cNvPr id="30724" name="矩形 5">
            <a:extLst>
              <a:ext uri="{FF2B5EF4-FFF2-40B4-BE49-F238E27FC236}">
                <a16:creationId xmlns:a16="http://schemas.microsoft.com/office/drawing/2014/main" id="{2F0C5059-54AF-4CBD-A70B-A6EA43D6A460}"/>
              </a:ext>
            </a:extLst>
          </p:cNvPr>
          <p:cNvSpPr>
            <a:spLocks noChangeArrowheads="1"/>
          </p:cNvSpPr>
          <p:nvPr/>
        </p:nvSpPr>
        <p:spPr bwMode="auto">
          <a:xfrm>
            <a:off x="738953" y="1907565"/>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3.</a:t>
            </a:r>
            <a:r>
              <a:rPr lang="zh-CN" altLang="en-US" sz="2400" dirty="0">
                <a:latin typeface="Arial" panose="020B0604020202020204" pitchFamily="34" charset="0"/>
              </a:rPr>
              <a:t> 中断中的基本概念</a:t>
            </a:r>
            <a:endParaRPr lang="en-US" altLang="zh-CN"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heckerboard(across)">
                                      <p:cBhvr>
                                        <p:cTn id="7" dur="25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heckerboard(across)">
                                      <p:cBhvr>
                                        <p:cTn id="12" dur="2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48A6012D-0203-4A5C-A664-EAA6C96766B3}"/>
              </a:ext>
            </a:extLst>
          </p:cNvPr>
          <p:cNvSpPr txBox="1">
            <a:spLocks/>
          </p:cNvSpPr>
          <p:nvPr/>
        </p:nvSpPr>
        <p:spPr>
          <a:xfrm>
            <a:off x="868363" y="827088"/>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7" name="矩形 6">
            <a:extLst>
              <a:ext uri="{FF2B5EF4-FFF2-40B4-BE49-F238E27FC236}">
                <a16:creationId xmlns:a16="http://schemas.microsoft.com/office/drawing/2014/main" id="{A9CA8384-28EF-4D2A-9D2E-7E717837275E}"/>
              </a:ext>
            </a:extLst>
          </p:cNvPr>
          <p:cNvSpPr>
            <a:spLocks noChangeArrowheads="1"/>
          </p:cNvSpPr>
          <p:nvPr/>
        </p:nvSpPr>
        <p:spPr bwMode="auto">
          <a:xfrm>
            <a:off x="849998" y="2388209"/>
            <a:ext cx="820896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a:lnSpc>
                <a:spcPct val="100000"/>
              </a:lnSpc>
              <a:buFontTx/>
              <a:buNone/>
            </a:pPr>
            <a:r>
              <a:rPr lang="en-US" altLang="zh-CN" sz="2400" dirty="0">
                <a:latin typeface="Arial" panose="020B0604020202020204" pitchFamily="34" charset="0"/>
              </a:rPr>
              <a:t>3) </a:t>
            </a:r>
            <a:r>
              <a:rPr lang="zh-CN" altLang="en-US" sz="2400" dirty="0">
                <a:latin typeface="Arial" panose="020B0604020202020204" pitchFamily="34" charset="0"/>
              </a:rPr>
              <a:t>中断向量</a:t>
            </a:r>
            <a:endParaRPr lang="en-US" altLang="zh-CN" sz="2400" dirty="0">
              <a:latin typeface="Arial" panose="020B0604020202020204" pitchFamily="34" charset="0"/>
            </a:endParaRPr>
          </a:p>
          <a:p>
            <a:pPr algn="just">
              <a:lnSpc>
                <a:spcPct val="100000"/>
              </a:lnSpc>
              <a:buFontTx/>
              <a:buNone/>
            </a:pPr>
            <a:r>
              <a:rPr lang="zh-CN" altLang="en-US" sz="2400" dirty="0">
                <a:solidFill>
                  <a:srgbClr val="FF0000"/>
                </a:solidFill>
                <a:latin typeface="Arial" panose="020B0604020202020204" pitchFamily="34" charset="0"/>
              </a:rPr>
              <a:t>注意：</a:t>
            </a:r>
            <a:r>
              <a:rPr lang="zh-CN" altLang="en-US" sz="2400" dirty="0">
                <a:latin typeface="Arial" panose="020B0604020202020204" pitchFamily="34" charset="0"/>
              </a:rPr>
              <a:t>中断向量区中不放置中断服务程序，中断服务程序被放置在程序存储器的其他地方，中断向量区放置了一条指向中断服务程序的指令。因此，中断发生后，</a:t>
            </a:r>
            <a:r>
              <a:rPr lang="en-US" altLang="zh-CN" sz="2400" dirty="0">
                <a:latin typeface="Arial" panose="020B0604020202020204" pitchFamily="34" charset="0"/>
              </a:rPr>
              <a:t>CPU</a:t>
            </a:r>
            <a:r>
              <a:rPr lang="zh-CN" altLang="en-US" sz="2400" dirty="0">
                <a:latin typeface="Arial" panose="020B0604020202020204" pitchFamily="34" charset="0"/>
              </a:rPr>
              <a:t>可以通过中断向量区中的指令找到终端服务程序的入口了。</a:t>
            </a:r>
          </a:p>
        </p:txBody>
      </p:sp>
      <p:sp>
        <p:nvSpPr>
          <p:cNvPr id="8" name="矩形 7">
            <a:extLst>
              <a:ext uri="{FF2B5EF4-FFF2-40B4-BE49-F238E27FC236}">
                <a16:creationId xmlns:a16="http://schemas.microsoft.com/office/drawing/2014/main" id="{16E89A86-8DD4-43F1-B6CA-514A9A4D684D}"/>
              </a:ext>
            </a:extLst>
          </p:cNvPr>
          <p:cNvSpPr/>
          <p:nvPr/>
        </p:nvSpPr>
        <p:spPr>
          <a:xfrm>
            <a:off x="816535" y="4455134"/>
            <a:ext cx="8208963" cy="2068512"/>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1000"/>
              </a:spcBef>
            </a:pPr>
            <a:r>
              <a:rPr lang="en-US" altLang="zh-CN" sz="2400" dirty="0">
                <a:effectLst>
                  <a:outerShdw blurRad="38100" dist="38100" dir="2700000" algn="tl">
                    <a:srgbClr val="C0C0C0"/>
                  </a:outerShdw>
                </a:effectLst>
              </a:rPr>
              <a:t>4) </a:t>
            </a:r>
            <a:r>
              <a:rPr lang="zh-CN" altLang="en-US" sz="2400" dirty="0">
                <a:effectLst>
                  <a:outerShdw blurRad="38100" dist="38100" dir="2700000" algn="tl">
                    <a:srgbClr val="C0C0C0"/>
                  </a:outerShdw>
                </a:effectLst>
              </a:rPr>
              <a:t>中断优先级</a:t>
            </a:r>
            <a:endParaRPr lang="en-US" altLang="zh-CN" sz="2400" dirty="0"/>
          </a:p>
          <a:p>
            <a:pPr algn="just">
              <a:spcBef>
                <a:spcPts val="1000"/>
              </a:spcBef>
            </a:pPr>
            <a:r>
              <a:rPr lang="zh-CN" altLang="en-US" sz="2400" dirty="0">
                <a:solidFill>
                  <a:srgbClr val="FF0000"/>
                </a:solidFill>
                <a:effectLst>
                  <a:outerShdw blurRad="38100" dist="38100" dir="2700000" algn="tl">
                    <a:srgbClr val="C0C0C0"/>
                  </a:outerShdw>
                </a:effectLst>
              </a:rPr>
              <a:t>中断优先级</a:t>
            </a:r>
            <a:r>
              <a:rPr lang="en-US" altLang="zh-CN" sz="2400" dirty="0">
                <a:effectLst>
                  <a:outerShdw blurRad="38100" dist="38100" dir="2700000" algn="tl">
                    <a:srgbClr val="C0C0C0"/>
                  </a:outerShdw>
                </a:effectLst>
              </a:rPr>
              <a:t>——</a:t>
            </a:r>
            <a:r>
              <a:rPr lang="zh-CN" altLang="en-US" sz="2400" dirty="0"/>
              <a:t>当几个不同的中断同时发出请求时，</a:t>
            </a:r>
            <a:r>
              <a:rPr lang="en-US" altLang="zh-CN" sz="2400" dirty="0"/>
              <a:t>MCU</a:t>
            </a:r>
            <a:r>
              <a:rPr lang="zh-CN" altLang="en-US" sz="2400" dirty="0"/>
              <a:t>通过其优先级的排序，来确定先执行那个中断、后执行哪个中断。一般的优先级顺序由芯片默认设置，用户不能编写中断的优先级。</a:t>
            </a:r>
          </a:p>
        </p:txBody>
      </p:sp>
      <p:sp>
        <p:nvSpPr>
          <p:cNvPr id="31749" name="矩形 5">
            <a:extLst>
              <a:ext uri="{FF2B5EF4-FFF2-40B4-BE49-F238E27FC236}">
                <a16:creationId xmlns:a16="http://schemas.microsoft.com/office/drawing/2014/main" id="{0C225A18-80AD-46A8-BC38-ABF85B57AA76}"/>
              </a:ext>
            </a:extLst>
          </p:cNvPr>
          <p:cNvSpPr>
            <a:spLocks noChangeArrowheads="1"/>
          </p:cNvSpPr>
          <p:nvPr/>
        </p:nvSpPr>
        <p:spPr bwMode="auto">
          <a:xfrm>
            <a:off x="751958" y="1865678"/>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a:latin typeface="Arial" panose="020B0604020202020204" pitchFamily="34" charset="0"/>
              </a:rPr>
              <a:t>3.</a:t>
            </a:r>
            <a:r>
              <a:rPr lang="zh-CN" altLang="en-US" sz="2400">
                <a:latin typeface="Arial" panose="020B0604020202020204" pitchFamily="34" charset="0"/>
              </a:rPr>
              <a:t> 中断中的基本概念</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250"/>
                                        <p:tgtEl>
                                          <p:spTgt spid="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250"/>
                                        <p:tgtEl>
                                          <p:spTgt spid="8">
                                            <p:txEl>
                                              <p:pRg st="0" end="0"/>
                                            </p:txEl>
                                          </p:spTgt>
                                        </p:tgtEl>
                                      </p:cBhvr>
                                    </p:animEffect>
                                  </p:childTnLst>
                                </p:cTn>
                              </p:par>
                            </p:childTnLst>
                          </p:cTn>
                        </p:par>
                        <p:par>
                          <p:cTn id="13" fill="hold" nodeType="afterGroup">
                            <p:stCondLst>
                              <p:cond delay="250"/>
                            </p:stCondLst>
                            <p:childTnLst>
                              <p:par>
                                <p:cTn id="14" presetID="3" presetClass="entr" presetSubtype="10" fill="hold" nodeType="after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blinds(horizontal)">
                                      <p:cBhvr>
                                        <p:cTn id="16" dur="25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33890FE5-BF3F-47D6-984C-B0EDCFD754DA}"/>
              </a:ext>
            </a:extLst>
          </p:cNvPr>
          <p:cNvSpPr txBox="1">
            <a:spLocks/>
          </p:cNvSpPr>
          <p:nvPr/>
        </p:nvSpPr>
        <p:spPr>
          <a:xfrm>
            <a:off x="755612" y="760633"/>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7" name="矩形 6">
            <a:extLst>
              <a:ext uri="{FF2B5EF4-FFF2-40B4-BE49-F238E27FC236}">
                <a16:creationId xmlns:a16="http://schemas.microsoft.com/office/drawing/2014/main" id="{5DE0A4D4-B107-40DB-8C24-919F8440C3D0}"/>
              </a:ext>
            </a:extLst>
          </p:cNvPr>
          <p:cNvSpPr/>
          <p:nvPr/>
        </p:nvSpPr>
        <p:spPr>
          <a:xfrm>
            <a:off x="755576" y="2996952"/>
            <a:ext cx="8208963" cy="2066925"/>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1000"/>
              </a:spcBef>
              <a:buClr>
                <a:schemeClr val="tx1"/>
              </a:buClr>
            </a:pPr>
            <a:r>
              <a:rPr lang="en-US" altLang="zh-CN" sz="2400" dirty="0"/>
              <a:t>5) </a:t>
            </a:r>
            <a:r>
              <a:rPr lang="zh-CN" altLang="en-US" sz="2400" dirty="0"/>
              <a:t>中断嵌套</a:t>
            </a:r>
            <a:endParaRPr lang="en-US" altLang="zh-CN" sz="2400" dirty="0"/>
          </a:p>
          <a:p>
            <a:pPr algn="just">
              <a:spcBef>
                <a:spcPts val="1000"/>
              </a:spcBef>
              <a:buClr>
                <a:schemeClr val="tx1"/>
              </a:buClr>
            </a:pPr>
            <a:r>
              <a:rPr lang="zh-CN" altLang="en-US" sz="2400" dirty="0">
                <a:solidFill>
                  <a:srgbClr val="FF0000"/>
                </a:solidFill>
                <a:effectLst>
                  <a:outerShdw blurRad="38100" dist="38100" dir="2700000" algn="tl">
                    <a:srgbClr val="C0C0C0"/>
                  </a:outerShdw>
                </a:effectLst>
              </a:rPr>
              <a:t>中断嵌套</a:t>
            </a:r>
            <a:r>
              <a:rPr lang="en-US" altLang="zh-CN" sz="2400" dirty="0">
                <a:effectLst>
                  <a:outerShdw blurRad="38100" dist="38100" dir="2700000" algn="tl">
                    <a:srgbClr val="C0C0C0"/>
                  </a:outerShdw>
                </a:effectLst>
              </a:rPr>
              <a:t>——</a:t>
            </a:r>
            <a:r>
              <a:rPr lang="zh-CN" altLang="en-US" sz="2400" dirty="0"/>
              <a:t>当</a:t>
            </a:r>
            <a:r>
              <a:rPr lang="en-US" altLang="zh-CN" sz="2400" dirty="0"/>
              <a:t>MCU</a:t>
            </a:r>
            <a:r>
              <a:rPr lang="zh-CN" altLang="en-US" sz="2400" dirty="0"/>
              <a:t>在响应一个中断的过程中，遇到优先级更高的中断申请。通常的处理情况是优先级低的当前中断服务会暂停，系统转入优先级高的中断服务程序中，执行完毕后再返回当前中断程序出继续执行。</a:t>
            </a:r>
          </a:p>
        </p:txBody>
      </p:sp>
      <p:sp>
        <p:nvSpPr>
          <p:cNvPr id="32772" name="矩形 5">
            <a:extLst>
              <a:ext uri="{FF2B5EF4-FFF2-40B4-BE49-F238E27FC236}">
                <a16:creationId xmlns:a16="http://schemas.microsoft.com/office/drawing/2014/main" id="{796F5F00-939A-424E-8724-578E6EFC43C2}"/>
              </a:ext>
            </a:extLst>
          </p:cNvPr>
          <p:cNvSpPr>
            <a:spLocks noChangeArrowheads="1"/>
          </p:cNvSpPr>
          <p:nvPr/>
        </p:nvSpPr>
        <p:spPr bwMode="auto">
          <a:xfrm>
            <a:off x="684139" y="2161927"/>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a:latin typeface="Arial" panose="020B0604020202020204" pitchFamily="34" charset="0"/>
              </a:rPr>
              <a:t>3.</a:t>
            </a:r>
            <a:r>
              <a:rPr lang="zh-CN" altLang="en-US" sz="2400">
                <a:latin typeface="Arial" panose="020B0604020202020204" pitchFamily="34" charset="0"/>
              </a:rPr>
              <a:t> 中断中的基本概念</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1BA4AA26-051B-4A0D-BD66-D5DEE284DA21}"/>
              </a:ext>
            </a:extLst>
          </p:cNvPr>
          <p:cNvSpPr txBox="1">
            <a:spLocks/>
          </p:cNvSpPr>
          <p:nvPr/>
        </p:nvSpPr>
        <p:spPr>
          <a:xfrm>
            <a:off x="827584" y="847175"/>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33795" name="矩形 5">
            <a:extLst>
              <a:ext uri="{FF2B5EF4-FFF2-40B4-BE49-F238E27FC236}">
                <a16:creationId xmlns:a16="http://schemas.microsoft.com/office/drawing/2014/main" id="{642DB9FE-196E-41B0-B0E4-98EAFDA575B8}"/>
              </a:ext>
            </a:extLst>
          </p:cNvPr>
          <p:cNvSpPr>
            <a:spLocks noChangeArrowheads="1"/>
          </p:cNvSpPr>
          <p:nvPr/>
        </p:nvSpPr>
        <p:spPr bwMode="auto">
          <a:xfrm>
            <a:off x="707123" y="2060848"/>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4.</a:t>
            </a:r>
            <a:r>
              <a:rPr lang="zh-CN" altLang="en-US" sz="2400" dirty="0">
                <a:latin typeface="Arial" panose="020B0604020202020204" pitchFamily="34" charset="0"/>
              </a:rPr>
              <a:t> </a:t>
            </a:r>
            <a:r>
              <a:rPr lang="zh-CN" altLang="en-US" sz="2400" dirty="0"/>
              <a:t>中断响应条件与中断控制</a:t>
            </a:r>
            <a:endParaRPr lang="en-US" altLang="zh-CN" sz="2400" dirty="0">
              <a:latin typeface="Arial" panose="020B0604020202020204" pitchFamily="34" charset="0"/>
            </a:endParaRPr>
          </a:p>
        </p:txBody>
      </p:sp>
      <p:sp>
        <p:nvSpPr>
          <p:cNvPr id="8" name="文本占位符 791554">
            <a:extLst>
              <a:ext uri="{FF2B5EF4-FFF2-40B4-BE49-F238E27FC236}">
                <a16:creationId xmlns:a16="http://schemas.microsoft.com/office/drawing/2014/main" id="{06E9E235-A37D-44BB-8887-5DC98F7869A4}"/>
              </a:ext>
            </a:extLst>
          </p:cNvPr>
          <p:cNvSpPr>
            <a:spLocks noGrp="1"/>
          </p:cNvSpPr>
          <p:nvPr>
            <p:ph idx="4294967295"/>
          </p:nvPr>
        </p:nvSpPr>
        <p:spPr>
          <a:xfrm>
            <a:off x="683568" y="2708920"/>
            <a:ext cx="8229600" cy="4248150"/>
          </a:xfrm>
        </p:spPr>
        <p:txBody>
          <a:bodyPr/>
          <a:lstStyle/>
          <a:p>
            <a:pPr algn="just"/>
            <a:r>
              <a:rPr lang="en-US" altLang="zh-CN" sz="2400" cap="none" dirty="0"/>
              <a:t>MCU</a:t>
            </a:r>
            <a:r>
              <a:rPr lang="zh-CN" altLang="en-US" sz="2400" cap="none" dirty="0"/>
              <a:t>对中断的控制和响应条件的判断是</a:t>
            </a:r>
            <a:r>
              <a:rPr lang="zh-CN" altLang="en-US" sz="2400" cap="none" dirty="0">
                <a:solidFill>
                  <a:srgbClr val="FF0000"/>
                </a:solidFill>
              </a:rPr>
              <a:t>通过寄存器设置的形式</a:t>
            </a:r>
            <a:r>
              <a:rPr lang="zh-CN" altLang="en-US" sz="2400" cap="none" dirty="0"/>
              <a:t>来实现的。通过设置相应的中断寄存器，可以对某些可屏蔽的中断进行</a:t>
            </a:r>
            <a:r>
              <a:rPr lang="zh-CN" altLang="en-US" sz="2400" cap="none" dirty="0">
                <a:solidFill>
                  <a:srgbClr val="FF0000"/>
                </a:solidFill>
                <a:effectLst>
                  <a:outerShdw blurRad="38100" dist="38100" dir="2700000" algn="tl">
                    <a:srgbClr val="C0C0C0"/>
                  </a:outerShdw>
                </a:effectLst>
              </a:rPr>
              <a:t>屏蔽或者使能</a:t>
            </a:r>
            <a:r>
              <a:rPr lang="zh-CN" altLang="en-US" sz="2400" cap="none" dirty="0"/>
              <a:t>，以达到对需要使用的中断进行选择，对不需要的中断进行屏蔽，或者对中断何时需要执行何时不需要执行进行控制。</a:t>
            </a:r>
          </a:p>
          <a:p>
            <a:pPr algn="just"/>
            <a:r>
              <a:rPr lang="zh-CN" altLang="en-US" sz="2400" cap="none" dirty="0"/>
              <a:t>中断都有</a:t>
            </a:r>
            <a:r>
              <a:rPr lang="zh-CN" altLang="en-US" sz="2400" cap="none" dirty="0">
                <a:solidFill>
                  <a:srgbClr val="FF0000"/>
                </a:solidFill>
              </a:rPr>
              <a:t>中断标志位</a:t>
            </a:r>
            <a:r>
              <a:rPr lang="zh-CN" altLang="en-US" sz="2400" cap="none" dirty="0"/>
              <a:t>，占据中断控制寄存器的</a:t>
            </a:r>
            <a:r>
              <a:rPr lang="en-US" altLang="zh-CN" sz="2400" cap="none" dirty="0">
                <a:solidFill>
                  <a:srgbClr val="FF0000"/>
                </a:solidFill>
              </a:rPr>
              <a:t>1</a:t>
            </a:r>
            <a:r>
              <a:rPr lang="zh-CN" altLang="en-US" sz="2400" cap="none" dirty="0">
                <a:solidFill>
                  <a:srgbClr val="FF0000"/>
                </a:solidFill>
              </a:rPr>
              <a:t>位</a:t>
            </a:r>
            <a:r>
              <a:rPr lang="zh-CN" altLang="en-US" sz="2400" cap="none" dirty="0"/>
              <a:t>。当检测到某一中断源产生符合条件的中断信号时，某硬件会</a:t>
            </a:r>
            <a:r>
              <a:rPr lang="zh-CN" altLang="en-US" sz="2400" cap="none" dirty="0">
                <a:solidFill>
                  <a:srgbClr val="FF0000"/>
                </a:solidFill>
              </a:rPr>
              <a:t>自动</a:t>
            </a:r>
            <a:r>
              <a:rPr lang="zh-CN" altLang="en-US" sz="2400" cap="none" dirty="0"/>
              <a:t>将该中断源对应的中断标志位</a:t>
            </a:r>
            <a:r>
              <a:rPr lang="zh-CN" altLang="en-US" sz="2400" cap="none" dirty="0">
                <a:solidFill>
                  <a:srgbClr val="FF0000"/>
                </a:solidFill>
              </a:rPr>
              <a:t>置</a:t>
            </a:r>
            <a:r>
              <a:rPr lang="en-US" altLang="zh-CN" sz="2400" cap="none" dirty="0">
                <a:solidFill>
                  <a:srgbClr val="FF0000"/>
                </a:solidFill>
              </a:rPr>
              <a:t>1</a:t>
            </a:r>
            <a:r>
              <a:rPr lang="zh-CN" altLang="en-US" sz="2400" cap="none" dirty="0"/>
              <a:t>，表示有中断信号</a:t>
            </a:r>
            <a:r>
              <a:rPr lang="zh-CN" altLang="en-US" sz="2400" cap="none" dirty="0">
                <a:solidFill>
                  <a:srgbClr val="FF0000"/>
                </a:solidFill>
              </a:rPr>
              <a:t>产生</a:t>
            </a:r>
            <a:r>
              <a:rPr lang="zh-CN" altLang="en-US" sz="2400" cap="none" dirty="0"/>
              <a:t>，</a:t>
            </a:r>
            <a:r>
              <a:rPr lang="zh-CN" altLang="en-US" sz="2400" cap="none" dirty="0">
                <a:solidFill>
                  <a:srgbClr val="FF0000"/>
                </a:solidFill>
              </a:rPr>
              <a:t>向</a:t>
            </a:r>
            <a:r>
              <a:rPr lang="en-US" altLang="zh-CN" sz="2400" cap="none" dirty="0">
                <a:solidFill>
                  <a:srgbClr val="FF0000"/>
                </a:solidFill>
              </a:rPr>
              <a:t>CPU</a:t>
            </a:r>
            <a:r>
              <a:rPr lang="zh-CN" altLang="en-US" sz="2400" cap="none" dirty="0">
                <a:solidFill>
                  <a:srgbClr val="FF0000"/>
                </a:solidFill>
              </a:rPr>
              <a:t>申请中断</a:t>
            </a:r>
            <a:r>
              <a:rPr lang="zh-CN" altLang="en-US" sz="2400" cap="none"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25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25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EF0CF5DC-6BFD-4168-ADC8-53B69EE31ACC}"/>
              </a:ext>
            </a:extLst>
          </p:cNvPr>
          <p:cNvSpPr txBox="1">
            <a:spLocks/>
          </p:cNvSpPr>
          <p:nvPr/>
        </p:nvSpPr>
        <p:spPr>
          <a:xfrm>
            <a:off x="827584" y="833438"/>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34819" name="矩形 5">
            <a:extLst>
              <a:ext uri="{FF2B5EF4-FFF2-40B4-BE49-F238E27FC236}">
                <a16:creationId xmlns:a16="http://schemas.microsoft.com/office/drawing/2014/main" id="{BD7C9EBC-E548-418D-BEBA-FCE5BAB74461}"/>
              </a:ext>
            </a:extLst>
          </p:cNvPr>
          <p:cNvSpPr>
            <a:spLocks noChangeArrowheads="1"/>
          </p:cNvSpPr>
          <p:nvPr/>
        </p:nvSpPr>
        <p:spPr bwMode="auto">
          <a:xfrm>
            <a:off x="827584" y="2060166"/>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4.</a:t>
            </a:r>
            <a:r>
              <a:rPr lang="zh-CN" altLang="en-US" sz="2400" dirty="0">
                <a:latin typeface="Arial" panose="020B0604020202020204" pitchFamily="34" charset="0"/>
              </a:rPr>
              <a:t> </a:t>
            </a:r>
            <a:r>
              <a:rPr lang="zh-CN" altLang="en-US" sz="2400" dirty="0"/>
              <a:t>中断响应条件与中断控制</a:t>
            </a:r>
            <a:endParaRPr lang="en-US" altLang="zh-CN" sz="2400" dirty="0">
              <a:latin typeface="Arial" panose="020B0604020202020204" pitchFamily="34" charset="0"/>
            </a:endParaRPr>
          </a:p>
        </p:txBody>
      </p:sp>
      <p:sp>
        <p:nvSpPr>
          <p:cNvPr id="8" name="文本占位符 791554">
            <a:extLst>
              <a:ext uri="{FF2B5EF4-FFF2-40B4-BE49-F238E27FC236}">
                <a16:creationId xmlns:a16="http://schemas.microsoft.com/office/drawing/2014/main" id="{EF37075A-EFD3-4A1B-870C-7DA5A67530D2}"/>
              </a:ext>
            </a:extLst>
          </p:cNvPr>
          <p:cNvSpPr>
            <a:spLocks noGrp="1"/>
          </p:cNvSpPr>
          <p:nvPr>
            <p:ph idx="4294967295"/>
          </p:nvPr>
        </p:nvSpPr>
        <p:spPr>
          <a:xfrm>
            <a:off x="755576" y="2924944"/>
            <a:ext cx="8229600" cy="2879725"/>
          </a:xfrm>
        </p:spPr>
        <p:txBody>
          <a:bodyPr/>
          <a:lstStyle/>
          <a:p>
            <a:r>
              <a:rPr lang="zh-CN" altLang="en-US" sz="2400" cap="none" dirty="0"/>
              <a:t>中断标志位置</a:t>
            </a:r>
            <a:r>
              <a:rPr lang="en-US" altLang="zh-CN" sz="2400" cap="none" dirty="0"/>
              <a:t>1</a:t>
            </a:r>
            <a:r>
              <a:rPr lang="zh-CN" altLang="en-US" sz="2400" cap="none" dirty="0"/>
              <a:t>并不一定能执行中断响应，芯片内部一般还有</a:t>
            </a:r>
            <a:r>
              <a:rPr lang="zh-CN" altLang="en-US" sz="2400" cap="none" dirty="0">
                <a:solidFill>
                  <a:srgbClr val="FF0000"/>
                </a:solidFill>
                <a:effectLst>
                  <a:outerShdw blurRad="38100" dist="38100" dir="2700000" algn="tl">
                    <a:srgbClr val="C0C0C0"/>
                  </a:outerShdw>
                </a:effectLst>
              </a:rPr>
              <a:t>中断允许标志位</a:t>
            </a:r>
            <a:r>
              <a:rPr lang="zh-CN" altLang="en-US" sz="2400" cap="none" dirty="0"/>
              <a:t>，对每一个中断都有一个中断允许的控制位，只有这全局中断允许控制位控制了所有的中断允许是否允许，这是一个中断允许的</a:t>
            </a:r>
            <a:r>
              <a:rPr lang="zh-CN" altLang="en-US" sz="2400" cap="none" dirty="0">
                <a:solidFill>
                  <a:srgbClr val="FF0000"/>
                </a:solidFill>
              </a:rPr>
              <a:t>总开关</a:t>
            </a:r>
            <a:r>
              <a:rPr lang="zh-CN" altLang="en-US" sz="2400" cap="none" dirty="0"/>
              <a:t>。这些标志位和允许控制位都在寄存器中，在编程时，可以对其进行读写操作，以实现对中断控制和操作。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Right)">
                                      <p:cBhvr>
                                        <p:cTn id="7" dur="25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537E19D3-6368-46C5-A7BA-553FC333E906}"/>
              </a:ext>
            </a:extLst>
          </p:cNvPr>
          <p:cNvSpPr>
            <a:spLocks noGrp="1"/>
          </p:cNvSpPr>
          <p:nvPr>
            <p:ph sz="quarter" idx="13"/>
          </p:nvPr>
        </p:nvSpPr>
        <p:spPr>
          <a:xfrm>
            <a:off x="971600" y="2132856"/>
            <a:ext cx="7772400" cy="4502150"/>
          </a:xfrm>
        </p:spPr>
        <p:txBody>
          <a:bodyPr>
            <a:noAutofit/>
          </a:bodyPr>
          <a:lstStyle/>
          <a:p>
            <a:pPr marL="0" indent="0" algn="just" eaLnBrk="1" hangingPunct="1">
              <a:buFont typeface="Arial" panose="020B0604020202020204" pitchFamily="34" charset="0"/>
              <a:buNone/>
            </a:pPr>
            <a:r>
              <a:rPr lang="en-US" altLang="zh-CN" sz="2400" cap="none" dirty="0"/>
              <a:t>S5PV210</a:t>
            </a:r>
            <a:r>
              <a:rPr lang="zh-CN" altLang="en-US" sz="2400" cap="none" dirty="0"/>
              <a:t>包含</a:t>
            </a:r>
            <a:r>
              <a:rPr lang="en-US" altLang="zh-CN" sz="2400" cap="none" dirty="0"/>
              <a:t>4</a:t>
            </a:r>
            <a:r>
              <a:rPr lang="zh-CN" altLang="en-US" sz="2400" cap="none" dirty="0"/>
              <a:t>组</a:t>
            </a:r>
            <a:r>
              <a:rPr lang="en-US" altLang="zh-CN" sz="2400" cap="none" dirty="0"/>
              <a:t>VIC</a:t>
            </a:r>
            <a:r>
              <a:rPr lang="zh-CN" altLang="en-US" sz="2400" cap="none" dirty="0"/>
              <a:t>，每一组的寄存器使用方法大体相同，以</a:t>
            </a:r>
            <a:r>
              <a:rPr lang="en-US" altLang="zh-CN" sz="2400" cap="none" dirty="0">
                <a:solidFill>
                  <a:srgbClr val="FF0000"/>
                </a:solidFill>
                <a:effectLst>
                  <a:outerShdw blurRad="38100" dist="38100" dir="2700000" algn="tl">
                    <a:srgbClr val="C0C0C0"/>
                  </a:outerShdw>
                </a:effectLst>
              </a:rPr>
              <a:t>VIC0</a:t>
            </a:r>
            <a:r>
              <a:rPr lang="zh-CN" altLang="en-US" sz="2400" cap="none" dirty="0">
                <a:solidFill>
                  <a:srgbClr val="FF0000"/>
                </a:solidFill>
                <a:effectLst>
                  <a:outerShdw blurRad="38100" dist="38100" dir="2700000" algn="tl">
                    <a:srgbClr val="C0C0C0"/>
                  </a:outerShdw>
                </a:effectLst>
              </a:rPr>
              <a:t>为例</a:t>
            </a:r>
            <a:r>
              <a:rPr lang="zh-CN" altLang="en-US" sz="2400" cap="none" dirty="0"/>
              <a:t>介绍中断控制寄存器，其他三组查询手册。</a:t>
            </a:r>
            <a:endParaRPr lang="en-US" altLang="zh-CN" sz="2400" cap="none" dirty="0"/>
          </a:p>
          <a:p>
            <a:pPr marL="0" indent="0" algn="just" eaLnBrk="1" hangingPunct="1">
              <a:lnSpc>
                <a:spcPct val="100000"/>
              </a:lnSpc>
              <a:buFont typeface="Wingdings 2" panose="05020102010507070707" pitchFamily="18" charset="2"/>
              <a:buNone/>
            </a:pPr>
            <a:r>
              <a:rPr lang="en-US" altLang="zh-CN" sz="2400" cap="none" dirty="0"/>
              <a:t>1</a:t>
            </a:r>
            <a:r>
              <a:rPr lang="zh-CN" altLang="en-US" sz="2400" cap="none" dirty="0"/>
              <a:t>）</a:t>
            </a:r>
            <a:r>
              <a:rPr lang="en-US" altLang="zh-CN" sz="2400" cap="none" dirty="0"/>
              <a:t>VIC0IRQSTATUS</a:t>
            </a:r>
            <a:r>
              <a:rPr lang="zh-CN" altLang="zh-CN" sz="2400" cap="none" dirty="0"/>
              <a:t>、</a:t>
            </a:r>
            <a:r>
              <a:rPr lang="en-US" altLang="zh-CN" sz="2400" cap="none" dirty="0"/>
              <a:t>VIC0FIQSTATUS</a:t>
            </a:r>
            <a:r>
              <a:rPr lang="zh-CN" altLang="zh-CN" sz="2400" cap="none" dirty="0"/>
              <a:t>和</a:t>
            </a:r>
            <a:r>
              <a:rPr lang="en-US" altLang="zh-CN" sz="2400" cap="none" dirty="0"/>
              <a:t>VIC0RAWINTR</a:t>
            </a:r>
            <a:r>
              <a:rPr lang="zh-CN" altLang="zh-CN" sz="2400" cap="none" dirty="0"/>
              <a:t>寄存器</a:t>
            </a:r>
            <a:endParaRPr lang="en-US" altLang="zh-CN" sz="2400" cap="none" dirty="0"/>
          </a:p>
          <a:p>
            <a:pPr marL="0" indent="0" algn="just" eaLnBrk="1" hangingPunct="1">
              <a:lnSpc>
                <a:spcPct val="100000"/>
              </a:lnSpc>
              <a:buFont typeface="Wingdings 2" panose="05020102010507070707" pitchFamily="18" charset="2"/>
              <a:buNone/>
            </a:pPr>
            <a:r>
              <a:rPr lang="en-US" altLang="zh-CN" sz="2400" cap="none" dirty="0"/>
              <a:t>2</a:t>
            </a:r>
            <a:r>
              <a:rPr lang="zh-CN" altLang="en-US" sz="2400" cap="none" dirty="0"/>
              <a:t>）</a:t>
            </a:r>
            <a:r>
              <a:rPr lang="en-US" altLang="zh-CN" sz="2400" cap="none" dirty="0"/>
              <a:t>VIC0INTSELECT</a:t>
            </a:r>
            <a:r>
              <a:rPr lang="zh-CN" altLang="zh-CN" sz="2400" cap="none" dirty="0"/>
              <a:t>、</a:t>
            </a:r>
            <a:r>
              <a:rPr lang="en-US" altLang="zh-CN" sz="2400" cap="none" dirty="0"/>
              <a:t>VIC0INTENABLE</a:t>
            </a:r>
            <a:r>
              <a:rPr lang="zh-CN" altLang="zh-CN" sz="2400" cap="none" dirty="0"/>
              <a:t>和</a:t>
            </a:r>
            <a:r>
              <a:rPr lang="en-US" altLang="zh-CN" sz="2400" cap="none" dirty="0"/>
              <a:t>VIC0INTENCLEAR</a:t>
            </a:r>
            <a:r>
              <a:rPr lang="zh-CN" altLang="zh-CN" sz="2400" cap="none" dirty="0"/>
              <a:t>寄存器</a:t>
            </a:r>
            <a:endParaRPr lang="en-US" altLang="zh-CN" sz="2400" cap="none" dirty="0"/>
          </a:p>
          <a:p>
            <a:pPr marL="0" indent="0" algn="just" eaLnBrk="1" hangingPunct="1">
              <a:lnSpc>
                <a:spcPct val="100000"/>
              </a:lnSpc>
              <a:buFont typeface="Wingdings 2" panose="05020102010507070707" pitchFamily="18" charset="2"/>
              <a:buNone/>
            </a:pPr>
            <a:r>
              <a:rPr lang="en-US" altLang="zh-CN" sz="2400" cap="none" dirty="0"/>
              <a:t>3</a:t>
            </a:r>
            <a:r>
              <a:rPr lang="zh-CN" altLang="en-US" sz="2400" cap="none" dirty="0"/>
              <a:t>）</a:t>
            </a:r>
            <a:r>
              <a:rPr lang="en-US" altLang="zh-CN" sz="2400" cap="none" dirty="0"/>
              <a:t>VIC0ADDRESS</a:t>
            </a:r>
            <a:r>
              <a:rPr lang="zh-CN" altLang="zh-CN" sz="2400" cap="none" dirty="0"/>
              <a:t>和</a:t>
            </a:r>
            <a:r>
              <a:rPr lang="en-US" altLang="zh-CN" sz="2400" cap="none" dirty="0"/>
              <a:t>VIC0VECTADDR[0-31]</a:t>
            </a:r>
            <a:r>
              <a:rPr lang="zh-CN" altLang="zh-CN" sz="2400" cap="none" dirty="0"/>
              <a:t>寄存器</a:t>
            </a:r>
            <a:endParaRPr lang="en-US" altLang="zh-CN" sz="2400" cap="none" dirty="0"/>
          </a:p>
        </p:txBody>
      </p:sp>
      <p:sp>
        <p:nvSpPr>
          <p:cNvPr id="5" name="内容占位符 2">
            <a:extLst>
              <a:ext uri="{FF2B5EF4-FFF2-40B4-BE49-F238E27FC236}">
                <a16:creationId xmlns:a16="http://schemas.microsoft.com/office/drawing/2014/main" id="{70AEEFB0-EED3-46E6-A480-F92B44B7EF55}"/>
              </a:ext>
            </a:extLst>
          </p:cNvPr>
          <p:cNvSpPr txBox="1">
            <a:spLocks/>
          </p:cNvSpPr>
          <p:nvPr/>
        </p:nvSpPr>
        <p:spPr>
          <a:xfrm>
            <a:off x="811213" y="764704"/>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Effect transition="in" filter="wipe(left)">
                                      <p:cBhvr>
                                        <p:cTn id="7" dur="250"/>
                                        <p:tgtEl>
                                          <p:spTgt spid="16386">
                                            <p:txEl>
                                              <p:pRg st="1" end="1"/>
                                            </p:txEl>
                                          </p:spTgt>
                                        </p:tgtEl>
                                      </p:cBhvr>
                                    </p:animEffect>
                                  </p:childTnLst>
                                </p:cTn>
                              </p:par>
                            </p:childTnLst>
                          </p:cTn>
                        </p:par>
                        <p:par>
                          <p:cTn id="8" fill="hold" nodeType="afterGroup">
                            <p:stCondLst>
                              <p:cond delay="250"/>
                            </p:stCondLst>
                            <p:childTnLst>
                              <p:par>
                                <p:cTn id="9" presetID="22" presetClass="entr" presetSubtype="8" fill="hold" nodeType="after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animEffect transition="in" filter="wipe(left)">
                                      <p:cBhvr>
                                        <p:cTn id="11" dur="250"/>
                                        <p:tgtEl>
                                          <p:spTgt spid="16386">
                                            <p:txEl>
                                              <p:pRg st="2" end="2"/>
                                            </p:txEl>
                                          </p:spTgt>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animEffect transition="in" filter="wipe(left)">
                                      <p:cBhvr>
                                        <p:cTn id="15" dur="250"/>
                                        <p:tgtEl>
                                          <p:spTgt spid="16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4D9516B8-FCA7-4AE6-BF8C-B342013C37E9}"/>
              </a:ext>
            </a:extLst>
          </p:cNvPr>
          <p:cNvSpPr>
            <a:spLocks noGrp="1"/>
          </p:cNvSpPr>
          <p:nvPr>
            <p:ph sz="quarter" idx="13"/>
          </p:nvPr>
        </p:nvSpPr>
        <p:spPr>
          <a:xfrm>
            <a:off x="652463" y="1707133"/>
            <a:ext cx="8458200" cy="685800"/>
          </a:xfrm>
        </p:spPr>
        <p:txBody>
          <a:bodyPr rtlCol="0">
            <a:noAutofit/>
          </a:bodyPr>
          <a:lstStyle/>
          <a:p>
            <a:pPr eaLnBrk="1" fontAlgn="auto" hangingPunct="1">
              <a:spcAft>
                <a:spcPts val="0"/>
              </a:spcAft>
              <a:buFont typeface="Wingdings 2" charset="2"/>
              <a:buNone/>
              <a:defRPr/>
            </a:pPr>
            <a:r>
              <a:rPr lang="en-US" altLang="zh-CN" sz="2400" dirty="0"/>
              <a:t>1) VIC0IRQSTATUS</a:t>
            </a:r>
            <a:r>
              <a:rPr lang="zh-CN" altLang="zh-CN" sz="2400" dirty="0"/>
              <a:t>、</a:t>
            </a:r>
            <a:r>
              <a:rPr lang="en-US" altLang="zh-CN" sz="2400" dirty="0"/>
              <a:t>VIC0FIQSTATUS</a:t>
            </a:r>
            <a:r>
              <a:rPr lang="zh-CN" altLang="zh-CN" sz="2400" dirty="0"/>
              <a:t>和</a:t>
            </a:r>
            <a:r>
              <a:rPr lang="en-US" altLang="zh-CN" sz="2400" dirty="0"/>
              <a:t>VIC0RAWINTR</a:t>
            </a:r>
            <a:r>
              <a:rPr lang="zh-CN" altLang="zh-CN" sz="2400" dirty="0"/>
              <a:t>寄存器</a:t>
            </a:r>
            <a:endParaRPr lang="en-US" altLang="zh-CN" sz="2400" dirty="0"/>
          </a:p>
        </p:txBody>
      </p:sp>
      <p:sp>
        <p:nvSpPr>
          <p:cNvPr id="5" name="内容占位符 2">
            <a:extLst>
              <a:ext uri="{FF2B5EF4-FFF2-40B4-BE49-F238E27FC236}">
                <a16:creationId xmlns:a16="http://schemas.microsoft.com/office/drawing/2014/main" id="{E3974A67-E13A-4947-BE2F-A9B713D39702}"/>
              </a:ext>
            </a:extLst>
          </p:cNvPr>
          <p:cNvSpPr txBox="1">
            <a:spLocks/>
          </p:cNvSpPr>
          <p:nvPr/>
        </p:nvSpPr>
        <p:spPr>
          <a:xfrm>
            <a:off x="714375" y="804863"/>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pic>
        <p:nvPicPr>
          <p:cNvPr id="6" name="图片 753667">
            <a:extLst>
              <a:ext uri="{FF2B5EF4-FFF2-40B4-BE49-F238E27FC236}">
                <a16:creationId xmlns:a16="http://schemas.microsoft.com/office/drawing/2014/main" id="{5FA79A80-9C78-4034-B331-921075BAD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90" y="4241059"/>
            <a:ext cx="7429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753668">
            <a:extLst>
              <a:ext uri="{FF2B5EF4-FFF2-40B4-BE49-F238E27FC236}">
                <a16:creationId xmlns:a16="http://schemas.microsoft.com/office/drawing/2014/main" id="{E6A46A1F-0C68-4F21-8A93-91FC5AEF7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90" y="5574559"/>
            <a:ext cx="74199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E8F03DB2-D210-42FD-9D88-50251C709AB8}"/>
              </a:ext>
            </a:extLst>
          </p:cNvPr>
          <p:cNvSpPr txBox="1">
            <a:spLocks noChangeArrowheads="1"/>
          </p:cNvSpPr>
          <p:nvPr/>
        </p:nvSpPr>
        <p:spPr bwMode="auto">
          <a:xfrm>
            <a:off x="662335" y="2448322"/>
            <a:ext cx="82073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pPr>
            <a:r>
              <a:rPr lang="en-US" altLang="zh-CN" sz="2400" dirty="0">
                <a:latin typeface="Arial" panose="020B0604020202020204" pitchFamily="34" charset="0"/>
              </a:rPr>
              <a:t>VIC0</a:t>
            </a:r>
            <a:r>
              <a:rPr lang="en-US" altLang="zh-CN" sz="2400" dirty="0">
                <a:solidFill>
                  <a:srgbClr val="FF0000"/>
                </a:solidFill>
                <a:latin typeface="Arial" panose="020B0604020202020204" pitchFamily="34" charset="0"/>
              </a:rPr>
              <a:t>IRQSTATUS</a:t>
            </a:r>
            <a:r>
              <a:rPr lang="zh-CN" altLang="en-US" sz="2400" dirty="0">
                <a:latin typeface="Arial" panose="020B0604020202020204" pitchFamily="34" charset="0"/>
              </a:rPr>
              <a:t>和</a:t>
            </a:r>
            <a:r>
              <a:rPr lang="en-US" altLang="zh-CN" sz="2400" dirty="0">
                <a:latin typeface="Arial" panose="020B0604020202020204" pitchFamily="34" charset="0"/>
              </a:rPr>
              <a:t>VIC0</a:t>
            </a:r>
            <a:r>
              <a:rPr lang="en-US" altLang="zh-CN" sz="2400" dirty="0">
                <a:solidFill>
                  <a:srgbClr val="FF0000"/>
                </a:solidFill>
                <a:latin typeface="Arial" panose="020B0604020202020204" pitchFamily="34" charset="0"/>
              </a:rPr>
              <a:t>FIQSTATUS</a:t>
            </a:r>
            <a:r>
              <a:rPr kumimoji="1" lang="zh-CN" altLang="en-US" sz="2400" dirty="0">
                <a:latin typeface="Arial" panose="020B0604020202020204" pitchFamily="34" charset="0"/>
              </a:rPr>
              <a:t>均为</a:t>
            </a:r>
            <a:r>
              <a:rPr kumimoji="1" lang="en-US" altLang="zh-CN" sz="2400" dirty="0">
                <a:latin typeface="Arial" panose="020B0604020202020204" pitchFamily="34" charset="0"/>
              </a:rPr>
              <a:t>32</a:t>
            </a:r>
            <a:r>
              <a:rPr kumimoji="1" lang="zh-CN" altLang="en-US" sz="2400" dirty="0">
                <a:latin typeface="Arial" panose="020B0604020202020204" pitchFamily="34" charset="0"/>
              </a:rPr>
              <a:t>位寄存器，分别表示</a:t>
            </a:r>
            <a:r>
              <a:rPr kumimoji="1" lang="en-US" altLang="zh-CN" sz="2400" dirty="0">
                <a:latin typeface="Arial" panose="020B0604020202020204" pitchFamily="34" charset="0"/>
              </a:rPr>
              <a:t>IRQ</a:t>
            </a:r>
            <a:r>
              <a:rPr kumimoji="1" lang="zh-CN" altLang="en-US" sz="2400" dirty="0">
                <a:latin typeface="Arial" panose="020B0604020202020204" pitchFamily="34" charset="0"/>
              </a:rPr>
              <a:t>和</a:t>
            </a:r>
            <a:r>
              <a:rPr kumimoji="1" lang="en-US" altLang="zh-CN" sz="2400" dirty="0">
                <a:latin typeface="Arial" panose="020B0604020202020204" pitchFamily="34" charset="0"/>
              </a:rPr>
              <a:t>FIQ</a:t>
            </a:r>
            <a:r>
              <a:rPr kumimoji="1" lang="zh-CN" altLang="en-US" sz="2400" dirty="0">
                <a:latin typeface="Arial" panose="020B0604020202020204" pitchFamily="34" charset="0"/>
              </a:rPr>
              <a:t>两种中断，每一位代表一个中断源。</a:t>
            </a:r>
            <a:endParaRPr kumimoji="1" lang="en-US" altLang="zh-CN" sz="2400" dirty="0">
              <a:latin typeface="Arial" panose="020B0604020202020204" pitchFamily="34" charset="0"/>
            </a:endParaRPr>
          </a:p>
          <a:p>
            <a:pPr>
              <a:lnSpc>
                <a:spcPct val="100000"/>
              </a:lnSpc>
              <a:buClrTx/>
            </a:pPr>
            <a:r>
              <a:rPr lang="zh-CN" altLang="en-US" sz="2400" dirty="0">
                <a:latin typeface="Arial" panose="020B0604020202020204" pitchFamily="34" charset="0"/>
              </a:rPr>
              <a:t>“</a:t>
            </a:r>
            <a:r>
              <a:rPr lang="en-US" altLang="zh-CN" sz="2400" dirty="0">
                <a:latin typeface="Arial" panose="020B0604020202020204" pitchFamily="34" charset="0"/>
              </a:rPr>
              <a:t>0</a:t>
            </a:r>
            <a:r>
              <a:rPr lang="zh-CN" altLang="en-US" sz="2400" dirty="0">
                <a:latin typeface="Arial" panose="020B0604020202020204" pitchFamily="34" charset="0"/>
              </a:rPr>
              <a:t>”表示相应中断源无效；“</a:t>
            </a:r>
            <a:r>
              <a:rPr lang="en-US" altLang="zh-CN" sz="2400" dirty="0">
                <a:latin typeface="Arial" panose="020B0604020202020204" pitchFamily="34" charset="0"/>
              </a:rPr>
              <a:t>1</a:t>
            </a:r>
            <a:r>
              <a:rPr lang="zh-CN" altLang="en-US" sz="2400" dirty="0">
                <a:latin typeface="Arial" panose="020B0604020202020204" pitchFamily="34" charset="0"/>
              </a:rPr>
              <a:t>”表示相应中断源可用。</a:t>
            </a:r>
            <a:endParaRPr lang="en-US" altLang="zh-CN" sz="2400" dirty="0">
              <a:latin typeface="Arial" panose="020B0604020202020204" pitchFamily="34" charset="0"/>
            </a:endParaRPr>
          </a:p>
          <a:p>
            <a:pPr>
              <a:lnSpc>
                <a:spcPct val="100000"/>
              </a:lnSpc>
              <a:buClrTx/>
            </a:pPr>
            <a:r>
              <a:rPr kumimoji="1" lang="zh-CN" altLang="en-US" sz="2400" dirty="0">
                <a:latin typeface="Arial" panose="020B0604020202020204" pitchFamily="34" charset="0"/>
              </a:rPr>
              <a:t>有中断触发后，硬件自动将相应位</a:t>
            </a:r>
            <a:r>
              <a:rPr kumimoji="1" lang="zh-CN" altLang="en-US" sz="2400" dirty="0">
                <a:solidFill>
                  <a:srgbClr val="FF0000"/>
                </a:solidFill>
                <a:latin typeface="Arial" panose="020B0604020202020204" pitchFamily="34" charset="0"/>
              </a:rPr>
              <a:t>置</a:t>
            </a:r>
            <a:r>
              <a:rPr kumimoji="1" lang="en-US" altLang="zh-CN" sz="2400" dirty="0">
                <a:solidFill>
                  <a:srgbClr val="FF0000"/>
                </a:solidFill>
                <a:latin typeface="Arial" panose="020B0604020202020204" pitchFamily="34" charset="0"/>
              </a:rPr>
              <a:t>1</a:t>
            </a:r>
            <a:r>
              <a:rPr kumimoji="1" lang="zh-CN" altLang="en-US" sz="2400" dirty="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250"/>
                                        <p:tgtEl>
                                          <p:spTgt spid="2"/>
                                        </p:tgtEl>
                                      </p:cBhvr>
                                    </p:animEffect>
                                  </p:childTnLst>
                                </p:cTn>
                              </p:par>
                            </p:childTnLst>
                          </p:cTn>
                        </p:par>
                        <p:par>
                          <p:cTn id="8" fill="hold" nodeType="afterGroup">
                            <p:stCondLst>
                              <p:cond delay="25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250"/>
                                        <p:tgtEl>
                                          <p:spTgt spid="6"/>
                                        </p:tgtEl>
                                      </p:cBhvr>
                                    </p:animEffect>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7FFAA-A46A-4F72-9D73-C2332B4D94E3}"/>
              </a:ext>
            </a:extLst>
          </p:cNvPr>
          <p:cNvSpPr>
            <a:spLocks noGrp="1"/>
          </p:cNvSpPr>
          <p:nvPr>
            <p:ph type="title"/>
          </p:nvPr>
        </p:nvSpPr>
        <p:spPr/>
        <p:txBody>
          <a:bodyPr/>
          <a:lstStyle/>
          <a:p>
            <a:r>
              <a:rPr lang="zh-CN" altLang="en-US" dirty="0"/>
              <a:t>上节课内容复习（</a:t>
            </a:r>
            <a:r>
              <a:rPr lang="en-US" altLang="zh-CN" dirty="0"/>
              <a:t>2-1</a:t>
            </a:r>
            <a:r>
              <a:rPr lang="zh-CN" altLang="en-US" dirty="0"/>
              <a:t>）</a:t>
            </a:r>
          </a:p>
        </p:txBody>
      </p:sp>
      <p:sp>
        <p:nvSpPr>
          <p:cNvPr id="3" name="内容占位符 2">
            <a:extLst>
              <a:ext uri="{FF2B5EF4-FFF2-40B4-BE49-F238E27FC236}">
                <a16:creationId xmlns:a16="http://schemas.microsoft.com/office/drawing/2014/main" id="{A3190AEC-ACCA-444C-92AF-BCF6194377D2}"/>
              </a:ext>
            </a:extLst>
          </p:cNvPr>
          <p:cNvSpPr>
            <a:spLocks noGrp="1"/>
          </p:cNvSpPr>
          <p:nvPr>
            <p:ph idx="1"/>
          </p:nvPr>
        </p:nvSpPr>
        <p:spPr>
          <a:xfrm>
            <a:off x="899592" y="1844824"/>
            <a:ext cx="8064896" cy="5184576"/>
          </a:xfrm>
        </p:spPr>
        <p:txBody>
          <a:bodyPr/>
          <a:lstStyle/>
          <a:p>
            <a:pPr>
              <a:lnSpc>
                <a:spcPct val="100000"/>
              </a:lnSpc>
              <a:spcBef>
                <a:spcPts val="600"/>
              </a:spcBef>
              <a:buClrTx/>
              <a:buFontTx/>
              <a:buNone/>
            </a:pPr>
            <a:r>
              <a:rPr kumimoji="1" lang="en-US" altLang="zh-CN" sz="2000" dirty="0">
                <a:solidFill>
                  <a:srgbClr val="FF0000"/>
                </a:solidFill>
                <a:latin typeface="Arial" panose="020B0604020202020204" pitchFamily="34" charset="0"/>
              </a:rPr>
              <a:t>PV210</a:t>
            </a:r>
            <a:r>
              <a:rPr kumimoji="1" lang="zh-CN" altLang="en-US" sz="2000" dirty="0">
                <a:solidFill>
                  <a:srgbClr val="FF0000"/>
                </a:solidFill>
                <a:latin typeface="Arial" panose="020B0604020202020204" pitchFamily="34" charset="0"/>
              </a:rPr>
              <a:t>串口初始化和使用</a:t>
            </a:r>
            <a:endParaRPr kumimoji="1" lang="en-US" altLang="zh-CN" sz="2000" dirty="0">
              <a:solidFill>
                <a:srgbClr val="FF0000"/>
              </a:solidFill>
              <a:latin typeface="Arial" panose="020B0604020202020204" pitchFamily="34" charset="0"/>
            </a:endParaRPr>
          </a:p>
          <a:p>
            <a:pPr marL="0" indent="0">
              <a:lnSpc>
                <a:spcPct val="100000"/>
              </a:lnSpc>
              <a:spcBef>
                <a:spcPts val="600"/>
              </a:spcBef>
              <a:buClrTx/>
              <a:buNone/>
            </a:pPr>
            <a:r>
              <a:rPr kumimoji="1" lang="en-US" altLang="zh-CN" sz="2000" dirty="0">
                <a:solidFill>
                  <a:srgbClr val="FF0000"/>
                </a:solidFill>
                <a:latin typeface="Arial" panose="020B0604020202020204" pitchFamily="34" charset="0"/>
              </a:rPr>
              <a:t>1</a:t>
            </a:r>
            <a:r>
              <a:rPr kumimoji="1" lang="zh-CN" altLang="en-US" sz="2000" dirty="0">
                <a:solidFill>
                  <a:srgbClr val="FF0000"/>
                </a:solidFill>
                <a:latin typeface="Arial" panose="020B0604020202020204" pitchFamily="34" charset="0"/>
              </a:rPr>
              <a:t>）将</a:t>
            </a:r>
            <a:r>
              <a:rPr kumimoji="1" lang="en-US" altLang="zh-CN" sz="2000" dirty="0">
                <a:solidFill>
                  <a:srgbClr val="FF0000"/>
                </a:solidFill>
                <a:latin typeface="Arial" panose="020B0604020202020204" pitchFamily="34" charset="0"/>
              </a:rPr>
              <a:t>UART</a:t>
            </a:r>
            <a:r>
              <a:rPr kumimoji="1" lang="zh-CN" altLang="en-US" sz="2000" dirty="0">
                <a:solidFill>
                  <a:srgbClr val="FF0000"/>
                </a:solidFill>
                <a:latin typeface="Arial" panose="020B0604020202020204" pitchFamily="34" charset="0"/>
              </a:rPr>
              <a:t>通道的引脚配置为</a:t>
            </a:r>
            <a:r>
              <a:rPr kumimoji="1" lang="en-US" altLang="zh-CN" sz="2000" dirty="0">
                <a:solidFill>
                  <a:srgbClr val="FF0000"/>
                </a:solidFill>
                <a:latin typeface="Arial" panose="020B0604020202020204" pitchFamily="34" charset="0"/>
              </a:rPr>
              <a:t>UART</a:t>
            </a:r>
            <a:r>
              <a:rPr kumimoji="1" lang="zh-CN" altLang="en-US" sz="2000" dirty="0">
                <a:solidFill>
                  <a:srgbClr val="FF0000"/>
                </a:solidFill>
                <a:latin typeface="Arial" panose="020B0604020202020204" pitchFamily="34" charset="0"/>
              </a:rPr>
              <a:t>功能</a:t>
            </a:r>
            <a:endParaRPr kumimoji="1" lang="en-US" altLang="zh-CN" sz="2000" dirty="0">
              <a:solidFill>
                <a:srgbClr val="FF0000"/>
              </a:solidFill>
              <a:latin typeface="Arial" panose="020B0604020202020204" pitchFamily="34" charset="0"/>
            </a:endParaRPr>
          </a:p>
          <a:p>
            <a:pPr>
              <a:spcBef>
                <a:spcPct val="0"/>
              </a:spcBef>
              <a:buClrTx/>
              <a:buFontTx/>
              <a:buNone/>
              <a:defRPr/>
            </a:pPr>
            <a:r>
              <a:rPr lang="en-US" altLang="zh-CN" sz="2000" dirty="0">
                <a:latin typeface="Arial" panose="020B0604020202020204" pitchFamily="34" charset="0"/>
                <a:ea typeface="Mangal" panose="02040503050203030202" pitchFamily="18" charset="0"/>
              </a:rPr>
              <a:t>       </a:t>
            </a:r>
            <a:r>
              <a:rPr lang="mr-IN" altLang="zh-CN" sz="2000" dirty="0">
                <a:latin typeface="Arial" panose="020B0604020202020204" pitchFamily="34" charset="0"/>
                <a:ea typeface="Mangal" panose="02040503050203030202" pitchFamily="18" charset="0"/>
              </a:rPr>
              <a:t>GPA0CON &amp;= ~0xFF;</a:t>
            </a:r>
            <a:r>
              <a:rPr lang="en-US" altLang="zh-CN" sz="2000" dirty="0">
                <a:latin typeface="Arial" panose="020B0604020202020204" pitchFamily="34" charset="0"/>
                <a:ea typeface="Mangal" panose="02040503050203030202" pitchFamily="18" charset="0"/>
              </a:rPr>
              <a:t>     </a:t>
            </a:r>
            <a:r>
              <a:rPr lang="zh-CN" altLang="en-US" sz="2000" dirty="0">
                <a:solidFill>
                  <a:srgbClr val="FF0000"/>
                </a:solidFill>
                <a:latin typeface="Arial" panose="020B0604020202020204" pitchFamily="34" charset="0"/>
                <a:ea typeface="Mangal" panose="02040503050203030202" pitchFamily="18" charset="0"/>
              </a:rPr>
              <a:t>清零</a:t>
            </a:r>
            <a:r>
              <a:rPr lang="en-US" altLang="zh-CN" sz="2000" dirty="0">
                <a:latin typeface="Arial" panose="020B0604020202020204" pitchFamily="34" charset="0"/>
                <a:ea typeface="Mangal" panose="02040503050203030202" pitchFamily="18" charset="0"/>
              </a:rPr>
              <a:t>        </a:t>
            </a:r>
          </a:p>
          <a:p>
            <a:pPr>
              <a:spcBef>
                <a:spcPct val="0"/>
              </a:spcBef>
              <a:buClrTx/>
              <a:buFontTx/>
              <a:buNone/>
              <a:defRPr/>
            </a:pPr>
            <a:r>
              <a:rPr lang="en-US" altLang="zh-CN" sz="2000" dirty="0">
                <a:latin typeface="Arial" panose="020B0604020202020204" pitchFamily="34" charset="0"/>
                <a:ea typeface="Mangal" panose="02040503050203030202" pitchFamily="18" charset="0"/>
              </a:rPr>
              <a:t>       </a:t>
            </a:r>
            <a:r>
              <a:rPr lang="mr-IN" altLang="zh-CN" sz="2000" dirty="0">
                <a:latin typeface="Arial" panose="020B0604020202020204" pitchFamily="34" charset="0"/>
                <a:ea typeface="Mangal" panose="02040503050203030202" pitchFamily="18" charset="0"/>
              </a:rPr>
              <a:t>GPA0CON |= 0x22; // bit[3:0]=0b0010,bit[7:4]=0b0010</a:t>
            </a:r>
            <a:endParaRPr kumimoji="1" lang="en-US" altLang="zh-CN" sz="2000" dirty="0">
              <a:solidFill>
                <a:srgbClr val="FF0000"/>
              </a:solidFill>
              <a:latin typeface="Arial" panose="020B0604020202020204" pitchFamily="34" charset="0"/>
            </a:endParaRPr>
          </a:p>
          <a:p>
            <a:pPr>
              <a:lnSpc>
                <a:spcPct val="100000"/>
              </a:lnSpc>
              <a:spcBef>
                <a:spcPts val="600"/>
              </a:spcBef>
              <a:buClrTx/>
              <a:buFontTx/>
              <a:buNone/>
            </a:pPr>
            <a:r>
              <a:rPr kumimoji="1" lang="en-US" altLang="zh-CN" sz="2000" dirty="0">
                <a:solidFill>
                  <a:srgbClr val="FF0000"/>
                </a:solidFill>
                <a:latin typeface="Arial" panose="020B0604020202020204" pitchFamily="34" charset="0"/>
              </a:rPr>
              <a:t>2)</a:t>
            </a:r>
            <a:r>
              <a:rPr kumimoji="1" lang="zh-CN" altLang="en-US" sz="2000" dirty="0">
                <a:solidFill>
                  <a:srgbClr val="FF0000"/>
                </a:solidFill>
                <a:latin typeface="Arial" panose="020B0604020202020204" pitchFamily="34" charset="0"/>
              </a:rPr>
              <a:t> 时钟源选择及工作模式设置</a:t>
            </a:r>
            <a:endParaRPr kumimoji="1" lang="en-US" altLang="zh-CN" sz="2000" dirty="0">
              <a:solidFill>
                <a:srgbClr val="FF0000"/>
              </a:solidFill>
              <a:latin typeface="Arial" panose="020B0604020202020204" pitchFamily="34" charset="0"/>
            </a:endParaRPr>
          </a:p>
          <a:p>
            <a:pPr>
              <a:lnSpc>
                <a:spcPct val="100000"/>
              </a:lnSpc>
              <a:spcBef>
                <a:spcPts val="600"/>
              </a:spcBef>
              <a:buClrTx/>
              <a:buFontTx/>
              <a:buNone/>
            </a:pPr>
            <a:r>
              <a:rPr lang="mr-IN" altLang="zh-CN" sz="2000" dirty="0">
                <a:latin typeface="Arial" panose="020B0604020202020204" pitchFamily="34" charset="0"/>
                <a:ea typeface="Mangal" panose="02040503050203030202" pitchFamily="18" charset="0"/>
              </a:rPr>
              <a:t> </a:t>
            </a:r>
            <a:r>
              <a:rPr lang="en-US" altLang="zh-CN" sz="2000" dirty="0">
                <a:latin typeface="Arial" panose="020B0604020202020204" pitchFamily="34" charset="0"/>
                <a:ea typeface="Mangal" panose="02040503050203030202" pitchFamily="18" charset="0"/>
              </a:rPr>
              <a:t>      </a:t>
            </a:r>
            <a:r>
              <a:rPr lang="mr-IN" altLang="zh-CN" sz="2000" dirty="0">
                <a:latin typeface="Arial" panose="020B0604020202020204" pitchFamily="34" charset="0"/>
                <a:ea typeface="Mangal" panose="02040503050203030202" pitchFamily="18" charset="0"/>
              </a:rPr>
              <a:t>UCON0 = (1&lt;&lt;0) | (1&lt;&lt;2) | (1&lt;&lt;6) | (0&lt;&lt;10);</a:t>
            </a:r>
            <a:endParaRPr lang="en-US" altLang="zh-CN" sz="2000" dirty="0">
              <a:latin typeface="Arial" panose="020B0604020202020204" pitchFamily="34" charset="0"/>
              <a:ea typeface="Mangal" panose="02040503050203030202" pitchFamily="18" charset="0"/>
            </a:endParaRPr>
          </a:p>
          <a:p>
            <a:pPr>
              <a:spcBef>
                <a:spcPts val="600"/>
              </a:spcBef>
              <a:buClrTx/>
              <a:buNone/>
            </a:pPr>
            <a:r>
              <a:rPr kumimoji="1" lang="en-US" altLang="zh-CN" sz="2000" dirty="0">
                <a:solidFill>
                  <a:srgbClr val="FF0000"/>
                </a:solidFill>
                <a:latin typeface="Arial" panose="020B0604020202020204" pitchFamily="34" charset="0"/>
              </a:rPr>
              <a:t>         </a:t>
            </a:r>
            <a:r>
              <a:rPr lang="zh-CN" altLang="en-US" sz="2000" dirty="0">
                <a:latin typeface="Arial" panose="020B0604020202020204" pitchFamily="34" charset="0"/>
                <a:ea typeface="Mangal" panose="02040503050203030202" pitchFamily="18" charset="0"/>
              </a:rPr>
              <a:t>（</a:t>
            </a:r>
            <a:r>
              <a:rPr lang="zh-CN" altLang="en-US" sz="2000" dirty="0">
                <a:latin typeface="Arial" panose="020B0604020202020204" pitchFamily="34" charset="0"/>
              </a:rPr>
              <a:t>见课本</a:t>
            </a:r>
            <a:r>
              <a:rPr lang="en-US" altLang="zh-CN" sz="2000" dirty="0">
                <a:latin typeface="Arial" panose="020B0604020202020204" pitchFamily="34" charset="0"/>
              </a:rPr>
              <a:t>95</a:t>
            </a:r>
            <a:r>
              <a:rPr lang="zh-CN" altLang="en-US" sz="2000" dirty="0">
                <a:latin typeface="Arial" panose="020B0604020202020204" pitchFamily="34" charset="0"/>
              </a:rPr>
              <a:t>页，</a:t>
            </a:r>
            <a:r>
              <a:rPr lang="en-US" altLang="zh-CN" sz="2000" dirty="0">
                <a:latin typeface="Arial" panose="020B0604020202020204" pitchFamily="34" charset="0"/>
              </a:rPr>
              <a:t>7-1</a:t>
            </a:r>
            <a:r>
              <a:rPr lang="zh-CN" altLang="en-US" sz="2000" dirty="0">
                <a:latin typeface="Arial" panose="020B0604020202020204" pitchFamily="34" charset="0"/>
              </a:rPr>
              <a:t>表）</a:t>
            </a:r>
            <a:endParaRPr kumimoji="1" lang="en-US" altLang="zh-CN" sz="2000" dirty="0">
              <a:solidFill>
                <a:srgbClr val="FF0000"/>
              </a:solidFill>
              <a:latin typeface="Arial" panose="020B0604020202020204" pitchFamily="34" charset="0"/>
            </a:endParaRPr>
          </a:p>
          <a:p>
            <a:pPr>
              <a:lnSpc>
                <a:spcPct val="100000"/>
              </a:lnSpc>
              <a:spcBef>
                <a:spcPts val="600"/>
              </a:spcBef>
              <a:buClrTx/>
              <a:buFontTx/>
              <a:buNone/>
            </a:pPr>
            <a:r>
              <a:rPr kumimoji="1" lang="en-US" altLang="zh-CN" sz="2000" dirty="0">
                <a:solidFill>
                  <a:srgbClr val="FF0000"/>
                </a:solidFill>
                <a:latin typeface="Arial" panose="020B0604020202020204" pitchFamily="34" charset="0"/>
              </a:rPr>
              <a:t>3)</a:t>
            </a:r>
            <a:r>
              <a:rPr kumimoji="1" lang="zh-CN" altLang="en-US" sz="2000" dirty="0">
                <a:solidFill>
                  <a:srgbClr val="FF0000"/>
                </a:solidFill>
                <a:latin typeface="Arial" panose="020B0604020202020204" pitchFamily="34" charset="0"/>
              </a:rPr>
              <a:t> 设置波特率</a:t>
            </a:r>
            <a:endParaRPr kumimoji="1" lang="en-US" altLang="zh-CN" sz="2000" dirty="0">
              <a:solidFill>
                <a:srgbClr val="FF0000"/>
              </a:solidFill>
              <a:latin typeface="Arial" panose="020B0604020202020204" pitchFamily="34" charset="0"/>
            </a:endParaRPr>
          </a:p>
          <a:p>
            <a:pPr>
              <a:spcBef>
                <a:spcPct val="0"/>
              </a:spcBef>
              <a:buClrTx/>
              <a:buNone/>
            </a:pPr>
            <a:r>
              <a:rPr lang="mr-IN" altLang="zh-CN" sz="2000" dirty="0">
                <a:latin typeface="Arial" panose="020B0604020202020204" pitchFamily="34" charset="0"/>
                <a:ea typeface="Mangal" panose="02040503050203030202" pitchFamily="18" charset="0"/>
              </a:rPr>
              <a:t>	  </a:t>
            </a:r>
            <a:r>
              <a:rPr lang="en-US" altLang="zh-CN" sz="2000" dirty="0">
                <a:latin typeface="Arial" panose="020B0604020202020204" pitchFamily="34" charset="0"/>
                <a:ea typeface="Mangal" panose="02040503050203030202" pitchFamily="18" charset="0"/>
              </a:rPr>
              <a:t>//  </a:t>
            </a:r>
            <a:r>
              <a:rPr lang="mr-IN" altLang="zh-CN" sz="2000" dirty="0">
                <a:latin typeface="Arial" panose="020B0604020202020204" pitchFamily="34" charset="0"/>
                <a:ea typeface="Mangal" panose="02040503050203030202" pitchFamily="18" charset="0"/>
              </a:rPr>
              <a:t>PCLK=66MHz</a:t>
            </a:r>
            <a:r>
              <a:rPr lang="en-US" altLang="zh-CN" sz="2000" dirty="0">
                <a:latin typeface="Arial" panose="020B0604020202020204" pitchFamily="34" charset="0"/>
                <a:ea typeface="Mangal" panose="02040503050203030202" pitchFamily="18" charset="0"/>
              </a:rPr>
              <a:t>   </a:t>
            </a:r>
            <a:r>
              <a:rPr lang="mr-IN" altLang="zh-CN" sz="2000" dirty="0">
                <a:latin typeface="Arial" panose="020B0604020202020204" pitchFamily="34" charset="0"/>
                <a:ea typeface="Mangal" panose="02040503050203030202" pitchFamily="18" charset="0"/>
              </a:rPr>
              <a:t>UCON0 </a:t>
            </a:r>
            <a:r>
              <a:rPr lang="en-US" altLang="zh-CN" sz="2000" dirty="0">
                <a:latin typeface="Arial" panose="020B0604020202020204" pitchFamily="34" charset="0"/>
                <a:ea typeface="Mangal" panose="02040503050203030202" pitchFamily="18" charset="0"/>
              </a:rPr>
              <a:t>=</a:t>
            </a:r>
            <a:r>
              <a:rPr lang="mr-IN" altLang="zh-CN" sz="2000" dirty="0">
                <a:latin typeface="Arial" panose="020B0604020202020204" pitchFamily="34" charset="0"/>
                <a:ea typeface="Mangal" panose="02040503050203030202" pitchFamily="18" charset="0"/>
              </a:rPr>
              <a:t>(0&lt;&lt;10);</a:t>
            </a:r>
          </a:p>
          <a:p>
            <a:pPr>
              <a:spcBef>
                <a:spcPct val="0"/>
              </a:spcBef>
              <a:buClrTx/>
              <a:buFontTx/>
              <a:buNone/>
            </a:pPr>
            <a:r>
              <a:rPr lang="mr-IN" altLang="zh-CN" sz="2000" dirty="0">
                <a:latin typeface="Arial" panose="020B0604020202020204" pitchFamily="34" charset="0"/>
                <a:ea typeface="Mangal" panose="02040503050203030202" pitchFamily="18" charset="0"/>
              </a:rPr>
              <a:t>	  </a:t>
            </a:r>
            <a:r>
              <a:rPr lang="en-US" altLang="zh-CN" sz="2000" dirty="0">
                <a:latin typeface="Arial" panose="020B0604020202020204" pitchFamily="34" charset="0"/>
                <a:ea typeface="Mangal" panose="02040503050203030202" pitchFamily="18" charset="0"/>
              </a:rPr>
              <a:t>//</a:t>
            </a:r>
            <a:r>
              <a:rPr lang="mr-IN" altLang="zh-CN" sz="2000" dirty="0">
                <a:latin typeface="Arial" panose="020B0604020202020204" pitchFamily="34" charset="0"/>
                <a:ea typeface="Mangal" panose="02040503050203030202" pitchFamily="18" charset="0"/>
              </a:rPr>
              <a:t> DIV_VAL = (66000000/(115200 x 16))-1 = 35.8 - 1 = 34.8</a:t>
            </a:r>
          </a:p>
          <a:p>
            <a:pPr>
              <a:spcBef>
                <a:spcPct val="0"/>
              </a:spcBef>
              <a:buClrTx/>
              <a:buFontTx/>
              <a:buNone/>
            </a:pPr>
            <a:r>
              <a:rPr kumimoji="1" lang="en-US" altLang="zh-CN" sz="2000" dirty="0">
                <a:solidFill>
                  <a:srgbClr val="FF0000"/>
                </a:solidFill>
                <a:latin typeface="Arial" panose="020B0604020202020204" pitchFamily="34" charset="0"/>
              </a:rPr>
              <a:t>       </a:t>
            </a:r>
            <a:r>
              <a:rPr lang="mr-IN" altLang="zh-CN" sz="2000" dirty="0">
                <a:latin typeface="Arial" panose="020B0604020202020204" pitchFamily="34" charset="0"/>
                <a:ea typeface="Mangal" panose="02040503050203030202" pitchFamily="18" charset="0"/>
              </a:rPr>
              <a:t> UBRDIV0 = 34;</a:t>
            </a:r>
          </a:p>
          <a:p>
            <a:pPr>
              <a:spcBef>
                <a:spcPct val="0"/>
              </a:spcBef>
              <a:buClrTx/>
              <a:buFontTx/>
              <a:buNone/>
            </a:pPr>
            <a:r>
              <a:rPr lang="en-US" altLang="zh-CN" sz="2000" dirty="0">
                <a:latin typeface="Arial" panose="020B0604020202020204" pitchFamily="34" charset="0"/>
                <a:ea typeface="Mangal" panose="02040503050203030202" pitchFamily="18" charset="0"/>
              </a:rPr>
              <a:t>       </a:t>
            </a:r>
            <a:r>
              <a:rPr lang="mr-IN" altLang="zh-CN" sz="2000" dirty="0">
                <a:latin typeface="Arial" panose="020B0604020202020204" pitchFamily="34" charset="0"/>
                <a:ea typeface="Mangal" panose="02040503050203030202" pitchFamily="18" charset="0"/>
              </a:rPr>
              <a:t> UDIVSLOT0 = 0XDDDD;</a:t>
            </a:r>
            <a:endParaRPr kumimoji="1" lang="en-US" altLang="zh-CN" sz="2000" dirty="0">
              <a:solidFill>
                <a:srgbClr val="FF0000"/>
              </a:solidFill>
              <a:latin typeface="Arial" panose="020B0604020202020204" pitchFamily="34" charset="0"/>
            </a:endParaRPr>
          </a:p>
          <a:p>
            <a:pPr>
              <a:lnSpc>
                <a:spcPct val="100000"/>
              </a:lnSpc>
              <a:spcBef>
                <a:spcPts val="600"/>
              </a:spcBef>
              <a:buClrTx/>
              <a:buFontTx/>
              <a:buNone/>
            </a:pPr>
            <a:r>
              <a:rPr kumimoji="1" lang="en-US" altLang="zh-CN" sz="2000" dirty="0">
                <a:solidFill>
                  <a:srgbClr val="FF0000"/>
                </a:solidFill>
                <a:latin typeface="Arial" panose="020B0604020202020204" pitchFamily="34" charset="0"/>
              </a:rPr>
              <a:t>4)</a:t>
            </a:r>
            <a:r>
              <a:rPr kumimoji="1" lang="zh-CN" altLang="en-US" sz="2000" dirty="0">
                <a:solidFill>
                  <a:srgbClr val="FF0000"/>
                </a:solidFill>
                <a:latin typeface="Arial" panose="020B0604020202020204" pitchFamily="34" charset="0"/>
              </a:rPr>
              <a:t> 设置数据传输格式</a:t>
            </a:r>
            <a:endParaRPr kumimoji="1" lang="en-US" altLang="zh-CN" sz="2000" dirty="0">
              <a:solidFill>
                <a:srgbClr val="FF0000"/>
              </a:solidFill>
              <a:latin typeface="Arial" panose="020B0604020202020204" pitchFamily="34" charset="0"/>
            </a:endParaRPr>
          </a:p>
          <a:p>
            <a:pPr>
              <a:lnSpc>
                <a:spcPct val="100000"/>
              </a:lnSpc>
              <a:spcBef>
                <a:spcPts val="600"/>
              </a:spcBef>
              <a:buClrTx/>
              <a:buFontTx/>
              <a:buNone/>
            </a:pPr>
            <a:r>
              <a:rPr lang="mr-IN" altLang="zh-CN" sz="2000" dirty="0">
                <a:latin typeface="Arial" panose="020B0604020202020204" pitchFamily="34" charset="0"/>
                <a:ea typeface="Mangal" panose="02040503050203030202" pitchFamily="18" charset="0"/>
              </a:rPr>
              <a:t>LCON0 = (0x3&lt;&lt;0) | (0&lt;&lt;2) | (0&lt;&lt;3) | (0&lt;&lt;6);</a:t>
            </a:r>
            <a:r>
              <a:rPr lang="zh-CN" altLang="en-US" sz="2000" dirty="0">
                <a:latin typeface="Arial" panose="020B0604020202020204" pitchFamily="34" charset="0"/>
                <a:ea typeface="Mangal" panose="02040503050203030202" pitchFamily="18" charset="0"/>
              </a:rPr>
              <a:t>（</a:t>
            </a:r>
            <a:r>
              <a:rPr lang="zh-CN" altLang="en-US" sz="2000" dirty="0">
                <a:latin typeface="Arial" panose="020B0604020202020204" pitchFamily="34" charset="0"/>
              </a:rPr>
              <a:t>见课本</a:t>
            </a:r>
            <a:r>
              <a:rPr lang="en-US" altLang="zh-CN" sz="2000" dirty="0">
                <a:latin typeface="Arial" panose="020B0604020202020204" pitchFamily="34" charset="0"/>
              </a:rPr>
              <a:t>96</a:t>
            </a:r>
            <a:r>
              <a:rPr lang="zh-CN" altLang="en-US" sz="2000" dirty="0">
                <a:latin typeface="Arial" panose="020B0604020202020204" pitchFamily="34" charset="0"/>
              </a:rPr>
              <a:t>页，</a:t>
            </a:r>
            <a:r>
              <a:rPr lang="en-US" altLang="zh-CN" sz="2000" dirty="0">
                <a:latin typeface="Arial" panose="020B0604020202020204" pitchFamily="34" charset="0"/>
              </a:rPr>
              <a:t>7-2</a:t>
            </a:r>
            <a:r>
              <a:rPr lang="zh-CN" altLang="en-US" sz="2000" dirty="0">
                <a:latin typeface="Arial" panose="020B0604020202020204" pitchFamily="34" charset="0"/>
              </a:rPr>
              <a:t>表）</a:t>
            </a:r>
          </a:p>
          <a:p>
            <a:pPr marL="0" indent="0">
              <a:buNone/>
            </a:pPr>
            <a:endParaRPr lang="en-US" altLang="zh-CN" sz="2000" dirty="0"/>
          </a:p>
        </p:txBody>
      </p:sp>
    </p:spTree>
    <p:extLst>
      <p:ext uri="{BB962C8B-B14F-4D97-AF65-F5344CB8AC3E}">
        <p14:creationId xmlns:p14="http://schemas.microsoft.com/office/powerpoint/2010/main" val="151102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588AFFDF-8551-4C7F-9430-21B00615A238}"/>
              </a:ext>
            </a:extLst>
          </p:cNvPr>
          <p:cNvSpPr>
            <a:spLocks noGrp="1"/>
          </p:cNvSpPr>
          <p:nvPr>
            <p:ph sz="quarter" idx="13"/>
          </p:nvPr>
        </p:nvSpPr>
        <p:spPr>
          <a:xfrm>
            <a:off x="685800" y="1970200"/>
            <a:ext cx="8458200" cy="685800"/>
          </a:xfrm>
        </p:spPr>
        <p:txBody>
          <a:bodyPr rtlCol="0">
            <a:noAutofit/>
          </a:bodyPr>
          <a:lstStyle/>
          <a:p>
            <a:pPr eaLnBrk="1" fontAlgn="auto" hangingPunct="1">
              <a:spcAft>
                <a:spcPts val="0"/>
              </a:spcAft>
              <a:buFont typeface="Wingdings 2" charset="2"/>
              <a:buNone/>
              <a:defRPr/>
            </a:pPr>
            <a:r>
              <a:rPr lang="en-US" altLang="zh-CN" sz="2400" dirty="0"/>
              <a:t>1) VIC0IRQSTATUS</a:t>
            </a:r>
            <a:r>
              <a:rPr lang="zh-CN" altLang="zh-CN" sz="2400" dirty="0"/>
              <a:t>、</a:t>
            </a:r>
            <a:r>
              <a:rPr lang="en-US" altLang="zh-CN" sz="2400" dirty="0"/>
              <a:t>VIC0FIQSTATUS</a:t>
            </a:r>
            <a:r>
              <a:rPr lang="zh-CN" altLang="zh-CN" sz="2400" dirty="0"/>
              <a:t>和</a:t>
            </a:r>
            <a:r>
              <a:rPr lang="en-US" altLang="zh-CN" sz="2400" dirty="0"/>
              <a:t>VIC0RAWINTR</a:t>
            </a:r>
            <a:r>
              <a:rPr lang="zh-CN" altLang="zh-CN" sz="2400" dirty="0"/>
              <a:t>寄存器</a:t>
            </a:r>
            <a:endParaRPr lang="en-US" altLang="zh-CN" sz="2400" dirty="0"/>
          </a:p>
        </p:txBody>
      </p:sp>
      <p:sp>
        <p:nvSpPr>
          <p:cNvPr id="5" name="内容占位符 2">
            <a:extLst>
              <a:ext uri="{FF2B5EF4-FFF2-40B4-BE49-F238E27FC236}">
                <a16:creationId xmlns:a16="http://schemas.microsoft.com/office/drawing/2014/main" id="{5D8E586F-AA4C-4E51-955A-3CF44632974B}"/>
              </a:ext>
            </a:extLst>
          </p:cNvPr>
          <p:cNvSpPr txBox="1">
            <a:spLocks/>
          </p:cNvSpPr>
          <p:nvPr/>
        </p:nvSpPr>
        <p:spPr>
          <a:xfrm>
            <a:off x="814388" y="804863"/>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pic>
        <p:nvPicPr>
          <p:cNvPr id="8" name="图片 753669">
            <a:extLst>
              <a:ext uri="{FF2B5EF4-FFF2-40B4-BE49-F238E27FC236}">
                <a16:creationId xmlns:a16="http://schemas.microsoft.com/office/drawing/2014/main" id="{76723129-BDCA-4800-8028-996604934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4077072"/>
            <a:ext cx="74295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B98654D-4213-4E93-9219-502FF024C9CC}"/>
              </a:ext>
            </a:extLst>
          </p:cNvPr>
          <p:cNvSpPr/>
          <p:nvPr/>
        </p:nvSpPr>
        <p:spPr>
          <a:xfrm>
            <a:off x="849412" y="2852936"/>
            <a:ext cx="8096250" cy="830263"/>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dirty="0">
                <a:solidFill>
                  <a:srgbClr val="FF0000"/>
                </a:solidFill>
                <a:effectLst>
                  <a:outerShdw blurRad="38100" dist="38100" dir="2700000" algn="tl">
                    <a:srgbClr val="C0C0C0"/>
                  </a:outerShdw>
                </a:effectLst>
              </a:rPr>
              <a:t>VIC0RAWINTR</a:t>
            </a:r>
            <a:r>
              <a:rPr lang="zh-CN" altLang="en-US" sz="2400" dirty="0"/>
              <a:t>寄存器，用来表示该中断在没有设置</a:t>
            </a:r>
            <a:r>
              <a:rPr lang="en-US" altLang="zh-CN" sz="2400" dirty="0"/>
              <a:t>VIC0INTENABLE</a:t>
            </a:r>
            <a:r>
              <a:rPr lang="zh-CN" altLang="en-US" sz="2400" dirty="0"/>
              <a:t>之前的中断状态，初值不确定。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250"/>
                                        <p:tgtEl>
                                          <p:spTgt spid="2">
                                            <p:txEl>
                                              <p:pRg st="0" end="0"/>
                                            </p:txEl>
                                          </p:spTgt>
                                        </p:tgtEl>
                                      </p:cBhvr>
                                    </p:animEffect>
                                  </p:childTnLst>
                                </p:cTn>
                              </p:par>
                            </p:childTnLst>
                          </p:cTn>
                        </p:par>
                        <p:par>
                          <p:cTn id="8" fill="hold" nodeType="afterGroup">
                            <p:stCondLst>
                              <p:cond delay="25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E23F0B75-0F73-45FD-A196-964C1B7588D7}"/>
              </a:ext>
            </a:extLst>
          </p:cNvPr>
          <p:cNvSpPr>
            <a:spLocks noGrp="1"/>
          </p:cNvSpPr>
          <p:nvPr>
            <p:ph sz="quarter" idx="13"/>
          </p:nvPr>
        </p:nvSpPr>
        <p:spPr>
          <a:xfrm>
            <a:off x="721202" y="2013194"/>
            <a:ext cx="8458200" cy="823912"/>
          </a:xfrm>
        </p:spPr>
        <p:txBody>
          <a:bodyPr rtlCol="0">
            <a:noAutofit/>
          </a:bodyPr>
          <a:lstStyle/>
          <a:p>
            <a:pPr eaLnBrk="1" fontAlgn="auto" hangingPunct="1">
              <a:spcAft>
                <a:spcPts val="0"/>
              </a:spcAft>
              <a:buFont typeface="Wingdings 2" charset="2"/>
              <a:buNone/>
              <a:defRPr/>
            </a:pPr>
            <a:r>
              <a:rPr lang="en-US" altLang="zh-CN" sz="2400" dirty="0"/>
              <a:t>2) VIC0INTSELECT</a:t>
            </a:r>
            <a:r>
              <a:rPr lang="zh-CN" altLang="zh-CN" sz="2400" dirty="0"/>
              <a:t>、</a:t>
            </a:r>
            <a:r>
              <a:rPr lang="en-US" altLang="zh-CN" sz="2400" dirty="0"/>
              <a:t>VIC0INTENABLE</a:t>
            </a:r>
            <a:r>
              <a:rPr lang="zh-CN" altLang="zh-CN" sz="2400" dirty="0"/>
              <a:t>和</a:t>
            </a:r>
            <a:r>
              <a:rPr lang="en-US" altLang="zh-CN" sz="2400" dirty="0"/>
              <a:t>VIC0INTENCLEAR</a:t>
            </a:r>
            <a:r>
              <a:rPr lang="zh-CN" altLang="zh-CN" sz="2400" dirty="0"/>
              <a:t>寄存器</a:t>
            </a:r>
            <a:endParaRPr lang="en-US" altLang="zh-CN" sz="2400" dirty="0"/>
          </a:p>
        </p:txBody>
      </p:sp>
      <p:sp>
        <p:nvSpPr>
          <p:cNvPr id="5" name="内容占位符 2">
            <a:extLst>
              <a:ext uri="{FF2B5EF4-FFF2-40B4-BE49-F238E27FC236}">
                <a16:creationId xmlns:a16="http://schemas.microsoft.com/office/drawing/2014/main" id="{631B36B5-D9D0-4A03-B5C8-4919794B9BD4}"/>
              </a:ext>
            </a:extLst>
          </p:cNvPr>
          <p:cNvSpPr txBox="1">
            <a:spLocks/>
          </p:cNvSpPr>
          <p:nvPr/>
        </p:nvSpPr>
        <p:spPr>
          <a:xfrm>
            <a:off x="756444" y="804863"/>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sp>
        <p:nvSpPr>
          <p:cNvPr id="2" name="矩形 1">
            <a:extLst>
              <a:ext uri="{FF2B5EF4-FFF2-40B4-BE49-F238E27FC236}">
                <a16:creationId xmlns:a16="http://schemas.microsoft.com/office/drawing/2014/main" id="{0E009122-10DD-404E-884B-7312A4B893BB}"/>
              </a:ext>
            </a:extLst>
          </p:cNvPr>
          <p:cNvSpPr/>
          <p:nvPr/>
        </p:nvSpPr>
        <p:spPr>
          <a:xfrm>
            <a:off x="736301" y="3035300"/>
            <a:ext cx="7923212" cy="2193925"/>
          </a:xfrm>
          <a:prstGeom prst="rect">
            <a:avLst/>
          </a:prstGeom>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1000"/>
              </a:spcBef>
              <a:buClr>
                <a:schemeClr val="tx1"/>
              </a:buClr>
              <a:buFont typeface="Arial" panose="020B0604020202020204" pitchFamily="34" charset="0"/>
              <a:buChar char="•"/>
            </a:pPr>
            <a:r>
              <a:rPr lang="en-US" altLang="zh-CN" sz="2400" dirty="0">
                <a:solidFill>
                  <a:srgbClr val="FF0000"/>
                </a:solidFill>
              </a:rPr>
              <a:t>VIC0INTSELECT</a:t>
            </a:r>
            <a:r>
              <a:rPr lang="en-US" altLang="zh-CN" sz="2400" dirty="0"/>
              <a:t>32</a:t>
            </a:r>
            <a:r>
              <a:rPr lang="zh-CN" altLang="en-US" sz="2400" dirty="0"/>
              <a:t>位，每一位对应一个中断源，用</a:t>
            </a:r>
            <a:r>
              <a:rPr lang="zh-CN" altLang="en-US" sz="2400" dirty="0">
                <a:effectLst>
                  <a:outerShdw blurRad="38100" dist="38100" dir="2700000" algn="tl">
                    <a:srgbClr val="C0C0C0"/>
                  </a:outerShdw>
                </a:effectLst>
              </a:rPr>
              <a:t>以选择中断源的中断类型</a:t>
            </a:r>
            <a:r>
              <a:rPr lang="zh-CN" altLang="en-US" sz="2400" dirty="0"/>
              <a:t>。</a:t>
            </a:r>
            <a:endParaRPr lang="en-US" altLang="zh-CN" sz="2400" dirty="0"/>
          </a:p>
          <a:p>
            <a:pPr algn="just">
              <a:spcBef>
                <a:spcPts val="1000"/>
              </a:spcBef>
              <a:buClr>
                <a:schemeClr val="tx1"/>
              </a:buClr>
              <a:buFont typeface="Arial" panose="020B0604020202020204" pitchFamily="34" charset="0"/>
              <a:buChar char="•"/>
            </a:pPr>
            <a:r>
              <a:rPr lang="zh-CN" altLang="en-US" sz="2400" dirty="0"/>
              <a:t>“</a:t>
            </a:r>
            <a:r>
              <a:rPr lang="en-US" altLang="zh-CN" sz="2400" dirty="0"/>
              <a:t>0</a:t>
            </a:r>
            <a:r>
              <a:rPr lang="zh-CN" altLang="en-US" sz="2400" dirty="0"/>
              <a:t>”表示</a:t>
            </a:r>
            <a:r>
              <a:rPr lang="en-US" altLang="zh-CN" sz="2400" dirty="0"/>
              <a:t>IRQ</a:t>
            </a:r>
            <a:r>
              <a:rPr lang="zh-CN" altLang="en-US" sz="2400" dirty="0"/>
              <a:t>中断，“</a:t>
            </a:r>
            <a:r>
              <a:rPr lang="en-US" altLang="zh-CN" sz="2400" dirty="0"/>
              <a:t>1</a:t>
            </a:r>
            <a:r>
              <a:rPr lang="zh-CN" altLang="en-US" sz="2400" dirty="0"/>
              <a:t>”表示</a:t>
            </a:r>
            <a:r>
              <a:rPr lang="en-US" altLang="zh-CN" sz="2400" dirty="0"/>
              <a:t>FIQ</a:t>
            </a:r>
            <a:r>
              <a:rPr lang="zh-CN" altLang="en-US" sz="2400" dirty="0"/>
              <a:t>中断。</a:t>
            </a:r>
            <a:endParaRPr lang="en-US" altLang="zh-CN" sz="2400" dirty="0"/>
          </a:p>
          <a:p>
            <a:pPr algn="just">
              <a:spcBef>
                <a:spcPts val="1000"/>
              </a:spcBef>
              <a:buClr>
                <a:schemeClr val="tx1"/>
              </a:buClr>
              <a:buFont typeface="Arial" panose="020B0604020202020204" pitchFamily="34" charset="0"/>
              <a:buChar char="•"/>
            </a:pPr>
            <a:r>
              <a:rPr lang="zh-CN" altLang="en-US" sz="2400" dirty="0"/>
              <a:t>所有中断源在中断请求时都要</a:t>
            </a:r>
            <a:r>
              <a:rPr lang="zh-CN" altLang="en-US" sz="2400" dirty="0">
                <a:solidFill>
                  <a:srgbClr val="9B4C25"/>
                </a:solidFill>
              </a:rPr>
              <a:t>确定使用哪一种中断模式</a:t>
            </a:r>
            <a:r>
              <a:rPr lang="zh-CN" altLang="en-US" sz="2400" dirty="0"/>
              <a:t>。</a:t>
            </a:r>
          </a:p>
        </p:txBody>
      </p:sp>
      <p:pic>
        <p:nvPicPr>
          <p:cNvPr id="6" name="图片 754691">
            <a:extLst>
              <a:ext uri="{FF2B5EF4-FFF2-40B4-BE49-F238E27FC236}">
                <a16:creationId xmlns:a16="http://schemas.microsoft.com/office/drawing/2014/main" id="{AC32B93B-21F4-4E6F-AEA3-C0A4FD8B3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5085184"/>
            <a:ext cx="8791575"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250"/>
                                        <p:tgtEl>
                                          <p:spTgt spid="2">
                                            <p:txEl>
                                              <p:pRg st="0" end="0"/>
                                            </p:txEl>
                                          </p:spTgt>
                                        </p:tgtEl>
                                      </p:cBhvr>
                                    </p:animEffect>
                                  </p:childTnLst>
                                </p:cTn>
                              </p:par>
                            </p:childTnLst>
                          </p:cTn>
                        </p:par>
                        <p:par>
                          <p:cTn id="8" fill="hold" nodeType="afterGroup">
                            <p:stCondLst>
                              <p:cond delay="250"/>
                            </p:stCondLst>
                            <p:childTnLst>
                              <p:par>
                                <p:cTn id="9" presetID="5"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checkerboard(across)">
                                      <p:cBhvr>
                                        <p:cTn id="11" dur="250"/>
                                        <p:tgtEl>
                                          <p:spTgt spid="2">
                                            <p:txEl>
                                              <p:pRg st="1" end="1"/>
                                            </p:txEl>
                                          </p:spTgt>
                                        </p:tgtEl>
                                      </p:cBhvr>
                                    </p:animEffect>
                                  </p:childTnLst>
                                </p:cTn>
                              </p:par>
                            </p:childTnLst>
                          </p:cTn>
                        </p:par>
                        <p:par>
                          <p:cTn id="12" fill="hold" nodeType="afterGroup">
                            <p:stCondLst>
                              <p:cond delay="500"/>
                            </p:stCondLst>
                            <p:childTnLst>
                              <p:par>
                                <p:cTn id="13" presetID="5"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heckerboard(across)">
                                      <p:cBhvr>
                                        <p:cTn id="15" dur="250"/>
                                        <p:tgtEl>
                                          <p:spTgt spid="2">
                                            <p:txEl>
                                              <p:pRg st="2" end="2"/>
                                            </p:txEl>
                                          </p:spTgt>
                                        </p:tgtEl>
                                      </p:cBhvr>
                                    </p:animEffect>
                                  </p:childTnLst>
                                </p:cTn>
                              </p:par>
                            </p:childTnLst>
                          </p:cTn>
                        </p:par>
                        <p:par>
                          <p:cTn id="16" fill="hold" nodeType="afterGroup">
                            <p:stCondLst>
                              <p:cond delay="750"/>
                            </p:stCondLst>
                            <p:childTnLst>
                              <p:par>
                                <p:cTn id="17" presetID="9"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E02A6EB5-E9A6-4433-ABB7-C6A62E633E9A}"/>
              </a:ext>
            </a:extLst>
          </p:cNvPr>
          <p:cNvSpPr>
            <a:spLocks noGrp="1"/>
          </p:cNvSpPr>
          <p:nvPr>
            <p:ph sz="quarter" idx="13"/>
          </p:nvPr>
        </p:nvSpPr>
        <p:spPr>
          <a:xfrm>
            <a:off x="711018" y="1734476"/>
            <a:ext cx="8458200" cy="612775"/>
          </a:xfrm>
        </p:spPr>
        <p:txBody>
          <a:bodyPr rtlCol="0">
            <a:noAutofit/>
          </a:bodyPr>
          <a:lstStyle/>
          <a:p>
            <a:pPr eaLnBrk="1" fontAlgn="auto" hangingPunct="1">
              <a:spcAft>
                <a:spcPts val="0"/>
              </a:spcAft>
              <a:buFont typeface="Wingdings 2" charset="2"/>
              <a:buNone/>
              <a:defRPr/>
            </a:pPr>
            <a:r>
              <a:rPr lang="en-US" altLang="zh-CN" sz="2400" dirty="0"/>
              <a:t>2) VIC0INTSELECT</a:t>
            </a:r>
            <a:r>
              <a:rPr lang="zh-CN" altLang="zh-CN" sz="2400" dirty="0"/>
              <a:t>、</a:t>
            </a:r>
            <a:r>
              <a:rPr lang="en-US" altLang="zh-CN" sz="2400" dirty="0"/>
              <a:t>VIC0INTENABLE</a:t>
            </a:r>
            <a:r>
              <a:rPr lang="zh-CN" altLang="zh-CN" sz="2400" dirty="0"/>
              <a:t>和</a:t>
            </a:r>
            <a:r>
              <a:rPr lang="en-US" altLang="zh-CN" sz="2400" dirty="0"/>
              <a:t>VIC0INTENCLEAR</a:t>
            </a:r>
            <a:r>
              <a:rPr lang="zh-CN" altLang="zh-CN" sz="2400" dirty="0"/>
              <a:t>寄存器</a:t>
            </a:r>
            <a:endParaRPr lang="en-US" altLang="zh-CN" sz="2400" dirty="0"/>
          </a:p>
        </p:txBody>
      </p:sp>
      <p:sp>
        <p:nvSpPr>
          <p:cNvPr id="5" name="内容占位符 2">
            <a:extLst>
              <a:ext uri="{FF2B5EF4-FFF2-40B4-BE49-F238E27FC236}">
                <a16:creationId xmlns:a16="http://schemas.microsoft.com/office/drawing/2014/main" id="{553B9F99-135B-4B0C-8190-B178DA6F40B4}"/>
              </a:ext>
            </a:extLst>
          </p:cNvPr>
          <p:cNvSpPr txBox="1">
            <a:spLocks/>
          </p:cNvSpPr>
          <p:nvPr/>
        </p:nvSpPr>
        <p:spPr>
          <a:xfrm>
            <a:off x="827584" y="836022"/>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sp>
        <p:nvSpPr>
          <p:cNvPr id="2" name="矩形 1">
            <a:extLst>
              <a:ext uri="{FF2B5EF4-FFF2-40B4-BE49-F238E27FC236}">
                <a16:creationId xmlns:a16="http://schemas.microsoft.com/office/drawing/2014/main" id="{4A12E47E-2D18-4233-BBD1-91BA517DB39C}"/>
              </a:ext>
            </a:extLst>
          </p:cNvPr>
          <p:cNvSpPr/>
          <p:nvPr/>
        </p:nvSpPr>
        <p:spPr>
          <a:xfrm>
            <a:off x="711018" y="2384387"/>
            <a:ext cx="8212137" cy="1938338"/>
          </a:xfrm>
          <a:prstGeom prst="rect">
            <a:avLst/>
          </a:prstGeom>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1000"/>
              </a:spcBef>
              <a:buClr>
                <a:schemeClr val="tx1"/>
              </a:buClr>
              <a:buFont typeface="Arial" panose="020B0604020202020204" pitchFamily="34" charset="0"/>
              <a:buChar char="•"/>
            </a:pPr>
            <a:r>
              <a:rPr lang="en-US" altLang="zh-CN" sz="2400" dirty="0">
                <a:solidFill>
                  <a:srgbClr val="FF0000"/>
                </a:solidFill>
              </a:rPr>
              <a:t>VIC0INTENABLE</a:t>
            </a:r>
            <a:r>
              <a:rPr lang="en-US" altLang="zh-CN" sz="2400" dirty="0"/>
              <a:t>32</a:t>
            </a:r>
            <a:r>
              <a:rPr lang="zh-CN" altLang="en-US" sz="2400" dirty="0"/>
              <a:t>位，每一位对应一个中断源。</a:t>
            </a:r>
            <a:endParaRPr lang="en-US" altLang="zh-CN" sz="2400" dirty="0"/>
          </a:p>
          <a:p>
            <a:pPr>
              <a:buFont typeface="Arial" panose="020B0604020202020204" pitchFamily="34" charset="0"/>
              <a:buChar char="•"/>
            </a:pPr>
            <a:r>
              <a:rPr lang="zh-CN" altLang="en-US" sz="2400" dirty="0"/>
              <a:t>为</a:t>
            </a:r>
            <a:r>
              <a:rPr lang="zh-CN" altLang="en-US" sz="2400" dirty="0">
                <a:solidFill>
                  <a:srgbClr val="FF0000"/>
                </a:solidFill>
              </a:rPr>
              <a:t>读（</a:t>
            </a:r>
            <a:r>
              <a:rPr lang="en-US" altLang="zh-CN" sz="2400" dirty="0">
                <a:solidFill>
                  <a:srgbClr val="FF0000"/>
                </a:solidFill>
                <a:effectLst>
                  <a:outerShdw blurRad="38100" dist="38100" dir="2700000" algn="tl">
                    <a:srgbClr val="C0C0C0"/>
                  </a:outerShdw>
                </a:effectLst>
              </a:rPr>
              <a:t>Read</a:t>
            </a:r>
            <a:r>
              <a:rPr lang="zh-CN" altLang="en-US" sz="2400" dirty="0">
                <a:solidFill>
                  <a:srgbClr val="FF0000"/>
                </a:solidFill>
                <a:effectLst>
                  <a:outerShdw blurRad="38100" dist="38100" dir="2700000" algn="tl">
                    <a:srgbClr val="C0C0C0"/>
                  </a:outerShdw>
                </a:effectLst>
              </a:rPr>
              <a:t>）</a:t>
            </a:r>
            <a:r>
              <a:rPr lang="zh-CN" altLang="en-US" sz="2400" dirty="0"/>
              <a:t>状态时，“</a:t>
            </a:r>
            <a:r>
              <a:rPr lang="en-US" altLang="zh-CN" sz="2400" dirty="0"/>
              <a:t>0</a:t>
            </a:r>
            <a:r>
              <a:rPr lang="zh-CN" altLang="en-US" sz="2400" dirty="0"/>
              <a:t>”表示对应的中断被挂起；“</a:t>
            </a:r>
            <a:r>
              <a:rPr lang="en-US" altLang="zh-CN" sz="2400" dirty="0"/>
              <a:t>1</a:t>
            </a:r>
            <a:r>
              <a:rPr lang="zh-CN" altLang="en-US" sz="2400" dirty="0"/>
              <a:t>”表示相应的中断被允许。</a:t>
            </a:r>
          </a:p>
          <a:p>
            <a:pPr>
              <a:buFont typeface="Arial" panose="020B0604020202020204" pitchFamily="34" charset="0"/>
              <a:buChar char="•"/>
            </a:pPr>
            <a:r>
              <a:rPr lang="zh-CN" altLang="en-US" sz="2400" dirty="0"/>
              <a:t>为</a:t>
            </a:r>
            <a:r>
              <a:rPr lang="zh-CN" altLang="en-US" sz="2400" dirty="0">
                <a:solidFill>
                  <a:srgbClr val="FF0000"/>
                </a:solidFill>
              </a:rPr>
              <a:t>写（</a:t>
            </a:r>
            <a:r>
              <a:rPr lang="en-US" altLang="zh-CN" sz="2400" dirty="0">
                <a:solidFill>
                  <a:srgbClr val="FF0000"/>
                </a:solidFill>
                <a:effectLst>
                  <a:outerShdw blurRad="38100" dist="38100" dir="2700000" algn="tl">
                    <a:srgbClr val="C0C0C0"/>
                  </a:outerShdw>
                </a:effectLst>
              </a:rPr>
              <a:t>Write</a:t>
            </a:r>
            <a:r>
              <a:rPr lang="zh-CN" altLang="en-US" sz="2400" dirty="0">
                <a:solidFill>
                  <a:srgbClr val="FF0000"/>
                </a:solidFill>
                <a:effectLst>
                  <a:outerShdw blurRad="38100" dist="38100" dir="2700000" algn="tl">
                    <a:srgbClr val="C0C0C0"/>
                  </a:outerShdw>
                </a:effectLst>
              </a:rPr>
              <a:t>）</a:t>
            </a:r>
            <a:r>
              <a:rPr lang="zh-CN" altLang="en-US" sz="2400" dirty="0"/>
              <a:t>状态时：“</a:t>
            </a:r>
            <a:r>
              <a:rPr lang="en-US" altLang="zh-CN" sz="2400" dirty="0"/>
              <a:t>0</a:t>
            </a:r>
            <a:r>
              <a:rPr lang="zh-CN" altLang="en-US" sz="2400" dirty="0"/>
              <a:t>”对中断的状态没有影响；“</a:t>
            </a:r>
            <a:r>
              <a:rPr lang="en-US" altLang="zh-CN" sz="2400" dirty="0"/>
              <a:t>1</a:t>
            </a:r>
            <a:r>
              <a:rPr lang="zh-CN" altLang="en-US" sz="2400" dirty="0"/>
              <a:t>”表示中断使能，复位后所有中断不可用。</a:t>
            </a:r>
          </a:p>
        </p:txBody>
      </p:sp>
      <p:pic>
        <p:nvPicPr>
          <p:cNvPr id="7" name="图片 756739">
            <a:extLst>
              <a:ext uri="{FF2B5EF4-FFF2-40B4-BE49-F238E27FC236}">
                <a16:creationId xmlns:a16="http://schemas.microsoft.com/office/drawing/2014/main" id="{C4B7AFE0-2A46-45B5-8042-9710ECCDB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140" y="4272864"/>
            <a:ext cx="7488832" cy="2663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250"/>
                                        <p:tgtEl>
                                          <p:spTgt spid="2">
                                            <p:txEl>
                                              <p:pRg st="0" end="0"/>
                                            </p:txEl>
                                          </p:spTgt>
                                        </p:tgtEl>
                                      </p:cBhvr>
                                    </p:animEffect>
                                  </p:childTnLst>
                                </p:cTn>
                              </p:par>
                            </p:childTnLst>
                          </p:cTn>
                        </p:par>
                        <p:par>
                          <p:cTn id="8" fill="hold" nodeType="afterGroup">
                            <p:stCondLst>
                              <p:cond delay="2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250"/>
                                        <p:tgtEl>
                                          <p:spTgt spid="2">
                                            <p:txEl>
                                              <p:pRg st="1" end="1"/>
                                            </p:txEl>
                                          </p:spTgt>
                                        </p:tgtEl>
                                      </p:cBhvr>
                                    </p:animEffect>
                                  </p:childTnLst>
                                </p:cTn>
                              </p:par>
                            </p:childTnLst>
                          </p:cTn>
                        </p:par>
                        <p:par>
                          <p:cTn id="12" fill="hold" nodeType="afterGroup">
                            <p:stCondLst>
                              <p:cond delay="500"/>
                            </p:stCondLst>
                            <p:childTnLst>
                              <p:par>
                                <p:cTn id="13" presetID="3"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250"/>
                                        <p:tgtEl>
                                          <p:spTgt spid="2">
                                            <p:txEl>
                                              <p:pRg st="2" end="2"/>
                                            </p:txEl>
                                          </p:spTgt>
                                        </p:tgtEl>
                                      </p:cBhvr>
                                    </p:animEffect>
                                  </p:childTnLst>
                                </p:cTn>
                              </p:par>
                            </p:childTnLst>
                          </p:cTn>
                        </p:par>
                        <p:par>
                          <p:cTn id="16" fill="hold" nodeType="afterGroup">
                            <p:stCondLst>
                              <p:cond delay="750"/>
                            </p:stCondLst>
                            <p:childTnLst>
                              <p:par>
                                <p:cTn id="17" presetID="9"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4D79FCB8-FFF8-417F-ADDC-94F801212FB6}"/>
              </a:ext>
            </a:extLst>
          </p:cNvPr>
          <p:cNvSpPr>
            <a:spLocks noGrp="1"/>
          </p:cNvSpPr>
          <p:nvPr>
            <p:ph sz="quarter" idx="13"/>
          </p:nvPr>
        </p:nvSpPr>
        <p:spPr>
          <a:xfrm>
            <a:off x="662455" y="1980580"/>
            <a:ext cx="8458200" cy="612775"/>
          </a:xfrm>
        </p:spPr>
        <p:txBody>
          <a:bodyPr rtlCol="0">
            <a:noAutofit/>
          </a:bodyPr>
          <a:lstStyle/>
          <a:p>
            <a:pPr eaLnBrk="1" fontAlgn="auto" hangingPunct="1">
              <a:spcAft>
                <a:spcPts val="0"/>
              </a:spcAft>
              <a:buFont typeface="Wingdings 2" charset="2"/>
              <a:buNone/>
              <a:defRPr/>
            </a:pPr>
            <a:r>
              <a:rPr lang="en-US" altLang="zh-CN" sz="2400" dirty="0"/>
              <a:t>2) VIC0INTSELECT</a:t>
            </a:r>
            <a:r>
              <a:rPr lang="zh-CN" altLang="zh-CN" sz="2400" dirty="0"/>
              <a:t>、</a:t>
            </a:r>
            <a:r>
              <a:rPr lang="en-US" altLang="zh-CN" sz="2400" dirty="0"/>
              <a:t>VIC0INTENABLE</a:t>
            </a:r>
            <a:r>
              <a:rPr lang="zh-CN" altLang="zh-CN" sz="2400" dirty="0"/>
              <a:t>和</a:t>
            </a:r>
            <a:r>
              <a:rPr lang="en-US" altLang="zh-CN" sz="2400" dirty="0"/>
              <a:t>VIC0INTENCLEAR</a:t>
            </a:r>
            <a:r>
              <a:rPr lang="zh-CN" altLang="zh-CN" sz="2400" dirty="0"/>
              <a:t>寄存器</a:t>
            </a:r>
            <a:endParaRPr lang="en-US" altLang="zh-CN" sz="2400" dirty="0"/>
          </a:p>
        </p:txBody>
      </p:sp>
      <p:sp>
        <p:nvSpPr>
          <p:cNvPr id="5" name="内容占位符 2">
            <a:extLst>
              <a:ext uri="{FF2B5EF4-FFF2-40B4-BE49-F238E27FC236}">
                <a16:creationId xmlns:a16="http://schemas.microsoft.com/office/drawing/2014/main" id="{16C3E17E-AE78-49DE-819B-834340898FAE}"/>
              </a:ext>
            </a:extLst>
          </p:cNvPr>
          <p:cNvSpPr txBox="1">
            <a:spLocks/>
          </p:cNvSpPr>
          <p:nvPr/>
        </p:nvSpPr>
        <p:spPr>
          <a:xfrm>
            <a:off x="773580" y="804861"/>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sp>
        <p:nvSpPr>
          <p:cNvPr id="2" name="矩形 1">
            <a:extLst>
              <a:ext uri="{FF2B5EF4-FFF2-40B4-BE49-F238E27FC236}">
                <a16:creationId xmlns:a16="http://schemas.microsoft.com/office/drawing/2014/main" id="{091EF8FA-B04C-4B6F-BAEF-681EEE838B35}"/>
              </a:ext>
            </a:extLst>
          </p:cNvPr>
          <p:cNvSpPr>
            <a:spLocks noChangeArrowheads="1"/>
          </p:cNvSpPr>
          <p:nvPr/>
        </p:nvSpPr>
        <p:spPr bwMode="auto">
          <a:xfrm>
            <a:off x="662455" y="2945162"/>
            <a:ext cx="799465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a:r>
              <a:rPr lang="en-US" altLang="zh-CN" sz="2400" dirty="0">
                <a:solidFill>
                  <a:srgbClr val="FF0000"/>
                </a:solidFill>
                <a:latin typeface="Arial" panose="020B0604020202020204" pitchFamily="34" charset="0"/>
              </a:rPr>
              <a:t>VIC0INTENCLEAR</a:t>
            </a:r>
            <a:r>
              <a:rPr lang="en-US" altLang="zh-CN" sz="2400" dirty="0">
                <a:latin typeface="Arial" panose="020B0604020202020204" pitchFamily="34" charset="0"/>
              </a:rPr>
              <a:t>32</a:t>
            </a:r>
            <a:r>
              <a:rPr lang="zh-CN" altLang="en-US" sz="2400" dirty="0">
                <a:latin typeface="Arial" panose="020B0604020202020204" pitchFamily="34" charset="0"/>
              </a:rPr>
              <a:t>位，每一位对应一个中断源。</a:t>
            </a:r>
            <a:endParaRPr lang="en-US" altLang="zh-CN" sz="2400" dirty="0">
              <a:latin typeface="Arial" panose="020B0604020202020204" pitchFamily="34" charset="0"/>
            </a:endParaRPr>
          </a:p>
          <a:p>
            <a:pPr algn="just">
              <a:buClrTx/>
            </a:pPr>
            <a:r>
              <a:rPr lang="zh-CN" altLang="en-US" sz="2400" dirty="0">
                <a:latin typeface="Arial" panose="020B0604020202020204" pitchFamily="34" charset="0"/>
              </a:rPr>
              <a:t>用于清除</a:t>
            </a:r>
            <a:r>
              <a:rPr lang="en-US" altLang="zh-CN" sz="2400" dirty="0">
                <a:latin typeface="Arial" panose="020B0604020202020204" pitchFamily="34" charset="0"/>
              </a:rPr>
              <a:t>VIC0INTENABLE</a:t>
            </a:r>
            <a:r>
              <a:rPr lang="zh-CN" altLang="en-US" sz="2400" dirty="0">
                <a:latin typeface="Arial" panose="020B0604020202020204" pitchFamily="34" charset="0"/>
              </a:rPr>
              <a:t>中相应的位，写入“</a:t>
            </a:r>
            <a:r>
              <a:rPr lang="en-US" altLang="zh-CN" sz="2400" dirty="0">
                <a:latin typeface="Arial" panose="020B0604020202020204" pitchFamily="34" charset="0"/>
              </a:rPr>
              <a:t>1</a:t>
            </a:r>
            <a:r>
              <a:rPr lang="zh-CN" altLang="en-US" sz="2400" dirty="0">
                <a:latin typeface="Arial" panose="020B0604020202020204" pitchFamily="34" charset="0"/>
              </a:rPr>
              <a:t>”</a:t>
            </a:r>
            <a:br>
              <a:rPr lang="en-US" altLang="zh-CN" sz="2400" dirty="0">
                <a:latin typeface="Arial" panose="020B0604020202020204" pitchFamily="34" charset="0"/>
              </a:rPr>
            </a:br>
            <a:r>
              <a:rPr lang="zh-CN" altLang="en-US" sz="2400" dirty="0">
                <a:latin typeface="Arial" panose="020B0604020202020204" pitchFamily="34" charset="0"/>
              </a:rPr>
              <a:t>时把</a:t>
            </a:r>
            <a:r>
              <a:rPr lang="en-US" altLang="zh-CN" sz="2400" dirty="0">
                <a:latin typeface="Arial" panose="020B0604020202020204" pitchFamily="34" charset="0"/>
              </a:rPr>
              <a:t>VIC0INTENABLE</a:t>
            </a:r>
            <a:r>
              <a:rPr lang="zh-CN" altLang="en-US" sz="2400" dirty="0">
                <a:latin typeface="Arial" panose="020B0604020202020204" pitchFamily="34" charset="0"/>
              </a:rPr>
              <a:t>中开启的中断禁止掉，</a:t>
            </a:r>
            <a:endParaRPr lang="en-US" altLang="zh-CN" sz="2400" dirty="0">
              <a:latin typeface="Arial" panose="020B0604020202020204" pitchFamily="34" charset="0"/>
            </a:endParaRPr>
          </a:p>
        </p:txBody>
      </p:sp>
      <p:pic>
        <p:nvPicPr>
          <p:cNvPr id="3" name="图片 2">
            <a:extLst>
              <a:ext uri="{FF2B5EF4-FFF2-40B4-BE49-F238E27FC236}">
                <a16:creationId xmlns:a16="http://schemas.microsoft.com/office/drawing/2014/main" id="{10FB57B4-FA31-4572-8860-DCD6BD4C7874}"/>
              </a:ext>
            </a:extLst>
          </p:cNvPr>
          <p:cNvPicPr>
            <a:picLocks noChangeAspect="1"/>
          </p:cNvPicPr>
          <p:nvPr/>
        </p:nvPicPr>
        <p:blipFill>
          <a:blip r:embed="rId2">
            <a:extLst>
              <a:ext uri="{28A0092B-C50C-407E-A947-70E740481C1C}">
                <a14:useLocalDpi xmlns:a14="http://schemas.microsoft.com/office/drawing/2010/main" val="0"/>
              </a:ext>
            </a:extLst>
          </a:blip>
          <a:srcRect t="76158"/>
          <a:stretch>
            <a:fillRect/>
          </a:stretch>
        </p:blipFill>
        <p:spPr bwMode="auto">
          <a:xfrm>
            <a:off x="296863" y="5198175"/>
            <a:ext cx="87630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250"/>
                                        <p:tgtEl>
                                          <p:spTgt spid="2">
                                            <p:txEl>
                                              <p:pRg st="0" end="0"/>
                                            </p:txEl>
                                          </p:spTgt>
                                        </p:tgtEl>
                                      </p:cBhvr>
                                    </p:animEffect>
                                  </p:childTnLst>
                                </p:cTn>
                              </p:par>
                            </p:childTnLst>
                          </p:cTn>
                        </p:par>
                        <p:par>
                          <p:cTn id="8" fill="hold" nodeType="afterGroup">
                            <p:stCondLst>
                              <p:cond delay="250"/>
                            </p:stCondLst>
                            <p:childTnLst>
                              <p:par>
                                <p:cTn id="9" presetID="5"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checkerboard(across)">
                                      <p:cBhvr>
                                        <p:cTn id="11" dur="250"/>
                                        <p:tgtEl>
                                          <p:spTgt spid="2">
                                            <p:txEl>
                                              <p:pRg st="1" end="1"/>
                                            </p:txEl>
                                          </p:spTgt>
                                        </p:tgtEl>
                                      </p:cBhvr>
                                    </p:animEffect>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2E498854-60DD-4BE9-8450-57062B2812F8}"/>
              </a:ext>
            </a:extLst>
          </p:cNvPr>
          <p:cNvSpPr>
            <a:spLocks noGrp="1"/>
          </p:cNvSpPr>
          <p:nvPr>
            <p:ph sz="quarter" idx="13"/>
          </p:nvPr>
        </p:nvSpPr>
        <p:spPr>
          <a:xfrm>
            <a:off x="681038" y="1877686"/>
            <a:ext cx="8458200" cy="685800"/>
          </a:xfrm>
        </p:spPr>
        <p:txBody>
          <a:bodyPr>
            <a:noAutofit/>
          </a:bodyPr>
          <a:lstStyle/>
          <a:p>
            <a:pPr eaLnBrk="1" hangingPunct="1">
              <a:buFont typeface="Wingdings 2" panose="05020102010507070707" pitchFamily="18" charset="2"/>
              <a:buNone/>
            </a:pPr>
            <a:r>
              <a:rPr lang="en-US" altLang="zh-CN" sz="2400" cap="none" dirty="0"/>
              <a:t>3) VIC0ADDRESS</a:t>
            </a:r>
            <a:r>
              <a:rPr lang="zh-CN" altLang="zh-CN" sz="2400" cap="none" dirty="0"/>
              <a:t>和</a:t>
            </a:r>
            <a:r>
              <a:rPr lang="en-US" altLang="zh-CN" sz="2400" cap="none" dirty="0"/>
              <a:t>VIC0VECTADDR[0:31]</a:t>
            </a:r>
            <a:r>
              <a:rPr lang="zh-CN" altLang="zh-CN" sz="2400" cap="none" dirty="0"/>
              <a:t>寄存器</a:t>
            </a:r>
            <a:endParaRPr lang="en-US" altLang="zh-CN" sz="2400" cap="none" dirty="0"/>
          </a:p>
        </p:txBody>
      </p:sp>
      <p:sp>
        <p:nvSpPr>
          <p:cNvPr id="5" name="内容占位符 2">
            <a:extLst>
              <a:ext uri="{FF2B5EF4-FFF2-40B4-BE49-F238E27FC236}">
                <a16:creationId xmlns:a16="http://schemas.microsoft.com/office/drawing/2014/main" id="{CE1EF799-E0E8-46AD-9F0A-B7B20E9BACB0}"/>
              </a:ext>
            </a:extLst>
          </p:cNvPr>
          <p:cNvSpPr txBox="1">
            <a:spLocks/>
          </p:cNvSpPr>
          <p:nvPr/>
        </p:nvSpPr>
        <p:spPr>
          <a:xfrm>
            <a:off x="828675" y="798003"/>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pic>
        <p:nvPicPr>
          <p:cNvPr id="2" name="图片 1">
            <a:extLst>
              <a:ext uri="{FF2B5EF4-FFF2-40B4-BE49-F238E27FC236}">
                <a16:creationId xmlns:a16="http://schemas.microsoft.com/office/drawing/2014/main" id="{DDF07C1A-3BB4-4CF0-A935-3EBFB4955717}"/>
              </a:ext>
            </a:extLst>
          </p:cNvPr>
          <p:cNvPicPr>
            <a:picLocks noChangeAspect="1"/>
          </p:cNvPicPr>
          <p:nvPr/>
        </p:nvPicPr>
        <p:blipFill>
          <a:blip r:embed="rId2">
            <a:extLst>
              <a:ext uri="{28A0092B-C50C-407E-A947-70E740481C1C}">
                <a14:useLocalDpi xmlns:a14="http://schemas.microsoft.com/office/drawing/2010/main" val="0"/>
              </a:ext>
            </a:extLst>
          </a:blip>
          <a:srcRect t="11143"/>
          <a:stretch>
            <a:fillRect/>
          </a:stretch>
        </p:blipFill>
        <p:spPr bwMode="auto">
          <a:xfrm>
            <a:off x="25043" y="4155221"/>
            <a:ext cx="9144000"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5ECB525C-483A-44A4-B163-40E31BA23C66}"/>
              </a:ext>
            </a:extLst>
          </p:cNvPr>
          <p:cNvSpPr>
            <a:spLocks noChangeArrowheads="1"/>
          </p:cNvSpPr>
          <p:nvPr/>
        </p:nvSpPr>
        <p:spPr bwMode="auto">
          <a:xfrm>
            <a:off x="681038" y="2606248"/>
            <a:ext cx="8067675"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a:lnSpc>
                <a:spcPct val="100000"/>
              </a:lnSpc>
            </a:pPr>
            <a:r>
              <a:rPr lang="en-US" altLang="zh-CN" sz="2400" dirty="0">
                <a:solidFill>
                  <a:srgbClr val="FF0000"/>
                </a:solidFill>
                <a:latin typeface="Arial" panose="020B0604020202020204" pitchFamily="34" charset="0"/>
              </a:rPr>
              <a:t>VIC0ADDRESS</a:t>
            </a:r>
            <a:r>
              <a:rPr lang="zh-CN" altLang="en-US" sz="2400" dirty="0">
                <a:latin typeface="Arial" panose="020B0604020202020204" pitchFamily="34" charset="0"/>
              </a:rPr>
              <a:t>存储中断服务程序（</a:t>
            </a:r>
            <a:r>
              <a:rPr lang="en-US" altLang="zh-CN" sz="2400" dirty="0">
                <a:latin typeface="Arial" panose="020B0604020202020204" pitchFamily="34" charset="0"/>
              </a:rPr>
              <a:t>Interrupt Service Program</a:t>
            </a:r>
            <a:r>
              <a:rPr lang="zh-CN" altLang="en-US" sz="2400" dirty="0">
                <a:latin typeface="Arial" panose="020B0604020202020204" pitchFamily="34" charset="0"/>
              </a:rPr>
              <a:t>，</a:t>
            </a:r>
            <a:r>
              <a:rPr lang="en-US" altLang="zh-CN" sz="2400" dirty="0">
                <a:latin typeface="Arial" panose="020B0604020202020204" pitchFamily="34" charset="0"/>
              </a:rPr>
              <a:t>ISP</a:t>
            </a:r>
            <a:r>
              <a:rPr lang="zh-CN" altLang="en-US" sz="2400" dirty="0">
                <a:latin typeface="Arial" panose="020B0604020202020204" pitchFamily="34" charset="0"/>
              </a:rPr>
              <a:t>）的入口地址。</a:t>
            </a:r>
            <a:endParaRPr lang="en-US" altLang="zh-CN" sz="2400" dirty="0">
              <a:latin typeface="Arial" panose="020B0604020202020204" pitchFamily="34" charset="0"/>
            </a:endParaRPr>
          </a:p>
          <a:p>
            <a:pPr algn="just">
              <a:lnSpc>
                <a:spcPct val="100000"/>
              </a:lnSpc>
              <a:buClrTx/>
            </a:pPr>
            <a:r>
              <a:rPr lang="zh-CN" altLang="en-US" sz="2400" dirty="0">
                <a:latin typeface="Arial" panose="020B0604020202020204" pitchFamily="34" charset="0"/>
              </a:rPr>
              <a:t>中断处理完毕后必需清零。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250"/>
                                        <p:tgtEl>
                                          <p:spTgt spid="3">
                                            <p:txEl>
                                              <p:pRg st="0" end="0"/>
                                            </p:txEl>
                                          </p:spTgt>
                                        </p:tgtEl>
                                      </p:cBhvr>
                                    </p:animEffect>
                                  </p:childTnLst>
                                </p:cTn>
                              </p:par>
                            </p:childTnLst>
                          </p:cTn>
                        </p:par>
                        <p:par>
                          <p:cTn id="8" fill="hold" nodeType="afterGroup">
                            <p:stCondLst>
                              <p:cond delay="2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250"/>
                                        <p:tgtEl>
                                          <p:spTgt spid="3">
                                            <p:txEl>
                                              <p:pRg st="1" end="1"/>
                                            </p:txEl>
                                          </p:spTgt>
                                        </p:tgtEl>
                                      </p:cBhvr>
                                    </p:animEffect>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EF4E1B24-D3E1-4810-ABCB-09CBA65184CE}"/>
              </a:ext>
            </a:extLst>
          </p:cNvPr>
          <p:cNvSpPr>
            <a:spLocks noGrp="1"/>
          </p:cNvSpPr>
          <p:nvPr>
            <p:ph sz="quarter" idx="13"/>
          </p:nvPr>
        </p:nvSpPr>
        <p:spPr>
          <a:xfrm>
            <a:off x="685800" y="1922387"/>
            <a:ext cx="8458200" cy="685800"/>
          </a:xfrm>
        </p:spPr>
        <p:txBody>
          <a:bodyPr>
            <a:noAutofit/>
          </a:bodyPr>
          <a:lstStyle/>
          <a:p>
            <a:pPr eaLnBrk="1" hangingPunct="1">
              <a:buFont typeface="Wingdings 2" panose="05020102010507070707" pitchFamily="18" charset="2"/>
              <a:buNone/>
            </a:pPr>
            <a:r>
              <a:rPr lang="en-US" altLang="zh-CN" sz="2400" cap="none" dirty="0"/>
              <a:t>3) VIC0ADDRESS</a:t>
            </a:r>
            <a:r>
              <a:rPr lang="zh-CN" altLang="zh-CN" sz="2400" cap="none" dirty="0"/>
              <a:t>和</a:t>
            </a:r>
            <a:r>
              <a:rPr lang="en-US" altLang="zh-CN" sz="2400" cap="none" dirty="0"/>
              <a:t>VIC0VECTADDR[0:31]</a:t>
            </a:r>
            <a:r>
              <a:rPr lang="zh-CN" altLang="zh-CN" sz="2400" cap="none" dirty="0"/>
              <a:t>寄存器</a:t>
            </a:r>
            <a:endParaRPr lang="en-US" altLang="zh-CN" sz="2400" cap="none" dirty="0"/>
          </a:p>
        </p:txBody>
      </p:sp>
      <p:sp>
        <p:nvSpPr>
          <p:cNvPr id="5" name="内容占位符 2">
            <a:extLst>
              <a:ext uri="{FF2B5EF4-FFF2-40B4-BE49-F238E27FC236}">
                <a16:creationId xmlns:a16="http://schemas.microsoft.com/office/drawing/2014/main" id="{49495483-FEFF-48BC-A219-BA96489D0235}"/>
              </a:ext>
            </a:extLst>
          </p:cNvPr>
          <p:cNvSpPr txBox="1">
            <a:spLocks/>
          </p:cNvSpPr>
          <p:nvPr/>
        </p:nvSpPr>
        <p:spPr>
          <a:xfrm>
            <a:off x="828675" y="761208"/>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sp>
        <p:nvSpPr>
          <p:cNvPr id="3" name="矩形 2">
            <a:extLst>
              <a:ext uri="{FF2B5EF4-FFF2-40B4-BE49-F238E27FC236}">
                <a16:creationId xmlns:a16="http://schemas.microsoft.com/office/drawing/2014/main" id="{9D7342B2-1AC4-4A34-99C1-7E7FFD1ADC80}"/>
              </a:ext>
            </a:extLst>
          </p:cNvPr>
          <p:cNvSpPr>
            <a:spLocks noChangeArrowheads="1"/>
          </p:cNvSpPr>
          <p:nvPr/>
        </p:nvSpPr>
        <p:spPr bwMode="auto">
          <a:xfrm>
            <a:off x="659606" y="2742239"/>
            <a:ext cx="80676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a:lnSpc>
                <a:spcPct val="100000"/>
              </a:lnSpc>
            </a:pPr>
            <a:r>
              <a:rPr lang="en-US" altLang="zh-CN" sz="2400" dirty="0">
                <a:solidFill>
                  <a:srgbClr val="FF0000"/>
                </a:solidFill>
                <a:latin typeface="Arial" panose="020B0604020202020204" pitchFamily="34" charset="0"/>
              </a:rPr>
              <a:t>VIC0VECTADDR0 ~ VIC0VECTADDR31</a:t>
            </a:r>
            <a:r>
              <a:rPr lang="zh-CN" altLang="en-US" sz="2400" dirty="0">
                <a:latin typeface="Arial" panose="020B0604020202020204" pitchFamily="34" charset="0"/>
              </a:rPr>
              <a:t>共</a:t>
            </a:r>
            <a:r>
              <a:rPr lang="en-US" altLang="zh-CN" sz="2400" dirty="0">
                <a:latin typeface="Arial" panose="020B0604020202020204" pitchFamily="34" charset="0"/>
              </a:rPr>
              <a:t>32</a:t>
            </a:r>
            <a:r>
              <a:rPr lang="zh-CN" altLang="en-US" sz="2400" dirty="0">
                <a:latin typeface="Arial" panose="020B0604020202020204" pitchFamily="34" charset="0"/>
              </a:rPr>
              <a:t>个寄存器，存储中断服务程序</a:t>
            </a:r>
            <a:r>
              <a:rPr lang="en-US" altLang="zh-CN" sz="2400" dirty="0">
                <a:latin typeface="Arial" panose="020B0604020202020204" pitchFamily="34" charset="0"/>
              </a:rPr>
              <a:t>ISP</a:t>
            </a:r>
            <a:r>
              <a:rPr lang="zh-CN" altLang="en-US" sz="2400" dirty="0">
                <a:latin typeface="Arial" panose="020B0604020202020204" pitchFamily="34" charset="0"/>
              </a:rPr>
              <a:t>的入口地址。</a:t>
            </a:r>
            <a:endParaRPr lang="en-US" altLang="zh-CN" sz="2400" dirty="0">
              <a:latin typeface="Arial" panose="020B0604020202020204" pitchFamily="34" charset="0"/>
            </a:endParaRPr>
          </a:p>
          <a:p>
            <a:pPr algn="just">
              <a:lnSpc>
                <a:spcPct val="100000"/>
              </a:lnSpc>
            </a:pPr>
            <a:r>
              <a:rPr lang="zh-CN" altLang="en-US" sz="2400" dirty="0">
                <a:latin typeface="Arial" panose="020B0604020202020204" pitchFamily="34" charset="0"/>
              </a:rPr>
              <a:t>处理中断时，根据中断优先级，将</a:t>
            </a:r>
            <a:r>
              <a:rPr lang="en-US" altLang="zh-CN" sz="2400" dirty="0">
                <a:latin typeface="Arial" panose="020B0604020202020204" pitchFamily="34" charset="0"/>
              </a:rPr>
              <a:t>ISP</a:t>
            </a:r>
            <a:r>
              <a:rPr lang="zh-CN" altLang="en-US" sz="2400" dirty="0">
                <a:latin typeface="Arial" panose="020B0604020202020204" pitchFamily="34" charset="0"/>
              </a:rPr>
              <a:t>的入口地址由</a:t>
            </a:r>
            <a:r>
              <a:rPr lang="en-US" altLang="zh-CN" sz="2400" dirty="0">
                <a:latin typeface="Arial" panose="020B0604020202020204" pitchFamily="34" charset="0"/>
              </a:rPr>
              <a:t>VIC0VECTADDR[0:31]</a:t>
            </a:r>
            <a:r>
              <a:rPr lang="zh-CN" altLang="en-US" sz="2400" dirty="0">
                <a:latin typeface="Arial" panose="020B0604020202020204" pitchFamily="34" charset="0"/>
              </a:rPr>
              <a:t>中的一个送入</a:t>
            </a:r>
            <a:r>
              <a:rPr lang="en-US" altLang="zh-CN" sz="2400" dirty="0">
                <a:latin typeface="Arial" panose="020B0604020202020204" pitchFamily="34" charset="0"/>
              </a:rPr>
              <a:t>VIC0ADDRESS</a:t>
            </a:r>
            <a:r>
              <a:rPr lang="zh-CN" altLang="en-US" sz="2400" dirty="0">
                <a:latin typeface="Arial" panose="020B0604020202020204" pitchFamily="34" charset="0"/>
              </a:rPr>
              <a:t>，再由</a:t>
            </a:r>
            <a:r>
              <a:rPr lang="en-US" altLang="zh-CN" sz="2400" dirty="0">
                <a:latin typeface="Arial" panose="020B0604020202020204" pitchFamily="34" charset="0"/>
              </a:rPr>
              <a:t>CPU</a:t>
            </a:r>
            <a:r>
              <a:rPr lang="zh-CN" altLang="en-US" sz="2400" dirty="0">
                <a:latin typeface="Arial" panose="020B0604020202020204" pitchFamily="34" charset="0"/>
              </a:rPr>
              <a:t>读取</a:t>
            </a:r>
            <a:r>
              <a:rPr lang="en-US" altLang="zh-CN" sz="2400" dirty="0">
                <a:latin typeface="Arial" panose="020B0604020202020204" pitchFamily="34" charset="0"/>
              </a:rPr>
              <a:t>VIC0ADDRESS</a:t>
            </a:r>
            <a:r>
              <a:rPr lang="zh-CN" altLang="en-US" sz="2400" dirty="0">
                <a:latin typeface="Arial" panose="020B0604020202020204" pitchFamily="34" charset="0"/>
              </a:rPr>
              <a:t>得到</a:t>
            </a:r>
            <a:r>
              <a:rPr lang="en-US" altLang="zh-CN" sz="2400" dirty="0">
                <a:latin typeface="Arial" panose="020B0604020202020204" pitchFamily="34" charset="0"/>
              </a:rPr>
              <a:t>ISP</a:t>
            </a:r>
            <a:r>
              <a:rPr lang="zh-CN" altLang="en-US" sz="2400" dirty="0">
                <a:latin typeface="Arial" panose="020B0604020202020204" pitchFamily="34" charset="0"/>
              </a:rPr>
              <a:t>的入口地址。</a:t>
            </a:r>
          </a:p>
        </p:txBody>
      </p:sp>
      <p:pic>
        <p:nvPicPr>
          <p:cNvPr id="6" name="图片 5">
            <a:extLst>
              <a:ext uri="{FF2B5EF4-FFF2-40B4-BE49-F238E27FC236}">
                <a16:creationId xmlns:a16="http://schemas.microsoft.com/office/drawing/2014/main" id="{755D72BD-5792-4DBC-B1B4-2C8E22CA203E}"/>
              </a:ext>
            </a:extLst>
          </p:cNvPr>
          <p:cNvPicPr>
            <a:picLocks noChangeAspect="1"/>
          </p:cNvPicPr>
          <p:nvPr/>
        </p:nvPicPr>
        <p:blipFill>
          <a:blip r:embed="rId2">
            <a:extLst>
              <a:ext uri="{28A0092B-C50C-407E-A947-70E740481C1C}">
                <a14:useLocalDpi xmlns:a14="http://schemas.microsoft.com/office/drawing/2010/main" val="0"/>
              </a:ext>
            </a:extLst>
          </a:blip>
          <a:srcRect t="35394"/>
          <a:stretch>
            <a:fillRect/>
          </a:stretch>
        </p:blipFill>
        <p:spPr bwMode="auto">
          <a:xfrm>
            <a:off x="247650" y="5136754"/>
            <a:ext cx="8891588"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250"/>
                                        <p:tgtEl>
                                          <p:spTgt spid="3">
                                            <p:txEl>
                                              <p:pRg st="0" end="0"/>
                                            </p:txEl>
                                          </p:spTgt>
                                        </p:tgtEl>
                                      </p:cBhvr>
                                    </p:animEffect>
                                  </p:childTnLst>
                                </p:cTn>
                              </p:par>
                            </p:childTnLst>
                          </p:cTn>
                        </p:par>
                        <p:par>
                          <p:cTn id="8" fill="hold" nodeType="afterGroup">
                            <p:stCondLst>
                              <p:cond delay="250"/>
                            </p:stCondLst>
                            <p:childTnLst>
                              <p:par>
                                <p:cTn id="9" presetID="5"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250"/>
                                        <p:tgtEl>
                                          <p:spTgt spid="3">
                                            <p:txEl>
                                              <p:pRg st="1" end="1"/>
                                            </p:txEl>
                                          </p:spTgt>
                                        </p:tgtEl>
                                      </p:cBhvr>
                                    </p:animEffect>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A977885F-7A64-4FFE-8E15-0F9B4BCB6BA8}"/>
              </a:ext>
            </a:extLst>
          </p:cNvPr>
          <p:cNvSpPr txBox="1">
            <a:spLocks/>
          </p:cNvSpPr>
          <p:nvPr/>
        </p:nvSpPr>
        <p:spPr>
          <a:xfrm>
            <a:off x="758031" y="764704"/>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sp>
        <p:nvSpPr>
          <p:cNvPr id="3" name="矩形 2">
            <a:extLst>
              <a:ext uri="{FF2B5EF4-FFF2-40B4-BE49-F238E27FC236}">
                <a16:creationId xmlns:a16="http://schemas.microsoft.com/office/drawing/2014/main" id="{D0084C70-54DB-4B12-A13D-A51C35E1C088}"/>
              </a:ext>
            </a:extLst>
          </p:cNvPr>
          <p:cNvSpPr>
            <a:spLocks noChangeArrowheads="1"/>
          </p:cNvSpPr>
          <p:nvPr/>
        </p:nvSpPr>
        <p:spPr bwMode="auto">
          <a:xfrm>
            <a:off x="812678" y="1844824"/>
            <a:ext cx="7717754" cy="518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buClrTx/>
              <a:buFont typeface="Wingdings 2" panose="05020102010507070707" pitchFamily="18" charset="2"/>
              <a:buNone/>
            </a:pPr>
            <a:r>
              <a:rPr lang="zh-CN" altLang="en-US" sz="2400" dirty="0">
                <a:latin typeface="Arial" panose="020B0604020202020204" pitchFamily="34" charset="0"/>
              </a:rPr>
              <a:t>其他寄存器</a:t>
            </a:r>
            <a:endParaRPr lang="en-US" altLang="zh-CN" sz="2400" dirty="0">
              <a:latin typeface="Arial" panose="020B0604020202020204" pitchFamily="34" charset="0"/>
            </a:endParaRPr>
          </a:p>
          <a:p>
            <a:pPr eaLnBrk="1" hangingPunct="1">
              <a:lnSpc>
                <a:spcPct val="100000"/>
              </a:lnSpc>
              <a:buClrTx/>
              <a:buFont typeface="Wingdings 2" panose="05020102010507070707" pitchFamily="18" charset="2"/>
              <a:buNone/>
            </a:pPr>
            <a:r>
              <a:rPr lang="en-US" altLang="zh-CN" sz="2400" dirty="0">
                <a:latin typeface="Arial" panose="020B0604020202020204" pitchFamily="34" charset="0"/>
              </a:rPr>
              <a:t>1</a:t>
            </a:r>
            <a:r>
              <a:rPr lang="zh-CN" altLang="en-US" sz="2400" dirty="0">
                <a:latin typeface="Arial" panose="020B0604020202020204" pitchFamily="34" charset="0"/>
              </a:rPr>
              <a:t>）</a:t>
            </a:r>
            <a:r>
              <a:rPr lang="en-US" altLang="zh-CN" sz="2400" dirty="0">
                <a:latin typeface="Arial" panose="020B0604020202020204" pitchFamily="34" charset="0"/>
              </a:rPr>
              <a:t>VIC0SOFTINT</a:t>
            </a:r>
            <a:r>
              <a:rPr lang="zh-CN" altLang="zh-CN" sz="2400" dirty="0">
                <a:latin typeface="Arial" panose="020B0604020202020204" pitchFamily="34" charset="0"/>
              </a:rPr>
              <a:t>和</a:t>
            </a:r>
            <a:r>
              <a:rPr lang="en-US" altLang="zh-CN" sz="2400" dirty="0">
                <a:latin typeface="Arial" panose="020B0604020202020204" pitchFamily="34" charset="0"/>
              </a:rPr>
              <a:t>VIC0SOFTINTCLEAR</a:t>
            </a:r>
            <a:r>
              <a:rPr lang="zh-CN" altLang="zh-CN" sz="2400" dirty="0">
                <a:latin typeface="Arial" panose="020B0604020202020204" pitchFamily="34" charset="0"/>
              </a:rPr>
              <a:t>寄存器</a:t>
            </a:r>
            <a:endParaRPr lang="en-US" altLang="zh-CN" sz="2400" dirty="0">
              <a:latin typeface="Arial" panose="020B0604020202020204" pitchFamily="34" charset="0"/>
            </a:endParaRPr>
          </a:p>
          <a:p>
            <a:pPr eaLnBrk="1" hangingPunct="1">
              <a:lnSpc>
                <a:spcPct val="100000"/>
              </a:lnSpc>
              <a:buClrTx/>
              <a:buFont typeface="Wingdings 2" panose="05020102010507070707" pitchFamily="18" charset="2"/>
              <a:buNone/>
            </a:pPr>
            <a:r>
              <a:rPr lang="en-US" altLang="zh-CN" sz="2400" dirty="0">
                <a:latin typeface="Arial" panose="020B0604020202020204" pitchFamily="34" charset="0"/>
              </a:rPr>
              <a:t>VIC0SOFTINT</a:t>
            </a:r>
            <a:r>
              <a:rPr lang="zh-CN" altLang="en-US" sz="2400" dirty="0">
                <a:latin typeface="Arial" panose="020B0604020202020204" pitchFamily="34" charset="0"/>
              </a:rPr>
              <a:t>用于开启软件中断；</a:t>
            </a:r>
            <a:r>
              <a:rPr lang="en-US" altLang="zh-CN" sz="2400" dirty="0">
                <a:latin typeface="Arial" panose="020B0604020202020204" pitchFamily="34" charset="0"/>
              </a:rPr>
              <a:t> VIC0SOFTINTCLEAR</a:t>
            </a:r>
            <a:r>
              <a:rPr lang="zh-CN" altLang="en-US" sz="2400" dirty="0">
                <a:latin typeface="Arial" panose="020B0604020202020204" pitchFamily="34" charset="0"/>
              </a:rPr>
              <a:t>用于禁止被</a:t>
            </a:r>
            <a:r>
              <a:rPr lang="en-US" altLang="zh-CN" sz="2400" dirty="0">
                <a:latin typeface="Arial" panose="020B0604020202020204" pitchFamily="34" charset="0"/>
              </a:rPr>
              <a:t>VIC0SOFTINT</a:t>
            </a:r>
            <a:r>
              <a:rPr lang="zh-CN" altLang="en-US" sz="2400" dirty="0">
                <a:latin typeface="Arial" panose="020B0604020202020204" pitchFamily="34" charset="0"/>
              </a:rPr>
              <a:t>开启的中断。</a:t>
            </a:r>
            <a:endParaRPr lang="en-US" altLang="zh-CN" sz="2400" dirty="0">
              <a:latin typeface="Arial" panose="020B0604020202020204" pitchFamily="34" charset="0"/>
            </a:endParaRPr>
          </a:p>
          <a:p>
            <a:pPr eaLnBrk="1" hangingPunct="1">
              <a:lnSpc>
                <a:spcPct val="100000"/>
              </a:lnSpc>
              <a:buClrTx/>
              <a:buFont typeface="Wingdings 2" panose="05020102010507070707" pitchFamily="18" charset="2"/>
              <a:buNone/>
            </a:pPr>
            <a:r>
              <a:rPr lang="en-US" altLang="zh-CN" sz="2400" dirty="0">
                <a:latin typeface="Arial" panose="020B0604020202020204" pitchFamily="34" charset="0"/>
              </a:rPr>
              <a:t>2</a:t>
            </a:r>
            <a:r>
              <a:rPr lang="zh-CN" altLang="en-US" sz="2400" dirty="0">
                <a:latin typeface="Arial" panose="020B0604020202020204" pitchFamily="34" charset="0"/>
              </a:rPr>
              <a:t>）</a:t>
            </a:r>
            <a:r>
              <a:rPr lang="en-US" altLang="zh-CN" sz="2400" dirty="0">
                <a:latin typeface="Arial" panose="020B0604020202020204" pitchFamily="34" charset="0"/>
              </a:rPr>
              <a:t>VIC0PROTECTION</a:t>
            </a:r>
            <a:r>
              <a:rPr lang="zh-CN" altLang="zh-CN" sz="2400" dirty="0">
                <a:latin typeface="Arial" panose="020B0604020202020204" pitchFamily="34" charset="0"/>
              </a:rPr>
              <a:t>寄存器</a:t>
            </a:r>
            <a:endParaRPr lang="en-US" altLang="zh-CN" sz="2400" dirty="0">
              <a:latin typeface="Arial" panose="020B0604020202020204" pitchFamily="34" charset="0"/>
            </a:endParaRPr>
          </a:p>
          <a:p>
            <a:pPr eaLnBrk="1" hangingPunct="1">
              <a:lnSpc>
                <a:spcPct val="100000"/>
              </a:lnSpc>
              <a:buClrTx/>
              <a:buFont typeface="Wingdings 2" panose="05020102010507070707" pitchFamily="18" charset="2"/>
              <a:buNone/>
            </a:pPr>
            <a:r>
              <a:rPr lang="zh-CN" altLang="en-US" sz="2400" dirty="0">
                <a:latin typeface="Arial" panose="020B0604020202020204" pitchFamily="34" charset="0"/>
              </a:rPr>
              <a:t>用于控制寄存器的访问权限。</a:t>
            </a:r>
            <a:endParaRPr lang="en-US" altLang="zh-CN" sz="2400" dirty="0">
              <a:latin typeface="Arial" panose="020B0604020202020204" pitchFamily="34" charset="0"/>
            </a:endParaRPr>
          </a:p>
          <a:p>
            <a:pPr eaLnBrk="1" hangingPunct="1">
              <a:lnSpc>
                <a:spcPct val="100000"/>
              </a:lnSpc>
              <a:buClrTx/>
              <a:buFont typeface="Wingdings 2" panose="05020102010507070707" pitchFamily="18" charset="2"/>
              <a:buNone/>
            </a:pPr>
            <a:r>
              <a:rPr lang="en-US" altLang="zh-CN" sz="2400" dirty="0">
                <a:latin typeface="Arial" panose="020B0604020202020204" pitchFamily="34" charset="0"/>
              </a:rPr>
              <a:t>3</a:t>
            </a:r>
            <a:r>
              <a:rPr lang="zh-CN" altLang="en-US" sz="2400" dirty="0">
                <a:latin typeface="Arial" panose="020B0604020202020204" pitchFamily="34" charset="0"/>
              </a:rPr>
              <a:t>）</a:t>
            </a:r>
            <a:r>
              <a:rPr lang="en-US" altLang="zh-CN" sz="2400" dirty="0">
                <a:latin typeface="Arial" panose="020B0604020202020204" pitchFamily="34" charset="0"/>
              </a:rPr>
              <a:t>VIC0SWPRIORITYMASK</a:t>
            </a:r>
            <a:r>
              <a:rPr lang="zh-CN" altLang="zh-CN" sz="2400" dirty="0">
                <a:latin typeface="Arial" panose="020B0604020202020204" pitchFamily="34" charset="0"/>
              </a:rPr>
              <a:t>寄存器</a:t>
            </a:r>
            <a:endParaRPr lang="en-US" altLang="zh-CN" sz="2400" dirty="0">
              <a:latin typeface="Arial" panose="020B0604020202020204" pitchFamily="34" charset="0"/>
            </a:endParaRPr>
          </a:p>
          <a:p>
            <a:pPr eaLnBrk="1" hangingPunct="1">
              <a:lnSpc>
                <a:spcPct val="100000"/>
              </a:lnSpc>
              <a:buClrTx/>
              <a:buFont typeface="Wingdings 2" panose="05020102010507070707" pitchFamily="18" charset="2"/>
              <a:buNone/>
            </a:pPr>
            <a:r>
              <a:rPr lang="zh-CN" altLang="en-US" sz="2400" dirty="0">
                <a:latin typeface="Arial" panose="020B0604020202020204" pitchFamily="34" charset="0"/>
              </a:rPr>
              <a:t>用于启动或禁止中断优先级。</a:t>
            </a:r>
            <a:endParaRPr lang="en-US" altLang="zh-CN" sz="2400" dirty="0">
              <a:latin typeface="Arial" panose="020B0604020202020204" pitchFamily="34" charset="0"/>
            </a:endParaRPr>
          </a:p>
          <a:p>
            <a:pPr eaLnBrk="1" hangingPunct="1">
              <a:lnSpc>
                <a:spcPct val="100000"/>
              </a:lnSpc>
              <a:buClrTx/>
              <a:buFont typeface="Wingdings 2" panose="05020102010507070707" pitchFamily="18" charset="2"/>
              <a:buNone/>
            </a:pPr>
            <a:r>
              <a:rPr lang="en-US" altLang="zh-CN" sz="2400" dirty="0">
                <a:latin typeface="Arial" panose="020B0604020202020204" pitchFamily="34" charset="0"/>
              </a:rPr>
              <a:t>4</a:t>
            </a:r>
            <a:r>
              <a:rPr lang="zh-CN" altLang="en-US" sz="2400" dirty="0">
                <a:latin typeface="Arial" panose="020B0604020202020204" pitchFamily="34" charset="0"/>
              </a:rPr>
              <a:t>）</a:t>
            </a:r>
            <a:r>
              <a:rPr lang="en-US" altLang="zh-CN" sz="2400" dirty="0">
                <a:latin typeface="Arial" panose="020B0604020202020204" pitchFamily="34" charset="0"/>
              </a:rPr>
              <a:t>VIC0VECTPRIORITY[0:31]</a:t>
            </a:r>
            <a:r>
              <a:rPr lang="zh-CN" altLang="zh-CN" sz="2400" dirty="0">
                <a:latin typeface="Arial" panose="020B0604020202020204" pitchFamily="34" charset="0"/>
              </a:rPr>
              <a:t>寄存器</a:t>
            </a:r>
            <a:endParaRPr lang="en-US" altLang="zh-CN" sz="2400" dirty="0">
              <a:latin typeface="Arial" panose="020B0604020202020204" pitchFamily="34" charset="0"/>
            </a:endParaRPr>
          </a:p>
          <a:p>
            <a:pPr eaLnBrk="1" hangingPunct="1">
              <a:lnSpc>
                <a:spcPct val="100000"/>
              </a:lnSpc>
              <a:buClrTx/>
              <a:buFont typeface="Wingdings 2" panose="05020102010507070707" pitchFamily="18" charset="2"/>
              <a:buNone/>
            </a:pPr>
            <a:r>
              <a:rPr lang="zh-CN" altLang="en-US" sz="2400" dirty="0">
                <a:latin typeface="Arial" panose="020B0604020202020204" pitchFamily="34" charset="0"/>
              </a:rPr>
              <a:t>为每一个中断设置中断优先级。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
                                        <p:tgtEl>
                                          <p:spTgt spid="3">
                                            <p:txEl>
                                              <p:pRg st="1" end="1"/>
                                            </p:txEl>
                                          </p:spTgt>
                                        </p:tgtEl>
                                      </p:cBhvr>
                                    </p:animEffect>
                                  </p:childTnLst>
                                </p:cTn>
                              </p:par>
                            </p:childTnLst>
                          </p:cTn>
                        </p:par>
                        <p:par>
                          <p:cTn id="8" fill="hold" nodeType="afterGroup">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250"/>
                                        <p:tgtEl>
                                          <p:spTgt spid="3">
                                            <p:txEl>
                                              <p:pRg st="2" end="2"/>
                                            </p:txEl>
                                          </p:spTgt>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250"/>
                                        <p:tgtEl>
                                          <p:spTgt spid="3">
                                            <p:txEl>
                                              <p:pRg st="3" end="3"/>
                                            </p:txEl>
                                          </p:spTgt>
                                        </p:tgtEl>
                                      </p:cBhvr>
                                    </p:animEffect>
                                  </p:childTnLst>
                                </p:cTn>
                              </p:par>
                            </p:childTnLst>
                          </p:cTn>
                        </p:par>
                        <p:par>
                          <p:cTn id="16" fill="hold" nodeType="afterGroup">
                            <p:stCondLst>
                              <p:cond delay="750"/>
                            </p:stCondLst>
                            <p:childTnLst>
                              <p:par>
                                <p:cTn id="17" presetID="22" presetClass="entr" presetSubtype="8"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250"/>
                                        <p:tgtEl>
                                          <p:spTgt spid="3">
                                            <p:txEl>
                                              <p:pRg st="4" end="4"/>
                                            </p:txEl>
                                          </p:spTgt>
                                        </p:tgtEl>
                                      </p:cBhvr>
                                    </p:animEffect>
                                  </p:childTnLst>
                                </p:cTn>
                              </p:par>
                            </p:childTnLst>
                          </p:cTn>
                        </p:par>
                        <p:par>
                          <p:cTn id="20" fill="hold" nodeType="afterGroup">
                            <p:stCondLst>
                              <p:cond delay="1000"/>
                            </p:stCondLst>
                            <p:childTnLst>
                              <p:par>
                                <p:cTn id="21" presetID="22" presetClass="entr" presetSubtype="8"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250"/>
                                        <p:tgtEl>
                                          <p:spTgt spid="3">
                                            <p:txEl>
                                              <p:pRg st="5" end="5"/>
                                            </p:txEl>
                                          </p:spTgt>
                                        </p:tgtEl>
                                      </p:cBhvr>
                                    </p:animEffect>
                                  </p:childTnLst>
                                </p:cTn>
                              </p:par>
                            </p:childTnLst>
                          </p:cTn>
                        </p:par>
                        <p:par>
                          <p:cTn id="24" fill="hold" nodeType="afterGroup">
                            <p:stCondLst>
                              <p:cond delay="1250"/>
                            </p:stCondLst>
                            <p:childTnLst>
                              <p:par>
                                <p:cTn id="25" presetID="22" presetClass="entr" presetSubtype="8"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250"/>
                                        <p:tgtEl>
                                          <p:spTgt spid="3">
                                            <p:txEl>
                                              <p:pRg st="6" end="6"/>
                                            </p:txEl>
                                          </p:spTgt>
                                        </p:tgtEl>
                                      </p:cBhvr>
                                    </p:animEffect>
                                  </p:childTnLst>
                                </p:cTn>
                              </p:par>
                            </p:childTnLst>
                          </p:cTn>
                        </p:par>
                        <p:par>
                          <p:cTn id="28" fill="hold" nodeType="afterGroup">
                            <p:stCondLst>
                              <p:cond delay="1500"/>
                            </p:stCondLst>
                            <p:childTnLst>
                              <p:par>
                                <p:cTn id="29" presetID="22" presetClass="entr" presetSubtype="8"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250"/>
                                        <p:tgtEl>
                                          <p:spTgt spid="3">
                                            <p:txEl>
                                              <p:pRg st="7" end="7"/>
                                            </p:txEl>
                                          </p:spTgt>
                                        </p:tgtEl>
                                      </p:cBhvr>
                                    </p:animEffect>
                                  </p:childTnLst>
                                </p:cTn>
                              </p:par>
                            </p:childTnLst>
                          </p:cTn>
                        </p:par>
                        <p:par>
                          <p:cTn id="32" fill="hold" nodeType="afterGroup">
                            <p:stCondLst>
                              <p:cond delay="1750"/>
                            </p:stCondLst>
                            <p:childTnLst>
                              <p:par>
                                <p:cTn id="33" presetID="22" presetClass="entr" presetSubtype="8"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9C684E40-8F60-4970-AC56-B3928FCD4494}"/>
              </a:ext>
            </a:extLst>
          </p:cNvPr>
          <p:cNvSpPr txBox="1">
            <a:spLocks/>
          </p:cNvSpPr>
          <p:nvPr/>
        </p:nvSpPr>
        <p:spPr>
          <a:xfrm>
            <a:off x="899592" y="764704"/>
            <a:ext cx="7772400" cy="823912"/>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fontAlgn="auto">
              <a:spcAft>
                <a:spcPts val="0"/>
              </a:spcAft>
              <a:buFont typeface="Arial" panose="020B0604020202020204" pitchFamily="34" charset="0"/>
              <a:buNone/>
              <a:defRPr/>
            </a:pPr>
            <a:r>
              <a:rPr lang="en-US" altLang="zh-CN" sz="3200" dirty="0"/>
              <a:t>8.1.2</a:t>
            </a:r>
            <a:r>
              <a:rPr lang="zh-CN" altLang="en-US" sz="3200" dirty="0"/>
              <a:t> 中断控制寄存器</a:t>
            </a:r>
            <a:endParaRPr lang="en-US" altLang="zh-CN" sz="3200" dirty="0"/>
          </a:p>
        </p:txBody>
      </p:sp>
      <p:sp>
        <p:nvSpPr>
          <p:cNvPr id="6" name="文本占位符 752642">
            <a:extLst>
              <a:ext uri="{FF2B5EF4-FFF2-40B4-BE49-F238E27FC236}">
                <a16:creationId xmlns:a16="http://schemas.microsoft.com/office/drawing/2014/main" id="{E8EFB760-0CB1-4B61-9380-3C989218C46B}"/>
              </a:ext>
            </a:extLst>
          </p:cNvPr>
          <p:cNvSpPr>
            <a:spLocks noGrp="1"/>
          </p:cNvSpPr>
          <p:nvPr>
            <p:ph idx="4294967295"/>
          </p:nvPr>
        </p:nvSpPr>
        <p:spPr>
          <a:xfrm>
            <a:off x="2454275" y="1808163"/>
            <a:ext cx="4235450" cy="612775"/>
          </a:xfrm>
        </p:spPr>
        <p:txBody>
          <a:bodyPr rtlCol="0"/>
          <a:lstStyle/>
          <a:p>
            <a:pPr marL="0" indent="0" algn="ctr">
              <a:buFont typeface="Arial" charset="0"/>
              <a:buNone/>
              <a:defRPr/>
            </a:pPr>
            <a:r>
              <a:rPr lang="en-US" altLang="zh-CN" sz="2400" noProof="1">
                <a:effectLst>
                  <a:outerShdw blurRad="38100" dist="38100" dir="2700000" algn="tl">
                    <a:srgbClr val="000000">
                      <a:alpha val="43137"/>
                    </a:srgbClr>
                  </a:outerShdw>
                </a:effectLst>
              </a:rPr>
              <a:t>VIC0</a:t>
            </a:r>
            <a:r>
              <a:rPr lang="zh-CN" altLang="en-US" sz="2400" noProof="1">
                <a:effectLst>
                  <a:outerShdw blurRad="38100" dist="38100" dir="2700000" algn="tl">
                    <a:srgbClr val="000000">
                      <a:alpha val="43137"/>
                    </a:srgbClr>
                  </a:outerShdw>
                </a:effectLst>
              </a:rPr>
              <a:t>寄存器地址</a:t>
            </a:r>
          </a:p>
        </p:txBody>
      </p:sp>
      <p:pic>
        <p:nvPicPr>
          <p:cNvPr id="45060" name="图片 752643">
            <a:extLst>
              <a:ext uri="{FF2B5EF4-FFF2-40B4-BE49-F238E27FC236}">
                <a16:creationId xmlns:a16="http://schemas.microsoft.com/office/drawing/2014/main" id="{038D0F46-EC30-44B8-AC4B-B7E468C89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2420938"/>
            <a:ext cx="8404225"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a:extLst>
              <a:ext uri="{FF2B5EF4-FFF2-40B4-BE49-F238E27FC236}">
                <a16:creationId xmlns:a16="http://schemas.microsoft.com/office/drawing/2014/main" id="{3B57F28E-1F4C-48F5-9021-1F0132F84BF2}"/>
              </a:ext>
            </a:extLst>
          </p:cNvPr>
          <p:cNvSpPr>
            <a:spLocks noGrp="1"/>
          </p:cNvSpPr>
          <p:nvPr>
            <p:ph sz="quarter" idx="13"/>
          </p:nvPr>
        </p:nvSpPr>
        <p:spPr>
          <a:xfrm>
            <a:off x="827584" y="2277194"/>
            <a:ext cx="7772400" cy="4248150"/>
          </a:xfrm>
        </p:spPr>
        <p:txBody>
          <a:bodyPr>
            <a:noAutofit/>
          </a:bodyPr>
          <a:lstStyle/>
          <a:p>
            <a:pPr algn="just" eaLnBrk="1" hangingPunct="1"/>
            <a:r>
              <a:rPr lang="zh-CN" altLang="zh-CN" sz="2400" cap="none" dirty="0"/>
              <a:t>目的</a:t>
            </a:r>
          </a:p>
          <a:p>
            <a:pPr algn="just" eaLnBrk="1" hangingPunct="1">
              <a:buFont typeface="Wingdings 2" panose="05020102010507070707" pitchFamily="18" charset="2"/>
              <a:buNone/>
            </a:pPr>
            <a:r>
              <a:rPr lang="en-US" altLang="zh-CN" sz="2400" cap="none" dirty="0"/>
              <a:t>	</a:t>
            </a:r>
            <a:r>
              <a:rPr lang="zh-CN" altLang="zh-CN" sz="2400" cap="none" dirty="0"/>
              <a:t>利用开发板上的按键控制</a:t>
            </a:r>
            <a:r>
              <a:rPr lang="en-US" altLang="zh-CN" sz="2400" cap="none" dirty="0"/>
              <a:t>LED</a:t>
            </a:r>
            <a:r>
              <a:rPr lang="zh-CN" altLang="zh-CN" sz="2400" cap="none" dirty="0"/>
              <a:t>发光二极管，当按键第一次按下，对应的</a:t>
            </a:r>
            <a:r>
              <a:rPr lang="en-US" altLang="zh-CN" sz="2400" cap="none" dirty="0"/>
              <a:t>LED</a:t>
            </a:r>
            <a:r>
              <a:rPr lang="zh-CN" altLang="zh-CN" sz="2400" cap="none" dirty="0"/>
              <a:t>灯亮，再次按下灯就灭。</a:t>
            </a:r>
          </a:p>
          <a:p>
            <a:pPr algn="just" eaLnBrk="1" hangingPunct="1"/>
            <a:r>
              <a:rPr lang="zh-CN" altLang="zh-CN" sz="2400" cap="none" dirty="0"/>
              <a:t>原理</a:t>
            </a:r>
          </a:p>
          <a:p>
            <a:pPr algn="just" eaLnBrk="1" hangingPunct="1">
              <a:buFont typeface="Wingdings 2" panose="05020102010507070707" pitchFamily="18" charset="2"/>
              <a:buNone/>
            </a:pPr>
            <a:r>
              <a:rPr lang="en-US" altLang="zh-CN" sz="2400" cap="none" dirty="0"/>
              <a:t>	KEY1</a:t>
            </a:r>
            <a:r>
              <a:rPr lang="zh-CN" altLang="zh-CN" sz="2400" cap="none" dirty="0"/>
              <a:t>、</a:t>
            </a:r>
            <a:r>
              <a:rPr lang="en-US" altLang="zh-CN" sz="2400" cap="none" dirty="0"/>
              <a:t>KEY2</a:t>
            </a:r>
            <a:r>
              <a:rPr lang="zh-CN" altLang="zh-CN" sz="2400" cap="none" dirty="0"/>
              <a:t>分别与</a:t>
            </a:r>
            <a:r>
              <a:rPr lang="en-US" altLang="zh-CN" sz="2400" cap="none" dirty="0"/>
              <a:t>XEINT0</a:t>
            </a:r>
            <a:r>
              <a:rPr lang="zh-CN" altLang="zh-CN" sz="2400" cap="none" dirty="0"/>
              <a:t>、</a:t>
            </a:r>
            <a:r>
              <a:rPr lang="en-US" altLang="zh-CN" sz="2400" cap="none" dirty="0"/>
              <a:t>XEINT1</a:t>
            </a:r>
            <a:r>
              <a:rPr lang="zh-CN" altLang="zh-CN" sz="2400" cap="none" dirty="0"/>
              <a:t>相连，</a:t>
            </a:r>
            <a:r>
              <a:rPr lang="en-US" altLang="zh-CN" sz="2400" cap="none" dirty="0"/>
              <a:t>XEINT0</a:t>
            </a:r>
            <a:r>
              <a:rPr lang="zh-CN" altLang="zh-CN" sz="2400" cap="none" dirty="0"/>
              <a:t>和</a:t>
            </a:r>
            <a:r>
              <a:rPr lang="en-US" altLang="zh-CN" sz="2400" cap="none" dirty="0"/>
              <a:t>XEINT1</a:t>
            </a:r>
            <a:r>
              <a:rPr lang="zh-CN" altLang="zh-CN" sz="2400" cap="none" dirty="0"/>
              <a:t>即</a:t>
            </a:r>
            <a:r>
              <a:rPr lang="en-US" altLang="zh-CN" sz="2400" cap="none" dirty="0"/>
              <a:t>GPH0_0</a:t>
            </a:r>
            <a:r>
              <a:rPr lang="zh-CN" altLang="zh-CN" sz="2400" cap="none" dirty="0"/>
              <a:t>和</a:t>
            </a:r>
            <a:r>
              <a:rPr lang="en-US" altLang="zh-CN" sz="2400" cap="none" dirty="0"/>
              <a:t>GPH0_1</a:t>
            </a:r>
            <a:r>
              <a:rPr lang="zh-CN" altLang="zh-CN" sz="2400" cap="none" dirty="0"/>
              <a:t>引脚，将这两个</a:t>
            </a:r>
            <a:r>
              <a:rPr lang="en-US" altLang="zh-CN" sz="2400" cap="none" dirty="0"/>
              <a:t>GPIO</a:t>
            </a:r>
            <a:r>
              <a:rPr lang="zh-CN" altLang="zh-CN" sz="2400" cap="none" dirty="0"/>
              <a:t>引脚配置成中断引脚，当按键被按下即触发一个中断，根据</a:t>
            </a:r>
            <a:r>
              <a:rPr lang="zh-CN" altLang="en-US" sz="2400" cap="none" dirty="0"/>
              <a:t>下</a:t>
            </a:r>
            <a:r>
              <a:rPr lang="zh-CN" altLang="zh-CN" sz="2400" cap="none" dirty="0"/>
              <a:t>图</a:t>
            </a:r>
            <a:r>
              <a:rPr lang="zh-CN" altLang="en-US" sz="2400" cap="none" dirty="0"/>
              <a:t>所示</a:t>
            </a:r>
            <a:r>
              <a:rPr lang="zh-CN" altLang="zh-CN" sz="2400" cap="none" dirty="0"/>
              <a:t>触发方式配置为下降沿触发。</a:t>
            </a:r>
            <a:endParaRPr lang="zh-CN" altLang="en-US" sz="2400" cap="none" dirty="0"/>
          </a:p>
        </p:txBody>
      </p:sp>
      <p:sp>
        <p:nvSpPr>
          <p:cNvPr id="4" name="标题 1">
            <a:extLst>
              <a:ext uri="{FF2B5EF4-FFF2-40B4-BE49-F238E27FC236}">
                <a16:creationId xmlns:a16="http://schemas.microsoft.com/office/drawing/2014/main" id="{A0E2BF2C-86E6-4E2D-A7F6-0BC2317CE052}"/>
              </a:ext>
            </a:extLst>
          </p:cNvPr>
          <p:cNvSpPr txBox="1">
            <a:spLocks/>
          </p:cNvSpPr>
          <p:nvPr/>
        </p:nvSpPr>
        <p:spPr>
          <a:xfrm>
            <a:off x="251520" y="620688"/>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dirty="0">
                <a:effectLst>
                  <a:outerShdw blurRad="38100" dist="38100" dir="2700000" algn="tl">
                    <a:srgbClr val="C0C0C0"/>
                  </a:outerShdw>
                </a:effectLst>
              </a:rPr>
              <a:t>8.2</a:t>
            </a:r>
            <a:r>
              <a:rPr lang="zh-CN" altLang="en-US" sz="3600" dirty="0">
                <a:effectLst>
                  <a:outerShdw blurRad="38100" dist="38100" dir="2700000" algn="tl">
                    <a:srgbClr val="C0C0C0"/>
                  </a:outerShdw>
                </a:effectLst>
              </a:rPr>
              <a:t> </a:t>
            </a:r>
            <a:r>
              <a:rPr lang="en-US" altLang="zh-CN" sz="3600" dirty="0">
                <a:effectLst>
                  <a:outerShdw blurRad="38100" dist="38100" dir="2700000" algn="tl">
                    <a:srgbClr val="C0C0C0"/>
                  </a:outerShdw>
                </a:effectLst>
              </a:rPr>
              <a:t>S5PV210</a:t>
            </a:r>
            <a:r>
              <a:rPr lang="zh-CN" altLang="en-US" sz="3600" dirty="0">
                <a:effectLst>
                  <a:outerShdw blurRad="38100" dist="38100" dir="2700000" algn="tl">
                    <a:srgbClr val="C0C0C0"/>
                  </a:outerShdw>
                </a:effectLst>
              </a:rPr>
              <a:t>的中断应用实例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5AB3154-0C35-4DFC-865D-54E2D81CB2ED}"/>
              </a:ext>
            </a:extLst>
          </p:cNvPr>
          <p:cNvSpPr txBox="1">
            <a:spLocks/>
          </p:cNvSpPr>
          <p:nvPr/>
        </p:nvSpPr>
        <p:spPr>
          <a:xfrm>
            <a:off x="323528" y="476672"/>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dirty="0">
                <a:effectLst>
                  <a:outerShdw blurRad="38100" dist="38100" dir="2700000" algn="tl">
                    <a:srgbClr val="C0C0C0"/>
                  </a:outerShdw>
                </a:effectLst>
              </a:rPr>
              <a:t>8.2</a:t>
            </a:r>
            <a:r>
              <a:rPr lang="zh-CN" altLang="en-US" sz="3600" dirty="0">
                <a:effectLst>
                  <a:outerShdw blurRad="38100" dist="38100" dir="2700000" algn="tl">
                    <a:srgbClr val="C0C0C0"/>
                  </a:outerShdw>
                </a:effectLst>
              </a:rPr>
              <a:t> </a:t>
            </a:r>
            <a:r>
              <a:rPr lang="en-US" altLang="zh-CN" sz="3600" dirty="0">
                <a:effectLst>
                  <a:outerShdw blurRad="38100" dist="38100" dir="2700000" algn="tl">
                    <a:srgbClr val="C0C0C0"/>
                  </a:outerShdw>
                </a:effectLst>
              </a:rPr>
              <a:t>S5PV210</a:t>
            </a:r>
            <a:r>
              <a:rPr lang="zh-CN" altLang="en-US" sz="3600" dirty="0">
                <a:effectLst>
                  <a:outerShdw blurRad="38100" dist="38100" dir="2700000" algn="tl">
                    <a:srgbClr val="C0C0C0"/>
                  </a:outerShdw>
                </a:effectLst>
              </a:rPr>
              <a:t>的中断应用实例</a:t>
            </a:r>
          </a:p>
        </p:txBody>
      </p:sp>
      <p:pic>
        <p:nvPicPr>
          <p:cNvPr id="47106" name="图片 5">
            <a:extLst>
              <a:ext uri="{FF2B5EF4-FFF2-40B4-BE49-F238E27FC236}">
                <a16:creationId xmlns:a16="http://schemas.microsoft.com/office/drawing/2014/main" id="{0FBB0CE0-AE6C-4B85-BA06-E52161A65EA3}"/>
              </a:ext>
            </a:extLst>
          </p:cNvPr>
          <p:cNvPicPr>
            <a:picLocks noChangeAspect="1"/>
          </p:cNvPicPr>
          <p:nvPr/>
        </p:nvPicPr>
        <p:blipFill>
          <a:blip r:embed="rId2">
            <a:extLst>
              <a:ext uri="{28A0092B-C50C-407E-A947-70E740481C1C}">
                <a14:useLocalDpi xmlns:a14="http://schemas.microsoft.com/office/drawing/2010/main" val="0"/>
              </a:ext>
            </a:extLst>
          </a:blip>
          <a:srcRect l="10437" t="33896" r="60803" b="58788"/>
          <a:stretch>
            <a:fillRect/>
          </a:stretch>
        </p:blipFill>
        <p:spPr bwMode="auto">
          <a:xfrm>
            <a:off x="2770187" y="5733256"/>
            <a:ext cx="36036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图片 4">
            <a:extLst>
              <a:ext uri="{FF2B5EF4-FFF2-40B4-BE49-F238E27FC236}">
                <a16:creationId xmlns:a16="http://schemas.microsoft.com/office/drawing/2014/main" id="{72BD3D5D-26DA-49FC-8C25-FF4E9629004A}"/>
              </a:ext>
            </a:extLst>
          </p:cNvPr>
          <p:cNvPicPr>
            <a:picLocks noChangeAspect="1"/>
          </p:cNvPicPr>
          <p:nvPr/>
        </p:nvPicPr>
        <p:blipFill>
          <a:blip r:embed="rId2">
            <a:extLst>
              <a:ext uri="{28A0092B-C50C-407E-A947-70E740481C1C}">
                <a14:useLocalDpi xmlns:a14="http://schemas.microsoft.com/office/drawing/2010/main" val="0"/>
              </a:ext>
            </a:extLst>
          </a:blip>
          <a:srcRect l="13216" t="7317" r="28664" b="68704"/>
          <a:stretch>
            <a:fillRect/>
          </a:stretch>
        </p:blipFill>
        <p:spPr bwMode="auto">
          <a:xfrm>
            <a:off x="863600" y="1266031"/>
            <a:ext cx="7416800" cy="43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7FFAA-A46A-4F72-9D73-C2332B4D94E3}"/>
              </a:ext>
            </a:extLst>
          </p:cNvPr>
          <p:cNvSpPr>
            <a:spLocks noGrp="1"/>
          </p:cNvSpPr>
          <p:nvPr>
            <p:ph type="title"/>
          </p:nvPr>
        </p:nvSpPr>
        <p:spPr/>
        <p:txBody>
          <a:bodyPr/>
          <a:lstStyle/>
          <a:p>
            <a:r>
              <a:rPr lang="zh-CN" altLang="en-US" dirty="0"/>
              <a:t>上节课内容复习（</a:t>
            </a:r>
            <a:r>
              <a:rPr lang="en-US" altLang="zh-CN" dirty="0"/>
              <a:t>2-2</a:t>
            </a:r>
            <a:r>
              <a:rPr lang="zh-CN" altLang="en-US" dirty="0"/>
              <a:t>）</a:t>
            </a:r>
          </a:p>
        </p:txBody>
      </p:sp>
      <p:sp>
        <p:nvSpPr>
          <p:cNvPr id="3" name="内容占位符 2">
            <a:extLst>
              <a:ext uri="{FF2B5EF4-FFF2-40B4-BE49-F238E27FC236}">
                <a16:creationId xmlns:a16="http://schemas.microsoft.com/office/drawing/2014/main" id="{A3190AEC-ACCA-444C-92AF-BCF6194377D2}"/>
              </a:ext>
            </a:extLst>
          </p:cNvPr>
          <p:cNvSpPr>
            <a:spLocks noGrp="1"/>
          </p:cNvSpPr>
          <p:nvPr>
            <p:ph idx="1"/>
          </p:nvPr>
        </p:nvSpPr>
        <p:spPr>
          <a:xfrm>
            <a:off x="846620" y="1772816"/>
            <a:ext cx="8034828" cy="4752528"/>
          </a:xfrm>
        </p:spPr>
        <p:txBody>
          <a:bodyPr/>
          <a:lstStyle/>
          <a:p>
            <a:pPr>
              <a:lnSpc>
                <a:spcPct val="100000"/>
              </a:lnSpc>
              <a:spcBef>
                <a:spcPts val="600"/>
              </a:spcBef>
              <a:buClrTx/>
              <a:buFontTx/>
              <a:buNone/>
            </a:pPr>
            <a:r>
              <a:rPr kumimoji="1" lang="en-US" altLang="zh-CN" sz="2000" dirty="0">
                <a:solidFill>
                  <a:srgbClr val="FF0000"/>
                </a:solidFill>
                <a:latin typeface="Arial" panose="020B0604020202020204" pitchFamily="34" charset="0"/>
              </a:rPr>
              <a:t>PV210</a:t>
            </a:r>
            <a:r>
              <a:rPr kumimoji="1" lang="zh-CN" altLang="en-US" sz="2000" dirty="0">
                <a:solidFill>
                  <a:srgbClr val="FF0000"/>
                </a:solidFill>
                <a:latin typeface="Arial" panose="020B0604020202020204" pitchFamily="34" charset="0"/>
              </a:rPr>
              <a:t>串口初始化和使用</a:t>
            </a:r>
            <a:endParaRPr kumimoji="1" lang="en-US" altLang="zh-CN" sz="2000" dirty="0">
              <a:solidFill>
                <a:srgbClr val="FF0000"/>
              </a:solidFill>
              <a:latin typeface="Arial" panose="020B0604020202020204" pitchFamily="34" charset="0"/>
            </a:endParaRPr>
          </a:p>
          <a:p>
            <a:pPr>
              <a:lnSpc>
                <a:spcPct val="100000"/>
              </a:lnSpc>
              <a:spcBef>
                <a:spcPts val="600"/>
              </a:spcBef>
              <a:buClrTx/>
              <a:buFontTx/>
              <a:buNone/>
            </a:pPr>
            <a:r>
              <a:rPr kumimoji="1" lang="en-US" altLang="zh-CN" sz="2000" dirty="0">
                <a:latin typeface="Arial" panose="020B0604020202020204" pitchFamily="34" charset="0"/>
              </a:rPr>
              <a:t>5)</a:t>
            </a:r>
            <a:r>
              <a:rPr kumimoji="1" lang="zh-CN" altLang="en-US" sz="2000" dirty="0">
                <a:latin typeface="Arial" panose="020B0604020202020204" pitchFamily="34" charset="0"/>
              </a:rPr>
              <a:t> 启用或禁止</a:t>
            </a:r>
            <a:r>
              <a:rPr kumimoji="1" lang="en-US" altLang="zh-CN" sz="2000" dirty="0">
                <a:latin typeface="Arial" panose="020B0604020202020204" pitchFamily="34" charset="0"/>
              </a:rPr>
              <a:t>FIFO</a:t>
            </a:r>
          </a:p>
          <a:p>
            <a:pPr>
              <a:spcBef>
                <a:spcPts val="600"/>
              </a:spcBef>
              <a:buClrTx/>
              <a:buNone/>
            </a:pPr>
            <a:r>
              <a:rPr kumimoji="1" lang="zh-CN" altLang="en-US" sz="2000" dirty="0">
                <a:latin typeface="Arial" panose="020B0604020202020204" pitchFamily="34" charset="0"/>
              </a:rPr>
              <a:t>    配置寄存器 </a:t>
            </a:r>
            <a:r>
              <a:rPr kumimoji="1" lang="en-US" altLang="zh-CN" sz="2000" dirty="0" err="1">
                <a:solidFill>
                  <a:srgbClr val="FF0000"/>
                </a:solidFill>
                <a:latin typeface="Arial" panose="020B0604020202020204" pitchFamily="34" charset="0"/>
              </a:rPr>
              <a:t>UFCONn</a:t>
            </a:r>
            <a:r>
              <a:rPr kumimoji="1" lang="zh-CN" altLang="en-US" sz="2000" dirty="0">
                <a:latin typeface="Arial" panose="020B0604020202020204" pitchFamily="34" charset="0"/>
              </a:rPr>
              <a:t>实现</a:t>
            </a:r>
            <a:r>
              <a:rPr kumimoji="1" lang="zh-CN" altLang="en-US" sz="2000" dirty="0">
                <a:solidFill>
                  <a:srgbClr val="E4801A"/>
                </a:solidFill>
                <a:latin typeface="Arial" panose="020B0604020202020204" pitchFamily="34" charset="0"/>
              </a:rPr>
              <a:t>是否使用</a:t>
            </a:r>
            <a:r>
              <a:rPr kumimoji="1" lang="en-US" altLang="zh-CN" sz="2000" dirty="0">
                <a:latin typeface="Arial" panose="020B0604020202020204" pitchFamily="34" charset="0"/>
              </a:rPr>
              <a:t>FIFO</a:t>
            </a:r>
            <a:r>
              <a:rPr kumimoji="1" lang="zh-CN" altLang="en-US" sz="2000" dirty="0">
                <a:latin typeface="Arial" panose="020B0604020202020204" pitchFamily="34" charset="0"/>
              </a:rPr>
              <a:t>、设置</a:t>
            </a:r>
            <a:r>
              <a:rPr kumimoji="1" lang="en-US" altLang="zh-CN" sz="2000" dirty="0">
                <a:latin typeface="Arial" panose="020B0604020202020204" pitchFamily="34" charset="0"/>
              </a:rPr>
              <a:t>FIFO</a:t>
            </a:r>
            <a:r>
              <a:rPr kumimoji="1" lang="zh-CN" altLang="en-US" sz="2000" dirty="0">
                <a:solidFill>
                  <a:srgbClr val="E4801A"/>
                </a:solidFill>
                <a:latin typeface="Arial" panose="020B0604020202020204" pitchFamily="34" charset="0"/>
              </a:rPr>
              <a:t>触发阈值</a:t>
            </a:r>
            <a:r>
              <a:rPr kumimoji="1" lang="zh-CN" altLang="en-US" sz="2000" dirty="0">
                <a:latin typeface="Arial" panose="020B0604020202020204" pitchFamily="34" charset="0"/>
              </a:rPr>
              <a:t>、</a:t>
            </a:r>
            <a:r>
              <a:rPr kumimoji="1" lang="en-US" altLang="zh-CN" sz="2000" dirty="0">
                <a:latin typeface="Arial" panose="020B0604020202020204" pitchFamily="34" charset="0"/>
              </a:rPr>
              <a:t>FIFO</a:t>
            </a:r>
            <a:r>
              <a:rPr kumimoji="1" lang="zh-CN" altLang="en-US" sz="2000" dirty="0">
                <a:solidFill>
                  <a:srgbClr val="E4801A"/>
                </a:solidFill>
                <a:latin typeface="Arial" panose="020B0604020202020204" pitchFamily="34" charset="0"/>
              </a:rPr>
              <a:t>复位</a:t>
            </a:r>
            <a:r>
              <a:rPr kumimoji="1" lang="zh-CN" altLang="en-US" sz="2000" dirty="0">
                <a:latin typeface="Arial" panose="020B0604020202020204" pitchFamily="34" charset="0"/>
              </a:rPr>
              <a:t>功能。</a:t>
            </a:r>
            <a:endParaRPr kumimoji="1" lang="en-US" altLang="zh-CN" sz="2000" dirty="0">
              <a:latin typeface="Arial" panose="020B0604020202020204" pitchFamily="34" charset="0"/>
            </a:endParaRPr>
          </a:p>
          <a:p>
            <a:pPr>
              <a:spcBef>
                <a:spcPts val="600"/>
              </a:spcBef>
              <a:buClrTx/>
              <a:buNone/>
            </a:pPr>
            <a:r>
              <a:rPr kumimoji="1" lang="en-US" altLang="zh-CN" sz="2000" dirty="0">
                <a:latin typeface="Arial" panose="020B0604020202020204" pitchFamily="34" charset="0"/>
              </a:rPr>
              <a:t>6)</a:t>
            </a:r>
            <a:r>
              <a:rPr kumimoji="1" lang="zh-CN" altLang="en-US" sz="2000" dirty="0">
                <a:latin typeface="Arial" panose="020B0604020202020204" pitchFamily="34" charset="0"/>
              </a:rPr>
              <a:t> 收发数据，</a:t>
            </a:r>
            <a:r>
              <a:rPr kumimoji="1" lang="en-US" altLang="zh-CN" sz="2000" dirty="0">
                <a:solidFill>
                  <a:srgbClr val="FF0000"/>
                </a:solidFill>
                <a:latin typeface="Arial" panose="020B0604020202020204" pitchFamily="34" charset="0"/>
              </a:rPr>
              <a:t>7)</a:t>
            </a:r>
            <a:r>
              <a:rPr kumimoji="1" lang="zh-CN" altLang="en-US" sz="2000" dirty="0">
                <a:solidFill>
                  <a:srgbClr val="FF0000"/>
                </a:solidFill>
                <a:latin typeface="Arial" panose="020B0604020202020204" pitchFamily="34" charset="0"/>
              </a:rPr>
              <a:t> 收发数据状态的控制</a:t>
            </a:r>
            <a:endParaRPr kumimoji="1" lang="en-US" altLang="zh-CN" sz="2000" dirty="0">
              <a:latin typeface="Arial" panose="020B0604020202020204" pitchFamily="34" charset="0"/>
            </a:endParaRPr>
          </a:p>
          <a:p>
            <a:pPr>
              <a:spcBef>
                <a:spcPct val="0"/>
              </a:spcBef>
              <a:buClrTx/>
              <a:buFontTx/>
              <a:buNone/>
            </a:pPr>
            <a:r>
              <a:rPr kumimoji="1" lang="en-US" altLang="zh-CN" sz="2000" dirty="0">
                <a:solidFill>
                  <a:srgbClr val="FF0000"/>
                </a:solidFill>
                <a:latin typeface="Arial" panose="020B0604020202020204" pitchFamily="34" charset="0"/>
              </a:rPr>
              <a:t>    </a:t>
            </a:r>
            <a:r>
              <a:rPr lang="en-US" altLang="zh-CN" sz="2000" dirty="0">
                <a:solidFill>
                  <a:srgbClr val="FF0000"/>
                </a:solidFill>
                <a:latin typeface="Arial" panose="020B0604020202020204" pitchFamily="34" charset="0"/>
              </a:rPr>
              <a:t>01</a:t>
            </a:r>
            <a:r>
              <a:rPr lang="zh-CN" altLang="en-US" sz="2000" dirty="0">
                <a:solidFill>
                  <a:srgbClr val="FF0000"/>
                </a:solidFill>
                <a:latin typeface="Arial" panose="020B0604020202020204" pitchFamily="34" charset="0"/>
              </a:rPr>
              <a:t> </a:t>
            </a:r>
            <a:r>
              <a:rPr lang="mr-IN" altLang="zh-CN" sz="2000" dirty="0">
                <a:solidFill>
                  <a:srgbClr val="FF0000"/>
                </a:solidFill>
                <a:latin typeface="Arial" panose="020B0604020202020204" pitchFamily="34" charset="0"/>
                <a:ea typeface="Mangal" panose="02040503050203030202" pitchFamily="18" charset="0"/>
              </a:rPr>
              <a:t>// </a:t>
            </a:r>
            <a:r>
              <a:rPr lang="zh-CN" altLang="mr-IN" sz="2000" dirty="0">
                <a:latin typeface="Arial" panose="020B0604020202020204" pitchFamily="34" charset="0"/>
                <a:ea typeface="Mangal" panose="02040503050203030202" pitchFamily="18" charset="0"/>
              </a:rPr>
              <a:t>发送数据</a:t>
            </a:r>
            <a:r>
              <a:rPr lang="zh-CN" altLang="en-US" sz="2000" dirty="0">
                <a:latin typeface="Arial" panose="020B0604020202020204" pitchFamily="34" charset="0"/>
                <a:ea typeface="Mangal" panose="02040503050203030202" pitchFamily="18" charset="0"/>
              </a:rPr>
              <a:t>。</a:t>
            </a:r>
            <a:r>
              <a:rPr lang="zh-CN" altLang="mr-IN" sz="2000" dirty="0">
                <a:latin typeface="Arial" panose="020B0604020202020204" pitchFamily="34" charset="0"/>
                <a:ea typeface="Mangal" panose="02040503050203030202" pitchFamily="18" charset="0"/>
              </a:rPr>
              <a:t>查询状态寄存器，等待发送缓存为空</a:t>
            </a:r>
          </a:p>
          <a:p>
            <a:pPr>
              <a:spcBef>
                <a:spcPct val="0"/>
              </a:spcBef>
              <a:buClrTx/>
              <a:buFontTx/>
              <a:buNone/>
            </a:pPr>
            <a:r>
              <a:rPr lang="en-US" altLang="zh-CN" sz="2000" dirty="0">
                <a:latin typeface="Arial" panose="020B0604020202020204" pitchFamily="34" charset="0"/>
              </a:rPr>
              <a:t>    </a:t>
            </a:r>
            <a:r>
              <a:rPr lang="mr-IN" altLang="zh-CN" sz="2000" dirty="0">
                <a:latin typeface="Arial" panose="020B0604020202020204" pitchFamily="34" charset="0"/>
                <a:ea typeface="Mangal" panose="02040503050203030202" pitchFamily="18" charset="0"/>
              </a:rPr>
              <a:t>while (! (UTRSTAT0 &amp; (1&lt;&lt;2)))</a:t>
            </a:r>
            <a:r>
              <a:rPr lang="mr-IN" altLang="zh-CN" sz="2000" dirty="0">
                <a:solidFill>
                  <a:srgbClr val="FF0000"/>
                </a:solidFill>
                <a:latin typeface="Arial" panose="020B0604020202020204" pitchFamily="34" charset="0"/>
                <a:ea typeface="Mangal" panose="02040503050203030202" pitchFamily="18" charset="0"/>
              </a:rPr>
              <a:t>;</a:t>
            </a:r>
            <a:r>
              <a:rPr lang="en-US" altLang="zh-CN" sz="2000" dirty="0">
                <a:solidFill>
                  <a:srgbClr val="FF0000"/>
                </a:solidFill>
                <a:latin typeface="Arial" panose="020B0604020202020204" pitchFamily="34" charset="0"/>
                <a:ea typeface="Mangal" panose="02040503050203030202" pitchFamily="18" charset="0"/>
                <a:cs typeface="Mangal" panose="02040503050203030202" pitchFamily="18" charset="0"/>
              </a:rPr>
              <a:t> </a:t>
            </a:r>
            <a:r>
              <a:rPr lang="en-US" altLang="zh-CN" sz="2000" dirty="0">
                <a:latin typeface="Arial" panose="020B0604020202020204" pitchFamily="34" charset="0"/>
                <a:ea typeface="Mangal" panose="02040503050203030202" pitchFamily="18" charset="0"/>
                <a:cs typeface="Mangal" panose="02040503050203030202" pitchFamily="18" charset="0"/>
              </a:rPr>
              <a:t> /</a:t>
            </a:r>
            <a:r>
              <a:rPr lang="zh-CN" altLang="en-US" sz="2000" dirty="0">
                <a:latin typeface="Arial" panose="020B0604020202020204" pitchFamily="34" charset="0"/>
                <a:ea typeface="Mangal" panose="02040503050203030202" pitchFamily="18" charset="0"/>
                <a:cs typeface="Mangal" panose="02040503050203030202" pitchFamily="18" charset="0"/>
              </a:rPr>
              <a:t>课本</a:t>
            </a:r>
            <a:r>
              <a:rPr lang="en-US" altLang="zh-CN" sz="2000" dirty="0">
                <a:latin typeface="Arial" panose="020B0604020202020204" pitchFamily="34" charset="0"/>
                <a:ea typeface="Mangal" panose="02040503050203030202" pitchFamily="18" charset="0"/>
                <a:cs typeface="Mangal" panose="02040503050203030202" pitchFamily="18" charset="0"/>
              </a:rPr>
              <a:t>97</a:t>
            </a:r>
            <a:r>
              <a:rPr lang="zh-CN" altLang="en-US" sz="2000" dirty="0">
                <a:latin typeface="Arial" panose="020B0604020202020204" pitchFamily="34" charset="0"/>
                <a:ea typeface="Mangal" panose="02040503050203030202" pitchFamily="18" charset="0"/>
                <a:cs typeface="Mangal" panose="02040503050203030202" pitchFamily="18" charset="0"/>
              </a:rPr>
              <a:t>页，表</a:t>
            </a:r>
            <a:r>
              <a:rPr lang="en-US" altLang="zh-CN" sz="2000" dirty="0">
                <a:latin typeface="Arial" panose="020B0604020202020204" pitchFamily="34" charset="0"/>
                <a:ea typeface="Mangal" panose="02040503050203030202" pitchFamily="18" charset="0"/>
                <a:cs typeface="Mangal" panose="02040503050203030202" pitchFamily="18" charset="0"/>
              </a:rPr>
              <a:t>7-3</a:t>
            </a:r>
            <a:endParaRPr lang="mr-IN" altLang="zh-CN" sz="2000" dirty="0">
              <a:latin typeface="Arial" panose="020B0604020202020204" pitchFamily="34" charset="0"/>
              <a:ea typeface="Mangal" panose="02040503050203030202" pitchFamily="18" charset="0"/>
            </a:endParaRPr>
          </a:p>
          <a:p>
            <a:pPr>
              <a:spcBef>
                <a:spcPct val="0"/>
              </a:spcBef>
              <a:buClrTx/>
              <a:buFontTx/>
              <a:buNone/>
            </a:pPr>
            <a:r>
              <a:rPr lang="en-US" altLang="zh-CN" sz="2000" dirty="0">
                <a:latin typeface="Arial" panose="020B0604020202020204" pitchFamily="34" charset="0"/>
                <a:ea typeface="Mangal" panose="02040503050203030202" pitchFamily="18" charset="0"/>
              </a:rPr>
              <a:t>    </a:t>
            </a:r>
            <a:r>
              <a:rPr lang="mr-IN" altLang="zh-CN" sz="2000" dirty="0">
                <a:latin typeface="Arial" panose="020B0604020202020204" pitchFamily="34" charset="0"/>
                <a:ea typeface="Mangal" panose="02040503050203030202" pitchFamily="18" charset="0"/>
              </a:rPr>
              <a:t>UTXH0 = c; // </a:t>
            </a:r>
            <a:r>
              <a:rPr lang="zh-CN" altLang="mr-IN" sz="2000" dirty="0">
                <a:latin typeface="Arial" panose="020B0604020202020204" pitchFamily="34" charset="0"/>
                <a:ea typeface="Mangal" panose="02040503050203030202" pitchFamily="18" charset="0"/>
              </a:rPr>
              <a:t>写入发送寄存器</a:t>
            </a:r>
          </a:p>
          <a:p>
            <a:pPr>
              <a:spcBef>
                <a:spcPct val="0"/>
              </a:spcBef>
              <a:buClrTx/>
              <a:buFontTx/>
              <a:buNone/>
            </a:pPr>
            <a:r>
              <a:rPr lang="en-US" altLang="zh-CN" sz="2000" dirty="0">
                <a:solidFill>
                  <a:srgbClr val="FF0000"/>
                </a:solidFill>
                <a:latin typeface="Arial" panose="020B0604020202020204" pitchFamily="34" charset="0"/>
              </a:rPr>
              <a:t>    02</a:t>
            </a:r>
            <a:r>
              <a:rPr lang="zh-CN" altLang="en-US" sz="2000" dirty="0">
                <a:solidFill>
                  <a:srgbClr val="FF0000"/>
                </a:solidFill>
                <a:latin typeface="Arial" panose="020B0604020202020204" pitchFamily="34" charset="0"/>
              </a:rPr>
              <a:t> </a:t>
            </a:r>
            <a:r>
              <a:rPr lang="en-US" altLang="zh-CN" sz="2000" dirty="0">
                <a:solidFill>
                  <a:srgbClr val="FF0000"/>
                </a:solidFill>
                <a:latin typeface="Arial" panose="020B0604020202020204" pitchFamily="34" charset="0"/>
              </a:rPr>
              <a:t>// </a:t>
            </a:r>
            <a:r>
              <a:rPr lang="zh-CN" altLang="en-US" sz="2000" dirty="0">
                <a:latin typeface="Arial" panose="020B0604020202020204" pitchFamily="34" charset="0"/>
              </a:rPr>
              <a:t>接收数据。查询状态寄存器，等待接收缓存有数据</a:t>
            </a:r>
          </a:p>
          <a:p>
            <a:pPr>
              <a:spcBef>
                <a:spcPct val="0"/>
              </a:spcBef>
              <a:buClrTx/>
              <a:buFontTx/>
              <a:buNone/>
            </a:pPr>
            <a:r>
              <a:rPr lang="zh-CN" altLang="en-US" sz="2000" dirty="0">
                <a:latin typeface="Arial" panose="020B0604020202020204" pitchFamily="34" charset="0"/>
              </a:rPr>
              <a:t>	</a:t>
            </a:r>
            <a:r>
              <a:rPr lang="en-US" altLang="zh-CN" sz="2000" dirty="0">
                <a:latin typeface="Arial" panose="020B0604020202020204" pitchFamily="34" charset="0"/>
              </a:rPr>
              <a:t>while (!(UTRSTAT0 &amp; (1&lt;&lt;0)));</a:t>
            </a:r>
          </a:p>
          <a:p>
            <a:pPr>
              <a:spcBef>
                <a:spcPct val="0"/>
              </a:spcBef>
              <a:buClrTx/>
              <a:buFontTx/>
              <a:buNone/>
            </a:pPr>
            <a:r>
              <a:rPr lang="en-US" altLang="zh-CN" sz="2000" dirty="0">
                <a:latin typeface="Arial" panose="020B0604020202020204" pitchFamily="34" charset="0"/>
              </a:rPr>
              <a:t>	return (URXH0);</a:t>
            </a:r>
            <a:endParaRPr kumimoji="1" lang="en-US" altLang="zh-CN" sz="2000" dirty="0">
              <a:solidFill>
                <a:srgbClr val="FF0000"/>
              </a:solidFill>
              <a:latin typeface="Arial" panose="020B0604020202020204" pitchFamily="34" charset="0"/>
            </a:endParaRPr>
          </a:p>
          <a:p>
            <a:pPr>
              <a:lnSpc>
                <a:spcPct val="100000"/>
              </a:lnSpc>
              <a:spcBef>
                <a:spcPts val="600"/>
              </a:spcBef>
              <a:buClrTx/>
              <a:buFontTx/>
              <a:buNone/>
            </a:pPr>
            <a:r>
              <a:rPr kumimoji="1" lang="en-US" altLang="zh-CN" sz="2000" dirty="0">
                <a:latin typeface="Arial" panose="020B0604020202020204" pitchFamily="34" charset="0"/>
              </a:rPr>
              <a:t>8)</a:t>
            </a:r>
            <a:r>
              <a:rPr kumimoji="1" lang="zh-CN" altLang="en-US" sz="2000" dirty="0">
                <a:latin typeface="Arial" panose="020B0604020202020204" pitchFamily="34" charset="0"/>
              </a:rPr>
              <a:t> 数据传输时的错误控制</a:t>
            </a:r>
            <a:endParaRPr kumimoji="1" lang="en-US" altLang="zh-CN" sz="2000" dirty="0">
              <a:latin typeface="Arial" panose="020B0604020202020204" pitchFamily="34" charset="0"/>
            </a:endParaRPr>
          </a:p>
          <a:p>
            <a:pPr>
              <a:lnSpc>
                <a:spcPct val="100000"/>
              </a:lnSpc>
              <a:spcBef>
                <a:spcPts val="600"/>
              </a:spcBef>
              <a:buClrTx/>
              <a:buFontTx/>
              <a:buNone/>
            </a:pPr>
            <a:r>
              <a:rPr kumimoji="1" lang="en-US" altLang="zh-CN" sz="2000" noProof="1">
                <a:latin typeface="Arial" panose="020B0604020202020204" pitchFamily="34" charset="0"/>
              </a:rPr>
              <a:t>     </a:t>
            </a:r>
            <a:r>
              <a:rPr kumimoji="1" lang="zh-CN" altLang="en-US" sz="2000" noProof="1">
                <a:latin typeface="Arial" panose="020B0604020202020204" pitchFamily="34" charset="0"/>
              </a:rPr>
              <a:t>由</a:t>
            </a:r>
            <a:r>
              <a:rPr kumimoji="1" lang="en-US" altLang="zh-CN" sz="2000" noProof="1">
                <a:solidFill>
                  <a:srgbClr val="E4801A"/>
                </a:solidFill>
                <a:latin typeface="Arial" panose="020B0604020202020204" pitchFamily="34" charset="0"/>
              </a:rPr>
              <a:t>bit[0]~bit[3]</a:t>
            </a:r>
            <a:r>
              <a:rPr kumimoji="1" lang="zh-CN" altLang="en-US" sz="2000" noProof="1">
                <a:latin typeface="Arial" panose="020B0604020202020204" pitchFamily="34" charset="0"/>
              </a:rPr>
              <a:t>分别表示是否溢出、是否校验错误、是否帧错误、是否检测到</a:t>
            </a:r>
            <a:r>
              <a:rPr kumimoji="1" lang="en-US" altLang="zh-CN" sz="2000" noProof="1">
                <a:latin typeface="Arial" panose="020B0604020202020204" pitchFamily="34" charset="0"/>
              </a:rPr>
              <a:t>break</a:t>
            </a:r>
            <a:r>
              <a:rPr kumimoji="1" lang="zh-CN" altLang="en-US" sz="2000" noProof="1">
                <a:latin typeface="Arial" panose="020B0604020202020204" pitchFamily="34" charset="0"/>
              </a:rPr>
              <a:t>信号。错误状态被读取后，寄存器</a:t>
            </a:r>
            <a:r>
              <a:rPr kumimoji="1" lang="zh-CN" altLang="en-US" sz="2000" noProof="1">
                <a:solidFill>
                  <a:srgbClr val="E4801A"/>
                </a:solidFill>
                <a:latin typeface="Arial" panose="020B0604020202020204" pitchFamily="34" charset="0"/>
              </a:rPr>
              <a:t>自动清零</a:t>
            </a:r>
            <a:r>
              <a:rPr kumimoji="1" lang="zh-CN" altLang="en-US" sz="2000" noProof="1">
                <a:latin typeface="Arial" panose="020B0604020202020204" pitchFamily="34" charset="0"/>
              </a:rPr>
              <a:t>。</a:t>
            </a:r>
            <a:r>
              <a:rPr kumimoji="1" lang="en-US" altLang="zh-CN" sz="2000" noProof="1">
                <a:latin typeface="Arial" panose="020B0604020202020204" pitchFamily="34" charset="0"/>
                <a:ea typeface="Mangal" panose="02040503050203030202" pitchFamily="18" charset="0"/>
                <a:cs typeface="Mangal" panose="02040503050203030202" pitchFamily="18" charset="0"/>
              </a:rPr>
              <a:t>R0=UERSTAT0(</a:t>
            </a:r>
            <a:r>
              <a:rPr kumimoji="1" lang="zh-CN" altLang="en-US" sz="2000" noProof="1">
                <a:solidFill>
                  <a:srgbClr val="E4801A"/>
                </a:solidFill>
                <a:latin typeface="Arial" panose="020B0604020202020204" pitchFamily="34" charset="0"/>
              </a:rPr>
              <a:t>自动清零</a:t>
            </a:r>
            <a:r>
              <a:rPr kumimoji="1" lang="en-US" altLang="zh-CN" sz="2000" noProof="1">
                <a:latin typeface="Arial" panose="020B0604020202020204" pitchFamily="34" charset="0"/>
                <a:ea typeface="Mangal" panose="02040503050203030202" pitchFamily="18" charset="0"/>
                <a:cs typeface="Mangal" panose="02040503050203030202" pitchFamily="18" charset="0"/>
              </a:rPr>
              <a:t>)</a:t>
            </a:r>
            <a:endParaRPr lang="en-US" altLang="zh-CN" sz="2000" dirty="0"/>
          </a:p>
        </p:txBody>
      </p:sp>
    </p:spTree>
    <p:extLst>
      <p:ext uri="{BB962C8B-B14F-4D97-AF65-F5344CB8AC3E}">
        <p14:creationId xmlns:p14="http://schemas.microsoft.com/office/powerpoint/2010/main" val="3701769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9C8D0D67-F50B-4A69-8137-1BD387128666}"/>
              </a:ext>
            </a:extLst>
          </p:cNvPr>
          <p:cNvSpPr txBox="1">
            <a:spLocks/>
          </p:cNvSpPr>
          <p:nvPr/>
        </p:nvSpPr>
        <p:spPr>
          <a:xfrm>
            <a:off x="-33536" y="669789"/>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dirty="0">
                <a:effectLst>
                  <a:outerShdw blurRad="38100" dist="38100" dir="2700000" algn="tl">
                    <a:srgbClr val="C0C0C0"/>
                  </a:outerShdw>
                </a:effectLst>
              </a:rPr>
              <a:t>8.2</a:t>
            </a:r>
            <a:r>
              <a:rPr lang="zh-CN" altLang="en-US" sz="3600" dirty="0">
                <a:effectLst>
                  <a:outerShdw blurRad="38100" dist="38100" dir="2700000" algn="tl">
                    <a:srgbClr val="C0C0C0"/>
                  </a:outerShdw>
                </a:effectLst>
              </a:rPr>
              <a:t> </a:t>
            </a:r>
            <a:r>
              <a:rPr lang="en-US" altLang="zh-CN" sz="3600" dirty="0">
                <a:effectLst>
                  <a:outerShdw blurRad="38100" dist="38100" dir="2700000" algn="tl">
                    <a:srgbClr val="C0C0C0"/>
                  </a:outerShdw>
                </a:effectLst>
              </a:rPr>
              <a:t>S5PV210</a:t>
            </a:r>
            <a:r>
              <a:rPr lang="zh-CN" altLang="en-US" sz="3600" dirty="0">
                <a:effectLst>
                  <a:outerShdw blurRad="38100" dist="38100" dir="2700000" algn="tl">
                    <a:srgbClr val="C0C0C0"/>
                  </a:outerShdw>
                </a:effectLst>
              </a:rPr>
              <a:t>的中断应用实例</a:t>
            </a:r>
          </a:p>
        </p:txBody>
      </p:sp>
      <p:pic>
        <p:nvPicPr>
          <p:cNvPr id="48130" name="图片 1">
            <a:extLst>
              <a:ext uri="{FF2B5EF4-FFF2-40B4-BE49-F238E27FC236}">
                <a16:creationId xmlns:a16="http://schemas.microsoft.com/office/drawing/2014/main" id="{636C3B8B-0D0A-41D1-BB84-7D4E47E968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 y="3429000"/>
            <a:ext cx="9144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文本框 2">
            <a:extLst>
              <a:ext uri="{FF2B5EF4-FFF2-40B4-BE49-F238E27FC236}">
                <a16:creationId xmlns:a16="http://schemas.microsoft.com/office/drawing/2014/main" id="{4FE09C08-98A3-494A-A532-420E29BB70D8}"/>
              </a:ext>
            </a:extLst>
          </p:cNvPr>
          <p:cNvSpPr txBox="1">
            <a:spLocks noChangeArrowheads="1"/>
          </p:cNvSpPr>
          <p:nvPr/>
        </p:nvSpPr>
        <p:spPr bwMode="auto">
          <a:xfrm>
            <a:off x="323528" y="1916832"/>
            <a:ext cx="352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a:lnSpc>
                <a:spcPct val="100000"/>
              </a:lnSpc>
              <a:spcBef>
                <a:spcPct val="0"/>
              </a:spcBef>
              <a:buClrTx/>
              <a:buFontTx/>
              <a:buNone/>
            </a:pPr>
            <a:r>
              <a:rPr kumimoji="1" lang="en-US" altLang="zh-CN" sz="2400">
                <a:latin typeface="Arial" panose="020B0604020202020204" pitchFamily="34" charset="0"/>
              </a:rPr>
              <a:t>GPH0</a:t>
            </a:r>
            <a:r>
              <a:rPr kumimoji="1" lang="zh-CN" altLang="en-US" sz="2400">
                <a:latin typeface="Arial" panose="020B0604020202020204" pitchFamily="34" charset="0"/>
              </a:rPr>
              <a:t>外部中断</a:t>
            </a:r>
          </a:p>
        </p:txBody>
      </p:sp>
      <p:sp>
        <p:nvSpPr>
          <p:cNvPr id="48132" name="文本框 7">
            <a:extLst>
              <a:ext uri="{FF2B5EF4-FFF2-40B4-BE49-F238E27FC236}">
                <a16:creationId xmlns:a16="http://schemas.microsoft.com/office/drawing/2014/main" id="{BE6AF6DD-7D5E-47DE-8E2F-EB4B0F2F1861}"/>
              </a:ext>
            </a:extLst>
          </p:cNvPr>
          <p:cNvSpPr txBox="1">
            <a:spLocks noChangeArrowheads="1"/>
          </p:cNvSpPr>
          <p:nvPr/>
        </p:nvSpPr>
        <p:spPr bwMode="auto">
          <a:xfrm>
            <a:off x="539552" y="2851993"/>
            <a:ext cx="3529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a:lnSpc>
                <a:spcPct val="100000"/>
              </a:lnSpc>
              <a:spcBef>
                <a:spcPct val="0"/>
              </a:spcBef>
              <a:buClrTx/>
              <a:buFontTx/>
              <a:buNone/>
            </a:pPr>
            <a:r>
              <a:rPr kumimoji="1" lang="en-US" altLang="zh-CN" sz="2400" dirty="0">
                <a:latin typeface="Arial" panose="020B0604020202020204" pitchFamily="34" charset="0"/>
              </a:rPr>
              <a:t>GPH0CON</a:t>
            </a:r>
            <a:r>
              <a:rPr kumimoji="1" lang="zh-CN" altLang="en-US" sz="2400" dirty="0">
                <a:latin typeface="Arial" panose="020B0604020202020204" pitchFamily="34" charset="0"/>
              </a:rPr>
              <a:t>寄存器</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749B80B-C174-4409-808A-3DBC32DD6AF8}"/>
              </a:ext>
            </a:extLst>
          </p:cNvPr>
          <p:cNvSpPr txBox="1">
            <a:spLocks/>
          </p:cNvSpPr>
          <p:nvPr/>
        </p:nvSpPr>
        <p:spPr>
          <a:xfrm>
            <a:off x="-179263" y="693133"/>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dirty="0">
                <a:effectLst>
                  <a:outerShdw blurRad="38100" dist="38100" dir="2700000" algn="tl">
                    <a:srgbClr val="C0C0C0"/>
                  </a:outerShdw>
                </a:effectLst>
              </a:rPr>
              <a:t>8.2</a:t>
            </a:r>
            <a:r>
              <a:rPr lang="zh-CN" altLang="en-US" sz="3600" dirty="0">
                <a:effectLst>
                  <a:outerShdw blurRad="38100" dist="38100" dir="2700000" algn="tl">
                    <a:srgbClr val="C0C0C0"/>
                  </a:outerShdw>
                </a:effectLst>
              </a:rPr>
              <a:t> </a:t>
            </a:r>
            <a:r>
              <a:rPr lang="en-US" altLang="zh-CN" sz="3600" dirty="0">
                <a:effectLst>
                  <a:outerShdw blurRad="38100" dist="38100" dir="2700000" algn="tl">
                    <a:srgbClr val="C0C0C0"/>
                  </a:outerShdw>
                </a:effectLst>
              </a:rPr>
              <a:t>S5PV210</a:t>
            </a:r>
            <a:r>
              <a:rPr lang="zh-CN" altLang="en-US" sz="3600" dirty="0">
                <a:effectLst>
                  <a:outerShdw blurRad="38100" dist="38100" dir="2700000" algn="tl">
                    <a:srgbClr val="C0C0C0"/>
                  </a:outerShdw>
                </a:effectLst>
              </a:rPr>
              <a:t>的中断应用实例</a:t>
            </a:r>
          </a:p>
        </p:txBody>
      </p:sp>
      <p:sp>
        <p:nvSpPr>
          <p:cNvPr id="49154" name="文本框 2">
            <a:extLst>
              <a:ext uri="{FF2B5EF4-FFF2-40B4-BE49-F238E27FC236}">
                <a16:creationId xmlns:a16="http://schemas.microsoft.com/office/drawing/2014/main" id="{8EA1E721-13C1-479C-A1DA-6DBCB5AF1D43}"/>
              </a:ext>
            </a:extLst>
          </p:cNvPr>
          <p:cNvSpPr txBox="1">
            <a:spLocks noChangeArrowheads="1"/>
          </p:cNvSpPr>
          <p:nvPr/>
        </p:nvSpPr>
        <p:spPr bwMode="auto">
          <a:xfrm>
            <a:off x="179512" y="1877276"/>
            <a:ext cx="352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a:lnSpc>
                <a:spcPct val="100000"/>
              </a:lnSpc>
              <a:spcBef>
                <a:spcPct val="0"/>
              </a:spcBef>
              <a:buClrTx/>
              <a:buFontTx/>
              <a:buNone/>
            </a:pPr>
            <a:r>
              <a:rPr kumimoji="1" lang="en-US" altLang="zh-CN" sz="2400" dirty="0">
                <a:latin typeface="Arial" panose="020B0604020202020204" pitchFamily="34" charset="0"/>
              </a:rPr>
              <a:t>GPH0</a:t>
            </a:r>
            <a:r>
              <a:rPr kumimoji="1" lang="zh-CN" altLang="en-US" sz="2400" dirty="0">
                <a:latin typeface="Arial" panose="020B0604020202020204" pitchFamily="34" charset="0"/>
              </a:rPr>
              <a:t>外部中断</a:t>
            </a:r>
          </a:p>
        </p:txBody>
      </p:sp>
      <p:pic>
        <p:nvPicPr>
          <p:cNvPr id="49155" name="图片 6">
            <a:extLst>
              <a:ext uri="{FF2B5EF4-FFF2-40B4-BE49-F238E27FC236}">
                <a16:creationId xmlns:a16="http://schemas.microsoft.com/office/drawing/2014/main" id="{79873A59-984F-4A64-A139-B490EE34ADE3}"/>
              </a:ext>
            </a:extLst>
          </p:cNvPr>
          <p:cNvPicPr>
            <a:picLocks noChangeAspect="1"/>
          </p:cNvPicPr>
          <p:nvPr/>
        </p:nvPicPr>
        <p:blipFill>
          <a:blip r:embed="rId2">
            <a:extLst>
              <a:ext uri="{28A0092B-C50C-407E-A947-70E740481C1C}">
                <a14:useLocalDpi xmlns:a14="http://schemas.microsoft.com/office/drawing/2010/main" val="0"/>
              </a:ext>
            </a:extLst>
          </a:blip>
          <a:srcRect t="42545"/>
          <a:stretch>
            <a:fillRect/>
          </a:stretch>
        </p:blipFill>
        <p:spPr bwMode="auto">
          <a:xfrm>
            <a:off x="0" y="3140968"/>
            <a:ext cx="91440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图片 7">
            <a:extLst>
              <a:ext uri="{FF2B5EF4-FFF2-40B4-BE49-F238E27FC236}">
                <a16:creationId xmlns:a16="http://schemas.microsoft.com/office/drawing/2014/main" id="{6E8D68DF-343B-47E7-94B9-4AB97B19A673}"/>
              </a:ext>
            </a:extLst>
          </p:cNvPr>
          <p:cNvPicPr>
            <a:picLocks noChangeAspect="1"/>
          </p:cNvPicPr>
          <p:nvPr/>
        </p:nvPicPr>
        <p:blipFill>
          <a:blip r:embed="rId2">
            <a:extLst>
              <a:ext uri="{28A0092B-C50C-407E-A947-70E740481C1C}">
                <a14:useLocalDpi xmlns:a14="http://schemas.microsoft.com/office/drawing/2010/main" val="0"/>
              </a:ext>
            </a:extLst>
          </a:blip>
          <a:srcRect l="-301" t="-259" r="301" b="94643"/>
          <a:stretch>
            <a:fillRect/>
          </a:stretch>
        </p:blipFill>
        <p:spPr bwMode="auto">
          <a:xfrm>
            <a:off x="0" y="2791981"/>
            <a:ext cx="91440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文本框 8">
            <a:extLst>
              <a:ext uri="{FF2B5EF4-FFF2-40B4-BE49-F238E27FC236}">
                <a16:creationId xmlns:a16="http://schemas.microsoft.com/office/drawing/2014/main" id="{77B88867-B66A-438B-A8C8-327B54CD27E1}"/>
              </a:ext>
            </a:extLst>
          </p:cNvPr>
          <p:cNvSpPr txBox="1">
            <a:spLocks noChangeArrowheads="1"/>
          </p:cNvSpPr>
          <p:nvPr/>
        </p:nvSpPr>
        <p:spPr bwMode="auto">
          <a:xfrm>
            <a:off x="467544" y="2343696"/>
            <a:ext cx="4211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a:lnSpc>
                <a:spcPct val="100000"/>
              </a:lnSpc>
              <a:spcBef>
                <a:spcPct val="0"/>
              </a:spcBef>
              <a:buClrTx/>
              <a:buFontTx/>
              <a:buNone/>
            </a:pPr>
            <a:r>
              <a:rPr kumimoji="1" lang="en-US" altLang="zh-CN" sz="2400">
                <a:latin typeface="Arial" panose="020B0604020202020204" pitchFamily="34" charset="0"/>
              </a:rPr>
              <a:t>EXT_INT_0_CON</a:t>
            </a:r>
            <a:r>
              <a:rPr kumimoji="1" lang="zh-CN" altLang="en-US" sz="2400">
                <a:latin typeface="Arial" panose="020B0604020202020204" pitchFamily="34" charset="0"/>
              </a:rPr>
              <a:t>寄存器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2">
            <a:extLst>
              <a:ext uri="{FF2B5EF4-FFF2-40B4-BE49-F238E27FC236}">
                <a16:creationId xmlns:a16="http://schemas.microsoft.com/office/drawing/2014/main" id="{9F940C44-6B5B-4BBC-AE28-2A3A23C91C4D}"/>
              </a:ext>
            </a:extLst>
          </p:cNvPr>
          <p:cNvSpPr txBox="1">
            <a:spLocks noChangeArrowheads="1"/>
          </p:cNvSpPr>
          <p:nvPr/>
        </p:nvSpPr>
        <p:spPr bwMode="auto">
          <a:xfrm>
            <a:off x="146050" y="956029"/>
            <a:ext cx="352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a:lnSpc>
                <a:spcPct val="100000"/>
              </a:lnSpc>
              <a:spcBef>
                <a:spcPct val="0"/>
              </a:spcBef>
              <a:buClrTx/>
              <a:buFontTx/>
              <a:buNone/>
            </a:pPr>
            <a:r>
              <a:rPr kumimoji="1" lang="en-US" altLang="zh-CN" sz="2400" dirty="0">
                <a:latin typeface="Arial" panose="020B0604020202020204" pitchFamily="34" charset="0"/>
              </a:rPr>
              <a:t>GPH0</a:t>
            </a:r>
            <a:r>
              <a:rPr kumimoji="1" lang="zh-CN" altLang="en-US" sz="2400" dirty="0">
                <a:latin typeface="Arial" panose="020B0604020202020204" pitchFamily="34" charset="0"/>
              </a:rPr>
              <a:t>外部中断</a:t>
            </a:r>
          </a:p>
        </p:txBody>
      </p:sp>
      <p:sp>
        <p:nvSpPr>
          <p:cNvPr id="50179" name="文本框 8">
            <a:extLst>
              <a:ext uri="{FF2B5EF4-FFF2-40B4-BE49-F238E27FC236}">
                <a16:creationId xmlns:a16="http://schemas.microsoft.com/office/drawing/2014/main" id="{0B71B8CD-276B-4CA6-BAD9-06CBCA3C5BA5}"/>
              </a:ext>
            </a:extLst>
          </p:cNvPr>
          <p:cNvSpPr txBox="1">
            <a:spLocks noChangeArrowheads="1"/>
          </p:cNvSpPr>
          <p:nvPr/>
        </p:nvSpPr>
        <p:spPr bwMode="auto">
          <a:xfrm>
            <a:off x="0" y="1817305"/>
            <a:ext cx="4211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a:lnSpc>
                <a:spcPct val="100000"/>
              </a:lnSpc>
              <a:spcBef>
                <a:spcPct val="0"/>
              </a:spcBef>
              <a:buClrTx/>
              <a:buFontTx/>
              <a:buNone/>
            </a:pPr>
            <a:r>
              <a:rPr kumimoji="1" lang="en-US" altLang="zh-CN" sz="2400" dirty="0">
                <a:latin typeface="Arial" panose="020B0604020202020204" pitchFamily="34" charset="0"/>
              </a:rPr>
              <a:t>EXT_INT_0_MASK</a:t>
            </a:r>
            <a:r>
              <a:rPr kumimoji="1" lang="zh-CN" altLang="en-US" sz="2400" dirty="0">
                <a:latin typeface="Arial" panose="020B0604020202020204" pitchFamily="34" charset="0"/>
              </a:rPr>
              <a:t>寄存器</a:t>
            </a:r>
          </a:p>
        </p:txBody>
      </p:sp>
      <p:pic>
        <p:nvPicPr>
          <p:cNvPr id="50180" name="图片 1">
            <a:extLst>
              <a:ext uri="{FF2B5EF4-FFF2-40B4-BE49-F238E27FC236}">
                <a16:creationId xmlns:a16="http://schemas.microsoft.com/office/drawing/2014/main" id="{ADB32F9B-BBD6-43F5-A2DC-DBC3958755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050" y="2271827"/>
            <a:ext cx="88519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2">
            <a:extLst>
              <a:ext uri="{FF2B5EF4-FFF2-40B4-BE49-F238E27FC236}">
                <a16:creationId xmlns:a16="http://schemas.microsoft.com/office/drawing/2014/main" id="{57A37F3D-2737-4A0C-BAF2-9119F0B8AA4B}"/>
              </a:ext>
            </a:extLst>
          </p:cNvPr>
          <p:cNvSpPr txBox="1">
            <a:spLocks noChangeArrowheads="1"/>
          </p:cNvSpPr>
          <p:nvPr/>
        </p:nvSpPr>
        <p:spPr bwMode="auto">
          <a:xfrm>
            <a:off x="342106" y="909638"/>
            <a:ext cx="352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a:lnSpc>
                <a:spcPct val="100000"/>
              </a:lnSpc>
              <a:spcBef>
                <a:spcPct val="0"/>
              </a:spcBef>
              <a:buClrTx/>
              <a:buFontTx/>
              <a:buNone/>
            </a:pPr>
            <a:r>
              <a:rPr kumimoji="1" lang="en-US" altLang="zh-CN" sz="2400" dirty="0">
                <a:latin typeface="Arial" panose="020B0604020202020204" pitchFamily="34" charset="0"/>
              </a:rPr>
              <a:t>GPH0</a:t>
            </a:r>
            <a:r>
              <a:rPr kumimoji="1" lang="zh-CN" altLang="en-US" sz="2400" dirty="0">
                <a:latin typeface="Arial" panose="020B0604020202020204" pitchFamily="34" charset="0"/>
              </a:rPr>
              <a:t>外部中断</a:t>
            </a:r>
          </a:p>
        </p:txBody>
      </p:sp>
      <p:sp>
        <p:nvSpPr>
          <p:cNvPr id="51203" name="文本框 8">
            <a:extLst>
              <a:ext uri="{FF2B5EF4-FFF2-40B4-BE49-F238E27FC236}">
                <a16:creationId xmlns:a16="http://schemas.microsoft.com/office/drawing/2014/main" id="{74C38771-9FF6-4222-B758-68AE4079041D}"/>
              </a:ext>
            </a:extLst>
          </p:cNvPr>
          <p:cNvSpPr txBox="1">
            <a:spLocks noChangeArrowheads="1"/>
          </p:cNvSpPr>
          <p:nvPr/>
        </p:nvSpPr>
        <p:spPr bwMode="auto">
          <a:xfrm>
            <a:off x="611560" y="1815193"/>
            <a:ext cx="4211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a:lnSpc>
                <a:spcPct val="100000"/>
              </a:lnSpc>
              <a:spcBef>
                <a:spcPct val="0"/>
              </a:spcBef>
              <a:buClrTx/>
              <a:buFontTx/>
              <a:buNone/>
            </a:pPr>
            <a:r>
              <a:rPr kumimoji="1" lang="en-US" altLang="zh-CN" sz="2400" dirty="0">
                <a:latin typeface="Arial" panose="020B0604020202020204" pitchFamily="34" charset="0"/>
              </a:rPr>
              <a:t>EXT_INT_0_PEND</a:t>
            </a:r>
            <a:r>
              <a:rPr kumimoji="1" lang="zh-CN" altLang="en-US" sz="2400" dirty="0">
                <a:latin typeface="Arial" panose="020B0604020202020204" pitchFamily="34" charset="0"/>
              </a:rPr>
              <a:t>寄存器</a:t>
            </a:r>
          </a:p>
        </p:txBody>
      </p:sp>
      <p:pic>
        <p:nvPicPr>
          <p:cNvPr id="51204" name="图片 3">
            <a:extLst>
              <a:ext uri="{FF2B5EF4-FFF2-40B4-BE49-F238E27FC236}">
                <a16:creationId xmlns:a16="http://schemas.microsoft.com/office/drawing/2014/main" id="{692B77D8-622D-4E9C-9612-29CD11D13B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2277156"/>
            <a:ext cx="88265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F18726B-F2DF-4DD1-B914-037F69F1A01A}"/>
              </a:ext>
            </a:extLst>
          </p:cNvPr>
          <p:cNvSpPr txBox="1">
            <a:spLocks/>
          </p:cNvSpPr>
          <p:nvPr/>
        </p:nvSpPr>
        <p:spPr>
          <a:xfrm>
            <a:off x="-35242" y="620688"/>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dirty="0">
                <a:effectLst>
                  <a:outerShdw blurRad="38100" dist="38100" dir="2700000" algn="tl">
                    <a:srgbClr val="C0C0C0"/>
                  </a:outerShdw>
                </a:effectLst>
              </a:rPr>
              <a:t>8.2</a:t>
            </a:r>
            <a:r>
              <a:rPr lang="zh-CN" altLang="en-US" sz="3600" dirty="0">
                <a:effectLst>
                  <a:outerShdw blurRad="38100" dist="38100" dir="2700000" algn="tl">
                    <a:srgbClr val="C0C0C0"/>
                  </a:outerShdw>
                </a:effectLst>
              </a:rPr>
              <a:t> </a:t>
            </a:r>
            <a:r>
              <a:rPr lang="en-US" altLang="zh-CN" sz="3600" dirty="0">
                <a:effectLst>
                  <a:outerShdw blurRad="38100" dist="38100" dir="2700000" algn="tl">
                    <a:srgbClr val="C0C0C0"/>
                  </a:outerShdw>
                </a:effectLst>
              </a:rPr>
              <a:t>S5PV210</a:t>
            </a:r>
            <a:r>
              <a:rPr lang="zh-CN" altLang="en-US" sz="3600" dirty="0">
                <a:effectLst>
                  <a:outerShdw blurRad="38100" dist="38100" dir="2700000" algn="tl">
                    <a:srgbClr val="C0C0C0"/>
                  </a:outerShdw>
                </a:effectLst>
              </a:rPr>
              <a:t>的中断应用实例</a:t>
            </a:r>
          </a:p>
        </p:txBody>
      </p:sp>
      <p:sp>
        <p:nvSpPr>
          <p:cNvPr id="52226" name="矩形 4">
            <a:extLst>
              <a:ext uri="{FF2B5EF4-FFF2-40B4-BE49-F238E27FC236}">
                <a16:creationId xmlns:a16="http://schemas.microsoft.com/office/drawing/2014/main" id="{AC756F5F-1764-4DD4-877D-E829104B3B6B}"/>
              </a:ext>
            </a:extLst>
          </p:cNvPr>
          <p:cNvSpPr>
            <a:spLocks noChangeArrowheads="1"/>
          </p:cNvSpPr>
          <p:nvPr/>
        </p:nvSpPr>
        <p:spPr bwMode="auto">
          <a:xfrm>
            <a:off x="695325" y="1844675"/>
            <a:ext cx="8194675"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zh-CN" altLang="en-US" sz="2400">
                <a:latin typeface="Arial" panose="020B0604020202020204" pitchFamily="34" charset="0"/>
              </a:rPr>
              <a:t>步骤</a:t>
            </a:r>
            <a:endParaRPr lang="en-US" altLang="zh-CN" sz="2400">
              <a:latin typeface="Arial" panose="020B0604020202020204" pitchFamily="34" charset="0"/>
            </a:endParaRPr>
          </a:p>
          <a:p>
            <a:pPr algn="just" eaLnBrk="1" hangingPunct="1">
              <a:lnSpc>
                <a:spcPct val="100000"/>
              </a:lnSpc>
              <a:buClrTx/>
              <a:buFont typeface="Wingdings 2" panose="05020102010507070707" pitchFamily="18" charset="2"/>
              <a:buNone/>
            </a:pPr>
            <a:r>
              <a:rPr lang="en-US" altLang="zh-CN" sz="2400">
                <a:latin typeface="Arial" panose="020B0604020202020204" pitchFamily="34" charset="0"/>
              </a:rPr>
              <a:t>(1) </a:t>
            </a:r>
            <a:r>
              <a:rPr lang="zh-CN" altLang="zh-CN" sz="2400">
                <a:latin typeface="Arial" panose="020B0604020202020204" pitchFamily="34" charset="0"/>
              </a:rPr>
              <a:t>配置</a:t>
            </a:r>
            <a:r>
              <a:rPr lang="en-US" altLang="zh-CN" sz="2400">
                <a:latin typeface="Arial" panose="020B0604020202020204" pitchFamily="34" charset="0"/>
              </a:rPr>
              <a:t>GPIO</a:t>
            </a:r>
            <a:r>
              <a:rPr lang="zh-CN" altLang="zh-CN" sz="2400">
                <a:latin typeface="Arial" panose="020B0604020202020204" pitchFamily="34" charset="0"/>
              </a:rPr>
              <a:t>引脚及其外部中断控制寄存器</a:t>
            </a:r>
          </a:p>
          <a:p>
            <a:pPr algn="just" eaLnBrk="1" hangingPunct="1">
              <a:lnSpc>
                <a:spcPct val="100000"/>
              </a:lnSpc>
              <a:buClrTx/>
              <a:buFont typeface="Wingdings 2" panose="05020102010507070707" pitchFamily="18" charset="2"/>
              <a:buNone/>
            </a:pPr>
            <a:r>
              <a:rPr lang="en-US" altLang="zh-CN" sz="2400">
                <a:latin typeface="Arial" panose="020B0604020202020204" pitchFamily="34" charset="0"/>
              </a:rPr>
              <a:t>(2) </a:t>
            </a:r>
            <a:r>
              <a:rPr lang="zh-CN" altLang="zh-CN" sz="2400">
                <a:latin typeface="Arial" panose="020B0604020202020204" pitchFamily="34" charset="0"/>
              </a:rPr>
              <a:t>选择中断类型（</a:t>
            </a:r>
            <a:r>
              <a:rPr lang="en-US" altLang="zh-CN" sz="2400">
                <a:latin typeface="Arial" panose="020B0604020202020204" pitchFamily="34" charset="0"/>
              </a:rPr>
              <a:t>VICxINTSELECT</a:t>
            </a:r>
            <a:r>
              <a:rPr lang="zh-CN" altLang="zh-CN" sz="2400">
                <a:latin typeface="Arial" panose="020B0604020202020204" pitchFamily="34" charset="0"/>
              </a:rPr>
              <a:t>）</a:t>
            </a:r>
          </a:p>
          <a:p>
            <a:pPr algn="just" eaLnBrk="1" hangingPunct="1">
              <a:lnSpc>
                <a:spcPct val="100000"/>
              </a:lnSpc>
              <a:buClrTx/>
              <a:buFont typeface="Wingdings 2" panose="05020102010507070707" pitchFamily="18" charset="2"/>
              <a:buNone/>
            </a:pPr>
            <a:r>
              <a:rPr lang="en-US" altLang="zh-CN" sz="2400">
                <a:latin typeface="Arial" panose="020B0604020202020204" pitchFamily="34" charset="0"/>
              </a:rPr>
              <a:t>(3) </a:t>
            </a:r>
            <a:r>
              <a:rPr lang="zh-CN" altLang="zh-CN" sz="2400">
                <a:latin typeface="Arial" panose="020B0604020202020204" pitchFamily="34" charset="0"/>
              </a:rPr>
              <a:t>清中断服务程序入口寄存器（</a:t>
            </a:r>
            <a:r>
              <a:rPr lang="en-US" altLang="zh-CN" sz="2400">
                <a:latin typeface="Arial" panose="020B0604020202020204" pitchFamily="34" charset="0"/>
              </a:rPr>
              <a:t>VICxADDRESS</a:t>
            </a:r>
            <a:r>
              <a:rPr lang="zh-CN" altLang="zh-CN" sz="2400">
                <a:latin typeface="Arial" panose="020B0604020202020204" pitchFamily="34" charset="0"/>
              </a:rPr>
              <a:t>）</a:t>
            </a:r>
          </a:p>
          <a:p>
            <a:pPr algn="just" eaLnBrk="1" hangingPunct="1">
              <a:lnSpc>
                <a:spcPct val="100000"/>
              </a:lnSpc>
              <a:buClrTx/>
              <a:buFont typeface="Wingdings 2" panose="05020102010507070707" pitchFamily="18" charset="2"/>
              <a:buNone/>
            </a:pPr>
            <a:r>
              <a:rPr lang="en-US" altLang="zh-CN" sz="2400">
                <a:latin typeface="Arial" panose="020B0604020202020204" pitchFamily="34" charset="0"/>
              </a:rPr>
              <a:t>(4) </a:t>
            </a:r>
            <a:r>
              <a:rPr lang="zh-CN" altLang="zh-CN" sz="2400">
                <a:latin typeface="Arial" panose="020B0604020202020204" pitchFamily="34" charset="0"/>
              </a:rPr>
              <a:t>设置相应中断的中断服务程序入口（</a:t>
            </a:r>
            <a:r>
              <a:rPr lang="en-US" altLang="zh-CN" sz="2400">
                <a:latin typeface="Arial" panose="020B0604020202020204" pitchFamily="34" charset="0"/>
              </a:rPr>
              <a:t>VICxVECTADDR</a:t>
            </a:r>
            <a:r>
              <a:rPr lang="zh-CN" altLang="zh-CN" sz="2400">
                <a:latin typeface="Arial" panose="020B0604020202020204" pitchFamily="34" charset="0"/>
              </a:rPr>
              <a:t>）</a:t>
            </a:r>
          </a:p>
          <a:p>
            <a:pPr algn="just" eaLnBrk="1" hangingPunct="1">
              <a:lnSpc>
                <a:spcPct val="100000"/>
              </a:lnSpc>
              <a:buClrTx/>
              <a:buFont typeface="Wingdings 2" panose="05020102010507070707" pitchFamily="18" charset="2"/>
              <a:buNone/>
            </a:pPr>
            <a:r>
              <a:rPr lang="en-US" altLang="zh-CN" sz="2400">
                <a:latin typeface="Arial" panose="020B0604020202020204" pitchFamily="34" charset="0"/>
              </a:rPr>
              <a:t>(5) </a:t>
            </a:r>
            <a:r>
              <a:rPr lang="zh-CN" altLang="zh-CN" sz="2400">
                <a:latin typeface="Arial" panose="020B0604020202020204" pitchFamily="34" charset="0"/>
              </a:rPr>
              <a:t>使能中断（</a:t>
            </a:r>
            <a:r>
              <a:rPr lang="en-US" altLang="zh-CN" sz="2400">
                <a:latin typeface="Arial" panose="020B0604020202020204" pitchFamily="34" charset="0"/>
              </a:rPr>
              <a:t>VICxINTENABLE</a:t>
            </a:r>
            <a:r>
              <a:rPr lang="zh-CN" altLang="zh-CN" sz="2400">
                <a:latin typeface="Arial" panose="020B0604020202020204" pitchFamily="34"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a:extLst>
              <a:ext uri="{FF2B5EF4-FFF2-40B4-BE49-F238E27FC236}">
                <a16:creationId xmlns:a16="http://schemas.microsoft.com/office/drawing/2014/main" id="{2DF127F1-7AB0-4834-AA28-B73F9675473E}"/>
              </a:ext>
            </a:extLst>
          </p:cNvPr>
          <p:cNvSpPr>
            <a:spLocks noGrp="1"/>
          </p:cNvSpPr>
          <p:nvPr>
            <p:ph sz="quarter" idx="13"/>
          </p:nvPr>
        </p:nvSpPr>
        <p:spPr>
          <a:xfrm>
            <a:off x="684058" y="1988840"/>
            <a:ext cx="7772400" cy="431800"/>
          </a:xfrm>
        </p:spPr>
        <p:txBody>
          <a:bodyPr/>
          <a:lstStyle/>
          <a:p>
            <a:pPr marL="0" indent="0" eaLnBrk="1" hangingPunct="1">
              <a:lnSpc>
                <a:spcPct val="90000"/>
              </a:lnSpc>
              <a:spcBef>
                <a:spcPct val="0"/>
              </a:spcBef>
              <a:buClrTx/>
              <a:buFont typeface="Arial" panose="020B0604020202020204" pitchFamily="34" charset="0"/>
              <a:buNone/>
            </a:pPr>
            <a:r>
              <a:rPr lang="zh-CN" altLang="en-US" sz="2400" cap="none" dirty="0"/>
              <a:t>代码包含四部分</a:t>
            </a:r>
          </a:p>
        </p:txBody>
      </p:sp>
      <p:sp>
        <p:nvSpPr>
          <p:cNvPr id="4" name="标题 1">
            <a:extLst>
              <a:ext uri="{FF2B5EF4-FFF2-40B4-BE49-F238E27FC236}">
                <a16:creationId xmlns:a16="http://schemas.microsoft.com/office/drawing/2014/main" id="{25170BCD-0349-457D-A490-702A45B46EE5}"/>
              </a:ext>
            </a:extLst>
          </p:cNvPr>
          <p:cNvSpPr txBox="1">
            <a:spLocks/>
          </p:cNvSpPr>
          <p:nvPr/>
        </p:nvSpPr>
        <p:spPr>
          <a:xfrm>
            <a:off x="-108520" y="620688"/>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dirty="0">
                <a:effectLst>
                  <a:outerShdw blurRad="38100" dist="38100" dir="2700000" algn="tl">
                    <a:srgbClr val="C0C0C0"/>
                  </a:outerShdw>
                </a:effectLst>
              </a:rPr>
              <a:t>8.2</a:t>
            </a:r>
            <a:r>
              <a:rPr lang="zh-CN" altLang="en-US" sz="3600" dirty="0">
                <a:effectLst>
                  <a:outerShdw blurRad="38100" dist="38100" dir="2700000" algn="tl">
                    <a:srgbClr val="C0C0C0"/>
                  </a:outerShdw>
                </a:effectLst>
              </a:rPr>
              <a:t> </a:t>
            </a:r>
            <a:r>
              <a:rPr lang="en-US" altLang="zh-CN" sz="3600" dirty="0">
                <a:effectLst>
                  <a:outerShdw blurRad="38100" dist="38100" dir="2700000" algn="tl">
                    <a:srgbClr val="C0C0C0"/>
                  </a:outerShdw>
                </a:effectLst>
              </a:rPr>
              <a:t>S5PV210</a:t>
            </a:r>
            <a:r>
              <a:rPr lang="zh-CN" altLang="en-US" sz="3600" dirty="0">
                <a:effectLst>
                  <a:outerShdw blurRad="38100" dist="38100" dir="2700000" algn="tl">
                    <a:srgbClr val="C0C0C0"/>
                  </a:outerShdw>
                </a:effectLst>
              </a:rPr>
              <a:t>的中断应用实例</a:t>
            </a:r>
          </a:p>
        </p:txBody>
      </p:sp>
      <p:sp>
        <p:nvSpPr>
          <p:cNvPr id="53251" name="矩形 4">
            <a:extLst>
              <a:ext uri="{FF2B5EF4-FFF2-40B4-BE49-F238E27FC236}">
                <a16:creationId xmlns:a16="http://schemas.microsoft.com/office/drawing/2014/main" id="{2871CE31-E866-4A77-9B4C-4A07A9859B5C}"/>
              </a:ext>
            </a:extLst>
          </p:cNvPr>
          <p:cNvSpPr>
            <a:spLocks noChangeArrowheads="1"/>
          </p:cNvSpPr>
          <p:nvPr/>
        </p:nvSpPr>
        <p:spPr bwMode="auto">
          <a:xfrm>
            <a:off x="684058" y="2564904"/>
            <a:ext cx="8194675"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Tx/>
              <a:buNone/>
            </a:pPr>
            <a:r>
              <a:rPr lang="en-US" altLang="zh-CN" sz="2400" dirty="0">
                <a:latin typeface="Arial" panose="020B0604020202020204" pitchFamily="34" charset="0"/>
              </a:rPr>
              <a:t>(1) </a:t>
            </a:r>
            <a:r>
              <a:rPr lang="zh-CN" altLang="en-US" sz="2400" dirty="0">
                <a:latin typeface="Arial" panose="020B0604020202020204" pitchFamily="34" charset="0"/>
              </a:rPr>
              <a:t>启动程序</a:t>
            </a:r>
            <a:endParaRPr lang="en-US" altLang="zh-CN" sz="2400" dirty="0">
              <a:latin typeface="Arial" panose="020B0604020202020204" pitchFamily="34" charset="0"/>
            </a:endParaRPr>
          </a:p>
          <a:p>
            <a:pPr algn="just" eaLnBrk="1" hangingPunct="1">
              <a:lnSpc>
                <a:spcPct val="100000"/>
              </a:lnSpc>
              <a:buClrTx/>
              <a:buFontTx/>
              <a:buNone/>
            </a:pPr>
            <a:r>
              <a:rPr lang="en-US" altLang="zh-CN" sz="2400" dirty="0">
                <a:latin typeface="Arial" panose="020B0604020202020204" pitchFamily="34" charset="0"/>
              </a:rPr>
              <a:t>     </a:t>
            </a:r>
            <a:r>
              <a:rPr lang="zh-CN" altLang="en-US" sz="2400" dirty="0">
                <a:latin typeface="Arial" panose="020B0604020202020204" pitchFamily="34" charset="0"/>
              </a:rPr>
              <a:t>配置</a:t>
            </a:r>
            <a:r>
              <a:rPr lang="en-US" altLang="zh-CN" sz="2400" dirty="0">
                <a:latin typeface="Arial" panose="020B0604020202020204" pitchFamily="34" charset="0"/>
              </a:rPr>
              <a:t>ARM</a:t>
            </a:r>
            <a:r>
              <a:rPr lang="zh-CN" altLang="en-US" sz="2400" dirty="0">
                <a:latin typeface="Arial" panose="020B0604020202020204" pitchFamily="34" charset="0"/>
              </a:rPr>
              <a:t>工作模式、设计中断服务程序</a:t>
            </a:r>
            <a:endParaRPr lang="zh-CN" altLang="zh-CN" sz="2400" dirty="0">
              <a:latin typeface="Arial" panose="020B0604020202020204" pitchFamily="34" charset="0"/>
            </a:endParaRPr>
          </a:p>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(2) </a:t>
            </a:r>
            <a:r>
              <a:rPr lang="zh-CN" altLang="en-US" sz="2400" dirty="0">
                <a:latin typeface="Arial" panose="020B0604020202020204" pitchFamily="34" charset="0"/>
              </a:rPr>
              <a:t>初始化程序</a:t>
            </a:r>
            <a:endParaRPr lang="en-US" altLang="zh-CN" sz="2400" dirty="0">
              <a:latin typeface="Arial" panose="020B0604020202020204" pitchFamily="34" charset="0"/>
            </a:endParaRPr>
          </a:p>
          <a:p>
            <a:pPr algn="just" eaLnBrk="1" hangingPunct="1">
              <a:lnSpc>
                <a:spcPct val="100000"/>
              </a:lnSpc>
              <a:buClrTx/>
              <a:buFont typeface="Wingdings 2" panose="05020102010507070707" pitchFamily="18" charset="2"/>
              <a:buNone/>
            </a:pPr>
            <a:r>
              <a:rPr lang="zh-CN" altLang="en-US" sz="2400" dirty="0">
                <a:latin typeface="Arial" panose="020B0604020202020204" pitchFamily="34" charset="0"/>
              </a:rPr>
              <a:t> </a:t>
            </a:r>
            <a:r>
              <a:rPr lang="en-US" altLang="zh-CN" sz="2400" dirty="0">
                <a:latin typeface="Arial" panose="020B0604020202020204" pitchFamily="34" charset="0"/>
              </a:rPr>
              <a:t>    </a:t>
            </a:r>
            <a:r>
              <a:rPr lang="zh-CN" altLang="en-US" sz="2400" dirty="0">
                <a:latin typeface="Arial" panose="020B0604020202020204" pitchFamily="34" charset="0"/>
              </a:rPr>
              <a:t>初始化</a:t>
            </a:r>
            <a:r>
              <a:rPr lang="en-US" altLang="zh-CN" sz="2400" dirty="0">
                <a:latin typeface="Arial" panose="020B0604020202020204" pitchFamily="34" charset="0"/>
              </a:rPr>
              <a:t>S5PV210</a:t>
            </a:r>
            <a:r>
              <a:rPr lang="zh-CN" altLang="en-US" sz="2400" dirty="0">
                <a:latin typeface="Arial" panose="020B0604020202020204" pitchFamily="34" charset="0"/>
              </a:rPr>
              <a:t>中断控制器、配置</a:t>
            </a:r>
            <a:r>
              <a:rPr lang="en-US" altLang="zh-CN" sz="2400" dirty="0">
                <a:latin typeface="Arial" panose="020B0604020202020204" pitchFamily="34" charset="0"/>
              </a:rPr>
              <a:t>GPIO</a:t>
            </a:r>
            <a:r>
              <a:rPr lang="zh-CN" altLang="en-US" sz="2400" dirty="0">
                <a:latin typeface="Arial" panose="020B0604020202020204" pitchFamily="34" charset="0"/>
              </a:rPr>
              <a:t>引脚</a:t>
            </a:r>
            <a:endParaRPr lang="zh-CN" altLang="zh-CN" sz="2400" dirty="0">
              <a:latin typeface="Arial" panose="020B0604020202020204" pitchFamily="34" charset="0"/>
            </a:endParaRPr>
          </a:p>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(3) </a:t>
            </a:r>
            <a:r>
              <a:rPr lang="zh-CN" altLang="en-US" sz="2400" dirty="0">
                <a:latin typeface="Arial" panose="020B0604020202020204" pitchFamily="34" charset="0"/>
              </a:rPr>
              <a:t>主程序设计</a:t>
            </a:r>
            <a:endParaRPr lang="en-US" altLang="zh-CN" sz="2400" dirty="0">
              <a:latin typeface="Arial" panose="020B0604020202020204" pitchFamily="34" charset="0"/>
            </a:endParaRPr>
          </a:p>
          <a:p>
            <a:pPr algn="just" eaLnBrk="1" hangingPunct="1">
              <a:lnSpc>
                <a:spcPct val="100000"/>
              </a:lnSpc>
              <a:buClrTx/>
              <a:buFont typeface="Wingdings 2" panose="05020102010507070707" pitchFamily="18" charset="2"/>
              <a:buNone/>
            </a:pPr>
            <a:r>
              <a:rPr lang="zh-CN" altLang="en-US" sz="2400" dirty="0">
                <a:latin typeface="Arial" panose="020B0604020202020204" pitchFamily="34" charset="0"/>
              </a:rPr>
              <a:t>     按键控制</a:t>
            </a:r>
            <a:r>
              <a:rPr lang="en-US" altLang="zh-CN" sz="2400" dirty="0">
                <a:latin typeface="Arial" panose="020B0604020202020204" pitchFamily="34" charset="0"/>
              </a:rPr>
              <a:t>LED</a:t>
            </a:r>
          </a:p>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(4) </a:t>
            </a:r>
            <a:r>
              <a:rPr lang="zh-CN" altLang="en-US" sz="2400" dirty="0">
                <a:latin typeface="Arial" panose="020B0604020202020204" pitchFamily="34" charset="0"/>
              </a:rPr>
              <a:t>编写</a:t>
            </a:r>
            <a:r>
              <a:rPr lang="en-US" altLang="zh-CN" sz="2400" dirty="0" err="1">
                <a:latin typeface="Arial" panose="020B0604020202020204" pitchFamily="34" charset="0"/>
              </a:rPr>
              <a:t>Makefile</a:t>
            </a:r>
            <a:r>
              <a:rPr lang="zh-CN" altLang="en-US" sz="2400" dirty="0">
                <a:latin typeface="Arial" panose="020B0604020202020204" pitchFamily="34" charset="0"/>
              </a:rPr>
              <a:t>文件</a:t>
            </a:r>
            <a:endParaRPr lang="en-US" altLang="zh-CN" sz="2400" dirty="0">
              <a:latin typeface="Arial" panose="020B0604020202020204" pitchFamily="34" charset="0"/>
            </a:endParaRPr>
          </a:p>
          <a:p>
            <a:pPr algn="just" eaLnBrk="1" hangingPunct="1">
              <a:lnSpc>
                <a:spcPct val="100000"/>
              </a:lnSpc>
              <a:buClrTx/>
              <a:buFont typeface="Wingdings 2" panose="05020102010507070707" pitchFamily="18" charset="2"/>
              <a:buNone/>
            </a:pPr>
            <a:r>
              <a:rPr lang="zh-CN" altLang="en-US" sz="2400" dirty="0">
                <a:latin typeface="Arial" panose="020B0604020202020204" pitchFamily="34" charset="0"/>
              </a:rPr>
              <a:t>     编译生成目标文件</a:t>
            </a:r>
            <a:endParaRPr lang="zh-CN" altLang="zh-CN" sz="2400"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4">
            <a:extLst>
              <a:ext uri="{FF2B5EF4-FFF2-40B4-BE49-F238E27FC236}">
                <a16:creationId xmlns:a16="http://schemas.microsoft.com/office/drawing/2014/main" id="{EE47FAD4-089E-4808-ABA6-BFC96A278E1E}"/>
              </a:ext>
            </a:extLst>
          </p:cNvPr>
          <p:cNvSpPr>
            <a:spLocks noChangeArrowheads="1"/>
          </p:cNvSpPr>
          <p:nvPr/>
        </p:nvSpPr>
        <p:spPr bwMode="auto">
          <a:xfrm>
            <a:off x="689103" y="1009650"/>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Tx/>
              <a:buNone/>
            </a:pPr>
            <a:r>
              <a:rPr lang="en-US" altLang="zh-CN" sz="2400" dirty="0">
                <a:latin typeface="Arial" panose="020B0604020202020204" pitchFamily="34" charset="0"/>
              </a:rPr>
              <a:t>(1) </a:t>
            </a:r>
            <a:r>
              <a:rPr lang="zh-CN" altLang="en-US" sz="2400" dirty="0">
                <a:latin typeface="Arial" panose="020B0604020202020204" pitchFamily="34" charset="0"/>
              </a:rPr>
              <a:t>启动程序</a:t>
            </a:r>
            <a:r>
              <a:rPr lang="en-US" altLang="zh-CN" sz="2400" dirty="0">
                <a:latin typeface="Arial" panose="020B0604020202020204" pitchFamily="34" charset="0"/>
              </a:rPr>
              <a:t>——</a:t>
            </a:r>
            <a:r>
              <a:rPr lang="zh-CN" altLang="en-US" sz="2400" dirty="0">
                <a:latin typeface="Arial" panose="020B0604020202020204" pitchFamily="34" charset="0"/>
              </a:rPr>
              <a:t>保护现场、执行</a:t>
            </a:r>
            <a:r>
              <a:rPr lang="en-US" altLang="zh-CN" sz="2400" dirty="0">
                <a:latin typeface="Arial" panose="020B0604020202020204" pitchFamily="34" charset="0"/>
              </a:rPr>
              <a:t>ISP</a:t>
            </a:r>
            <a:r>
              <a:rPr lang="zh-CN" altLang="en-US" sz="2400" dirty="0">
                <a:latin typeface="Arial" panose="020B0604020202020204" pitchFamily="34" charset="0"/>
              </a:rPr>
              <a:t>、恢复现场</a:t>
            </a:r>
            <a:endParaRPr lang="en-US" altLang="zh-CN" sz="2400" dirty="0">
              <a:latin typeface="Arial" panose="020B0604020202020204" pitchFamily="34" charset="0"/>
            </a:endParaRPr>
          </a:p>
        </p:txBody>
      </p:sp>
      <p:sp>
        <p:nvSpPr>
          <p:cNvPr id="54275" name="矩形 5">
            <a:extLst>
              <a:ext uri="{FF2B5EF4-FFF2-40B4-BE49-F238E27FC236}">
                <a16:creationId xmlns:a16="http://schemas.microsoft.com/office/drawing/2014/main" id="{5443EFEE-68F0-4CE6-8289-D950F878730E}"/>
              </a:ext>
            </a:extLst>
          </p:cNvPr>
          <p:cNvSpPr>
            <a:spLocks noChangeArrowheads="1"/>
          </p:cNvSpPr>
          <p:nvPr/>
        </p:nvSpPr>
        <p:spPr bwMode="auto">
          <a:xfrm>
            <a:off x="689103" y="1772816"/>
            <a:ext cx="87122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en-US" altLang="zh-CN" dirty="0">
                <a:latin typeface="Arial" panose="020B0604020202020204" pitchFamily="34" charset="0"/>
              </a:rPr>
              <a:t>01</a:t>
            </a:r>
            <a:r>
              <a:rPr lang="zh-CN" altLang="en-US" dirty="0">
                <a:latin typeface="Arial" panose="020B0604020202020204" pitchFamily="34" charset="0"/>
              </a:rPr>
              <a:t> .text</a:t>
            </a:r>
          </a:p>
          <a:p>
            <a:pPr>
              <a:lnSpc>
                <a:spcPct val="100000"/>
              </a:lnSpc>
              <a:spcBef>
                <a:spcPct val="0"/>
              </a:spcBef>
              <a:buClrTx/>
              <a:buFontTx/>
              <a:buNone/>
            </a:pPr>
            <a:r>
              <a:rPr lang="en-US" altLang="zh-CN" dirty="0">
                <a:latin typeface="Arial" panose="020B0604020202020204" pitchFamily="34" charset="0"/>
              </a:rPr>
              <a:t>02</a:t>
            </a:r>
            <a:r>
              <a:rPr lang="zh-CN" altLang="en-US" dirty="0">
                <a:latin typeface="Arial" panose="020B0604020202020204" pitchFamily="34" charset="0"/>
              </a:rPr>
              <a:t> .global _start			/* 声明一个全局的标号 */</a:t>
            </a:r>
          </a:p>
          <a:p>
            <a:pPr>
              <a:lnSpc>
                <a:spcPct val="100000"/>
              </a:lnSpc>
              <a:spcBef>
                <a:spcPct val="0"/>
              </a:spcBef>
              <a:buClrTx/>
              <a:buFontTx/>
              <a:buNone/>
            </a:pPr>
            <a:r>
              <a:rPr lang="en-US" altLang="zh-CN" dirty="0">
                <a:latin typeface="Arial" panose="020B0604020202020204" pitchFamily="34" charset="0"/>
              </a:rPr>
              <a:t>03</a:t>
            </a:r>
            <a:r>
              <a:rPr lang="zh-CN" altLang="en-US" dirty="0">
                <a:latin typeface="Arial" panose="020B0604020202020204" pitchFamily="34" charset="0"/>
              </a:rPr>
              <a:t> .global IRQ_handle</a:t>
            </a:r>
          </a:p>
          <a:p>
            <a:pPr>
              <a:lnSpc>
                <a:spcPct val="100000"/>
              </a:lnSpc>
              <a:spcBef>
                <a:spcPct val="0"/>
              </a:spcBef>
              <a:buClrTx/>
              <a:buFontTx/>
              <a:buNone/>
            </a:pPr>
            <a:r>
              <a:rPr lang="en-US" altLang="zh-CN" dirty="0">
                <a:latin typeface="Arial" panose="020B0604020202020204" pitchFamily="34" charset="0"/>
              </a:rPr>
              <a:t>04</a:t>
            </a:r>
            <a:r>
              <a:rPr lang="zh-CN" altLang="en-US" dirty="0">
                <a:latin typeface="Arial" panose="020B0604020202020204" pitchFamily="34" charset="0"/>
              </a:rPr>
              <a:t> _start:</a:t>
            </a:r>
          </a:p>
          <a:p>
            <a:pPr>
              <a:lnSpc>
                <a:spcPct val="100000"/>
              </a:lnSpc>
              <a:spcBef>
                <a:spcPct val="0"/>
              </a:spcBef>
              <a:buClrTx/>
              <a:buFontTx/>
              <a:buNone/>
            </a:pPr>
            <a:r>
              <a:rPr lang="en-US" altLang="zh-CN" dirty="0">
                <a:latin typeface="Arial" panose="020B0604020202020204" pitchFamily="34" charset="0"/>
              </a:rPr>
              <a:t>05</a:t>
            </a:r>
            <a:r>
              <a:rPr lang="zh-CN" altLang="en-US" dirty="0">
                <a:latin typeface="Arial" panose="020B0604020202020204" pitchFamily="34" charset="0"/>
              </a:rPr>
              <a:t>	mrs r0,cpsr</a:t>
            </a:r>
          </a:p>
          <a:p>
            <a:pPr>
              <a:lnSpc>
                <a:spcPct val="100000"/>
              </a:lnSpc>
              <a:spcBef>
                <a:spcPct val="0"/>
              </a:spcBef>
              <a:buClrTx/>
              <a:buFontTx/>
              <a:buNone/>
            </a:pPr>
            <a:r>
              <a:rPr lang="en-US" altLang="zh-CN" dirty="0">
                <a:latin typeface="Arial" panose="020B0604020202020204" pitchFamily="34" charset="0"/>
              </a:rPr>
              <a:t>06</a:t>
            </a:r>
            <a:r>
              <a:rPr lang="zh-CN" altLang="en-US" dirty="0">
                <a:latin typeface="Arial" panose="020B0604020202020204" pitchFamily="34" charset="0"/>
              </a:rPr>
              <a:t>	bic r0,r0,#0x00000080	/* 使能IRQ中断bit[7]=0 */</a:t>
            </a:r>
          </a:p>
          <a:p>
            <a:pPr>
              <a:lnSpc>
                <a:spcPct val="100000"/>
              </a:lnSpc>
              <a:spcBef>
                <a:spcPct val="0"/>
              </a:spcBef>
              <a:buClrTx/>
              <a:buFontTx/>
              <a:buNone/>
            </a:pPr>
            <a:r>
              <a:rPr lang="en-US" altLang="zh-CN" dirty="0">
                <a:latin typeface="Arial" panose="020B0604020202020204" pitchFamily="34" charset="0"/>
              </a:rPr>
              <a:t>07</a:t>
            </a:r>
            <a:r>
              <a:rPr lang="zh-CN" altLang="en-US" dirty="0">
                <a:latin typeface="Arial" panose="020B0604020202020204" pitchFamily="34" charset="0"/>
              </a:rPr>
              <a:t>	msr cpsr,r0</a:t>
            </a:r>
          </a:p>
          <a:p>
            <a:pPr>
              <a:lnSpc>
                <a:spcPct val="100000"/>
              </a:lnSpc>
              <a:spcBef>
                <a:spcPct val="0"/>
              </a:spcBef>
              <a:buClrTx/>
              <a:buFontTx/>
              <a:buNone/>
            </a:pPr>
            <a:r>
              <a:rPr lang="en-US" altLang="zh-CN" dirty="0">
                <a:latin typeface="Arial" panose="020B0604020202020204" pitchFamily="34" charset="0"/>
              </a:rPr>
              <a:t>08</a:t>
            </a:r>
            <a:r>
              <a:rPr lang="zh-CN" altLang="en-US" dirty="0">
                <a:latin typeface="Arial" panose="020B0604020202020204" pitchFamily="34" charset="0"/>
              </a:rPr>
              <a:t>	bl main	</a:t>
            </a:r>
          </a:p>
          <a:p>
            <a:pPr>
              <a:lnSpc>
                <a:spcPct val="100000"/>
              </a:lnSpc>
              <a:spcBef>
                <a:spcPct val="0"/>
              </a:spcBef>
              <a:buClrTx/>
              <a:buFontTx/>
              <a:buNone/>
            </a:pPr>
            <a:r>
              <a:rPr lang="en-US" altLang="zh-CN" dirty="0">
                <a:latin typeface="Arial" panose="020B0604020202020204" pitchFamily="34" charset="0"/>
              </a:rPr>
              <a:t>09</a:t>
            </a:r>
            <a:r>
              <a:rPr lang="zh-CN" altLang="en-US" dirty="0">
                <a:latin typeface="Arial" panose="020B0604020202020204" pitchFamily="34" charset="0"/>
              </a:rPr>
              <a:t> halt_loop:</a:t>
            </a:r>
          </a:p>
          <a:p>
            <a:pPr>
              <a:lnSpc>
                <a:spcPct val="100000"/>
              </a:lnSpc>
              <a:spcBef>
                <a:spcPct val="0"/>
              </a:spcBef>
              <a:buClrTx/>
              <a:buFontTx/>
              <a:buNone/>
            </a:pPr>
            <a:r>
              <a:rPr lang="en-US" altLang="zh-CN" dirty="0">
                <a:latin typeface="Arial" panose="020B0604020202020204" pitchFamily="34" charset="0"/>
              </a:rPr>
              <a:t>10</a:t>
            </a:r>
            <a:r>
              <a:rPr lang="zh-CN" altLang="en-US" dirty="0">
                <a:latin typeface="Arial" panose="020B0604020202020204" pitchFamily="34" charset="0"/>
              </a:rPr>
              <a:t>	b	halt_loop	/* 死循环，不让程序跑飞 */</a:t>
            </a:r>
          </a:p>
          <a:p>
            <a:pPr>
              <a:lnSpc>
                <a:spcPct val="100000"/>
              </a:lnSpc>
              <a:spcBef>
                <a:spcPct val="0"/>
              </a:spcBef>
              <a:buClrTx/>
              <a:buFontTx/>
              <a:buNone/>
            </a:pPr>
            <a:r>
              <a:rPr lang="en-US" altLang="zh-CN" dirty="0">
                <a:latin typeface="Arial" panose="020B0604020202020204" pitchFamily="34" charset="0"/>
              </a:rPr>
              <a:t>11</a:t>
            </a:r>
            <a:r>
              <a:rPr lang="zh-CN" altLang="en-US" dirty="0">
                <a:latin typeface="Arial" panose="020B0604020202020204" pitchFamily="34" charset="0"/>
              </a:rPr>
              <a:t> </a:t>
            </a:r>
            <a:endParaRPr lang="en-US" altLang="zh-CN" dirty="0">
              <a:latin typeface="Arial" panose="020B0604020202020204" pitchFamily="34" charset="0"/>
            </a:endParaRPr>
          </a:p>
          <a:p>
            <a:pPr>
              <a:lnSpc>
                <a:spcPct val="100000"/>
              </a:lnSpc>
              <a:spcBef>
                <a:spcPct val="0"/>
              </a:spcBef>
              <a:buClrTx/>
              <a:buFontTx/>
              <a:buNone/>
            </a:pPr>
            <a:r>
              <a:rPr lang="en-US" altLang="zh-CN" dirty="0">
                <a:latin typeface="Arial" panose="020B0604020202020204" pitchFamily="34" charset="0"/>
              </a:rPr>
              <a:t>12</a:t>
            </a:r>
            <a:r>
              <a:rPr lang="zh-CN" altLang="en-US" dirty="0">
                <a:latin typeface="Arial" panose="020B0604020202020204" pitchFamily="34" charset="0"/>
              </a:rPr>
              <a:t> IRQ_handle:</a:t>
            </a:r>
          </a:p>
          <a:p>
            <a:pPr>
              <a:lnSpc>
                <a:spcPct val="100000"/>
              </a:lnSpc>
              <a:spcBef>
                <a:spcPct val="0"/>
              </a:spcBef>
              <a:buClrTx/>
              <a:buFontTx/>
              <a:buNone/>
            </a:pPr>
            <a:r>
              <a:rPr lang="en-US" altLang="zh-CN" dirty="0">
                <a:latin typeface="Arial" panose="020B0604020202020204" pitchFamily="34" charset="0"/>
              </a:rPr>
              <a:t>13</a:t>
            </a:r>
            <a:r>
              <a:rPr lang="zh-CN" altLang="en-US" dirty="0">
                <a:latin typeface="Arial" panose="020B0604020202020204" pitchFamily="34" charset="0"/>
              </a:rPr>
              <a:t>	sub lr, lr, #4		/* 计算返回地址 */	</a:t>
            </a:r>
          </a:p>
          <a:p>
            <a:pPr>
              <a:lnSpc>
                <a:spcPct val="100000"/>
              </a:lnSpc>
              <a:spcBef>
                <a:spcPct val="0"/>
              </a:spcBef>
              <a:buClrTx/>
              <a:buFontTx/>
              <a:buNone/>
            </a:pPr>
            <a:r>
              <a:rPr lang="en-US" altLang="zh-CN" dirty="0">
                <a:latin typeface="Arial" panose="020B0604020202020204" pitchFamily="34" charset="0"/>
              </a:rPr>
              <a:t>14</a:t>
            </a:r>
            <a:r>
              <a:rPr lang="zh-CN" altLang="en-US" dirty="0">
                <a:latin typeface="Arial" panose="020B0604020202020204" pitchFamily="34" charset="0"/>
              </a:rPr>
              <a:t>	stmdb sp!, {r0-r12, lr} </a:t>
            </a:r>
            <a:r>
              <a:rPr lang="en-US" altLang="zh-CN" dirty="0">
                <a:latin typeface="Arial" panose="020B0604020202020204" pitchFamily="34" charset="0"/>
              </a:rPr>
              <a:t>	</a:t>
            </a:r>
            <a:r>
              <a:rPr lang="zh-CN" altLang="en-US" dirty="0">
                <a:latin typeface="Arial" panose="020B0604020202020204" pitchFamily="34" charset="0"/>
              </a:rPr>
              <a:t>/* </a:t>
            </a:r>
            <a:r>
              <a:rPr lang="zh-CN" altLang="en-US" dirty="0">
                <a:solidFill>
                  <a:srgbClr val="FF0000"/>
                </a:solidFill>
                <a:latin typeface="Arial" panose="020B0604020202020204" pitchFamily="34" charset="0"/>
              </a:rPr>
              <a:t>保存用到的寄存器 </a:t>
            </a:r>
            <a:r>
              <a:rPr lang="zh-CN" altLang="en-US" dirty="0">
                <a:latin typeface="Arial" panose="020B0604020202020204" pitchFamily="34" charset="0"/>
              </a:rPr>
              <a:t>*/</a:t>
            </a:r>
          </a:p>
          <a:p>
            <a:pPr>
              <a:lnSpc>
                <a:spcPct val="100000"/>
              </a:lnSpc>
              <a:spcBef>
                <a:spcPct val="0"/>
              </a:spcBef>
              <a:buClrTx/>
              <a:buFontTx/>
              <a:buNone/>
            </a:pPr>
            <a:r>
              <a:rPr lang="en-US" altLang="zh-CN" dirty="0">
                <a:latin typeface="Arial" panose="020B0604020202020204" pitchFamily="34" charset="0"/>
              </a:rPr>
              <a:t>15</a:t>
            </a:r>
            <a:r>
              <a:rPr lang="zh-CN" altLang="en-US" dirty="0">
                <a:latin typeface="Arial" panose="020B0604020202020204" pitchFamily="34" charset="0"/>
              </a:rPr>
              <a:t>	bl irq_handler		/* </a:t>
            </a:r>
            <a:r>
              <a:rPr lang="zh-CN" altLang="en-US" dirty="0">
                <a:solidFill>
                  <a:srgbClr val="FF0000"/>
                </a:solidFill>
                <a:latin typeface="Arial" panose="020B0604020202020204" pitchFamily="34" charset="0"/>
              </a:rPr>
              <a:t>跳到中断服务函数</a:t>
            </a:r>
            <a:r>
              <a:rPr lang="zh-CN" altLang="en-US" dirty="0">
                <a:latin typeface="Arial" panose="020B0604020202020204" pitchFamily="34" charset="0"/>
              </a:rPr>
              <a:t>*/</a:t>
            </a:r>
          </a:p>
          <a:p>
            <a:pPr>
              <a:lnSpc>
                <a:spcPct val="100000"/>
              </a:lnSpc>
              <a:spcBef>
                <a:spcPct val="0"/>
              </a:spcBef>
              <a:buClrTx/>
              <a:buFontTx/>
              <a:buNone/>
            </a:pPr>
            <a:r>
              <a:rPr lang="en-US" altLang="zh-CN" dirty="0">
                <a:latin typeface="Arial" panose="020B0604020202020204" pitchFamily="34" charset="0"/>
              </a:rPr>
              <a:t>16</a:t>
            </a:r>
            <a:r>
              <a:rPr lang="zh-CN" altLang="en-US" dirty="0">
                <a:latin typeface="Arial" panose="020B0604020202020204" pitchFamily="34" charset="0"/>
              </a:rPr>
              <a:t>	ldmia sp!, {r0-r12, pc}^	/* </a:t>
            </a:r>
            <a:r>
              <a:rPr lang="zh-CN" altLang="en-US" dirty="0">
                <a:solidFill>
                  <a:srgbClr val="FF0000"/>
                </a:solidFill>
                <a:latin typeface="Arial" panose="020B0604020202020204" pitchFamily="34" charset="0"/>
              </a:rPr>
              <a:t>中断返回, ^表示将spsr的值复制到cpsr </a:t>
            </a:r>
            <a:r>
              <a:rPr lang="zh-CN" altLang="en-US" dirty="0">
                <a:latin typeface="Arial" panose="020B0604020202020204" pitchFamily="34"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5963820-3E22-4E42-8F30-994C9B34199B}"/>
              </a:ext>
            </a:extLst>
          </p:cNvPr>
          <p:cNvSpPr txBox="1">
            <a:spLocks/>
          </p:cNvSpPr>
          <p:nvPr/>
        </p:nvSpPr>
        <p:spPr>
          <a:xfrm>
            <a:off x="685800" y="0"/>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a:effectLst>
                  <a:outerShdw blurRad="38100" dist="38100" dir="2700000" algn="tl">
                    <a:srgbClr val="C0C0C0"/>
                  </a:outerShdw>
                </a:effectLst>
              </a:rPr>
              <a:t>8.2</a:t>
            </a:r>
            <a:r>
              <a:rPr lang="zh-CN" altLang="en-US" sz="3600">
                <a:effectLst>
                  <a:outerShdw blurRad="38100" dist="38100" dir="2700000" algn="tl">
                    <a:srgbClr val="C0C0C0"/>
                  </a:outerShdw>
                </a:effectLst>
              </a:rPr>
              <a:t> </a:t>
            </a:r>
            <a:r>
              <a:rPr lang="en-US" altLang="zh-CN" sz="3600">
                <a:effectLst>
                  <a:outerShdw blurRad="38100" dist="38100" dir="2700000" algn="tl">
                    <a:srgbClr val="C0C0C0"/>
                  </a:outerShdw>
                </a:effectLst>
              </a:rPr>
              <a:t>S5PV210</a:t>
            </a:r>
            <a:r>
              <a:rPr lang="zh-CN" altLang="en-US" sz="3600">
                <a:effectLst>
                  <a:outerShdw blurRad="38100" dist="38100" dir="2700000" algn="tl">
                    <a:srgbClr val="C0C0C0"/>
                  </a:outerShdw>
                </a:effectLst>
              </a:rPr>
              <a:t>的中断应用实例</a:t>
            </a:r>
          </a:p>
        </p:txBody>
      </p:sp>
      <p:sp>
        <p:nvSpPr>
          <p:cNvPr id="55298" name="矩形 5">
            <a:extLst>
              <a:ext uri="{FF2B5EF4-FFF2-40B4-BE49-F238E27FC236}">
                <a16:creationId xmlns:a16="http://schemas.microsoft.com/office/drawing/2014/main" id="{1B516D49-E083-4772-9233-1AE9D3FBF8CE}"/>
              </a:ext>
            </a:extLst>
          </p:cNvPr>
          <p:cNvSpPr>
            <a:spLocks noChangeArrowheads="1"/>
          </p:cNvSpPr>
          <p:nvPr/>
        </p:nvSpPr>
        <p:spPr bwMode="auto">
          <a:xfrm>
            <a:off x="827088" y="1196975"/>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en-US" altLang="zh-CN" sz="2400">
                <a:latin typeface="Arial" panose="020B0604020202020204" pitchFamily="34" charset="0"/>
              </a:rPr>
              <a:t>(2) </a:t>
            </a:r>
            <a:r>
              <a:rPr lang="zh-CN" altLang="en-US" sz="2400">
                <a:latin typeface="Arial" panose="020B0604020202020204" pitchFamily="34" charset="0"/>
              </a:rPr>
              <a:t>初始化程序</a:t>
            </a:r>
            <a:endParaRPr lang="en-US" altLang="zh-CN" sz="2400">
              <a:latin typeface="Arial" panose="020B0604020202020204" pitchFamily="34" charset="0"/>
            </a:endParaRPr>
          </a:p>
        </p:txBody>
      </p:sp>
      <p:sp>
        <p:nvSpPr>
          <p:cNvPr id="2" name="矩形 1">
            <a:extLst>
              <a:ext uri="{FF2B5EF4-FFF2-40B4-BE49-F238E27FC236}">
                <a16:creationId xmlns:a16="http://schemas.microsoft.com/office/drawing/2014/main" id="{36360B40-E0A5-45A2-AC2B-FDF4FFAECB5A}"/>
              </a:ext>
            </a:extLst>
          </p:cNvPr>
          <p:cNvSpPr>
            <a:spLocks noChangeArrowheads="1"/>
          </p:cNvSpPr>
          <p:nvPr/>
        </p:nvSpPr>
        <p:spPr bwMode="auto">
          <a:xfrm>
            <a:off x="677343" y="949325"/>
            <a:ext cx="8029575" cy="590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zh-CN" altLang="en-US" sz="1800" dirty="0">
                <a:latin typeface="Arial" panose="020B0604020202020204" pitchFamily="34" charset="0"/>
              </a:rPr>
              <a:t>#define GPC0CON		*((volatile unsigned int *)0xE0200060)</a:t>
            </a:r>
          </a:p>
          <a:p>
            <a:pPr>
              <a:lnSpc>
                <a:spcPct val="100000"/>
              </a:lnSpc>
              <a:spcBef>
                <a:spcPct val="0"/>
              </a:spcBef>
              <a:buClrTx/>
              <a:buFontTx/>
              <a:buNone/>
            </a:pPr>
            <a:r>
              <a:rPr lang="zh-CN" altLang="en-US" sz="1800" dirty="0">
                <a:latin typeface="Arial" panose="020B0604020202020204" pitchFamily="34" charset="0"/>
              </a:rPr>
              <a:t>#define GPC0DAT		*((volatile unsigned int *)0xE0200064)</a:t>
            </a:r>
          </a:p>
          <a:p>
            <a:pPr>
              <a:lnSpc>
                <a:spcPct val="100000"/>
              </a:lnSpc>
              <a:spcBef>
                <a:spcPct val="0"/>
              </a:spcBef>
              <a:buClrTx/>
              <a:buFontTx/>
              <a:buNone/>
            </a:pPr>
            <a:r>
              <a:rPr lang="zh-CN" altLang="en-US" sz="1800" dirty="0">
                <a:latin typeface="Arial" panose="020B0604020202020204" pitchFamily="34" charset="0"/>
              </a:rPr>
              <a:t>#define</a:t>
            </a:r>
            <a:r>
              <a:rPr lang="en-US" altLang="zh-CN" sz="1800" dirty="0">
                <a:latin typeface="Arial" panose="020B0604020202020204" pitchFamily="34" charset="0"/>
              </a:rPr>
              <a:t> </a:t>
            </a:r>
            <a:r>
              <a:rPr lang="zh-CN" altLang="en-US" sz="1800" dirty="0">
                <a:latin typeface="Arial" panose="020B0604020202020204" pitchFamily="34" charset="0"/>
              </a:rPr>
              <a:t>GPC0_3_out	(1&lt;&lt;(3*4))</a:t>
            </a:r>
          </a:p>
          <a:p>
            <a:pPr>
              <a:lnSpc>
                <a:spcPct val="100000"/>
              </a:lnSpc>
              <a:spcBef>
                <a:spcPct val="0"/>
              </a:spcBef>
              <a:buClrTx/>
              <a:buFontTx/>
              <a:buNone/>
            </a:pPr>
            <a:r>
              <a:rPr lang="zh-CN" altLang="en-US" sz="1800" dirty="0">
                <a:latin typeface="Arial" panose="020B0604020202020204" pitchFamily="34" charset="0"/>
              </a:rPr>
              <a:t>#define</a:t>
            </a:r>
            <a:r>
              <a:rPr lang="en-US" altLang="zh-CN" sz="1800" dirty="0">
                <a:latin typeface="Arial" panose="020B0604020202020204" pitchFamily="34" charset="0"/>
              </a:rPr>
              <a:t> </a:t>
            </a:r>
            <a:r>
              <a:rPr lang="zh-CN" altLang="en-US" sz="1800" dirty="0">
                <a:latin typeface="Arial" panose="020B0604020202020204" pitchFamily="34" charset="0"/>
              </a:rPr>
              <a:t>GPC0_4_out	(1&lt;&lt;(4*4))</a:t>
            </a:r>
          </a:p>
          <a:p>
            <a:pPr>
              <a:lnSpc>
                <a:spcPct val="100000"/>
              </a:lnSpc>
              <a:spcBef>
                <a:spcPct val="0"/>
              </a:spcBef>
              <a:buClrTx/>
              <a:buFontTx/>
              <a:buNone/>
            </a:pPr>
            <a:r>
              <a:rPr lang="zh-CN" altLang="en-US" sz="1800" dirty="0">
                <a:latin typeface="Arial" panose="020B0604020202020204" pitchFamily="34" charset="0"/>
              </a:rPr>
              <a:t>#define</a:t>
            </a:r>
            <a:r>
              <a:rPr lang="en-US" altLang="zh-CN" sz="1800" dirty="0">
                <a:latin typeface="Arial" panose="020B0604020202020204" pitchFamily="34" charset="0"/>
              </a:rPr>
              <a:t> </a:t>
            </a:r>
            <a:r>
              <a:rPr lang="zh-CN" altLang="en-US" sz="1800" dirty="0">
                <a:latin typeface="Arial" panose="020B0604020202020204" pitchFamily="34" charset="0"/>
              </a:rPr>
              <a:t>GPC0_3_MASK	(0xF&lt;&lt;(3*4))</a:t>
            </a:r>
          </a:p>
          <a:p>
            <a:pPr>
              <a:lnSpc>
                <a:spcPct val="100000"/>
              </a:lnSpc>
              <a:spcBef>
                <a:spcPct val="0"/>
              </a:spcBef>
              <a:buClrTx/>
              <a:buFontTx/>
              <a:buNone/>
            </a:pPr>
            <a:r>
              <a:rPr lang="zh-CN" altLang="en-US" sz="1800" dirty="0">
                <a:latin typeface="Arial" panose="020B0604020202020204" pitchFamily="34" charset="0"/>
              </a:rPr>
              <a:t>#define</a:t>
            </a:r>
            <a:r>
              <a:rPr lang="en-US" altLang="zh-CN" sz="1800" dirty="0">
                <a:latin typeface="Arial" panose="020B0604020202020204" pitchFamily="34" charset="0"/>
              </a:rPr>
              <a:t> </a:t>
            </a:r>
            <a:r>
              <a:rPr lang="zh-CN" altLang="en-US" sz="1800" dirty="0">
                <a:latin typeface="Arial" panose="020B0604020202020204" pitchFamily="34" charset="0"/>
              </a:rPr>
              <a:t>GPC0_4_MASK	(0xF&lt;&lt;(4*4))</a:t>
            </a:r>
          </a:p>
          <a:p>
            <a:pPr>
              <a:lnSpc>
                <a:spcPct val="100000"/>
              </a:lnSpc>
              <a:spcBef>
                <a:spcPct val="0"/>
              </a:spcBef>
              <a:buClrTx/>
              <a:buFontTx/>
              <a:buNone/>
            </a:pPr>
            <a:endParaRPr lang="zh-CN" altLang="en-US" sz="1800" dirty="0">
              <a:latin typeface="Arial" panose="020B0604020202020204" pitchFamily="34" charset="0"/>
            </a:endParaRPr>
          </a:p>
          <a:p>
            <a:pPr>
              <a:lnSpc>
                <a:spcPct val="100000"/>
              </a:lnSpc>
              <a:spcBef>
                <a:spcPct val="0"/>
              </a:spcBef>
              <a:buClrTx/>
              <a:buFontTx/>
              <a:buNone/>
            </a:pPr>
            <a:r>
              <a:rPr lang="zh-CN" altLang="en-US" sz="1800" dirty="0">
                <a:latin typeface="Arial" panose="020B0604020202020204" pitchFamily="34" charset="0"/>
              </a:rPr>
              <a:t>#define GPH0CON		 *((volatile unsigned int *)0xE0200C00)</a:t>
            </a:r>
          </a:p>
          <a:p>
            <a:pPr>
              <a:lnSpc>
                <a:spcPct val="100000"/>
              </a:lnSpc>
              <a:spcBef>
                <a:spcPct val="0"/>
              </a:spcBef>
              <a:buClrTx/>
              <a:buFontTx/>
              <a:buNone/>
            </a:pPr>
            <a:r>
              <a:rPr lang="zh-CN" altLang="en-US" sz="1800" dirty="0">
                <a:latin typeface="Arial" panose="020B0604020202020204" pitchFamily="34" charset="0"/>
              </a:rPr>
              <a:t>#define GPH0DAT		 *((volatile unsigned int *)0xE0200C04)</a:t>
            </a:r>
          </a:p>
          <a:p>
            <a:pPr>
              <a:lnSpc>
                <a:spcPct val="100000"/>
              </a:lnSpc>
              <a:spcBef>
                <a:spcPct val="0"/>
              </a:spcBef>
              <a:buClrTx/>
              <a:buFontTx/>
              <a:buNone/>
            </a:pPr>
            <a:r>
              <a:rPr lang="zh-CN" altLang="en-US" sz="1800" dirty="0">
                <a:latin typeface="Arial" panose="020B0604020202020204" pitchFamily="34" charset="0"/>
              </a:rPr>
              <a:t>#define EXT_INT_0_CON		 *((volatile unsigned int *)0xE0200E00)</a:t>
            </a:r>
          </a:p>
          <a:p>
            <a:pPr>
              <a:lnSpc>
                <a:spcPct val="100000"/>
              </a:lnSpc>
              <a:spcBef>
                <a:spcPct val="0"/>
              </a:spcBef>
              <a:buClrTx/>
              <a:buFontTx/>
              <a:buNone/>
            </a:pPr>
            <a:r>
              <a:rPr lang="zh-CN" altLang="en-US" sz="1800" dirty="0">
                <a:latin typeface="Arial" panose="020B0604020202020204" pitchFamily="34" charset="0"/>
              </a:rPr>
              <a:t>#define EXT_INT_0_MASK	 *((volatile unsigned int *)0xE0200F00)</a:t>
            </a:r>
          </a:p>
          <a:p>
            <a:pPr>
              <a:lnSpc>
                <a:spcPct val="100000"/>
              </a:lnSpc>
              <a:spcBef>
                <a:spcPct val="0"/>
              </a:spcBef>
              <a:buClrTx/>
              <a:buFontTx/>
              <a:buNone/>
            </a:pPr>
            <a:r>
              <a:rPr lang="zh-CN" altLang="en-US" sz="1800" dirty="0">
                <a:latin typeface="Arial" panose="020B0604020202020204" pitchFamily="34" charset="0"/>
              </a:rPr>
              <a:t>#define EXT_INT_0_PEND </a:t>
            </a:r>
            <a:r>
              <a:rPr lang="en-US" altLang="zh-CN" sz="1800" dirty="0">
                <a:latin typeface="Arial" panose="020B0604020202020204" pitchFamily="34" charset="0"/>
              </a:rPr>
              <a:t>	</a:t>
            </a:r>
            <a:r>
              <a:rPr lang="zh-CN" altLang="en-US" sz="1800" dirty="0">
                <a:latin typeface="Arial" panose="020B0604020202020204" pitchFamily="34" charset="0"/>
              </a:rPr>
              <a:t> *((volatile unsigned int *)0xE0200F40)</a:t>
            </a:r>
          </a:p>
          <a:p>
            <a:pPr>
              <a:lnSpc>
                <a:spcPct val="100000"/>
              </a:lnSpc>
              <a:spcBef>
                <a:spcPct val="0"/>
              </a:spcBef>
              <a:buClrTx/>
              <a:buFontTx/>
              <a:buNone/>
            </a:pPr>
            <a:endParaRPr lang="zh-CN" altLang="en-US" sz="1800" dirty="0">
              <a:latin typeface="Arial" panose="020B0604020202020204" pitchFamily="34" charset="0"/>
            </a:endParaRPr>
          </a:p>
          <a:p>
            <a:pPr>
              <a:lnSpc>
                <a:spcPct val="100000"/>
              </a:lnSpc>
              <a:spcBef>
                <a:spcPct val="0"/>
              </a:spcBef>
              <a:buClrTx/>
              <a:buFontTx/>
              <a:buNone/>
            </a:pPr>
            <a:r>
              <a:rPr lang="zh-CN" altLang="en-US" sz="1800" dirty="0">
                <a:latin typeface="Arial" panose="020B0604020202020204" pitchFamily="34" charset="0"/>
              </a:rPr>
              <a:t>#define</a:t>
            </a:r>
            <a:r>
              <a:rPr lang="en-US" altLang="zh-CN" sz="1800" dirty="0">
                <a:latin typeface="Arial" panose="020B0604020202020204" pitchFamily="34" charset="0"/>
              </a:rPr>
              <a:t> </a:t>
            </a:r>
            <a:r>
              <a:rPr lang="zh-CN" altLang="en-US" sz="1800" dirty="0">
                <a:latin typeface="Arial" panose="020B0604020202020204" pitchFamily="34" charset="0"/>
              </a:rPr>
              <a:t>VIC0IRQSTATUS		 *((volatile unsigned int *)0xF2000000) </a:t>
            </a:r>
          </a:p>
          <a:p>
            <a:pPr>
              <a:lnSpc>
                <a:spcPct val="100000"/>
              </a:lnSpc>
              <a:spcBef>
                <a:spcPct val="0"/>
              </a:spcBef>
              <a:buClrTx/>
              <a:buFontTx/>
              <a:buNone/>
            </a:pPr>
            <a:r>
              <a:rPr lang="zh-CN" altLang="en-US" sz="1800" dirty="0">
                <a:latin typeface="Arial" panose="020B0604020202020204" pitchFamily="34" charset="0"/>
              </a:rPr>
              <a:t>#define VIC0INTSELECT      </a:t>
            </a:r>
            <a:r>
              <a:rPr lang="en-US" altLang="zh-CN" sz="1800" dirty="0">
                <a:latin typeface="Arial" panose="020B0604020202020204" pitchFamily="34" charset="0"/>
              </a:rPr>
              <a:t>	</a:t>
            </a:r>
            <a:r>
              <a:rPr lang="zh-CN" altLang="en-US" sz="1800" dirty="0">
                <a:latin typeface="Arial" panose="020B0604020202020204" pitchFamily="34" charset="0"/>
              </a:rPr>
              <a:t> *((volatile unsigned int *)0xF200000C)  </a:t>
            </a:r>
          </a:p>
          <a:p>
            <a:pPr>
              <a:lnSpc>
                <a:spcPct val="100000"/>
              </a:lnSpc>
              <a:spcBef>
                <a:spcPct val="0"/>
              </a:spcBef>
              <a:buClrTx/>
              <a:buFontTx/>
              <a:buNone/>
            </a:pPr>
            <a:r>
              <a:rPr lang="zh-CN" altLang="en-US" sz="1800" dirty="0">
                <a:latin typeface="Arial" panose="020B0604020202020204" pitchFamily="34" charset="0"/>
              </a:rPr>
              <a:t>#define VIC0INTENABLE       </a:t>
            </a:r>
            <a:r>
              <a:rPr lang="en-US" altLang="zh-CN" sz="1800" dirty="0">
                <a:latin typeface="Arial" panose="020B0604020202020204" pitchFamily="34" charset="0"/>
              </a:rPr>
              <a:t>	</a:t>
            </a:r>
            <a:r>
              <a:rPr lang="zh-CN" altLang="en-US" sz="1800" dirty="0">
                <a:latin typeface="Arial" panose="020B0604020202020204" pitchFamily="34" charset="0"/>
              </a:rPr>
              <a:t> *((volatile unsigned int *)0xF2000010)  </a:t>
            </a:r>
          </a:p>
          <a:p>
            <a:pPr>
              <a:lnSpc>
                <a:spcPct val="100000"/>
              </a:lnSpc>
              <a:spcBef>
                <a:spcPct val="0"/>
              </a:spcBef>
              <a:buClrTx/>
              <a:buFontTx/>
              <a:buNone/>
            </a:pPr>
            <a:r>
              <a:rPr lang="zh-CN" altLang="en-US" sz="1800" dirty="0">
                <a:latin typeface="Arial" panose="020B0604020202020204" pitchFamily="34" charset="0"/>
              </a:rPr>
              <a:t>#define VIC0VECTADDR0      </a:t>
            </a:r>
            <a:r>
              <a:rPr lang="en-US" altLang="zh-CN" sz="1800" dirty="0">
                <a:latin typeface="Arial" panose="020B0604020202020204" pitchFamily="34" charset="0"/>
              </a:rPr>
              <a:t>	</a:t>
            </a:r>
            <a:r>
              <a:rPr lang="zh-CN" altLang="en-US" sz="1800" dirty="0">
                <a:latin typeface="Arial" panose="020B0604020202020204" pitchFamily="34" charset="0"/>
              </a:rPr>
              <a:t> *((volatile unsigned int *)0xF2000100)  </a:t>
            </a:r>
          </a:p>
          <a:p>
            <a:pPr>
              <a:lnSpc>
                <a:spcPct val="100000"/>
              </a:lnSpc>
              <a:spcBef>
                <a:spcPct val="0"/>
              </a:spcBef>
              <a:buClrTx/>
              <a:buFontTx/>
              <a:buNone/>
            </a:pPr>
            <a:r>
              <a:rPr lang="zh-CN" altLang="en-US" sz="1800" dirty="0">
                <a:latin typeface="Arial" panose="020B0604020202020204" pitchFamily="34" charset="0"/>
              </a:rPr>
              <a:t>#define VIC0VECTADDR1      </a:t>
            </a:r>
            <a:r>
              <a:rPr lang="en-US" altLang="zh-CN" sz="1800" dirty="0">
                <a:latin typeface="Arial" panose="020B0604020202020204" pitchFamily="34" charset="0"/>
              </a:rPr>
              <a:t>	</a:t>
            </a:r>
            <a:r>
              <a:rPr lang="zh-CN" altLang="en-US" sz="1800" dirty="0">
                <a:latin typeface="Arial" panose="020B0604020202020204" pitchFamily="34" charset="0"/>
              </a:rPr>
              <a:t> *((volatile unsigned int *)0xF2000104)  </a:t>
            </a:r>
          </a:p>
          <a:p>
            <a:pPr>
              <a:lnSpc>
                <a:spcPct val="100000"/>
              </a:lnSpc>
              <a:spcBef>
                <a:spcPct val="0"/>
              </a:spcBef>
              <a:buClrTx/>
              <a:buFontTx/>
              <a:buNone/>
            </a:pPr>
            <a:r>
              <a:rPr lang="zh-CN" altLang="en-US" sz="1800" dirty="0">
                <a:latin typeface="Arial" panose="020B0604020202020204" pitchFamily="34" charset="0"/>
              </a:rPr>
              <a:t>#define VIC0ADDRESS        </a:t>
            </a:r>
            <a:r>
              <a:rPr lang="en-US" altLang="zh-CN" sz="1800" dirty="0">
                <a:latin typeface="Arial" panose="020B0604020202020204" pitchFamily="34" charset="0"/>
              </a:rPr>
              <a:t>	</a:t>
            </a:r>
            <a:r>
              <a:rPr lang="zh-CN" altLang="en-US" sz="1800" dirty="0">
                <a:latin typeface="Arial" panose="020B0604020202020204" pitchFamily="34" charset="0"/>
              </a:rPr>
              <a:t> *((volatile unsigned int *)0xF2000F00)</a:t>
            </a:r>
          </a:p>
          <a:p>
            <a:pPr>
              <a:lnSpc>
                <a:spcPct val="100000"/>
              </a:lnSpc>
              <a:spcBef>
                <a:spcPct val="0"/>
              </a:spcBef>
              <a:buClrTx/>
              <a:buFontTx/>
              <a:buNone/>
            </a:pPr>
            <a:endParaRPr lang="zh-CN" altLang="en-US" sz="1800" dirty="0">
              <a:latin typeface="Arial" panose="020B0604020202020204" pitchFamily="34" charset="0"/>
            </a:endParaRPr>
          </a:p>
          <a:p>
            <a:pPr>
              <a:lnSpc>
                <a:spcPct val="100000"/>
              </a:lnSpc>
              <a:spcBef>
                <a:spcPct val="0"/>
              </a:spcBef>
              <a:buClrTx/>
              <a:buFontTx/>
              <a:buNone/>
            </a:pPr>
            <a:r>
              <a:rPr lang="zh-CN" altLang="en-US" sz="1800" dirty="0">
                <a:latin typeface="Arial" panose="020B0604020202020204" pitchFamily="34" charset="0"/>
              </a:rPr>
              <a:t>extern void IRQ_handle(void);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BF589D9-C058-4E55-B784-E3CBEB1FAE92}"/>
              </a:ext>
            </a:extLst>
          </p:cNvPr>
          <p:cNvSpPr txBox="1">
            <a:spLocks/>
          </p:cNvSpPr>
          <p:nvPr/>
        </p:nvSpPr>
        <p:spPr>
          <a:xfrm>
            <a:off x="685800" y="0"/>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a:effectLst>
                  <a:outerShdw blurRad="38100" dist="38100" dir="2700000" algn="tl">
                    <a:srgbClr val="C0C0C0"/>
                  </a:outerShdw>
                </a:effectLst>
              </a:rPr>
              <a:t>8.2</a:t>
            </a:r>
            <a:r>
              <a:rPr lang="zh-CN" altLang="en-US" sz="3600">
                <a:effectLst>
                  <a:outerShdw blurRad="38100" dist="38100" dir="2700000" algn="tl">
                    <a:srgbClr val="C0C0C0"/>
                  </a:outerShdw>
                </a:effectLst>
              </a:rPr>
              <a:t> </a:t>
            </a:r>
            <a:r>
              <a:rPr lang="en-US" altLang="zh-CN" sz="3600">
                <a:effectLst>
                  <a:outerShdw blurRad="38100" dist="38100" dir="2700000" algn="tl">
                    <a:srgbClr val="C0C0C0"/>
                  </a:outerShdw>
                </a:effectLst>
              </a:rPr>
              <a:t>S5PV210</a:t>
            </a:r>
            <a:r>
              <a:rPr lang="zh-CN" altLang="en-US" sz="3600">
                <a:effectLst>
                  <a:outerShdw blurRad="38100" dist="38100" dir="2700000" algn="tl">
                    <a:srgbClr val="C0C0C0"/>
                  </a:outerShdw>
                </a:effectLst>
              </a:rPr>
              <a:t>的中断应用实例</a:t>
            </a:r>
          </a:p>
        </p:txBody>
      </p:sp>
      <p:sp>
        <p:nvSpPr>
          <p:cNvPr id="56322" name="矩形 5">
            <a:extLst>
              <a:ext uri="{FF2B5EF4-FFF2-40B4-BE49-F238E27FC236}">
                <a16:creationId xmlns:a16="http://schemas.microsoft.com/office/drawing/2014/main" id="{95DE14EF-2D2E-4674-B976-848D026815BE}"/>
              </a:ext>
            </a:extLst>
          </p:cNvPr>
          <p:cNvSpPr>
            <a:spLocks noChangeArrowheads="1"/>
          </p:cNvSpPr>
          <p:nvPr/>
        </p:nvSpPr>
        <p:spPr bwMode="auto">
          <a:xfrm>
            <a:off x="899592" y="910430"/>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(2) </a:t>
            </a:r>
            <a:r>
              <a:rPr lang="zh-CN" altLang="en-US" sz="2400" dirty="0">
                <a:latin typeface="Arial" panose="020B0604020202020204" pitchFamily="34" charset="0"/>
              </a:rPr>
              <a:t>初始化程序</a:t>
            </a:r>
            <a:endParaRPr lang="en-US" altLang="zh-CN" sz="2400" dirty="0">
              <a:latin typeface="Arial" panose="020B0604020202020204" pitchFamily="34" charset="0"/>
            </a:endParaRPr>
          </a:p>
        </p:txBody>
      </p:sp>
      <p:sp>
        <p:nvSpPr>
          <p:cNvPr id="56323" name="矩形 2">
            <a:extLst>
              <a:ext uri="{FF2B5EF4-FFF2-40B4-BE49-F238E27FC236}">
                <a16:creationId xmlns:a16="http://schemas.microsoft.com/office/drawing/2014/main" id="{0D2B1F4D-A530-4C13-BAE6-2E59ED0896C3}"/>
              </a:ext>
            </a:extLst>
          </p:cNvPr>
          <p:cNvSpPr>
            <a:spLocks noChangeArrowheads="1"/>
          </p:cNvSpPr>
          <p:nvPr/>
        </p:nvSpPr>
        <p:spPr bwMode="auto">
          <a:xfrm>
            <a:off x="899592" y="1779588"/>
            <a:ext cx="7921575"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zh-CN" altLang="en-US" sz="1800" dirty="0">
                <a:latin typeface="Arial" panose="020B0604020202020204" pitchFamily="34" charset="0"/>
              </a:rPr>
              <a:t>// 初始化leds的控制引脚</a:t>
            </a:r>
          </a:p>
          <a:p>
            <a:pPr>
              <a:lnSpc>
                <a:spcPct val="100000"/>
              </a:lnSpc>
              <a:spcBef>
                <a:spcPct val="0"/>
              </a:spcBef>
              <a:buClrTx/>
              <a:buFontTx/>
              <a:buNone/>
            </a:pPr>
            <a:r>
              <a:rPr lang="zh-CN" altLang="en-US" sz="1800" dirty="0">
                <a:latin typeface="Arial" panose="020B0604020202020204" pitchFamily="34" charset="0"/>
              </a:rPr>
              <a:t>void init_leds(void)</a:t>
            </a:r>
          </a:p>
          <a:p>
            <a:pPr>
              <a:lnSpc>
                <a:spcPct val="100000"/>
              </a:lnSpc>
              <a:spcBef>
                <a:spcPct val="0"/>
              </a:spcBef>
              <a:buClrTx/>
              <a:buFontTx/>
              <a:buNone/>
            </a:pPr>
            <a:r>
              <a:rPr lang="zh-CN" altLang="en-US" sz="1800" dirty="0">
                <a:latin typeface="Arial" panose="020B0604020202020204" pitchFamily="34" charset="0"/>
              </a:rPr>
              <a:t>{</a:t>
            </a:r>
          </a:p>
          <a:p>
            <a:pPr>
              <a:lnSpc>
                <a:spcPct val="100000"/>
              </a:lnSpc>
              <a:spcBef>
                <a:spcPct val="0"/>
              </a:spcBef>
              <a:buClrTx/>
              <a:buFontTx/>
              <a:buNone/>
            </a:pPr>
            <a:r>
              <a:rPr lang="zh-CN" altLang="en-US" sz="1800" dirty="0">
                <a:latin typeface="Arial" panose="020B0604020202020204" pitchFamily="34" charset="0"/>
              </a:rPr>
              <a:t>	GPC0CON &amp;= ~(GPC0_3_MASK | GPC0_4_MASK); 	</a:t>
            </a:r>
            <a:endParaRPr lang="en-US" altLang="zh-CN" sz="1800" dirty="0">
              <a:latin typeface="Arial" panose="020B0604020202020204" pitchFamily="34" charset="0"/>
            </a:endParaRPr>
          </a:p>
          <a:p>
            <a:pPr>
              <a:lnSpc>
                <a:spcPct val="100000"/>
              </a:lnSpc>
              <a:spcBef>
                <a:spcPct val="0"/>
              </a:spcBef>
              <a:buClrTx/>
              <a:buFontTx/>
              <a:buNone/>
            </a:pPr>
            <a:r>
              <a:rPr lang="en-US" altLang="zh-CN" sz="1800" dirty="0">
                <a:latin typeface="Arial" panose="020B0604020202020204" pitchFamily="34" charset="0"/>
              </a:rPr>
              <a:t>				</a:t>
            </a:r>
            <a:r>
              <a:rPr lang="zh-CN" altLang="en-US" sz="1800" dirty="0">
                <a:latin typeface="Arial" panose="020B0604020202020204" pitchFamily="34" charset="0"/>
              </a:rPr>
              <a:t>// 清bit[15:12]和bit[19:16]</a:t>
            </a:r>
          </a:p>
          <a:p>
            <a:pPr>
              <a:lnSpc>
                <a:spcPct val="100000"/>
              </a:lnSpc>
              <a:spcBef>
                <a:spcPct val="0"/>
              </a:spcBef>
              <a:buClrTx/>
              <a:buFontTx/>
              <a:buNone/>
            </a:pPr>
            <a:r>
              <a:rPr lang="zh-CN" altLang="en-US" sz="1800" dirty="0">
                <a:latin typeface="Arial" panose="020B0604020202020204" pitchFamily="34" charset="0"/>
              </a:rPr>
              <a:t>	GPC0CON |= (GPC0_3_out | GPC0_4_out);			</a:t>
            </a:r>
            <a:endParaRPr lang="en-US" altLang="zh-CN" sz="1800" dirty="0">
              <a:latin typeface="Arial" panose="020B0604020202020204" pitchFamily="34" charset="0"/>
            </a:endParaRPr>
          </a:p>
          <a:p>
            <a:pPr>
              <a:lnSpc>
                <a:spcPct val="100000"/>
              </a:lnSpc>
              <a:spcBef>
                <a:spcPct val="0"/>
              </a:spcBef>
              <a:buClrTx/>
              <a:buFontTx/>
              <a:buNone/>
            </a:pPr>
            <a:r>
              <a:rPr lang="en-US" altLang="zh-CN" sz="1800" dirty="0">
                <a:latin typeface="Arial" panose="020B0604020202020204" pitchFamily="34" charset="0"/>
              </a:rPr>
              <a:t>				</a:t>
            </a:r>
            <a:r>
              <a:rPr lang="zh-CN" altLang="en-US" sz="1800" dirty="0">
                <a:latin typeface="Arial" panose="020B0604020202020204" pitchFamily="34" charset="0"/>
              </a:rPr>
              <a:t>// 配置GPC0_3和GPC0_4为输出引脚</a:t>
            </a:r>
          </a:p>
          <a:p>
            <a:pPr>
              <a:lnSpc>
                <a:spcPct val="100000"/>
              </a:lnSpc>
              <a:spcBef>
                <a:spcPct val="0"/>
              </a:spcBef>
              <a:buClrTx/>
              <a:buFontTx/>
              <a:buNone/>
            </a:pPr>
            <a:r>
              <a:rPr lang="zh-CN" altLang="en-US" sz="1800" dirty="0">
                <a:latin typeface="Arial" panose="020B0604020202020204" pitchFamily="34" charset="0"/>
              </a:rPr>
              <a:t>}</a:t>
            </a:r>
          </a:p>
          <a:p>
            <a:pPr>
              <a:lnSpc>
                <a:spcPct val="100000"/>
              </a:lnSpc>
              <a:spcBef>
                <a:spcPct val="0"/>
              </a:spcBef>
              <a:buClrTx/>
              <a:buFontTx/>
              <a:buNone/>
            </a:pPr>
            <a:r>
              <a:rPr lang="zh-CN" altLang="en-US" sz="1800" dirty="0">
                <a:latin typeface="Arial" panose="020B0604020202020204" pitchFamily="34" charset="0"/>
              </a:rPr>
              <a:t>// 打开或关闭led1</a:t>
            </a:r>
          </a:p>
          <a:p>
            <a:pPr>
              <a:lnSpc>
                <a:spcPct val="100000"/>
              </a:lnSpc>
              <a:spcBef>
                <a:spcPct val="0"/>
              </a:spcBef>
              <a:buClrTx/>
              <a:buFontTx/>
              <a:buNone/>
            </a:pPr>
            <a:r>
              <a:rPr lang="zh-CN" altLang="en-US" sz="1800" dirty="0">
                <a:latin typeface="Arial" panose="020B0604020202020204" pitchFamily="34" charset="0"/>
              </a:rPr>
              <a:t>void led1_on_off()</a:t>
            </a:r>
          </a:p>
          <a:p>
            <a:pPr>
              <a:lnSpc>
                <a:spcPct val="100000"/>
              </a:lnSpc>
              <a:spcBef>
                <a:spcPct val="0"/>
              </a:spcBef>
              <a:buClrTx/>
              <a:buFontTx/>
              <a:buNone/>
            </a:pPr>
            <a:r>
              <a:rPr lang="zh-CN" altLang="en-US" sz="1800" dirty="0">
                <a:latin typeface="Arial" panose="020B0604020202020204" pitchFamily="34" charset="0"/>
              </a:rPr>
              <a:t>{</a:t>
            </a:r>
          </a:p>
          <a:p>
            <a:pPr>
              <a:lnSpc>
                <a:spcPct val="100000"/>
              </a:lnSpc>
              <a:spcBef>
                <a:spcPct val="0"/>
              </a:spcBef>
              <a:buClrTx/>
              <a:buFontTx/>
              <a:buNone/>
            </a:pPr>
            <a:r>
              <a:rPr lang="zh-CN" altLang="en-US" sz="1800" dirty="0">
                <a:latin typeface="Arial" panose="020B0604020202020204" pitchFamily="34" charset="0"/>
              </a:rPr>
              <a:t>	GPC0DAT ^= 1 &lt;&lt; 3;    </a:t>
            </a:r>
            <a:r>
              <a:rPr lang="en-US" altLang="zh-CN" sz="1800" dirty="0">
                <a:latin typeface="Arial" panose="020B0604020202020204" pitchFamily="34" charset="0"/>
              </a:rPr>
              <a:t>	</a:t>
            </a:r>
            <a:r>
              <a:rPr lang="zh-CN" altLang="en-US" sz="1800" dirty="0">
                <a:latin typeface="Arial" panose="020B0604020202020204" pitchFamily="34" charset="0"/>
              </a:rPr>
              <a:t>/* 点亮或熄灭 LED1 */  </a:t>
            </a:r>
          </a:p>
          <a:p>
            <a:pPr>
              <a:lnSpc>
                <a:spcPct val="100000"/>
              </a:lnSpc>
              <a:spcBef>
                <a:spcPct val="0"/>
              </a:spcBef>
              <a:buClrTx/>
              <a:buFontTx/>
              <a:buNone/>
            </a:pPr>
            <a:r>
              <a:rPr lang="zh-CN" altLang="en-US" sz="1800" dirty="0">
                <a:latin typeface="Arial" panose="020B0604020202020204" pitchFamily="34" charset="0"/>
              </a:rPr>
              <a:t>}</a:t>
            </a:r>
          </a:p>
          <a:p>
            <a:pPr>
              <a:lnSpc>
                <a:spcPct val="100000"/>
              </a:lnSpc>
              <a:spcBef>
                <a:spcPct val="0"/>
              </a:spcBef>
              <a:buClrTx/>
              <a:buFontTx/>
              <a:buNone/>
            </a:pPr>
            <a:r>
              <a:rPr lang="zh-CN" altLang="en-US" sz="1800" dirty="0">
                <a:latin typeface="Arial" panose="020B0604020202020204" pitchFamily="34" charset="0"/>
              </a:rPr>
              <a:t>// 打开或关闭led2</a:t>
            </a:r>
          </a:p>
          <a:p>
            <a:pPr>
              <a:lnSpc>
                <a:spcPct val="100000"/>
              </a:lnSpc>
              <a:spcBef>
                <a:spcPct val="0"/>
              </a:spcBef>
              <a:buClrTx/>
              <a:buFontTx/>
              <a:buNone/>
            </a:pPr>
            <a:r>
              <a:rPr lang="zh-CN" altLang="en-US" sz="1800" dirty="0">
                <a:latin typeface="Arial" panose="020B0604020202020204" pitchFamily="34" charset="0"/>
              </a:rPr>
              <a:t>void led2_on_off()</a:t>
            </a:r>
          </a:p>
          <a:p>
            <a:pPr>
              <a:lnSpc>
                <a:spcPct val="100000"/>
              </a:lnSpc>
              <a:spcBef>
                <a:spcPct val="0"/>
              </a:spcBef>
              <a:buClrTx/>
              <a:buFontTx/>
              <a:buNone/>
            </a:pPr>
            <a:r>
              <a:rPr lang="zh-CN" altLang="en-US" sz="1800" dirty="0">
                <a:latin typeface="Arial" panose="020B0604020202020204" pitchFamily="34" charset="0"/>
              </a:rPr>
              <a:t>{</a:t>
            </a:r>
          </a:p>
          <a:p>
            <a:pPr>
              <a:lnSpc>
                <a:spcPct val="100000"/>
              </a:lnSpc>
              <a:spcBef>
                <a:spcPct val="0"/>
              </a:spcBef>
              <a:buClrTx/>
              <a:buFontTx/>
              <a:buNone/>
            </a:pPr>
            <a:r>
              <a:rPr lang="zh-CN" altLang="en-US" sz="1800" dirty="0">
                <a:latin typeface="Arial" panose="020B0604020202020204" pitchFamily="34" charset="0"/>
              </a:rPr>
              <a:t>	GPC0DAT ^= 1 &lt;&lt; 4;    </a:t>
            </a:r>
            <a:r>
              <a:rPr lang="en-US" altLang="zh-CN" sz="1800" dirty="0">
                <a:latin typeface="Arial" panose="020B0604020202020204" pitchFamily="34" charset="0"/>
              </a:rPr>
              <a:t>	</a:t>
            </a:r>
            <a:r>
              <a:rPr lang="zh-CN" altLang="en-US" sz="1800" dirty="0">
                <a:latin typeface="Arial" panose="020B0604020202020204" pitchFamily="34" charset="0"/>
              </a:rPr>
              <a:t>/* 点亮或熄灭 LED2 */  </a:t>
            </a:r>
          </a:p>
          <a:p>
            <a:pPr>
              <a:lnSpc>
                <a:spcPct val="100000"/>
              </a:lnSpc>
              <a:spcBef>
                <a:spcPct val="0"/>
              </a:spcBef>
              <a:buClrTx/>
              <a:buFontTx/>
              <a:buNone/>
            </a:pPr>
            <a:r>
              <a:rPr lang="zh-CN" altLang="en-US" sz="1800" dirty="0">
                <a:latin typeface="Arial" panose="020B0604020202020204" pitchFamily="34"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4A15240-2A12-42A7-815F-200B0CB3739E}"/>
              </a:ext>
            </a:extLst>
          </p:cNvPr>
          <p:cNvSpPr txBox="1">
            <a:spLocks/>
          </p:cNvSpPr>
          <p:nvPr/>
        </p:nvSpPr>
        <p:spPr>
          <a:xfrm>
            <a:off x="685800" y="0"/>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a:effectLst>
                  <a:outerShdw blurRad="38100" dist="38100" dir="2700000" algn="tl">
                    <a:srgbClr val="C0C0C0"/>
                  </a:outerShdw>
                </a:effectLst>
              </a:rPr>
              <a:t>8.2</a:t>
            </a:r>
            <a:r>
              <a:rPr lang="zh-CN" altLang="en-US" sz="3600">
                <a:effectLst>
                  <a:outerShdw blurRad="38100" dist="38100" dir="2700000" algn="tl">
                    <a:srgbClr val="C0C0C0"/>
                  </a:outerShdw>
                </a:effectLst>
              </a:rPr>
              <a:t> </a:t>
            </a:r>
            <a:r>
              <a:rPr lang="en-US" altLang="zh-CN" sz="3600">
                <a:effectLst>
                  <a:outerShdw blurRad="38100" dist="38100" dir="2700000" algn="tl">
                    <a:srgbClr val="C0C0C0"/>
                  </a:outerShdw>
                </a:effectLst>
              </a:rPr>
              <a:t>S5PV210</a:t>
            </a:r>
            <a:r>
              <a:rPr lang="zh-CN" altLang="en-US" sz="3600">
                <a:effectLst>
                  <a:outerShdw blurRad="38100" dist="38100" dir="2700000" algn="tl">
                    <a:srgbClr val="C0C0C0"/>
                  </a:outerShdw>
                </a:effectLst>
              </a:rPr>
              <a:t>的中断应用实例</a:t>
            </a:r>
          </a:p>
        </p:txBody>
      </p:sp>
      <p:sp>
        <p:nvSpPr>
          <p:cNvPr id="57346" name="矩形 5">
            <a:extLst>
              <a:ext uri="{FF2B5EF4-FFF2-40B4-BE49-F238E27FC236}">
                <a16:creationId xmlns:a16="http://schemas.microsoft.com/office/drawing/2014/main" id="{5E2CC71E-F4D9-4DFD-BC42-75D3E44E3336}"/>
              </a:ext>
            </a:extLst>
          </p:cNvPr>
          <p:cNvSpPr>
            <a:spLocks noChangeArrowheads="1"/>
          </p:cNvSpPr>
          <p:nvPr/>
        </p:nvSpPr>
        <p:spPr bwMode="auto">
          <a:xfrm>
            <a:off x="827088" y="929480"/>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(2) </a:t>
            </a:r>
            <a:r>
              <a:rPr lang="zh-CN" altLang="en-US" sz="2400" dirty="0">
                <a:latin typeface="Arial" panose="020B0604020202020204" pitchFamily="34" charset="0"/>
              </a:rPr>
              <a:t>初始化程序</a:t>
            </a:r>
            <a:endParaRPr lang="en-US" altLang="zh-CN" sz="2400" dirty="0">
              <a:latin typeface="Arial" panose="020B0604020202020204" pitchFamily="34" charset="0"/>
            </a:endParaRPr>
          </a:p>
        </p:txBody>
      </p:sp>
      <p:sp>
        <p:nvSpPr>
          <p:cNvPr id="57347" name="矩形 2">
            <a:extLst>
              <a:ext uri="{FF2B5EF4-FFF2-40B4-BE49-F238E27FC236}">
                <a16:creationId xmlns:a16="http://schemas.microsoft.com/office/drawing/2014/main" id="{604BA066-8842-417E-A2D2-FF4A7CDD1E35}"/>
              </a:ext>
            </a:extLst>
          </p:cNvPr>
          <p:cNvSpPr>
            <a:spLocks noChangeArrowheads="1"/>
          </p:cNvSpPr>
          <p:nvPr/>
        </p:nvSpPr>
        <p:spPr bwMode="auto">
          <a:xfrm>
            <a:off x="971600" y="1939130"/>
            <a:ext cx="792003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 </a:t>
            </a:r>
            <a:r>
              <a:rPr lang="zh-CN" altLang="mr-IN" dirty="0">
                <a:latin typeface="Arial" panose="020B0604020202020204" pitchFamily="34" charset="0"/>
                <a:ea typeface="Mangal" panose="02040503050203030202" pitchFamily="18" charset="0"/>
              </a:rPr>
              <a:t>配置中断引脚</a:t>
            </a:r>
          </a:p>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void init_key(void)</a:t>
            </a:r>
          </a:p>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a:t>
            </a:r>
          </a:p>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	// </a:t>
            </a:r>
            <a:r>
              <a:rPr lang="zh-CN" altLang="mr-IN" dirty="0">
                <a:latin typeface="Arial" panose="020B0604020202020204" pitchFamily="34" charset="0"/>
                <a:ea typeface="Mangal" panose="02040503050203030202" pitchFamily="18" charset="0"/>
              </a:rPr>
              <a:t>配置</a:t>
            </a:r>
            <a:r>
              <a:rPr lang="mr-IN" altLang="zh-CN" dirty="0">
                <a:latin typeface="Arial" panose="020B0604020202020204" pitchFamily="34" charset="0"/>
                <a:ea typeface="Mangal" panose="02040503050203030202" pitchFamily="18" charset="0"/>
              </a:rPr>
              <a:t>GPIO</a:t>
            </a:r>
            <a:r>
              <a:rPr lang="zh-CN" altLang="mr-IN" dirty="0">
                <a:latin typeface="Arial" panose="020B0604020202020204" pitchFamily="34" charset="0"/>
                <a:ea typeface="Mangal" panose="02040503050203030202" pitchFamily="18" charset="0"/>
              </a:rPr>
              <a:t>引脚为中断功能</a:t>
            </a:r>
          </a:p>
          <a:p>
            <a:pPr>
              <a:lnSpc>
                <a:spcPct val="100000"/>
              </a:lnSpc>
              <a:spcBef>
                <a:spcPct val="0"/>
              </a:spcBef>
              <a:buClrTx/>
              <a:buFontTx/>
              <a:buNone/>
            </a:pPr>
            <a:r>
              <a:rPr lang="zh-CN" altLang="mr-IN" dirty="0">
                <a:latin typeface="Arial" panose="020B0604020202020204" pitchFamily="34" charset="0"/>
                <a:ea typeface="Mangal" panose="02040503050203030202" pitchFamily="18" charset="0"/>
              </a:rPr>
              <a:t>	</a:t>
            </a:r>
            <a:r>
              <a:rPr lang="mr-IN" altLang="zh-CN" dirty="0">
                <a:latin typeface="Arial" panose="020B0604020202020204" pitchFamily="34" charset="0"/>
                <a:ea typeface="Mangal" panose="02040503050203030202" pitchFamily="18" charset="0"/>
              </a:rPr>
              <a:t>GPH0CON &amp;= ~(0xFF&lt;&lt;0);</a:t>
            </a:r>
          </a:p>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	GPH0CON |= (0xFF&lt;&lt;0); </a:t>
            </a:r>
            <a:r>
              <a:rPr lang="zh-CN" altLang="en-US" dirty="0">
                <a:latin typeface="Arial" panose="020B0604020202020204" pitchFamily="34" charset="0"/>
                <a:ea typeface="Mangal" panose="02040503050203030202" pitchFamily="18" charset="0"/>
                <a:cs typeface="Mangal" panose="02040503050203030202" pitchFamily="18" charset="0"/>
              </a:rPr>
              <a:t>        </a:t>
            </a:r>
            <a:r>
              <a:rPr lang="mr-IN" altLang="zh-CN" dirty="0">
                <a:latin typeface="Arial" panose="020B0604020202020204" pitchFamily="34" charset="0"/>
                <a:ea typeface="Mangal" panose="02040503050203030202" pitchFamily="18" charset="0"/>
              </a:rPr>
              <a:t>//key1:bit[3:0];key2:bit[7:4]</a:t>
            </a:r>
          </a:p>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	</a:t>
            </a:r>
            <a:endParaRPr lang="en-US" altLang="zh-CN" dirty="0">
              <a:latin typeface="Arial" panose="020B0604020202020204" pitchFamily="34" charset="0"/>
            </a:endParaRPr>
          </a:p>
          <a:p>
            <a:pPr>
              <a:lnSpc>
                <a:spcPct val="100000"/>
              </a:lnSpc>
              <a:spcBef>
                <a:spcPct val="0"/>
              </a:spcBef>
              <a:buClrTx/>
              <a:buFontTx/>
              <a:buNone/>
            </a:pPr>
            <a:r>
              <a:rPr lang="en-US" altLang="zh-CN" dirty="0">
                <a:latin typeface="Arial" panose="020B0604020202020204" pitchFamily="34" charset="0"/>
              </a:rPr>
              <a:t>	</a:t>
            </a:r>
            <a:r>
              <a:rPr lang="mr-IN" altLang="zh-CN" dirty="0">
                <a:latin typeface="Arial" panose="020B0604020202020204" pitchFamily="34" charset="0"/>
                <a:ea typeface="Mangal" panose="02040503050203030202" pitchFamily="18" charset="0"/>
              </a:rPr>
              <a:t>// </a:t>
            </a:r>
            <a:r>
              <a:rPr lang="zh-CN" altLang="mr-IN" dirty="0">
                <a:latin typeface="Arial" panose="020B0604020202020204" pitchFamily="34" charset="0"/>
                <a:ea typeface="Mangal" panose="02040503050203030202" pitchFamily="18" charset="0"/>
              </a:rPr>
              <a:t>配置</a:t>
            </a:r>
            <a:r>
              <a:rPr lang="mr-IN" altLang="zh-CN" dirty="0">
                <a:latin typeface="Arial" panose="020B0604020202020204" pitchFamily="34" charset="0"/>
                <a:ea typeface="Mangal" panose="02040503050203030202" pitchFamily="18" charset="0"/>
              </a:rPr>
              <a:t>EXT_INT[0]</a:t>
            </a:r>
            <a:r>
              <a:rPr lang="zh-CN" altLang="mr-IN" dirty="0">
                <a:latin typeface="Arial" panose="020B0604020202020204" pitchFamily="34" charset="0"/>
                <a:ea typeface="Mangal" panose="02040503050203030202" pitchFamily="18" charset="0"/>
              </a:rPr>
              <a:t>、</a:t>
            </a:r>
            <a:r>
              <a:rPr lang="mr-IN" altLang="zh-CN" dirty="0">
                <a:latin typeface="Arial" panose="020B0604020202020204" pitchFamily="34" charset="0"/>
                <a:ea typeface="Mangal" panose="02040503050203030202" pitchFamily="18" charset="0"/>
              </a:rPr>
              <a:t>EXT_INT[1]</a:t>
            </a:r>
            <a:r>
              <a:rPr lang="zh-CN" altLang="mr-IN" dirty="0">
                <a:latin typeface="Arial" panose="020B0604020202020204" pitchFamily="34" charset="0"/>
                <a:ea typeface="Mangal" panose="02040503050203030202" pitchFamily="18" charset="0"/>
              </a:rPr>
              <a:t>中断为下降沿触发</a:t>
            </a:r>
          </a:p>
          <a:p>
            <a:pPr>
              <a:lnSpc>
                <a:spcPct val="100000"/>
              </a:lnSpc>
              <a:spcBef>
                <a:spcPct val="0"/>
              </a:spcBef>
              <a:buClrTx/>
              <a:buFontTx/>
              <a:buNone/>
            </a:pPr>
            <a:r>
              <a:rPr lang="zh-CN" altLang="mr-IN" dirty="0">
                <a:latin typeface="Arial" panose="020B0604020202020204" pitchFamily="34" charset="0"/>
                <a:ea typeface="Mangal" panose="02040503050203030202" pitchFamily="18" charset="0"/>
              </a:rPr>
              <a:t>	</a:t>
            </a:r>
            <a:r>
              <a:rPr lang="mr-IN" altLang="zh-CN" dirty="0">
                <a:latin typeface="Arial" panose="020B0604020202020204" pitchFamily="34" charset="0"/>
                <a:ea typeface="Mangal" panose="02040503050203030202" pitchFamily="18" charset="0"/>
              </a:rPr>
              <a:t>EXT_INT_0_CON &amp;= ~(0xFF&lt;&lt;0);</a:t>
            </a:r>
          </a:p>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	EXT_INT_0_CON |= </a:t>
            </a:r>
            <a:r>
              <a:rPr lang="en-US" altLang="zh-CN" dirty="0">
                <a:latin typeface="Arial" panose="020B0604020202020204" pitchFamily="34" charset="0"/>
                <a:ea typeface="Mangal" panose="02040503050203030202" pitchFamily="18" charset="0"/>
                <a:cs typeface="Mangal" panose="02040503050203030202" pitchFamily="18" charset="0"/>
              </a:rPr>
              <a:t>(0x</a:t>
            </a:r>
            <a:r>
              <a:rPr lang="mr-IN" altLang="zh-CN" dirty="0">
                <a:latin typeface="Arial" panose="020B0604020202020204" pitchFamily="34" charset="0"/>
                <a:ea typeface="Mangal" panose="02040503050203030202" pitchFamily="18" charset="0"/>
              </a:rPr>
              <a:t>2</a:t>
            </a:r>
            <a:r>
              <a:rPr lang="en-US" altLang="zh-CN" dirty="0">
                <a:latin typeface="Arial" panose="020B0604020202020204" pitchFamily="34" charset="0"/>
                <a:ea typeface="Mangal" panose="02040503050203030202" pitchFamily="18" charset="0"/>
                <a:cs typeface="Mangal" panose="02040503050203030202" pitchFamily="18" charset="0"/>
              </a:rPr>
              <a:t>&lt;&lt;0)</a:t>
            </a:r>
            <a:r>
              <a:rPr lang="mr-IN" altLang="zh-CN" dirty="0">
                <a:latin typeface="Arial" panose="020B0604020202020204" pitchFamily="34" charset="0"/>
                <a:ea typeface="Mangal" panose="02040503050203030202" pitchFamily="18" charset="0"/>
              </a:rPr>
              <a:t>|(</a:t>
            </a:r>
            <a:r>
              <a:rPr lang="en-US" altLang="zh-CN" dirty="0">
                <a:latin typeface="Arial" panose="020B0604020202020204" pitchFamily="34" charset="0"/>
                <a:ea typeface="Mangal" panose="02040503050203030202" pitchFamily="18" charset="0"/>
                <a:cs typeface="Mangal" panose="02040503050203030202" pitchFamily="18" charset="0"/>
              </a:rPr>
              <a:t>0x</a:t>
            </a:r>
            <a:r>
              <a:rPr lang="mr-IN" altLang="zh-CN" dirty="0">
                <a:latin typeface="Arial" panose="020B0604020202020204" pitchFamily="34" charset="0"/>
                <a:ea typeface="Mangal" panose="02040503050203030202" pitchFamily="18" charset="0"/>
              </a:rPr>
              <a:t>2&lt;&lt;4);</a:t>
            </a:r>
          </a:p>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	</a:t>
            </a:r>
            <a:endParaRPr lang="en-US" altLang="zh-CN" dirty="0">
              <a:latin typeface="Arial" panose="020B0604020202020204" pitchFamily="34" charset="0"/>
            </a:endParaRPr>
          </a:p>
          <a:p>
            <a:pPr>
              <a:lnSpc>
                <a:spcPct val="100000"/>
              </a:lnSpc>
              <a:spcBef>
                <a:spcPct val="0"/>
              </a:spcBef>
              <a:buClrTx/>
              <a:buFontTx/>
              <a:buNone/>
            </a:pPr>
            <a:r>
              <a:rPr lang="en-US" altLang="zh-CN" dirty="0">
                <a:latin typeface="Arial" panose="020B0604020202020204" pitchFamily="34" charset="0"/>
              </a:rPr>
              <a:t>	</a:t>
            </a:r>
            <a:r>
              <a:rPr lang="mr-IN" altLang="zh-CN" dirty="0">
                <a:latin typeface="Arial" panose="020B0604020202020204" pitchFamily="34" charset="0"/>
                <a:ea typeface="Mangal" panose="02040503050203030202" pitchFamily="18" charset="0"/>
              </a:rPr>
              <a:t>// </a:t>
            </a:r>
            <a:r>
              <a:rPr lang="zh-CN" altLang="mr-IN" dirty="0">
                <a:latin typeface="Arial" panose="020B0604020202020204" pitchFamily="34" charset="0"/>
                <a:ea typeface="Mangal" panose="02040503050203030202" pitchFamily="18" charset="0"/>
              </a:rPr>
              <a:t>取消屏蔽外部中断</a:t>
            </a:r>
            <a:r>
              <a:rPr lang="mr-IN" altLang="zh-CN" dirty="0">
                <a:latin typeface="Arial" panose="020B0604020202020204" pitchFamily="34" charset="0"/>
                <a:ea typeface="Mangal" panose="02040503050203030202" pitchFamily="18" charset="0"/>
              </a:rPr>
              <a:t>EXT_INT[0]</a:t>
            </a:r>
            <a:r>
              <a:rPr lang="zh-CN" altLang="mr-IN" dirty="0">
                <a:latin typeface="Arial" panose="020B0604020202020204" pitchFamily="34" charset="0"/>
                <a:ea typeface="Mangal" panose="02040503050203030202" pitchFamily="18" charset="0"/>
              </a:rPr>
              <a:t>、</a:t>
            </a:r>
            <a:r>
              <a:rPr lang="mr-IN" altLang="zh-CN" dirty="0">
                <a:latin typeface="Arial" panose="020B0604020202020204" pitchFamily="34" charset="0"/>
                <a:ea typeface="Mangal" panose="02040503050203030202" pitchFamily="18" charset="0"/>
              </a:rPr>
              <a:t>EXT_INT[1]</a:t>
            </a:r>
          </a:p>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	EXT_INT_0_MASK &amp;= ~0x3;</a:t>
            </a:r>
          </a:p>
          <a:p>
            <a:pPr>
              <a:lnSpc>
                <a:spcPct val="100000"/>
              </a:lnSpc>
              <a:spcBef>
                <a:spcPct val="0"/>
              </a:spcBef>
              <a:buClrTx/>
              <a:buFontTx/>
              <a:buNone/>
            </a:pPr>
            <a:r>
              <a:rPr lang="mr-IN" altLang="zh-CN" dirty="0">
                <a:latin typeface="Arial" panose="020B0604020202020204" pitchFamily="34" charset="0"/>
                <a:ea typeface="Mangal" panose="02040503050203030202" pitchFamily="18" charset="0"/>
              </a:rPr>
              <a:t>}</a:t>
            </a:r>
            <a:endParaRPr lang="zh-CN" alt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4D3AE-C76C-4700-ACD2-6B3C326ECF94}"/>
              </a:ext>
            </a:extLst>
          </p:cNvPr>
          <p:cNvSpPr>
            <a:spLocks noGrp="1"/>
          </p:cNvSpPr>
          <p:nvPr>
            <p:ph type="title"/>
          </p:nvPr>
        </p:nvSpPr>
        <p:spPr/>
        <p:txBody>
          <a:bodyPr/>
          <a:lstStyle/>
          <a:p>
            <a:pPr eaLnBrk="1" hangingPunct="1"/>
            <a:r>
              <a:rPr lang="zh-CN" altLang="en-US" cap="none">
                <a:effectLst>
                  <a:outerShdw blurRad="38100" dist="38100" dir="2700000" algn="tl">
                    <a:srgbClr val="C0C0C0"/>
                  </a:outerShdw>
                </a:effectLst>
              </a:rPr>
              <a:t>第</a:t>
            </a:r>
            <a:r>
              <a:rPr lang="en-US" altLang="zh-CN" cap="none">
                <a:effectLst>
                  <a:outerShdw blurRad="38100" dist="38100" dir="2700000" algn="tl">
                    <a:srgbClr val="C0C0C0"/>
                  </a:outerShdw>
                </a:effectLst>
              </a:rPr>
              <a:t>8</a:t>
            </a:r>
            <a:r>
              <a:rPr lang="zh-CN" altLang="en-US" cap="none">
                <a:effectLst>
                  <a:outerShdw blurRad="38100" dist="38100" dir="2700000" algn="tl">
                    <a:srgbClr val="C0C0C0"/>
                  </a:outerShdw>
                </a:effectLst>
              </a:rPr>
              <a:t>章 </a:t>
            </a:r>
            <a:r>
              <a:rPr lang="zh-CN" altLang="zh-CN" cap="none">
                <a:effectLst>
                  <a:outerShdw blurRad="38100" dist="38100" dir="2700000" algn="tl">
                    <a:srgbClr val="C0C0C0"/>
                  </a:outerShdw>
                </a:effectLst>
              </a:rPr>
              <a:t>中断体系结构</a:t>
            </a:r>
            <a:endParaRPr lang="zh-CN" altLang="en-US" cap="none">
              <a:effectLst>
                <a:outerShdw blurRad="38100" dist="38100" dir="2700000" algn="tl">
                  <a:srgbClr val="C0C0C0"/>
                </a:outerShdw>
              </a:effectLst>
            </a:endParaRPr>
          </a:p>
        </p:txBody>
      </p:sp>
      <p:sp>
        <p:nvSpPr>
          <p:cNvPr id="13314" name="内容占位符 2">
            <a:extLst>
              <a:ext uri="{FF2B5EF4-FFF2-40B4-BE49-F238E27FC236}">
                <a16:creationId xmlns:a16="http://schemas.microsoft.com/office/drawing/2014/main" id="{F305B7D5-6930-46B7-AFEC-D21A2E446A0C}"/>
              </a:ext>
            </a:extLst>
          </p:cNvPr>
          <p:cNvSpPr>
            <a:spLocks noGrp="1"/>
          </p:cNvSpPr>
          <p:nvPr>
            <p:ph sz="quarter" idx="13"/>
          </p:nvPr>
        </p:nvSpPr>
        <p:spPr>
          <a:xfrm>
            <a:off x="2411413" y="2238375"/>
            <a:ext cx="5254625" cy="2054225"/>
          </a:xfrm>
        </p:spPr>
        <p:txBody>
          <a:bodyPr/>
          <a:lstStyle/>
          <a:p>
            <a:pPr eaLnBrk="1" hangingPunct="1"/>
            <a:r>
              <a:rPr lang="en-US" altLang="zh-CN" sz="2800" cap="none"/>
              <a:t>S5PV210</a:t>
            </a:r>
            <a:r>
              <a:rPr lang="zh-CN" altLang="zh-CN" sz="2800" cap="none"/>
              <a:t>中断体系结构</a:t>
            </a:r>
            <a:endParaRPr lang="en-US" altLang="zh-CN" sz="2800" cap="none"/>
          </a:p>
          <a:p>
            <a:pPr eaLnBrk="1" hangingPunct="1"/>
            <a:r>
              <a:rPr lang="en-US" altLang="zh-CN" sz="2800" cap="none"/>
              <a:t>S5PV210</a:t>
            </a:r>
            <a:r>
              <a:rPr lang="zh-CN" altLang="zh-CN" sz="2800" cap="none"/>
              <a:t>的中断应用实例</a:t>
            </a:r>
            <a:endParaRPr lang="zh-CN" altLang="en-US" sz="2800" cap="non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7448C4-929F-431F-A27B-E204B470D051}"/>
              </a:ext>
            </a:extLst>
          </p:cNvPr>
          <p:cNvSpPr txBox="1">
            <a:spLocks/>
          </p:cNvSpPr>
          <p:nvPr/>
        </p:nvSpPr>
        <p:spPr>
          <a:xfrm>
            <a:off x="685800" y="0"/>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a:effectLst>
                  <a:outerShdw blurRad="38100" dist="38100" dir="2700000" algn="tl">
                    <a:srgbClr val="C0C0C0"/>
                  </a:outerShdw>
                </a:effectLst>
              </a:rPr>
              <a:t>8.2</a:t>
            </a:r>
            <a:r>
              <a:rPr lang="zh-CN" altLang="en-US" sz="3600">
                <a:effectLst>
                  <a:outerShdw blurRad="38100" dist="38100" dir="2700000" algn="tl">
                    <a:srgbClr val="C0C0C0"/>
                  </a:outerShdw>
                </a:effectLst>
              </a:rPr>
              <a:t> </a:t>
            </a:r>
            <a:r>
              <a:rPr lang="en-US" altLang="zh-CN" sz="3600">
                <a:effectLst>
                  <a:outerShdw blurRad="38100" dist="38100" dir="2700000" algn="tl">
                    <a:srgbClr val="C0C0C0"/>
                  </a:outerShdw>
                </a:effectLst>
              </a:rPr>
              <a:t>S5PV210</a:t>
            </a:r>
            <a:r>
              <a:rPr lang="zh-CN" altLang="en-US" sz="3600">
                <a:effectLst>
                  <a:outerShdw blurRad="38100" dist="38100" dir="2700000" algn="tl">
                    <a:srgbClr val="C0C0C0"/>
                  </a:outerShdw>
                </a:effectLst>
              </a:rPr>
              <a:t>的中断应用实例</a:t>
            </a:r>
          </a:p>
        </p:txBody>
      </p:sp>
      <p:sp>
        <p:nvSpPr>
          <p:cNvPr id="58370" name="矩形 4">
            <a:extLst>
              <a:ext uri="{FF2B5EF4-FFF2-40B4-BE49-F238E27FC236}">
                <a16:creationId xmlns:a16="http://schemas.microsoft.com/office/drawing/2014/main" id="{D4D65141-B260-4440-805A-F75D812AC4EC}"/>
              </a:ext>
            </a:extLst>
          </p:cNvPr>
          <p:cNvSpPr>
            <a:spLocks noChangeArrowheads="1"/>
          </p:cNvSpPr>
          <p:nvPr/>
        </p:nvSpPr>
        <p:spPr bwMode="auto">
          <a:xfrm>
            <a:off x="827088" y="1009650"/>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(2) </a:t>
            </a:r>
            <a:r>
              <a:rPr lang="zh-CN" altLang="en-US" sz="2400" dirty="0">
                <a:latin typeface="Arial" panose="020B0604020202020204" pitchFamily="34" charset="0"/>
              </a:rPr>
              <a:t>初始化程序</a:t>
            </a:r>
            <a:endParaRPr lang="en-US" altLang="zh-CN" sz="2400" dirty="0">
              <a:latin typeface="Arial" panose="020B0604020202020204" pitchFamily="34" charset="0"/>
            </a:endParaRPr>
          </a:p>
        </p:txBody>
      </p:sp>
      <p:sp>
        <p:nvSpPr>
          <p:cNvPr id="58371" name="矩形 5">
            <a:extLst>
              <a:ext uri="{FF2B5EF4-FFF2-40B4-BE49-F238E27FC236}">
                <a16:creationId xmlns:a16="http://schemas.microsoft.com/office/drawing/2014/main" id="{AC4BB068-3F17-456A-A1BC-89F2E6685F75}"/>
              </a:ext>
            </a:extLst>
          </p:cNvPr>
          <p:cNvSpPr>
            <a:spLocks noChangeArrowheads="1"/>
          </p:cNvSpPr>
          <p:nvPr/>
        </p:nvSpPr>
        <p:spPr bwMode="auto">
          <a:xfrm>
            <a:off x="827088" y="2060848"/>
            <a:ext cx="75279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zh-CN" altLang="en-US" dirty="0">
                <a:latin typeface="Arial" panose="020B0604020202020204" pitchFamily="34" charset="0"/>
              </a:rPr>
              <a:t>// 清中断挂起寄存器</a:t>
            </a:r>
          </a:p>
          <a:p>
            <a:pPr>
              <a:lnSpc>
                <a:spcPct val="100000"/>
              </a:lnSpc>
              <a:spcBef>
                <a:spcPct val="0"/>
              </a:spcBef>
              <a:buClrTx/>
              <a:buFontTx/>
              <a:buNone/>
            </a:pPr>
            <a:r>
              <a:rPr lang="zh-CN" altLang="en-US" dirty="0">
                <a:latin typeface="Arial" panose="020B0604020202020204" pitchFamily="34" charset="0"/>
              </a:rPr>
              <a:t>void clear_int_pend()</a:t>
            </a:r>
          </a:p>
          <a:p>
            <a:pPr>
              <a:lnSpc>
                <a:spcPct val="100000"/>
              </a:lnSpc>
              <a:spcBef>
                <a:spcPct val="0"/>
              </a:spcBef>
              <a:buClrTx/>
              <a:buFontTx/>
              <a:buNone/>
            </a:pPr>
            <a:r>
              <a:rPr lang="zh-CN" altLang="en-US" dirty="0">
                <a:latin typeface="Arial" panose="020B0604020202020204" pitchFamily="34" charset="0"/>
              </a:rPr>
              <a:t>{</a:t>
            </a:r>
          </a:p>
          <a:p>
            <a:pPr>
              <a:lnSpc>
                <a:spcPct val="100000"/>
              </a:lnSpc>
              <a:spcBef>
                <a:spcPct val="0"/>
              </a:spcBef>
              <a:buClrTx/>
              <a:buFontTx/>
              <a:buNone/>
            </a:pPr>
            <a:r>
              <a:rPr lang="zh-CN" altLang="en-US" dirty="0">
                <a:latin typeface="Arial" panose="020B0604020202020204" pitchFamily="34" charset="0"/>
              </a:rPr>
              <a:t>	EXT_INT_0_PEND |= 0x3; // EXT_INT[0]、EXT_INT[1]</a:t>
            </a:r>
          </a:p>
          <a:p>
            <a:pPr>
              <a:lnSpc>
                <a:spcPct val="100000"/>
              </a:lnSpc>
              <a:spcBef>
                <a:spcPct val="0"/>
              </a:spcBef>
              <a:buClrTx/>
              <a:buFontTx/>
              <a:buNone/>
            </a:pPr>
            <a:r>
              <a:rPr lang="zh-CN" altLang="en-US" dirty="0">
                <a:latin typeface="Arial" panose="020B0604020202020204" pitchFamily="34"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204C320-B72C-4539-9043-3DB800BB9F46}"/>
              </a:ext>
            </a:extLst>
          </p:cNvPr>
          <p:cNvSpPr txBox="1">
            <a:spLocks/>
          </p:cNvSpPr>
          <p:nvPr/>
        </p:nvSpPr>
        <p:spPr>
          <a:xfrm>
            <a:off x="685800" y="0"/>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a:effectLst>
                  <a:outerShdw blurRad="38100" dist="38100" dir="2700000" algn="tl">
                    <a:srgbClr val="C0C0C0"/>
                  </a:outerShdw>
                </a:effectLst>
              </a:rPr>
              <a:t>8.2</a:t>
            </a:r>
            <a:r>
              <a:rPr lang="zh-CN" altLang="en-US" sz="3600">
                <a:effectLst>
                  <a:outerShdw blurRad="38100" dist="38100" dir="2700000" algn="tl">
                    <a:srgbClr val="C0C0C0"/>
                  </a:outerShdw>
                </a:effectLst>
              </a:rPr>
              <a:t> </a:t>
            </a:r>
            <a:r>
              <a:rPr lang="en-US" altLang="zh-CN" sz="3600">
                <a:effectLst>
                  <a:outerShdw blurRad="38100" dist="38100" dir="2700000" algn="tl">
                    <a:srgbClr val="C0C0C0"/>
                  </a:outerShdw>
                </a:effectLst>
              </a:rPr>
              <a:t>S5PV210</a:t>
            </a:r>
            <a:r>
              <a:rPr lang="zh-CN" altLang="en-US" sz="3600">
                <a:effectLst>
                  <a:outerShdw blurRad="38100" dist="38100" dir="2700000" algn="tl">
                    <a:srgbClr val="C0C0C0"/>
                  </a:outerShdw>
                </a:effectLst>
              </a:rPr>
              <a:t>的中断应用实例</a:t>
            </a:r>
          </a:p>
        </p:txBody>
      </p:sp>
      <p:sp>
        <p:nvSpPr>
          <p:cNvPr id="59394" name="矩形 4">
            <a:extLst>
              <a:ext uri="{FF2B5EF4-FFF2-40B4-BE49-F238E27FC236}">
                <a16:creationId xmlns:a16="http://schemas.microsoft.com/office/drawing/2014/main" id="{F07C7937-C9DD-4E17-A746-F27FCE91D9DC}"/>
              </a:ext>
            </a:extLst>
          </p:cNvPr>
          <p:cNvSpPr>
            <a:spLocks noChangeArrowheads="1"/>
          </p:cNvSpPr>
          <p:nvPr/>
        </p:nvSpPr>
        <p:spPr bwMode="auto">
          <a:xfrm>
            <a:off x="827088" y="929480"/>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(2) </a:t>
            </a:r>
            <a:r>
              <a:rPr lang="zh-CN" altLang="en-US" sz="2400" dirty="0">
                <a:latin typeface="Arial" panose="020B0604020202020204" pitchFamily="34" charset="0"/>
              </a:rPr>
              <a:t>初始化程序</a:t>
            </a:r>
            <a:endParaRPr lang="en-US" altLang="zh-CN" sz="2400" dirty="0">
              <a:latin typeface="Arial" panose="020B0604020202020204" pitchFamily="34" charset="0"/>
            </a:endParaRPr>
          </a:p>
        </p:txBody>
      </p:sp>
      <p:sp>
        <p:nvSpPr>
          <p:cNvPr id="59395" name="矩形 1">
            <a:extLst>
              <a:ext uri="{FF2B5EF4-FFF2-40B4-BE49-F238E27FC236}">
                <a16:creationId xmlns:a16="http://schemas.microsoft.com/office/drawing/2014/main" id="{2E645522-1B3D-4EF6-B5B3-6DD53030BDFE}"/>
              </a:ext>
            </a:extLst>
          </p:cNvPr>
          <p:cNvSpPr>
            <a:spLocks noChangeArrowheads="1"/>
          </p:cNvSpPr>
          <p:nvPr/>
        </p:nvSpPr>
        <p:spPr bwMode="auto">
          <a:xfrm>
            <a:off x="692551" y="1820685"/>
            <a:ext cx="84597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zh-CN" altLang="en-US" dirty="0">
                <a:latin typeface="Arial" panose="020B0604020202020204" pitchFamily="34" charset="0"/>
              </a:rPr>
              <a:t>// 初始化中断控制器</a:t>
            </a:r>
          </a:p>
          <a:p>
            <a:pPr>
              <a:lnSpc>
                <a:spcPct val="100000"/>
              </a:lnSpc>
              <a:spcBef>
                <a:spcPct val="0"/>
              </a:spcBef>
              <a:buClrTx/>
              <a:buFontTx/>
              <a:buNone/>
            </a:pPr>
            <a:r>
              <a:rPr lang="zh-CN" altLang="en-US" dirty="0">
                <a:latin typeface="Arial" panose="020B0604020202020204" pitchFamily="34" charset="0"/>
              </a:rPr>
              <a:t>void init_int(void)</a:t>
            </a:r>
          </a:p>
          <a:p>
            <a:pPr>
              <a:lnSpc>
                <a:spcPct val="100000"/>
              </a:lnSpc>
              <a:spcBef>
                <a:spcPct val="0"/>
              </a:spcBef>
              <a:buClrTx/>
              <a:buFontTx/>
              <a:buNone/>
            </a:pPr>
            <a:r>
              <a:rPr lang="zh-CN" altLang="en-US" dirty="0">
                <a:latin typeface="Arial" panose="020B0604020202020204" pitchFamily="34" charset="0"/>
              </a:rPr>
              <a:t>{</a:t>
            </a:r>
          </a:p>
          <a:p>
            <a:pPr>
              <a:lnSpc>
                <a:spcPct val="100000"/>
              </a:lnSpc>
              <a:spcBef>
                <a:spcPct val="0"/>
              </a:spcBef>
              <a:buClrTx/>
              <a:buFontTx/>
              <a:buNone/>
            </a:pPr>
            <a:r>
              <a:rPr lang="zh-CN" altLang="en-US" dirty="0">
                <a:latin typeface="Arial" panose="020B0604020202020204" pitchFamily="34" charset="0"/>
              </a:rPr>
              <a:t>    // 选择中断类型为IRQ</a:t>
            </a:r>
          </a:p>
          <a:p>
            <a:pPr>
              <a:lnSpc>
                <a:spcPct val="100000"/>
              </a:lnSpc>
              <a:spcBef>
                <a:spcPct val="0"/>
              </a:spcBef>
              <a:buClrTx/>
              <a:buFontTx/>
              <a:buNone/>
            </a:pPr>
            <a:r>
              <a:rPr lang="zh-CN" altLang="en-US" dirty="0">
                <a:latin typeface="Arial" panose="020B0604020202020204" pitchFamily="34" charset="0"/>
              </a:rPr>
              <a:t>    VIC0INTSELECT &amp;= ~0x3; // 外部中断EXT_INT[0]、EXT_INT[1]为IRQ</a:t>
            </a:r>
          </a:p>
          <a:p>
            <a:pPr>
              <a:lnSpc>
                <a:spcPct val="100000"/>
              </a:lnSpc>
              <a:spcBef>
                <a:spcPct val="0"/>
              </a:spcBef>
              <a:buClrTx/>
              <a:buFontTx/>
              <a:buNone/>
            </a:pPr>
            <a:r>
              <a:rPr lang="zh-CN" altLang="en-US" dirty="0">
                <a:latin typeface="Arial" panose="020B0604020202020204" pitchFamily="34" charset="0"/>
              </a:rPr>
              <a:t>    </a:t>
            </a:r>
            <a:endParaRPr lang="en-US" altLang="zh-CN" dirty="0">
              <a:latin typeface="Arial" panose="020B0604020202020204" pitchFamily="34" charset="0"/>
            </a:endParaRPr>
          </a:p>
          <a:p>
            <a:pPr>
              <a:lnSpc>
                <a:spcPct val="100000"/>
              </a:lnSpc>
              <a:spcBef>
                <a:spcPct val="0"/>
              </a:spcBef>
              <a:buClrTx/>
              <a:buFontTx/>
              <a:buNone/>
            </a:pPr>
            <a:r>
              <a:rPr lang="zh-CN" altLang="en-US" dirty="0">
                <a:latin typeface="Arial" panose="020B0604020202020204" pitchFamily="34" charset="0"/>
              </a:rPr>
              <a:t>    // 清VIC0ADDRESS</a:t>
            </a:r>
          </a:p>
          <a:p>
            <a:pPr>
              <a:lnSpc>
                <a:spcPct val="100000"/>
              </a:lnSpc>
              <a:spcBef>
                <a:spcPct val="0"/>
              </a:spcBef>
              <a:buClrTx/>
              <a:buFontTx/>
              <a:buNone/>
            </a:pPr>
            <a:r>
              <a:rPr lang="zh-CN" altLang="en-US" dirty="0">
                <a:latin typeface="Arial" panose="020B0604020202020204" pitchFamily="34" charset="0"/>
              </a:rPr>
              <a:t>    VIC0ADDRESS = 0x0;</a:t>
            </a:r>
          </a:p>
          <a:p>
            <a:pPr>
              <a:lnSpc>
                <a:spcPct val="100000"/>
              </a:lnSpc>
              <a:spcBef>
                <a:spcPct val="0"/>
              </a:spcBef>
              <a:buClrTx/>
              <a:buFontTx/>
              <a:buNone/>
            </a:pPr>
            <a:r>
              <a:rPr lang="zh-CN" altLang="en-US" dirty="0">
                <a:latin typeface="Arial" panose="020B0604020202020204" pitchFamily="34" charset="0"/>
              </a:rPr>
              <a:t>    </a:t>
            </a:r>
            <a:endParaRPr lang="en-US" altLang="zh-CN" dirty="0">
              <a:latin typeface="Arial" panose="020B0604020202020204" pitchFamily="34" charset="0"/>
            </a:endParaRPr>
          </a:p>
          <a:p>
            <a:pPr>
              <a:lnSpc>
                <a:spcPct val="100000"/>
              </a:lnSpc>
              <a:spcBef>
                <a:spcPct val="0"/>
              </a:spcBef>
              <a:buClrTx/>
              <a:buFontTx/>
              <a:buNone/>
            </a:pPr>
            <a:r>
              <a:rPr lang="zh-CN" altLang="en-US" dirty="0">
                <a:latin typeface="Arial" panose="020B0604020202020204" pitchFamily="34" charset="0"/>
              </a:rPr>
              <a:t>    // 设置EXT_INT[0]、EXT_INT[1]对应的中断服务程序的入口地址</a:t>
            </a:r>
          </a:p>
          <a:p>
            <a:pPr>
              <a:lnSpc>
                <a:spcPct val="100000"/>
              </a:lnSpc>
              <a:spcBef>
                <a:spcPct val="0"/>
              </a:spcBef>
              <a:buClrTx/>
              <a:buFontTx/>
              <a:buNone/>
            </a:pPr>
            <a:r>
              <a:rPr lang="zh-CN" altLang="en-US" dirty="0">
                <a:latin typeface="Arial" panose="020B0604020202020204" pitchFamily="34" charset="0"/>
              </a:rPr>
              <a:t>    VIC0VECTADDR0 = (int)IRQ_handle;</a:t>
            </a:r>
          </a:p>
          <a:p>
            <a:pPr>
              <a:lnSpc>
                <a:spcPct val="100000"/>
              </a:lnSpc>
              <a:spcBef>
                <a:spcPct val="0"/>
              </a:spcBef>
              <a:buClrTx/>
              <a:buFontTx/>
              <a:buNone/>
            </a:pPr>
            <a:r>
              <a:rPr lang="zh-CN" altLang="en-US" dirty="0">
                <a:latin typeface="Arial" panose="020B0604020202020204" pitchFamily="34" charset="0"/>
              </a:rPr>
              <a:t>    VIC0VECTADDR1 = (int)IRQ_handle;</a:t>
            </a:r>
          </a:p>
          <a:p>
            <a:pPr>
              <a:lnSpc>
                <a:spcPct val="100000"/>
              </a:lnSpc>
              <a:spcBef>
                <a:spcPct val="0"/>
              </a:spcBef>
              <a:buClrTx/>
              <a:buFontTx/>
              <a:buNone/>
            </a:pPr>
            <a:r>
              <a:rPr lang="zh-CN" altLang="en-US" dirty="0">
                <a:latin typeface="Arial" panose="020B0604020202020204" pitchFamily="34" charset="0"/>
              </a:rPr>
              <a:t>    </a:t>
            </a:r>
            <a:endParaRPr lang="en-US" altLang="zh-CN" dirty="0">
              <a:latin typeface="Arial" panose="020B0604020202020204" pitchFamily="34" charset="0"/>
            </a:endParaRPr>
          </a:p>
          <a:p>
            <a:pPr>
              <a:lnSpc>
                <a:spcPct val="100000"/>
              </a:lnSpc>
              <a:spcBef>
                <a:spcPct val="0"/>
              </a:spcBef>
              <a:buClrTx/>
              <a:buFontTx/>
              <a:buNone/>
            </a:pPr>
            <a:r>
              <a:rPr lang="zh-CN" altLang="en-US" dirty="0">
                <a:latin typeface="Arial" panose="020B0604020202020204" pitchFamily="34" charset="0"/>
              </a:rPr>
              <a:t>   // 使能外部中断EXT_INT[0]、EXT_INT[1]</a:t>
            </a:r>
          </a:p>
          <a:p>
            <a:pPr>
              <a:lnSpc>
                <a:spcPct val="100000"/>
              </a:lnSpc>
              <a:spcBef>
                <a:spcPct val="0"/>
              </a:spcBef>
              <a:buClrTx/>
              <a:buFontTx/>
              <a:buNone/>
            </a:pPr>
            <a:r>
              <a:rPr lang="zh-CN" altLang="en-US" dirty="0">
                <a:latin typeface="Arial" panose="020B0604020202020204" pitchFamily="34" charset="0"/>
              </a:rPr>
              <a:t>    VIC0INTENABLE |= 0x3;</a:t>
            </a:r>
          </a:p>
          <a:p>
            <a:pPr>
              <a:lnSpc>
                <a:spcPct val="100000"/>
              </a:lnSpc>
              <a:spcBef>
                <a:spcPct val="0"/>
              </a:spcBef>
              <a:buClrTx/>
              <a:buFontTx/>
              <a:buNone/>
            </a:pPr>
            <a:r>
              <a:rPr lang="zh-CN" altLang="en-US" dirty="0">
                <a:latin typeface="Arial" panose="020B0604020202020204" pitchFamily="34"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3469968-464D-4F8C-A234-980084221D28}"/>
              </a:ext>
            </a:extLst>
          </p:cNvPr>
          <p:cNvSpPr txBox="1">
            <a:spLocks/>
          </p:cNvSpPr>
          <p:nvPr/>
        </p:nvSpPr>
        <p:spPr>
          <a:xfrm>
            <a:off x="685800" y="0"/>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a:effectLst>
                  <a:outerShdw blurRad="38100" dist="38100" dir="2700000" algn="tl">
                    <a:srgbClr val="C0C0C0"/>
                  </a:outerShdw>
                </a:effectLst>
              </a:rPr>
              <a:t>8.2</a:t>
            </a:r>
            <a:r>
              <a:rPr lang="zh-CN" altLang="en-US" sz="3600">
                <a:effectLst>
                  <a:outerShdw blurRad="38100" dist="38100" dir="2700000" algn="tl">
                    <a:srgbClr val="C0C0C0"/>
                  </a:outerShdw>
                </a:effectLst>
              </a:rPr>
              <a:t> </a:t>
            </a:r>
            <a:r>
              <a:rPr lang="en-US" altLang="zh-CN" sz="3600">
                <a:effectLst>
                  <a:outerShdw blurRad="38100" dist="38100" dir="2700000" algn="tl">
                    <a:srgbClr val="C0C0C0"/>
                  </a:outerShdw>
                </a:effectLst>
              </a:rPr>
              <a:t>S5PV210</a:t>
            </a:r>
            <a:r>
              <a:rPr lang="zh-CN" altLang="en-US" sz="3600">
                <a:effectLst>
                  <a:outerShdw blurRad="38100" dist="38100" dir="2700000" algn="tl">
                    <a:srgbClr val="C0C0C0"/>
                  </a:outerShdw>
                </a:effectLst>
              </a:rPr>
              <a:t>的中断应用实例</a:t>
            </a:r>
          </a:p>
        </p:txBody>
      </p:sp>
      <p:sp>
        <p:nvSpPr>
          <p:cNvPr id="60418" name="矩形 4">
            <a:extLst>
              <a:ext uri="{FF2B5EF4-FFF2-40B4-BE49-F238E27FC236}">
                <a16:creationId xmlns:a16="http://schemas.microsoft.com/office/drawing/2014/main" id="{B98A52AB-5EF2-4FAD-9B5D-292BD6204279}"/>
              </a:ext>
            </a:extLst>
          </p:cNvPr>
          <p:cNvSpPr>
            <a:spLocks noChangeArrowheads="1"/>
          </p:cNvSpPr>
          <p:nvPr/>
        </p:nvSpPr>
        <p:spPr bwMode="auto">
          <a:xfrm>
            <a:off x="855663" y="943769"/>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en-US" altLang="zh-CN" sz="2400">
                <a:latin typeface="Arial" panose="020B0604020202020204" pitchFamily="34" charset="0"/>
              </a:rPr>
              <a:t>(2) </a:t>
            </a:r>
            <a:r>
              <a:rPr lang="zh-CN" altLang="en-US" sz="2400">
                <a:latin typeface="Arial" panose="020B0604020202020204" pitchFamily="34" charset="0"/>
              </a:rPr>
              <a:t>初始化程序</a:t>
            </a:r>
            <a:endParaRPr lang="en-US" altLang="zh-CN" sz="2400">
              <a:latin typeface="Arial" panose="020B0604020202020204" pitchFamily="34" charset="0"/>
            </a:endParaRPr>
          </a:p>
        </p:txBody>
      </p:sp>
      <p:sp>
        <p:nvSpPr>
          <p:cNvPr id="60419" name="矩形 1">
            <a:extLst>
              <a:ext uri="{FF2B5EF4-FFF2-40B4-BE49-F238E27FC236}">
                <a16:creationId xmlns:a16="http://schemas.microsoft.com/office/drawing/2014/main" id="{B8326144-5D22-4C9F-9BA2-4184FBB33944}"/>
              </a:ext>
            </a:extLst>
          </p:cNvPr>
          <p:cNvSpPr>
            <a:spLocks noChangeArrowheads="1"/>
          </p:cNvSpPr>
          <p:nvPr/>
        </p:nvSpPr>
        <p:spPr bwMode="auto">
          <a:xfrm>
            <a:off x="855663" y="1844675"/>
            <a:ext cx="6553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zh-CN" altLang="en-US" dirty="0">
                <a:latin typeface="Arial" panose="020B0604020202020204" pitchFamily="34" charset="0"/>
              </a:rPr>
              <a:t>// 清除需要处理的中断的中断处理函数的地址</a:t>
            </a:r>
          </a:p>
          <a:p>
            <a:pPr>
              <a:lnSpc>
                <a:spcPct val="100000"/>
              </a:lnSpc>
              <a:spcBef>
                <a:spcPct val="0"/>
              </a:spcBef>
              <a:buClrTx/>
              <a:buFontTx/>
              <a:buNone/>
            </a:pPr>
            <a:r>
              <a:rPr lang="zh-CN" altLang="en-US" dirty="0">
                <a:latin typeface="Arial" panose="020B0604020202020204" pitchFamily="34" charset="0"/>
              </a:rPr>
              <a:t>void clear_vectaddr(void)</a:t>
            </a:r>
          </a:p>
          <a:p>
            <a:pPr>
              <a:lnSpc>
                <a:spcPct val="100000"/>
              </a:lnSpc>
              <a:spcBef>
                <a:spcPct val="0"/>
              </a:spcBef>
              <a:buClrTx/>
              <a:buFontTx/>
              <a:buNone/>
            </a:pPr>
            <a:r>
              <a:rPr lang="zh-CN" altLang="en-US" dirty="0">
                <a:latin typeface="Arial" panose="020B0604020202020204" pitchFamily="34" charset="0"/>
              </a:rPr>
              <a:t>{</a:t>
            </a:r>
          </a:p>
          <a:p>
            <a:pPr>
              <a:lnSpc>
                <a:spcPct val="100000"/>
              </a:lnSpc>
              <a:spcBef>
                <a:spcPct val="0"/>
              </a:spcBef>
              <a:buClrTx/>
              <a:buFontTx/>
              <a:buNone/>
            </a:pPr>
            <a:r>
              <a:rPr lang="zh-CN" altLang="en-US" dirty="0">
                <a:latin typeface="Arial" panose="020B0604020202020204" pitchFamily="34" charset="0"/>
              </a:rPr>
              <a:t>    VIC0ADDRESS = 0x0;</a:t>
            </a:r>
          </a:p>
          <a:p>
            <a:pPr>
              <a:lnSpc>
                <a:spcPct val="100000"/>
              </a:lnSpc>
              <a:spcBef>
                <a:spcPct val="0"/>
              </a:spcBef>
              <a:buClrTx/>
              <a:buFontTx/>
              <a:buNone/>
            </a:pPr>
            <a:r>
              <a:rPr lang="zh-CN" altLang="en-US" dirty="0">
                <a:latin typeface="Arial" panose="020B0604020202020204" pitchFamily="34" charset="0"/>
              </a:rPr>
              <a:t>}</a:t>
            </a:r>
          </a:p>
        </p:txBody>
      </p:sp>
      <p:sp>
        <p:nvSpPr>
          <p:cNvPr id="60420" name="矩形 2">
            <a:extLst>
              <a:ext uri="{FF2B5EF4-FFF2-40B4-BE49-F238E27FC236}">
                <a16:creationId xmlns:a16="http://schemas.microsoft.com/office/drawing/2014/main" id="{2F5F0064-3FBA-4BA0-9FEE-47DA242384AB}"/>
              </a:ext>
            </a:extLst>
          </p:cNvPr>
          <p:cNvSpPr>
            <a:spLocks noChangeArrowheads="1"/>
          </p:cNvSpPr>
          <p:nvPr/>
        </p:nvSpPr>
        <p:spPr bwMode="auto">
          <a:xfrm>
            <a:off x="855663" y="3806825"/>
            <a:ext cx="60023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zh-CN" altLang="en-US" dirty="0">
                <a:latin typeface="Arial" panose="020B0604020202020204" pitchFamily="34" charset="0"/>
              </a:rPr>
              <a:t>// 读中断状态</a:t>
            </a:r>
          </a:p>
          <a:p>
            <a:pPr>
              <a:lnSpc>
                <a:spcPct val="100000"/>
              </a:lnSpc>
              <a:spcBef>
                <a:spcPct val="0"/>
              </a:spcBef>
              <a:buClrTx/>
              <a:buFontTx/>
              <a:buNone/>
            </a:pPr>
            <a:r>
              <a:rPr lang="zh-CN" altLang="en-US" dirty="0">
                <a:latin typeface="Arial" panose="020B0604020202020204" pitchFamily="34" charset="0"/>
              </a:rPr>
              <a:t>unsigned long get_irqstatus(void)</a:t>
            </a:r>
          </a:p>
          <a:p>
            <a:pPr>
              <a:lnSpc>
                <a:spcPct val="100000"/>
              </a:lnSpc>
              <a:spcBef>
                <a:spcPct val="0"/>
              </a:spcBef>
              <a:buClrTx/>
              <a:buFontTx/>
              <a:buNone/>
            </a:pPr>
            <a:r>
              <a:rPr lang="zh-CN" altLang="en-US" dirty="0">
                <a:latin typeface="Arial" panose="020B0604020202020204" pitchFamily="34" charset="0"/>
              </a:rPr>
              <a:t>{</a:t>
            </a:r>
          </a:p>
          <a:p>
            <a:pPr>
              <a:lnSpc>
                <a:spcPct val="100000"/>
              </a:lnSpc>
              <a:spcBef>
                <a:spcPct val="0"/>
              </a:spcBef>
              <a:buClrTx/>
              <a:buFontTx/>
              <a:buNone/>
            </a:pPr>
            <a:r>
              <a:rPr lang="zh-CN" altLang="en-US" dirty="0">
                <a:latin typeface="Arial" panose="020B0604020202020204" pitchFamily="34" charset="0"/>
              </a:rPr>
              <a:t>    return VIC0IRQSTATUS;</a:t>
            </a:r>
          </a:p>
          <a:p>
            <a:pPr>
              <a:lnSpc>
                <a:spcPct val="100000"/>
              </a:lnSpc>
              <a:spcBef>
                <a:spcPct val="0"/>
              </a:spcBef>
              <a:buClrTx/>
              <a:buFontTx/>
              <a:buNone/>
            </a:pPr>
            <a:r>
              <a:rPr lang="zh-CN" altLang="en-US" dirty="0">
                <a:latin typeface="Arial" panose="020B0604020202020204" pitchFamily="34"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73BFE8C-0DA1-4F95-A02B-A97BABAEF6C3}"/>
              </a:ext>
            </a:extLst>
          </p:cNvPr>
          <p:cNvSpPr txBox="1">
            <a:spLocks/>
          </p:cNvSpPr>
          <p:nvPr/>
        </p:nvSpPr>
        <p:spPr>
          <a:xfrm>
            <a:off x="685800" y="0"/>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a:effectLst>
                  <a:outerShdw blurRad="38100" dist="38100" dir="2700000" algn="tl">
                    <a:srgbClr val="C0C0C0"/>
                  </a:outerShdw>
                </a:effectLst>
              </a:rPr>
              <a:t>8.2</a:t>
            </a:r>
            <a:r>
              <a:rPr lang="zh-CN" altLang="en-US" sz="3600">
                <a:effectLst>
                  <a:outerShdw blurRad="38100" dist="38100" dir="2700000" algn="tl">
                    <a:srgbClr val="C0C0C0"/>
                  </a:outerShdw>
                </a:effectLst>
              </a:rPr>
              <a:t> </a:t>
            </a:r>
            <a:r>
              <a:rPr lang="en-US" altLang="zh-CN" sz="3600">
                <a:effectLst>
                  <a:outerShdw blurRad="38100" dist="38100" dir="2700000" algn="tl">
                    <a:srgbClr val="C0C0C0"/>
                  </a:outerShdw>
                </a:effectLst>
              </a:rPr>
              <a:t>S5PV210</a:t>
            </a:r>
            <a:r>
              <a:rPr lang="zh-CN" altLang="en-US" sz="3600">
                <a:effectLst>
                  <a:outerShdw blurRad="38100" dist="38100" dir="2700000" algn="tl">
                    <a:srgbClr val="C0C0C0"/>
                  </a:outerShdw>
                </a:effectLst>
              </a:rPr>
              <a:t>的中断应用实例</a:t>
            </a:r>
          </a:p>
        </p:txBody>
      </p:sp>
      <p:sp>
        <p:nvSpPr>
          <p:cNvPr id="61442" name="矩形 4">
            <a:extLst>
              <a:ext uri="{FF2B5EF4-FFF2-40B4-BE49-F238E27FC236}">
                <a16:creationId xmlns:a16="http://schemas.microsoft.com/office/drawing/2014/main" id="{23E1ADAF-B281-468D-B7DE-6A9F6802D713}"/>
              </a:ext>
            </a:extLst>
          </p:cNvPr>
          <p:cNvSpPr>
            <a:spLocks noChangeArrowheads="1"/>
          </p:cNvSpPr>
          <p:nvPr/>
        </p:nvSpPr>
        <p:spPr bwMode="auto">
          <a:xfrm>
            <a:off x="810502" y="908720"/>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(3)</a:t>
            </a:r>
            <a:r>
              <a:rPr lang="zh-CN" altLang="en-US" sz="2400" dirty="0">
                <a:latin typeface="Arial" panose="020B0604020202020204" pitchFamily="34" charset="0"/>
              </a:rPr>
              <a:t> 主程序设计</a:t>
            </a:r>
            <a:endParaRPr lang="en-US" altLang="zh-CN" sz="2400" dirty="0">
              <a:latin typeface="Arial" panose="020B0604020202020204" pitchFamily="34" charset="0"/>
            </a:endParaRPr>
          </a:p>
        </p:txBody>
      </p:sp>
      <p:sp>
        <p:nvSpPr>
          <p:cNvPr id="61443" name="矩形 1">
            <a:extLst>
              <a:ext uri="{FF2B5EF4-FFF2-40B4-BE49-F238E27FC236}">
                <a16:creationId xmlns:a16="http://schemas.microsoft.com/office/drawing/2014/main" id="{9DFC65B8-DE2B-42F4-9C80-E27D3B5EB07F}"/>
              </a:ext>
            </a:extLst>
          </p:cNvPr>
          <p:cNvSpPr>
            <a:spLocks noChangeArrowheads="1"/>
          </p:cNvSpPr>
          <p:nvPr/>
        </p:nvSpPr>
        <p:spPr bwMode="auto">
          <a:xfrm>
            <a:off x="900113" y="1916113"/>
            <a:ext cx="62642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en-US" altLang="zh-CN">
                <a:latin typeface="Arial" panose="020B0604020202020204" pitchFamily="34" charset="0"/>
              </a:rPr>
              <a:t>//</a:t>
            </a:r>
            <a:r>
              <a:rPr lang="zh-CN" altLang="en-US">
                <a:latin typeface="Arial" panose="020B0604020202020204" pitchFamily="34" charset="0"/>
              </a:rPr>
              <a:t> 声明其他源文件中定义的函数</a:t>
            </a:r>
            <a:endParaRPr lang="en-US" altLang="zh-CN">
              <a:latin typeface="Arial" panose="020B0604020202020204" pitchFamily="34" charset="0"/>
            </a:endParaRPr>
          </a:p>
          <a:p>
            <a:pPr>
              <a:lnSpc>
                <a:spcPct val="100000"/>
              </a:lnSpc>
              <a:spcBef>
                <a:spcPct val="0"/>
              </a:spcBef>
              <a:buClrTx/>
              <a:buFontTx/>
              <a:buNone/>
            </a:pPr>
            <a:r>
              <a:rPr lang="zh-CN" altLang="en-US">
                <a:latin typeface="Arial" panose="020B0604020202020204" pitchFamily="34" charset="0"/>
              </a:rPr>
              <a:t>extern void init_leds(void);</a:t>
            </a:r>
          </a:p>
          <a:p>
            <a:pPr>
              <a:lnSpc>
                <a:spcPct val="100000"/>
              </a:lnSpc>
              <a:spcBef>
                <a:spcPct val="0"/>
              </a:spcBef>
              <a:buClrTx/>
              <a:buFontTx/>
              <a:buNone/>
            </a:pPr>
            <a:r>
              <a:rPr lang="zh-CN" altLang="en-US">
                <a:latin typeface="Arial" panose="020B0604020202020204" pitchFamily="34" charset="0"/>
              </a:rPr>
              <a:t>extern void led1_on_off();</a:t>
            </a:r>
          </a:p>
          <a:p>
            <a:pPr>
              <a:lnSpc>
                <a:spcPct val="100000"/>
              </a:lnSpc>
              <a:spcBef>
                <a:spcPct val="0"/>
              </a:spcBef>
              <a:buClrTx/>
              <a:buFontTx/>
              <a:buNone/>
            </a:pPr>
            <a:r>
              <a:rPr lang="zh-CN" altLang="en-US">
                <a:latin typeface="Arial" panose="020B0604020202020204" pitchFamily="34" charset="0"/>
              </a:rPr>
              <a:t>extern void led2_on_off();</a:t>
            </a:r>
          </a:p>
          <a:p>
            <a:pPr>
              <a:lnSpc>
                <a:spcPct val="100000"/>
              </a:lnSpc>
              <a:spcBef>
                <a:spcPct val="0"/>
              </a:spcBef>
              <a:buClrTx/>
              <a:buFontTx/>
              <a:buNone/>
            </a:pPr>
            <a:r>
              <a:rPr lang="zh-CN" altLang="en-US">
                <a:latin typeface="Arial" panose="020B0604020202020204" pitchFamily="34" charset="0"/>
              </a:rPr>
              <a:t>extern void init_key(void);</a:t>
            </a:r>
          </a:p>
          <a:p>
            <a:pPr>
              <a:lnSpc>
                <a:spcPct val="100000"/>
              </a:lnSpc>
              <a:spcBef>
                <a:spcPct val="0"/>
              </a:spcBef>
              <a:buClrTx/>
              <a:buFontTx/>
              <a:buNone/>
            </a:pPr>
            <a:r>
              <a:rPr lang="zh-CN" altLang="en-US">
                <a:latin typeface="Arial" panose="020B0604020202020204" pitchFamily="34" charset="0"/>
              </a:rPr>
              <a:t>extern void clear_int_pend();</a:t>
            </a:r>
          </a:p>
          <a:p>
            <a:pPr>
              <a:lnSpc>
                <a:spcPct val="100000"/>
              </a:lnSpc>
              <a:spcBef>
                <a:spcPct val="0"/>
              </a:spcBef>
              <a:buClrTx/>
              <a:buFontTx/>
              <a:buNone/>
            </a:pPr>
            <a:r>
              <a:rPr lang="zh-CN" altLang="en-US">
                <a:latin typeface="Arial" panose="020B0604020202020204" pitchFamily="34" charset="0"/>
              </a:rPr>
              <a:t>extern void init_int(void);</a:t>
            </a:r>
          </a:p>
          <a:p>
            <a:pPr>
              <a:lnSpc>
                <a:spcPct val="100000"/>
              </a:lnSpc>
              <a:spcBef>
                <a:spcPct val="0"/>
              </a:spcBef>
              <a:buClrTx/>
              <a:buFontTx/>
              <a:buNone/>
            </a:pPr>
            <a:r>
              <a:rPr lang="zh-CN" altLang="en-US">
                <a:latin typeface="Arial" panose="020B0604020202020204" pitchFamily="34" charset="0"/>
              </a:rPr>
              <a:t>extern void clear_vectaddr(void);</a:t>
            </a:r>
          </a:p>
          <a:p>
            <a:pPr>
              <a:lnSpc>
                <a:spcPct val="100000"/>
              </a:lnSpc>
              <a:spcBef>
                <a:spcPct val="0"/>
              </a:spcBef>
              <a:buClrTx/>
              <a:buFontTx/>
              <a:buNone/>
            </a:pPr>
            <a:r>
              <a:rPr lang="zh-CN" altLang="en-US">
                <a:latin typeface="Arial" panose="020B0604020202020204" pitchFamily="34" charset="0"/>
              </a:rPr>
              <a:t>extern unsigned long get_irqstatus(void);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A037DB-520E-4F40-8474-F4F162032BD8}"/>
              </a:ext>
            </a:extLst>
          </p:cNvPr>
          <p:cNvSpPr txBox="1">
            <a:spLocks/>
          </p:cNvSpPr>
          <p:nvPr/>
        </p:nvSpPr>
        <p:spPr>
          <a:xfrm>
            <a:off x="685800" y="0"/>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a:effectLst>
                  <a:outerShdw blurRad="38100" dist="38100" dir="2700000" algn="tl">
                    <a:srgbClr val="C0C0C0"/>
                  </a:outerShdw>
                </a:effectLst>
              </a:rPr>
              <a:t>8.2</a:t>
            </a:r>
            <a:r>
              <a:rPr lang="zh-CN" altLang="en-US" sz="3600">
                <a:effectLst>
                  <a:outerShdw blurRad="38100" dist="38100" dir="2700000" algn="tl">
                    <a:srgbClr val="C0C0C0"/>
                  </a:outerShdw>
                </a:effectLst>
              </a:rPr>
              <a:t> </a:t>
            </a:r>
            <a:r>
              <a:rPr lang="en-US" altLang="zh-CN" sz="3600">
                <a:effectLst>
                  <a:outerShdw blurRad="38100" dist="38100" dir="2700000" algn="tl">
                    <a:srgbClr val="C0C0C0"/>
                  </a:outerShdw>
                </a:effectLst>
              </a:rPr>
              <a:t>S5PV210</a:t>
            </a:r>
            <a:r>
              <a:rPr lang="zh-CN" altLang="en-US" sz="3600">
                <a:effectLst>
                  <a:outerShdw blurRad="38100" dist="38100" dir="2700000" algn="tl">
                    <a:srgbClr val="C0C0C0"/>
                  </a:outerShdw>
                </a:effectLst>
              </a:rPr>
              <a:t>的中断应用实例</a:t>
            </a:r>
          </a:p>
        </p:txBody>
      </p:sp>
      <p:sp>
        <p:nvSpPr>
          <p:cNvPr id="62466" name="矩形 4">
            <a:extLst>
              <a:ext uri="{FF2B5EF4-FFF2-40B4-BE49-F238E27FC236}">
                <a16:creationId xmlns:a16="http://schemas.microsoft.com/office/drawing/2014/main" id="{299018C8-2ED2-4AC1-96E4-1F4109D7FC9E}"/>
              </a:ext>
            </a:extLst>
          </p:cNvPr>
          <p:cNvSpPr>
            <a:spLocks noChangeArrowheads="1"/>
          </p:cNvSpPr>
          <p:nvPr/>
        </p:nvSpPr>
        <p:spPr bwMode="auto">
          <a:xfrm>
            <a:off x="827088" y="892968"/>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(3)</a:t>
            </a:r>
            <a:r>
              <a:rPr lang="zh-CN" altLang="en-US" sz="2400" dirty="0">
                <a:latin typeface="Arial" panose="020B0604020202020204" pitchFamily="34" charset="0"/>
              </a:rPr>
              <a:t> 主程序设计</a:t>
            </a:r>
            <a:endParaRPr lang="en-US" altLang="zh-CN" sz="2400" dirty="0">
              <a:latin typeface="Arial" panose="020B0604020202020204" pitchFamily="34" charset="0"/>
            </a:endParaRPr>
          </a:p>
        </p:txBody>
      </p:sp>
      <p:sp>
        <p:nvSpPr>
          <p:cNvPr id="62467" name="矩形 1">
            <a:extLst>
              <a:ext uri="{FF2B5EF4-FFF2-40B4-BE49-F238E27FC236}">
                <a16:creationId xmlns:a16="http://schemas.microsoft.com/office/drawing/2014/main" id="{3D896479-1003-40BC-8B57-EA7A57AFB5FC}"/>
              </a:ext>
            </a:extLst>
          </p:cNvPr>
          <p:cNvSpPr>
            <a:spLocks noChangeArrowheads="1"/>
          </p:cNvSpPr>
          <p:nvPr/>
        </p:nvSpPr>
        <p:spPr bwMode="auto">
          <a:xfrm>
            <a:off x="827088" y="1839913"/>
            <a:ext cx="7632700"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zh-CN" altLang="en-US" dirty="0">
                <a:latin typeface="Arial" panose="020B0604020202020204" pitchFamily="34" charset="0"/>
              </a:rPr>
              <a:t>void irq_handler()  </a:t>
            </a:r>
          </a:p>
          <a:p>
            <a:pPr>
              <a:lnSpc>
                <a:spcPct val="100000"/>
              </a:lnSpc>
              <a:spcBef>
                <a:spcPct val="0"/>
              </a:spcBef>
              <a:buClrTx/>
              <a:buFontTx/>
              <a:buNone/>
            </a:pPr>
            <a:r>
              <a:rPr lang="zh-CN" altLang="en-US" dirty="0">
                <a:latin typeface="Arial" panose="020B0604020202020204" pitchFamily="34" charset="0"/>
              </a:rPr>
              <a:t>{    </a:t>
            </a:r>
          </a:p>
          <a:p>
            <a:pPr>
              <a:lnSpc>
                <a:spcPct val="100000"/>
              </a:lnSpc>
              <a:spcBef>
                <a:spcPct val="0"/>
              </a:spcBef>
              <a:buClrTx/>
              <a:buFontTx/>
              <a:buNone/>
            </a:pPr>
            <a:r>
              <a:rPr lang="zh-CN" altLang="en-US" dirty="0">
                <a:latin typeface="Arial" panose="020B0604020202020204" pitchFamily="34" charset="0"/>
              </a:rPr>
              <a:t>  volatile unsigned char key_code = get_irqstatus() &amp; 0x3;   </a:t>
            </a:r>
            <a:endParaRPr lang="en-US" altLang="zh-CN" dirty="0">
              <a:latin typeface="Arial" panose="020B0604020202020204" pitchFamily="34" charset="0"/>
            </a:endParaRPr>
          </a:p>
          <a:p>
            <a:pPr>
              <a:lnSpc>
                <a:spcPct val="100000"/>
              </a:lnSpc>
              <a:spcBef>
                <a:spcPct val="0"/>
              </a:spcBef>
              <a:buClrTx/>
              <a:buFontTx/>
              <a:buNone/>
            </a:pPr>
            <a:r>
              <a:rPr lang="en-US" altLang="zh-CN" dirty="0">
                <a:latin typeface="Arial" panose="020B0604020202020204" pitchFamily="34" charset="0"/>
              </a:rPr>
              <a:t>					</a:t>
            </a:r>
            <a:r>
              <a:rPr lang="zh-CN" altLang="en-US" dirty="0">
                <a:latin typeface="Arial" panose="020B0604020202020204" pitchFamily="34" charset="0"/>
              </a:rPr>
              <a:t>// VIC0's status </a:t>
            </a:r>
          </a:p>
          <a:p>
            <a:pPr>
              <a:lnSpc>
                <a:spcPct val="100000"/>
              </a:lnSpc>
              <a:spcBef>
                <a:spcPct val="0"/>
              </a:spcBef>
              <a:buClrTx/>
              <a:buFontTx/>
              <a:buNone/>
            </a:pPr>
            <a:r>
              <a:rPr lang="zh-CN" altLang="en-US" dirty="0">
                <a:latin typeface="Arial" panose="020B0604020202020204" pitchFamily="34" charset="0"/>
              </a:rPr>
              <a:t>  clear_vectaddr();       </a:t>
            </a:r>
            <a:r>
              <a:rPr lang="en-US" altLang="zh-CN" dirty="0">
                <a:latin typeface="Arial" panose="020B0604020202020204" pitchFamily="34" charset="0"/>
              </a:rPr>
              <a:t>			</a:t>
            </a:r>
            <a:r>
              <a:rPr lang="zh-CN" altLang="en-US" dirty="0">
                <a:latin typeface="Arial" panose="020B0604020202020204" pitchFamily="34" charset="0"/>
              </a:rPr>
              <a:t> /* 清中断向量寄存器 */ </a:t>
            </a:r>
          </a:p>
          <a:p>
            <a:pPr>
              <a:lnSpc>
                <a:spcPct val="100000"/>
              </a:lnSpc>
              <a:spcBef>
                <a:spcPct val="0"/>
              </a:spcBef>
              <a:buClrTx/>
              <a:buFontTx/>
              <a:buNone/>
            </a:pPr>
            <a:r>
              <a:rPr lang="zh-CN" altLang="en-US" dirty="0">
                <a:latin typeface="Arial" panose="020B0604020202020204" pitchFamily="34" charset="0"/>
              </a:rPr>
              <a:t>  clear_int_pend();			/* 清pending位 */   </a:t>
            </a:r>
          </a:p>
          <a:p>
            <a:pPr>
              <a:lnSpc>
                <a:spcPct val="100000"/>
              </a:lnSpc>
              <a:spcBef>
                <a:spcPct val="0"/>
              </a:spcBef>
              <a:buClrTx/>
              <a:buFontTx/>
              <a:buNone/>
            </a:pPr>
            <a:r>
              <a:rPr lang="zh-CN" altLang="en-US" dirty="0">
                <a:latin typeface="Arial" panose="020B0604020202020204" pitchFamily="34" charset="0"/>
              </a:rPr>
              <a:t>  if (key_code == 1)      </a:t>
            </a:r>
            <a:r>
              <a:rPr lang="en-US" altLang="zh-CN" dirty="0">
                <a:latin typeface="Arial" panose="020B0604020202020204" pitchFamily="34" charset="0"/>
              </a:rPr>
              <a:t>			</a:t>
            </a:r>
            <a:r>
              <a:rPr lang="zh-CN" altLang="en-US" dirty="0">
                <a:latin typeface="Arial" panose="020B0604020202020204" pitchFamily="34" charset="0"/>
              </a:rPr>
              <a:t>/* key1 */  </a:t>
            </a:r>
          </a:p>
          <a:p>
            <a:pPr>
              <a:lnSpc>
                <a:spcPct val="100000"/>
              </a:lnSpc>
              <a:spcBef>
                <a:spcPct val="0"/>
              </a:spcBef>
              <a:buClrTx/>
              <a:buFontTx/>
              <a:buNone/>
            </a:pPr>
            <a:r>
              <a:rPr lang="zh-CN" altLang="en-US" dirty="0">
                <a:latin typeface="Arial" panose="020B0604020202020204" pitchFamily="34" charset="0"/>
              </a:rPr>
              <a:t>		led1_on_off();</a:t>
            </a:r>
          </a:p>
          <a:p>
            <a:pPr>
              <a:lnSpc>
                <a:spcPct val="100000"/>
              </a:lnSpc>
              <a:spcBef>
                <a:spcPct val="0"/>
              </a:spcBef>
              <a:buClrTx/>
              <a:buFontTx/>
              <a:buNone/>
            </a:pPr>
            <a:r>
              <a:rPr lang="zh-CN" altLang="en-US" dirty="0">
                <a:latin typeface="Arial" panose="020B0604020202020204" pitchFamily="34" charset="0"/>
              </a:rPr>
              <a:t>	else if (key_code == 2) </a:t>
            </a:r>
            <a:r>
              <a:rPr lang="en-US" altLang="zh-CN" dirty="0">
                <a:latin typeface="Arial" panose="020B0604020202020204" pitchFamily="34" charset="0"/>
              </a:rPr>
              <a:t>		</a:t>
            </a:r>
            <a:r>
              <a:rPr lang="zh-CN" altLang="en-US" dirty="0">
                <a:latin typeface="Arial" panose="020B0604020202020204" pitchFamily="34" charset="0"/>
              </a:rPr>
              <a:t>/* key2 */  </a:t>
            </a:r>
          </a:p>
          <a:p>
            <a:pPr>
              <a:lnSpc>
                <a:spcPct val="100000"/>
              </a:lnSpc>
              <a:spcBef>
                <a:spcPct val="0"/>
              </a:spcBef>
              <a:buClrTx/>
              <a:buFontTx/>
              <a:buNone/>
            </a:pPr>
            <a:r>
              <a:rPr lang="zh-CN" altLang="en-US" dirty="0">
                <a:latin typeface="Arial" panose="020B0604020202020204" pitchFamily="34" charset="0"/>
              </a:rPr>
              <a:t>		led2_on_off();</a:t>
            </a:r>
          </a:p>
          <a:p>
            <a:pPr>
              <a:lnSpc>
                <a:spcPct val="100000"/>
              </a:lnSpc>
              <a:spcBef>
                <a:spcPct val="0"/>
              </a:spcBef>
              <a:buClrTx/>
              <a:buFontTx/>
              <a:buNone/>
            </a:pPr>
            <a:r>
              <a:rPr lang="zh-CN" altLang="en-US" dirty="0">
                <a:latin typeface="Arial" panose="020B0604020202020204" pitchFamily="34" charset="0"/>
              </a:rPr>
              <a:t>	else</a:t>
            </a:r>
          </a:p>
          <a:p>
            <a:pPr>
              <a:lnSpc>
                <a:spcPct val="100000"/>
              </a:lnSpc>
              <a:spcBef>
                <a:spcPct val="0"/>
              </a:spcBef>
              <a:buClrTx/>
              <a:buFontTx/>
              <a:buNone/>
            </a:pPr>
            <a:r>
              <a:rPr lang="zh-CN" altLang="en-US" dirty="0">
                <a:latin typeface="Arial" panose="020B0604020202020204" pitchFamily="34" charset="0"/>
              </a:rPr>
              <a:t>	{</a:t>
            </a:r>
          </a:p>
          <a:p>
            <a:pPr>
              <a:lnSpc>
                <a:spcPct val="100000"/>
              </a:lnSpc>
              <a:spcBef>
                <a:spcPct val="0"/>
              </a:spcBef>
              <a:buClrTx/>
              <a:buFontTx/>
              <a:buNone/>
            </a:pPr>
            <a:r>
              <a:rPr lang="zh-CN" altLang="en-US" dirty="0">
                <a:latin typeface="Arial" panose="020B0604020202020204" pitchFamily="34" charset="0"/>
              </a:rPr>
              <a:t>		led1_on_off();</a:t>
            </a:r>
          </a:p>
          <a:p>
            <a:pPr>
              <a:lnSpc>
                <a:spcPct val="100000"/>
              </a:lnSpc>
              <a:spcBef>
                <a:spcPct val="0"/>
              </a:spcBef>
              <a:buClrTx/>
              <a:buFontTx/>
              <a:buNone/>
            </a:pPr>
            <a:r>
              <a:rPr lang="zh-CN" altLang="en-US" dirty="0">
                <a:latin typeface="Arial" panose="020B0604020202020204" pitchFamily="34" charset="0"/>
              </a:rPr>
              <a:t>		led2_on_off();</a:t>
            </a:r>
          </a:p>
          <a:p>
            <a:pPr>
              <a:lnSpc>
                <a:spcPct val="100000"/>
              </a:lnSpc>
              <a:spcBef>
                <a:spcPct val="0"/>
              </a:spcBef>
              <a:buClrTx/>
              <a:buFontTx/>
              <a:buNone/>
            </a:pPr>
            <a:r>
              <a:rPr lang="zh-CN" altLang="en-US" dirty="0">
                <a:latin typeface="Arial" panose="020B0604020202020204" pitchFamily="34" charset="0"/>
              </a:rPr>
              <a:t>	}</a:t>
            </a:r>
          </a:p>
          <a:p>
            <a:pPr>
              <a:lnSpc>
                <a:spcPct val="100000"/>
              </a:lnSpc>
              <a:spcBef>
                <a:spcPct val="0"/>
              </a:spcBef>
              <a:buClrTx/>
              <a:buFontTx/>
              <a:buNone/>
            </a:pPr>
            <a:r>
              <a:rPr lang="zh-CN" altLang="en-US" dirty="0">
                <a:latin typeface="Arial" panose="020B0604020202020204" pitchFamily="34"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5DC8428-B96C-4121-B47F-E5928C26BDFD}"/>
              </a:ext>
            </a:extLst>
          </p:cNvPr>
          <p:cNvSpPr txBox="1">
            <a:spLocks/>
          </p:cNvSpPr>
          <p:nvPr/>
        </p:nvSpPr>
        <p:spPr>
          <a:xfrm>
            <a:off x="685800" y="0"/>
            <a:ext cx="7772400" cy="1009650"/>
          </a:xfrm>
          <a:prstGeom prst="rect">
            <a:avLst/>
          </a:prstGeom>
        </p:spPr>
        <p:txBody>
          <a:bodyPr anchor="ct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ctr" eaLnBrk="1" hangingPunct="1">
              <a:lnSpc>
                <a:spcPct val="90000"/>
              </a:lnSpc>
              <a:spcBef>
                <a:spcPct val="0"/>
              </a:spcBef>
              <a:buClrTx/>
              <a:buFontTx/>
              <a:buNone/>
            </a:pPr>
            <a:r>
              <a:rPr lang="en-US" altLang="zh-CN" sz="3600">
                <a:effectLst>
                  <a:outerShdw blurRad="38100" dist="38100" dir="2700000" algn="tl">
                    <a:srgbClr val="C0C0C0"/>
                  </a:outerShdw>
                </a:effectLst>
              </a:rPr>
              <a:t>8.2</a:t>
            </a:r>
            <a:r>
              <a:rPr lang="zh-CN" altLang="en-US" sz="3600">
                <a:effectLst>
                  <a:outerShdw blurRad="38100" dist="38100" dir="2700000" algn="tl">
                    <a:srgbClr val="C0C0C0"/>
                  </a:outerShdw>
                </a:effectLst>
              </a:rPr>
              <a:t> </a:t>
            </a:r>
            <a:r>
              <a:rPr lang="en-US" altLang="zh-CN" sz="3600">
                <a:effectLst>
                  <a:outerShdw blurRad="38100" dist="38100" dir="2700000" algn="tl">
                    <a:srgbClr val="C0C0C0"/>
                  </a:outerShdw>
                </a:effectLst>
              </a:rPr>
              <a:t>S5PV210</a:t>
            </a:r>
            <a:r>
              <a:rPr lang="zh-CN" altLang="en-US" sz="3600">
                <a:effectLst>
                  <a:outerShdw blurRad="38100" dist="38100" dir="2700000" algn="tl">
                    <a:srgbClr val="C0C0C0"/>
                  </a:outerShdw>
                </a:effectLst>
              </a:rPr>
              <a:t>的中断应用实例</a:t>
            </a:r>
          </a:p>
        </p:txBody>
      </p:sp>
      <p:sp>
        <p:nvSpPr>
          <p:cNvPr id="63490" name="矩形 4">
            <a:extLst>
              <a:ext uri="{FF2B5EF4-FFF2-40B4-BE49-F238E27FC236}">
                <a16:creationId xmlns:a16="http://schemas.microsoft.com/office/drawing/2014/main" id="{BB99052F-A69B-4A7C-997F-B487F26FA899}"/>
              </a:ext>
            </a:extLst>
          </p:cNvPr>
          <p:cNvSpPr>
            <a:spLocks noChangeArrowheads="1"/>
          </p:cNvSpPr>
          <p:nvPr/>
        </p:nvSpPr>
        <p:spPr bwMode="auto">
          <a:xfrm>
            <a:off x="827088" y="964405"/>
            <a:ext cx="763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eaLnBrk="1" hangingPunct="1">
              <a:lnSpc>
                <a:spcPct val="100000"/>
              </a:lnSpc>
              <a:buClrTx/>
              <a:buFont typeface="Wingdings 2" panose="05020102010507070707" pitchFamily="18" charset="2"/>
              <a:buNone/>
            </a:pPr>
            <a:r>
              <a:rPr lang="en-US" altLang="zh-CN" sz="2400" dirty="0">
                <a:latin typeface="Arial" panose="020B0604020202020204" pitchFamily="34" charset="0"/>
              </a:rPr>
              <a:t>(3)</a:t>
            </a:r>
            <a:r>
              <a:rPr lang="zh-CN" altLang="en-US" sz="2400" dirty="0">
                <a:latin typeface="Arial" panose="020B0604020202020204" pitchFamily="34" charset="0"/>
              </a:rPr>
              <a:t> 主程序设计</a:t>
            </a:r>
            <a:endParaRPr lang="en-US" altLang="zh-CN" sz="2400" dirty="0">
              <a:latin typeface="Arial" panose="020B0604020202020204" pitchFamily="34" charset="0"/>
            </a:endParaRPr>
          </a:p>
        </p:txBody>
      </p:sp>
      <p:sp>
        <p:nvSpPr>
          <p:cNvPr id="63491" name="矩形 5">
            <a:extLst>
              <a:ext uri="{FF2B5EF4-FFF2-40B4-BE49-F238E27FC236}">
                <a16:creationId xmlns:a16="http://schemas.microsoft.com/office/drawing/2014/main" id="{3F2611C6-9170-44E8-AD44-861F08F29750}"/>
              </a:ext>
            </a:extLst>
          </p:cNvPr>
          <p:cNvSpPr>
            <a:spLocks noChangeArrowheads="1"/>
          </p:cNvSpPr>
          <p:nvPr/>
        </p:nvSpPr>
        <p:spPr bwMode="auto">
          <a:xfrm>
            <a:off x="827088" y="1843088"/>
            <a:ext cx="7777162"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nSpc>
                <a:spcPct val="100000"/>
              </a:lnSpc>
              <a:spcBef>
                <a:spcPct val="0"/>
              </a:spcBef>
              <a:buClrTx/>
              <a:buFontTx/>
              <a:buNone/>
            </a:pPr>
            <a:r>
              <a:rPr lang="mr-IN" altLang="zh-CN">
                <a:latin typeface="Arial" panose="020B0604020202020204" pitchFamily="34" charset="0"/>
                <a:ea typeface="Mangal" panose="02040503050203030202" pitchFamily="18" charset="0"/>
              </a:rPr>
              <a:t>int main(void)</a:t>
            </a:r>
          </a:p>
          <a:p>
            <a:pPr>
              <a:lnSpc>
                <a:spcPct val="100000"/>
              </a:lnSpc>
              <a:spcBef>
                <a:spcPct val="0"/>
              </a:spcBef>
              <a:buClrTx/>
              <a:buFontTx/>
              <a:buNone/>
            </a:pPr>
            <a:r>
              <a:rPr lang="mr-IN" altLang="zh-CN">
                <a:latin typeface="Arial" panose="020B0604020202020204" pitchFamily="34" charset="0"/>
                <a:ea typeface="Mangal" panose="02040503050203030202" pitchFamily="18" charset="0"/>
              </a:rPr>
              <a:t>{</a:t>
            </a:r>
          </a:p>
          <a:p>
            <a:pPr>
              <a:lnSpc>
                <a:spcPct val="100000"/>
              </a:lnSpc>
              <a:spcBef>
                <a:spcPct val="0"/>
              </a:spcBef>
              <a:buClrTx/>
              <a:buFontTx/>
              <a:buNone/>
            </a:pPr>
            <a:r>
              <a:rPr lang="mr-IN" altLang="zh-CN">
                <a:latin typeface="Arial" panose="020B0604020202020204" pitchFamily="34" charset="0"/>
                <a:ea typeface="Mangal" panose="02040503050203030202" pitchFamily="18" charset="0"/>
              </a:rPr>
              <a:t>	int c = 0;</a:t>
            </a:r>
          </a:p>
          <a:p>
            <a:pPr>
              <a:lnSpc>
                <a:spcPct val="100000"/>
              </a:lnSpc>
              <a:spcBef>
                <a:spcPct val="0"/>
              </a:spcBef>
              <a:buClrTx/>
              <a:buFontTx/>
              <a:buNone/>
            </a:pPr>
            <a:r>
              <a:rPr lang="mr-IN" altLang="zh-CN">
                <a:latin typeface="Arial" panose="020B0604020202020204" pitchFamily="34" charset="0"/>
                <a:ea typeface="Mangal" panose="02040503050203030202" pitchFamily="18" charset="0"/>
              </a:rPr>
              <a:t>	</a:t>
            </a:r>
          </a:p>
          <a:p>
            <a:pPr>
              <a:lnSpc>
                <a:spcPct val="100000"/>
              </a:lnSpc>
              <a:spcBef>
                <a:spcPct val="0"/>
              </a:spcBef>
              <a:buClrTx/>
              <a:buFontTx/>
              <a:buNone/>
            </a:pPr>
            <a:r>
              <a:rPr lang="mr-IN" altLang="zh-CN">
                <a:latin typeface="Arial" panose="020B0604020202020204" pitchFamily="34" charset="0"/>
                <a:ea typeface="Mangal" panose="02040503050203030202" pitchFamily="18" charset="0"/>
              </a:rPr>
              <a:t>	init_leds();		/* </a:t>
            </a:r>
            <a:r>
              <a:rPr lang="zh-CN" altLang="mr-IN">
                <a:latin typeface="Arial" panose="020B0604020202020204" pitchFamily="34" charset="0"/>
                <a:ea typeface="Mangal" panose="02040503050203030202" pitchFamily="18" charset="0"/>
              </a:rPr>
              <a:t>初始化</a:t>
            </a:r>
            <a:r>
              <a:rPr lang="mr-IN" altLang="zh-CN">
                <a:latin typeface="Arial" panose="020B0604020202020204" pitchFamily="34" charset="0"/>
                <a:ea typeface="Mangal" panose="02040503050203030202" pitchFamily="18" charset="0"/>
              </a:rPr>
              <a:t>GPIO</a:t>
            </a:r>
            <a:r>
              <a:rPr lang="zh-CN" altLang="mr-IN">
                <a:latin typeface="Arial" panose="020B0604020202020204" pitchFamily="34" charset="0"/>
                <a:ea typeface="Mangal" panose="02040503050203030202" pitchFamily="18" charset="0"/>
              </a:rPr>
              <a:t>引脚 *</a:t>
            </a:r>
            <a:r>
              <a:rPr lang="mr-IN" altLang="zh-CN">
                <a:latin typeface="Arial" panose="020B0604020202020204" pitchFamily="34" charset="0"/>
                <a:ea typeface="Mangal" panose="02040503050203030202" pitchFamily="18" charset="0"/>
              </a:rPr>
              <a:t>/</a:t>
            </a:r>
          </a:p>
          <a:p>
            <a:pPr>
              <a:lnSpc>
                <a:spcPct val="100000"/>
              </a:lnSpc>
              <a:spcBef>
                <a:spcPct val="0"/>
              </a:spcBef>
              <a:buClrTx/>
              <a:buFontTx/>
              <a:buNone/>
            </a:pPr>
            <a:r>
              <a:rPr lang="mr-IN" altLang="zh-CN">
                <a:latin typeface="Arial" panose="020B0604020202020204" pitchFamily="34" charset="0"/>
                <a:ea typeface="Mangal" panose="02040503050203030202" pitchFamily="18" charset="0"/>
              </a:rPr>
              <a:t>	init_key();		/* </a:t>
            </a:r>
            <a:r>
              <a:rPr lang="zh-CN" altLang="mr-IN">
                <a:latin typeface="Arial" panose="020B0604020202020204" pitchFamily="34" charset="0"/>
                <a:ea typeface="Mangal" panose="02040503050203030202" pitchFamily="18" charset="0"/>
              </a:rPr>
              <a:t>初始化按键中断 *</a:t>
            </a:r>
            <a:r>
              <a:rPr lang="mr-IN" altLang="zh-CN">
                <a:latin typeface="Arial" panose="020B0604020202020204" pitchFamily="34" charset="0"/>
                <a:ea typeface="Mangal" panose="02040503050203030202" pitchFamily="18" charset="0"/>
              </a:rPr>
              <a:t>/            </a:t>
            </a:r>
          </a:p>
          <a:p>
            <a:pPr>
              <a:lnSpc>
                <a:spcPct val="100000"/>
              </a:lnSpc>
              <a:spcBef>
                <a:spcPct val="0"/>
              </a:spcBef>
              <a:buClrTx/>
              <a:buFontTx/>
              <a:buNone/>
            </a:pPr>
            <a:r>
              <a:rPr lang="mr-IN" altLang="zh-CN">
                <a:latin typeface="Arial" panose="020B0604020202020204" pitchFamily="34" charset="0"/>
                <a:ea typeface="Mangal" panose="02040503050203030202" pitchFamily="18" charset="0"/>
              </a:rPr>
              <a:t>	init_int();		/* </a:t>
            </a:r>
            <a:r>
              <a:rPr lang="zh-CN" altLang="mr-IN">
                <a:latin typeface="Arial" panose="020B0604020202020204" pitchFamily="34" charset="0"/>
                <a:ea typeface="Mangal" panose="02040503050203030202" pitchFamily="18" charset="0"/>
              </a:rPr>
              <a:t>初始化中断控制器、使能中断 *</a:t>
            </a:r>
            <a:r>
              <a:rPr lang="mr-IN" altLang="zh-CN">
                <a:latin typeface="Arial" panose="020B0604020202020204" pitchFamily="34" charset="0"/>
                <a:ea typeface="Mangal" panose="02040503050203030202" pitchFamily="18" charset="0"/>
              </a:rPr>
              <a:t>/</a:t>
            </a:r>
          </a:p>
          <a:p>
            <a:pPr>
              <a:lnSpc>
                <a:spcPct val="100000"/>
              </a:lnSpc>
              <a:spcBef>
                <a:spcPct val="0"/>
              </a:spcBef>
              <a:buClrTx/>
              <a:buFontTx/>
              <a:buNone/>
            </a:pPr>
            <a:endParaRPr lang="mr-IN" altLang="zh-CN">
              <a:latin typeface="Arial" panose="020B0604020202020204" pitchFamily="34" charset="0"/>
              <a:ea typeface="Mangal" panose="02040503050203030202" pitchFamily="18" charset="0"/>
            </a:endParaRPr>
          </a:p>
          <a:p>
            <a:pPr>
              <a:lnSpc>
                <a:spcPct val="100000"/>
              </a:lnSpc>
              <a:spcBef>
                <a:spcPct val="0"/>
              </a:spcBef>
              <a:buClrTx/>
              <a:buFontTx/>
              <a:buNone/>
            </a:pPr>
            <a:r>
              <a:rPr lang="mr-IN" altLang="zh-CN">
                <a:latin typeface="Arial" panose="020B0604020202020204" pitchFamily="34" charset="0"/>
                <a:ea typeface="Mangal" panose="02040503050203030202" pitchFamily="18" charset="0"/>
              </a:rPr>
              <a:t>	while (1);</a:t>
            </a:r>
          </a:p>
          <a:p>
            <a:pPr>
              <a:lnSpc>
                <a:spcPct val="100000"/>
              </a:lnSpc>
              <a:spcBef>
                <a:spcPct val="0"/>
              </a:spcBef>
              <a:buClrTx/>
              <a:buFontTx/>
              <a:buNone/>
            </a:pPr>
            <a:r>
              <a:rPr lang="mr-IN" altLang="zh-CN">
                <a:latin typeface="Arial" panose="020B0604020202020204" pitchFamily="34" charset="0"/>
                <a:ea typeface="Mangal" panose="02040503050203030202" pitchFamily="18" charset="0"/>
              </a:rPr>
              <a:t>}</a:t>
            </a:r>
            <a:endParaRPr lang="zh-CN" altLang="en-US">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a:extLst>
              <a:ext uri="{FF2B5EF4-FFF2-40B4-BE49-F238E27FC236}">
                <a16:creationId xmlns:a16="http://schemas.microsoft.com/office/drawing/2014/main" id="{C1CAA235-F122-454B-93A9-E67C30CE864A}"/>
              </a:ext>
            </a:extLst>
          </p:cNvPr>
          <p:cNvSpPr>
            <a:spLocks noGrp="1"/>
          </p:cNvSpPr>
          <p:nvPr>
            <p:ph sz="quarter" idx="13"/>
          </p:nvPr>
        </p:nvSpPr>
        <p:spPr>
          <a:xfrm>
            <a:off x="665620" y="876301"/>
            <a:ext cx="7772400" cy="823912"/>
          </a:xfrm>
        </p:spPr>
        <p:txBody>
          <a:bodyPr/>
          <a:lstStyle/>
          <a:p>
            <a:pPr marL="0" indent="0" eaLnBrk="1" hangingPunct="1">
              <a:buFont typeface="Arial" panose="020B0604020202020204" pitchFamily="34" charset="0"/>
              <a:buNone/>
            </a:pPr>
            <a:r>
              <a:rPr lang="en-US" altLang="zh-CN" sz="3200" cap="none"/>
              <a:t>8.1.1</a:t>
            </a:r>
            <a:r>
              <a:rPr lang="zh-CN" altLang="en-US" sz="3200" cap="none"/>
              <a:t> 中断体系结构概述</a:t>
            </a:r>
            <a:endParaRPr lang="en-US" altLang="zh-CN" sz="3200" cap="none"/>
          </a:p>
        </p:txBody>
      </p:sp>
      <p:sp>
        <p:nvSpPr>
          <p:cNvPr id="3" name="矩形 2">
            <a:extLst>
              <a:ext uri="{FF2B5EF4-FFF2-40B4-BE49-F238E27FC236}">
                <a16:creationId xmlns:a16="http://schemas.microsoft.com/office/drawing/2014/main" id="{D4A4F45C-EFD6-4FE9-BEDA-D4B0B5A22615}"/>
              </a:ext>
            </a:extLst>
          </p:cNvPr>
          <p:cNvSpPr/>
          <p:nvPr/>
        </p:nvSpPr>
        <p:spPr>
          <a:xfrm>
            <a:off x="841860" y="1916832"/>
            <a:ext cx="8050620" cy="3871912"/>
          </a:xfrm>
          <a:prstGeom prst="rect">
            <a:avLst/>
          </a:prstGeom>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r>
              <a:rPr lang="en-US" altLang="zh-CN" sz="2400" dirty="0"/>
              <a:t>1.</a:t>
            </a:r>
            <a:r>
              <a:rPr lang="zh-CN" altLang="en-US" sz="2400" dirty="0"/>
              <a:t> </a:t>
            </a:r>
            <a:r>
              <a:rPr lang="en-US" altLang="zh-CN" sz="2400" dirty="0"/>
              <a:t>S5PV210</a:t>
            </a:r>
            <a:r>
              <a:rPr lang="zh-CN" altLang="en-US" sz="2400" dirty="0"/>
              <a:t>中断介绍</a:t>
            </a:r>
            <a:endParaRPr lang="en-US" altLang="zh-CN" sz="2400" dirty="0"/>
          </a:p>
          <a:p>
            <a:pPr algn="just" eaLnBrk="1" hangingPunct="1">
              <a:lnSpc>
                <a:spcPct val="120000"/>
              </a:lnSpc>
              <a:spcBef>
                <a:spcPts val="1200"/>
              </a:spcBef>
              <a:buFont typeface="Arial" panose="020B0604020202020204" pitchFamily="34" charset="0"/>
              <a:buChar char="•"/>
            </a:pPr>
            <a:r>
              <a:rPr lang="en-US" altLang="zh-CN" sz="2400" dirty="0"/>
              <a:t>S5PV210</a:t>
            </a:r>
            <a:r>
              <a:rPr lang="zh-CN" altLang="zh-CN" sz="2400" dirty="0"/>
              <a:t>中断控制器由</a:t>
            </a:r>
            <a:r>
              <a:rPr lang="en-US" altLang="zh-CN" sz="2400" dirty="0">
                <a:solidFill>
                  <a:srgbClr val="FF0000"/>
                </a:solidFill>
              </a:rPr>
              <a:t>4</a:t>
            </a:r>
            <a:r>
              <a:rPr lang="zh-CN" altLang="zh-CN" sz="2400" dirty="0">
                <a:solidFill>
                  <a:srgbClr val="FF0000"/>
                </a:solidFill>
              </a:rPr>
              <a:t>个向量中断控制器</a:t>
            </a:r>
            <a:r>
              <a:rPr lang="zh-CN" altLang="zh-CN" sz="2400" dirty="0"/>
              <a:t>（</a:t>
            </a:r>
            <a:r>
              <a:rPr lang="en-US" altLang="zh-CN" sz="2400" dirty="0"/>
              <a:t>VIC</a:t>
            </a:r>
            <a:r>
              <a:rPr lang="zh-CN" altLang="zh-CN" sz="2400" dirty="0"/>
              <a:t>，</a:t>
            </a:r>
            <a:r>
              <a:rPr lang="en-US" altLang="zh-CN" sz="2400" dirty="0"/>
              <a:t>Vectored Interrupt Controller</a:t>
            </a:r>
            <a:r>
              <a:rPr lang="zh-CN" altLang="zh-CN" sz="2400" dirty="0"/>
              <a:t>）</a:t>
            </a:r>
            <a:r>
              <a:rPr lang="zh-CN" altLang="en-US" sz="2400" dirty="0"/>
              <a:t>、</a:t>
            </a:r>
            <a:r>
              <a:rPr lang="en-US" altLang="zh-CN" sz="2400" dirty="0"/>
              <a:t>ARM </a:t>
            </a:r>
            <a:r>
              <a:rPr lang="en-US" altLang="zh-CN" sz="2400" dirty="0" err="1"/>
              <a:t>PrimeCell</a:t>
            </a:r>
            <a:r>
              <a:rPr lang="en-US" altLang="zh-CN" sz="2400" dirty="0"/>
              <a:t> PL 192</a:t>
            </a:r>
            <a:r>
              <a:rPr lang="zh-CN" altLang="zh-CN" sz="2400" dirty="0"/>
              <a:t>和</a:t>
            </a:r>
            <a:r>
              <a:rPr lang="en-US" altLang="zh-CN" sz="2400" dirty="0"/>
              <a:t>4</a:t>
            </a:r>
            <a:r>
              <a:rPr lang="zh-CN" altLang="zh-CN" sz="2400" dirty="0"/>
              <a:t>个安全中断控制器（</a:t>
            </a:r>
            <a:r>
              <a:rPr lang="en-US" altLang="zh-CN" sz="2400" dirty="0"/>
              <a:t>TZIC</a:t>
            </a:r>
            <a:r>
              <a:rPr lang="zh-CN" altLang="zh-CN" sz="2400" dirty="0"/>
              <a:t>，</a:t>
            </a:r>
            <a:r>
              <a:rPr lang="en-US" altLang="zh-CN" sz="2400" dirty="0" err="1"/>
              <a:t>TrustZone</a:t>
            </a:r>
            <a:r>
              <a:rPr lang="en-US" altLang="zh-CN" sz="2400" dirty="0"/>
              <a:t> Interrupt Controller</a:t>
            </a:r>
            <a:r>
              <a:rPr lang="zh-CN" altLang="zh-CN" sz="2400" dirty="0"/>
              <a:t>）共同组成</a:t>
            </a:r>
            <a:r>
              <a:rPr lang="zh-CN" altLang="en-US" sz="2400" dirty="0"/>
              <a:t>。</a:t>
            </a:r>
            <a:endParaRPr lang="en-US" altLang="zh-CN" sz="2400" dirty="0"/>
          </a:p>
          <a:p>
            <a:pPr algn="just" eaLnBrk="1" hangingPunct="1">
              <a:lnSpc>
                <a:spcPct val="120000"/>
              </a:lnSpc>
              <a:spcBef>
                <a:spcPts val="1200"/>
              </a:spcBef>
              <a:buFont typeface="Arial" panose="020B0604020202020204" pitchFamily="34" charset="0"/>
              <a:buChar char="•"/>
            </a:pPr>
            <a:r>
              <a:rPr lang="en-US" altLang="zh-CN" sz="2400" dirty="0"/>
              <a:t>S5PV210</a:t>
            </a:r>
            <a:r>
              <a:rPr lang="zh-CN" altLang="en-US" sz="2400" dirty="0"/>
              <a:t>中断控制器支持</a:t>
            </a:r>
            <a:r>
              <a:rPr lang="en-US" altLang="zh-CN" sz="2400" dirty="0">
                <a:solidFill>
                  <a:srgbClr val="FF0000"/>
                </a:solidFill>
              </a:rPr>
              <a:t>93</a:t>
            </a:r>
            <a:r>
              <a:rPr lang="zh-CN" altLang="en-US" sz="2400" dirty="0">
                <a:solidFill>
                  <a:srgbClr val="FF0000"/>
                </a:solidFill>
              </a:rPr>
              <a:t>个中断源</a:t>
            </a:r>
            <a:r>
              <a:rPr lang="zh-CN" altLang="en-US" sz="2400" dirty="0"/>
              <a:t>、固定的硬件中断优先级和可编程中断优先级服务，这些所支持的核心功能都是合理调配中断而必须要用到的。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a:extLst>
              <a:ext uri="{FF2B5EF4-FFF2-40B4-BE49-F238E27FC236}">
                <a16:creationId xmlns:a16="http://schemas.microsoft.com/office/drawing/2014/main" id="{0A8494C3-1A70-4926-9119-71D56C6F273D}"/>
              </a:ext>
            </a:extLst>
          </p:cNvPr>
          <p:cNvSpPr>
            <a:spLocks noGrp="1"/>
          </p:cNvSpPr>
          <p:nvPr>
            <p:ph sz="quarter" idx="13"/>
          </p:nvPr>
        </p:nvSpPr>
        <p:spPr>
          <a:xfrm>
            <a:off x="899776" y="2492896"/>
            <a:ext cx="7773988" cy="3835400"/>
          </a:xfrm>
        </p:spPr>
        <p:txBody>
          <a:bodyPr/>
          <a:lstStyle/>
          <a:p>
            <a:pPr algn="just" eaLnBrk="1" hangingPunct="1"/>
            <a:r>
              <a:rPr lang="zh-CN" altLang="en-US" sz="2400" cap="none" dirty="0"/>
              <a:t>轮询方式</a:t>
            </a:r>
            <a:r>
              <a:rPr lang="en-US" altLang="zh-CN" sz="2400" cap="none" dirty="0"/>
              <a:t>——</a:t>
            </a:r>
            <a:r>
              <a:rPr lang="zh-CN" altLang="en-US" sz="2400" cap="none" dirty="0"/>
              <a:t>程序循环查询各设备的状态并作出相应处理。轮询方式简单，但占用</a:t>
            </a:r>
            <a:r>
              <a:rPr lang="en-US" altLang="zh-CN" sz="2400" cap="none" dirty="0"/>
              <a:t>CPU</a:t>
            </a:r>
            <a:r>
              <a:rPr lang="zh-CN" altLang="en-US" sz="2400" cap="none" dirty="0"/>
              <a:t>资源，常用于单片机系统等相对单一的系统中。</a:t>
            </a:r>
            <a:endParaRPr lang="en-US" altLang="zh-CN" sz="2400" cap="none" dirty="0"/>
          </a:p>
          <a:p>
            <a:pPr algn="just" eaLnBrk="1" hangingPunct="1"/>
            <a:r>
              <a:rPr lang="zh-CN" altLang="en-US" sz="2400" cap="none" dirty="0"/>
              <a:t>中断方式</a:t>
            </a:r>
            <a:r>
              <a:rPr lang="en-US" altLang="zh-CN" sz="2400" cap="none" dirty="0"/>
              <a:t>——</a:t>
            </a:r>
            <a:r>
              <a:rPr lang="zh-CN" altLang="en-US" sz="2400" cap="none" dirty="0"/>
              <a:t>当外设异常发生时触发一个中断，同时设置相应的中断控制寄存器，中断控制寄存器通知</a:t>
            </a:r>
            <a:r>
              <a:rPr lang="en-US" altLang="zh-CN" sz="2400" cap="none" dirty="0"/>
              <a:t>CPU</a:t>
            </a:r>
            <a:r>
              <a:rPr lang="zh-CN" altLang="en-US" sz="2400" cap="none" dirty="0"/>
              <a:t>发生中断，</a:t>
            </a:r>
            <a:r>
              <a:rPr lang="en-US" altLang="zh-CN" sz="2400" cap="none" dirty="0"/>
              <a:t>CPU</a:t>
            </a:r>
            <a:r>
              <a:rPr lang="zh-CN" altLang="en-US" sz="2400" cap="none" dirty="0"/>
              <a:t>中断当前正在执行的程序，跳转到一个固定的地址处理该异常，然后返回继续执行被中断的程序。</a:t>
            </a:r>
            <a:endParaRPr lang="en-US" altLang="zh-CN" sz="2400" cap="none" dirty="0"/>
          </a:p>
        </p:txBody>
      </p:sp>
      <p:sp>
        <p:nvSpPr>
          <p:cNvPr id="5" name="内容占位符 2">
            <a:extLst>
              <a:ext uri="{FF2B5EF4-FFF2-40B4-BE49-F238E27FC236}">
                <a16:creationId xmlns:a16="http://schemas.microsoft.com/office/drawing/2014/main" id="{C6B2818C-2D95-4346-8AA2-94108BE4BE09}"/>
              </a:ext>
            </a:extLst>
          </p:cNvPr>
          <p:cNvSpPr txBox="1">
            <a:spLocks/>
          </p:cNvSpPr>
          <p:nvPr/>
        </p:nvSpPr>
        <p:spPr>
          <a:xfrm>
            <a:off x="933122" y="790105"/>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23556" name="矩形 5">
            <a:extLst>
              <a:ext uri="{FF2B5EF4-FFF2-40B4-BE49-F238E27FC236}">
                <a16:creationId xmlns:a16="http://schemas.microsoft.com/office/drawing/2014/main" id="{5452A868-EC18-44C8-827F-1705049CE158}"/>
              </a:ext>
            </a:extLst>
          </p:cNvPr>
          <p:cNvSpPr>
            <a:spLocks noChangeArrowheads="1"/>
          </p:cNvSpPr>
          <p:nvPr/>
        </p:nvSpPr>
        <p:spPr bwMode="auto">
          <a:xfrm>
            <a:off x="863600" y="1830430"/>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2.</a:t>
            </a:r>
            <a:r>
              <a:rPr lang="zh-CN" altLang="en-US" sz="2400" dirty="0">
                <a:latin typeface="Arial" panose="020B0604020202020204" pitchFamily="34" charset="0"/>
              </a:rPr>
              <a:t> 中断处理过程</a:t>
            </a:r>
            <a:endParaRPr lang="en-US" altLang="zh-CN"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checkerboard(across)">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checkerboard(across)">
                                      <p:cBhvr>
                                        <p:cTn id="12" dur="50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8950C36A-B065-4FCF-B696-44CB133BED12}"/>
              </a:ext>
            </a:extLst>
          </p:cNvPr>
          <p:cNvSpPr txBox="1">
            <a:spLocks/>
          </p:cNvSpPr>
          <p:nvPr/>
        </p:nvSpPr>
        <p:spPr>
          <a:xfrm>
            <a:off x="685800" y="818357"/>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24579" name="矩形 5">
            <a:extLst>
              <a:ext uri="{FF2B5EF4-FFF2-40B4-BE49-F238E27FC236}">
                <a16:creationId xmlns:a16="http://schemas.microsoft.com/office/drawing/2014/main" id="{F1B61AFF-07B8-4A7B-A82B-5CCE736108B3}"/>
              </a:ext>
            </a:extLst>
          </p:cNvPr>
          <p:cNvSpPr>
            <a:spLocks noChangeArrowheads="1"/>
          </p:cNvSpPr>
          <p:nvPr/>
        </p:nvSpPr>
        <p:spPr bwMode="auto">
          <a:xfrm>
            <a:off x="827584" y="1878303"/>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2.</a:t>
            </a:r>
            <a:r>
              <a:rPr lang="zh-CN" altLang="en-US" sz="2400" dirty="0">
                <a:latin typeface="Arial" panose="020B0604020202020204" pitchFamily="34" charset="0"/>
              </a:rPr>
              <a:t> 中断处理过程</a:t>
            </a:r>
            <a:endParaRPr lang="en-US" altLang="zh-CN" sz="2400" dirty="0">
              <a:latin typeface="Arial" panose="020B0604020202020204" pitchFamily="34" charset="0"/>
            </a:endParaRPr>
          </a:p>
        </p:txBody>
      </p:sp>
      <p:sp>
        <p:nvSpPr>
          <p:cNvPr id="24580" name="文本框 2">
            <a:extLst>
              <a:ext uri="{FF2B5EF4-FFF2-40B4-BE49-F238E27FC236}">
                <a16:creationId xmlns:a16="http://schemas.microsoft.com/office/drawing/2014/main" id="{992209D5-F79C-4622-9C1E-58F7BA018CD6}"/>
              </a:ext>
            </a:extLst>
          </p:cNvPr>
          <p:cNvSpPr txBox="1">
            <a:spLocks noChangeArrowheads="1"/>
          </p:cNvSpPr>
          <p:nvPr/>
        </p:nvSpPr>
        <p:spPr bwMode="auto">
          <a:xfrm>
            <a:off x="827584" y="2489123"/>
            <a:ext cx="4248472" cy="359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a:spcBef>
                <a:spcPct val="0"/>
              </a:spcBef>
              <a:buClrTx/>
              <a:buFontTx/>
              <a:buNone/>
            </a:pPr>
            <a:r>
              <a:rPr lang="zh-CN" altLang="en-US" sz="2400" dirty="0">
                <a:latin typeface="Arial" panose="020B0604020202020204" pitchFamily="34" charset="0"/>
              </a:rPr>
              <a:t>在执行主程序的过程中，中断源产生一个</a:t>
            </a:r>
            <a:r>
              <a:rPr lang="zh-CN" altLang="en-US" sz="2400" dirty="0">
                <a:solidFill>
                  <a:srgbClr val="FF0000"/>
                </a:solidFill>
                <a:latin typeface="Arial" panose="020B0604020202020204" pitchFamily="34" charset="0"/>
              </a:rPr>
              <a:t>中断请求</a:t>
            </a:r>
            <a:r>
              <a:rPr lang="zh-CN" altLang="en-US" sz="2400" dirty="0">
                <a:latin typeface="Arial" panose="020B0604020202020204" pitchFamily="34" charset="0"/>
              </a:rPr>
              <a:t>，</a:t>
            </a:r>
            <a:r>
              <a:rPr lang="en-US" altLang="zh-CN" sz="2400" dirty="0">
                <a:latin typeface="Arial" panose="020B0604020202020204" pitchFamily="34" charset="0"/>
              </a:rPr>
              <a:t>MCU</a:t>
            </a:r>
            <a:r>
              <a:rPr lang="zh-CN" altLang="en-US" sz="2400" dirty="0">
                <a:latin typeface="Arial" panose="020B0604020202020204" pitchFamily="34" charset="0"/>
              </a:rPr>
              <a:t>接</a:t>
            </a:r>
            <a:r>
              <a:rPr kumimoji="1" lang="zh-CN" altLang="en-US" sz="2400" dirty="0">
                <a:latin typeface="Arial" panose="020B0604020202020204" pitchFamily="34" charset="0"/>
              </a:rPr>
              <a:t>收中断请求后将正在运行的主程序暂停，产生一个</a:t>
            </a:r>
            <a:r>
              <a:rPr kumimoji="1" lang="zh-CN" altLang="en-US" sz="2400" dirty="0">
                <a:solidFill>
                  <a:srgbClr val="FF0000"/>
                </a:solidFill>
                <a:latin typeface="Arial" panose="020B0604020202020204" pitchFamily="34" charset="0"/>
              </a:rPr>
              <a:t>断点</a:t>
            </a:r>
            <a:r>
              <a:rPr kumimoji="1" lang="zh-CN" altLang="en-US" sz="2400" dirty="0">
                <a:latin typeface="Arial" panose="020B0604020202020204" pitchFamily="34" charset="0"/>
              </a:rPr>
              <a:t>，并执行</a:t>
            </a:r>
            <a:r>
              <a:rPr kumimoji="1" lang="zh-CN" altLang="en-US" sz="2400" dirty="0">
                <a:solidFill>
                  <a:srgbClr val="FF0000"/>
                </a:solidFill>
                <a:latin typeface="Arial" panose="020B0604020202020204" pitchFamily="34" charset="0"/>
              </a:rPr>
              <a:t>中断响应</a:t>
            </a:r>
            <a:r>
              <a:rPr kumimoji="1" lang="zh-CN" altLang="en-US" sz="2400" dirty="0">
                <a:latin typeface="Arial" panose="020B0604020202020204" pitchFamily="34" charset="0"/>
              </a:rPr>
              <a:t>，转而执行</a:t>
            </a:r>
            <a:r>
              <a:rPr kumimoji="1" lang="zh-CN" altLang="en-US" sz="2400" dirty="0">
                <a:solidFill>
                  <a:srgbClr val="FF0000"/>
                </a:solidFill>
                <a:latin typeface="Arial" panose="020B0604020202020204" pitchFamily="34" charset="0"/>
              </a:rPr>
              <a:t>中断服务程序</a:t>
            </a:r>
            <a:r>
              <a:rPr kumimoji="1" lang="zh-CN" altLang="en-US" sz="2400" dirty="0">
                <a:latin typeface="Arial" panose="020B0604020202020204" pitchFamily="34" charset="0"/>
              </a:rPr>
              <a:t>，之后执行</a:t>
            </a:r>
            <a:r>
              <a:rPr kumimoji="1" lang="zh-CN" altLang="en-US" sz="2400" dirty="0">
                <a:solidFill>
                  <a:srgbClr val="FF0000"/>
                </a:solidFill>
                <a:latin typeface="Arial" panose="020B0604020202020204" pitchFamily="34" charset="0"/>
              </a:rPr>
              <a:t>中断返回</a:t>
            </a:r>
            <a:r>
              <a:rPr kumimoji="1" lang="zh-CN" altLang="en-US" sz="2400" dirty="0">
                <a:latin typeface="Arial" panose="020B0604020202020204" pitchFamily="34" charset="0"/>
              </a:rPr>
              <a:t>，即回到主程序的断点处，继续执行主程序。</a:t>
            </a:r>
          </a:p>
        </p:txBody>
      </p:sp>
      <p:pic>
        <p:nvPicPr>
          <p:cNvPr id="24581" name="图片 6">
            <a:extLst>
              <a:ext uri="{FF2B5EF4-FFF2-40B4-BE49-F238E27FC236}">
                <a16:creationId xmlns:a16="http://schemas.microsoft.com/office/drawing/2014/main" id="{5AD4EDDC-D35D-4A76-9087-B4B1C75B1E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286793"/>
            <a:ext cx="40322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40FC620F-B9D2-4E40-9532-80FD126EBB79}"/>
              </a:ext>
            </a:extLst>
          </p:cNvPr>
          <p:cNvSpPr txBox="1">
            <a:spLocks/>
          </p:cNvSpPr>
          <p:nvPr/>
        </p:nvSpPr>
        <p:spPr>
          <a:xfrm>
            <a:off x="827584" y="799265"/>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25603" name="矩形 5">
            <a:extLst>
              <a:ext uri="{FF2B5EF4-FFF2-40B4-BE49-F238E27FC236}">
                <a16:creationId xmlns:a16="http://schemas.microsoft.com/office/drawing/2014/main" id="{6AFAA7A9-D890-47FF-A22E-B81CD96C1520}"/>
              </a:ext>
            </a:extLst>
          </p:cNvPr>
          <p:cNvSpPr>
            <a:spLocks noChangeArrowheads="1"/>
          </p:cNvSpPr>
          <p:nvPr/>
        </p:nvSpPr>
        <p:spPr bwMode="auto">
          <a:xfrm>
            <a:off x="733225" y="1833337"/>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2.</a:t>
            </a:r>
            <a:r>
              <a:rPr lang="zh-CN" altLang="en-US" sz="2400" dirty="0">
                <a:latin typeface="Arial" panose="020B0604020202020204" pitchFamily="34" charset="0"/>
              </a:rPr>
              <a:t> 中断处理过程</a:t>
            </a:r>
            <a:endParaRPr lang="en-US" altLang="zh-CN" sz="2400" dirty="0">
              <a:latin typeface="Arial" panose="020B0604020202020204" pitchFamily="34" charset="0"/>
            </a:endParaRPr>
          </a:p>
        </p:txBody>
      </p:sp>
      <p:sp>
        <p:nvSpPr>
          <p:cNvPr id="25604" name="文本框 2">
            <a:extLst>
              <a:ext uri="{FF2B5EF4-FFF2-40B4-BE49-F238E27FC236}">
                <a16:creationId xmlns:a16="http://schemas.microsoft.com/office/drawing/2014/main" id="{06B94105-2CED-4B0F-88B5-9AD214F72CAA}"/>
              </a:ext>
            </a:extLst>
          </p:cNvPr>
          <p:cNvSpPr txBox="1">
            <a:spLocks noChangeArrowheads="1"/>
          </p:cNvSpPr>
          <p:nvPr/>
        </p:nvSpPr>
        <p:spPr bwMode="auto">
          <a:xfrm>
            <a:off x="465336" y="2291185"/>
            <a:ext cx="4408089" cy="448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algn="just">
              <a:spcBef>
                <a:spcPct val="0"/>
              </a:spcBef>
              <a:buClrTx/>
            </a:pPr>
            <a:r>
              <a:rPr lang="zh-CN" altLang="en-US" sz="2400" dirty="0">
                <a:solidFill>
                  <a:srgbClr val="FF0000"/>
                </a:solidFill>
                <a:latin typeface="Arial" panose="020B0604020202020204" pitchFamily="34" charset="0"/>
              </a:rPr>
              <a:t>现场保护 </a:t>
            </a:r>
            <a:r>
              <a:rPr lang="en-US" altLang="zh-CN" sz="2400" dirty="0">
                <a:latin typeface="Arial" panose="020B0604020202020204" pitchFamily="34" charset="0"/>
              </a:rPr>
              <a:t>—</a:t>
            </a:r>
            <a:r>
              <a:rPr lang="zh-CN" altLang="en-US" sz="2400" dirty="0">
                <a:latin typeface="Arial" panose="020B0604020202020204" pitchFamily="34" charset="0"/>
              </a:rPr>
              <a:t> 在主程序断点产生时、执行中断响应之前，保存当前正在执行的下一条指令地址、运算处理过程中产生的临时变量。由</a:t>
            </a:r>
            <a:r>
              <a:rPr lang="zh-CN" altLang="en-US" sz="2400" dirty="0">
                <a:solidFill>
                  <a:srgbClr val="00B0F0"/>
                </a:solidFill>
                <a:latin typeface="Arial" panose="020B0604020202020204" pitchFamily="34" charset="0"/>
              </a:rPr>
              <a:t>硬件自动压栈</a:t>
            </a:r>
            <a:r>
              <a:rPr lang="zh-CN" altLang="en-US" sz="2400" dirty="0">
                <a:latin typeface="Arial" panose="020B0604020202020204" pitchFamily="34" charset="0"/>
              </a:rPr>
              <a:t>完成。</a:t>
            </a:r>
            <a:endParaRPr lang="en-US" altLang="zh-CN" sz="2400" dirty="0">
              <a:latin typeface="Arial" panose="020B0604020202020204" pitchFamily="34" charset="0"/>
            </a:endParaRPr>
          </a:p>
          <a:p>
            <a:pPr algn="just">
              <a:spcBef>
                <a:spcPct val="0"/>
              </a:spcBef>
              <a:buClrTx/>
            </a:pPr>
            <a:r>
              <a:rPr lang="zh-CN" altLang="en-US" sz="2400" dirty="0">
                <a:solidFill>
                  <a:srgbClr val="FF0000"/>
                </a:solidFill>
                <a:latin typeface="Arial" panose="020B0604020202020204" pitchFamily="34" charset="0"/>
              </a:rPr>
              <a:t>现场恢复 </a:t>
            </a:r>
            <a:r>
              <a:rPr lang="en-US" altLang="zh-CN" sz="2400" dirty="0">
                <a:latin typeface="Arial" panose="020B0604020202020204" pitchFamily="34" charset="0"/>
              </a:rPr>
              <a:t>—</a:t>
            </a:r>
            <a:r>
              <a:rPr lang="zh-CN" altLang="en-US" sz="2400" dirty="0">
                <a:latin typeface="Arial" panose="020B0604020202020204" pitchFamily="34" charset="0"/>
              </a:rPr>
              <a:t> 在中断返回的时候，将保存的地址、临时变量恢复，从而继续主程序的执行。由</a:t>
            </a:r>
            <a:r>
              <a:rPr lang="zh-CN" altLang="en-US" sz="2400" dirty="0">
                <a:solidFill>
                  <a:srgbClr val="00B0F0"/>
                </a:solidFill>
                <a:latin typeface="Arial" panose="020B0604020202020204" pitchFamily="34" charset="0"/>
              </a:rPr>
              <a:t>硬件自动出栈</a:t>
            </a:r>
            <a:r>
              <a:rPr lang="zh-CN" altLang="en-US" sz="2400" dirty="0">
                <a:latin typeface="Arial" panose="020B0604020202020204" pitchFamily="34" charset="0"/>
              </a:rPr>
              <a:t>完成</a:t>
            </a:r>
            <a:endParaRPr kumimoji="1" lang="zh-CN" altLang="en-US" sz="2400" dirty="0">
              <a:latin typeface="Arial" panose="020B0604020202020204" pitchFamily="34" charset="0"/>
            </a:endParaRPr>
          </a:p>
        </p:txBody>
      </p:sp>
      <p:pic>
        <p:nvPicPr>
          <p:cNvPr id="25605" name="图片 6">
            <a:extLst>
              <a:ext uri="{FF2B5EF4-FFF2-40B4-BE49-F238E27FC236}">
                <a16:creationId xmlns:a16="http://schemas.microsoft.com/office/drawing/2014/main" id="{EA11E8C8-E468-45A0-91C6-64A3E6DADB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270152"/>
            <a:ext cx="40322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checkerboard(across)">
                                      <p:cBhvr>
                                        <p:cTn id="7" dur="250"/>
                                        <p:tgtEl>
                                          <p:spTgt spid="256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5604">
                                            <p:txEl>
                                              <p:pRg st="1" end="1"/>
                                            </p:txEl>
                                          </p:spTgt>
                                        </p:tgtEl>
                                        <p:attrNameLst>
                                          <p:attrName>style.visibility</p:attrName>
                                        </p:attrNameLst>
                                      </p:cBhvr>
                                      <p:to>
                                        <p:strVal val="visible"/>
                                      </p:to>
                                    </p:set>
                                    <p:animEffect transition="in" filter="checkerboard(across)">
                                      <p:cBhvr>
                                        <p:cTn id="12" dur="500"/>
                                        <p:tgtEl>
                                          <p:spTgt spid="25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2E025793-776F-4835-AEE2-72642BEF3C81}"/>
              </a:ext>
            </a:extLst>
          </p:cNvPr>
          <p:cNvSpPr txBox="1">
            <a:spLocks/>
          </p:cNvSpPr>
          <p:nvPr/>
        </p:nvSpPr>
        <p:spPr>
          <a:xfrm>
            <a:off x="827584" y="764704"/>
            <a:ext cx="7772400" cy="823912"/>
          </a:xfrm>
          <a:prstGeom prst="rect">
            <a:avLst/>
          </a:prstGeom>
        </p:spPr>
        <p:txBody>
          <a:bodyPr>
            <a:norm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685800" indent="-2286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buFont typeface="Arial" panose="020B0604020202020204" pitchFamily="34" charset="0"/>
              <a:buNone/>
            </a:pPr>
            <a:r>
              <a:rPr lang="en-US" altLang="zh-CN" sz="3200" dirty="0"/>
              <a:t>8.1.1</a:t>
            </a:r>
            <a:r>
              <a:rPr lang="zh-CN" altLang="en-US" sz="3200" dirty="0"/>
              <a:t> 中断体系结构概述</a:t>
            </a:r>
            <a:endParaRPr lang="en-US" altLang="zh-CN" sz="3200" dirty="0"/>
          </a:p>
        </p:txBody>
      </p:sp>
      <p:sp>
        <p:nvSpPr>
          <p:cNvPr id="6" name="文本占位符 744450">
            <a:extLst>
              <a:ext uri="{FF2B5EF4-FFF2-40B4-BE49-F238E27FC236}">
                <a16:creationId xmlns:a16="http://schemas.microsoft.com/office/drawing/2014/main" id="{6FA2BC81-6180-40E1-ADC0-F6B903EF67FB}"/>
              </a:ext>
            </a:extLst>
          </p:cNvPr>
          <p:cNvSpPr>
            <a:spLocks noGrp="1"/>
          </p:cNvSpPr>
          <p:nvPr>
            <p:ph idx="4294967295"/>
          </p:nvPr>
        </p:nvSpPr>
        <p:spPr>
          <a:xfrm>
            <a:off x="807368" y="2420888"/>
            <a:ext cx="8085112" cy="4321175"/>
          </a:xfrm>
        </p:spPr>
        <p:txBody>
          <a:bodyPr/>
          <a:lstStyle/>
          <a:p>
            <a:pPr marL="0" indent="0" algn="just" eaLnBrk="1" hangingPunct="1">
              <a:buFont typeface="Arial" panose="020B0604020202020204" pitchFamily="34" charset="0"/>
              <a:buNone/>
            </a:pPr>
            <a:r>
              <a:rPr lang="zh-CN" altLang="en-US" sz="2400" b="1" cap="none" dirty="0">
                <a:solidFill>
                  <a:srgbClr val="9B4C25"/>
                </a:solidFill>
                <a:effectLst>
                  <a:outerShdw blurRad="38100" dist="38100" dir="2700000" algn="tl">
                    <a:srgbClr val="C0C0C0"/>
                  </a:outerShdw>
                </a:effectLst>
              </a:rPr>
              <a:t>优点：</a:t>
            </a:r>
          </a:p>
          <a:p>
            <a:pPr marL="0" indent="0" algn="just" eaLnBrk="1" hangingPunct="1"/>
            <a:r>
              <a:rPr lang="zh-CN" altLang="en-US" sz="2400" cap="none" dirty="0"/>
              <a:t>实现</a:t>
            </a:r>
            <a:r>
              <a:rPr lang="zh-CN" altLang="en-US" sz="2400" cap="none" dirty="0">
                <a:solidFill>
                  <a:srgbClr val="FF0000"/>
                </a:solidFill>
              </a:rPr>
              <a:t>实时处理</a:t>
            </a:r>
            <a:r>
              <a:rPr lang="en-US" altLang="zh-CN" sz="2400" cap="none" dirty="0"/>
              <a:t>——</a:t>
            </a:r>
            <a:r>
              <a:rPr lang="zh-CN" altLang="en-US" sz="2400" cap="none" dirty="0"/>
              <a:t>利用中断技术，</a:t>
            </a:r>
            <a:r>
              <a:rPr lang="en-US" altLang="zh-CN" sz="2400" cap="none" dirty="0"/>
              <a:t>MCU</a:t>
            </a:r>
            <a:r>
              <a:rPr lang="zh-CN" altLang="en-US" sz="2400" cap="none" dirty="0"/>
              <a:t>可以及时响应和处理来自内部功能模块或外部设备的中断请求，并为其服务，以满足实时处理和控制的要求。</a:t>
            </a:r>
          </a:p>
          <a:p>
            <a:pPr marL="0" indent="0" algn="just" eaLnBrk="1" hangingPunct="1"/>
            <a:r>
              <a:rPr lang="zh-CN" altLang="en-US" sz="2400" cap="none" dirty="0"/>
              <a:t>实现</a:t>
            </a:r>
            <a:r>
              <a:rPr lang="zh-CN" altLang="en-US" sz="2400" cap="none" dirty="0">
                <a:solidFill>
                  <a:srgbClr val="FF0000"/>
                </a:solidFill>
              </a:rPr>
              <a:t>分时操作</a:t>
            </a:r>
            <a:r>
              <a:rPr lang="zh-CN" altLang="en-US" sz="2400" cap="none" dirty="0"/>
              <a:t>，提高</a:t>
            </a:r>
            <a:r>
              <a:rPr lang="en-US" altLang="zh-CN" sz="2400" cap="none" dirty="0"/>
              <a:t>MCU</a:t>
            </a:r>
            <a:r>
              <a:rPr lang="zh-CN" altLang="en-US" sz="2400" cap="none" dirty="0"/>
              <a:t>的效率</a:t>
            </a:r>
            <a:r>
              <a:rPr lang="en-US" altLang="zh-CN" sz="2400" cap="none" dirty="0"/>
              <a:t>——</a:t>
            </a:r>
            <a:r>
              <a:rPr lang="zh-CN" altLang="en-US" sz="2400" cap="none" dirty="0"/>
              <a:t>在嵌入式的应用中，可以通过分时操作的方式启动多个功能部件和外设同时工作。当外设或内部功能部件向</a:t>
            </a:r>
            <a:r>
              <a:rPr lang="en-US" altLang="zh-CN" sz="2400" cap="none" dirty="0"/>
              <a:t>MCU</a:t>
            </a:r>
            <a:r>
              <a:rPr lang="zh-CN" altLang="en-US" sz="2400" cap="none" dirty="0"/>
              <a:t>发出中断申请时，</a:t>
            </a:r>
            <a:r>
              <a:rPr lang="en-US" altLang="zh-CN" sz="2400" cap="none" dirty="0"/>
              <a:t>MCU</a:t>
            </a:r>
            <a:r>
              <a:rPr lang="zh-CN" altLang="en-US" sz="2400" cap="none" dirty="0"/>
              <a:t>才转去为它服务。这样，利用中断功能，</a:t>
            </a:r>
            <a:r>
              <a:rPr lang="en-US" altLang="zh-CN" sz="2400" cap="none" dirty="0"/>
              <a:t>MCU</a:t>
            </a:r>
            <a:r>
              <a:rPr lang="zh-CN" altLang="en-US" sz="2400" cap="none" dirty="0"/>
              <a:t>就可以同时执行多个服务程序，提高</a:t>
            </a:r>
            <a:r>
              <a:rPr lang="en-US" altLang="zh-CN" sz="2400" cap="none" dirty="0"/>
              <a:t>MCU</a:t>
            </a:r>
            <a:r>
              <a:rPr lang="zh-CN" altLang="en-US" sz="2400" cap="none" dirty="0"/>
              <a:t>的效率。</a:t>
            </a:r>
          </a:p>
        </p:txBody>
      </p:sp>
      <p:sp>
        <p:nvSpPr>
          <p:cNvPr id="26628" name="矩形 5">
            <a:extLst>
              <a:ext uri="{FF2B5EF4-FFF2-40B4-BE49-F238E27FC236}">
                <a16:creationId xmlns:a16="http://schemas.microsoft.com/office/drawing/2014/main" id="{FA4BACD8-4C18-482E-83D2-57B0A2E0314E}"/>
              </a:ext>
            </a:extLst>
          </p:cNvPr>
          <p:cNvSpPr>
            <a:spLocks noChangeArrowheads="1"/>
          </p:cNvSpPr>
          <p:nvPr/>
        </p:nvSpPr>
        <p:spPr bwMode="auto">
          <a:xfrm>
            <a:off x="785809" y="1798179"/>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 typeface="Wingdings 2" panose="05020102010507070707" pitchFamily="18" charset="2"/>
              <a:buNone/>
            </a:pPr>
            <a:r>
              <a:rPr lang="en-US" altLang="zh-CN" sz="2400" dirty="0">
                <a:latin typeface="Arial" panose="020B0604020202020204" pitchFamily="34" charset="0"/>
              </a:rPr>
              <a:t>2.</a:t>
            </a:r>
            <a:r>
              <a:rPr lang="zh-CN" altLang="en-US" sz="2400" dirty="0">
                <a:latin typeface="Arial" panose="020B0604020202020204" pitchFamily="34" charset="0"/>
              </a:rPr>
              <a:t> 中断处理过程</a:t>
            </a:r>
            <a:endParaRPr lang="en-US" altLang="zh-CN"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250"/>
                                        <p:tgtEl>
                                          <p:spTgt spid="6">
                                            <p:txEl>
                                              <p:pRg st="0" end="0"/>
                                            </p:txEl>
                                          </p:spTgt>
                                        </p:tgtEl>
                                      </p:cBhvr>
                                    </p:animEffect>
                                  </p:childTnLst>
                                </p:cTn>
                              </p:par>
                            </p:childTnLst>
                          </p:cTn>
                        </p:par>
                        <p:par>
                          <p:cTn id="8" fill="hold" nodeType="afterGroup">
                            <p:stCondLst>
                              <p:cond delay="250"/>
                            </p:stCondLst>
                            <p:childTnLst>
                              <p:par>
                                <p:cTn id="9" presetID="9"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dissolve">
                                      <p:cBhvr>
                                        <p:cTn id="11" dur="250"/>
                                        <p:tgtEl>
                                          <p:spTgt spid="6">
                                            <p:txEl>
                                              <p:pRg st="1" end="1"/>
                                            </p:txEl>
                                          </p:spTgt>
                                        </p:tgtEl>
                                      </p:cBhvr>
                                    </p:animEffect>
                                  </p:childTnLst>
                                </p:cTn>
                              </p:par>
                            </p:childTnLst>
                          </p:cTn>
                        </p:par>
                        <p:par>
                          <p:cTn id="12" fill="hold" nodeType="afterGroup">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2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5319</TotalTime>
  <Words>3927</Words>
  <Application>Microsoft Office PowerPoint</Application>
  <PresentationFormat>全屏显示(4:3)</PresentationFormat>
  <Paragraphs>330</Paragraphs>
  <Slides>45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等线</vt:lpstr>
      <vt:lpstr>宋体</vt:lpstr>
      <vt:lpstr>Arial</vt:lpstr>
      <vt:lpstr>Mangal</vt:lpstr>
      <vt:lpstr>Times New Roman</vt:lpstr>
      <vt:lpstr>Tw Cen MT</vt:lpstr>
      <vt:lpstr>Wingdings</vt:lpstr>
      <vt:lpstr>Wingdings 2</vt:lpstr>
      <vt:lpstr>Capsules</vt:lpstr>
      <vt:lpstr>第8次课 嵌入式系统编程</vt:lpstr>
      <vt:lpstr>上节课内容复习（2-1）</vt:lpstr>
      <vt:lpstr>上节课内容复习（2-2）</vt:lpstr>
      <vt:lpstr>第8章 中断体系结构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Raymorn</dc:creator>
  <cp:lastModifiedBy>李 剑</cp:lastModifiedBy>
  <cp:revision>420</cp:revision>
  <dcterms:created xsi:type="dcterms:W3CDTF">2007-12-06T15:17:03Z</dcterms:created>
  <dcterms:modified xsi:type="dcterms:W3CDTF">2021-05-18T01:53:34Z</dcterms:modified>
</cp:coreProperties>
</file>