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42" r:id="rId10"/>
    <p:sldId id="346" r:id="rId11"/>
    <p:sldId id="347" r:id="rId12"/>
    <p:sldId id="382" r:id="rId13"/>
    <p:sldId id="383" r:id="rId14"/>
    <p:sldId id="384" r:id="rId15"/>
    <p:sldId id="385" r:id="rId16"/>
    <p:sldId id="348" r:id="rId17"/>
    <p:sldId id="349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9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5031" autoAdjust="0"/>
  </p:normalViewPr>
  <p:slideViewPr>
    <p:cSldViewPr>
      <p:cViewPr varScale="1">
        <p:scale>
          <a:sx n="65" d="100"/>
          <a:sy n="65" d="100"/>
        </p:scale>
        <p:origin x="194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2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2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#define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GPC0_3_out	(1&lt;&lt;(3*4))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#define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GPC0_4_out	(1&lt;&lt;(4*4))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#define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GPC0_3_MASK	(0xF&lt;&lt;(3*4))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#define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GPC0_4_MASK	(0xF&lt;&lt;(4*4))</a:t>
            </a:r>
          </a:p>
          <a:p>
            <a:r>
              <a:rPr lang="zh-CN" altLang="en-US" dirty="0"/>
              <a:t>不一样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9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6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SD-Content-R1d.png">
            <a:extLst>
              <a:ext uri="{FF2B5EF4-FFF2-40B4-BE49-F238E27FC236}">
                <a16:creationId xmlns:a16="http://schemas.microsoft.com/office/drawing/2014/main" id="{227CE04C-72C2-4B72-AB2F-88B14B73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B51B2-6685-4396-825F-B5DA73724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5C4B-D9DD-4753-B1E7-0C4CCDF00957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D805F3-2913-4B0E-8407-0425DC44A9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D6D57-9098-477A-BD0C-3B71D0C5ED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A195-D06F-4810-AD7B-64F57BF4B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84313"/>
            <a:ext cx="7391400" cy="319087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44675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次课 嵌入式系统编程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3B57F28E-1F4C-48F5-9021-1F0132F84B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584" y="2277194"/>
            <a:ext cx="7772400" cy="424815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zh-CN" sz="2400" cap="none" dirty="0"/>
              <a:t>目的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zh-CN" sz="2400" cap="none" dirty="0"/>
              <a:t>	</a:t>
            </a:r>
            <a:r>
              <a:rPr lang="zh-CN" altLang="zh-CN" sz="2400" cap="none" dirty="0"/>
              <a:t>利用开发板上的按键控制</a:t>
            </a:r>
            <a:r>
              <a:rPr lang="en-US" altLang="zh-CN" sz="2400" cap="none" dirty="0"/>
              <a:t>LED</a:t>
            </a:r>
            <a:r>
              <a:rPr lang="zh-CN" altLang="zh-CN" sz="2400" cap="none" dirty="0"/>
              <a:t>发光二极管，当按键第一次按下，对应的</a:t>
            </a:r>
            <a:r>
              <a:rPr lang="en-US" altLang="zh-CN" sz="2400" cap="none" dirty="0"/>
              <a:t>LED</a:t>
            </a:r>
            <a:r>
              <a:rPr lang="zh-CN" altLang="zh-CN" sz="2400" cap="none" dirty="0"/>
              <a:t>灯亮，再次按下灯就灭。</a:t>
            </a:r>
          </a:p>
          <a:p>
            <a:pPr algn="just" eaLnBrk="1" hangingPunct="1"/>
            <a:r>
              <a:rPr lang="zh-CN" altLang="zh-CN" sz="2400" cap="none" dirty="0"/>
              <a:t>原理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zh-CN" sz="2400" cap="none" dirty="0"/>
              <a:t>	KEY1</a:t>
            </a:r>
            <a:r>
              <a:rPr lang="zh-CN" altLang="zh-CN" sz="2400" cap="none" dirty="0"/>
              <a:t>、</a:t>
            </a:r>
            <a:r>
              <a:rPr lang="en-US" altLang="zh-CN" sz="2400" cap="none" dirty="0"/>
              <a:t>KEY2</a:t>
            </a:r>
            <a:r>
              <a:rPr lang="zh-CN" altLang="zh-CN" sz="2400" cap="none" dirty="0"/>
              <a:t>分别与</a:t>
            </a:r>
            <a:r>
              <a:rPr lang="en-US" altLang="zh-CN" sz="2400" cap="none" dirty="0"/>
              <a:t>XEINT0</a:t>
            </a:r>
            <a:r>
              <a:rPr lang="zh-CN" altLang="zh-CN" sz="2400" cap="none" dirty="0"/>
              <a:t>、</a:t>
            </a:r>
            <a:r>
              <a:rPr lang="en-US" altLang="zh-CN" sz="2400" cap="none" dirty="0"/>
              <a:t>XEINT1</a:t>
            </a:r>
            <a:r>
              <a:rPr lang="zh-CN" altLang="zh-CN" sz="2400" cap="none" dirty="0"/>
              <a:t>相连，</a:t>
            </a:r>
            <a:r>
              <a:rPr lang="en-US" altLang="zh-CN" sz="2400" cap="none" dirty="0"/>
              <a:t>XEINT0</a:t>
            </a:r>
            <a:r>
              <a:rPr lang="zh-CN" altLang="zh-CN" sz="2400" cap="none" dirty="0"/>
              <a:t>和</a:t>
            </a:r>
            <a:r>
              <a:rPr lang="en-US" altLang="zh-CN" sz="2400" cap="none" dirty="0"/>
              <a:t>XEINT1</a:t>
            </a:r>
            <a:r>
              <a:rPr lang="zh-CN" altLang="zh-CN" sz="2400" cap="none" dirty="0"/>
              <a:t>即</a:t>
            </a:r>
            <a:r>
              <a:rPr lang="en-US" altLang="zh-CN" sz="2400" cap="none" dirty="0"/>
              <a:t>GPH0_0</a:t>
            </a:r>
            <a:r>
              <a:rPr lang="zh-CN" altLang="zh-CN" sz="2400" cap="none" dirty="0"/>
              <a:t>和</a:t>
            </a:r>
            <a:r>
              <a:rPr lang="en-US" altLang="zh-CN" sz="2400" cap="none" dirty="0"/>
              <a:t>GPH0_1</a:t>
            </a:r>
            <a:r>
              <a:rPr lang="zh-CN" altLang="zh-CN" sz="2400" cap="none" dirty="0"/>
              <a:t>引脚，将这两个</a:t>
            </a:r>
            <a:r>
              <a:rPr lang="en-US" altLang="zh-CN" sz="2400" cap="none" dirty="0"/>
              <a:t>GPIO</a:t>
            </a:r>
            <a:r>
              <a:rPr lang="zh-CN" altLang="zh-CN" sz="2400" cap="none" dirty="0"/>
              <a:t>引脚配置成中断引脚，当按键被按下即触发一个中断，根据</a:t>
            </a:r>
            <a:r>
              <a:rPr lang="zh-CN" altLang="en-US" sz="2400" cap="none" dirty="0"/>
              <a:t>下</a:t>
            </a:r>
            <a:r>
              <a:rPr lang="zh-CN" altLang="zh-CN" sz="2400" cap="none" dirty="0"/>
              <a:t>图</a:t>
            </a:r>
            <a:r>
              <a:rPr lang="zh-CN" altLang="en-US" sz="2400" cap="none" dirty="0"/>
              <a:t>所示</a:t>
            </a:r>
            <a:r>
              <a:rPr lang="zh-CN" altLang="zh-CN" sz="2400" cap="none" dirty="0"/>
              <a:t>触发方式配置为</a:t>
            </a:r>
            <a:r>
              <a:rPr lang="zh-CN" altLang="zh-CN" sz="2400" cap="none" dirty="0">
                <a:solidFill>
                  <a:srgbClr val="FF0000"/>
                </a:solidFill>
              </a:rPr>
              <a:t>下降沿</a:t>
            </a:r>
            <a:r>
              <a:rPr lang="zh-CN" altLang="zh-CN" sz="2400" cap="none" dirty="0"/>
              <a:t>触发。</a:t>
            </a:r>
            <a:endParaRPr lang="zh-CN" altLang="en-US" sz="2400" cap="none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E2BF2C-86E6-4E2D-A7F6-0BC2317CE052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5AB3154-0C35-4DFC-865D-54E2D81CB2ED}"/>
              </a:ext>
            </a:extLst>
          </p:cNvPr>
          <p:cNvSpPr txBox="1">
            <a:spLocks/>
          </p:cNvSpPr>
          <p:nvPr/>
        </p:nvSpPr>
        <p:spPr>
          <a:xfrm>
            <a:off x="323528" y="476672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pic>
        <p:nvPicPr>
          <p:cNvPr id="47106" name="图片 5">
            <a:extLst>
              <a:ext uri="{FF2B5EF4-FFF2-40B4-BE49-F238E27FC236}">
                <a16:creationId xmlns:a16="http://schemas.microsoft.com/office/drawing/2014/main" id="{0FBB0CE0-AE6C-4B85-BA06-E52161A6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t="33896" r="60803" b="58788"/>
          <a:stretch>
            <a:fillRect/>
          </a:stretch>
        </p:blipFill>
        <p:spPr bwMode="auto">
          <a:xfrm>
            <a:off x="2770187" y="5733256"/>
            <a:ext cx="3603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图片 4">
            <a:extLst>
              <a:ext uri="{FF2B5EF4-FFF2-40B4-BE49-F238E27FC236}">
                <a16:creationId xmlns:a16="http://schemas.microsoft.com/office/drawing/2014/main" id="{72BD3D5D-26DA-49FC-8C25-FF4E9629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7317" r="28664" b="68704"/>
          <a:stretch>
            <a:fillRect/>
          </a:stretch>
        </p:blipFill>
        <p:spPr bwMode="auto">
          <a:xfrm>
            <a:off x="863600" y="1266031"/>
            <a:ext cx="74168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C8D0D67-F50B-4A69-8137-1BD387128666}"/>
              </a:ext>
            </a:extLst>
          </p:cNvPr>
          <p:cNvSpPr txBox="1">
            <a:spLocks/>
          </p:cNvSpPr>
          <p:nvPr/>
        </p:nvSpPr>
        <p:spPr>
          <a:xfrm>
            <a:off x="-33536" y="669789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pic>
        <p:nvPicPr>
          <p:cNvPr id="48130" name="图片 1">
            <a:extLst>
              <a:ext uri="{FF2B5EF4-FFF2-40B4-BE49-F238E27FC236}">
                <a16:creationId xmlns:a16="http://schemas.microsoft.com/office/drawing/2014/main" id="{636C3B8B-0D0A-41D1-BB84-7D4E47E96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3429000"/>
            <a:ext cx="9144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2">
            <a:extLst>
              <a:ext uri="{FF2B5EF4-FFF2-40B4-BE49-F238E27FC236}">
                <a16:creationId xmlns:a16="http://schemas.microsoft.com/office/drawing/2014/main" id="{4FE09C08-98A3-494A-A532-420E29BB7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16832"/>
            <a:ext cx="352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GPH0</a:t>
            </a:r>
            <a:r>
              <a:rPr kumimoji="1" lang="zh-CN" altLang="en-US" sz="2400">
                <a:latin typeface="Arial" panose="020B0604020202020204" pitchFamily="34" charset="0"/>
              </a:rPr>
              <a:t>外部中断</a:t>
            </a:r>
          </a:p>
        </p:txBody>
      </p:sp>
      <p:sp>
        <p:nvSpPr>
          <p:cNvPr id="48132" name="文本框 7">
            <a:extLst>
              <a:ext uri="{FF2B5EF4-FFF2-40B4-BE49-F238E27FC236}">
                <a16:creationId xmlns:a16="http://schemas.microsoft.com/office/drawing/2014/main" id="{BE6AF6DD-7D5E-47DE-8E2F-EB4B0F2F1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1993"/>
            <a:ext cx="5472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GPH0CON</a:t>
            </a:r>
            <a:r>
              <a:rPr kumimoji="1" lang="zh-CN" altLang="en-US" sz="2400" dirty="0">
                <a:latin typeface="Arial" panose="020B0604020202020204" pitchFamily="34" charset="0"/>
              </a:rPr>
              <a:t>寄存器（引脚功能设置）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749B80B-C174-4409-808A-3DBC32DD6AF8}"/>
              </a:ext>
            </a:extLst>
          </p:cNvPr>
          <p:cNvSpPr txBox="1">
            <a:spLocks/>
          </p:cNvSpPr>
          <p:nvPr/>
        </p:nvSpPr>
        <p:spPr>
          <a:xfrm>
            <a:off x="-179263" y="693133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49154" name="文本框 2">
            <a:extLst>
              <a:ext uri="{FF2B5EF4-FFF2-40B4-BE49-F238E27FC236}">
                <a16:creationId xmlns:a16="http://schemas.microsoft.com/office/drawing/2014/main" id="{8EA1E721-13C1-479C-A1DA-6DBCB5AF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77276"/>
            <a:ext cx="352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GPH0</a:t>
            </a:r>
            <a:r>
              <a:rPr kumimoji="1" lang="zh-CN" altLang="en-US" sz="2400" dirty="0">
                <a:latin typeface="Arial" panose="020B0604020202020204" pitchFamily="34" charset="0"/>
              </a:rPr>
              <a:t>外部中断</a:t>
            </a:r>
          </a:p>
        </p:txBody>
      </p:sp>
      <p:pic>
        <p:nvPicPr>
          <p:cNvPr id="49155" name="图片 6">
            <a:extLst>
              <a:ext uri="{FF2B5EF4-FFF2-40B4-BE49-F238E27FC236}">
                <a16:creationId xmlns:a16="http://schemas.microsoft.com/office/drawing/2014/main" id="{79873A59-984F-4A64-A139-B490EE34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5"/>
          <a:stretch>
            <a:fillRect/>
          </a:stretch>
        </p:blipFill>
        <p:spPr bwMode="auto">
          <a:xfrm>
            <a:off x="0" y="3140968"/>
            <a:ext cx="91440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图片 7">
            <a:extLst>
              <a:ext uri="{FF2B5EF4-FFF2-40B4-BE49-F238E27FC236}">
                <a16:creationId xmlns:a16="http://schemas.microsoft.com/office/drawing/2014/main" id="{6E8D68DF-343B-47E7-94B9-4AB97B19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t="-259" r="301" b="94643"/>
          <a:stretch>
            <a:fillRect/>
          </a:stretch>
        </p:blipFill>
        <p:spPr bwMode="auto">
          <a:xfrm>
            <a:off x="0" y="2791981"/>
            <a:ext cx="9144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文本框 8">
            <a:extLst>
              <a:ext uri="{FF2B5EF4-FFF2-40B4-BE49-F238E27FC236}">
                <a16:creationId xmlns:a16="http://schemas.microsoft.com/office/drawing/2014/main" id="{77B88867-B66A-438B-A8C8-327B54CD2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288347"/>
            <a:ext cx="7125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EXT_INT_0_CON</a:t>
            </a:r>
            <a:r>
              <a:rPr kumimoji="1" lang="zh-CN" altLang="en-US" sz="2400" dirty="0">
                <a:latin typeface="Arial" panose="020B0604020202020204" pitchFamily="34" charset="0"/>
              </a:rPr>
              <a:t>寄存器（中断触发方式）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>
            <a:extLst>
              <a:ext uri="{FF2B5EF4-FFF2-40B4-BE49-F238E27FC236}">
                <a16:creationId xmlns:a16="http://schemas.microsoft.com/office/drawing/2014/main" id="{9F940C44-6B5B-4BBC-AE28-2A3A23C91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956029"/>
            <a:ext cx="352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GPH0</a:t>
            </a:r>
            <a:r>
              <a:rPr kumimoji="1" lang="zh-CN" altLang="en-US" sz="2400" dirty="0">
                <a:latin typeface="Arial" panose="020B0604020202020204" pitchFamily="34" charset="0"/>
              </a:rPr>
              <a:t>外部中断</a:t>
            </a:r>
          </a:p>
        </p:txBody>
      </p:sp>
      <p:sp>
        <p:nvSpPr>
          <p:cNvPr id="50179" name="文本框 8">
            <a:extLst>
              <a:ext uri="{FF2B5EF4-FFF2-40B4-BE49-F238E27FC236}">
                <a16:creationId xmlns:a16="http://schemas.microsoft.com/office/drawing/2014/main" id="{0B71B8CD-276B-4CA6-BAD9-06CBCA3C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8560" y="1794356"/>
            <a:ext cx="9361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EXT_INT_0_MASK</a:t>
            </a:r>
            <a:r>
              <a:rPr kumimoji="1" lang="zh-CN" altLang="en-US" sz="2400" dirty="0">
                <a:latin typeface="Arial" panose="020B0604020202020204" pitchFamily="34" charset="0"/>
              </a:rPr>
              <a:t>寄存器（</a:t>
            </a:r>
            <a:r>
              <a:rPr lang="zh-CN" altLang="en-US" dirty="0"/>
              <a:t>中断源屏蔽寄存器。 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50180" name="图片 1">
            <a:extLst>
              <a:ext uri="{FF2B5EF4-FFF2-40B4-BE49-F238E27FC236}">
                <a16:creationId xmlns:a16="http://schemas.microsoft.com/office/drawing/2014/main" id="{ADB32F9B-BBD6-43F5-A2DC-DBC39587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271827"/>
            <a:ext cx="8851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>
            <a:extLst>
              <a:ext uri="{FF2B5EF4-FFF2-40B4-BE49-F238E27FC236}">
                <a16:creationId xmlns:a16="http://schemas.microsoft.com/office/drawing/2014/main" id="{57A37F3D-2737-4A0C-BAF2-9119F0B8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" y="909638"/>
            <a:ext cx="352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GPH0</a:t>
            </a:r>
            <a:r>
              <a:rPr kumimoji="1" lang="zh-CN" altLang="en-US" sz="2400" dirty="0">
                <a:latin typeface="Arial" panose="020B0604020202020204" pitchFamily="34" charset="0"/>
              </a:rPr>
              <a:t>外部中断</a:t>
            </a:r>
          </a:p>
        </p:txBody>
      </p:sp>
      <p:sp>
        <p:nvSpPr>
          <p:cNvPr id="51203" name="文本框 8">
            <a:extLst>
              <a:ext uri="{FF2B5EF4-FFF2-40B4-BE49-F238E27FC236}">
                <a16:creationId xmlns:a16="http://schemas.microsoft.com/office/drawing/2014/main" id="{74C38771-9FF6-4222-B758-68AE4079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815491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EXT_INT_0_PEND</a:t>
            </a:r>
            <a:r>
              <a:rPr kumimoji="1" lang="zh-CN" altLang="en-US" sz="2400" dirty="0">
                <a:latin typeface="Arial" panose="020B0604020202020204" pitchFamily="34" charset="0"/>
              </a:rPr>
              <a:t>寄存器（中断源指示，发生过后会被置</a:t>
            </a:r>
            <a:r>
              <a:rPr kumimoji="1" lang="en-US" altLang="zh-CN" sz="2400" dirty="0">
                <a:latin typeface="Arial" panose="020B0604020202020204" pitchFamily="34" charset="0"/>
              </a:rPr>
              <a:t>1 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</a:p>
        </p:txBody>
      </p:sp>
      <p:pic>
        <p:nvPicPr>
          <p:cNvPr id="51204" name="图片 3">
            <a:extLst>
              <a:ext uri="{FF2B5EF4-FFF2-40B4-BE49-F238E27FC236}">
                <a16:creationId xmlns:a16="http://schemas.microsoft.com/office/drawing/2014/main" id="{692B77D8-622D-4E9C-9612-29CD11D13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7" y="2311400"/>
            <a:ext cx="88265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18726B-F2DF-4DD1-B914-037F69F1A01A}"/>
              </a:ext>
            </a:extLst>
          </p:cNvPr>
          <p:cNvSpPr txBox="1">
            <a:spLocks/>
          </p:cNvSpPr>
          <p:nvPr/>
        </p:nvSpPr>
        <p:spPr>
          <a:xfrm>
            <a:off x="-35242" y="620688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2226" name="矩形 4">
            <a:extLst>
              <a:ext uri="{FF2B5EF4-FFF2-40B4-BE49-F238E27FC236}">
                <a16:creationId xmlns:a16="http://schemas.microsoft.com/office/drawing/2014/main" id="{AC756F5F-1764-4DD4-877D-E829104B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844675"/>
            <a:ext cx="81946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zh-CN" altLang="en-US" sz="2400">
                <a:latin typeface="Arial" panose="020B0604020202020204" pitchFamily="34" charset="0"/>
              </a:rPr>
              <a:t>步骤</a:t>
            </a:r>
            <a:endParaRPr lang="en-US" altLang="zh-CN" sz="240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(1) </a:t>
            </a:r>
            <a:r>
              <a:rPr lang="zh-CN" altLang="zh-CN" sz="2400">
                <a:latin typeface="Arial" panose="020B0604020202020204" pitchFamily="34" charset="0"/>
              </a:rPr>
              <a:t>配置</a:t>
            </a:r>
            <a:r>
              <a:rPr lang="en-US" altLang="zh-CN" sz="2400">
                <a:latin typeface="Arial" panose="020B0604020202020204" pitchFamily="34" charset="0"/>
              </a:rPr>
              <a:t>GPIO</a:t>
            </a:r>
            <a:r>
              <a:rPr lang="zh-CN" altLang="zh-CN" sz="2400">
                <a:latin typeface="Arial" panose="020B0604020202020204" pitchFamily="34" charset="0"/>
              </a:rPr>
              <a:t>引脚及其外部中断控制寄存器</a:t>
            </a: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(2) </a:t>
            </a:r>
            <a:r>
              <a:rPr lang="zh-CN" altLang="zh-CN" sz="2400">
                <a:latin typeface="Arial" panose="020B0604020202020204" pitchFamily="34" charset="0"/>
              </a:rPr>
              <a:t>选择中断类型（</a:t>
            </a:r>
            <a:r>
              <a:rPr lang="en-US" altLang="zh-CN" sz="2400">
                <a:latin typeface="Arial" panose="020B0604020202020204" pitchFamily="34" charset="0"/>
              </a:rPr>
              <a:t>VICxINTSELECT</a:t>
            </a:r>
            <a:r>
              <a:rPr lang="zh-CN" altLang="zh-CN" sz="2400">
                <a:latin typeface="Arial" panose="020B0604020202020204" pitchFamily="34" charset="0"/>
              </a:rPr>
              <a:t>）</a:t>
            </a: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(3) </a:t>
            </a:r>
            <a:r>
              <a:rPr lang="zh-CN" altLang="zh-CN" sz="2400">
                <a:latin typeface="Arial" panose="020B0604020202020204" pitchFamily="34" charset="0"/>
              </a:rPr>
              <a:t>清中断服务程序入口寄存器（</a:t>
            </a:r>
            <a:r>
              <a:rPr lang="en-US" altLang="zh-CN" sz="2400">
                <a:latin typeface="Arial" panose="020B0604020202020204" pitchFamily="34" charset="0"/>
              </a:rPr>
              <a:t>VICxADDRESS</a:t>
            </a:r>
            <a:r>
              <a:rPr lang="zh-CN" altLang="zh-CN" sz="2400">
                <a:latin typeface="Arial" panose="020B0604020202020204" pitchFamily="34" charset="0"/>
              </a:rPr>
              <a:t>）</a:t>
            </a: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(4) </a:t>
            </a:r>
            <a:r>
              <a:rPr lang="zh-CN" altLang="zh-CN" sz="2400">
                <a:latin typeface="Arial" panose="020B0604020202020204" pitchFamily="34" charset="0"/>
              </a:rPr>
              <a:t>设置相应中断的中断服务程序入口（</a:t>
            </a:r>
            <a:r>
              <a:rPr lang="en-US" altLang="zh-CN" sz="2400">
                <a:latin typeface="Arial" panose="020B0604020202020204" pitchFamily="34" charset="0"/>
              </a:rPr>
              <a:t>VICxVECTADDR</a:t>
            </a:r>
            <a:r>
              <a:rPr lang="zh-CN" altLang="zh-CN" sz="2400">
                <a:latin typeface="Arial" panose="020B0604020202020204" pitchFamily="34" charset="0"/>
              </a:rPr>
              <a:t>）</a:t>
            </a: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(5) </a:t>
            </a:r>
            <a:r>
              <a:rPr lang="zh-CN" altLang="zh-CN" sz="2400">
                <a:latin typeface="Arial" panose="020B0604020202020204" pitchFamily="34" charset="0"/>
              </a:rPr>
              <a:t>使能中断（</a:t>
            </a:r>
            <a:r>
              <a:rPr lang="en-US" altLang="zh-CN" sz="2400">
                <a:latin typeface="Arial" panose="020B0604020202020204" pitchFamily="34" charset="0"/>
              </a:rPr>
              <a:t>VICxINTENABLE</a:t>
            </a:r>
            <a:r>
              <a:rPr lang="zh-CN" altLang="zh-CN" sz="2400"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2DF127F1-7AB0-4834-AA28-B73F96754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058" y="1988840"/>
            <a:ext cx="7772400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cap="none" dirty="0"/>
              <a:t>代码包含四部分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5170BCD-0349-457D-A490-702A45B46EE5}"/>
              </a:ext>
            </a:extLst>
          </p:cNvPr>
          <p:cNvSpPr txBox="1">
            <a:spLocks/>
          </p:cNvSpPr>
          <p:nvPr/>
        </p:nvSpPr>
        <p:spPr>
          <a:xfrm>
            <a:off x="-108520" y="620688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3251" name="矩形 4">
            <a:extLst>
              <a:ext uri="{FF2B5EF4-FFF2-40B4-BE49-F238E27FC236}">
                <a16:creationId xmlns:a16="http://schemas.microsoft.com/office/drawing/2014/main" id="{2871CE31-E866-4A77-9B4C-4A07A985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8" y="2564904"/>
            <a:ext cx="8194675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(1) </a:t>
            </a:r>
            <a:r>
              <a:rPr lang="zh-CN" altLang="en-US" sz="2400" dirty="0">
                <a:latin typeface="Arial" panose="020B0604020202020204" pitchFamily="34" charset="0"/>
              </a:rPr>
              <a:t>启动程序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  </a:t>
            </a:r>
            <a:r>
              <a:rPr lang="zh-CN" altLang="en-US" sz="2400" dirty="0">
                <a:latin typeface="Arial" panose="020B0604020202020204" pitchFamily="34" charset="0"/>
              </a:rPr>
              <a:t>配置</a:t>
            </a:r>
            <a:r>
              <a:rPr lang="en-US" altLang="zh-CN" sz="2400" dirty="0">
                <a:latin typeface="Arial" panose="020B0604020202020204" pitchFamily="34" charset="0"/>
              </a:rPr>
              <a:t>ARM</a:t>
            </a:r>
            <a:r>
              <a:rPr lang="zh-CN" altLang="en-US" sz="2400" dirty="0">
                <a:latin typeface="Arial" panose="020B0604020202020204" pitchFamily="34" charset="0"/>
              </a:rPr>
              <a:t>工作模式、设计中断服务程序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(2) </a:t>
            </a:r>
            <a:r>
              <a:rPr lang="zh-CN" altLang="en-US" sz="2400" dirty="0">
                <a:latin typeface="Arial" panose="020B0604020202020204" pitchFamily="34" charset="0"/>
              </a:rPr>
              <a:t>初始化程序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</a:rPr>
              <a:t>初始化</a:t>
            </a:r>
            <a:r>
              <a:rPr lang="en-US" altLang="zh-CN" sz="2400" dirty="0">
                <a:latin typeface="Arial" panose="020B0604020202020204" pitchFamily="34" charset="0"/>
              </a:rPr>
              <a:t>S5PV210</a:t>
            </a:r>
            <a:r>
              <a:rPr lang="zh-CN" altLang="en-US" sz="2400" dirty="0">
                <a:latin typeface="Arial" panose="020B0604020202020204" pitchFamily="34" charset="0"/>
              </a:rPr>
              <a:t>中断控制器、配置</a:t>
            </a:r>
            <a:r>
              <a:rPr lang="en-US" altLang="zh-CN" sz="2400" dirty="0">
                <a:latin typeface="Arial" panose="020B0604020202020204" pitchFamily="34" charset="0"/>
              </a:rPr>
              <a:t>GPIO</a:t>
            </a:r>
            <a:r>
              <a:rPr lang="zh-CN" altLang="en-US" sz="2400" dirty="0">
                <a:latin typeface="Arial" panose="020B0604020202020204" pitchFamily="34" charset="0"/>
              </a:rPr>
              <a:t>引脚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(3) </a:t>
            </a:r>
            <a:r>
              <a:rPr lang="zh-CN" altLang="en-US" sz="2400" dirty="0">
                <a:latin typeface="Arial" panose="020B0604020202020204" pitchFamily="34" charset="0"/>
              </a:rPr>
              <a:t>主程序设计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 按键控制</a:t>
            </a:r>
            <a:r>
              <a:rPr lang="en-US" altLang="zh-CN" sz="2400" dirty="0">
                <a:latin typeface="Arial" panose="020B0604020202020204" pitchFamily="34" charset="0"/>
              </a:rPr>
              <a:t>LED</a:t>
            </a: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(4) </a:t>
            </a:r>
            <a:r>
              <a:rPr lang="zh-CN" altLang="en-US" sz="2400" dirty="0">
                <a:latin typeface="Arial" panose="020B0604020202020204" pitchFamily="34" charset="0"/>
              </a:rPr>
              <a:t>编写</a:t>
            </a:r>
            <a:r>
              <a:rPr lang="en-US" altLang="zh-CN" sz="2400" dirty="0" err="1">
                <a:latin typeface="Arial" panose="020B0604020202020204" pitchFamily="34" charset="0"/>
              </a:rPr>
              <a:t>Makefile</a:t>
            </a:r>
            <a:r>
              <a:rPr lang="zh-CN" altLang="en-US" sz="2400" dirty="0">
                <a:latin typeface="Arial" panose="020B0604020202020204" pitchFamily="34" charset="0"/>
              </a:rPr>
              <a:t>文件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 编译生成目标文件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4">
            <a:extLst>
              <a:ext uri="{FF2B5EF4-FFF2-40B4-BE49-F238E27FC236}">
                <a16:creationId xmlns:a16="http://schemas.microsoft.com/office/drawing/2014/main" id="{EE47FAD4-089E-4808-ABA6-BFC96A27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03" y="100965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(1) </a:t>
            </a:r>
            <a:r>
              <a:rPr lang="zh-CN" altLang="en-US" sz="2400" dirty="0">
                <a:latin typeface="Arial" panose="020B0604020202020204" pitchFamily="34" charset="0"/>
              </a:rPr>
              <a:t>启动程序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保护现场、执行</a:t>
            </a:r>
            <a:r>
              <a:rPr lang="en-US" altLang="zh-CN" sz="2400" dirty="0">
                <a:latin typeface="Arial" panose="020B0604020202020204" pitchFamily="34" charset="0"/>
              </a:rPr>
              <a:t>ISP</a:t>
            </a:r>
            <a:r>
              <a:rPr lang="zh-CN" altLang="en-US" sz="2400" dirty="0">
                <a:latin typeface="Arial" panose="020B0604020202020204" pitchFamily="34" charset="0"/>
              </a:rPr>
              <a:t>、恢复现场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4275" name="矩形 5">
            <a:extLst>
              <a:ext uri="{FF2B5EF4-FFF2-40B4-BE49-F238E27FC236}">
                <a16:creationId xmlns:a16="http://schemas.microsoft.com/office/drawing/2014/main" id="{5443EFEE-68F0-4CE6-8289-D950F878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03" y="1772816"/>
            <a:ext cx="8712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01</a:t>
            </a:r>
            <a:r>
              <a:rPr lang="zh-CN" altLang="en-US" dirty="0">
                <a:latin typeface="Arial" panose="020B0604020202020204" pitchFamily="34" charset="0"/>
              </a:rPr>
              <a:t> .text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02</a:t>
            </a:r>
            <a:r>
              <a:rPr lang="zh-CN" altLang="en-US" dirty="0">
                <a:latin typeface="Arial" panose="020B0604020202020204" pitchFamily="34" charset="0"/>
              </a:rPr>
              <a:t> .global _start			/* 声明一个全局的标号 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03</a:t>
            </a:r>
            <a:r>
              <a:rPr lang="zh-CN" altLang="en-US" dirty="0">
                <a:latin typeface="Arial" panose="020B0604020202020204" pitchFamily="34" charset="0"/>
              </a:rPr>
              <a:t> .global IRQ_handle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04</a:t>
            </a:r>
            <a:r>
              <a:rPr lang="zh-CN" altLang="en-US" dirty="0">
                <a:latin typeface="Arial" panose="020B0604020202020204" pitchFamily="34" charset="0"/>
              </a:rPr>
              <a:t> _start: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05</a:t>
            </a:r>
            <a:r>
              <a:rPr lang="zh-CN" altLang="en-US" dirty="0">
                <a:latin typeface="Arial" panose="020B0604020202020204" pitchFamily="34" charset="0"/>
              </a:rPr>
              <a:t>	mrs r0,cpsr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06</a:t>
            </a:r>
            <a:r>
              <a:rPr lang="zh-CN" altLang="en-US" dirty="0">
                <a:latin typeface="Arial" panose="020B0604020202020204" pitchFamily="34" charset="0"/>
              </a:rPr>
              <a:t>	bic r0,r0,#0x00000080	/* 使能IRQ中断bit[7]=0 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07</a:t>
            </a:r>
            <a:r>
              <a:rPr lang="zh-CN" altLang="en-US" dirty="0">
                <a:latin typeface="Arial" panose="020B0604020202020204" pitchFamily="34" charset="0"/>
              </a:rPr>
              <a:t>	msr cpsr,r0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08</a:t>
            </a:r>
            <a:r>
              <a:rPr lang="zh-CN" altLang="en-US" dirty="0">
                <a:latin typeface="Arial" panose="020B0604020202020204" pitchFamily="34" charset="0"/>
              </a:rPr>
              <a:t>	bl main	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09</a:t>
            </a:r>
            <a:r>
              <a:rPr lang="zh-CN" altLang="en-US" dirty="0">
                <a:latin typeface="Arial" panose="020B0604020202020204" pitchFamily="34" charset="0"/>
              </a:rPr>
              <a:t> halt_loop: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	b	halt_loop	/* 死循环，不让程序跑飞 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 IRQ_handle: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13</a:t>
            </a:r>
            <a:r>
              <a:rPr lang="zh-CN" altLang="en-US" dirty="0">
                <a:latin typeface="Arial" panose="020B0604020202020204" pitchFamily="34" charset="0"/>
              </a:rPr>
              <a:t>	sub lr, lr, #4		/* 计算返回地址 */	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14</a:t>
            </a:r>
            <a:r>
              <a:rPr lang="zh-CN" altLang="en-US" dirty="0">
                <a:latin typeface="Arial" panose="020B0604020202020204" pitchFamily="34" charset="0"/>
              </a:rPr>
              <a:t>	stmdb sp!, {r0-r12, lr} 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</a:rPr>
              <a:t>/*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保存用到的寄存器 </a:t>
            </a:r>
            <a:r>
              <a:rPr lang="zh-CN" altLang="en-US" dirty="0">
                <a:latin typeface="Arial" panose="020B0604020202020204" pitchFamily="34" charset="0"/>
              </a:rPr>
              <a:t>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15</a:t>
            </a:r>
            <a:r>
              <a:rPr lang="zh-CN" altLang="en-US" dirty="0">
                <a:latin typeface="Arial" panose="020B0604020202020204" pitchFamily="34" charset="0"/>
              </a:rPr>
              <a:t>	bl irq_handler		/*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跳到中断服务函数</a:t>
            </a:r>
            <a:r>
              <a:rPr lang="zh-CN" altLang="en-US" dirty="0">
                <a:latin typeface="Arial" panose="020B0604020202020204" pitchFamily="34" charset="0"/>
              </a:rPr>
              <a:t>*/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16</a:t>
            </a:r>
            <a:r>
              <a:rPr lang="zh-CN" altLang="en-US" dirty="0">
                <a:latin typeface="Arial" panose="020B0604020202020204" pitchFamily="34" charset="0"/>
              </a:rPr>
              <a:t>	ldmia sp!, {r0-r12, pc}^	/*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中断返回, ^表示将spsr的值复制到cpsr </a:t>
            </a:r>
            <a:r>
              <a:rPr lang="zh-CN" altLang="en-US" dirty="0">
                <a:latin typeface="Arial" panose="020B0604020202020204" pitchFamily="34" charset="0"/>
              </a:rPr>
              <a:t>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963820-3E22-4E42-8F30-994C9B34199B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5298" name="矩形 5">
            <a:extLst>
              <a:ext uri="{FF2B5EF4-FFF2-40B4-BE49-F238E27FC236}">
                <a16:creationId xmlns:a16="http://schemas.microsoft.com/office/drawing/2014/main" id="{1B516D49-E083-4772-9233-1AE9D3FB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(2) </a:t>
            </a:r>
            <a:r>
              <a:rPr lang="zh-CN" altLang="en-US" sz="2400">
                <a:latin typeface="Arial" panose="020B0604020202020204" pitchFamily="34" charset="0"/>
              </a:rPr>
              <a:t>初始化程序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360B40-E0A5-45A2-AC2B-FDF4FFAE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43" y="949325"/>
            <a:ext cx="8029575" cy="590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GPC0CON		*((volatile unsigned int *)0xE0200060)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GPC0DAT		*((volatile unsigned int *)0xE0200064)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</a:rPr>
              <a:t>GPC0_3_out	(1&lt;&lt;(3*4))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</a:rPr>
              <a:t>GPC0_4_out	(1&lt;&lt;(4*4))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</a:rPr>
              <a:t>GPC0_3_MASK	(0xF&lt;&lt;(3*4))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</a:rPr>
              <a:t>GPC0_4_MASK	(0xF&lt;&lt;(4*4))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GPH0CON		 *((volatile unsigned int *)0xE0200C00)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GPH0DAT		 *((volatile unsigned int *)0xE0200C04)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EXT_INT_0_CON		 *((volatile unsigned int *)0xE0200E00)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EXT_INT_0_MASK	 *((volatile unsigned int *)0xE0200F00)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EXT_INT_0_PEND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*)0xE0200F40)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latin typeface="Arial" panose="020B0604020202020204" pitchFamily="34" charset="0"/>
              </a:rPr>
              <a:t>VIC0IRQSTATUS		 *((volatile unsigned int *)0xF2000000)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VIC0INTSELECT  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*)0xF200000C)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VIC0INTENABLE   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*)0xF2000010)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VIC0VECTADDR0  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*)0xF2000100)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VIC0VECTADDR1  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*)0xF2000104)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#define VIC0ADDRESS    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 *((volatile unsigned int *)0xF2000F00)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extern void IRQ_handle(void);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4D9516B8-FCA7-4AE6-BF8C-B342013C37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0866" y="1861951"/>
            <a:ext cx="8458200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1) VIC0IRQSTATUS</a:t>
            </a:r>
            <a:r>
              <a:rPr lang="zh-CN" altLang="zh-CN" sz="2400" dirty="0"/>
              <a:t>、</a:t>
            </a:r>
            <a:r>
              <a:rPr lang="en-US" altLang="zh-CN" sz="2400" dirty="0"/>
              <a:t>VIC0FIQSTATUS</a:t>
            </a:r>
            <a:r>
              <a:rPr lang="zh-CN" altLang="zh-CN" sz="2400" dirty="0"/>
              <a:t>和</a:t>
            </a:r>
            <a:r>
              <a:rPr lang="en-US" altLang="zh-CN" sz="2400" dirty="0"/>
              <a:t>VIC0RAWINTR</a:t>
            </a:r>
            <a:r>
              <a:rPr lang="zh-CN" altLang="zh-CN" sz="2400" dirty="0"/>
              <a:t>寄存器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3974A67-E13A-4947-BE2F-A9B713D39702}"/>
              </a:ext>
            </a:extLst>
          </p:cNvPr>
          <p:cNvSpPr txBox="1">
            <a:spLocks/>
          </p:cNvSpPr>
          <p:nvPr/>
        </p:nvSpPr>
        <p:spPr>
          <a:xfrm>
            <a:off x="714375" y="804863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7-1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F03DB2-D210-42FD-9D88-50251C70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780928"/>
            <a:ext cx="82073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2400" dirty="0">
                <a:latin typeface="Arial" panose="020B0604020202020204" pitchFamily="34" charset="0"/>
              </a:rPr>
              <a:t>VIC0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IRQSTATUS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VIC0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FIQSTATUS</a:t>
            </a:r>
            <a:r>
              <a:rPr kumimoji="1" lang="zh-CN" altLang="en-US" sz="2400" dirty="0">
                <a:latin typeface="Arial" panose="020B0604020202020204" pitchFamily="34" charset="0"/>
              </a:rPr>
              <a:t>均为</a:t>
            </a:r>
            <a:r>
              <a:rPr kumimoji="1" lang="en-US" altLang="zh-CN" sz="2400" dirty="0">
                <a:latin typeface="Arial" panose="020B0604020202020204" pitchFamily="34" charset="0"/>
              </a:rPr>
              <a:t>32</a:t>
            </a:r>
            <a:r>
              <a:rPr kumimoji="1" lang="zh-CN" altLang="en-US" sz="2400" dirty="0">
                <a:latin typeface="Arial" panose="020B0604020202020204" pitchFamily="34" charset="0"/>
              </a:rPr>
              <a:t>位寄存器，分别表示</a:t>
            </a:r>
            <a:r>
              <a:rPr kumimoji="1" lang="en-US" altLang="zh-CN" sz="2400" dirty="0">
                <a:latin typeface="Arial" panose="020B0604020202020204" pitchFamily="34" charset="0"/>
              </a:rPr>
              <a:t>IRQ</a:t>
            </a:r>
            <a:r>
              <a:rPr kumimoji="1" lang="zh-CN" altLang="en-US" sz="2400" dirty="0">
                <a:latin typeface="Arial" panose="020B0604020202020204" pitchFamily="34" charset="0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</a:rPr>
              <a:t>FIQ</a:t>
            </a:r>
            <a:r>
              <a:rPr kumimoji="1" lang="zh-CN" altLang="en-US" sz="2400" dirty="0">
                <a:latin typeface="Arial" panose="020B0604020202020204" pitchFamily="34" charset="0"/>
              </a:rPr>
              <a:t>两种中断，每一位代表一个中断源。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”表示相应中断源无效；“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”表示相应中断源可用。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1" lang="zh-CN" altLang="en-US" sz="2400" dirty="0">
                <a:latin typeface="Arial" panose="020B0604020202020204" pitchFamily="34" charset="0"/>
              </a:rPr>
              <a:t>有中断触发后，硬件自动将相应位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置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43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BF589D9-C058-4E55-B784-E3CBEB1FAE92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6322" name="矩形 5">
            <a:extLst>
              <a:ext uri="{FF2B5EF4-FFF2-40B4-BE49-F238E27FC236}">
                <a16:creationId xmlns:a16="http://schemas.microsoft.com/office/drawing/2014/main" id="{95DE14EF-2D2E-4674-B976-848D0268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1043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(2) </a:t>
            </a:r>
            <a:r>
              <a:rPr lang="zh-CN" altLang="en-US" sz="2400" dirty="0">
                <a:latin typeface="Arial" panose="020B0604020202020204" pitchFamily="34" charset="0"/>
              </a:rPr>
              <a:t>初始化程序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6323" name="矩形 2">
            <a:extLst>
              <a:ext uri="{FF2B5EF4-FFF2-40B4-BE49-F238E27FC236}">
                <a16:creationId xmlns:a16="http://schemas.microsoft.com/office/drawing/2014/main" id="{0D2B1F4D-A530-4C13-BAE6-2E59ED08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779588"/>
            <a:ext cx="79215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// 初始化leds的控制引脚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void init_leds(void)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GPC0CON &amp;= ~(GPC0_3_MASK | GPC0_4_MASK); 	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			</a:t>
            </a:r>
            <a:r>
              <a:rPr lang="zh-CN" altLang="en-US" sz="1800" dirty="0">
                <a:latin typeface="Arial" panose="020B0604020202020204" pitchFamily="34" charset="0"/>
              </a:rPr>
              <a:t>// 清bit[15:12]和bit[19:16]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GPC0CON |= (GPC0_3_out | GPC0_4_out);			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			</a:t>
            </a:r>
            <a:r>
              <a:rPr lang="zh-CN" altLang="en-US" sz="1800" dirty="0">
                <a:latin typeface="Arial" panose="020B0604020202020204" pitchFamily="34" charset="0"/>
              </a:rPr>
              <a:t>// 配置GPC0_3和GPC0_4为输出引脚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// 打开或关闭led1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void led1_on_off()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GPC0DAT ^= 1 &lt;&lt; 3;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/* 点亮或熄灭 LED1 */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// 打开或关闭led2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void led2_on_off()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GPC0DAT ^= 1 &lt;&lt; 4;    </a:t>
            </a: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zh-CN" altLang="en-US" sz="1800" dirty="0">
                <a:latin typeface="Arial" panose="020B0604020202020204" pitchFamily="34" charset="0"/>
              </a:rPr>
              <a:t>/* 点亮或熄灭 LED2 */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A15240-2A12-42A7-815F-200B0CB3739E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7346" name="矩形 5">
            <a:extLst>
              <a:ext uri="{FF2B5EF4-FFF2-40B4-BE49-F238E27FC236}">
                <a16:creationId xmlns:a16="http://schemas.microsoft.com/office/drawing/2014/main" id="{5E2CC71E-F4D9-4DFD-BC42-75D3E44E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2948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(2) </a:t>
            </a:r>
            <a:r>
              <a:rPr lang="zh-CN" altLang="en-US" sz="2400" dirty="0">
                <a:latin typeface="Arial" panose="020B0604020202020204" pitchFamily="34" charset="0"/>
              </a:rPr>
              <a:t>初始化程序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604BA066-8842-417E-A2D2-FF4A7CDD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39130"/>
            <a:ext cx="79200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配置中断引脚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void init_key(void)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GPIO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引脚为中断功能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GPH0CON &amp;= ~(0xFF&lt;&lt;0);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GPH0CON |= (0xFF&lt;&lt;0); </a:t>
            </a:r>
            <a:r>
              <a:rPr lang="zh-CN" altLang="en-US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    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//key1:bit[3:0];key2:bit[7:4]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配置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EXT_INT[0]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、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EXT_INT[1]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中断为下降沿触发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EXT_INT_0_CON &amp;= ~(0xFF&lt;&lt;0);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EXT_INT_0_CON |= 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(0x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&lt;&lt;0)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|(</a:t>
            </a:r>
            <a:r>
              <a:rPr lang="en-US" altLang="zh-CN" dirty="0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0x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2&lt;&lt;4);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// 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取消屏蔽外部中断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EXT_INT[0]</a:t>
            </a:r>
            <a:r>
              <a:rPr lang="zh-CN" altLang="mr-IN" dirty="0">
                <a:latin typeface="Arial" panose="020B0604020202020204" pitchFamily="34" charset="0"/>
                <a:ea typeface="Mangal" panose="02040503050203030202" pitchFamily="18" charset="0"/>
              </a:rPr>
              <a:t>、</a:t>
            </a: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EXT_INT[1]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	EXT_INT_0_MASK &amp;= ~0x3;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 dirty="0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7448C4-929F-431F-A27B-E204B470D051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8370" name="矩形 4">
            <a:extLst>
              <a:ext uri="{FF2B5EF4-FFF2-40B4-BE49-F238E27FC236}">
                <a16:creationId xmlns:a16="http://schemas.microsoft.com/office/drawing/2014/main" id="{D4D65141-B260-4440-805A-F75D812AC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0965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(2) </a:t>
            </a:r>
            <a:r>
              <a:rPr lang="zh-CN" altLang="en-US" sz="2400" dirty="0">
                <a:latin typeface="Arial" panose="020B0604020202020204" pitchFamily="34" charset="0"/>
              </a:rPr>
              <a:t>初始化程序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8371" name="矩形 5">
            <a:extLst>
              <a:ext uri="{FF2B5EF4-FFF2-40B4-BE49-F238E27FC236}">
                <a16:creationId xmlns:a16="http://schemas.microsoft.com/office/drawing/2014/main" id="{AC4BB068-3F17-456A-A1BC-89F2E668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60848"/>
            <a:ext cx="75279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// 清中断挂起寄存器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void clear_int_pend()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EXT_INT_0_PEND |= 0x3; // EXT_INT[0]、EXT_INT[1]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204C320-B72C-4539-9043-3DB800BB9F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59394" name="矩形 4">
            <a:extLst>
              <a:ext uri="{FF2B5EF4-FFF2-40B4-BE49-F238E27FC236}">
                <a16:creationId xmlns:a16="http://schemas.microsoft.com/office/drawing/2014/main" id="{F07C7937-C9DD-4E17-A746-F27FCE91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2948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(2) </a:t>
            </a:r>
            <a:r>
              <a:rPr lang="zh-CN" altLang="en-US" sz="2400" dirty="0">
                <a:latin typeface="Arial" panose="020B0604020202020204" pitchFamily="34" charset="0"/>
              </a:rPr>
              <a:t>初始化程序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9395" name="矩形 1">
            <a:extLst>
              <a:ext uri="{FF2B5EF4-FFF2-40B4-BE49-F238E27FC236}">
                <a16:creationId xmlns:a16="http://schemas.microsoft.com/office/drawing/2014/main" id="{2E645522-1B3D-4EF6-B5B3-6DD53030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51" y="1820685"/>
            <a:ext cx="84597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// 初始化中断控制器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void init_int(void)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// 选择中断类型为IRQ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VIC0INTSELECT &amp;= ~0x3; // 外部中断EXT_INT[0]、EXT_INT[1]为IRQ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// 清VIC0ADDRESS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VIC0ADDRESS = 0x0;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// 设置EXT_INT[0]、EXT_INT[1]对应的中断服务程序的入口地址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VIC0VECTADDR0 = (int)IRQ_handle;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VIC0VECTADDR1 = (int)IRQ_handle;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// 使能外部中断EXT_INT[0]、EXT_INT[1]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VIC0INTENABLE |= 0x3;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469968-464D-4F8C-A234-980084221D28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60418" name="矩形 4">
            <a:extLst>
              <a:ext uri="{FF2B5EF4-FFF2-40B4-BE49-F238E27FC236}">
                <a16:creationId xmlns:a16="http://schemas.microsoft.com/office/drawing/2014/main" id="{B98A52AB-5EF2-4FAD-9B5D-292BD620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943769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(2) </a:t>
            </a:r>
            <a:r>
              <a:rPr lang="zh-CN" altLang="en-US" sz="2400">
                <a:latin typeface="Arial" panose="020B0604020202020204" pitchFamily="34" charset="0"/>
              </a:rPr>
              <a:t>初始化程序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60419" name="矩形 1">
            <a:extLst>
              <a:ext uri="{FF2B5EF4-FFF2-40B4-BE49-F238E27FC236}">
                <a16:creationId xmlns:a16="http://schemas.microsoft.com/office/drawing/2014/main" id="{B8326144-5D22-4C9F-9BA2-4184FBB3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844675"/>
            <a:ext cx="6553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// 清除需要处理的中断的中断处理函数的地址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void clear_vectaddr(void)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VIC0ADDRESS = 0x0;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0420" name="矩形 2">
            <a:extLst>
              <a:ext uri="{FF2B5EF4-FFF2-40B4-BE49-F238E27FC236}">
                <a16:creationId xmlns:a16="http://schemas.microsoft.com/office/drawing/2014/main" id="{2F5F0064-3FBA-4BA0-9FEE-47DA2423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3806825"/>
            <a:ext cx="60023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// 读中断状态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unsigned long get_irqstatus(void)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  return VIC0IRQSTATUS;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3BFE8C-0DA1-4F95-A02B-A97BABAEF6C3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61442" name="矩形 4">
            <a:extLst>
              <a:ext uri="{FF2B5EF4-FFF2-40B4-BE49-F238E27FC236}">
                <a16:creationId xmlns:a16="http://schemas.microsoft.com/office/drawing/2014/main" id="{23E1ADAF-B281-468D-B7DE-6A9F6802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02" y="908720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(3)</a:t>
            </a:r>
            <a:r>
              <a:rPr lang="zh-CN" altLang="en-US" sz="2400" dirty="0">
                <a:latin typeface="Arial" panose="020B0604020202020204" pitchFamily="34" charset="0"/>
              </a:rPr>
              <a:t> 主程序设计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1443" name="矩形 1">
            <a:extLst>
              <a:ext uri="{FF2B5EF4-FFF2-40B4-BE49-F238E27FC236}">
                <a16:creationId xmlns:a16="http://schemas.microsoft.com/office/drawing/2014/main" id="{9DFC65B8-DE2B-42F4-9C80-E27D3B5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16113"/>
            <a:ext cx="62642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//</a:t>
            </a:r>
            <a:r>
              <a:rPr lang="zh-CN" altLang="en-US">
                <a:latin typeface="Arial" panose="020B0604020202020204" pitchFamily="34" charset="0"/>
              </a:rPr>
              <a:t> 声明其他源文件中定义的函数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init_leds(void);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led1_on_off();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led2_on_off();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init_key(void);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clear_int_pend();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init_int(void);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void clear_vectaddr(void);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extern unsigned long get_irqstatus(void);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A037DB-520E-4F40-8474-F4F162032BD8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62466" name="矩形 4">
            <a:extLst>
              <a:ext uri="{FF2B5EF4-FFF2-40B4-BE49-F238E27FC236}">
                <a16:creationId xmlns:a16="http://schemas.microsoft.com/office/drawing/2014/main" id="{299018C8-2ED2-4AC1-96E4-1F4109D7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92968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(3)</a:t>
            </a:r>
            <a:r>
              <a:rPr lang="zh-CN" altLang="en-US" sz="2400" dirty="0">
                <a:latin typeface="Arial" panose="020B0604020202020204" pitchFamily="34" charset="0"/>
              </a:rPr>
              <a:t> 主程序设计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2467" name="矩形 1">
            <a:extLst>
              <a:ext uri="{FF2B5EF4-FFF2-40B4-BE49-F238E27FC236}">
                <a16:creationId xmlns:a16="http://schemas.microsoft.com/office/drawing/2014/main" id="{3D896479-1003-40BC-8B57-EA7A57AF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39913"/>
            <a:ext cx="7632700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void irq_handler()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{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volatile unsigned char key_code = get_irqstatus() &amp; 0x3; 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					</a:t>
            </a:r>
            <a:r>
              <a:rPr lang="zh-CN" altLang="en-US" dirty="0">
                <a:latin typeface="Arial" panose="020B0604020202020204" pitchFamily="34" charset="0"/>
              </a:rPr>
              <a:t>// VIC0's status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clear_vectaddr();       </a:t>
            </a:r>
            <a:r>
              <a:rPr lang="en-US" altLang="zh-CN" dirty="0">
                <a:latin typeface="Arial" panose="020B0604020202020204" pitchFamily="34" charset="0"/>
              </a:rPr>
              <a:t>			</a:t>
            </a:r>
            <a:r>
              <a:rPr lang="zh-CN" altLang="en-US" dirty="0">
                <a:latin typeface="Arial" panose="020B0604020202020204" pitchFamily="34" charset="0"/>
              </a:rPr>
              <a:t> /* 清中断向量寄存器 */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clear_int_pend();			/* 清pending位 */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  if (key_code == 1)      </a:t>
            </a:r>
            <a:r>
              <a:rPr lang="en-US" altLang="zh-CN" dirty="0">
                <a:latin typeface="Arial" panose="020B0604020202020204" pitchFamily="34" charset="0"/>
              </a:rPr>
              <a:t>			</a:t>
            </a:r>
            <a:r>
              <a:rPr lang="zh-CN" altLang="en-US" dirty="0">
                <a:latin typeface="Arial" panose="020B0604020202020204" pitchFamily="34" charset="0"/>
              </a:rPr>
              <a:t>/* key1 */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	led1_on_off();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else if (key_code == 2) </a:t>
            </a:r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zh-CN" altLang="en-US" dirty="0">
                <a:latin typeface="Arial" panose="020B0604020202020204" pitchFamily="34" charset="0"/>
              </a:rPr>
              <a:t>/* key2 */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	led2_on_off();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	led1_on_off();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	led2_on_off();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5DC8428-B96C-4121-B47F-E5928C26BDFD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77724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8.2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S5PV210</a:t>
            </a: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的中断应用实例</a:t>
            </a:r>
          </a:p>
        </p:txBody>
      </p:sp>
      <p:sp>
        <p:nvSpPr>
          <p:cNvPr id="63490" name="矩形 4">
            <a:extLst>
              <a:ext uri="{FF2B5EF4-FFF2-40B4-BE49-F238E27FC236}">
                <a16:creationId xmlns:a16="http://schemas.microsoft.com/office/drawing/2014/main" id="{BB99052F-A69B-4A7C-997F-B487F26F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64405"/>
            <a:ext cx="7631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(3)</a:t>
            </a:r>
            <a:r>
              <a:rPr lang="zh-CN" altLang="en-US" sz="2400" dirty="0">
                <a:latin typeface="Arial" panose="020B0604020202020204" pitchFamily="34" charset="0"/>
              </a:rPr>
              <a:t> 主程序设计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3491" name="矩形 5">
            <a:extLst>
              <a:ext uri="{FF2B5EF4-FFF2-40B4-BE49-F238E27FC236}">
                <a16:creationId xmlns:a16="http://schemas.microsoft.com/office/drawing/2014/main" id="{3F2611C6-9170-44E8-AD44-861F08F2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43088"/>
            <a:ext cx="77771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int main(void)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int c = 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init_leds();		/*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初始化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GPIO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引脚 *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init_key();		/*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初始化按键中断 *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/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init_int();		/* </a:t>
            </a:r>
            <a:r>
              <a:rPr lang="zh-CN" altLang="mr-IN">
                <a:latin typeface="Arial" panose="020B0604020202020204" pitchFamily="34" charset="0"/>
                <a:ea typeface="Mangal" panose="02040503050203030202" pitchFamily="18" charset="0"/>
              </a:rPr>
              <a:t>初始化中断控制器、使能中断 *</a:t>
            </a: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/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mr-IN" altLang="zh-CN">
              <a:latin typeface="Arial" panose="020B0604020202020204" pitchFamily="34" charset="0"/>
              <a:ea typeface="Mangal" panose="02040503050203030202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	while (1);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mr-IN" altLang="zh-CN">
                <a:latin typeface="Arial" panose="020B0604020202020204" pitchFamily="34" charset="0"/>
                <a:ea typeface="Mangal" panose="02040503050203030202" pitchFamily="18" charset="0"/>
              </a:rPr>
              <a:t>}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B5165-3D22-4575-974C-4F203C0D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6D6F8-B120-406D-A322-EC51FCC111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6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588AFFDF-8551-4C7F-9430-21B00615A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970200"/>
            <a:ext cx="8458200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1) VIC0IRQSTATUS</a:t>
            </a:r>
            <a:r>
              <a:rPr lang="zh-CN" altLang="zh-CN" sz="2400" dirty="0"/>
              <a:t>、</a:t>
            </a:r>
            <a:r>
              <a:rPr lang="en-US" altLang="zh-CN" sz="2400" dirty="0"/>
              <a:t>VIC0FIQSTATUS</a:t>
            </a:r>
            <a:r>
              <a:rPr lang="zh-CN" altLang="zh-CN" sz="2400" dirty="0"/>
              <a:t>和</a:t>
            </a:r>
            <a:r>
              <a:rPr lang="en-US" altLang="zh-CN" sz="2400" dirty="0"/>
              <a:t>VIC0RAWINTR</a:t>
            </a:r>
            <a:r>
              <a:rPr lang="zh-CN" altLang="zh-CN" sz="2400" dirty="0"/>
              <a:t>寄存器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D8E586F-AA4C-4E51-955A-3CF44632974B}"/>
              </a:ext>
            </a:extLst>
          </p:cNvPr>
          <p:cNvSpPr txBox="1">
            <a:spLocks/>
          </p:cNvSpPr>
          <p:nvPr/>
        </p:nvSpPr>
        <p:spPr>
          <a:xfrm>
            <a:off x="814388" y="804863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7-2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98654D-4213-4E93-9219-502FF024C9CC}"/>
              </a:ext>
            </a:extLst>
          </p:cNvPr>
          <p:cNvSpPr/>
          <p:nvPr/>
        </p:nvSpPr>
        <p:spPr>
          <a:xfrm>
            <a:off x="784046" y="3013868"/>
            <a:ext cx="8096250" cy="83026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VIC0RAWINTR</a:t>
            </a:r>
            <a:r>
              <a:rPr lang="zh-CN" altLang="en-US" sz="2400" dirty="0"/>
              <a:t>寄存器，用来表示该中断在没有设置</a:t>
            </a:r>
            <a:r>
              <a:rPr lang="en-US" altLang="zh-CN" sz="2400" dirty="0"/>
              <a:t>VIC0INTENABLE</a:t>
            </a:r>
            <a:r>
              <a:rPr lang="zh-CN" altLang="en-US" sz="2400" dirty="0"/>
              <a:t>之前的中断状态，初值不确定。</a:t>
            </a:r>
          </a:p>
        </p:txBody>
      </p:sp>
    </p:spTree>
    <p:extLst>
      <p:ext uri="{BB962C8B-B14F-4D97-AF65-F5344CB8AC3E}">
        <p14:creationId xmlns:p14="http://schemas.microsoft.com/office/powerpoint/2010/main" val="8144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E23F0B75-0F73-45FD-A196-964C1B7588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1202" y="2013194"/>
            <a:ext cx="8458200" cy="82391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2) VIC0INTSELECT</a:t>
            </a:r>
            <a:r>
              <a:rPr lang="zh-CN" altLang="zh-CN" sz="2400" dirty="0"/>
              <a:t>、</a:t>
            </a:r>
            <a:r>
              <a:rPr lang="en-US" altLang="zh-CN" sz="2400" dirty="0"/>
              <a:t>VIC0INTENABLE</a:t>
            </a:r>
            <a:r>
              <a:rPr lang="zh-CN" altLang="zh-CN" sz="2400" dirty="0"/>
              <a:t>和</a:t>
            </a:r>
            <a:r>
              <a:rPr lang="en-US" altLang="zh-CN" sz="2400" dirty="0"/>
              <a:t>VIC0INTENCLEAR</a:t>
            </a:r>
            <a:r>
              <a:rPr lang="zh-CN" altLang="zh-CN" sz="2400" dirty="0"/>
              <a:t>寄存器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1B36B5-D9D0-4A03-B5C8-4919794B9BD4}"/>
              </a:ext>
            </a:extLst>
          </p:cNvPr>
          <p:cNvSpPr txBox="1">
            <a:spLocks/>
          </p:cNvSpPr>
          <p:nvPr/>
        </p:nvSpPr>
        <p:spPr>
          <a:xfrm>
            <a:off x="756444" y="804863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7-3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009122-10DD-404E-884B-7312A4B893BB}"/>
              </a:ext>
            </a:extLst>
          </p:cNvPr>
          <p:cNvSpPr/>
          <p:nvPr/>
        </p:nvSpPr>
        <p:spPr>
          <a:xfrm>
            <a:off x="736301" y="3035300"/>
            <a:ext cx="7923212" cy="21939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VIC0INTSELECT</a:t>
            </a:r>
            <a:r>
              <a:rPr lang="en-US" altLang="zh-CN" sz="2400" dirty="0"/>
              <a:t>32</a:t>
            </a:r>
            <a:r>
              <a:rPr lang="zh-CN" altLang="en-US" sz="2400" dirty="0"/>
              <a:t>位，每一位对应一个中断源，用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以选择中断源的中断类型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”表示</a:t>
            </a:r>
            <a:r>
              <a:rPr lang="en-US" altLang="zh-CN" sz="2400" dirty="0"/>
              <a:t>IRQ</a:t>
            </a:r>
            <a:r>
              <a:rPr lang="zh-CN" altLang="en-US" sz="2400" dirty="0"/>
              <a:t>中断，“</a:t>
            </a:r>
            <a:r>
              <a:rPr lang="en-US" altLang="zh-CN" sz="2400" dirty="0"/>
              <a:t>1</a:t>
            </a:r>
            <a:r>
              <a:rPr lang="zh-CN" altLang="en-US" sz="2400" dirty="0"/>
              <a:t>”表示</a:t>
            </a:r>
            <a:r>
              <a:rPr lang="en-US" altLang="zh-CN" sz="2400" dirty="0"/>
              <a:t>FIQ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pPr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所有中断源在中断请求时都要</a:t>
            </a:r>
            <a:r>
              <a:rPr lang="zh-CN" altLang="en-US" sz="2400" dirty="0">
                <a:solidFill>
                  <a:srgbClr val="9B4C25"/>
                </a:solidFill>
              </a:rPr>
              <a:t>确定使用哪一种中断模式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93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E02A6EB5-E9A6-4433-ABB7-C6A62E633E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78039"/>
            <a:ext cx="8458200" cy="612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2) VIC0INTSELECT</a:t>
            </a:r>
            <a:r>
              <a:rPr lang="zh-CN" altLang="zh-CN" sz="2400" dirty="0"/>
              <a:t>、</a:t>
            </a:r>
            <a:r>
              <a:rPr lang="en-US" altLang="zh-CN" sz="2400" dirty="0"/>
              <a:t>VIC0INTENABLE</a:t>
            </a:r>
            <a:r>
              <a:rPr lang="zh-CN" altLang="zh-CN" sz="2400" dirty="0"/>
              <a:t>和</a:t>
            </a:r>
            <a:r>
              <a:rPr lang="en-US" altLang="zh-CN" sz="2400" dirty="0"/>
              <a:t>VIC0INTENCLEAR</a:t>
            </a:r>
            <a:r>
              <a:rPr lang="zh-CN" altLang="zh-CN" sz="2400" dirty="0"/>
              <a:t>寄存器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53B9F99-135B-4B0C-8190-B178DA6F40B4}"/>
              </a:ext>
            </a:extLst>
          </p:cNvPr>
          <p:cNvSpPr txBox="1">
            <a:spLocks/>
          </p:cNvSpPr>
          <p:nvPr/>
        </p:nvSpPr>
        <p:spPr>
          <a:xfrm>
            <a:off x="827584" y="836022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7-4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12E47E-2D18-4233-BBD1-91BA517DB39C}"/>
              </a:ext>
            </a:extLst>
          </p:cNvPr>
          <p:cNvSpPr/>
          <p:nvPr/>
        </p:nvSpPr>
        <p:spPr>
          <a:xfrm>
            <a:off x="711018" y="2708920"/>
            <a:ext cx="8212137" cy="19383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VIC0INTENABLE</a:t>
            </a:r>
            <a:r>
              <a:rPr lang="en-US" altLang="zh-CN" sz="2400" dirty="0"/>
              <a:t>32</a:t>
            </a:r>
            <a:r>
              <a:rPr lang="zh-CN" altLang="en-US" sz="2400" dirty="0"/>
              <a:t>位，每一位对应一个中断源。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读（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400" dirty="0"/>
              <a:t>状态时，“</a:t>
            </a:r>
            <a:r>
              <a:rPr lang="en-US" altLang="zh-CN" sz="2400" dirty="0"/>
              <a:t>0</a:t>
            </a:r>
            <a:r>
              <a:rPr lang="zh-CN" altLang="en-US" sz="2400" dirty="0"/>
              <a:t>”表示对应的中断被挂起；“</a:t>
            </a:r>
            <a:r>
              <a:rPr lang="en-US" altLang="zh-CN" sz="2400" dirty="0"/>
              <a:t>1</a:t>
            </a:r>
            <a:r>
              <a:rPr lang="zh-CN" altLang="en-US" sz="2400" dirty="0"/>
              <a:t>”表示相应的中断被允许。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写（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400" dirty="0"/>
              <a:t>状态时：“</a:t>
            </a:r>
            <a:r>
              <a:rPr lang="en-US" altLang="zh-CN" sz="2400" dirty="0"/>
              <a:t>0</a:t>
            </a:r>
            <a:r>
              <a:rPr lang="zh-CN" altLang="en-US" sz="2400" dirty="0"/>
              <a:t>”对中断的状态没有影响；“</a:t>
            </a:r>
            <a:r>
              <a:rPr lang="en-US" altLang="zh-CN" sz="2400" dirty="0"/>
              <a:t>1</a:t>
            </a:r>
            <a:r>
              <a:rPr lang="zh-CN" altLang="en-US" sz="2400" dirty="0"/>
              <a:t>”表示中断使能，复位后所有中断不可用。</a:t>
            </a:r>
          </a:p>
        </p:txBody>
      </p:sp>
    </p:spTree>
    <p:extLst>
      <p:ext uri="{BB962C8B-B14F-4D97-AF65-F5344CB8AC3E}">
        <p14:creationId xmlns:p14="http://schemas.microsoft.com/office/powerpoint/2010/main" val="42871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4D79FCB8-FFF8-417F-ADDC-94F801212F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2455" y="1980580"/>
            <a:ext cx="8458200" cy="6127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2) VIC0INTSELECT</a:t>
            </a:r>
            <a:r>
              <a:rPr lang="zh-CN" altLang="zh-CN" sz="2400" dirty="0"/>
              <a:t>、</a:t>
            </a:r>
            <a:r>
              <a:rPr lang="en-US" altLang="zh-CN" sz="2400" dirty="0"/>
              <a:t>VIC0INTENABLE</a:t>
            </a:r>
            <a:r>
              <a:rPr lang="zh-CN" altLang="zh-CN" sz="2400" dirty="0"/>
              <a:t>和</a:t>
            </a:r>
            <a:r>
              <a:rPr lang="en-US" altLang="zh-CN" sz="2400" dirty="0"/>
              <a:t>VIC0INTENCLEAR</a:t>
            </a:r>
            <a:r>
              <a:rPr lang="zh-CN" altLang="zh-CN" sz="2400" dirty="0"/>
              <a:t>寄存器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C3E17E-AE78-49DE-819B-834340898FAE}"/>
              </a:ext>
            </a:extLst>
          </p:cNvPr>
          <p:cNvSpPr txBox="1">
            <a:spLocks/>
          </p:cNvSpPr>
          <p:nvPr/>
        </p:nvSpPr>
        <p:spPr>
          <a:xfrm>
            <a:off x="773580" y="804861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7-5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1EF8FA-B04C-4B6F-BAEF-681EEE83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55" y="2945162"/>
            <a:ext cx="79946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VIC0INTENCLEAR</a:t>
            </a:r>
            <a:r>
              <a:rPr lang="en-US" altLang="zh-CN" sz="2400" dirty="0">
                <a:latin typeface="Arial" panose="020B0604020202020204" pitchFamily="34" charset="0"/>
              </a:rPr>
              <a:t>32</a:t>
            </a:r>
            <a:r>
              <a:rPr lang="zh-CN" altLang="en-US" sz="2400" dirty="0">
                <a:latin typeface="Arial" panose="020B0604020202020204" pitchFamily="34" charset="0"/>
              </a:rPr>
              <a:t>位，每一位对应一个中断源。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buClrTx/>
            </a:pPr>
            <a:r>
              <a:rPr lang="zh-CN" altLang="en-US" sz="2400" dirty="0">
                <a:latin typeface="Arial" panose="020B0604020202020204" pitchFamily="34" charset="0"/>
              </a:rPr>
              <a:t>用于清除</a:t>
            </a:r>
            <a:r>
              <a:rPr lang="en-US" altLang="zh-CN" sz="2400" dirty="0">
                <a:latin typeface="Arial" panose="020B0604020202020204" pitchFamily="34" charset="0"/>
              </a:rPr>
              <a:t>VIC0INTENABLE</a:t>
            </a:r>
            <a:r>
              <a:rPr lang="zh-CN" altLang="en-US" sz="2400" dirty="0">
                <a:latin typeface="Arial" panose="020B0604020202020204" pitchFamily="34" charset="0"/>
              </a:rPr>
              <a:t>中相应的位，写入“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</a:rPr>
              <a:t>时把</a:t>
            </a:r>
            <a:r>
              <a:rPr lang="en-US" altLang="zh-CN" sz="2400" dirty="0">
                <a:latin typeface="Arial" panose="020B0604020202020204" pitchFamily="34" charset="0"/>
              </a:rPr>
              <a:t>VIC0INTENABLE</a:t>
            </a:r>
            <a:r>
              <a:rPr lang="zh-CN" altLang="en-US" sz="2400" dirty="0">
                <a:latin typeface="Arial" panose="020B0604020202020204" pitchFamily="34" charset="0"/>
              </a:rPr>
              <a:t>中开启的中断禁止掉，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E498854-60DD-4BE9-8450-57062B2812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038" y="1877686"/>
            <a:ext cx="8458200" cy="685800"/>
          </a:xfrm>
        </p:spPr>
        <p:txBody>
          <a:bodyPr>
            <a:no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cap="none" dirty="0"/>
              <a:t>3) VIC0ADDRESS</a:t>
            </a:r>
            <a:r>
              <a:rPr lang="zh-CN" altLang="zh-CN" sz="2400" cap="none" dirty="0"/>
              <a:t>和</a:t>
            </a:r>
            <a:r>
              <a:rPr lang="en-US" altLang="zh-CN" sz="2400" cap="none" dirty="0"/>
              <a:t>VIC0VECTADDR[0:31]</a:t>
            </a:r>
            <a:r>
              <a:rPr lang="zh-CN" altLang="zh-CN" sz="2400" cap="none" dirty="0"/>
              <a:t>寄存器</a:t>
            </a:r>
            <a:endParaRPr lang="en-US" altLang="zh-CN" sz="2400" cap="none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1EF799-E0E8-46AD-9F0A-B7B20E9BACB0}"/>
              </a:ext>
            </a:extLst>
          </p:cNvPr>
          <p:cNvSpPr txBox="1">
            <a:spLocks/>
          </p:cNvSpPr>
          <p:nvPr/>
        </p:nvSpPr>
        <p:spPr>
          <a:xfrm>
            <a:off x="828675" y="798003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7-6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CB525C-483A-44A4-B163-40E31BA2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606248"/>
            <a:ext cx="80676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VIC0ADDRESS</a:t>
            </a:r>
            <a:r>
              <a:rPr lang="zh-CN" altLang="en-US" sz="2400" dirty="0">
                <a:latin typeface="Arial" panose="020B0604020202020204" pitchFamily="34" charset="0"/>
              </a:rPr>
              <a:t>存储中断服务程序（</a:t>
            </a:r>
            <a:r>
              <a:rPr lang="en-US" altLang="zh-CN" sz="2400" dirty="0">
                <a:latin typeface="Arial" panose="020B0604020202020204" pitchFamily="34" charset="0"/>
              </a:rPr>
              <a:t>Interrupt Service Program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ISP</a:t>
            </a:r>
            <a:r>
              <a:rPr lang="zh-CN" altLang="en-US" sz="2400" dirty="0">
                <a:latin typeface="Arial" panose="020B0604020202020204" pitchFamily="34" charset="0"/>
              </a:rPr>
              <a:t>）的入口地址。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Tx/>
            </a:pPr>
            <a:r>
              <a:rPr lang="zh-CN" altLang="en-US" sz="2400" dirty="0">
                <a:latin typeface="Arial" panose="020B0604020202020204" pitchFamily="34" charset="0"/>
              </a:rPr>
              <a:t>中断处理完毕后必需清零。</a:t>
            </a:r>
          </a:p>
        </p:txBody>
      </p:sp>
    </p:spTree>
    <p:extLst>
      <p:ext uri="{BB962C8B-B14F-4D97-AF65-F5344CB8AC3E}">
        <p14:creationId xmlns:p14="http://schemas.microsoft.com/office/powerpoint/2010/main" val="12473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EF4E1B24-D3E1-4810-ABCB-09CBA65184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922387"/>
            <a:ext cx="8458200" cy="685800"/>
          </a:xfrm>
        </p:spPr>
        <p:txBody>
          <a:bodyPr>
            <a:no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 cap="none" dirty="0"/>
              <a:t>3) VIC0ADDRESS</a:t>
            </a:r>
            <a:r>
              <a:rPr lang="zh-CN" altLang="zh-CN" sz="2400" cap="none" dirty="0"/>
              <a:t>和</a:t>
            </a:r>
            <a:r>
              <a:rPr lang="en-US" altLang="zh-CN" sz="2400" cap="none" dirty="0"/>
              <a:t>VIC0VECTADDR[0:31]</a:t>
            </a:r>
            <a:r>
              <a:rPr lang="zh-CN" altLang="zh-CN" sz="2400" cap="none" dirty="0"/>
              <a:t>寄存器</a:t>
            </a:r>
            <a:endParaRPr lang="en-US" altLang="zh-CN" sz="2400" cap="none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9495483-FEFF-48BC-A219-BA96489D0235}"/>
              </a:ext>
            </a:extLst>
          </p:cNvPr>
          <p:cNvSpPr txBox="1">
            <a:spLocks/>
          </p:cNvSpPr>
          <p:nvPr/>
        </p:nvSpPr>
        <p:spPr>
          <a:xfrm>
            <a:off x="828675" y="761208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7-7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7342B2-1AC4-4A34-99C1-7E7FFD1A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" y="2742239"/>
            <a:ext cx="8067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VIC0VECTADDR0 ~ VIC0VECTADDR31</a:t>
            </a:r>
            <a:r>
              <a:rPr lang="zh-CN" altLang="en-US" sz="2400" dirty="0">
                <a:latin typeface="Arial" panose="020B0604020202020204" pitchFamily="34" charset="0"/>
              </a:rPr>
              <a:t>共</a:t>
            </a:r>
            <a:r>
              <a:rPr lang="en-US" altLang="zh-CN" sz="2400" dirty="0">
                <a:latin typeface="Arial" panose="020B0604020202020204" pitchFamily="34" charset="0"/>
              </a:rPr>
              <a:t>32</a:t>
            </a:r>
            <a:r>
              <a:rPr lang="zh-CN" altLang="en-US" sz="2400" dirty="0">
                <a:latin typeface="Arial" panose="020B0604020202020204" pitchFamily="34" charset="0"/>
              </a:rPr>
              <a:t>个寄存器，存储中断服务程序</a:t>
            </a:r>
            <a:r>
              <a:rPr lang="en-US" altLang="zh-CN" sz="2400" dirty="0">
                <a:latin typeface="Arial" panose="020B0604020202020204" pitchFamily="34" charset="0"/>
              </a:rPr>
              <a:t>ISP</a:t>
            </a:r>
            <a:r>
              <a:rPr lang="zh-CN" altLang="en-US" sz="2400" dirty="0">
                <a:latin typeface="Arial" panose="020B0604020202020204" pitchFamily="34" charset="0"/>
              </a:rPr>
              <a:t>的入口地址。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处理中断时，根据中断优先级，将</a:t>
            </a:r>
            <a:r>
              <a:rPr lang="en-US" altLang="zh-CN" sz="2400" dirty="0">
                <a:latin typeface="Arial" panose="020B0604020202020204" pitchFamily="34" charset="0"/>
              </a:rPr>
              <a:t>ISP</a:t>
            </a:r>
            <a:r>
              <a:rPr lang="zh-CN" altLang="en-US" sz="2400" dirty="0">
                <a:latin typeface="Arial" panose="020B0604020202020204" pitchFamily="34" charset="0"/>
              </a:rPr>
              <a:t>的入口地址由</a:t>
            </a:r>
            <a:r>
              <a:rPr lang="en-US" altLang="zh-CN" sz="2400" dirty="0">
                <a:latin typeface="Arial" panose="020B0604020202020204" pitchFamily="34" charset="0"/>
              </a:rPr>
              <a:t>VIC0VECTADDR[0:31]</a:t>
            </a:r>
            <a:r>
              <a:rPr lang="zh-CN" altLang="en-US" sz="2400" dirty="0">
                <a:latin typeface="Arial" panose="020B0604020202020204" pitchFamily="34" charset="0"/>
              </a:rPr>
              <a:t>中的一个送入</a:t>
            </a:r>
            <a:r>
              <a:rPr lang="en-US" altLang="zh-CN" sz="2400" dirty="0">
                <a:latin typeface="Arial" panose="020B0604020202020204" pitchFamily="34" charset="0"/>
              </a:rPr>
              <a:t>VIC0ADDRESS</a:t>
            </a:r>
            <a:r>
              <a:rPr lang="zh-CN" altLang="en-US" sz="2400" dirty="0">
                <a:latin typeface="Arial" panose="020B0604020202020204" pitchFamily="34" charset="0"/>
              </a:rPr>
              <a:t>，再由</a:t>
            </a:r>
            <a:r>
              <a:rPr lang="en-US" altLang="zh-CN" sz="2400" dirty="0">
                <a:latin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</a:rPr>
              <a:t>读取</a:t>
            </a:r>
            <a:r>
              <a:rPr lang="en-US" altLang="zh-CN" sz="2400" dirty="0">
                <a:latin typeface="Arial" panose="020B0604020202020204" pitchFamily="34" charset="0"/>
              </a:rPr>
              <a:t>VIC0ADDRESS</a:t>
            </a:r>
            <a:r>
              <a:rPr lang="zh-CN" altLang="en-US" sz="2400" dirty="0">
                <a:latin typeface="Arial" panose="020B0604020202020204" pitchFamily="34" charset="0"/>
              </a:rPr>
              <a:t>得到</a:t>
            </a:r>
            <a:r>
              <a:rPr lang="en-US" altLang="zh-CN" sz="2400" dirty="0">
                <a:latin typeface="Arial" panose="020B0604020202020204" pitchFamily="34" charset="0"/>
              </a:rPr>
              <a:t>ISP</a:t>
            </a:r>
            <a:r>
              <a:rPr lang="zh-CN" altLang="en-US" sz="2400" dirty="0">
                <a:latin typeface="Arial" panose="020B0604020202020204" pitchFamily="34" charset="0"/>
              </a:rPr>
              <a:t>的入口地址。</a:t>
            </a:r>
          </a:p>
        </p:txBody>
      </p:sp>
    </p:spTree>
    <p:extLst>
      <p:ext uri="{BB962C8B-B14F-4D97-AF65-F5344CB8AC3E}">
        <p14:creationId xmlns:p14="http://schemas.microsoft.com/office/powerpoint/2010/main" val="32185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D3AE-C76C-4700-ACD2-6B3C326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章 </a:t>
            </a:r>
            <a:r>
              <a:rPr lang="zh-CN" altLang="zh-CN" cap="none">
                <a:effectLst>
                  <a:outerShdw blurRad="38100" dist="38100" dir="2700000" algn="tl">
                    <a:srgbClr val="C0C0C0"/>
                  </a:outerShdw>
                </a:effectLst>
              </a:rPr>
              <a:t>中断体系结构</a:t>
            </a:r>
            <a:endParaRPr lang="zh-CN" altLang="en-US" cap="none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F305B7D5-6930-46B7-AFEC-D21A2E446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1413" y="2238375"/>
            <a:ext cx="5254625" cy="2054225"/>
          </a:xfrm>
        </p:spPr>
        <p:txBody>
          <a:bodyPr/>
          <a:lstStyle/>
          <a:p>
            <a:pPr eaLnBrk="1" hangingPunct="1"/>
            <a:r>
              <a:rPr lang="en-US" altLang="zh-CN" sz="2800" cap="none" dirty="0"/>
              <a:t>S5PV210</a:t>
            </a:r>
            <a:r>
              <a:rPr lang="zh-CN" altLang="zh-CN" sz="2800" cap="none" dirty="0"/>
              <a:t>中断体系结构</a:t>
            </a:r>
            <a:endParaRPr lang="en-US" altLang="zh-CN" sz="2800" cap="none" dirty="0"/>
          </a:p>
          <a:p>
            <a:pPr eaLnBrk="1" hangingPunct="1"/>
            <a:r>
              <a:rPr lang="en-US" altLang="zh-CN" sz="2800" cap="none" dirty="0"/>
              <a:t>S5PV210</a:t>
            </a:r>
            <a:r>
              <a:rPr lang="zh-CN" altLang="zh-CN" sz="2800" cap="none" dirty="0"/>
              <a:t>的中断应用实例</a:t>
            </a:r>
            <a:endParaRPr lang="zh-CN" altLang="en-US" sz="2800"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2227</Words>
  <Application>Microsoft Office PowerPoint</Application>
  <PresentationFormat>全屏显示(4:3)</PresentationFormat>
  <Paragraphs>231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Arial</vt:lpstr>
      <vt:lpstr>Mangal</vt:lpstr>
      <vt:lpstr>Times New Roman</vt:lpstr>
      <vt:lpstr>Tw Cen MT</vt:lpstr>
      <vt:lpstr>Wingdings</vt:lpstr>
      <vt:lpstr>Wingdings 2</vt:lpstr>
      <vt:lpstr>Capsules</vt:lpstr>
      <vt:lpstr>第9次课 嵌入式系统编程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第8章 中断体系结构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429</cp:revision>
  <dcterms:created xsi:type="dcterms:W3CDTF">2007-12-06T15:17:03Z</dcterms:created>
  <dcterms:modified xsi:type="dcterms:W3CDTF">2021-04-26T16:56:34Z</dcterms:modified>
</cp:coreProperties>
</file>