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5B619-5037-4D57-B746-9AA4B9C0B04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44026-C975-4530-BF80-5A223BB1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We can see a significant gap in the earnings between males and females over here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44026-C975-4530-BF80-5A223BB1F3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7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4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21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5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284C9B-23D0-4B65-B25C-78CF511DBD5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B356B8-FD8D-4197-9863-97EB389A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412FF1-C3C9-4FEB-BB07-6A31ADDB5C95}"/>
              </a:ext>
            </a:extLst>
          </p:cNvPr>
          <p:cNvSpPr/>
          <p:nvPr/>
        </p:nvSpPr>
        <p:spPr>
          <a:xfrm>
            <a:off x="1010317" y="2967335"/>
            <a:ext cx="101713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0"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Individual’s income exploring</a:t>
            </a:r>
            <a:endParaRPr lang="zh-CN" altLang="en-US" sz="6000" b="1" cap="none" spc="0" dirty="0">
              <a:ln w="0"/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77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ED0977-09D0-40DB-BE92-D7DB3E76AA2E}"/>
              </a:ext>
            </a:extLst>
          </p:cNvPr>
          <p:cNvSpPr txBox="1"/>
          <p:nvPr/>
        </p:nvSpPr>
        <p:spPr>
          <a:xfrm>
            <a:off x="412955" y="359817"/>
            <a:ext cx="626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Microsoft YaHei Light" panose="020B0502040204020203" pitchFamily="34" charset="-122"/>
              </a:rPr>
              <a:t>Income by </a:t>
            </a:r>
            <a:r>
              <a:rPr lang="en-US" sz="3600" dirty="0">
                <a:latin typeface="+mj-lt"/>
              </a:rPr>
              <a:t>Length of race</a:t>
            </a:r>
            <a:endParaRPr lang="en-US" sz="3600" b="1" dirty="0">
              <a:latin typeface="+mj-lt"/>
              <a:ea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012CDF-858F-4CD6-9F9B-13CA5607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184561"/>
            <a:ext cx="7069393" cy="52359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4FA7E4-F26C-471B-8A09-324CC6BD156C}"/>
              </a:ext>
            </a:extLst>
          </p:cNvPr>
          <p:cNvSpPr txBox="1"/>
          <p:nvPr/>
        </p:nvSpPr>
        <p:spPr>
          <a:xfrm>
            <a:off x="7600335" y="1184561"/>
            <a:ext cx="4365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Most of people are </a:t>
            </a:r>
          </a:p>
          <a:p>
            <a:r>
              <a:rPr lang="en-US" sz="3600" dirty="0"/>
              <a:t>White</a:t>
            </a:r>
          </a:p>
          <a:p>
            <a:endParaRPr lang="en-US" sz="3600" dirty="0"/>
          </a:p>
          <a:p>
            <a:r>
              <a:rPr lang="en-US" sz="3600" dirty="0"/>
              <a:t>Doesn’t show relationship between</a:t>
            </a:r>
          </a:p>
          <a:p>
            <a:r>
              <a:rPr lang="en-US" sz="3600" dirty="0"/>
              <a:t>Race and income</a:t>
            </a:r>
          </a:p>
        </p:txBody>
      </p:sp>
    </p:spTree>
    <p:extLst>
      <p:ext uri="{BB962C8B-B14F-4D97-AF65-F5344CB8AC3E}">
        <p14:creationId xmlns:p14="http://schemas.microsoft.com/office/powerpoint/2010/main" val="270790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ED48C9-EE85-4991-BFE9-68AE089B0EF2}"/>
              </a:ext>
            </a:extLst>
          </p:cNvPr>
          <p:cNvSpPr txBox="1"/>
          <p:nvPr/>
        </p:nvSpPr>
        <p:spPr>
          <a:xfrm>
            <a:off x="412955" y="359817"/>
            <a:ext cx="626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Microsoft YaHei Light" panose="020B0502040204020203" pitchFamily="34" charset="-122"/>
              </a:rPr>
              <a:t>Income by family</a:t>
            </a:r>
            <a:endParaRPr lang="en-US" sz="3600" b="1" dirty="0">
              <a:latin typeface="+mj-lt"/>
              <a:ea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84F19F-AE2A-4237-8039-B281F6DB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6" y="1170037"/>
            <a:ext cx="7305368" cy="52209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0F254C-D799-46EC-9AF5-FB5585AA2555}"/>
              </a:ext>
            </a:extLst>
          </p:cNvPr>
          <p:cNvSpPr txBox="1"/>
          <p:nvPr/>
        </p:nvSpPr>
        <p:spPr>
          <a:xfrm>
            <a:off x="7855974" y="1170037"/>
            <a:ext cx="40213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 50K</a:t>
            </a:r>
          </a:p>
          <a:p>
            <a:r>
              <a:rPr lang="en-US" sz="3200" dirty="0"/>
              <a:t>Husband and wife both 50%</a:t>
            </a:r>
          </a:p>
          <a:p>
            <a:endParaRPr lang="en-US" sz="3200" dirty="0"/>
          </a:p>
          <a:p>
            <a:r>
              <a:rPr lang="en-US" sz="3200" dirty="0"/>
              <a:t>Less than 50K</a:t>
            </a:r>
          </a:p>
          <a:p>
            <a:r>
              <a:rPr lang="en-US" sz="3200" dirty="0"/>
              <a:t>Unmarried </a:t>
            </a:r>
          </a:p>
          <a:p>
            <a:r>
              <a:rPr lang="en-US" sz="3200" dirty="0"/>
              <a:t>Own-child</a:t>
            </a:r>
          </a:p>
          <a:p>
            <a:r>
              <a:rPr lang="en-US" sz="3200" dirty="0"/>
              <a:t>Not in family</a:t>
            </a:r>
          </a:p>
        </p:txBody>
      </p:sp>
    </p:spTree>
    <p:extLst>
      <p:ext uri="{BB962C8B-B14F-4D97-AF65-F5344CB8AC3E}">
        <p14:creationId xmlns:p14="http://schemas.microsoft.com/office/powerpoint/2010/main" val="21506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39B1F9-0353-42C3-9CE1-E58D0E66A11A}"/>
              </a:ext>
            </a:extLst>
          </p:cNvPr>
          <p:cNvSpPr txBox="1"/>
          <p:nvPr/>
        </p:nvSpPr>
        <p:spPr>
          <a:xfrm>
            <a:off x="412955" y="359817"/>
            <a:ext cx="762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What feature related to income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F65EF7-1D6E-49BD-AF3E-F0C5225AEC8E}"/>
              </a:ext>
            </a:extLst>
          </p:cNvPr>
          <p:cNvSpPr txBox="1"/>
          <p:nvPr/>
        </p:nvSpPr>
        <p:spPr>
          <a:xfrm>
            <a:off x="668594" y="1510817"/>
            <a:ext cx="315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a typeface="Microsoft YaHei Light" panose="020B0502040204020203" pitchFamily="34" charset="-122"/>
              </a:rPr>
              <a:t>Gender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2E92BF-2AD4-41BC-BACD-C4E0EBDAA6A4}"/>
              </a:ext>
            </a:extLst>
          </p:cNvPr>
          <p:cNvSpPr txBox="1"/>
          <p:nvPr/>
        </p:nvSpPr>
        <p:spPr>
          <a:xfrm>
            <a:off x="668594" y="2493767"/>
            <a:ext cx="315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Age</a:t>
            </a:r>
            <a:endParaRPr lang="en-US" sz="4800" b="1" dirty="0">
              <a:ea typeface="Microsoft YaHei Light" panose="020B0502040204020203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3C2085-22C1-4A28-BAE7-551E49DF65D0}"/>
              </a:ext>
            </a:extLst>
          </p:cNvPr>
          <p:cNvSpPr txBox="1"/>
          <p:nvPr/>
        </p:nvSpPr>
        <p:spPr>
          <a:xfrm>
            <a:off x="668594" y="3550802"/>
            <a:ext cx="315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Education</a:t>
            </a:r>
            <a:endParaRPr lang="en-US" sz="4800" b="1" dirty="0">
              <a:ea typeface="Microsoft YaHei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A71EE2-82A8-4F9F-8260-2315D21DDE7F}"/>
              </a:ext>
            </a:extLst>
          </p:cNvPr>
          <p:cNvSpPr txBox="1"/>
          <p:nvPr/>
        </p:nvSpPr>
        <p:spPr>
          <a:xfrm>
            <a:off x="668594" y="4526446"/>
            <a:ext cx="374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Occupation	</a:t>
            </a:r>
            <a:endParaRPr lang="en-US" sz="4800" b="1" dirty="0">
              <a:ea typeface="Microsoft YaHei Light" panose="020B0502040204020203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3C70D4-74AC-4D29-972B-6AB0DDE2780C}"/>
              </a:ext>
            </a:extLst>
          </p:cNvPr>
          <p:cNvSpPr txBox="1"/>
          <p:nvPr/>
        </p:nvSpPr>
        <p:spPr>
          <a:xfrm>
            <a:off x="5953432" y="4526447"/>
            <a:ext cx="315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Family</a:t>
            </a:r>
            <a:endParaRPr lang="en-US" sz="4800" b="1" dirty="0">
              <a:ea typeface="Microsoft YaHei Light" panose="020B0502040204020203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5107E9-78C6-4453-A55B-4747FB83A67F}"/>
              </a:ext>
            </a:extLst>
          </p:cNvPr>
          <p:cNvSpPr txBox="1"/>
          <p:nvPr/>
        </p:nvSpPr>
        <p:spPr>
          <a:xfrm>
            <a:off x="5869856" y="3550803"/>
            <a:ext cx="300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Race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66C869-987B-4CAF-92BC-141A6EDD1007}"/>
              </a:ext>
            </a:extLst>
          </p:cNvPr>
          <p:cNvSpPr txBox="1"/>
          <p:nvPr/>
        </p:nvSpPr>
        <p:spPr>
          <a:xfrm>
            <a:off x="5842821" y="1510817"/>
            <a:ext cx="315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Work class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5DE98B-A4DE-4D9E-B759-EA74F162A759}"/>
              </a:ext>
            </a:extLst>
          </p:cNvPr>
          <p:cNvSpPr txBox="1"/>
          <p:nvPr/>
        </p:nvSpPr>
        <p:spPr>
          <a:xfrm>
            <a:off x="5911644" y="2493767"/>
            <a:ext cx="5923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Length of work</a:t>
            </a:r>
            <a:endParaRPr lang="en-US" sz="4800" b="1" dirty="0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6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58AC79-EDEA-4D26-AF5A-5CA2FC3B7BC1}"/>
              </a:ext>
            </a:extLst>
          </p:cNvPr>
          <p:cNvSpPr txBox="1"/>
          <p:nvPr/>
        </p:nvSpPr>
        <p:spPr>
          <a:xfrm>
            <a:off x="412955" y="359817"/>
            <a:ext cx="762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Overall income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2DF854-3863-44A4-A660-00F34C25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8" y="1238249"/>
            <a:ext cx="11268334" cy="52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1743C1-12EA-47DF-BD32-85EE88B79A35}"/>
              </a:ext>
            </a:extLst>
          </p:cNvPr>
          <p:cNvSpPr txBox="1"/>
          <p:nvPr/>
        </p:nvSpPr>
        <p:spPr>
          <a:xfrm>
            <a:off x="412955" y="359817"/>
            <a:ext cx="762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Income by gender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63F00F-3D69-444B-BA58-920E307B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55" y="1327355"/>
            <a:ext cx="6456494" cy="48856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CF87EF-881E-48D7-8C11-BB5CFE68471E}"/>
              </a:ext>
            </a:extLst>
          </p:cNvPr>
          <p:cNvSpPr txBox="1"/>
          <p:nvPr/>
        </p:nvSpPr>
        <p:spPr>
          <a:xfrm>
            <a:off x="7167716" y="1396181"/>
            <a:ext cx="46113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Male:</a:t>
            </a:r>
          </a:p>
          <a:p>
            <a:r>
              <a:rPr lang="en-US" sz="4000" dirty="0"/>
              <a:t>		over 50K : 30%</a:t>
            </a:r>
          </a:p>
          <a:p>
            <a:endParaRPr lang="en-US" sz="4000" dirty="0"/>
          </a:p>
          <a:p>
            <a:r>
              <a:rPr lang="en-US" sz="4000" dirty="0"/>
              <a:t>Female:</a:t>
            </a:r>
          </a:p>
          <a:p>
            <a:r>
              <a:rPr lang="en-US" sz="4000" dirty="0"/>
              <a:t>		over 50K : 10%</a:t>
            </a:r>
          </a:p>
        </p:txBody>
      </p:sp>
    </p:spTree>
    <p:extLst>
      <p:ext uri="{BB962C8B-B14F-4D97-AF65-F5344CB8AC3E}">
        <p14:creationId xmlns:p14="http://schemas.microsoft.com/office/powerpoint/2010/main" val="404221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41B6C-B15D-46A9-B5BE-84BEE7A72636}"/>
              </a:ext>
            </a:extLst>
          </p:cNvPr>
          <p:cNvSpPr txBox="1"/>
          <p:nvPr/>
        </p:nvSpPr>
        <p:spPr>
          <a:xfrm>
            <a:off x="412955" y="359817"/>
            <a:ext cx="762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Microsoft YaHei Light" panose="020B0502040204020203" pitchFamily="34" charset="-122"/>
              </a:rPr>
              <a:t>Income</a:t>
            </a:r>
            <a:r>
              <a:rPr lang="en-US" sz="4000" dirty="0">
                <a:latin typeface="+mj-lt"/>
                <a:ea typeface="Microsoft YaHei Light" panose="020B0502040204020203" pitchFamily="34" charset="-122"/>
              </a:rPr>
              <a:t> by age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FFC402-B461-4513-A075-6AC1C0E8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" y="1157829"/>
            <a:ext cx="6263149" cy="52626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27AF92-288C-44B0-9939-6614D760F57F}"/>
              </a:ext>
            </a:extLst>
          </p:cNvPr>
          <p:cNvSpPr txBox="1"/>
          <p:nvPr/>
        </p:nvSpPr>
        <p:spPr>
          <a:xfrm>
            <a:off x="7069394" y="1157829"/>
            <a:ext cx="48964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Microsoft YaHei Light" panose="020B0502040204020203" pitchFamily="34" charset="-122"/>
              </a:rPr>
              <a:t>By age increase:</a:t>
            </a:r>
          </a:p>
          <a:p>
            <a:endParaRPr lang="en-US" sz="4000" dirty="0">
              <a:ea typeface="Microsoft YaHei Light" panose="020B0502040204020203" pitchFamily="34" charset="-122"/>
            </a:endParaRPr>
          </a:p>
          <a:p>
            <a:r>
              <a:rPr lang="en-US" sz="4000" dirty="0">
                <a:ea typeface="Microsoft YaHei Light" panose="020B0502040204020203" pitchFamily="34" charset="-122"/>
              </a:rPr>
              <a:t>Over 50K :  			</a:t>
            </a:r>
            <a:r>
              <a:rPr lang="zh-CN" altLang="en-US" sz="4000" dirty="0">
                <a:ea typeface="Microsoft YaHei Light" panose="020B0502040204020203" pitchFamily="34" charset="-122"/>
              </a:rPr>
              <a:t>↑</a:t>
            </a:r>
            <a:endParaRPr lang="en-US" altLang="zh-CN" sz="4000" dirty="0">
              <a:ea typeface="Microsoft YaHei Light" panose="020B0502040204020203" pitchFamily="34" charset="-122"/>
            </a:endParaRPr>
          </a:p>
          <a:p>
            <a:r>
              <a:rPr lang="en-US" altLang="zh-CN" sz="4000" dirty="0">
                <a:ea typeface="Microsoft YaHei Light" panose="020B0502040204020203" pitchFamily="34" charset="-122"/>
              </a:rPr>
              <a:t>Less than 50K </a:t>
            </a:r>
            <a:r>
              <a:rPr lang="zh-CN" altLang="en-US" sz="4000" dirty="0">
                <a:ea typeface="Microsoft YaHei Light" panose="020B0502040204020203" pitchFamily="34" charset="-122"/>
              </a:rPr>
              <a:t>：↓</a:t>
            </a:r>
            <a:endParaRPr lang="en-US" sz="4000" dirty="0"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19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612784-3F44-405E-990A-F08E3895BBE9}"/>
              </a:ext>
            </a:extLst>
          </p:cNvPr>
          <p:cNvSpPr txBox="1"/>
          <p:nvPr/>
        </p:nvSpPr>
        <p:spPr>
          <a:xfrm>
            <a:off x="412955" y="359817"/>
            <a:ext cx="762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Microsoft YaHei Light" panose="020B0502040204020203" pitchFamily="34" charset="-122"/>
              </a:rPr>
              <a:t>Income </a:t>
            </a:r>
            <a:r>
              <a:rPr lang="en-US" sz="3600" dirty="0">
                <a:latin typeface="+mj-lt"/>
                <a:ea typeface="Microsoft YaHei Light" panose="020B0502040204020203" pitchFamily="34" charset="-122"/>
              </a:rPr>
              <a:t>by</a:t>
            </a:r>
            <a:r>
              <a:rPr lang="en-US" sz="4000" dirty="0">
                <a:latin typeface="+mj-lt"/>
                <a:ea typeface="Microsoft YaHei Light" panose="020B0502040204020203" pitchFamily="34" charset="-122"/>
              </a:rPr>
              <a:t> </a:t>
            </a:r>
            <a:r>
              <a:rPr lang="en-US" altLang="zh-CN" sz="4000" dirty="0">
                <a:latin typeface="+mj-lt"/>
                <a:ea typeface="Microsoft YaHei Light" panose="020B0502040204020203" pitchFamily="34" charset="-122"/>
              </a:rPr>
              <a:t>education</a:t>
            </a:r>
            <a:endParaRPr lang="en-US" sz="4000" dirty="0">
              <a:latin typeface="+mj-lt"/>
              <a:ea typeface="Microsoft YaHei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A4D46-D655-4DE6-B554-D2CBE8C46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244471"/>
            <a:ext cx="7836309" cy="52537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DA5C79-513D-4A37-9FD5-69AC987657DC}"/>
              </a:ext>
            </a:extLst>
          </p:cNvPr>
          <p:cNvSpPr txBox="1"/>
          <p:nvPr/>
        </p:nvSpPr>
        <p:spPr>
          <a:xfrm>
            <a:off x="8514735" y="1244471"/>
            <a:ext cx="34412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before 50K:</a:t>
            </a:r>
          </a:p>
          <a:p>
            <a:r>
              <a:rPr lang="en-US" sz="4000" dirty="0"/>
              <a:t>Before 12</a:t>
            </a:r>
            <a:r>
              <a:rPr lang="en-US" sz="4000" baseline="30000" dirty="0"/>
              <a:t>th</a:t>
            </a:r>
            <a:endParaRPr lang="en-US" sz="4000" dirty="0"/>
          </a:p>
          <a:p>
            <a:endParaRPr lang="en-US" sz="4000" dirty="0"/>
          </a:p>
          <a:p>
            <a:r>
              <a:rPr lang="en-US" sz="2800" dirty="0"/>
              <a:t>Over 50K:</a:t>
            </a:r>
          </a:p>
          <a:p>
            <a:r>
              <a:rPr lang="en-US" sz="4000" dirty="0"/>
              <a:t>Hs, college,</a:t>
            </a:r>
          </a:p>
          <a:p>
            <a:r>
              <a:rPr lang="en-US" sz="4000" dirty="0"/>
              <a:t>Master and higher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383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895323-04AB-4FE1-BEF2-AE7100318BFE}"/>
              </a:ext>
            </a:extLst>
          </p:cNvPr>
          <p:cNvSpPr txBox="1"/>
          <p:nvPr/>
        </p:nvSpPr>
        <p:spPr>
          <a:xfrm>
            <a:off x="412955" y="359817"/>
            <a:ext cx="762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Microsoft YaHei Light" panose="020B0502040204020203" pitchFamily="34" charset="-122"/>
              </a:rPr>
              <a:t>Income </a:t>
            </a:r>
            <a:r>
              <a:rPr lang="en-US" sz="3600" dirty="0">
                <a:latin typeface="+mj-lt"/>
                <a:ea typeface="Microsoft YaHei Light" panose="020B0502040204020203" pitchFamily="34" charset="-122"/>
              </a:rPr>
              <a:t>by</a:t>
            </a:r>
            <a:r>
              <a:rPr lang="en-US" sz="4000" dirty="0">
                <a:latin typeface="+mj-lt"/>
                <a:ea typeface="Microsoft YaHei Light" panose="020B0502040204020203" pitchFamily="34" charset="-122"/>
              </a:rPr>
              <a:t> occupation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EFFF11-BB47-4681-9C6B-F9CD71E5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143612"/>
            <a:ext cx="7000568" cy="54341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D4C100-5996-4AC6-B1D7-2E7C85465130}"/>
              </a:ext>
            </a:extLst>
          </p:cNvPr>
          <p:cNvSpPr txBox="1"/>
          <p:nvPr/>
        </p:nvSpPr>
        <p:spPr>
          <a:xfrm>
            <a:off x="7413523" y="1067703"/>
            <a:ext cx="47784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 50K</a:t>
            </a:r>
          </a:p>
          <a:p>
            <a:r>
              <a:rPr lang="en-US" sz="3200" i="0" dirty="0">
                <a:effectLst/>
              </a:rPr>
              <a:t>Exec-managerial : 50%</a:t>
            </a:r>
          </a:p>
          <a:p>
            <a:r>
              <a:rPr lang="en-US" sz="3200" i="0" dirty="0">
                <a:effectLst/>
              </a:rPr>
              <a:t>Prof-specialty</a:t>
            </a:r>
            <a:r>
              <a:rPr lang="en-US" sz="3200" dirty="0"/>
              <a:t> : 33%</a:t>
            </a:r>
          </a:p>
          <a:p>
            <a:endParaRPr lang="en-US" sz="3200" dirty="0"/>
          </a:p>
          <a:p>
            <a:r>
              <a:rPr lang="en-US" sz="3200" b="1" dirty="0"/>
              <a:t>Less than 50K</a:t>
            </a:r>
            <a:r>
              <a:rPr lang="en-US" sz="3200" b="1" i="0" dirty="0">
                <a:effectLst/>
                <a:latin typeface="Inter"/>
              </a:rPr>
              <a:t> </a:t>
            </a:r>
          </a:p>
          <a:p>
            <a:r>
              <a:rPr lang="en-US" sz="3200" i="0" dirty="0">
                <a:effectLst/>
              </a:rPr>
              <a:t>Farming-fishing</a:t>
            </a:r>
            <a:endParaRPr lang="en-US" sz="3200" dirty="0"/>
          </a:p>
          <a:p>
            <a:r>
              <a:rPr lang="en-US" sz="3200" i="0" dirty="0">
                <a:effectLst/>
              </a:rPr>
              <a:t>Machine-op-inspect </a:t>
            </a:r>
          </a:p>
          <a:p>
            <a:r>
              <a:rPr lang="en-US" sz="3200" i="0" dirty="0">
                <a:effectLst/>
              </a:rPr>
              <a:t>Other-service</a:t>
            </a:r>
          </a:p>
          <a:p>
            <a:r>
              <a:rPr lang="en-US" sz="3200" i="0" dirty="0">
                <a:effectLst/>
              </a:rPr>
              <a:t>Adm-clerical </a:t>
            </a:r>
          </a:p>
          <a:p>
            <a:r>
              <a:rPr lang="en-US" sz="3200" i="0" dirty="0">
                <a:effectLst/>
              </a:rPr>
              <a:t>Transport-moving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63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955012-3BEE-462E-A91A-1EF9E8DBFACB}"/>
              </a:ext>
            </a:extLst>
          </p:cNvPr>
          <p:cNvSpPr txBox="1"/>
          <p:nvPr/>
        </p:nvSpPr>
        <p:spPr>
          <a:xfrm>
            <a:off x="412955" y="359817"/>
            <a:ext cx="762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ea typeface="Microsoft YaHei Light" panose="020B0502040204020203" pitchFamily="34" charset="-122"/>
              </a:rPr>
              <a:t>Income </a:t>
            </a:r>
            <a:r>
              <a:rPr lang="en-US" sz="3600" dirty="0">
                <a:latin typeface="+mj-lt"/>
                <a:ea typeface="Microsoft YaHei Light" panose="020B0502040204020203" pitchFamily="34" charset="-122"/>
              </a:rPr>
              <a:t>by</a:t>
            </a:r>
            <a:r>
              <a:rPr lang="en-US" sz="4000" dirty="0">
                <a:latin typeface="+mj-lt"/>
                <a:ea typeface="Microsoft YaHei Light" panose="020B0502040204020203" pitchFamily="34" charset="-122"/>
              </a:rPr>
              <a:t> w</a:t>
            </a:r>
            <a:r>
              <a:rPr lang="en-US" sz="4000" dirty="0">
                <a:latin typeface="+mj-lt"/>
              </a:rPr>
              <a:t>ork class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482854-5F38-4B41-9AA2-BE359C8A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099931"/>
            <a:ext cx="7413522" cy="53982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260087-1EAA-41DF-A3CA-ECE2FD90DE63}"/>
              </a:ext>
            </a:extLst>
          </p:cNvPr>
          <p:cNvSpPr txBox="1"/>
          <p:nvPr/>
        </p:nvSpPr>
        <p:spPr>
          <a:xfrm>
            <a:off x="7973961" y="1099931"/>
            <a:ext cx="3952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 50K</a:t>
            </a:r>
          </a:p>
          <a:p>
            <a:r>
              <a:rPr lang="en-US" sz="3600" dirty="0"/>
              <a:t>20% of private</a:t>
            </a:r>
          </a:p>
          <a:p>
            <a:r>
              <a:rPr lang="en-US" sz="3600" dirty="0"/>
              <a:t>80% are not</a:t>
            </a:r>
          </a:p>
          <a:p>
            <a:endParaRPr lang="en-US" sz="3600" dirty="0"/>
          </a:p>
          <a:p>
            <a:r>
              <a:rPr lang="en-US" sz="3600" dirty="0"/>
              <a:t>In self-employed</a:t>
            </a:r>
          </a:p>
          <a:p>
            <a:r>
              <a:rPr lang="en-US" sz="3600" dirty="0"/>
              <a:t> more than &gt;50K</a:t>
            </a:r>
          </a:p>
          <a:p>
            <a:endParaRPr lang="en-US" sz="3600" dirty="0"/>
          </a:p>
          <a:p>
            <a:r>
              <a:rPr lang="en-US" sz="3600" dirty="0"/>
              <a:t>Less than 50K</a:t>
            </a:r>
          </a:p>
          <a:p>
            <a:r>
              <a:rPr lang="en-US" sz="3600" dirty="0"/>
              <a:t>Most of them</a:t>
            </a:r>
          </a:p>
        </p:txBody>
      </p:sp>
    </p:spTree>
    <p:extLst>
      <p:ext uri="{BB962C8B-B14F-4D97-AF65-F5344CB8AC3E}">
        <p14:creationId xmlns:p14="http://schemas.microsoft.com/office/powerpoint/2010/main" val="125626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A5409F-CD3B-4D90-B6CB-6FC9D2928273}"/>
              </a:ext>
            </a:extLst>
          </p:cNvPr>
          <p:cNvSpPr txBox="1"/>
          <p:nvPr/>
        </p:nvSpPr>
        <p:spPr>
          <a:xfrm>
            <a:off x="412955" y="359817"/>
            <a:ext cx="626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Microsoft YaHei Light" panose="020B0502040204020203" pitchFamily="34" charset="-122"/>
              </a:rPr>
              <a:t>Income by </a:t>
            </a:r>
            <a:r>
              <a:rPr lang="en-US" sz="3600" dirty="0">
                <a:latin typeface="+mj-lt"/>
              </a:rPr>
              <a:t>Length of work</a:t>
            </a:r>
            <a:endParaRPr lang="en-US" sz="3600" b="1" dirty="0">
              <a:latin typeface="+mj-lt"/>
              <a:ea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65DC10-B030-40EA-87F5-F10A060A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6" y="1199534"/>
            <a:ext cx="7089058" cy="51717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FB7F55-AF27-4161-9CD5-6FBDF724C080}"/>
              </a:ext>
            </a:extLst>
          </p:cNvPr>
          <p:cNvSpPr txBox="1"/>
          <p:nvPr/>
        </p:nvSpPr>
        <p:spPr>
          <a:xfrm>
            <a:off x="7698657" y="1199534"/>
            <a:ext cx="4296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Some correlation </a:t>
            </a:r>
          </a:p>
          <a:p>
            <a:endParaRPr lang="en-US" sz="3600" dirty="0"/>
          </a:p>
          <a:p>
            <a:r>
              <a:rPr lang="en-US" sz="3600" dirty="0"/>
              <a:t>More time ≠</a:t>
            </a:r>
          </a:p>
          <a:p>
            <a:r>
              <a:rPr lang="en-US" sz="3600" dirty="0"/>
              <a:t>More income</a:t>
            </a:r>
          </a:p>
          <a:p>
            <a:endParaRPr lang="en-US" sz="3600" dirty="0"/>
          </a:p>
          <a:p>
            <a:r>
              <a:rPr lang="en-US" altLang="zh-CN" sz="3600" dirty="0"/>
              <a:t>Over 50K </a:t>
            </a:r>
          </a:p>
          <a:p>
            <a:r>
              <a:rPr lang="en-US" sz="3600" dirty="0"/>
              <a:t>50</a:t>
            </a:r>
            <a:r>
              <a:rPr lang="en-US" altLang="zh-CN" sz="3600" dirty="0"/>
              <a:t>-60 are close to be same as less than 50K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1481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101</TotalTime>
  <Words>204</Words>
  <Application>Microsoft Office PowerPoint</Application>
  <PresentationFormat>宽屏</PresentationFormat>
  <Paragraphs>74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Inter</vt:lpstr>
      <vt:lpstr>Microsoft YaHei Light</vt:lpstr>
      <vt:lpstr>Calibri</vt:lpstr>
      <vt:lpstr>Calisto MT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旭东 李</dc:creator>
  <cp:lastModifiedBy>旭东 李</cp:lastModifiedBy>
  <cp:revision>6</cp:revision>
  <dcterms:created xsi:type="dcterms:W3CDTF">2022-02-26T03:24:10Z</dcterms:created>
  <dcterms:modified xsi:type="dcterms:W3CDTF">2022-02-26T05:05:47Z</dcterms:modified>
</cp:coreProperties>
</file>