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42" autoAdjust="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6B50-838F-41CB-9755-297498D9411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8016-9152-43EC-A68F-ED451D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E8016-9152-43EC-A68F-ED451DA4F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0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72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2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A41B-EFC2-4020-BF2C-1D025E05176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762405-B310-498C-A2A9-F1CD67C2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4C11AA-FF06-43A0-A584-4AFC12D2CAFF}"/>
              </a:ext>
            </a:extLst>
          </p:cNvPr>
          <p:cNvSpPr/>
          <p:nvPr/>
        </p:nvSpPr>
        <p:spPr>
          <a:xfrm>
            <a:off x="320511" y="169683"/>
            <a:ext cx="10473180" cy="131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A9954D-0BB9-45E3-82C1-FDD94C5C71A0}"/>
              </a:ext>
            </a:extLst>
          </p:cNvPr>
          <p:cNvSpPr/>
          <p:nvPr/>
        </p:nvSpPr>
        <p:spPr>
          <a:xfrm>
            <a:off x="320511" y="1611984"/>
            <a:ext cx="5081049" cy="4918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94EFA9-8511-47EF-8F86-937BD8FD4626}"/>
              </a:ext>
            </a:extLst>
          </p:cNvPr>
          <p:cNvSpPr/>
          <p:nvPr/>
        </p:nvSpPr>
        <p:spPr>
          <a:xfrm>
            <a:off x="5712642" y="1611985"/>
            <a:ext cx="5081049" cy="4918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B45056-C491-4098-9002-0EF3D84A79E0}"/>
              </a:ext>
            </a:extLst>
          </p:cNvPr>
          <p:cNvSpPr txBox="1"/>
          <p:nvPr/>
        </p:nvSpPr>
        <p:spPr>
          <a:xfrm>
            <a:off x="320511" y="226989"/>
            <a:ext cx="10473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297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Worksheet </a:t>
            </a:r>
            <a:br>
              <a:rPr lang="en-US" sz="1200" b="1" i="0" u="none" strike="noStrike" dirty="0">
                <a:solidFill>
                  <a:srgbClr val="29748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method for Big Mountain Resort, b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efore the next quarter</a:t>
            </a:r>
            <a:r>
              <a:rPr lang="en-US" sz="16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u="none" strike="noStrike" dirty="0">
                <a:solidFill>
                  <a:srgbClr val="000000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educe the  20% cost increase caused by the additional chair, and ensuring the reasonable use of each part of the land, and repositioning the ticket price. </a:t>
            </a:r>
            <a:br>
              <a:rPr lang="en-US" sz="1800" b="1" i="0" u="none" strike="noStrike" dirty="0">
                <a:effectLst/>
                <a:latin typeface="Quattrocento Sans"/>
              </a:rPr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0DA2C5-13CF-43F3-927B-3538F311E429}"/>
              </a:ext>
            </a:extLst>
          </p:cNvPr>
          <p:cNvSpPr txBox="1"/>
          <p:nvPr/>
        </p:nvSpPr>
        <p:spPr>
          <a:xfrm>
            <a:off x="320511" y="1706252"/>
            <a:ext cx="50810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Resort, a ski resort in Montana, provides 350,000 high-quality skiing experiences every year. However, these chair lifts caused unexpected operating costs of up to $1,540,000. The company hopes to cut operating costs by 20% without changing fares. On the contrary, it is necessary to increase the number of votes by 15% based on market average pricing in order to maintain a breakeven. </a:t>
            </a: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riteria for success</a:t>
            </a:r>
          </a:p>
          <a:p>
            <a:endParaRPr lang="en-US" sz="2000" b="1" i="0" u="none" strike="noStrike" dirty="0">
              <a:solidFill>
                <a:srgbClr val="002C4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Reduce chair lift operating costs by 20% before next quarter.</a:t>
            </a:r>
          </a:p>
          <a:p>
            <a:endParaRPr lang="en-US" sz="1400" dirty="0">
              <a:solidFill>
                <a:srgbClr val="000000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0000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solution space 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Confirm the rationality of each route based on the scope of the chair lift work. Re-plan the operation plan of the chair lift by analyzing the running time, number of people and income. </a:t>
            </a:r>
            <a:br>
              <a:rPr lang="en-US" sz="1400" dirty="0"/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73907E-EFF5-474E-A701-DD9358C6304E}"/>
              </a:ext>
            </a:extLst>
          </p:cNvPr>
          <p:cNvSpPr txBox="1"/>
          <p:nvPr/>
        </p:nvSpPr>
        <p:spPr>
          <a:xfrm>
            <a:off x="5712641" y="1706252"/>
            <a:ext cx="50810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 within solution space</a:t>
            </a:r>
            <a:endParaRPr lang="en-US" sz="2000" b="1" i="0" u="none" strike="noStrike" dirty="0">
              <a:solidFill>
                <a:srgbClr val="002C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charge a premium that is higher than the average price, it may have an impact on passenger flow.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chair lift configuration may have design flaws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C4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to provide key insight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Jimmy Blackburn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(Director of Operations)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Alesha Eisen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 Manager)</a:t>
            </a: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2C46"/>
                </a:solidFill>
                <a:effectLst/>
                <a:latin typeface="Arial" panose="020B0604020202020204" pitchFamily="34" charset="0"/>
              </a:rPr>
              <a:t>Key data sources </a:t>
            </a:r>
            <a:endParaRPr lang="en-US" sz="1400" b="1" dirty="0">
              <a:effectLst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Market average pricing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Financial Statements for the Last Quarter </a:t>
            </a: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br>
              <a:rPr lang="en-US" sz="1400" dirty="0"/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6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93CA-5B5D-4AE2-B87A-8F291056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5175" y="56315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A84D6-8042-4225-9651-7AD68071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ticket price of Big Mountain Resort is lower than expected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Expected price is $93.93, actual is $81.00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that are most relevant to the ticket price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vertical drop, runs, snow making area,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fastQuards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future plan to increase revenue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run, chairs, and vertical drop features that tourists can directly feel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opportunities for night skiing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0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2B903AE-6333-4F08-A935-911E8B0B87F3}"/>
              </a:ext>
            </a:extLst>
          </p:cNvPr>
          <p:cNvGrpSpPr/>
          <p:nvPr/>
        </p:nvGrpSpPr>
        <p:grpSpPr>
          <a:xfrm>
            <a:off x="436051" y="1527142"/>
            <a:ext cx="5050350" cy="3601906"/>
            <a:chOff x="238087" y="1086761"/>
            <a:chExt cx="5721587" cy="48815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0DDC98-7C98-4597-A890-A907F33A6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87" y="1086761"/>
              <a:ext cx="5721587" cy="488159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5C1B6E-2E20-437A-9853-D5F8859316B0}"/>
                </a:ext>
              </a:extLst>
            </p:cNvPr>
            <p:cNvSpPr/>
            <p:nvPr/>
          </p:nvSpPr>
          <p:spPr>
            <a:xfrm>
              <a:off x="1557746" y="3611880"/>
              <a:ext cx="3688080" cy="140970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FF00"/>
                </a:highlight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67C9DA0-0152-492D-9373-BAFFF1ED85BE}"/>
              </a:ext>
            </a:extLst>
          </p:cNvPr>
          <p:cNvSpPr txBox="1"/>
          <p:nvPr/>
        </p:nvSpPr>
        <p:spPr>
          <a:xfrm>
            <a:off x="1619746" y="565608"/>
            <a:ext cx="9935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and Scatter plot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5A513B-0852-4A67-9964-A1AABA9B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89" y="1527141"/>
            <a:ext cx="2684926" cy="10715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A437E7-FD70-4DE6-91FF-085C79F90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44" y="2565065"/>
            <a:ext cx="5586127" cy="1151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D7BBA8-6674-421F-B332-A79EE0C93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317" y="1422069"/>
            <a:ext cx="2934413" cy="11429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5A49509-0ADB-4D3F-A8BD-739A7A46A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2313" y="3708358"/>
            <a:ext cx="2751673" cy="11608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438C0AB-10F1-4CA5-8D67-125486BA6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3986" y="3716990"/>
            <a:ext cx="2877441" cy="11251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1F18156-9943-4249-AF24-2A418E29DC76}"/>
              </a:ext>
            </a:extLst>
          </p:cNvPr>
          <p:cNvSpPr txBox="1"/>
          <p:nvPr/>
        </p:nvSpPr>
        <p:spPr>
          <a:xfrm>
            <a:off x="515007" y="5129048"/>
            <a:ext cx="10941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 maps indicates the most relevant feature with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adultweekend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ticket price is vertical drop,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fastQuards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runs and snow making area.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Trams, total chairs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DaysOpenLastyear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have high relevance.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scatter plot, trams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fastquads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didn't appear as linear relationship with ticket price, so they may not use as features for future training model.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of chairs and runs are similarly. They may increase at the same time.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resort_night_skiing_state_ratio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ticket price by interest more people at night.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of the vertical decline shows that it is another viable option to increase the ticket price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BCB9-4779-4342-8ED4-8FC88F33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818191"/>
          </a:xfrm>
        </p:spPr>
        <p:txBody>
          <a:bodyPr/>
          <a:lstStyle/>
          <a:p>
            <a:r>
              <a:rPr lang="en-US" dirty="0"/>
              <a:t>Linear model and random forest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3408F8-6EB4-4B65-86AD-5DBCF35B8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43" y="1442301"/>
            <a:ext cx="58578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BFA062-87F7-492E-8D69-5F8ECD8D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1" y="1354752"/>
            <a:ext cx="5267784" cy="39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1F6126-CEBB-4104-AC58-1A917B44954F}"/>
              </a:ext>
            </a:extLst>
          </p:cNvPr>
          <p:cNvSpPr txBox="1"/>
          <p:nvPr/>
        </p:nvSpPr>
        <p:spPr>
          <a:xfrm>
            <a:off x="1517515" y="5684676"/>
            <a:ext cx="2548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K = 8 </a:t>
            </a:r>
          </a:p>
          <a:p>
            <a:r>
              <a:rPr lang="en-US" dirty="0"/>
              <a:t>Model score = 0.681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CB378B-8286-4FF3-BF07-9F337DCB114E}"/>
              </a:ext>
            </a:extLst>
          </p:cNvPr>
          <p:cNvSpPr txBox="1"/>
          <p:nvPr/>
        </p:nvSpPr>
        <p:spPr>
          <a:xfrm>
            <a:off x="6780180" y="6147651"/>
            <a:ext cx="312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score = 0.71</a:t>
            </a:r>
          </a:p>
        </p:txBody>
      </p:sp>
    </p:spTree>
    <p:extLst>
      <p:ext uri="{BB962C8B-B14F-4D97-AF65-F5344CB8AC3E}">
        <p14:creationId xmlns:p14="http://schemas.microsoft.com/office/powerpoint/2010/main" val="354834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9F7D8-E9E4-4A85-A7D6-618DE1FA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6289"/>
            <a:ext cx="8911687" cy="735756"/>
          </a:xfrm>
        </p:spPr>
        <p:txBody>
          <a:bodyPr/>
          <a:lstStyle/>
          <a:p>
            <a:r>
              <a:rPr lang="en-US" dirty="0"/>
              <a:t>Features distribution in market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0AA4EA-209E-41D5-AAEA-BA5F42FF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0" y="1167319"/>
            <a:ext cx="5055916" cy="56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BFBEF3-F510-4613-843E-1ECD5523F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75" y="1167319"/>
            <a:ext cx="3352220" cy="29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58BDC7E-21B9-4194-8A46-4E3B037D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44" y="1167319"/>
            <a:ext cx="3437945" cy="29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6B50D4-6DE4-4FFD-9B24-C60809B8A754}"/>
              </a:ext>
            </a:extLst>
          </p:cNvPr>
          <p:cNvSpPr/>
          <p:nvPr/>
        </p:nvSpPr>
        <p:spPr>
          <a:xfrm>
            <a:off x="537327" y="3083668"/>
            <a:ext cx="4589149" cy="252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275964-9D1B-4318-818B-0341342F1119}"/>
              </a:ext>
            </a:extLst>
          </p:cNvPr>
          <p:cNvSpPr txBox="1"/>
          <p:nvPr/>
        </p:nvSpPr>
        <p:spPr>
          <a:xfrm>
            <a:off x="5465379" y="4134256"/>
            <a:ext cx="6369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weekend ticket price and weekdays of Montana are same. In other state, the price of weekend are higher than weekdays.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ticket price of Big Mountain resort in Montana state is at the top level, but in the hole market, it’s only at the middle level.</a:t>
            </a:r>
          </a:p>
        </p:txBody>
      </p:sp>
    </p:spTree>
    <p:extLst>
      <p:ext uri="{BB962C8B-B14F-4D97-AF65-F5344CB8AC3E}">
        <p14:creationId xmlns:p14="http://schemas.microsoft.com/office/powerpoint/2010/main" val="248589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DC854-194F-48D1-B661-AC61D817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4683"/>
            <a:ext cx="8911687" cy="62022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distribution in market (2)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CFA0F4-93B7-4038-82AF-7790F9AC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3" y="1216583"/>
            <a:ext cx="2573864" cy="270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B8F94C5-D248-42EC-A278-F9430E52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90" y="1198255"/>
            <a:ext cx="2488976" cy="27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3924943-68F0-4C61-A6B8-DADCABCE7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96" y="4001517"/>
            <a:ext cx="2506522" cy="27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A52FE8-C90B-46D3-BE05-8C74EFE2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9" y="4001518"/>
            <a:ext cx="2657236" cy="278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081381E-7E11-4415-B73D-1AA897DB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82" y="1145822"/>
            <a:ext cx="2657236" cy="287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3E75AF2-40C2-43D2-A9D2-B1E382EF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738" y="4001517"/>
            <a:ext cx="2383028" cy="27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724C43-468A-4333-A23A-F9C43BC26BCD}"/>
              </a:ext>
            </a:extLst>
          </p:cNvPr>
          <p:cNvSpPr txBox="1"/>
          <p:nvPr/>
        </p:nvSpPr>
        <p:spPr>
          <a:xfrm>
            <a:off x="8534399" y="1245422"/>
            <a:ext cx="30059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Resort's vertical drop, snow making area, total number of chairs, runs, longest run and Skiable terrain area are at a higher level in the same category of market.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scale of the infrastructure is sufficient to support plans to increase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price.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7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E54FF-6154-4E3D-BCAD-9356CCDD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75" y="643565"/>
            <a:ext cx="3613322" cy="75721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306860-17FC-4A23-BB58-03C40023CA17}"/>
              </a:ext>
            </a:extLst>
          </p:cNvPr>
          <p:cNvSpPr txBox="1"/>
          <p:nvPr/>
        </p:nvSpPr>
        <p:spPr>
          <a:xfrm>
            <a:off x="1178351" y="1649691"/>
            <a:ext cx="99735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plan of control the amount of chairs and runs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1.With only one run reduced, the fare has not changed. Only when four runs were reduced 	     or more, the ticket price dropped significantly.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Increase the amount of the run, the height of vertical drop and the number of chairs, the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ticket price will rise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($2.07)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$3622500 per year.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can be used as training model but not enough lack of more data :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Annual number of tourists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When the number of tourists reaches the level, the new ticket price of this plan can 			equalize the operating cost and get more revenue.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cost report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horizontal comparisons with other states. From the result of average ticket price by   		       state, weekend fares in most states are higher than usual, while in Montana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it is almost the same. 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4833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1125</TotalTime>
  <Words>774</Words>
  <Application>Microsoft Office PowerPoint</Application>
  <PresentationFormat>宽屏</PresentationFormat>
  <Paragraphs>69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Quattrocento Sans</vt:lpstr>
      <vt:lpstr>Arial</vt:lpstr>
      <vt:lpstr>Calibri</vt:lpstr>
      <vt:lpstr>Century Gothic</vt:lpstr>
      <vt:lpstr>Roboto</vt:lpstr>
      <vt:lpstr>Times New Roman</vt:lpstr>
      <vt:lpstr>Wingdings 3</vt:lpstr>
      <vt:lpstr>丝状</vt:lpstr>
      <vt:lpstr>PowerPoint 演示文稿</vt:lpstr>
      <vt:lpstr>Key Findings</vt:lpstr>
      <vt:lpstr>PowerPoint 演示文稿</vt:lpstr>
      <vt:lpstr>Linear model and random forest model</vt:lpstr>
      <vt:lpstr>Features distribution in market </vt:lpstr>
      <vt:lpstr>Features distribution in market (2)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旭东 李</dc:creator>
  <cp:lastModifiedBy>旭东 李</cp:lastModifiedBy>
  <cp:revision>9</cp:revision>
  <dcterms:created xsi:type="dcterms:W3CDTF">2021-09-19T21:24:21Z</dcterms:created>
  <dcterms:modified xsi:type="dcterms:W3CDTF">2021-09-25T05:12:09Z</dcterms:modified>
</cp:coreProperties>
</file>