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9"/>
  </p:notes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46B50-838F-41CB-9755-297498D94119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E8016-9152-43EC-A68F-ED451DA4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8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heat maps indicates the most relevant feature with </a:t>
            </a:r>
            <a:r>
              <a:rPr lang="en-US" dirty="0" err="1"/>
              <a:t>adultweekend</a:t>
            </a:r>
            <a:r>
              <a:rPr lang="en-US" dirty="0"/>
              <a:t> ticket price is vertical drop, </a:t>
            </a:r>
            <a:r>
              <a:rPr lang="en-US" dirty="0" err="1"/>
              <a:t>fastQuards</a:t>
            </a:r>
            <a:r>
              <a:rPr lang="en-US" dirty="0"/>
              <a:t>, runs and snow making area.</a:t>
            </a:r>
          </a:p>
          <a:p>
            <a:r>
              <a:rPr lang="en-US" dirty="0"/>
              <a:t>Trams, total chairs and </a:t>
            </a:r>
            <a:r>
              <a:rPr lang="en-US" dirty="0" err="1"/>
              <a:t>DaysOpenLastyear</a:t>
            </a:r>
            <a:r>
              <a:rPr lang="en-US" dirty="0"/>
              <a:t> also have high relevance. </a:t>
            </a:r>
          </a:p>
          <a:p>
            <a:r>
              <a:rPr lang="en-US" dirty="0"/>
              <a:t>In the scatter plot, trams and </a:t>
            </a:r>
            <a:r>
              <a:rPr lang="en-US" dirty="0" err="1"/>
              <a:t>fastquads</a:t>
            </a:r>
            <a:r>
              <a:rPr lang="en-US" dirty="0"/>
              <a:t> didn't appear as linear relationship with ticket price, so they may not use as features for future training model.</a:t>
            </a:r>
          </a:p>
          <a:p>
            <a:r>
              <a:rPr lang="en-US" dirty="0"/>
              <a:t>The scatter plot of chairs and runs are similarly. They may increase at the same time. </a:t>
            </a:r>
          </a:p>
          <a:p>
            <a:r>
              <a:rPr lang="en-US" dirty="0"/>
              <a:t>The scatter plot of </a:t>
            </a:r>
            <a:r>
              <a:rPr lang="en-US" dirty="0" err="1"/>
              <a:t>resort_night_skiing_state_ratio</a:t>
            </a:r>
            <a:r>
              <a:rPr lang="en-US" dirty="0"/>
              <a:t> shows </a:t>
            </a:r>
            <a:r>
              <a:rPr lang="en-US" dirty="0" err="1"/>
              <a:t>posibility</a:t>
            </a:r>
            <a:r>
              <a:rPr lang="en-US" dirty="0"/>
              <a:t> of </a:t>
            </a:r>
            <a:r>
              <a:rPr lang="en-US" dirty="0" err="1"/>
              <a:t>increas</a:t>
            </a:r>
            <a:r>
              <a:rPr lang="en-US" dirty="0"/>
              <a:t> ticket price by interest more people at night.</a:t>
            </a:r>
          </a:p>
          <a:p>
            <a:r>
              <a:rPr lang="en-US" dirty="0"/>
              <a:t>The scatter plot of the vertical decline shows that it is another viable option to increase the ticket price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E8016-9152-43EC-A68F-ED451DA4F8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72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A41B-EFC2-4020-BF2C-1D025E05176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A762405-B310-498C-A2A9-F1CD67C20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0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A41B-EFC2-4020-BF2C-1D025E05176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762405-B310-498C-A2A9-F1CD67C20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0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A41B-EFC2-4020-BF2C-1D025E05176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762405-B310-498C-A2A9-F1CD67C2099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209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A41B-EFC2-4020-BF2C-1D025E05176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762405-B310-498C-A2A9-F1CD67C20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51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A41B-EFC2-4020-BF2C-1D025E05176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762405-B310-498C-A2A9-F1CD67C2099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4729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A41B-EFC2-4020-BF2C-1D025E05176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762405-B310-498C-A2A9-F1CD67C20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10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A41B-EFC2-4020-BF2C-1D025E05176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2405-B310-498C-A2A9-F1CD67C20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57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A41B-EFC2-4020-BF2C-1D025E05176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2405-B310-498C-A2A9-F1CD67C20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1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A41B-EFC2-4020-BF2C-1D025E05176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2405-B310-498C-A2A9-F1CD67C20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1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A41B-EFC2-4020-BF2C-1D025E05176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762405-B310-498C-A2A9-F1CD67C20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20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A41B-EFC2-4020-BF2C-1D025E05176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762405-B310-498C-A2A9-F1CD67C20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1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A41B-EFC2-4020-BF2C-1D025E05176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762405-B310-498C-A2A9-F1CD67C20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9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A41B-EFC2-4020-BF2C-1D025E05176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2405-B310-498C-A2A9-F1CD67C20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6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A41B-EFC2-4020-BF2C-1D025E05176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2405-B310-498C-A2A9-F1CD67C20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0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A41B-EFC2-4020-BF2C-1D025E05176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2405-B310-498C-A2A9-F1CD67C20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4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A41B-EFC2-4020-BF2C-1D025E05176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762405-B310-498C-A2A9-F1CD67C20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EA41B-EFC2-4020-BF2C-1D025E05176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A762405-B310-498C-A2A9-F1CD67C20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8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84C11AA-FF06-43A0-A584-4AFC12D2CAFF}"/>
              </a:ext>
            </a:extLst>
          </p:cNvPr>
          <p:cNvSpPr/>
          <p:nvPr/>
        </p:nvSpPr>
        <p:spPr>
          <a:xfrm>
            <a:off x="320511" y="169683"/>
            <a:ext cx="10473180" cy="1310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1A9954D-0BB9-45E3-82C1-FDD94C5C71A0}"/>
              </a:ext>
            </a:extLst>
          </p:cNvPr>
          <p:cNvSpPr/>
          <p:nvPr/>
        </p:nvSpPr>
        <p:spPr>
          <a:xfrm>
            <a:off x="320511" y="1611984"/>
            <a:ext cx="5081049" cy="49184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94EFA9-8511-47EF-8F86-937BD8FD4626}"/>
              </a:ext>
            </a:extLst>
          </p:cNvPr>
          <p:cNvSpPr/>
          <p:nvPr/>
        </p:nvSpPr>
        <p:spPr>
          <a:xfrm>
            <a:off x="5712642" y="1611985"/>
            <a:ext cx="5081049" cy="49184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B45056-C491-4098-9002-0EF3D84A79E0}"/>
              </a:ext>
            </a:extLst>
          </p:cNvPr>
          <p:cNvSpPr txBox="1"/>
          <p:nvPr/>
        </p:nvSpPr>
        <p:spPr>
          <a:xfrm>
            <a:off x="320511" y="226989"/>
            <a:ext cx="104731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29748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Worksheet </a:t>
            </a:r>
            <a:br>
              <a:rPr lang="en-US" sz="1200" b="1" i="0" u="none" strike="noStrike" dirty="0">
                <a:solidFill>
                  <a:srgbClr val="29748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method for Big Mountain Resort, b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efore the next quarter</a:t>
            </a:r>
            <a:r>
              <a:rPr lang="en-US" sz="16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u="none" strike="noStrike" dirty="0">
                <a:solidFill>
                  <a:srgbClr val="000000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educe the  20% cost increase caused by the additional chair, and ensuring the reasonable use of each part of the land, and repositioning the ticket price. </a:t>
            </a:r>
            <a:br>
              <a:rPr lang="en-US" sz="1800" b="1" i="0" u="none" strike="noStrike" dirty="0">
                <a:effectLst/>
                <a:latin typeface="Quattrocento Sans"/>
              </a:rPr>
            </a:b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0DA2C5-13CF-43F3-927B-3538F311E429}"/>
              </a:ext>
            </a:extLst>
          </p:cNvPr>
          <p:cNvSpPr txBox="1"/>
          <p:nvPr/>
        </p:nvSpPr>
        <p:spPr>
          <a:xfrm>
            <a:off x="320511" y="1706252"/>
            <a:ext cx="508104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Big Mountain Resort, a ski resort in Montana, provides 350,000 high-quality skiing experiences every year. However, these chair lifts caused unexpected operating costs of up to $1,540,000. The company hopes to cut operating costs by 20% without changing fares. On the contrary, it is necessary to increase the number of votes by 15% based on market average pricing in order to maintain a breakeven. </a:t>
            </a:r>
          </a:p>
          <a:p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i="0" u="none" strike="noStrike" dirty="0">
                <a:solidFill>
                  <a:srgbClr val="002C4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="1" i="0" u="none" strike="noStrike" dirty="0">
                <a:solidFill>
                  <a:srgbClr val="002C4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riteria for success</a:t>
            </a:r>
          </a:p>
          <a:p>
            <a:endParaRPr lang="en-US" sz="2000" b="1" i="0" u="none" strike="noStrike" dirty="0">
              <a:solidFill>
                <a:srgbClr val="002C4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Reduce chair lift operating costs by 20% before next quarter.</a:t>
            </a:r>
          </a:p>
          <a:p>
            <a:endParaRPr lang="en-US" sz="1400" dirty="0">
              <a:solidFill>
                <a:srgbClr val="000000"/>
              </a:solidFill>
              <a:latin typeface="Roboto" panose="02000000000000000000" pitchFamily="2" charset="0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rgbClr val="000000"/>
              </a:solidFill>
              <a:latin typeface="Roboto" panose="02000000000000000000" pitchFamily="2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2C4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 of solution space </a:t>
            </a:r>
            <a:endParaRPr lang="en-US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Confirm the rationality of each route based on the scope of the chair lift work. Re-plan the operation plan of the chair lift by analyzing the running time, number of people and income. </a:t>
            </a:r>
            <a:br>
              <a:rPr lang="en-US" sz="1400" dirty="0"/>
            </a:b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F73907E-EFF5-474E-A701-DD9358C6304E}"/>
              </a:ext>
            </a:extLst>
          </p:cNvPr>
          <p:cNvSpPr txBox="1"/>
          <p:nvPr/>
        </p:nvSpPr>
        <p:spPr>
          <a:xfrm>
            <a:off x="5712641" y="1706252"/>
            <a:ext cx="508104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002C4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Constraints within solution space</a:t>
            </a:r>
            <a:endParaRPr lang="en-US" sz="2000" b="1" i="0" u="none" strike="noStrike" dirty="0">
              <a:solidFill>
                <a:srgbClr val="002C4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charge a premium that is higher than the average price, it may have an impact on passenger flow.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chair lift configuration may have design flaws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2C4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Stakeholders to provide key insight</a:t>
            </a:r>
            <a:endParaRPr lang="en-US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Jimmy Blackburn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(Director of Operations)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Alesha Eisen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(Database Manager)</a:t>
            </a:r>
          </a:p>
          <a:p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2C46"/>
                </a:solidFill>
                <a:effectLst/>
                <a:latin typeface="Arial" panose="020B0604020202020204" pitchFamily="34" charset="0"/>
              </a:rPr>
              <a:t>Key data sources </a:t>
            </a:r>
            <a:endParaRPr lang="en-US" sz="1400" b="1" dirty="0">
              <a:effectLst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Market average pricing 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Financial Statements for the Last Quarter </a:t>
            </a:r>
            <a:endParaRPr lang="en-US" sz="14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br>
              <a:rPr lang="en-US" sz="1400" dirty="0"/>
            </a:b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865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193CA-5B5D-4AE2-B87A-8F2910568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55175" y="56315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FA84D6-8042-4225-9651-7AD68071F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32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situation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ticket price of Big Mountain Resort is lower than expected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Expected price is $93.93, actual is $81.00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features that are most relevant to the ticket price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vertical drop, runs, snow making area,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fastQuards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future plan to increase revenue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run, chairs, and vertical drop features that tourists can directly feel 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opportunities for night skiing 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705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92B903AE-6333-4F08-A935-911E8B0B87F3}"/>
              </a:ext>
            </a:extLst>
          </p:cNvPr>
          <p:cNvGrpSpPr/>
          <p:nvPr/>
        </p:nvGrpSpPr>
        <p:grpSpPr>
          <a:xfrm>
            <a:off x="436051" y="1527142"/>
            <a:ext cx="5050350" cy="4728072"/>
            <a:chOff x="238087" y="1086761"/>
            <a:chExt cx="5721587" cy="488159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10DDC98-7C98-4597-A890-A907F33A6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8087" y="1086761"/>
              <a:ext cx="5721587" cy="4881595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35C1B6E-2E20-437A-9853-D5F8859316B0}"/>
                </a:ext>
              </a:extLst>
            </p:cNvPr>
            <p:cNvSpPr/>
            <p:nvPr/>
          </p:nvSpPr>
          <p:spPr>
            <a:xfrm>
              <a:off x="1557746" y="3611880"/>
              <a:ext cx="3688080" cy="140970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FF00"/>
                </a:highlight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667C9DA0-0152-492D-9373-BAFFF1ED85BE}"/>
              </a:ext>
            </a:extLst>
          </p:cNvPr>
          <p:cNvSpPr txBox="1"/>
          <p:nvPr/>
        </p:nvSpPr>
        <p:spPr>
          <a:xfrm>
            <a:off x="1619746" y="565608"/>
            <a:ext cx="99358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map and Scatter plot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C5A513B-0852-4A67-9964-A1AABA9B2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276" y="1527141"/>
            <a:ext cx="2850378" cy="15134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1A437E7-FD70-4DE6-91FF-085C79F903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2346" y="3032444"/>
            <a:ext cx="5738594" cy="162698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6D7BBA8-6674-421F-B332-A79EE0C935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5703" y="1422069"/>
            <a:ext cx="3115237" cy="161437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5A49509-0ADB-4D3F-A8BD-739A7A46A7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2346" y="4615616"/>
            <a:ext cx="2875603" cy="163959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438C0AB-10F1-4CA5-8D67-125486BA69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43632" y="4666065"/>
            <a:ext cx="2850378" cy="158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9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1BCB9-4779-4342-8ED4-8FC88F338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818191"/>
          </a:xfrm>
        </p:spPr>
        <p:txBody>
          <a:bodyPr/>
          <a:lstStyle/>
          <a:p>
            <a:r>
              <a:rPr lang="en-US" dirty="0"/>
              <a:t>Linear model and random forest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3408F8-6EB4-4B65-86AD-5DBCF35B8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43" y="1442301"/>
            <a:ext cx="5857875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DBFA062-87F7-492E-8D69-5F8ECD8DD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81" y="1354752"/>
            <a:ext cx="5267784" cy="397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01F6126-CEBB-4104-AC58-1A917B44954F}"/>
              </a:ext>
            </a:extLst>
          </p:cNvPr>
          <p:cNvSpPr txBox="1"/>
          <p:nvPr/>
        </p:nvSpPr>
        <p:spPr>
          <a:xfrm>
            <a:off x="1517515" y="5684676"/>
            <a:ext cx="2548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K = 8 </a:t>
            </a:r>
          </a:p>
          <a:p>
            <a:r>
              <a:rPr lang="en-US" dirty="0"/>
              <a:t>Model score = 0.681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CB378B-8286-4FF3-BF07-9F337DCB114E}"/>
              </a:ext>
            </a:extLst>
          </p:cNvPr>
          <p:cNvSpPr txBox="1"/>
          <p:nvPr/>
        </p:nvSpPr>
        <p:spPr>
          <a:xfrm>
            <a:off x="6780180" y="6147651"/>
            <a:ext cx="312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score = 0.71</a:t>
            </a:r>
          </a:p>
        </p:txBody>
      </p:sp>
    </p:spTree>
    <p:extLst>
      <p:ext uri="{BB962C8B-B14F-4D97-AF65-F5344CB8AC3E}">
        <p14:creationId xmlns:p14="http://schemas.microsoft.com/office/powerpoint/2010/main" val="3548344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9F7D8-E9E4-4A85-A7D6-618DE1FAD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46289"/>
            <a:ext cx="8911687" cy="735756"/>
          </a:xfrm>
        </p:spPr>
        <p:txBody>
          <a:bodyPr/>
          <a:lstStyle/>
          <a:p>
            <a:r>
              <a:rPr lang="en-US" dirty="0"/>
              <a:t>Features distribution in market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C0AA4EA-209E-41D5-AAEA-BA5F42FF8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0" y="1167319"/>
            <a:ext cx="5055916" cy="569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ABFBEF3-F510-4613-843E-1ECD5523F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470" y="1282044"/>
            <a:ext cx="5772150" cy="260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58BDC7E-21B9-4194-8A46-4E3B037D9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745" y="3891063"/>
            <a:ext cx="5857875" cy="296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26B50D4-6DE4-4FFD-9B24-C60809B8A754}"/>
              </a:ext>
            </a:extLst>
          </p:cNvPr>
          <p:cNvSpPr/>
          <p:nvPr/>
        </p:nvSpPr>
        <p:spPr>
          <a:xfrm>
            <a:off x="537327" y="3083668"/>
            <a:ext cx="4589149" cy="2529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93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DC854-194F-48D1-B661-AC61D817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14683"/>
            <a:ext cx="8911687" cy="620228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Features distribution in market (2)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8CFA0F4-93B7-4038-82AF-7790F9ACE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18" y="1234911"/>
            <a:ext cx="3643027" cy="290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B8F94C5-D248-42EC-A278-F9430E528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544" y="1234459"/>
            <a:ext cx="3643027" cy="300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43924943-68F0-4C61-A6B8-DADCABCE7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616" y="4242749"/>
            <a:ext cx="3643028" cy="267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E3A52FE8-C90B-46D3-BE05-8C74EFE2C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25" y="4087942"/>
            <a:ext cx="3643027" cy="265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2081381E-7E11-4415-B73D-1AA897DBD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381" y="1152691"/>
            <a:ext cx="3817803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C3E75AF2-40C2-43D2-A9D2-B1E382EF5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718" y="4114013"/>
            <a:ext cx="3744358" cy="262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674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E54FF-6154-4E3D-BCAD-9356CCDD8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075" y="643565"/>
            <a:ext cx="3613322" cy="757218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306860-17FC-4A23-BB58-03C40023CA17}"/>
              </a:ext>
            </a:extLst>
          </p:cNvPr>
          <p:cNvSpPr txBox="1"/>
          <p:nvPr/>
        </p:nvSpPr>
        <p:spPr>
          <a:xfrm>
            <a:off x="1178351" y="1649691"/>
            <a:ext cx="997355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plan of control the amount of chairs and runs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1.With only one run reduced, the fare has not changed. Only when four runs were reduced 	     or more, the ticket price dropped significantly.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Increase the amount of the run, the height of vertical drop and the number of chairs, the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ticket price will rise($2.09) and get $3622500 per year.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model can be used as training model but not enough lack of more data :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Annual number of tourists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When the number of tourists reaches the level, the new ticket price of this plan can 			equalize the operating cost and get more revenue.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Operating cost report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horizontal comparisons with other states. From the result of average ticket price by   		       state, weekend fares in most states are higher than usual, while in Montana 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it is almost the same. </a:t>
            </a: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948335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297</TotalTime>
  <Words>670</Words>
  <Application>Microsoft Office PowerPoint</Application>
  <PresentationFormat>宽屏</PresentationFormat>
  <Paragraphs>63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Quattrocento Sans</vt:lpstr>
      <vt:lpstr>Arial</vt:lpstr>
      <vt:lpstr>Calibri</vt:lpstr>
      <vt:lpstr>Century Gothic</vt:lpstr>
      <vt:lpstr>Roboto</vt:lpstr>
      <vt:lpstr>Times New Roman</vt:lpstr>
      <vt:lpstr>Wingdings 3</vt:lpstr>
      <vt:lpstr>丝状</vt:lpstr>
      <vt:lpstr>PowerPoint 演示文稿</vt:lpstr>
      <vt:lpstr>Key Findings</vt:lpstr>
      <vt:lpstr>PowerPoint 演示文稿</vt:lpstr>
      <vt:lpstr>Linear model and random forest model</vt:lpstr>
      <vt:lpstr>Features distribution in market </vt:lpstr>
      <vt:lpstr>Features distribution in market (2)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旭东 李</dc:creator>
  <cp:lastModifiedBy>旭东 李</cp:lastModifiedBy>
  <cp:revision>5</cp:revision>
  <dcterms:created xsi:type="dcterms:W3CDTF">2021-09-19T21:24:21Z</dcterms:created>
  <dcterms:modified xsi:type="dcterms:W3CDTF">2021-09-20T02:21:51Z</dcterms:modified>
</cp:coreProperties>
</file>