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2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90D0"/>
    <a:srgbClr val="82AAEA"/>
    <a:srgbClr val="BBEFE9"/>
    <a:srgbClr val="215FC3"/>
    <a:srgbClr val="33B2E2"/>
    <a:srgbClr val="79E5FF"/>
    <a:srgbClr val="0F6EC7"/>
    <a:srgbClr val="3A78DE"/>
    <a:srgbClr val="EFFCFA"/>
    <a:srgbClr val="8BE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7" autoAdjust="0"/>
    <p:restoredTop sz="90103"/>
  </p:normalViewPr>
  <p:slideViewPr>
    <p:cSldViewPr snapToGrid="0">
      <p:cViewPr varScale="1">
        <p:scale>
          <a:sx n="89" d="100"/>
          <a:sy n="89" d="100"/>
        </p:scale>
        <p:origin x="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 dirty="0">
              <a:latin typeface="FZFangSong-Z02S" panose="02000000000000000000" pitchFamily="2" charset="-122"/>
              <a:ea typeface="FZFangSong-Z02S" panose="020000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7B41C-55C6-AA4D-9D10-2CC5C4F729B8}" type="datetime1">
              <a:rPr kumimoji="1" lang="zh-CN" altLang="en-US" smtClean="0">
                <a:latin typeface="FZFangSong-Z02S" panose="02000000000000000000" pitchFamily="2" charset="-122"/>
                <a:ea typeface="FZFangSong-Z02S" panose="02000000000000000000" pitchFamily="2" charset="-122"/>
              </a:rPr>
              <a:t>2022/1/13</a:t>
            </a:fld>
            <a:endParaRPr kumimoji="1" lang="zh-CN" altLang="en-US" dirty="0">
              <a:latin typeface="FZFangSong-Z02S" panose="02000000000000000000" pitchFamily="2" charset="-122"/>
              <a:ea typeface="FZFangSong-Z02S" panose="020000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 dirty="0">
              <a:latin typeface="FZFangSong-Z02S" panose="02000000000000000000" pitchFamily="2" charset="-122"/>
              <a:ea typeface="FZFangSong-Z02S" panose="020000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64C2F-3442-F444-92ED-0A9076812EA2}" type="slidenum">
              <a:rPr kumimoji="1" lang="zh-CN" altLang="en-US" smtClean="0">
                <a:latin typeface="FZFangSong-Z02S" panose="02000000000000000000" pitchFamily="2" charset="-122"/>
                <a:ea typeface="FZFangSong-Z02S" panose="02000000000000000000" pitchFamily="2" charset="-122"/>
              </a:rPr>
              <a:t>‹#›</a:t>
            </a:fld>
            <a:endParaRPr kumimoji="1" lang="zh-CN" altLang="en-US" dirty="0">
              <a:latin typeface="FZFangSong-Z02S" panose="02000000000000000000" pitchFamily="2" charset="-122"/>
              <a:ea typeface="FZFangSong-Z02S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FZFangSong-Z02S" panose="02000000000000000000" pitchFamily="2" charset="-122"/>
                <a:ea typeface="FZFangSong-Z02S" panose="02000000000000000000" pitchFamily="2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FZFangSong-Z02S" panose="02000000000000000000" pitchFamily="2" charset="-122"/>
                <a:ea typeface="FZFangSong-Z02S" panose="02000000000000000000" pitchFamily="2" charset="-122"/>
              </a:defRPr>
            </a:lvl1pPr>
          </a:lstStyle>
          <a:p>
            <a:fld id="{63A05F16-8E2F-274A-861C-435AE2937111}" type="datetime1">
              <a:rPr kumimoji="1" lang="zh-CN" altLang="en-US" smtClean="0"/>
              <a:t>2022/1/13</a:t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FZFangSong-Z02S" panose="02000000000000000000" pitchFamily="2" charset="-122"/>
                <a:ea typeface="FZFangSong-Z02S" panose="02000000000000000000" pitchFamily="2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FZFangSong-Z02S" panose="02000000000000000000" pitchFamily="2" charset="-122"/>
                <a:ea typeface="FZFangSong-Z02S" panose="02000000000000000000" pitchFamily="2" charset="-122"/>
              </a:defRPr>
            </a:lvl1pPr>
          </a:lstStyle>
          <a:p>
            <a:fld id="{3DAF0EED-9229-9448-9314-2D1876BE30B4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ZFangSong-Z02S" panose="02000000000000000000" pitchFamily="2" charset="-122"/>
        <a:ea typeface="FZFangSong-Z02S" panose="02000000000000000000" pitchFamily="2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ZFangSong-Z02S" panose="02000000000000000000" pitchFamily="2" charset="-122"/>
        <a:ea typeface="FZFangSong-Z02S" panose="02000000000000000000" pitchFamily="2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ZFangSong-Z02S" panose="02000000000000000000" pitchFamily="2" charset="-122"/>
        <a:ea typeface="FZFangSong-Z02S" panose="02000000000000000000" pitchFamily="2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ZFangSong-Z02S" panose="02000000000000000000" pitchFamily="2" charset="-122"/>
        <a:ea typeface="FZFangSong-Z02S" panose="02000000000000000000" pitchFamily="2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ZFangSong-Z02S" panose="02000000000000000000" pitchFamily="2" charset="-122"/>
        <a:ea typeface="FZFangSong-Z02S" panose="020000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47"/>
          <p:cNvSpPr/>
          <p:nvPr userDrawn="1"/>
        </p:nvSpPr>
        <p:spPr>
          <a:xfrm>
            <a:off x="5326602" y="0"/>
            <a:ext cx="5974672" cy="6858000"/>
          </a:xfrm>
          <a:prstGeom prst="parallelogram">
            <a:avLst>
              <a:gd name="adj" fmla="val 33767"/>
            </a:avLst>
          </a:prstGeom>
          <a:gradFill>
            <a:gsLst>
              <a:gs pos="0">
                <a:srgbClr val="33B2E2">
                  <a:alpha val="60000"/>
                </a:srgbClr>
              </a:gs>
              <a:gs pos="82000">
                <a:srgbClr val="79E5F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ID" b="0" i="0" dirty="0">
              <a:latin typeface="FZFangSong-Z02S" panose="02000000000000000000" pitchFamily="2" charset="-122"/>
            </a:endParaRPr>
          </a:p>
        </p:txBody>
      </p:sp>
      <p:sp>
        <p:nvSpPr>
          <p:cNvPr id="11" name="Parallelogram 48"/>
          <p:cNvSpPr/>
          <p:nvPr userDrawn="1"/>
        </p:nvSpPr>
        <p:spPr>
          <a:xfrm rot="10800000">
            <a:off x="7655934" y="1069677"/>
            <a:ext cx="4763925" cy="5788319"/>
          </a:xfrm>
          <a:prstGeom prst="parallelogram">
            <a:avLst>
              <a:gd name="adj" fmla="val 36976"/>
            </a:avLst>
          </a:prstGeom>
          <a:gradFill>
            <a:gsLst>
              <a:gs pos="0">
                <a:srgbClr val="33B2E2">
                  <a:alpha val="60000"/>
                </a:srgbClr>
              </a:gs>
              <a:gs pos="82000">
                <a:srgbClr val="79E5F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ID" b="0" i="0" dirty="0">
              <a:latin typeface="FZFangSong-Z02S" panose="02000000000000000000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133430" y="3230557"/>
            <a:ext cx="7165976" cy="5399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1pPr>
            <a:lvl2pPr marL="4572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2pPr>
            <a:lvl3pPr marL="9144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3pPr>
            <a:lvl4pPr marL="13716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4pPr>
            <a:lvl5pPr marL="18288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122920" y="4179609"/>
            <a:ext cx="7165976" cy="5399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30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1pPr>
            <a:lvl2pPr marL="4572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2pPr>
            <a:lvl3pPr marL="9144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3pPr>
            <a:lvl4pPr marL="13716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4pPr>
            <a:lvl5pPr marL="18288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组织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74300" y="300276"/>
            <a:ext cx="9203100" cy="3482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>
              <a:buNone/>
              <a:defRPr sz="3000" b="1" i="0">
                <a:ln>
                  <a:noFill/>
                </a:ln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大标题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/>
          </p:nvPr>
        </p:nvSpPr>
        <p:spPr>
          <a:xfrm>
            <a:off x="474300" y="1125968"/>
            <a:ext cx="11081266" cy="476683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-12700" y="260010"/>
            <a:ext cx="360000" cy="43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74300" y="300276"/>
            <a:ext cx="9203100" cy="3482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>
              <a:buNone/>
              <a:defRPr sz="3000" b="1" i="0">
                <a:ln>
                  <a:noFill/>
                </a:ln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大标题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22"/>
          </p:nvPr>
        </p:nvSpPr>
        <p:spPr>
          <a:xfrm>
            <a:off x="474300" y="1125968"/>
            <a:ext cx="11081266" cy="47668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12700" y="260010"/>
            <a:ext cx="360000" cy="43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联系我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35512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9" hasCustomPrompt="1"/>
          </p:nvPr>
        </p:nvSpPr>
        <p:spPr>
          <a:xfrm>
            <a:off x="720000" y="5094200"/>
            <a:ext cx="6298641" cy="187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>
              <a:buNone/>
              <a:defRPr sz="1600" b="0" i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邮件：</a:t>
            </a:r>
            <a:r>
              <a:rPr kumimoji="1" lang="en-GB" altLang="zh-CN" dirty="0" err="1"/>
              <a:t>press@baai.ac.cn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30" hasCustomPrompt="1"/>
          </p:nvPr>
        </p:nvSpPr>
        <p:spPr>
          <a:xfrm>
            <a:off x="720001" y="5449712"/>
            <a:ext cx="6298640" cy="187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>
              <a:buNone/>
              <a:defRPr sz="1600" b="0" i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电话：</a:t>
            </a:r>
            <a:r>
              <a:rPr kumimoji="1" lang="en-US" altLang="zh-CN" dirty="0"/>
              <a:t>010 - 6893 3383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000" y="5805224"/>
            <a:ext cx="6298641" cy="2228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>
              <a:buNone/>
              <a:defRPr sz="1600" b="0" i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地址：北京市海淀区知春路</a:t>
            </a:r>
            <a:r>
              <a:rPr kumimoji="1" lang="en-US" altLang="zh-CN" dirty="0"/>
              <a:t>27</a:t>
            </a:r>
            <a:r>
              <a:rPr kumimoji="1" lang="zh-CN" altLang="en-US" dirty="0"/>
              <a:t>号（量子芯座）七层</a:t>
            </a:r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33" hasCustomPrompt="1"/>
          </p:nvPr>
        </p:nvSpPr>
        <p:spPr>
          <a:xfrm>
            <a:off x="720000" y="4410343"/>
            <a:ext cx="2099400" cy="3482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>
              <a:buNone/>
              <a:defRPr sz="3000" b="1" i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联系我们</a:t>
            </a:r>
          </a:p>
        </p:txBody>
      </p:sp>
      <p:pic>
        <p:nvPicPr>
          <p:cNvPr id="10" name="图片 9" descr="图片包含 游戏机&#10;&#10;描述已自动生成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1461845" y="6544233"/>
            <a:ext cx="501855" cy="127615"/>
          </a:xfrm>
          <a:prstGeom prst="rect">
            <a:avLst/>
          </a:prstGeom>
        </p:spPr>
      </p:pic>
      <p:sp>
        <p:nvSpPr>
          <p:cNvPr id="13" name="灯片编号占位符 16"/>
          <p:cNvSpPr>
            <a:spLocks noGrp="1"/>
          </p:cNvSpPr>
          <p:nvPr>
            <p:ph type="sldNum" sz="quarter" idx="4"/>
          </p:nvPr>
        </p:nvSpPr>
        <p:spPr>
          <a:xfrm>
            <a:off x="11194231" y="6555701"/>
            <a:ext cx="361335" cy="127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</a:defRPr>
            </a:lvl1pPr>
          </a:lstStyle>
          <a:p>
            <a:fld id="{CFA165D2-0530-E94C-A987-BD40D545B1E6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9149968" y="4938045"/>
            <a:ext cx="1210885" cy="1210885"/>
          </a:xfrm>
          <a:prstGeom prst="rect">
            <a:avLst/>
          </a:prstGeom>
        </p:spPr>
      </p:pic>
      <p:sp>
        <p:nvSpPr>
          <p:cNvPr id="15" name="文本占位符 6"/>
          <p:cNvSpPr>
            <a:spLocks noGrp="1"/>
          </p:cNvSpPr>
          <p:nvPr>
            <p:ph type="body" sz="quarter" idx="34" hasCustomPrompt="1"/>
          </p:nvPr>
        </p:nvSpPr>
        <p:spPr>
          <a:xfrm>
            <a:off x="10395578" y="4990064"/>
            <a:ext cx="196769" cy="1094700"/>
          </a:xfrm>
          <a:prstGeom prst="rect">
            <a:avLst/>
          </a:prstGeom>
          <a:noFill/>
          <a:ln>
            <a:noFill/>
          </a:ln>
        </p:spPr>
        <p:txBody>
          <a:bodyPr vert="eaVert" lIns="0" tIns="0" rIns="0" bIns="0" anchor="t"/>
          <a:lstStyle>
            <a:lvl1pPr marL="0" indent="0" algn="ctr">
              <a:buNone/>
              <a:defRPr sz="1600" b="0" i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智源公众号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时间轴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人物介绍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b="1" dirty="0"/>
              <a:t>案例三：求解贝尔曼方程</a:t>
            </a:r>
            <a:r>
              <a:rPr lang="zh-CN" altLang="zh-CN" dirty="0"/>
              <a:t> 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B0DD0EDA-EED9-984D-AF59-8C847377AEE7}"/>
              </a:ext>
            </a:extLst>
          </p:cNvPr>
          <p:cNvSpPr txBox="1">
            <a:spLocks/>
          </p:cNvSpPr>
          <p:nvPr/>
        </p:nvSpPr>
        <p:spPr>
          <a:xfrm>
            <a:off x="5715000" y="6318095"/>
            <a:ext cx="6477000" cy="539905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000" kern="12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4400" kern="12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4400" kern="12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4400" kern="12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4400" kern="12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袁莎</a:t>
            </a:r>
            <a:r>
              <a:rPr lang="en-US" altLang="zh-CN" sz="2000" dirty="0"/>
              <a:t>, </a:t>
            </a:r>
            <a:r>
              <a:rPr lang="zh-CN" altLang="en-US" sz="2000" dirty="0"/>
              <a:t>白朔天</a:t>
            </a:r>
            <a:r>
              <a:rPr lang="en-US" altLang="zh-CN" sz="2000" dirty="0"/>
              <a:t>, </a:t>
            </a:r>
            <a:r>
              <a:rPr lang="zh-CN" altLang="en-US" sz="2000" dirty="0"/>
              <a:t>唐杰</a:t>
            </a:r>
            <a:r>
              <a:rPr lang="en-US" altLang="zh-CN" sz="2000" dirty="0"/>
              <a:t>. </a:t>
            </a:r>
            <a:r>
              <a:rPr lang="zh-CN" altLang="en-US" sz="2000" dirty="0"/>
              <a:t>强化学习（微课版）</a:t>
            </a:r>
            <a:r>
              <a:rPr lang="en-US" altLang="zh-CN" sz="2000" dirty="0"/>
              <a:t>. </a:t>
            </a:r>
            <a:r>
              <a:rPr lang="zh-CN" altLang="en-US" sz="2000" dirty="0"/>
              <a:t>清华大学出版社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7.4</a:t>
            </a:r>
            <a:r>
              <a:rPr kumimoji="1" lang="zh-CN" altLang="en-US" dirty="0"/>
              <a:t>：求解贝尔曼最优方程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83FE13-071A-E04E-82C2-802F403E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" y="859654"/>
            <a:ext cx="9359900" cy="787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5B90AF-BAE6-4845-BF1C-1E35E9400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38" y="1623619"/>
            <a:ext cx="5867400" cy="2349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EFB4E4-CEFA-3640-AE6F-15BEF0B71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894" y="3429000"/>
            <a:ext cx="6743700" cy="3365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52FE8F2-034F-2D4B-8AE9-4AD87C9D7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18" y="4267184"/>
            <a:ext cx="5435600" cy="469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E887FBA-CB3F-C54C-AD98-7386D7CECC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35" y="4830173"/>
            <a:ext cx="52197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8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5">
            <a:extLst>
              <a:ext uri="{FF2B5EF4-FFF2-40B4-BE49-F238E27FC236}">
                <a16:creationId xmlns:a16="http://schemas.microsoft.com/office/drawing/2014/main" id="{34F8B600-EDC9-094C-9D97-0831F85148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300" y="345996"/>
            <a:ext cx="9203100" cy="461724"/>
          </a:xfrm>
        </p:spPr>
        <p:txBody>
          <a:bodyPr/>
          <a:lstStyle/>
          <a:p>
            <a:r>
              <a:rPr lang="zh-CN" altLang="en-US" sz="2000" dirty="0"/>
              <a:t>袁莎</a:t>
            </a:r>
            <a:r>
              <a:rPr lang="en-US" altLang="zh-CN" sz="2000" dirty="0"/>
              <a:t>, </a:t>
            </a:r>
            <a:r>
              <a:rPr lang="zh-CN" altLang="en-US" sz="2000" dirty="0"/>
              <a:t>白朔天</a:t>
            </a:r>
            <a:r>
              <a:rPr lang="en-US" altLang="zh-CN" sz="2000" dirty="0"/>
              <a:t>, </a:t>
            </a:r>
            <a:r>
              <a:rPr lang="zh-CN" altLang="en-US" sz="2000" dirty="0"/>
              <a:t>唐杰</a:t>
            </a:r>
            <a:r>
              <a:rPr lang="en-US" altLang="zh-CN" sz="2000" dirty="0"/>
              <a:t>. </a:t>
            </a:r>
            <a:r>
              <a:rPr lang="zh-CN" altLang="en-US" sz="2000" dirty="0"/>
              <a:t>强化学习（微课版）</a:t>
            </a:r>
            <a:r>
              <a:rPr lang="en-US" altLang="zh-CN" sz="2000" dirty="0"/>
              <a:t>. </a:t>
            </a:r>
            <a:r>
              <a:rPr lang="zh-CN" altLang="en-US" sz="2000" dirty="0"/>
              <a:t>清华大学出版社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386985-C5F1-E143-90F9-3D7A3B041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2499360"/>
            <a:ext cx="2501900" cy="2501900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8A8D970-D4E2-E943-81C0-3FFBE4537F83}"/>
              </a:ext>
            </a:extLst>
          </p:cNvPr>
          <p:cNvSpPr txBox="1">
            <a:spLocks/>
          </p:cNvSpPr>
          <p:nvPr/>
        </p:nvSpPr>
        <p:spPr>
          <a:xfrm>
            <a:off x="1371260" y="2037636"/>
            <a:ext cx="1918380" cy="461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3000" b="1" i="0" kern="1200">
                <a:ln>
                  <a:noFill/>
                </a:ln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京东购买二维码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0E6482-A3DE-724E-BF27-1F8FFC52F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392680"/>
            <a:ext cx="2788920" cy="2788920"/>
          </a:xfrm>
          <a:prstGeom prst="rect">
            <a:avLst/>
          </a:prstGeom>
        </p:spPr>
      </p:pic>
      <p:sp>
        <p:nvSpPr>
          <p:cNvPr id="9" name="文本占位符 5">
            <a:extLst>
              <a:ext uri="{FF2B5EF4-FFF2-40B4-BE49-F238E27FC236}">
                <a16:creationId xmlns:a16="http://schemas.microsoft.com/office/drawing/2014/main" id="{37439898-56FF-C944-B2D2-6BC8E2770D8C}"/>
              </a:ext>
            </a:extLst>
          </p:cNvPr>
          <p:cNvSpPr txBox="1">
            <a:spLocks/>
          </p:cNvSpPr>
          <p:nvPr/>
        </p:nvSpPr>
        <p:spPr>
          <a:xfrm>
            <a:off x="8308465" y="2095064"/>
            <a:ext cx="1918380" cy="461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3000" b="1" i="0" kern="1200">
                <a:ln>
                  <a:noFill/>
                </a:ln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交流公众号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AC24343-BFC4-4D42-AEE6-68C35C00E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50" y="2528570"/>
            <a:ext cx="2501900" cy="2501900"/>
          </a:xfrm>
          <a:prstGeom prst="rect">
            <a:avLst/>
          </a:prstGeom>
        </p:spPr>
      </p:pic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10B00AAA-7CF8-5B46-9155-EDB0E8125E96}"/>
              </a:ext>
            </a:extLst>
          </p:cNvPr>
          <p:cNvSpPr txBox="1">
            <a:spLocks/>
          </p:cNvSpPr>
          <p:nvPr/>
        </p:nvSpPr>
        <p:spPr>
          <a:xfrm>
            <a:off x="4846615" y="2066846"/>
            <a:ext cx="1918380" cy="461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3000" b="1" i="0" kern="1200">
                <a:ln>
                  <a:noFill/>
                </a:ln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淘宝购买二维码</a:t>
            </a:r>
          </a:p>
        </p:txBody>
      </p:sp>
    </p:spTree>
    <p:extLst>
      <p:ext uri="{BB962C8B-B14F-4D97-AF65-F5344CB8AC3E}">
        <p14:creationId xmlns:p14="http://schemas.microsoft.com/office/powerpoint/2010/main" val="346721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7.3</a:t>
            </a:r>
            <a:r>
              <a:rPr kumimoji="1" lang="zh-CN" altLang="en-US" dirty="0"/>
              <a:t>：求解贝尔曼方程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D85AC8-A6A0-684C-A4F3-5CC92CF4B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008062"/>
            <a:ext cx="9334500" cy="1841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56B302-9C0E-5445-8BFA-9501CF754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50" y="2849562"/>
            <a:ext cx="9359900" cy="3327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7.3</a:t>
            </a:r>
            <a:r>
              <a:rPr kumimoji="1" lang="zh-CN" altLang="en-US" dirty="0"/>
              <a:t>：求解贝尔曼方程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442ABA-CAC4-0943-9FF5-A3CAD091E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75426"/>
            <a:ext cx="7505700" cy="3429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CCAB48E-CEA5-7D4E-BC09-82A77336E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4" y="4070397"/>
            <a:ext cx="6438900" cy="2603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02BB0D-B64A-754D-A9CD-3A6ED87E8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00" y="3587335"/>
            <a:ext cx="7759700" cy="482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02E8EE-4934-D145-AE6B-0C8F0C024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68395"/>
            <a:ext cx="75057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1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7.3</a:t>
            </a:r>
            <a:r>
              <a:rPr kumimoji="1" lang="zh-CN" altLang="en-US" dirty="0"/>
              <a:t>：求解贝尔曼方程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442ABA-CAC4-0943-9FF5-A3CAD091E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75426"/>
            <a:ext cx="7505700" cy="3429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F9D7E09-B62B-CC4C-B1D4-9C98E7502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00" y="3729276"/>
            <a:ext cx="6337300" cy="495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1FD930-34D3-F94E-8D57-E75A26458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61" y="4471316"/>
            <a:ext cx="5903289" cy="17046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BDBCA9-5134-7E48-9FF6-923782A1C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0240" y="4449426"/>
            <a:ext cx="5858968" cy="170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5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7.3</a:t>
            </a:r>
            <a:r>
              <a:rPr kumimoji="1" lang="zh-CN" altLang="en-US" dirty="0"/>
              <a:t>：求解贝尔曼方程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442ABA-CAC4-0943-9FF5-A3CAD091E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75426"/>
            <a:ext cx="7505700" cy="3429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77A544F-B485-8B4B-9C67-F378AB6F3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26" y="3504426"/>
            <a:ext cx="6972300" cy="50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4FBF92-0FF7-0445-B762-E35D305B0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75" y="4129690"/>
            <a:ext cx="56896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1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7.3</a:t>
            </a:r>
            <a:r>
              <a:rPr kumimoji="1" lang="zh-CN" altLang="en-US" dirty="0"/>
              <a:t>：求解贝尔曼方程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442ABA-CAC4-0943-9FF5-A3CAD091E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75426"/>
            <a:ext cx="7505700" cy="3429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8046AE5-F71B-CC4E-8077-4A2762974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51" y="3603503"/>
            <a:ext cx="7761544" cy="5585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27CA8B-CD4E-494D-9E82-67A353AB0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683" y="4227659"/>
            <a:ext cx="47752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9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7.4</a:t>
            </a:r>
            <a:r>
              <a:rPr kumimoji="1" lang="zh-CN" altLang="en-US" dirty="0"/>
              <a:t>：求解贝尔曼最优方程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21D777-F470-D549-B1C9-0D2B8E813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58" y="912643"/>
            <a:ext cx="11081695" cy="27291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2391FD0-DFD2-8B41-8D08-979F9072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551" y="3387552"/>
            <a:ext cx="5480109" cy="346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8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7.4</a:t>
            </a:r>
            <a:r>
              <a:rPr kumimoji="1" lang="zh-CN" altLang="en-US" dirty="0"/>
              <a:t>：求解贝尔曼最优方程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30FAC6-69E2-0442-A88D-2A2971D2D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977" y="93933"/>
            <a:ext cx="6887223" cy="38632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13395B-1443-564B-B1B2-B082D1F22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85" y="1696985"/>
            <a:ext cx="3429000" cy="279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A8C95D-923B-0D42-B38C-9C5F5AD96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85" y="1976385"/>
            <a:ext cx="1600200" cy="317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0E7EA9-A51A-6A40-89DA-0D3C6A0B2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185" y="2020835"/>
            <a:ext cx="4051300" cy="228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080950-C2FC-D54C-9D3F-54203025EF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300" y="4313262"/>
            <a:ext cx="6400800" cy="25781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E2207C5-C068-F147-9140-D24BC55245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00" y="3942990"/>
            <a:ext cx="8839200" cy="482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624F420-BCC2-1B4A-B9C0-38D91A19D7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0000" y="3946056"/>
            <a:ext cx="6731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3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7.4</a:t>
            </a:r>
            <a:r>
              <a:rPr kumimoji="1" lang="zh-CN" altLang="en-US" dirty="0"/>
              <a:t>：求解贝尔曼最优方程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61613B-B3D2-0F46-B452-23DAC972A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06" y="1064392"/>
            <a:ext cx="9372600" cy="8509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E5D875A-6ED6-2241-B5E5-382FBE721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706" y="4131010"/>
            <a:ext cx="4622800" cy="1625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51B7889-A288-304F-8E1B-4D60E39D5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16" y="2088822"/>
            <a:ext cx="4635500" cy="16637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C839F3E-0891-D141-8DCB-8E0563E97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706" y="2059918"/>
            <a:ext cx="4635500" cy="16764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38FA55B-528D-8843-AB8B-18B8B896F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316" y="4142608"/>
            <a:ext cx="46228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0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15FC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127</Words>
  <Application>Microsoft Macintosh PowerPoint</Application>
  <PresentationFormat>宽屏</PresentationFormat>
  <Paragraphs>15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Microsoft YaHei</vt:lpstr>
      <vt:lpstr>FZFangSong-Z02S</vt:lpstr>
      <vt:lpstr>FZXiaoBiaoSong-B05</vt:lpstr>
      <vt:lpstr>Microsoft YaHei Light</vt:lpstr>
      <vt:lpstr>Source Han Sans CN</vt:lpstr>
      <vt:lpstr>Arial</vt:lpstr>
      <vt:lpstr>Open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Ramanda Galang Bryantama</dc:creator>
  <cp:lastModifiedBy>Sha Yuan</cp:lastModifiedBy>
  <cp:revision>362</cp:revision>
  <dcterms:created xsi:type="dcterms:W3CDTF">2020-10-22T03:45:28Z</dcterms:created>
  <dcterms:modified xsi:type="dcterms:W3CDTF">2022-01-13T09:00:51Z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