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3" r:id="rId2"/>
    <p:sldId id="279" r:id="rId3"/>
    <p:sldId id="262" r:id="rId4"/>
    <p:sldId id="571" r:id="rId5"/>
    <p:sldId id="556" r:id="rId6"/>
    <p:sldId id="557" r:id="rId7"/>
    <p:sldId id="558" r:id="rId8"/>
    <p:sldId id="559" r:id="rId9"/>
    <p:sldId id="545" r:id="rId10"/>
    <p:sldId id="560" r:id="rId11"/>
    <p:sldId id="561" r:id="rId12"/>
    <p:sldId id="562" r:id="rId13"/>
    <p:sldId id="563" r:id="rId14"/>
    <p:sldId id="566" r:id="rId15"/>
    <p:sldId id="567" r:id="rId16"/>
    <p:sldId id="568" r:id="rId17"/>
    <p:sldId id="569" r:id="rId18"/>
    <p:sldId id="570" r:id="rId19"/>
    <p:sldId id="26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86066"/>
  </p:normalViewPr>
  <p:slideViewPr>
    <p:cSldViewPr snapToGrid="0" snapToObjects="1" showGuides="1">
      <p:cViewPr varScale="1">
        <p:scale>
          <a:sx n="89" d="100"/>
          <a:sy n="89" d="100"/>
        </p:scale>
        <p:origin x="11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75B96-0528-4EB3-BD49-1B7E7EBAB967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148F-9A36-414E-A051-93CFF09916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Analyze specific patterns in the voting data to identify players who are most likely to misjudge the game and result in the expulsion of Crew members.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$match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filter documents. The vote field value matches the regular expression "Crew voted off". Only keep those cases where the vote shows that a Crew member was wrongfully evicted.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8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Analyze a player's win rate by counting the number of games and wins for each player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$unwind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expand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player_data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$match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filter out documents whose Outcome field contains "End".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 $project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extracts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player_data.name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Role fields. The Role is obtained by intercepting the first 4 characters of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player_data.Role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field. Similarly, the Result is obtained by intercepting the first 4 characters of the Action field.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second $project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calculates the Win field. If Result and Role are equal, the value is assigned to 1 (representing victory), otherwise it is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$group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group the documents by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player_data.name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calculate the total number of games played and the number of games won by each player.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Project again, this time calculating each player's win rate by dividing the number of games won by the total number of games played and multiplying by 100.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Finally, 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$sort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sort in descending order based on winning rate and number of games won.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5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Counting how many times each colour is used by each player, then sort the colours to find the most used ones.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$unwind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expand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player_data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array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 $group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Groups the document by player name and colour, counting the number of times each colour is used by each player.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second $group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groups the document by player name and pushes each color and its count as an object into the Colors array.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$unwind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expand the Colors array so that each array element creates a new document.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$sort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sort colours in descending order based on the number of times they are used.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third $group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groups the document by player name and pushes the sorted Colors array into the details field.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 $project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holds a details field for each player, which contains a list of colours sorted by the number of uses.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second $project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extracts each player's favourite colour from the details field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923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65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Save the results of win, voting and color to collections respectively, then use “_id” as the key value to merge the collections, rename the fields and finally use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mongoexport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export the final results as a CSV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3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3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26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89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2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4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$unwind </a:t>
            </a: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 deconstructs the </a:t>
            </a:r>
            <a:r>
              <a:rPr lang="en-CA" sz="1800" b="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in each document and outputs a document for each element.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$group </a:t>
            </a: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Group all expanded documents together and sum the document counts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2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First, Get the last event 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Use the $project operator combined with 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arrayElemAt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extract the last event in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array of each document.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Then extract the victory type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Finally, group and count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0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 expand the 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array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 A new document is created for each array element.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Then use $match to filter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those documents whose Event field value is 1. Because the map values of all events in each game are the same.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Finally, use $group to group the documents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by the Map field.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4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First, expand the 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array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Then filter the events that skip voting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Votes Off Code of crew members skipping votes is 0.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so use $match operator to filter out those events whose Votes Off Code field is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Finally count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15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Votes Off Code of crew members voting against imposters is 2.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so use $match operator to filter out those events whose Votes Off Code field is 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7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6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Analyze specific patterns in the voting data to find the players who were most successful in identifying and voting to expel the Impostor from the game.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$unwind 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 unwind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array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$match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filter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documents.The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vote field value matches the regular expression "Impostor voted off". This is the event where the Impostor was successfully cast in the Find All Polls.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$group 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 group documents by the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$sort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CA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$limit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sort the results in descending order. The highest Count value will be ranked first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148F-9A36-414E-A051-93CFF09916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3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7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94"/>
          <a:stretch>
            <a:fillRect/>
          </a:stretch>
        </p:blipFill>
        <p:spPr>
          <a:xfrm>
            <a:off x="0" y="1"/>
            <a:ext cx="12192000" cy="6992471"/>
          </a:xfrm>
          <a:custGeom>
            <a:avLst/>
            <a:gdLst>
              <a:gd name="connsiteX0" fmla="*/ 0 w 12192000"/>
              <a:gd name="connsiteY0" fmla="*/ 0 h 6992471"/>
              <a:gd name="connsiteX1" fmla="*/ 12192000 w 12192000"/>
              <a:gd name="connsiteY1" fmla="*/ 0 h 6992471"/>
              <a:gd name="connsiteX2" fmla="*/ 12192000 w 12192000"/>
              <a:gd name="connsiteY2" fmla="*/ 6992471 h 6992471"/>
              <a:gd name="connsiteX3" fmla="*/ 0 w 12192000"/>
              <a:gd name="connsiteY3" fmla="*/ 6992471 h 699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92471">
                <a:moveTo>
                  <a:pt x="0" y="0"/>
                </a:moveTo>
                <a:lnTo>
                  <a:pt x="12192000" y="0"/>
                </a:lnTo>
                <a:lnTo>
                  <a:pt x="12192000" y="6992471"/>
                </a:lnTo>
                <a:lnTo>
                  <a:pt x="0" y="699247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文本框 115"/>
          <p:cNvSpPr txBox="1"/>
          <p:nvPr>
            <p:custDataLst>
              <p:tags r:id="rId1"/>
            </p:custDataLst>
          </p:nvPr>
        </p:nvSpPr>
        <p:spPr>
          <a:xfrm>
            <a:off x="5946011" y="2937246"/>
            <a:ext cx="4025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A" altLang="zh-CN" sz="7200" dirty="0">
                <a:solidFill>
                  <a:schemeClr val="tx2"/>
                </a:solidFill>
                <a:latin typeface="Calibri" panose="020F0502020204030204" pitchFamily="34" charset="0"/>
                <a:ea typeface="萝莉体 第二版" panose="02000500000000000000" pitchFamily="2" charset="-122"/>
                <a:cs typeface="Calibri" panose="020F0502020204030204" pitchFamily="34" charset="0"/>
              </a:rPr>
              <a:t>Among Us</a:t>
            </a:r>
            <a:endParaRPr kumimoji="1" lang="en-US" altLang="zh-CN" sz="7200" dirty="0">
              <a:solidFill>
                <a:schemeClr val="tx2"/>
              </a:solidFill>
              <a:latin typeface="Calibri" panose="020F0502020204030204" pitchFamily="34" charset="0"/>
              <a:ea typeface="萝莉体 第二版" panose="02000500000000000000" pitchFamily="2" charset="-122"/>
              <a:cs typeface="Calibri" panose="020F0502020204030204" pitchFamily="34" charset="0"/>
            </a:endParaRPr>
          </a:p>
        </p:txBody>
      </p:sp>
      <p:grpSp>
        <p:nvGrpSpPr>
          <p:cNvPr id="117" name="PA_组合 98"/>
          <p:cNvGrpSpPr/>
          <p:nvPr>
            <p:custDataLst>
              <p:tags r:id="rId2"/>
            </p:custDataLst>
          </p:nvPr>
        </p:nvGrpSpPr>
        <p:grpSpPr>
          <a:xfrm>
            <a:off x="-7636560" y="4658289"/>
            <a:ext cx="14520706" cy="15082672"/>
            <a:chOff x="0" y="0"/>
            <a:chExt cx="1232382" cy="1280079"/>
          </a:xfrm>
        </p:grpSpPr>
        <p:sp>
          <p:nvSpPr>
            <p:cNvPr id="118" name="chenying0907 92"/>
            <p:cNvSpPr/>
            <p:nvPr/>
          </p:nvSpPr>
          <p:spPr>
            <a:xfrm>
              <a:off x="63500" y="431806"/>
              <a:ext cx="1168883" cy="848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0335" extrusionOk="0">
                  <a:moveTo>
                    <a:pt x="13379" y="9888"/>
                  </a:moveTo>
                  <a:cubicBezTo>
                    <a:pt x="16156" y="7987"/>
                    <a:pt x="19260" y="4290"/>
                    <a:pt x="20047" y="0"/>
                  </a:cubicBezTo>
                  <a:cubicBezTo>
                    <a:pt x="21600" y="7245"/>
                    <a:pt x="19676" y="14890"/>
                    <a:pt x="14434" y="18706"/>
                  </a:cubicBezTo>
                  <a:cubicBezTo>
                    <a:pt x="10460" y="21600"/>
                    <a:pt x="5646" y="20542"/>
                    <a:pt x="2448" y="16290"/>
                  </a:cubicBezTo>
                  <a:cubicBezTo>
                    <a:pt x="1349" y="14829"/>
                    <a:pt x="841" y="13153"/>
                    <a:pt x="0" y="11506"/>
                  </a:cubicBezTo>
                  <a:cubicBezTo>
                    <a:pt x="415" y="12319"/>
                    <a:pt x="2222" y="12745"/>
                    <a:pt x="2888" y="12873"/>
                  </a:cubicBezTo>
                  <a:cubicBezTo>
                    <a:pt x="4049" y="13097"/>
                    <a:pt x="5240" y="12941"/>
                    <a:pt x="6395" y="12727"/>
                  </a:cubicBezTo>
                  <a:cubicBezTo>
                    <a:pt x="8821" y="12276"/>
                    <a:pt x="11185" y="11390"/>
                    <a:pt x="13379" y="98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9" name="chenying0907 93"/>
            <p:cNvSpPr/>
            <p:nvPr/>
          </p:nvSpPr>
          <p:spPr>
            <a:xfrm>
              <a:off x="0" y="6"/>
              <a:ext cx="1229464" cy="127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4" h="17624" extrusionOk="0">
                  <a:moveTo>
                    <a:pt x="18089" y="13212"/>
                  </a:moveTo>
                  <a:cubicBezTo>
                    <a:pt x="20793" y="8665"/>
                    <a:pt x="19051" y="1688"/>
                    <a:pt x="12580" y="249"/>
                  </a:cubicBezTo>
                  <a:cubicBezTo>
                    <a:pt x="5779" y="-1264"/>
                    <a:pt x="-807" y="4397"/>
                    <a:pt x="81" y="10133"/>
                  </a:cubicBezTo>
                  <a:cubicBezTo>
                    <a:pt x="1215" y="17455"/>
                    <a:pt x="11799" y="20336"/>
                    <a:pt x="17105" y="14539"/>
                  </a:cubicBezTo>
                  <a:cubicBezTo>
                    <a:pt x="17481" y="14129"/>
                    <a:pt x="17809" y="13683"/>
                    <a:pt x="18089" y="13212"/>
                  </a:cubicBezTo>
                  <a:close/>
                </a:path>
              </a:pathLst>
            </a:custGeom>
            <a:noFill/>
            <a:ln w="762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0" name="chenying0907 94"/>
            <p:cNvSpPr/>
            <p:nvPr/>
          </p:nvSpPr>
          <p:spPr>
            <a:xfrm flipH="1" flipV="1">
              <a:off x="598375" y="0"/>
              <a:ext cx="12664" cy="1275141"/>
            </a:xfrm>
            <a:prstGeom prst="line">
              <a:avLst/>
            </a:pr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1" name="chenying0907 95"/>
            <p:cNvSpPr/>
            <p:nvPr/>
          </p:nvSpPr>
          <p:spPr>
            <a:xfrm>
              <a:off x="228599" y="6"/>
              <a:ext cx="761433" cy="1264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8273" extrusionOk="0">
                  <a:moveTo>
                    <a:pt x="12391" y="18096"/>
                  </a:moveTo>
                  <a:cubicBezTo>
                    <a:pt x="20299" y="16704"/>
                    <a:pt x="20971" y="9754"/>
                    <a:pt x="20010" y="6028"/>
                  </a:cubicBezTo>
                  <a:cubicBezTo>
                    <a:pt x="19534" y="4185"/>
                    <a:pt x="18487" y="1426"/>
                    <a:pt x="14982" y="544"/>
                  </a:cubicBezTo>
                  <a:cubicBezTo>
                    <a:pt x="3960" y="-2230"/>
                    <a:pt x="-629" y="6301"/>
                    <a:pt x="69" y="10363"/>
                  </a:cubicBezTo>
                  <a:cubicBezTo>
                    <a:pt x="598" y="13437"/>
                    <a:pt x="5155" y="19370"/>
                    <a:pt x="12391" y="18096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2" name="chenying0907 96"/>
            <p:cNvSpPr/>
            <p:nvPr/>
          </p:nvSpPr>
          <p:spPr>
            <a:xfrm>
              <a:off x="50800" y="381006"/>
              <a:ext cx="114300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84" extrusionOk="0">
                  <a:moveTo>
                    <a:pt x="0" y="10975"/>
                  </a:moveTo>
                  <a:cubicBezTo>
                    <a:pt x="5633" y="-4190"/>
                    <a:pt x="11507" y="-2443"/>
                    <a:pt x="17154" y="8930"/>
                  </a:cubicBezTo>
                  <a:cubicBezTo>
                    <a:pt x="18363" y="11362"/>
                    <a:pt x="19610" y="11211"/>
                    <a:pt x="20810" y="14623"/>
                  </a:cubicBezTo>
                  <a:cubicBezTo>
                    <a:pt x="21087" y="15412"/>
                    <a:pt x="21308" y="17410"/>
                    <a:pt x="21600" y="1703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3" name="chenying0907 97"/>
            <p:cNvSpPr/>
            <p:nvPr/>
          </p:nvSpPr>
          <p:spPr>
            <a:xfrm>
              <a:off x="38100" y="825506"/>
              <a:ext cx="1163030" cy="32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83" extrusionOk="0">
                  <a:moveTo>
                    <a:pt x="0" y="13166"/>
                  </a:moveTo>
                  <a:cubicBezTo>
                    <a:pt x="1349" y="4232"/>
                    <a:pt x="2977" y="14571"/>
                    <a:pt x="4335" y="16158"/>
                  </a:cubicBezTo>
                  <a:cubicBezTo>
                    <a:pt x="8003" y="20406"/>
                    <a:pt x="11670" y="21600"/>
                    <a:pt x="15337" y="15282"/>
                  </a:cubicBezTo>
                  <a:cubicBezTo>
                    <a:pt x="17520" y="11503"/>
                    <a:pt x="19444" y="14571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1" name="PA_组合 139"/>
          <p:cNvGrpSpPr/>
          <p:nvPr>
            <p:custDataLst>
              <p:tags r:id="rId3"/>
            </p:custDataLst>
          </p:nvPr>
        </p:nvGrpSpPr>
        <p:grpSpPr>
          <a:xfrm rot="8548729">
            <a:off x="1987285" y="4119770"/>
            <a:ext cx="2611427" cy="242835"/>
            <a:chOff x="12700" y="-1"/>
            <a:chExt cx="1395068" cy="386881"/>
          </a:xfrm>
        </p:grpSpPr>
        <p:sp>
          <p:nvSpPr>
            <p:cNvPr id="112" name="chenying0907 135"/>
            <p:cNvSpPr/>
            <p:nvPr/>
          </p:nvSpPr>
          <p:spPr>
            <a:xfrm>
              <a:off x="1371600" y="-1"/>
              <a:ext cx="36168" cy="3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19" h="14783" extrusionOk="0">
                  <a:moveTo>
                    <a:pt x="14668" y="9624"/>
                  </a:moveTo>
                  <a:cubicBezTo>
                    <a:pt x="13296" y="16702"/>
                    <a:pt x="3141" y="16108"/>
                    <a:pt x="711" y="10207"/>
                  </a:cubicBezTo>
                  <a:cubicBezTo>
                    <a:pt x="-4134" y="-1569"/>
                    <a:pt x="17466" y="-4898"/>
                    <a:pt x="14668" y="9624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4" name="chenying0907 136"/>
            <p:cNvSpPr/>
            <p:nvPr/>
          </p:nvSpPr>
          <p:spPr>
            <a:xfrm>
              <a:off x="12700" y="12698"/>
              <a:ext cx="1352489" cy="37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12" extrusionOk="0">
                  <a:moveTo>
                    <a:pt x="0" y="11488"/>
                  </a:moveTo>
                  <a:cubicBezTo>
                    <a:pt x="487" y="15274"/>
                    <a:pt x="2411" y="21290"/>
                    <a:pt x="3846" y="19628"/>
                  </a:cubicBezTo>
                  <a:cubicBezTo>
                    <a:pt x="4495" y="18877"/>
                    <a:pt x="4749" y="16868"/>
                    <a:pt x="5017" y="14957"/>
                  </a:cubicBezTo>
                  <a:cubicBezTo>
                    <a:pt x="5420" y="12072"/>
                    <a:pt x="5921" y="7692"/>
                    <a:pt x="6882" y="6380"/>
                  </a:cubicBezTo>
                  <a:cubicBezTo>
                    <a:pt x="7909" y="4976"/>
                    <a:pt x="8909" y="7635"/>
                    <a:pt x="9446" y="10215"/>
                  </a:cubicBezTo>
                  <a:cubicBezTo>
                    <a:pt x="10035" y="13042"/>
                    <a:pt x="10932" y="15637"/>
                    <a:pt x="12033" y="14691"/>
                  </a:cubicBezTo>
                  <a:cubicBezTo>
                    <a:pt x="13984" y="13011"/>
                    <a:pt x="12576" y="4396"/>
                    <a:pt x="14172" y="1656"/>
                  </a:cubicBezTo>
                  <a:cubicBezTo>
                    <a:pt x="14906" y="396"/>
                    <a:pt x="15577" y="1880"/>
                    <a:pt x="16102" y="3544"/>
                  </a:cubicBezTo>
                  <a:cubicBezTo>
                    <a:pt x="16745" y="5586"/>
                    <a:pt x="17079" y="7207"/>
                    <a:pt x="18030" y="7490"/>
                  </a:cubicBezTo>
                  <a:cubicBezTo>
                    <a:pt x="18588" y="7656"/>
                    <a:pt x="19101" y="6897"/>
                    <a:pt x="19447" y="5427"/>
                  </a:cubicBezTo>
                  <a:cubicBezTo>
                    <a:pt x="19755" y="4117"/>
                    <a:pt x="19782" y="1393"/>
                    <a:pt x="20208" y="457"/>
                  </a:cubicBezTo>
                  <a:cubicBezTo>
                    <a:pt x="20555" y="-310"/>
                    <a:pt x="21224" y="60"/>
                    <a:pt x="21600" y="33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24" name="PA_组合 131"/>
          <p:cNvGrpSpPr/>
          <p:nvPr>
            <p:custDataLst>
              <p:tags r:id="rId4"/>
            </p:custDataLst>
          </p:nvPr>
        </p:nvGrpSpPr>
        <p:grpSpPr>
          <a:xfrm rot="10800000" flipV="1">
            <a:off x="4089895" y="1843810"/>
            <a:ext cx="1853202" cy="1592622"/>
            <a:chOff x="0" y="0"/>
            <a:chExt cx="1270000" cy="1091425"/>
          </a:xfrm>
        </p:grpSpPr>
        <p:sp>
          <p:nvSpPr>
            <p:cNvPr id="125" name="chenying0907 125"/>
            <p:cNvSpPr/>
            <p:nvPr/>
          </p:nvSpPr>
          <p:spPr>
            <a:xfrm>
              <a:off x="355600" y="266700"/>
              <a:ext cx="648718" cy="80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1" y="15519"/>
                  </a:moveTo>
                  <a:cubicBezTo>
                    <a:pt x="18543" y="17158"/>
                    <a:pt x="18935" y="19724"/>
                    <a:pt x="19275" y="21600"/>
                  </a:cubicBezTo>
                  <a:cubicBezTo>
                    <a:pt x="19609" y="18899"/>
                    <a:pt x="20824" y="15817"/>
                    <a:pt x="21600" y="13143"/>
                  </a:cubicBezTo>
                  <a:lnTo>
                    <a:pt x="0" y="0"/>
                  </a:lnTo>
                  <a:cubicBezTo>
                    <a:pt x="0" y="0"/>
                    <a:pt x="17371" y="15519"/>
                    <a:pt x="17371" y="15519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126" name="Group 130"/>
            <p:cNvGrpSpPr/>
            <p:nvPr/>
          </p:nvGrpSpPr>
          <p:grpSpPr>
            <a:xfrm>
              <a:off x="0" y="0"/>
              <a:ext cx="1270000" cy="1091426"/>
              <a:chOff x="0" y="0"/>
              <a:chExt cx="1270000" cy="1091425"/>
            </a:xfrm>
          </p:grpSpPr>
          <p:sp>
            <p:nvSpPr>
              <p:cNvPr id="127" name="chenying0907 126"/>
              <p:cNvSpPr/>
              <p:nvPr/>
            </p:nvSpPr>
            <p:spPr>
              <a:xfrm>
                <a:off x="0" y="0"/>
                <a:ext cx="888592" cy="1091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8516" y="5552"/>
                      <a:pt x="15211" y="10785"/>
                      <a:pt x="21600" y="16688"/>
                    </a:cubicBezTo>
                    <a:cubicBezTo>
                      <a:pt x="18956" y="18979"/>
                      <a:pt x="14998" y="19147"/>
                      <a:pt x="12325" y="21600"/>
                    </a:cubicBezTo>
                    <a:cubicBezTo>
                      <a:pt x="8974" y="17526"/>
                      <a:pt x="8870" y="15376"/>
                      <a:pt x="6637" y="10800"/>
                    </a:cubicBezTo>
                    <a:cubicBezTo>
                      <a:pt x="5366" y="8193"/>
                      <a:pt x="2056" y="2254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8" name="chenying0907 127"/>
              <p:cNvSpPr/>
              <p:nvPr/>
            </p:nvSpPr>
            <p:spPr>
              <a:xfrm>
                <a:off x="0" y="0"/>
                <a:ext cx="1270000" cy="7559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380" y="12054"/>
                    </a:moveTo>
                    <a:cubicBezTo>
                      <a:pt x="11598" y="15147"/>
                      <a:pt x="14200" y="19689"/>
                      <a:pt x="16833" y="21600"/>
                    </a:cubicBezTo>
                    <a:cubicBezTo>
                      <a:pt x="18014" y="19571"/>
                      <a:pt x="20025" y="17911"/>
                      <a:pt x="21600" y="16704"/>
                    </a:cubicBezTo>
                    <a:cubicBezTo>
                      <a:pt x="14953" y="11525"/>
                      <a:pt x="7053" y="3483"/>
                      <a:pt x="0" y="0"/>
                    </a:cubicBezTo>
                    <a:cubicBezTo>
                      <a:pt x="0" y="0"/>
                      <a:pt x="6515" y="8057"/>
                      <a:pt x="9380" y="12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29" name="chenying0907 128"/>
              <p:cNvSpPr/>
              <p:nvPr/>
            </p:nvSpPr>
            <p:spPr>
              <a:xfrm>
                <a:off x="876300" y="762000"/>
                <a:ext cx="127000" cy="316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68"/>
                    </a:moveTo>
                    <a:cubicBezTo>
                      <a:pt x="5986" y="10255"/>
                      <a:pt x="7989" y="16810"/>
                      <a:pt x="9724" y="21600"/>
                    </a:cubicBezTo>
                    <a:cubicBezTo>
                      <a:pt x="11432" y="14701"/>
                      <a:pt x="17634" y="683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30" name="chenying0907 129"/>
              <p:cNvSpPr/>
              <p:nvPr/>
            </p:nvSpPr>
            <p:spPr>
              <a:xfrm>
                <a:off x="749300" y="952500"/>
                <a:ext cx="177800" cy="1143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994" y="9254"/>
                      <a:pt x="14545" y="14595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grpSp>
        <p:nvGrpSpPr>
          <p:cNvPr id="131" name="PA_组合 22"/>
          <p:cNvGrpSpPr/>
          <p:nvPr>
            <p:custDataLst>
              <p:tags r:id="rId5"/>
            </p:custDataLst>
          </p:nvPr>
        </p:nvGrpSpPr>
        <p:grpSpPr>
          <a:xfrm rot="1234529">
            <a:off x="482285" y="2454063"/>
            <a:ext cx="2146377" cy="980262"/>
            <a:chOff x="0" y="-1"/>
            <a:chExt cx="1887191" cy="861891"/>
          </a:xfrm>
        </p:grpSpPr>
        <p:sp>
          <p:nvSpPr>
            <p:cNvPr id="132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3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" name="PA_chenying0907 148"/>
          <p:cNvSpPr/>
          <p:nvPr>
            <p:custDataLst>
              <p:tags r:id="rId6"/>
            </p:custDataLst>
          </p:nvPr>
        </p:nvSpPr>
        <p:spPr>
          <a:xfrm>
            <a:off x="8435676" y="4378533"/>
            <a:ext cx="1535796" cy="559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/>
          <a:p>
            <a:pPr defTabSz="457200">
              <a:lnSpc>
                <a:spcPct val="120000"/>
              </a:lnSpc>
              <a:tabLst>
                <a:tab pos="1066800" algn="l"/>
              </a:tabLst>
              <a:defRPr sz="3600">
                <a:solidFill>
                  <a:srgbClr val="475278"/>
                </a:solidFill>
                <a:latin typeface="Noteworthy Bold"/>
                <a:ea typeface="Noteworthy Bold"/>
                <a:cs typeface="Noteworthy Bold"/>
                <a:sym typeface="Noteworthy Bold"/>
              </a:defRPr>
            </a:pPr>
            <a:r>
              <a:rPr lang="en-US" sz="2800" dirty="0">
                <a:latin typeface="Calibri" panose="020F0502020204030204" pitchFamily="34" charset="0"/>
                <a:ea typeface="萝莉体 第二版" panose="02000500000000000000" pitchFamily="2" charset="-122"/>
                <a:cs typeface="Calibri" panose="020F0502020204030204" pitchFamily="34" charset="0"/>
              </a:rPr>
              <a:t>-- </a:t>
            </a:r>
            <a:r>
              <a:rPr lang="en-US" sz="2800" dirty="0" err="1">
                <a:latin typeface="Calibri" panose="020F0502020204030204" pitchFamily="34" charset="0"/>
                <a:ea typeface="萝莉体 第二版" panose="02000500000000000000" pitchFamily="2" charset="-122"/>
                <a:cs typeface="Calibri" panose="020F0502020204030204" pitchFamily="34" charset="0"/>
              </a:rPr>
              <a:t>Xue</a:t>
            </a:r>
            <a:r>
              <a:rPr lang="en-US" sz="2800" dirty="0">
                <a:latin typeface="Calibri" panose="020F0502020204030204" pitchFamily="34" charset="0"/>
                <a:ea typeface="萝莉体 第二版" panose="02000500000000000000" pitchFamily="2" charset="-122"/>
                <a:cs typeface="Calibri" panose="020F0502020204030204" pitchFamily="34" charset="0"/>
              </a:rPr>
              <a:t> Liu</a:t>
            </a:r>
            <a:endParaRPr sz="2800" dirty="0">
              <a:latin typeface="Calibri" panose="020F0502020204030204" pitchFamily="34" charset="0"/>
              <a:ea typeface="萝莉体 第二版" panose="02000500000000000000" pitchFamily="2" charset="-122"/>
              <a:cs typeface="Calibri" panose="020F0502020204030204" pitchFamily="34" charset="0"/>
            </a:endParaRPr>
          </a:p>
        </p:txBody>
      </p:sp>
      <p:grpSp>
        <p:nvGrpSpPr>
          <p:cNvPr id="35" name="PA_组合 22"/>
          <p:cNvGrpSpPr/>
          <p:nvPr>
            <p:custDataLst>
              <p:tags r:id="rId7"/>
            </p:custDataLst>
          </p:nvPr>
        </p:nvGrpSpPr>
        <p:grpSpPr>
          <a:xfrm rot="2133593">
            <a:off x="3993938" y="5500414"/>
            <a:ext cx="588962" cy="268982"/>
            <a:chOff x="0" y="-1"/>
            <a:chExt cx="1887191" cy="861891"/>
          </a:xfrm>
        </p:grpSpPr>
        <p:sp>
          <p:nvSpPr>
            <p:cNvPr id="36" name="chenying0907 20"/>
            <p:cNvSpPr/>
            <p:nvPr/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chenying0907 21"/>
            <p:cNvSpPr/>
            <p:nvPr/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" fmla="*/ 7770 w 21600"/>
                <a:gd name="connsiteY0" fmla="*/ 21519 h 21519"/>
                <a:gd name="connsiteX1" fmla="*/ 0 w 21600"/>
                <a:gd name="connsiteY1" fmla="*/ 21519 h 21519"/>
                <a:gd name="connsiteX2" fmla="*/ 745 w 21600"/>
                <a:gd name="connsiteY2" fmla="*/ 12132 h 21519"/>
                <a:gd name="connsiteX3" fmla="*/ 4557 w 21600"/>
                <a:gd name="connsiteY3" fmla="*/ 10885 h 21519"/>
                <a:gd name="connsiteX4" fmla="*/ 8782 w 21600"/>
                <a:gd name="connsiteY4" fmla="*/ 1 h 21519"/>
                <a:gd name="connsiteX5" fmla="*/ 13726 w 21600"/>
                <a:gd name="connsiteY5" fmla="*/ 11178 h 21519"/>
                <a:gd name="connsiteX6" fmla="*/ 19043 w 21600"/>
                <a:gd name="connsiteY6" fmla="*/ 7147 h 21519"/>
                <a:gd name="connsiteX7" fmla="*/ 21600 w 21600"/>
                <a:gd name="connsiteY7" fmla="*/ 21519 h 21519"/>
                <a:gd name="connsiteX0" fmla="*/ 0 w 21600"/>
                <a:gd name="connsiteY0" fmla="*/ 21519 h 21519"/>
                <a:gd name="connsiteX1" fmla="*/ 745 w 21600"/>
                <a:gd name="connsiteY1" fmla="*/ 12132 h 21519"/>
                <a:gd name="connsiteX2" fmla="*/ 4557 w 21600"/>
                <a:gd name="connsiteY2" fmla="*/ 10885 h 21519"/>
                <a:gd name="connsiteX3" fmla="*/ 8782 w 21600"/>
                <a:gd name="connsiteY3" fmla="*/ 1 h 21519"/>
                <a:gd name="connsiteX4" fmla="*/ 13726 w 21600"/>
                <a:gd name="connsiteY4" fmla="*/ 11178 h 21519"/>
                <a:gd name="connsiteX5" fmla="*/ 19043 w 21600"/>
                <a:gd name="connsiteY5" fmla="*/ 7147 h 21519"/>
                <a:gd name="connsiteX6" fmla="*/ 21600 w 21600"/>
                <a:gd name="connsiteY6" fmla="*/ 21519 h 2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1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8797458" y="1138740"/>
            <a:ext cx="1979402" cy="604791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19" y="608658"/>
            <a:ext cx="1066718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27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4.3. Identify the player regarded as the least effective crew member.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4D0D6-2174-B1B8-E8A1-1BF03959EDB9}"/>
              </a:ext>
            </a:extLst>
          </p:cNvPr>
          <p:cNvSpPr txBox="1"/>
          <p:nvPr/>
        </p:nvSpPr>
        <p:spPr>
          <a:xfrm>
            <a:off x="473520" y="1363362"/>
            <a:ext cx="7247343" cy="23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$unwind: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$match: {"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voting_data.Vote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": { 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regex:"Crew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voted off"}}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$group: { _id:"$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voting_data.name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", Count: { $sum:1}}},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$sort: { Count: -1 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$limit: 1 }])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548FE-3B06-E9FD-0AA9-900665F85F03}"/>
              </a:ext>
            </a:extLst>
          </p:cNvPr>
          <p:cNvSpPr txBox="1"/>
          <p:nvPr/>
        </p:nvSpPr>
        <p:spPr>
          <a:xfrm>
            <a:off x="2429027" y="3358139"/>
            <a:ext cx="166816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</a:t>
            </a:r>
            <a:r>
              <a:rPr lang="en-CA" b="1" u="sng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“Sam”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2" name="Picture 21" descr="A computer code with green and yellow text&#10;&#10;Description automatically generated">
            <a:extLst>
              <a:ext uri="{FF2B5EF4-FFF2-40B4-BE49-F238E27FC236}">
                <a16:creationId xmlns:a16="http://schemas.microsoft.com/office/drawing/2014/main" id="{AD591BC8-0A17-2483-89EB-B0C79510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0" y="3924010"/>
            <a:ext cx="8737543" cy="17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10214212" y="1077179"/>
            <a:ext cx="554963" cy="1720333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408510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4.4. Compute the win percentage for each player. (Optional)</a:t>
            </a:r>
          </a:p>
        </p:txBody>
      </p:sp>
      <p:pic>
        <p:nvPicPr>
          <p:cNvPr id="24" name="Picture 2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FEB775C-426A-43DD-7C10-461A3F252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95"/>
          <a:stretch/>
        </p:blipFill>
        <p:spPr>
          <a:xfrm>
            <a:off x="473520" y="1487996"/>
            <a:ext cx="5820410" cy="3072725"/>
          </a:xfrm>
          <a:prstGeom prst="rect">
            <a:avLst/>
          </a:prstGeom>
        </p:spPr>
      </p:pic>
      <p:pic>
        <p:nvPicPr>
          <p:cNvPr id="26" name="Picture 2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9293B6D-060E-A048-9950-FC337109F7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15" r="5520" b="15221"/>
          <a:stretch/>
        </p:blipFill>
        <p:spPr>
          <a:xfrm>
            <a:off x="6291884" y="2794846"/>
            <a:ext cx="5499168" cy="37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10214212" y="1138740"/>
            <a:ext cx="562648" cy="169971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10098723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27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4.5. Determine the color preferences chosen by all players. (Optional)</a:t>
            </a:r>
          </a:p>
        </p:txBody>
      </p:sp>
      <p:pic>
        <p:nvPicPr>
          <p:cNvPr id="24" name="Picture 2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DFA0A4F-0E38-2C2D-232F-B62E1E773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690"/>
          <a:stretch/>
        </p:blipFill>
        <p:spPr>
          <a:xfrm>
            <a:off x="473520" y="1506168"/>
            <a:ext cx="6142570" cy="2065707"/>
          </a:xfrm>
          <a:prstGeom prst="rect">
            <a:avLst/>
          </a:prstGeom>
        </p:spPr>
      </p:pic>
      <p:pic>
        <p:nvPicPr>
          <p:cNvPr id="26" name="Picture 2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C266EC-A1AF-9A30-67E7-361D3E3D5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37" r="33247"/>
          <a:stretch/>
        </p:blipFill>
        <p:spPr>
          <a:xfrm>
            <a:off x="6604027" y="2822593"/>
            <a:ext cx="4165148" cy="36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47750" y="1942200"/>
              <a:ext cx="7553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 dirty="0">
                  <a:solidFill>
                    <a:schemeClr val="tx2"/>
                  </a:solidFill>
                  <a:latin typeface="Arial" panose="020B0604020202020204" pitchFamily="34" charset="0"/>
                  <a:ea typeface="萝莉体 第二版" panose="02000500000000000000" pitchFamily="2" charset="-122"/>
                  <a:cs typeface="Arial" panose="020B0604020202020204" pitchFamily="34" charset="0"/>
                </a:rPr>
                <a:t>5</a:t>
              </a:r>
              <a:endParaRPr kumimoji="1" lang="zh-CN" altLang="en-US" sz="8000" dirty="0">
                <a:solidFill>
                  <a:schemeClr val="tx2"/>
                </a:solidFill>
                <a:latin typeface="Arial" panose="020B0604020202020204" pitchFamily="34" charset="0"/>
                <a:ea typeface="萝莉体 第二版" panose="020005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666FEA-1DEA-C734-67C9-DFAE5F47F453}"/>
              </a:ext>
            </a:extLst>
          </p:cNvPr>
          <p:cNvSpPr txBox="1"/>
          <p:nvPr/>
        </p:nvSpPr>
        <p:spPr>
          <a:xfrm>
            <a:off x="2207441" y="3960588"/>
            <a:ext cx="766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Task5: Export from MongoDB (Optional) </a:t>
            </a:r>
          </a:p>
        </p:txBody>
      </p:sp>
    </p:spTree>
    <p:extLst>
      <p:ext uri="{BB962C8B-B14F-4D97-AF65-F5344CB8AC3E}">
        <p14:creationId xmlns:p14="http://schemas.microsoft.com/office/powerpoint/2010/main" val="23889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10202728" y="1138740"/>
            <a:ext cx="574132" cy="1412177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34038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Create an export from MongoDB in the form given below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22127-7D72-720C-8373-9D60F2CD48F5}"/>
              </a:ext>
            </a:extLst>
          </p:cNvPr>
          <p:cNvSpPr txBox="1"/>
          <p:nvPr/>
        </p:nvSpPr>
        <p:spPr>
          <a:xfrm>
            <a:off x="473520" y="1498798"/>
            <a:ext cx="917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Save the results of "Games won as imposter", "Games won as crew", "Win percentage(overall)" to a collection called ‘Win’. (2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Column, 3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Column, 4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Column)</a:t>
            </a:r>
          </a:p>
        </p:txBody>
      </p:sp>
      <p:pic>
        <p:nvPicPr>
          <p:cNvPr id="31" name="Picture 3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204A9F09-20C7-6351-C347-043948AD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0" y="2297752"/>
            <a:ext cx="7536038" cy="3951589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4B0F5F1C-F17E-29B5-1191-6C6AB297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35" y="2691346"/>
            <a:ext cx="6889996" cy="9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10341541" y="1138740"/>
            <a:ext cx="435319" cy="1412177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34038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Create an export from MongoDB in the form given below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22127-7D72-720C-8373-9D60F2CD48F5}"/>
              </a:ext>
            </a:extLst>
          </p:cNvPr>
          <p:cNvSpPr txBox="1"/>
          <p:nvPr/>
        </p:nvSpPr>
        <p:spPr>
          <a:xfrm>
            <a:off x="473520" y="1498798"/>
            <a:ext cx="9177512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Save the results of "Voted Against Imposter", "Voted against Crew members", “Voting rate" to a collection called ‘Voting’. (5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Column, 6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Column, 8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Column)</a:t>
            </a:r>
          </a:p>
        </p:txBody>
      </p:sp>
      <p:pic>
        <p:nvPicPr>
          <p:cNvPr id="18" name="Picture 1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ED23A04-240C-F5BF-1EC4-59AD190E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9" y="2351356"/>
            <a:ext cx="9926987" cy="33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8663354" y="1138740"/>
            <a:ext cx="2113506" cy="571926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34038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Create an export from MongoDB in the form given below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22127-7D72-720C-8373-9D60F2CD48F5}"/>
              </a:ext>
            </a:extLst>
          </p:cNvPr>
          <p:cNvSpPr txBox="1"/>
          <p:nvPr/>
        </p:nvSpPr>
        <p:spPr>
          <a:xfrm>
            <a:off x="473520" y="1498798"/>
            <a:ext cx="917751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Save the results of "Color preference" to a collection called ‘Color’. (7</a:t>
            </a:r>
            <a:r>
              <a:rPr lang="en-CA" sz="18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Column)</a:t>
            </a:r>
          </a:p>
        </p:txBody>
      </p:sp>
      <p:pic>
        <p:nvPicPr>
          <p:cNvPr id="18" name="Picture 1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4A0DD9F-C4B0-2774-F692-0004467A8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2"/>
          <a:stretch/>
        </p:blipFill>
        <p:spPr bwMode="auto">
          <a:xfrm>
            <a:off x="473520" y="2200104"/>
            <a:ext cx="8294495" cy="3411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1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8663354" y="1138740"/>
            <a:ext cx="2113506" cy="5719260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34038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Create an export from MongoDB in the form given below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22127-7D72-720C-8373-9D60F2CD48F5}"/>
              </a:ext>
            </a:extLst>
          </p:cNvPr>
          <p:cNvSpPr txBox="1"/>
          <p:nvPr/>
        </p:nvSpPr>
        <p:spPr>
          <a:xfrm>
            <a:off x="470620" y="1168848"/>
            <a:ext cx="9517442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“_id” as the key value to merge the collections. Merge the collection ‘Win’ and the collection ‘Voting’ into the temporary collection ‘temp’, and then merge’ temp’ with the collection ‘Color’.</a:t>
            </a:r>
          </a:p>
        </p:txBody>
      </p:sp>
      <p:pic>
        <p:nvPicPr>
          <p:cNvPr id="19" name="Picture 18" descr="A computer screen shot of green and white text&#10;&#10;Description automatically generated">
            <a:extLst>
              <a:ext uri="{FF2B5EF4-FFF2-40B4-BE49-F238E27FC236}">
                <a16:creationId xmlns:a16="http://schemas.microsoft.com/office/drawing/2014/main" id="{B6208CE9-4662-1973-9018-5605F1E6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20" y="1911069"/>
            <a:ext cx="7110084" cy="2362432"/>
          </a:xfrm>
          <a:prstGeom prst="rect">
            <a:avLst/>
          </a:prstGeom>
        </p:spPr>
      </p:pic>
      <p:pic>
        <p:nvPicPr>
          <p:cNvPr id="22" name="Picture 21" descr="A computer screen with green and white text&#10;&#10;Description automatically generated">
            <a:extLst>
              <a:ext uri="{FF2B5EF4-FFF2-40B4-BE49-F238E27FC236}">
                <a16:creationId xmlns:a16="http://schemas.microsoft.com/office/drawing/2014/main" id="{A42920F3-0297-3FDB-F144-C017B439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0" y="4273501"/>
            <a:ext cx="7110084" cy="22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9671926" y="1138740"/>
            <a:ext cx="1104934" cy="2870552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340382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. Create an export from MongoDB in the form given below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22127-7D72-720C-8373-9D60F2CD48F5}"/>
              </a:ext>
            </a:extLst>
          </p:cNvPr>
          <p:cNvSpPr txBox="1"/>
          <p:nvPr/>
        </p:nvSpPr>
        <p:spPr>
          <a:xfrm>
            <a:off x="473520" y="1401895"/>
            <a:ext cx="9517442" cy="376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use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mongoexport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export the final results as a CSV file</a:t>
            </a:r>
            <a:r>
              <a:rPr lang="en-CA" dirty="0">
                <a:effectLst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5A003039-1496-777E-F6CB-D4D4D66A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0" y="2010133"/>
            <a:ext cx="9940401" cy="36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4"/>
          <p:cNvGrpSpPr/>
          <p:nvPr/>
        </p:nvGrpSpPr>
        <p:grpSpPr>
          <a:xfrm>
            <a:off x="2930360" y="2100886"/>
            <a:ext cx="807367" cy="906808"/>
            <a:chOff x="0" y="0"/>
            <a:chExt cx="807366" cy="906807"/>
          </a:xfrm>
        </p:grpSpPr>
        <p:sp>
          <p:nvSpPr>
            <p:cNvPr id="16" name="chenying0907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790666" y="1415439"/>
            <a:ext cx="4761048" cy="5093556"/>
            <a:chOff x="829100" y="2206816"/>
            <a:chExt cx="4556482" cy="4874704"/>
          </a:xfrm>
        </p:grpSpPr>
        <p:grpSp>
          <p:nvGrpSpPr>
            <p:cNvPr id="23" name="Group 32"/>
            <p:cNvGrpSpPr/>
            <p:nvPr/>
          </p:nvGrpSpPr>
          <p:grpSpPr>
            <a:xfrm rot="20904357">
              <a:off x="829100" y="2206816"/>
              <a:ext cx="4556482" cy="4874704"/>
              <a:chOff x="88900" y="0"/>
              <a:chExt cx="2639505" cy="2823847"/>
            </a:xfrm>
          </p:grpSpPr>
          <p:sp>
            <p:nvSpPr>
              <p:cNvPr id="24" name="chenying0907 29"/>
              <p:cNvSpPr/>
              <p:nvPr/>
            </p:nvSpPr>
            <p:spPr>
              <a:xfrm>
                <a:off x="355600" y="0"/>
                <a:ext cx="2372805" cy="260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178" y="0"/>
                    </a:moveTo>
                    <a:cubicBezTo>
                      <a:pt x="15283" y="360"/>
                      <a:pt x="1413" y="2588"/>
                      <a:pt x="0" y="2538"/>
                    </a:cubicBezTo>
                    <a:cubicBezTo>
                      <a:pt x="1189" y="8871"/>
                      <a:pt x="2988" y="15292"/>
                      <a:pt x="4463" y="21600"/>
                    </a:cubicBezTo>
                    <a:cubicBezTo>
                      <a:pt x="10160" y="21478"/>
                      <a:pt x="15941" y="19429"/>
                      <a:pt x="21600" y="18751"/>
                    </a:cubicBezTo>
                    <a:cubicBezTo>
                      <a:pt x="21453" y="15310"/>
                      <a:pt x="18621" y="11919"/>
                      <a:pt x="17450" y="8748"/>
                    </a:cubicBezTo>
                    <a:cubicBezTo>
                      <a:pt x="16397" y="5895"/>
                      <a:pt x="16019" y="2887"/>
                      <a:pt x="15178" y="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46537A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" name="chenying0907 30"/>
              <p:cNvSpPr/>
              <p:nvPr/>
            </p:nvSpPr>
            <p:spPr>
              <a:xfrm>
                <a:off x="88900" y="508000"/>
                <a:ext cx="2533719" cy="2315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05" y="0"/>
                    </a:moveTo>
                    <a:lnTo>
                      <a:pt x="0" y="702"/>
                    </a:lnTo>
                    <a:cubicBezTo>
                      <a:pt x="1804" y="5235"/>
                      <a:pt x="3615" y="14498"/>
                      <a:pt x="4997" y="21600"/>
                    </a:cubicBezTo>
                    <a:cubicBezTo>
                      <a:pt x="10332" y="21463"/>
                      <a:pt x="16300" y="19156"/>
                      <a:pt x="21600" y="18393"/>
                    </a:cubicBezTo>
                    <a:lnTo>
                      <a:pt x="20804" y="16702"/>
                    </a:lnTo>
                  </a:path>
                </a:pathLst>
              </a:custGeom>
              <a:noFill/>
              <a:ln w="38100" cap="flat">
                <a:solidFill>
                  <a:srgbClr val="46537A">
                    <a:alpha val="4900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42" name="任意形状 41"/>
            <p:cNvSpPr/>
            <p:nvPr/>
          </p:nvSpPr>
          <p:spPr>
            <a:xfrm>
              <a:off x="1723292" y="3446585"/>
              <a:ext cx="949570" cy="299210"/>
            </a:xfrm>
            <a:custGeom>
              <a:avLst/>
              <a:gdLst>
                <a:gd name="connsiteX0" fmla="*/ 0 w 949570"/>
                <a:gd name="connsiteY0" fmla="*/ 281353 h 299210"/>
                <a:gd name="connsiteX1" fmla="*/ 70339 w 949570"/>
                <a:gd name="connsiteY1" fmla="*/ 298938 h 299210"/>
                <a:gd name="connsiteX2" fmla="*/ 228600 w 949570"/>
                <a:gd name="connsiteY2" fmla="*/ 246184 h 299210"/>
                <a:gd name="connsiteX3" fmla="*/ 509954 w 949570"/>
                <a:gd name="connsiteY3" fmla="*/ 193430 h 299210"/>
                <a:gd name="connsiteX4" fmla="*/ 703385 w 949570"/>
                <a:gd name="connsiteY4" fmla="*/ 123092 h 299210"/>
                <a:gd name="connsiteX5" fmla="*/ 773723 w 949570"/>
                <a:gd name="connsiteY5" fmla="*/ 87923 h 299210"/>
                <a:gd name="connsiteX6" fmla="*/ 879231 w 949570"/>
                <a:gd name="connsiteY6" fmla="*/ 52753 h 299210"/>
                <a:gd name="connsiteX7" fmla="*/ 931985 w 949570"/>
                <a:gd name="connsiteY7" fmla="*/ 35169 h 299210"/>
                <a:gd name="connsiteX8" fmla="*/ 949570 w 949570"/>
                <a:gd name="connsiteY8" fmla="*/ 0 h 29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70" h="299210">
                  <a:moveTo>
                    <a:pt x="0" y="281353"/>
                  </a:moveTo>
                  <a:cubicBezTo>
                    <a:pt x="23446" y="287215"/>
                    <a:pt x="46291" y="301343"/>
                    <a:pt x="70339" y="298938"/>
                  </a:cubicBezTo>
                  <a:cubicBezTo>
                    <a:pt x="202234" y="285749"/>
                    <a:pt x="136276" y="261571"/>
                    <a:pt x="228600" y="246184"/>
                  </a:cubicBezTo>
                  <a:cubicBezTo>
                    <a:pt x="309104" y="232767"/>
                    <a:pt x="422748" y="219592"/>
                    <a:pt x="509954" y="193430"/>
                  </a:cubicBezTo>
                  <a:cubicBezTo>
                    <a:pt x="569940" y="175434"/>
                    <a:pt x="645300" y="148908"/>
                    <a:pt x="703385" y="123092"/>
                  </a:cubicBezTo>
                  <a:cubicBezTo>
                    <a:pt x="727339" y="112446"/>
                    <a:pt x="749384" y="97658"/>
                    <a:pt x="773723" y="87923"/>
                  </a:cubicBezTo>
                  <a:cubicBezTo>
                    <a:pt x="808143" y="74155"/>
                    <a:pt x="844062" y="64476"/>
                    <a:pt x="879231" y="52753"/>
                  </a:cubicBezTo>
                  <a:cubicBezTo>
                    <a:pt x="896816" y="46891"/>
                    <a:pt x="923695" y="51748"/>
                    <a:pt x="931985" y="35169"/>
                  </a:cubicBezTo>
                  <a:lnTo>
                    <a:pt x="949570" y="0"/>
                  </a:ln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1969477" y="4149969"/>
              <a:ext cx="351692" cy="123093"/>
            </a:xfrm>
            <a:custGeom>
              <a:avLst/>
              <a:gdLst>
                <a:gd name="connsiteX0" fmla="*/ 0 w 351692"/>
                <a:gd name="connsiteY0" fmla="*/ 123093 h 123093"/>
                <a:gd name="connsiteX1" fmla="*/ 140677 w 351692"/>
                <a:gd name="connsiteY1" fmla="*/ 87923 h 123093"/>
                <a:gd name="connsiteX2" fmla="*/ 193431 w 351692"/>
                <a:gd name="connsiteY2" fmla="*/ 70339 h 123093"/>
                <a:gd name="connsiteX3" fmla="*/ 281354 w 351692"/>
                <a:gd name="connsiteY3" fmla="*/ 52754 h 123093"/>
                <a:gd name="connsiteX4" fmla="*/ 351692 w 351692"/>
                <a:gd name="connsiteY4" fmla="*/ 0 h 123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92" h="123093">
                  <a:moveTo>
                    <a:pt x="0" y="123093"/>
                  </a:moveTo>
                  <a:cubicBezTo>
                    <a:pt x="46892" y="111370"/>
                    <a:pt x="94822" y="103208"/>
                    <a:pt x="140677" y="87923"/>
                  </a:cubicBezTo>
                  <a:cubicBezTo>
                    <a:pt x="158262" y="82062"/>
                    <a:pt x="175449" y="74835"/>
                    <a:pt x="193431" y="70339"/>
                  </a:cubicBezTo>
                  <a:cubicBezTo>
                    <a:pt x="222427" y="63090"/>
                    <a:pt x="252046" y="58616"/>
                    <a:pt x="281354" y="52754"/>
                  </a:cubicBezTo>
                  <a:cubicBezTo>
                    <a:pt x="341005" y="12987"/>
                    <a:pt x="319164" y="32529"/>
                    <a:pt x="351692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514600" y="4026314"/>
              <a:ext cx="404446" cy="141240"/>
            </a:xfrm>
            <a:custGeom>
              <a:avLst/>
              <a:gdLst>
                <a:gd name="connsiteX0" fmla="*/ 0 w 404446"/>
                <a:gd name="connsiteY0" fmla="*/ 141240 h 141240"/>
                <a:gd name="connsiteX1" fmla="*/ 87923 w 404446"/>
                <a:gd name="connsiteY1" fmla="*/ 88486 h 141240"/>
                <a:gd name="connsiteX2" fmla="*/ 158262 w 404446"/>
                <a:gd name="connsiteY2" fmla="*/ 70901 h 141240"/>
                <a:gd name="connsiteX3" fmla="*/ 211015 w 404446"/>
                <a:gd name="connsiteY3" fmla="*/ 53317 h 141240"/>
                <a:gd name="connsiteX4" fmla="*/ 281354 w 404446"/>
                <a:gd name="connsiteY4" fmla="*/ 35732 h 141240"/>
                <a:gd name="connsiteX5" fmla="*/ 404446 w 404446"/>
                <a:gd name="connsiteY5" fmla="*/ 563 h 14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446" h="141240">
                  <a:moveTo>
                    <a:pt x="0" y="141240"/>
                  </a:moveTo>
                  <a:cubicBezTo>
                    <a:pt x="29308" y="123655"/>
                    <a:pt x="56690" y="102367"/>
                    <a:pt x="87923" y="88486"/>
                  </a:cubicBezTo>
                  <a:cubicBezTo>
                    <a:pt x="110008" y="78670"/>
                    <a:pt x="135024" y="77540"/>
                    <a:pt x="158262" y="70901"/>
                  </a:cubicBezTo>
                  <a:cubicBezTo>
                    <a:pt x="176084" y="65809"/>
                    <a:pt x="193193" y="58409"/>
                    <a:pt x="211015" y="53317"/>
                  </a:cubicBezTo>
                  <a:cubicBezTo>
                    <a:pt x="234253" y="46678"/>
                    <a:pt x="258725" y="44218"/>
                    <a:pt x="281354" y="35732"/>
                  </a:cubicBezTo>
                  <a:cubicBezTo>
                    <a:pt x="396109" y="-7301"/>
                    <a:pt x="306234" y="563"/>
                    <a:pt x="404446" y="56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3112477" y="3621846"/>
              <a:ext cx="844061" cy="369862"/>
            </a:xfrm>
            <a:custGeom>
              <a:avLst/>
              <a:gdLst>
                <a:gd name="connsiteX0" fmla="*/ 0 w 844061"/>
                <a:gd name="connsiteY0" fmla="*/ 369862 h 369862"/>
                <a:gd name="connsiteX1" fmla="*/ 158261 w 844061"/>
                <a:gd name="connsiteY1" fmla="*/ 317108 h 369862"/>
                <a:gd name="connsiteX2" fmla="*/ 298938 w 844061"/>
                <a:gd name="connsiteY2" fmla="*/ 264354 h 369862"/>
                <a:gd name="connsiteX3" fmla="*/ 369277 w 844061"/>
                <a:gd name="connsiteY3" fmla="*/ 211600 h 369862"/>
                <a:gd name="connsiteX4" fmla="*/ 474785 w 844061"/>
                <a:gd name="connsiteY4" fmla="*/ 176431 h 369862"/>
                <a:gd name="connsiteX5" fmla="*/ 597877 w 844061"/>
                <a:gd name="connsiteY5" fmla="*/ 106092 h 369862"/>
                <a:gd name="connsiteX6" fmla="*/ 703385 w 844061"/>
                <a:gd name="connsiteY6" fmla="*/ 53339 h 369862"/>
                <a:gd name="connsiteX7" fmla="*/ 738554 w 844061"/>
                <a:gd name="connsiteY7" fmla="*/ 18169 h 369862"/>
                <a:gd name="connsiteX8" fmla="*/ 844061 w 844061"/>
                <a:gd name="connsiteY8" fmla="*/ 585 h 36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061" h="369862">
                  <a:moveTo>
                    <a:pt x="0" y="369862"/>
                  </a:moveTo>
                  <a:cubicBezTo>
                    <a:pt x="148214" y="340219"/>
                    <a:pt x="30856" y="371710"/>
                    <a:pt x="158261" y="317108"/>
                  </a:cubicBezTo>
                  <a:cubicBezTo>
                    <a:pt x="227354" y="287496"/>
                    <a:pt x="216975" y="309889"/>
                    <a:pt x="298938" y="264354"/>
                  </a:cubicBezTo>
                  <a:cubicBezTo>
                    <a:pt x="324558" y="250121"/>
                    <a:pt x="343063" y="224707"/>
                    <a:pt x="369277" y="211600"/>
                  </a:cubicBezTo>
                  <a:cubicBezTo>
                    <a:pt x="402435" y="195021"/>
                    <a:pt x="474785" y="176431"/>
                    <a:pt x="474785" y="176431"/>
                  </a:cubicBezTo>
                  <a:cubicBezTo>
                    <a:pt x="644861" y="48873"/>
                    <a:pt x="463618" y="173222"/>
                    <a:pt x="597877" y="106092"/>
                  </a:cubicBezTo>
                  <a:cubicBezTo>
                    <a:pt x="734223" y="37919"/>
                    <a:pt x="570793" y="97535"/>
                    <a:pt x="703385" y="53339"/>
                  </a:cubicBezTo>
                  <a:cubicBezTo>
                    <a:pt x="715108" y="41616"/>
                    <a:pt x="724338" y="26699"/>
                    <a:pt x="738554" y="18169"/>
                  </a:cubicBezTo>
                  <a:cubicBezTo>
                    <a:pt x="777128" y="-4975"/>
                    <a:pt x="802050" y="585"/>
                    <a:pt x="844061" y="585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33246" y="4149969"/>
              <a:ext cx="2039816" cy="756139"/>
            </a:xfrm>
            <a:custGeom>
              <a:avLst/>
              <a:gdLst>
                <a:gd name="connsiteX0" fmla="*/ 0 w 2039816"/>
                <a:gd name="connsiteY0" fmla="*/ 756139 h 756139"/>
                <a:gd name="connsiteX1" fmla="*/ 105508 w 2039816"/>
                <a:gd name="connsiteY1" fmla="*/ 738554 h 756139"/>
                <a:gd name="connsiteX2" fmla="*/ 158262 w 2039816"/>
                <a:gd name="connsiteY2" fmla="*/ 703385 h 756139"/>
                <a:gd name="connsiteX3" fmla="*/ 281354 w 2039816"/>
                <a:gd name="connsiteY3" fmla="*/ 650631 h 756139"/>
                <a:gd name="connsiteX4" fmla="*/ 386862 w 2039816"/>
                <a:gd name="connsiteY4" fmla="*/ 615462 h 756139"/>
                <a:gd name="connsiteX5" fmla="*/ 527539 w 2039816"/>
                <a:gd name="connsiteY5" fmla="*/ 562708 h 756139"/>
                <a:gd name="connsiteX6" fmla="*/ 650631 w 2039816"/>
                <a:gd name="connsiteY6" fmla="*/ 527539 h 756139"/>
                <a:gd name="connsiteX7" fmla="*/ 720969 w 2039816"/>
                <a:gd name="connsiteY7" fmla="*/ 492369 h 756139"/>
                <a:gd name="connsiteX8" fmla="*/ 773723 w 2039816"/>
                <a:gd name="connsiteY8" fmla="*/ 474785 h 756139"/>
                <a:gd name="connsiteX9" fmla="*/ 861646 w 2039816"/>
                <a:gd name="connsiteY9" fmla="*/ 439616 h 756139"/>
                <a:gd name="connsiteX10" fmla="*/ 1019908 w 2039816"/>
                <a:gd name="connsiteY10" fmla="*/ 369277 h 756139"/>
                <a:gd name="connsiteX11" fmla="*/ 1160585 w 2039816"/>
                <a:gd name="connsiteY11" fmla="*/ 334108 h 756139"/>
                <a:gd name="connsiteX12" fmla="*/ 1248508 w 2039816"/>
                <a:gd name="connsiteY12" fmla="*/ 298939 h 756139"/>
                <a:gd name="connsiteX13" fmla="*/ 1301262 w 2039816"/>
                <a:gd name="connsiteY13" fmla="*/ 281354 h 756139"/>
                <a:gd name="connsiteX14" fmla="*/ 1371600 w 2039816"/>
                <a:gd name="connsiteY14" fmla="*/ 228600 h 756139"/>
                <a:gd name="connsiteX15" fmla="*/ 1441939 w 2039816"/>
                <a:gd name="connsiteY15" fmla="*/ 211016 h 756139"/>
                <a:gd name="connsiteX16" fmla="*/ 1529862 w 2039816"/>
                <a:gd name="connsiteY16" fmla="*/ 175846 h 756139"/>
                <a:gd name="connsiteX17" fmla="*/ 1670539 w 2039816"/>
                <a:gd name="connsiteY17" fmla="*/ 123093 h 756139"/>
                <a:gd name="connsiteX18" fmla="*/ 1723292 w 2039816"/>
                <a:gd name="connsiteY18" fmla="*/ 87923 h 756139"/>
                <a:gd name="connsiteX19" fmla="*/ 1776046 w 2039816"/>
                <a:gd name="connsiteY19" fmla="*/ 70339 h 756139"/>
                <a:gd name="connsiteX20" fmla="*/ 1951892 w 2039816"/>
                <a:gd name="connsiteY20" fmla="*/ 35169 h 756139"/>
                <a:gd name="connsiteX21" fmla="*/ 2039816 w 2039816"/>
                <a:gd name="connsiteY21" fmla="*/ 0 h 7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16" h="756139">
                  <a:moveTo>
                    <a:pt x="0" y="756139"/>
                  </a:moveTo>
                  <a:cubicBezTo>
                    <a:pt x="35169" y="750277"/>
                    <a:pt x="71683" y="749829"/>
                    <a:pt x="105508" y="738554"/>
                  </a:cubicBezTo>
                  <a:cubicBezTo>
                    <a:pt x="125558" y="731871"/>
                    <a:pt x="139359" y="712836"/>
                    <a:pt x="158262" y="703385"/>
                  </a:cubicBezTo>
                  <a:cubicBezTo>
                    <a:pt x="198189" y="683421"/>
                    <a:pt x="239689" y="666656"/>
                    <a:pt x="281354" y="650631"/>
                  </a:cubicBezTo>
                  <a:cubicBezTo>
                    <a:pt x="315955" y="637323"/>
                    <a:pt x="351950" y="627931"/>
                    <a:pt x="386862" y="615462"/>
                  </a:cubicBezTo>
                  <a:cubicBezTo>
                    <a:pt x="434025" y="598618"/>
                    <a:pt x="480028" y="578545"/>
                    <a:pt x="527539" y="562708"/>
                  </a:cubicBezTo>
                  <a:cubicBezTo>
                    <a:pt x="568022" y="549214"/>
                    <a:pt x="610528" y="542122"/>
                    <a:pt x="650631" y="527539"/>
                  </a:cubicBezTo>
                  <a:cubicBezTo>
                    <a:pt x="675266" y="518581"/>
                    <a:pt x="696875" y="502695"/>
                    <a:pt x="720969" y="492369"/>
                  </a:cubicBezTo>
                  <a:cubicBezTo>
                    <a:pt x="738006" y="485067"/>
                    <a:pt x="756367" y="481293"/>
                    <a:pt x="773723" y="474785"/>
                  </a:cubicBezTo>
                  <a:cubicBezTo>
                    <a:pt x="803279" y="463702"/>
                    <a:pt x="832801" y="452436"/>
                    <a:pt x="861646" y="439616"/>
                  </a:cubicBezTo>
                  <a:cubicBezTo>
                    <a:pt x="937337" y="405975"/>
                    <a:pt x="935198" y="395342"/>
                    <a:pt x="1019908" y="369277"/>
                  </a:cubicBezTo>
                  <a:cubicBezTo>
                    <a:pt x="1066106" y="355062"/>
                    <a:pt x="1114387" y="348323"/>
                    <a:pt x="1160585" y="334108"/>
                  </a:cubicBezTo>
                  <a:cubicBezTo>
                    <a:pt x="1190754" y="324825"/>
                    <a:pt x="1218952" y="310022"/>
                    <a:pt x="1248508" y="298939"/>
                  </a:cubicBezTo>
                  <a:cubicBezTo>
                    <a:pt x="1265864" y="292431"/>
                    <a:pt x="1283677" y="287216"/>
                    <a:pt x="1301262" y="281354"/>
                  </a:cubicBezTo>
                  <a:cubicBezTo>
                    <a:pt x="1324708" y="263769"/>
                    <a:pt x="1345386" y="241707"/>
                    <a:pt x="1371600" y="228600"/>
                  </a:cubicBezTo>
                  <a:cubicBezTo>
                    <a:pt x="1393216" y="217792"/>
                    <a:pt x="1419011" y="218659"/>
                    <a:pt x="1441939" y="211016"/>
                  </a:cubicBezTo>
                  <a:cubicBezTo>
                    <a:pt x="1471885" y="201034"/>
                    <a:pt x="1501629" y="189963"/>
                    <a:pt x="1529862" y="175846"/>
                  </a:cubicBezTo>
                  <a:cubicBezTo>
                    <a:pt x="1650604" y="115475"/>
                    <a:pt x="1500912" y="157017"/>
                    <a:pt x="1670539" y="123093"/>
                  </a:cubicBezTo>
                  <a:cubicBezTo>
                    <a:pt x="1688123" y="111370"/>
                    <a:pt x="1704389" y="97374"/>
                    <a:pt x="1723292" y="87923"/>
                  </a:cubicBezTo>
                  <a:cubicBezTo>
                    <a:pt x="1739871" y="79633"/>
                    <a:pt x="1758223" y="75431"/>
                    <a:pt x="1776046" y="70339"/>
                  </a:cubicBezTo>
                  <a:cubicBezTo>
                    <a:pt x="1898674" y="35303"/>
                    <a:pt x="1796434" y="69715"/>
                    <a:pt x="1951892" y="35169"/>
                  </a:cubicBezTo>
                  <a:cubicBezTo>
                    <a:pt x="1991008" y="26477"/>
                    <a:pt x="2006504" y="16656"/>
                    <a:pt x="2039816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567354" y="4730194"/>
              <a:ext cx="1881554" cy="650698"/>
            </a:xfrm>
            <a:custGeom>
              <a:avLst/>
              <a:gdLst>
                <a:gd name="connsiteX0" fmla="*/ 0 w 1881554"/>
                <a:gd name="connsiteY0" fmla="*/ 650698 h 650698"/>
                <a:gd name="connsiteX1" fmla="*/ 105508 w 1881554"/>
                <a:gd name="connsiteY1" fmla="*/ 615529 h 650698"/>
                <a:gd name="connsiteX2" fmla="*/ 351692 w 1881554"/>
                <a:gd name="connsiteY2" fmla="*/ 545191 h 650698"/>
                <a:gd name="connsiteX3" fmla="*/ 703384 w 1881554"/>
                <a:gd name="connsiteY3" fmla="*/ 422098 h 650698"/>
                <a:gd name="connsiteX4" fmla="*/ 879231 w 1881554"/>
                <a:gd name="connsiteY4" fmla="*/ 386929 h 650698"/>
                <a:gd name="connsiteX5" fmla="*/ 984738 w 1881554"/>
                <a:gd name="connsiteY5" fmla="*/ 369344 h 650698"/>
                <a:gd name="connsiteX6" fmla="*/ 1213338 w 1881554"/>
                <a:gd name="connsiteY6" fmla="*/ 316591 h 650698"/>
                <a:gd name="connsiteX7" fmla="*/ 1266092 w 1881554"/>
                <a:gd name="connsiteY7" fmla="*/ 263837 h 650698"/>
                <a:gd name="connsiteX8" fmla="*/ 1336431 w 1881554"/>
                <a:gd name="connsiteY8" fmla="*/ 246252 h 650698"/>
                <a:gd name="connsiteX9" fmla="*/ 1389184 w 1881554"/>
                <a:gd name="connsiteY9" fmla="*/ 228668 h 650698"/>
                <a:gd name="connsiteX10" fmla="*/ 1441938 w 1881554"/>
                <a:gd name="connsiteY10" fmla="*/ 175914 h 650698"/>
                <a:gd name="connsiteX11" fmla="*/ 1582615 w 1881554"/>
                <a:gd name="connsiteY11" fmla="*/ 140744 h 650698"/>
                <a:gd name="connsiteX12" fmla="*/ 1635369 w 1881554"/>
                <a:gd name="connsiteY12" fmla="*/ 87991 h 650698"/>
                <a:gd name="connsiteX13" fmla="*/ 1811215 w 1881554"/>
                <a:gd name="connsiteY13" fmla="*/ 35237 h 650698"/>
                <a:gd name="connsiteX14" fmla="*/ 1881554 w 1881554"/>
                <a:gd name="connsiteY14" fmla="*/ 68 h 65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1554" h="650698">
                  <a:moveTo>
                    <a:pt x="0" y="650698"/>
                  </a:moveTo>
                  <a:cubicBezTo>
                    <a:pt x="35169" y="638975"/>
                    <a:pt x="70000" y="626181"/>
                    <a:pt x="105508" y="615529"/>
                  </a:cubicBezTo>
                  <a:cubicBezTo>
                    <a:pt x="187254" y="591005"/>
                    <a:pt x="271781" y="575158"/>
                    <a:pt x="351692" y="545191"/>
                  </a:cubicBezTo>
                  <a:cubicBezTo>
                    <a:pt x="428741" y="516298"/>
                    <a:pt x="641835" y="434408"/>
                    <a:pt x="703384" y="422098"/>
                  </a:cubicBezTo>
                  <a:cubicBezTo>
                    <a:pt x="762000" y="410375"/>
                    <a:pt x="820268" y="396756"/>
                    <a:pt x="879231" y="386929"/>
                  </a:cubicBezTo>
                  <a:cubicBezTo>
                    <a:pt x="914400" y="381067"/>
                    <a:pt x="950148" y="377991"/>
                    <a:pt x="984738" y="369344"/>
                  </a:cubicBezTo>
                  <a:cubicBezTo>
                    <a:pt x="1242199" y="304979"/>
                    <a:pt x="927621" y="357406"/>
                    <a:pt x="1213338" y="316591"/>
                  </a:cubicBezTo>
                  <a:cubicBezTo>
                    <a:pt x="1230923" y="299006"/>
                    <a:pt x="1244500" y="276175"/>
                    <a:pt x="1266092" y="263837"/>
                  </a:cubicBezTo>
                  <a:cubicBezTo>
                    <a:pt x="1287076" y="251846"/>
                    <a:pt x="1313193" y="252891"/>
                    <a:pt x="1336431" y="246252"/>
                  </a:cubicBezTo>
                  <a:cubicBezTo>
                    <a:pt x="1354253" y="241160"/>
                    <a:pt x="1371600" y="234529"/>
                    <a:pt x="1389184" y="228668"/>
                  </a:cubicBezTo>
                  <a:cubicBezTo>
                    <a:pt x="1406769" y="211083"/>
                    <a:pt x="1421246" y="189709"/>
                    <a:pt x="1441938" y="175914"/>
                  </a:cubicBezTo>
                  <a:cubicBezTo>
                    <a:pt x="1465112" y="160464"/>
                    <a:pt x="1569932" y="143281"/>
                    <a:pt x="1582615" y="140744"/>
                  </a:cubicBezTo>
                  <a:cubicBezTo>
                    <a:pt x="1600200" y="123160"/>
                    <a:pt x="1614281" y="101171"/>
                    <a:pt x="1635369" y="87991"/>
                  </a:cubicBezTo>
                  <a:cubicBezTo>
                    <a:pt x="1689807" y="53967"/>
                    <a:pt x="1750321" y="47415"/>
                    <a:pt x="1811215" y="35237"/>
                  </a:cubicBezTo>
                  <a:cubicBezTo>
                    <a:pt x="1868846" y="-3183"/>
                    <a:pt x="1842835" y="68"/>
                    <a:pt x="1881554" y="6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/>
              <a:endParaRPr lang="zh-CN" altLang="en-US"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3" name="PA_文本框 115">
            <a:extLst>
              <a:ext uri="{FF2B5EF4-FFF2-40B4-BE49-F238E27FC236}">
                <a16:creationId xmlns:a16="http://schemas.microsoft.com/office/drawing/2014/main" id="{CC01D984-2C02-5273-D4B1-AEF70DE94E2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828064" y="2605090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CA" altLang="zh-CN" sz="7200" dirty="0">
                <a:solidFill>
                  <a:schemeClr val="tx2"/>
                </a:solidFill>
                <a:latin typeface="Calibri" panose="020F0502020204030204" pitchFamily="34" charset="0"/>
                <a:ea typeface="萝莉体 第二版" panose="02000500000000000000" pitchFamily="2" charset="-122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32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47750" y="1942200"/>
              <a:ext cx="7553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 dirty="0">
                  <a:solidFill>
                    <a:schemeClr val="tx2"/>
                  </a:solidFill>
                  <a:latin typeface="Arial" panose="020B0604020202020204" pitchFamily="34" charset="0"/>
                  <a:ea typeface="萝莉体 第二版" panose="02000500000000000000" pitchFamily="2" charset="-122"/>
                  <a:cs typeface="Arial" panose="020B0604020202020204" pitchFamily="34" charset="0"/>
                </a:rPr>
                <a:t>3</a:t>
              </a:r>
              <a:endParaRPr kumimoji="1" lang="zh-CN" altLang="en-US" sz="8000" dirty="0">
                <a:solidFill>
                  <a:schemeClr val="tx2"/>
                </a:solidFill>
                <a:latin typeface="Arial" panose="020B0604020202020204" pitchFamily="34" charset="0"/>
                <a:ea typeface="萝莉体 第二版" panose="020005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666FEA-1DEA-C734-67C9-DFAE5F47F453}"/>
              </a:ext>
            </a:extLst>
          </p:cNvPr>
          <p:cNvSpPr txBox="1"/>
          <p:nvPr/>
        </p:nvSpPr>
        <p:spPr>
          <a:xfrm>
            <a:off x="3173709" y="3976699"/>
            <a:ext cx="510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Task3: Overall Aggregation</a:t>
            </a:r>
          </a:p>
        </p:txBody>
      </p:sp>
    </p:spTree>
    <p:extLst>
      <p:ext uri="{BB962C8B-B14F-4D97-AF65-F5344CB8AC3E}">
        <p14:creationId xmlns:p14="http://schemas.microsoft.com/office/powerpoint/2010/main" val="11740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5750789">
            <a:off x="1083706" y="2254092"/>
            <a:ext cx="1356680" cy="48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grpSp>
        <p:nvGrpSpPr>
          <p:cNvPr id="14" name="组 13"/>
          <p:cNvGrpSpPr/>
          <p:nvPr/>
        </p:nvGrpSpPr>
        <p:grpSpPr>
          <a:xfrm rot="555260">
            <a:off x="703688" y="398665"/>
            <a:ext cx="1270664" cy="1413700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B5470E-8160-C124-0576-98BAC092FFD5}"/>
              </a:ext>
            </a:extLst>
          </p:cNvPr>
          <p:cNvSpPr txBox="1"/>
          <p:nvPr/>
        </p:nvSpPr>
        <p:spPr>
          <a:xfrm>
            <a:off x="2150038" y="796702"/>
            <a:ext cx="864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3.1. Calculate the total number of events recorded in this collection across all games.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4B50-1B35-1CE4-0602-E23B6951270A}"/>
              </a:ext>
            </a:extLst>
          </p:cNvPr>
          <p:cNvSpPr txBox="1"/>
          <p:nvPr/>
        </p:nvSpPr>
        <p:spPr>
          <a:xfrm>
            <a:off x="2150038" y="2050934"/>
            <a:ext cx="7709070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$unwind: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 }, { $group: { _id: null,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totalEvents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{ $sum: 1 } } }])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5513D-7E6C-AFBA-C6E9-CBF3A33AA286}"/>
              </a:ext>
            </a:extLst>
          </p:cNvPr>
          <p:cNvSpPr txBox="1"/>
          <p:nvPr/>
        </p:nvSpPr>
        <p:spPr>
          <a:xfrm>
            <a:off x="2150037" y="3197539"/>
            <a:ext cx="54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5889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Picture 15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5A66852F-477C-7A99-E162-E4AFF165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37" y="3938969"/>
            <a:ext cx="7782724" cy="101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5750789">
            <a:off x="1083706" y="2254092"/>
            <a:ext cx="1356680" cy="48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grpSp>
        <p:nvGrpSpPr>
          <p:cNvPr id="14" name="组 13"/>
          <p:cNvGrpSpPr/>
          <p:nvPr/>
        </p:nvGrpSpPr>
        <p:grpSpPr>
          <a:xfrm rot="555260">
            <a:off x="703688" y="398665"/>
            <a:ext cx="1270664" cy="1413700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B5470E-8160-C124-0576-98BAC092FFD5}"/>
              </a:ext>
            </a:extLst>
          </p:cNvPr>
          <p:cNvSpPr txBox="1"/>
          <p:nvPr/>
        </p:nvSpPr>
        <p:spPr>
          <a:xfrm>
            <a:off x="2150038" y="796702"/>
            <a:ext cx="864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3.2. Compare the crew's wins to the impostors' wins and provide the counts. </a:t>
            </a: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F713BF2-D5A6-EBD1-5C04-B7D39B26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37" y="4766185"/>
            <a:ext cx="8216021" cy="15203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CA4B50-1B35-1CE4-0602-E23B6951270A}"/>
              </a:ext>
            </a:extLst>
          </p:cNvPr>
          <p:cNvSpPr txBox="1"/>
          <p:nvPr/>
        </p:nvSpPr>
        <p:spPr>
          <a:xfrm>
            <a:off x="2150038" y="2050934"/>
            <a:ext cx="724734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$project: { 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lastEvent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{ 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arrayElemAt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["$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", -1] } } },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$project: { outcome: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lastEvent.Game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Feed" } },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$group: { _id: { 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cond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{ if: { 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regexMatch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{ input: "$outcome", regex: "Crew Win" } }, then: "Crew", else: "Impostor" } },  count: { $sum: 1 } }}])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5513D-7E6C-AFBA-C6E9-CBF3A33AA286}"/>
              </a:ext>
            </a:extLst>
          </p:cNvPr>
          <p:cNvSpPr txBox="1"/>
          <p:nvPr/>
        </p:nvSpPr>
        <p:spPr>
          <a:xfrm>
            <a:off x="2150038" y="4158284"/>
            <a:ext cx="54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Crew wins 323 times, impostors win 176 times 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5750789">
            <a:off x="1083706" y="2254092"/>
            <a:ext cx="1356680" cy="48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grpSp>
        <p:nvGrpSpPr>
          <p:cNvPr id="14" name="组 13"/>
          <p:cNvGrpSpPr/>
          <p:nvPr/>
        </p:nvGrpSpPr>
        <p:grpSpPr>
          <a:xfrm rot="555260">
            <a:off x="703688" y="398665"/>
            <a:ext cx="1270664" cy="1413700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B5470E-8160-C124-0576-98BAC092FFD5}"/>
              </a:ext>
            </a:extLst>
          </p:cNvPr>
          <p:cNvSpPr txBox="1"/>
          <p:nvPr/>
        </p:nvSpPr>
        <p:spPr>
          <a:xfrm>
            <a:off x="2150038" y="796702"/>
            <a:ext cx="864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3.3. List the maps played and the total number of games on each map.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4B50-1B35-1CE4-0602-E23B6951270A}"/>
              </a:ext>
            </a:extLst>
          </p:cNvPr>
          <p:cNvSpPr txBox="1"/>
          <p:nvPr/>
        </p:nvSpPr>
        <p:spPr>
          <a:xfrm>
            <a:off x="2150038" y="2050934"/>
            <a:ext cx="7247343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$unwind: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$match: {"Game_Feed.Event":1}},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$group: { _id: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Game_Feed.Map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", count: { $sum:1}}}])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5513D-7E6C-AFBA-C6E9-CBF3A33AA286}"/>
              </a:ext>
            </a:extLst>
          </p:cNvPr>
          <p:cNvSpPr txBox="1"/>
          <p:nvPr/>
        </p:nvSpPr>
        <p:spPr>
          <a:xfrm>
            <a:off x="2150038" y="3861921"/>
            <a:ext cx="543219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"MIRA HQ": 7, "The </a:t>
            </a:r>
            <a:r>
              <a:rPr lang="en-CA" sz="1800" b="1" u="sng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Skeld</a:t>
            </a:r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": 88, "Polus": 404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5683794-85E7-B35A-17E9-0B38D3CE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38" y="4476042"/>
            <a:ext cx="6463733" cy="18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5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5750789">
            <a:off x="1083706" y="2254092"/>
            <a:ext cx="1356680" cy="48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grpSp>
        <p:nvGrpSpPr>
          <p:cNvPr id="14" name="组 13"/>
          <p:cNvGrpSpPr/>
          <p:nvPr/>
        </p:nvGrpSpPr>
        <p:grpSpPr>
          <a:xfrm rot="555260">
            <a:off x="703688" y="398665"/>
            <a:ext cx="1270664" cy="1413700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B5470E-8160-C124-0576-98BAC092FFD5}"/>
              </a:ext>
            </a:extLst>
          </p:cNvPr>
          <p:cNvSpPr txBox="1"/>
          <p:nvPr/>
        </p:nvSpPr>
        <p:spPr>
          <a:xfrm>
            <a:off x="2150038" y="796702"/>
            <a:ext cx="864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3.4. Determine the total instances of crew members skipping a vote across all games.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4B50-1B35-1CE4-0602-E23B6951270A}"/>
              </a:ext>
            </a:extLst>
          </p:cNvPr>
          <p:cNvSpPr txBox="1"/>
          <p:nvPr/>
        </p:nvSpPr>
        <p:spPr>
          <a:xfrm>
            <a:off x="2150038" y="2050934"/>
            <a:ext cx="7247343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$unwind: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 },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$match: { "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Game_Feed.Votes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Off Code": 0,}},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$count: "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skippedVotes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 } 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5513D-7E6C-AFBA-C6E9-CBF3A33AA286}"/>
              </a:ext>
            </a:extLst>
          </p:cNvPr>
          <p:cNvSpPr txBox="1"/>
          <p:nvPr/>
        </p:nvSpPr>
        <p:spPr>
          <a:xfrm>
            <a:off x="2150038" y="3861921"/>
            <a:ext cx="543219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693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Picture 15" descr="A computer screen with green text&#10;&#10;Description automatically generated">
            <a:extLst>
              <a:ext uri="{FF2B5EF4-FFF2-40B4-BE49-F238E27FC236}">
                <a16:creationId xmlns:a16="http://schemas.microsoft.com/office/drawing/2014/main" id="{233B04A3-AF82-B1AA-D806-4FB44BC3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77" y="4476042"/>
            <a:ext cx="7201610" cy="13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enying0907 209"/>
          <p:cNvSpPr/>
          <p:nvPr/>
        </p:nvSpPr>
        <p:spPr>
          <a:xfrm rot="5750789">
            <a:off x="1083706" y="2254092"/>
            <a:ext cx="1356680" cy="48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14" extrusionOk="0">
                <a:moveTo>
                  <a:pt x="0" y="11730"/>
                </a:moveTo>
                <a:cubicBezTo>
                  <a:pt x="550" y="11385"/>
                  <a:pt x="818" y="11200"/>
                  <a:pt x="1446" y="10869"/>
                </a:cubicBezTo>
                <a:cubicBezTo>
                  <a:pt x="3278" y="9905"/>
                  <a:pt x="4075" y="10600"/>
                  <a:pt x="4893" y="12949"/>
                </a:cubicBezTo>
                <a:cubicBezTo>
                  <a:pt x="5476" y="14623"/>
                  <a:pt x="6411" y="21325"/>
                  <a:pt x="8440" y="21003"/>
                </a:cubicBezTo>
                <a:cubicBezTo>
                  <a:pt x="10807" y="20628"/>
                  <a:pt x="9528" y="13017"/>
                  <a:pt x="9431" y="11082"/>
                </a:cubicBezTo>
                <a:cubicBezTo>
                  <a:pt x="9316" y="8800"/>
                  <a:pt x="8806" y="3250"/>
                  <a:pt x="11582" y="4352"/>
                </a:cubicBezTo>
                <a:cubicBezTo>
                  <a:pt x="13589" y="5149"/>
                  <a:pt x="14535" y="10567"/>
                  <a:pt x="16445" y="10863"/>
                </a:cubicBezTo>
                <a:cubicBezTo>
                  <a:pt x="18644" y="11204"/>
                  <a:pt x="17737" y="6638"/>
                  <a:pt x="17704" y="4600"/>
                </a:cubicBezTo>
                <a:cubicBezTo>
                  <a:pt x="17639" y="584"/>
                  <a:pt x="18794" y="-275"/>
                  <a:pt x="21600" y="69"/>
                </a:cubicBezTo>
              </a:path>
            </a:pathLst>
          </a:custGeom>
          <a:noFill/>
          <a:ln w="38100" cap="flat">
            <a:solidFill>
              <a:srgbClr val="46537A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grpSp>
        <p:nvGrpSpPr>
          <p:cNvPr id="14" name="组 13"/>
          <p:cNvGrpSpPr/>
          <p:nvPr/>
        </p:nvGrpSpPr>
        <p:grpSpPr>
          <a:xfrm rot="555260">
            <a:off x="703688" y="398665"/>
            <a:ext cx="1270664" cy="1413700"/>
            <a:chOff x="5943842" y="1013911"/>
            <a:chExt cx="2187025" cy="2569107"/>
          </a:xfrm>
        </p:grpSpPr>
        <p:sp>
          <p:nvSpPr>
            <p:cNvPr id="3" name="chenying0907 202"/>
            <p:cNvSpPr/>
            <p:nvPr/>
          </p:nvSpPr>
          <p:spPr>
            <a:xfrm rot="3758493">
              <a:off x="6440283" y="1924630"/>
              <a:ext cx="1816414" cy="51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2" extrusionOk="0">
                  <a:moveTo>
                    <a:pt x="21600" y="743"/>
                  </a:moveTo>
                  <a:cubicBezTo>
                    <a:pt x="19799" y="-786"/>
                    <a:pt x="18140" y="461"/>
                    <a:pt x="16279" y="823"/>
                  </a:cubicBezTo>
                  <a:cubicBezTo>
                    <a:pt x="10853" y="1876"/>
                    <a:pt x="5372" y="1461"/>
                    <a:pt x="0" y="4698"/>
                  </a:cubicBezTo>
                  <a:lnTo>
                    <a:pt x="0" y="20521"/>
                  </a:lnTo>
                  <a:lnTo>
                    <a:pt x="1843" y="19747"/>
                  </a:lnTo>
                  <a:cubicBezTo>
                    <a:pt x="4727" y="19759"/>
                    <a:pt x="13025" y="19305"/>
                    <a:pt x="15903" y="19016"/>
                  </a:cubicBezTo>
                  <a:cubicBezTo>
                    <a:pt x="17715" y="18834"/>
                    <a:pt x="19629" y="20814"/>
                    <a:pt x="21376" y="20485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203"/>
            <p:cNvSpPr/>
            <p:nvPr/>
          </p:nvSpPr>
          <p:spPr>
            <a:xfrm rot="3758493">
              <a:off x="7743128" y="2715926"/>
              <a:ext cx="42879" cy="48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74" h="21600" extrusionOk="0">
                  <a:moveTo>
                    <a:pt x="0" y="0"/>
                  </a:moveTo>
                  <a:cubicBezTo>
                    <a:pt x="21600" y="2677"/>
                    <a:pt x="19974" y="16418"/>
                    <a:pt x="11161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204"/>
            <p:cNvSpPr/>
            <p:nvPr/>
          </p:nvSpPr>
          <p:spPr>
            <a:xfrm rot="3758493">
              <a:off x="6688919" y="1820269"/>
              <a:ext cx="124286" cy="341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761" y="15753"/>
                    <a:pt x="1840" y="7112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chenying0907 205"/>
            <p:cNvSpPr/>
            <p:nvPr/>
          </p:nvSpPr>
          <p:spPr>
            <a:xfrm rot="3758493">
              <a:off x="6847335" y="1900060"/>
              <a:ext cx="869668" cy="103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69" h="16954" extrusionOk="0">
                  <a:moveTo>
                    <a:pt x="0" y="11121"/>
                  </a:moveTo>
                  <a:cubicBezTo>
                    <a:pt x="167" y="10786"/>
                    <a:pt x="-956" y="-4646"/>
                    <a:pt x="4852" y="2248"/>
                  </a:cubicBezTo>
                  <a:cubicBezTo>
                    <a:pt x="5261" y="461"/>
                    <a:pt x="6192" y="-121"/>
                    <a:pt x="7478" y="78"/>
                  </a:cubicBezTo>
                  <a:cubicBezTo>
                    <a:pt x="8279" y="78"/>
                    <a:pt x="9110" y="711"/>
                    <a:pt x="9174" y="2178"/>
                  </a:cubicBezTo>
                  <a:cubicBezTo>
                    <a:pt x="10318" y="734"/>
                    <a:pt x="10808" y="-213"/>
                    <a:pt x="12478" y="41"/>
                  </a:cubicBezTo>
                  <a:cubicBezTo>
                    <a:pt x="13434" y="0"/>
                    <a:pt x="13608" y="1386"/>
                    <a:pt x="13442" y="1960"/>
                  </a:cubicBezTo>
                  <a:cubicBezTo>
                    <a:pt x="19959" y="-3583"/>
                    <a:pt x="20644" y="13929"/>
                    <a:pt x="18086" y="16954"/>
                  </a:cubicBezTo>
                </a:path>
              </a:pathLst>
            </a:custGeom>
            <a:solidFill>
              <a:srgbClr val="FCFDFD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7" name="chenying0907 206"/>
            <p:cNvSpPr/>
            <p:nvPr/>
          </p:nvSpPr>
          <p:spPr>
            <a:xfrm rot="3758493">
              <a:off x="6164716" y="2541971"/>
              <a:ext cx="1046419" cy="28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4" extrusionOk="0">
                  <a:moveTo>
                    <a:pt x="1076" y="12061"/>
                  </a:moveTo>
                  <a:cubicBezTo>
                    <a:pt x="497" y="8498"/>
                    <a:pt x="228" y="3669"/>
                    <a:pt x="0" y="0"/>
                  </a:cubicBezTo>
                  <a:cubicBezTo>
                    <a:pt x="6860" y="545"/>
                    <a:pt x="13608" y="-26"/>
                    <a:pt x="20206" y="3388"/>
                  </a:cubicBezTo>
                  <a:cubicBezTo>
                    <a:pt x="20298" y="9884"/>
                    <a:pt x="21430" y="15807"/>
                    <a:pt x="21600" y="21574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207"/>
            <p:cNvSpPr/>
            <p:nvPr/>
          </p:nvSpPr>
          <p:spPr>
            <a:xfrm rot="3758493">
              <a:off x="5742745" y="2584036"/>
              <a:ext cx="1200079" cy="79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extrusionOk="0">
                  <a:moveTo>
                    <a:pt x="1467" y="19871"/>
                  </a:moveTo>
                  <a:cubicBezTo>
                    <a:pt x="2596" y="15187"/>
                    <a:pt x="1342" y="5194"/>
                    <a:pt x="0" y="486"/>
                  </a:cubicBezTo>
                  <a:cubicBezTo>
                    <a:pt x="6032" y="-924"/>
                    <a:pt x="11979" y="1155"/>
                    <a:pt x="18133" y="1422"/>
                  </a:cubicBezTo>
                  <a:cubicBezTo>
                    <a:pt x="19277" y="7634"/>
                    <a:pt x="21219" y="14259"/>
                    <a:pt x="21600" y="20676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208"/>
            <p:cNvSpPr/>
            <p:nvPr/>
          </p:nvSpPr>
          <p:spPr>
            <a:xfrm rot="3758493">
              <a:off x="6601321" y="998391"/>
              <a:ext cx="383966" cy="415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extrusionOk="0">
                  <a:moveTo>
                    <a:pt x="21399" y="0"/>
                  </a:moveTo>
                  <a:cubicBezTo>
                    <a:pt x="14641" y="0"/>
                    <a:pt x="6540" y="886"/>
                    <a:pt x="325" y="1003"/>
                  </a:cubicBezTo>
                  <a:cubicBezTo>
                    <a:pt x="-42" y="7726"/>
                    <a:pt x="-201" y="14997"/>
                    <a:pt x="411" y="21600"/>
                  </a:cubicBezTo>
                  <a:cubicBezTo>
                    <a:pt x="6724" y="20829"/>
                    <a:pt x="13779" y="19988"/>
                    <a:pt x="20126" y="20284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210"/>
            <p:cNvSpPr/>
            <p:nvPr/>
          </p:nvSpPr>
          <p:spPr>
            <a:xfrm rot="3758493">
              <a:off x="7598750" y="2950768"/>
              <a:ext cx="573187" cy="49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02" y="21128"/>
                    <a:pt x="15635" y="15045"/>
                    <a:pt x="21600" y="9996"/>
                  </a:cubicBezTo>
                  <a:cubicBezTo>
                    <a:pt x="14594" y="7013"/>
                    <a:pt x="7961" y="2130"/>
                    <a:pt x="709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B5470E-8160-C124-0576-98BAC092FFD5}"/>
              </a:ext>
            </a:extLst>
          </p:cNvPr>
          <p:cNvSpPr txBox="1"/>
          <p:nvPr/>
        </p:nvSpPr>
        <p:spPr>
          <a:xfrm>
            <a:off x="2150038" y="796702"/>
            <a:ext cx="8641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3.5. Calculate the total occurrences of crew members voting against imposters across all matches.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A4B50-1B35-1CE4-0602-E23B6951270A}"/>
              </a:ext>
            </a:extLst>
          </p:cNvPr>
          <p:cNvSpPr txBox="1"/>
          <p:nvPr/>
        </p:nvSpPr>
        <p:spPr>
          <a:xfrm>
            <a:off x="2150038" y="2050934"/>
            <a:ext cx="7247343" cy="15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$unwind: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 },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$match: { "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Game_Feed.Votes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Off Code": 2,}},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$count: "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skippedVotes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 } ])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45513D-7E6C-AFBA-C6E9-CBF3A33AA286}"/>
              </a:ext>
            </a:extLst>
          </p:cNvPr>
          <p:cNvSpPr txBox="1"/>
          <p:nvPr/>
        </p:nvSpPr>
        <p:spPr>
          <a:xfrm>
            <a:off x="2150038" y="3861921"/>
            <a:ext cx="5432199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639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8B8BFE8-8ADD-4E94-E73E-A8622667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38" y="4476042"/>
            <a:ext cx="7098737" cy="13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0.31851 C 0.19766 0.31504 0.19662 0.3118 0.19583 0.30856 C 0.19414 0.30138 0.19505 0.29953 0.19167 0.29374 C 0.19011 0.29073 0.18789 0.28888 0.18607 0.28634 C 0.17018 0.26203 0.19206 0.29444 0.17917 0.27152 C 0.178 0.26944 0.17656 0.26782 0.175 0.26666 C 0.1724 0.26434 0.16667 0.26157 0.16667 0.26157 C 0.16107 0.26249 0.1556 0.26296 0.15 0.26411 C 0.14805 0.26458 0.14636 0.26596 0.1444 0.26666 C 0.14167 0.26759 0.13893 0.26828 0.13607 0.26897 C 0.12774 0.26828 0.11641 0.278 0.11107 0.26666 C 0.10456 0.25254 0.11055 0.23032 0.10977 0.21226 C 0.10964 0.20971 0.10899 0.20717 0.10833 0.20485 C 0.10677 0.1993 0.10404 0.19397 0.10143 0.19004 C 0.10013 0.18819 0.09857 0.1868 0.09714 0.18518 C 0.08984 0.18587 0.08242 0.18634 0.075 0.18749 C 0.06966 0.18842 0.06602 0.19027 0.06107 0.19259 C 0.05182 0.19166 0.04245 0.19189 0.03333 0.19004 C 0.03034 0.18934 0.025 0.18518 0.025 0.18518 C 0.02357 0.18263 0.02227 0.17985 0.02083 0.17777 C 0.0181 0.17407 0.01484 0.17198 0.0125 0.16782 C 0.00664 0.1574 0.00951 0.16319 0.00417 0.15046 C 0.00365 0.14814 0.00274 0.14559 0.00274 0.14305 C 0.00274 0.13078 0.00339 0.11828 0.00417 0.10601 C 0.0043 0.10184 0.00508 0.09791 0.00547 0.09374 C 0.00599 0.08888 0.00638 0.08379 0.0069 0.07893 C 0.00638 0.06249 0.00612 0.04606 0.00547 0.02962 C 0.00508 0.01782 0.00599 0.00809 0.0013 -7.40741E-6 C 0.00104 -0.0007 0.00039 -7.40741E-6 2.5E-6 -7.40741E-6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0"/>
          <p:cNvGrpSpPr/>
          <p:nvPr/>
        </p:nvGrpSpPr>
        <p:grpSpPr>
          <a:xfrm>
            <a:off x="1798278" y="-226774"/>
            <a:ext cx="8602626" cy="8079856"/>
            <a:chOff x="0" y="0"/>
            <a:chExt cx="2335459" cy="2193537"/>
          </a:xfrm>
        </p:grpSpPr>
        <p:sp>
          <p:nvSpPr>
            <p:cNvPr id="32" name="chenying0907 66"/>
            <p:cNvSpPr/>
            <p:nvPr/>
          </p:nvSpPr>
          <p:spPr>
            <a:xfrm>
              <a:off x="88900" y="177800"/>
              <a:ext cx="2125877" cy="142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extrusionOk="0">
                  <a:moveTo>
                    <a:pt x="21281" y="131"/>
                  </a:moveTo>
                  <a:cubicBezTo>
                    <a:pt x="20628" y="31"/>
                    <a:pt x="2649" y="215"/>
                    <a:pt x="166" y="0"/>
                  </a:cubicBezTo>
                  <a:cubicBezTo>
                    <a:pt x="70" y="3334"/>
                    <a:pt x="43" y="6398"/>
                    <a:pt x="99" y="9794"/>
                  </a:cubicBezTo>
                  <a:cubicBezTo>
                    <a:pt x="201" y="15985"/>
                    <a:pt x="-129" y="17592"/>
                    <a:pt x="60" y="21542"/>
                  </a:cubicBezTo>
                  <a:cubicBezTo>
                    <a:pt x="1560" y="21600"/>
                    <a:pt x="19091" y="21287"/>
                    <a:pt x="21090" y="21542"/>
                  </a:cubicBezTo>
                  <a:cubicBezTo>
                    <a:pt x="21175" y="18119"/>
                    <a:pt x="21202" y="17551"/>
                    <a:pt x="21175" y="14349"/>
                  </a:cubicBezTo>
                  <a:cubicBezTo>
                    <a:pt x="21134" y="9458"/>
                    <a:pt x="21471" y="5014"/>
                    <a:pt x="21281" y="131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chenying0907 67"/>
            <p:cNvSpPr/>
            <p:nvPr/>
          </p:nvSpPr>
          <p:spPr>
            <a:xfrm>
              <a:off x="-1" y="0"/>
              <a:ext cx="2335461" cy="1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19061" extrusionOk="0">
                  <a:moveTo>
                    <a:pt x="902" y="18172"/>
                  </a:moveTo>
                  <a:cubicBezTo>
                    <a:pt x="357" y="17727"/>
                    <a:pt x="-200" y="12317"/>
                    <a:pt x="71" y="5707"/>
                  </a:cubicBezTo>
                  <a:cubicBezTo>
                    <a:pt x="379" y="-1823"/>
                    <a:pt x="1461" y="270"/>
                    <a:pt x="2010" y="259"/>
                  </a:cubicBezTo>
                  <a:cubicBezTo>
                    <a:pt x="7486" y="145"/>
                    <a:pt x="12959" y="733"/>
                    <a:pt x="18433" y="1907"/>
                  </a:cubicBezTo>
                  <a:cubicBezTo>
                    <a:pt x="19405" y="2115"/>
                    <a:pt x="21400" y="-2382"/>
                    <a:pt x="21308" y="14217"/>
                  </a:cubicBezTo>
                  <a:cubicBezTo>
                    <a:pt x="21311" y="19032"/>
                    <a:pt x="20486" y="19218"/>
                    <a:pt x="19999" y="19008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chenying0907 68"/>
            <p:cNvSpPr/>
            <p:nvPr/>
          </p:nvSpPr>
          <p:spPr>
            <a:xfrm>
              <a:off x="1130300" y="1600199"/>
              <a:ext cx="16672" cy="33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58" h="19845" extrusionOk="0">
                  <a:moveTo>
                    <a:pt x="0" y="0"/>
                  </a:moveTo>
                  <a:cubicBezTo>
                    <a:pt x="21600" y="4703"/>
                    <a:pt x="13319" y="10461"/>
                    <a:pt x="16331" y="15310"/>
                  </a:cubicBezTo>
                  <a:cubicBezTo>
                    <a:pt x="16793" y="16055"/>
                    <a:pt x="11256" y="21600"/>
                    <a:pt x="11542" y="19282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chenying0907 69"/>
            <p:cNvSpPr/>
            <p:nvPr/>
          </p:nvSpPr>
          <p:spPr>
            <a:xfrm>
              <a:off x="990600" y="1955799"/>
              <a:ext cx="284801" cy="23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35" h="17669" extrusionOk="0">
                  <a:moveTo>
                    <a:pt x="13789" y="13529"/>
                  </a:moveTo>
                  <a:cubicBezTo>
                    <a:pt x="19485" y="4044"/>
                    <a:pt x="10745" y="-2666"/>
                    <a:pt x="4561" y="1034"/>
                  </a:cubicBezTo>
                  <a:cubicBezTo>
                    <a:pt x="-65" y="3803"/>
                    <a:pt x="-2115" y="11785"/>
                    <a:pt x="2972" y="15848"/>
                  </a:cubicBezTo>
                  <a:cubicBezTo>
                    <a:pt x="6834" y="18934"/>
                    <a:pt x="11071" y="18055"/>
                    <a:pt x="13789" y="1352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4431238" y="1508012"/>
            <a:ext cx="2360904" cy="2195308"/>
            <a:chOff x="4431238" y="1508012"/>
            <a:chExt cx="2360904" cy="2195308"/>
          </a:xfrm>
        </p:grpSpPr>
        <p:sp>
          <p:nvSpPr>
            <p:cNvPr id="37" name="chenying0907 201"/>
            <p:cNvSpPr/>
            <p:nvPr/>
          </p:nvSpPr>
          <p:spPr>
            <a:xfrm>
              <a:off x="4431238" y="1508012"/>
              <a:ext cx="2360904" cy="219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10" y="4955"/>
                  </a:moveTo>
                  <a:cubicBezTo>
                    <a:pt x="18465" y="9425"/>
                    <a:pt x="18297" y="14113"/>
                    <a:pt x="21600" y="18296"/>
                  </a:cubicBezTo>
                  <a:cubicBezTo>
                    <a:pt x="14274" y="17484"/>
                    <a:pt x="12639" y="14333"/>
                    <a:pt x="6691" y="21600"/>
                  </a:cubicBezTo>
                  <a:cubicBezTo>
                    <a:pt x="10802" y="16578"/>
                    <a:pt x="3281" y="10613"/>
                    <a:pt x="0" y="8990"/>
                  </a:cubicBezTo>
                  <a:cubicBezTo>
                    <a:pt x="4976" y="11451"/>
                    <a:pt x="9737" y="4157"/>
                    <a:pt x="10108" y="0"/>
                  </a:cubicBezTo>
                  <a:cubicBezTo>
                    <a:pt x="12265" y="4785"/>
                    <a:pt x="16387" y="6388"/>
                    <a:pt x="21010" y="4955"/>
                  </a:cubicBezTo>
                  <a:close/>
                </a:path>
              </a:pathLst>
            </a:custGeom>
            <a:solidFill>
              <a:srgbClr val="FDD67A"/>
            </a:solidFill>
            <a:ln w="38100">
              <a:solidFill>
                <a:srgbClr val="46537A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347750" y="1942200"/>
              <a:ext cx="7553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zh-CN" sz="8000" dirty="0">
                  <a:solidFill>
                    <a:schemeClr val="tx2"/>
                  </a:solidFill>
                  <a:latin typeface="Arial" panose="020B0604020202020204" pitchFamily="34" charset="0"/>
                  <a:ea typeface="萝莉体 第二版" panose="02000500000000000000" pitchFamily="2" charset="-122"/>
                  <a:cs typeface="Arial" panose="020B0604020202020204" pitchFamily="34" charset="0"/>
                </a:rPr>
                <a:t>4</a:t>
              </a:r>
              <a:endParaRPr kumimoji="1" lang="zh-CN" altLang="en-US" sz="8000" dirty="0">
                <a:solidFill>
                  <a:schemeClr val="tx2"/>
                </a:solidFill>
                <a:latin typeface="Arial" panose="020B0604020202020204" pitchFamily="34" charset="0"/>
                <a:ea typeface="萝莉体 第二版" panose="02000500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666FEA-1DEA-C734-67C9-DFAE5F47F453}"/>
              </a:ext>
            </a:extLst>
          </p:cNvPr>
          <p:cNvSpPr txBox="1"/>
          <p:nvPr/>
        </p:nvSpPr>
        <p:spPr>
          <a:xfrm>
            <a:off x="3079724" y="3963881"/>
            <a:ext cx="592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Task4: Player-level Aggregation</a:t>
            </a:r>
          </a:p>
        </p:txBody>
      </p:sp>
    </p:spTree>
    <p:extLst>
      <p:ext uri="{BB962C8B-B14F-4D97-AF65-F5344CB8AC3E}">
        <p14:creationId xmlns:p14="http://schemas.microsoft.com/office/powerpoint/2010/main" val="6384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cxnSpLocks/>
          </p:cNvCxnSpPr>
          <p:nvPr/>
        </p:nvCxnSpPr>
        <p:spPr>
          <a:xfrm flipH="1">
            <a:off x="8797458" y="1138740"/>
            <a:ext cx="1979402" cy="604791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cxnSp>
        <p:nvCxnSpPr>
          <p:cNvPr id="25" name="直线连接符 24"/>
          <p:cNvCxnSpPr>
            <a:cxnSpLocks/>
          </p:cNvCxnSpPr>
          <p:nvPr/>
        </p:nvCxnSpPr>
        <p:spPr>
          <a:xfrm flipH="1" flipV="1">
            <a:off x="1896167" y="-74785"/>
            <a:ext cx="8306561" cy="318836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lgDashDot"/>
            <a:miter lim="400000"/>
          </a:ln>
          <a:effectLst/>
        </p:spPr>
      </p:cxnSp>
      <p:grpSp>
        <p:nvGrpSpPr>
          <p:cNvPr id="21" name="组 20"/>
          <p:cNvGrpSpPr/>
          <p:nvPr/>
        </p:nvGrpSpPr>
        <p:grpSpPr>
          <a:xfrm>
            <a:off x="10121736" y="520329"/>
            <a:ext cx="450507" cy="556850"/>
            <a:chOff x="8012351" y="1936096"/>
            <a:chExt cx="775336" cy="938951"/>
          </a:xfrm>
        </p:grpSpPr>
        <p:sp>
          <p:nvSpPr>
            <p:cNvPr id="6" name="chenying0907 63"/>
            <p:cNvSpPr/>
            <p:nvPr/>
          </p:nvSpPr>
          <p:spPr>
            <a:xfrm>
              <a:off x="8012351" y="1936096"/>
              <a:ext cx="775336" cy="93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0210" extrusionOk="0">
                  <a:moveTo>
                    <a:pt x="5196" y="0"/>
                  </a:moveTo>
                  <a:cubicBezTo>
                    <a:pt x="-562" y="3892"/>
                    <a:pt x="-1328" y="9064"/>
                    <a:pt x="1882" y="14521"/>
                  </a:cubicBezTo>
                  <a:cubicBezTo>
                    <a:pt x="5509" y="20686"/>
                    <a:pt x="15589" y="21600"/>
                    <a:pt x="20272" y="18419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chenying0907 69"/>
            <p:cNvSpPr/>
            <p:nvPr/>
          </p:nvSpPr>
          <p:spPr>
            <a:xfrm>
              <a:off x="8171505" y="2254404"/>
              <a:ext cx="248368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extrusionOk="0">
                  <a:moveTo>
                    <a:pt x="3804" y="0"/>
                  </a:moveTo>
                  <a:cubicBezTo>
                    <a:pt x="1682" y="2528"/>
                    <a:pt x="720" y="6989"/>
                    <a:pt x="0" y="9644"/>
                  </a:cubicBezTo>
                  <a:cubicBezTo>
                    <a:pt x="3959" y="9042"/>
                    <a:pt x="9361" y="10535"/>
                    <a:pt x="13386" y="9998"/>
                  </a:cubicBezTo>
                  <a:cubicBezTo>
                    <a:pt x="11808" y="13338"/>
                    <a:pt x="13382" y="17337"/>
                    <a:pt x="10481" y="20910"/>
                  </a:cubicBezTo>
                  <a:cubicBezTo>
                    <a:pt x="13735" y="21163"/>
                    <a:pt x="18256" y="21600"/>
                    <a:pt x="21600" y="21123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0202728" y="137720"/>
            <a:ext cx="1787103" cy="2415065"/>
            <a:chOff x="8126031" y="1026643"/>
            <a:chExt cx="3586589" cy="5083192"/>
          </a:xfrm>
        </p:grpSpPr>
        <p:sp>
          <p:nvSpPr>
            <p:cNvPr id="3" name="chenying0907 60"/>
            <p:cNvSpPr/>
            <p:nvPr/>
          </p:nvSpPr>
          <p:spPr>
            <a:xfrm>
              <a:off x="8535286" y="1299479"/>
              <a:ext cx="1626209" cy="1841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extrusionOk="0">
                  <a:moveTo>
                    <a:pt x="20714" y="0"/>
                  </a:moveTo>
                  <a:cubicBezTo>
                    <a:pt x="20560" y="340"/>
                    <a:pt x="21409" y="1795"/>
                    <a:pt x="21485" y="2244"/>
                  </a:cubicBezTo>
                  <a:cubicBezTo>
                    <a:pt x="21600" y="2926"/>
                    <a:pt x="21557" y="3608"/>
                    <a:pt x="21211" y="4236"/>
                  </a:cubicBezTo>
                  <a:cubicBezTo>
                    <a:pt x="20383" y="5739"/>
                    <a:pt x="18269" y="6573"/>
                    <a:pt x="16661" y="7258"/>
                  </a:cubicBezTo>
                  <a:cubicBezTo>
                    <a:pt x="17031" y="7100"/>
                    <a:pt x="12271" y="14800"/>
                    <a:pt x="9563" y="21600"/>
                  </a:cubicBezTo>
                  <a:cubicBezTo>
                    <a:pt x="7479" y="20527"/>
                    <a:pt x="5410" y="19314"/>
                    <a:pt x="3640" y="17857"/>
                  </a:cubicBezTo>
                  <a:cubicBezTo>
                    <a:pt x="2045" y="16544"/>
                    <a:pt x="471" y="15283"/>
                    <a:pt x="0" y="13334"/>
                  </a:cubicBezTo>
                  <a:cubicBezTo>
                    <a:pt x="5847" y="14455"/>
                    <a:pt x="10463" y="9898"/>
                    <a:pt x="13582" y="6209"/>
                  </a:cubicBezTo>
                  <a:cubicBezTo>
                    <a:pt x="14725" y="4857"/>
                    <a:pt x="16375" y="4288"/>
                    <a:pt x="17836" y="3260"/>
                  </a:cubicBezTo>
                  <a:cubicBezTo>
                    <a:pt x="19094" y="2376"/>
                    <a:pt x="20115" y="1325"/>
                    <a:pt x="20714" y="0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" name="chenying0907 61"/>
            <p:cNvSpPr/>
            <p:nvPr/>
          </p:nvSpPr>
          <p:spPr>
            <a:xfrm>
              <a:off x="11218173" y="3459429"/>
              <a:ext cx="494447" cy="45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996" extrusionOk="0">
                  <a:moveTo>
                    <a:pt x="21399" y="9595"/>
                  </a:moveTo>
                  <a:cubicBezTo>
                    <a:pt x="21600" y="7156"/>
                    <a:pt x="21001" y="4989"/>
                    <a:pt x="19823" y="2927"/>
                  </a:cubicBezTo>
                  <a:cubicBezTo>
                    <a:pt x="19477" y="2320"/>
                    <a:pt x="19164" y="1448"/>
                    <a:pt x="18637" y="1004"/>
                  </a:cubicBezTo>
                  <a:cubicBezTo>
                    <a:pt x="18088" y="540"/>
                    <a:pt x="16063" y="423"/>
                    <a:pt x="15795" y="0"/>
                  </a:cubicBezTo>
                  <a:cubicBezTo>
                    <a:pt x="17162" y="2167"/>
                    <a:pt x="16400" y="6177"/>
                    <a:pt x="15405" y="8322"/>
                  </a:cubicBezTo>
                  <a:cubicBezTo>
                    <a:pt x="12323" y="14966"/>
                    <a:pt x="5515" y="13694"/>
                    <a:pt x="0" y="15734"/>
                  </a:cubicBezTo>
                  <a:cubicBezTo>
                    <a:pt x="1943" y="20095"/>
                    <a:pt x="5426" y="21600"/>
                    <a:pt x="9623" y="20783"/>
                  </a:cubicBezTo>
                  <a:cubicBezTo>
                    <a:pt x="10510" y="20611"/>
                    <a:pt x="11429" y="20334"/>
                    <a:pt x="12372" y="19941"/>
                  </a:cubicBezTo>
                  <a:cubicBezTo>
                    <a:pt x="15962" y="18450"/>
                    <a:pt x="21035" y="13980"/>
                    <a:pt x="21399" y="9595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chenying0907 62"/>
            <p:cNvSpPr/>
            <p:nvPr/>
          </p:nvSpPr>
          <p:spPr>
            <a:xfrm>
              <a:off x="9535685" y="5755798"/>
              <a:ext cx="1580309" cy="354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806" y="11088"/>
                  </a:moveTo>
                  <a:cubicBezTo>
                    <a:pt x="11834" y="10437"/>
                    <a:pt x="12850" y="9582"/>
                    <a:pt x="13838" y="8316"/>
                  </a:cubicBezTo>
                  <a:cubicBezTo>
                    <a:pt x="14557" y="7396"/>
                    <a:pt x="17518" y="4422"/>
                    <a:pt x="17477" y="0"/>
                  </a:cubicBezTo>
                  <a:cubicBezTo>
                    <a:pt x="17783" y="2619"/>
                    <a:pt x="18348" y="3388"/>
                    <a:pt x="18792" y="5333"/>
                  </a:cubicBezTo>
                  <a:cubicBezTo>
                    <a:pt x="19218" y="7200"/>
                    <a:pt x="19515" y="9991"/>
                    <a:pt x="19897" y="12067"/>
                  </a:cubicBezTo>
                  <a:cubicBezTo>
                    <a:pt x="20113" y="13238"/>
                    <a:pt x="21239" y="20345"/>
                    <a:pt x="21600" y="20316"/>
                  </a:cubicBezTo>
                  <a:cubicBezTo>
                    <a:pt x="18674" y="20549"/>
                    <a:pt x="16112" y="20413"/>
                    <a:pt x="13392" y="20232"/>
                  </a:cubicBezTo>
                  <a:cubicBezTo>
                    <a:pt x="8972" y="19939"/>
                    <a:pt x="4397" y="21600"/>
                    <a:pt x="0" y="19638"/>
                  </a:cubicBezTo>
                  <a:cubicBezTo>
                    <a:pt x="3364" y="13159"/>
                    <a:pt x="7167" y="13393"/>
                    <a:pt x="10806" y="1108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chenying0907 64"/>
            <p:cNvSpPr/>
            <p:nvPr/>
          </p:nvSpPr>
          <p:spPr>
            <a:xfrm>
              <a:off x="8126031" y="1026643"/>
              <a:ext cx="2063237" cy="2106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1" h="21595" extrusionOk="0">
                  <a:moveTo>
                    <a:pt x="15936" y="45"/>
                  </a:moveTo>
                  <a:cubicBezTo>
                    <a:pt x="17139" y="254"/>
                    <a:pt x="18196" y="1159"/>
                    <a:pt x="18862" y="2228"/>
                  </a:cubicBezTo>
                  <a:cubicBezTo>
                    <a:pt x="21142" y="5887"/>
                    <a:pt x="19099" y="7580"/>
                    <a:pt x="16211" y="9061"/>
                  </a:cubicBezTo>
                  <a:cubicBezTo>
                    <a:pt x="16480" y="8923"/>
                    <a:pt x="13025" y="15652"/>
                    <a:pt x="11059" y="21595"/>
                  </a:cubicBezTo>
                  <a:cubicBezTo>
                    <a:pt x="6046" y="18488"/>
                    <a:pt x="3336" y="15042"/>
                    <a:pt x="1442" y="9710"/>
                  </a:cubicBezTo>
                  <a:cubicBezTo>
                    <a:pt x="1090" y="8720"/>
                    <a:pt x="-458" y="4146"/>
                    <a:pt x="133" y="2061"/>
                  </a:cubicBezTo>
                  <a:cubicBezTo>
                    <a:pt x="3247" y="2705"/>
                    <a:pt x="7613" y="2486"/>
                    <a:pt x="11476" y="2408"/>
                  </a:cubicBezTo>
                  <a:cubicBezTo>
                    <a:pt x="11747" y="2496"/>
                    <a:pt x="14442" y="25"/>
                    <a:pt x="15333" y="1"/>
                  </a:cubicBezTo>
                  <a:cubicBezTo>
                    <a:pt x="15537" y="-5"/>
                    <a:pt x="15738" y="10"/>
                    <a:pt x="15936" y="45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chenying0907 65"/>
            <p:cNvSpPr/>
            <p:nvPr/>
          </p:nvSpPr>
          <p:spPr>
            <a:xfrm>
              <a:off x="9422003" y="1458633"/>
              <a:ext cx="393380" cy="454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2340" y="14850"/>
                    <a:pt x="6069" y="7961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chenying0907 66"/>
            <p:cNvSpPr/>
            <p:nvPr/>
          </p:nvSpPr>
          <p:spPr>
            <a:xfrm>
              <a:off x="9922202" y="1731467"/>
              <a:ext cx="350438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828" extrusionOk="0">
                  <a:moveTo>
                    <a:pt x="14014" y="0"/>
                  </a:moveTo>
                  <a:cubicBezTo>
                    <a:pt x="16818" y="2910"/>
                    <a:pt x="18719" y="4860"/>
                    <a:pt x="21600" y="7730"/>
                  </a:cubicBezTo>
                  <a:cubicBezTo>
                    <a:pt x="18569" y="8782"/>
                    <a:pt x="6620" y="21600"/>
                    <a:pt x="0" y="6587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chenying0907 67"/>
            <p:cNvSpPr/>
            <p:nvPr/>
          </p:nvSpPr>
          <p:spPr>
            <a:xfrm>
              <a:off x="10058620" y="2027041"/>
              <a:ext cx="1109418" cy="15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4" y="3783"/>
                    <a:pt x="9398" y="9521"/>
                    <a:pt x="13730" y="13804"/>
                  </a:cubicBezTo>
                  <a:cubicBezTo>
                    <a:pt x="15527" y="15581"/>
                    <a:pt x="19594" y="19943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chenying0907 68"/>
            <p:cNvSpPr/>
            <p:nvPr/>
          </p:nvSpPr>
          <p:spPr>
            <a:xfrm>
              <a:off x="10263247" y="1890623"/>
              <a:ext cx="1215573" cy="150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449" y="1811"/>
                    <a:pt x="7912" y="7379"/>
                    <a:pt x="9609" y="9367"/>
                  </a:cubicBezTo>
                  <a:cubicBezTo>
                    <a:pt x="13603" y="14049"/>
                    <a:pt x="17366" y="17210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chenying0907 70"/>
            <p:cNvSpPr/>
            <p:nvPr/>
          </p:nvSpPr>
          <p:spPr>
            <a:xfrm>
              <a:off x="11127226" y="3391221"/>
              <a:ext cx="579574" cy="51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49" h="17575" extrusionOk="0">
                  <a:moveTo>
                    <a:pt x="17720" y="9189"/>
                  </a:moveTo>
                  <a:cubicBezTo>
                    <a:pt x="18363" y="1069"/>
                    <a:pt x="8297" y="-2458"/>
                    <a:pt x="3053" y="1850"/>
                  </a:cubicBezTo>
                  <a:cubicBezTo>
                    <a:pt x="-3237" y="7018"/>
                    <a:pt x="837" y="19142"/>
                    <a:pt x="9402" y="17407"/>
                  </a:cubicBezTo>
                  <a:cubicBezTo>
                    <a:pt x="10029" y="17280"/>
                    <a:pt x="10677" y="17076"/>
                    <a:pt x="11344" y="16788"/>
                  </a:cubicBezTo>
                  <a:cubicBezTo>
                    <a:pt x="13879" y="15693"/>
                    <a:pt x="17463" y="12409"/>
                    <a:pt x="17720" y="9189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chenying0907 71"/>
            <p:cNvSpPr/>
            <p:nvPr/>
          </p:nvSpPr>
          <p:spPr>
            <a:xfrm>
              <a:off x="9944939" y="3891420"/>
              <a:ext cx="1282604" cy="1580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542" y="102"/>
                    <a:pt x="21062" y="339"/>
                    <a:pt x="20541" y="978"/>
                  </a:cubicBezTo>
                  <a:cubicBezTo>
                    <a:pt x="19239" y="2577"/>
                    <a:pt x="17284" y="4091"/>
                    <a:pt x="15796" y="5561"/>
                  </a:cubicBezTo>
                  <a:cubicBezTo>
                    <a:pt x="10441" y="10852"/>
                    <a:pt x="5279" y="1626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chenying0907 72"/>
            <p:cNvSpPr/>
            <p:nvPr/>
          </p:nvSpPr>
          <p:spPr>
            <a:xfrm>
              <a:off x="10376929" y="3868683"/>
              <a:ext cx="1205025" cy="160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0569" y="1652"/>
                    <a:pt x="17653" y="3878"/>
                    <a:pt x="16203" y="5064"/>
                  </a:cubicBezTo>
                  <a:cubicBezTo>
                    <a:pt x="12693" y="7935"/>
                    <a:pt x="10181" y="11364"/>
                    <a:pt x="6620" y="14221"/>
                  </a:cubicBezTo>
                  <a:cubicBezTo>
                    <a:pt x="3787" y="16494"/>
                    <a:pt x="2462" y="19311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chenying0907 73"/>
            <p:cNvSpPr/>
            <p:nvPr/>
          </p:nvSpPr>
          <p:spPr>
            <a:xfrm>
              <a:off x="9262849" y="5460224"/>
              <a:ext cx="252300" cy="22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1" extrusionOk="0">
                  <a:moveTo>
                    <a:pt x="5467" y="20521"/>
                  </a:moveTo>
                  <a:cubicBezTo>
                    <a:pt x="3631" y="15109"/>
                    <a:pt x="3342" y="13320"/>
                    <a:pt x="0" y="8678"/>
                  </a:cubicBezTo>
                  <a:cubicBezTo>
                    <a:pt x="2108" y="5304"/>
                    <a:pt x="10453" y="-1079"/>
                    <a:pt x="14584" y="157"/>
                  </a:cubicBezTo>
                  <a:cubicBezTo>
                    <a:pt x="19138" y="1518"/>
                    <a:pt x="19726" y="8016"/>
                    <a:pt x="21600" y="12706"/>
                  </a:cubicBezTo>
                </a:path>
              </a:pathLst>
            </a:custGeom>
            <a:solidFill>
              <a:srgbClr val="FDD67A"/>
            </a:solidFill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chenying0907 74"/>
            <p:cNvSpPr/>
            <p:nvPr/>
          </p:nvSpPr>
          <p:spPr>
            <a:xfrm>
              <a:off x="8671704" y="5460224"/>
              <a:ext cx="2448196" cy="6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9" extrusionOk="0">
                  <a:moveTo>
                    <a:pt x="14009" y="252"/>
                  </a:moveTo>
                  <a:cubicBezTo>
                    <a:pt x="16943" y="1606"/>
                    <a:pt x="20097" y="11755"/>
                    <a:pt x="21600" y="20402"/>
                  </a:cubicBezTo>
                  <a:cubicBezTo>
                    <a:pt x="19711" y="20529"/>
                    <a:pt x="18057" y="20455"/>
                    <a:pt x="16301" y="20357"/>
                  </a:cubicBezTo>
                  <a:cubicBezTo>
                    <a:pt x="14010" y="20228"/>
                    <a:pt x="11629" y="20256"/>
                    <a:pt x="9330" y="20212"/>
                  </a:cubicBezTo>
                  <a:cubicBezTo>
                    <a:pt x="6212" y="20152"/>
                    <a:pt x="3110" y="20667"/>
                    <a:pt x="0" y="20050"/>
                  </a:cubicBezTo>
                  <a:cubicBezTo>
                    <a:pt x="933" y="18635"/>
                    <a:pt x="2612" y="13591"/>
                    <a:pt x="3266" y="12086"/>
                  </a:cubicBezTo>
                  <a:cubicBezTo>
                    <a:pt x="4290" y="9732"/>
                    <a:pt x="5377" y="7783"/>
                    <a:pt x="6484" y="5988"/>
                  </a:cubicBezTo>
                  <a:cubicBezTo>
                    <a:pt x="8792" y="2247"/>
                    <a:pt x="11443" y="-933"/>
                    <a:pt x="14009" y="252"/>
                  </a:cubicBezTo>
                  <a:close/>
                </a:path>
              </a:pathLst>
            </a:custGeom>
            <a:noFill/>
            <a:ln w="38100" cap="flat">
              <a:solidFill>
                <a:srgbClr val="46537A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205F99-590E-76DC-2FEA-AB56189984DE}"/>
              </a:ext>
            </a:extLst>
          </p:cNvPr>
          <p:cNvSpPr txBox="1"/>
          <p:nvPr/>
        </p:nvSpPr>
        <p:spPr>
          <a:xfrm>
            <a:off x="473520" y="608658"/>
            <a:ext cx="9181777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CA" sz="30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4.2. Identify the player considered the best crew member.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4D0D6-2174-B1B8-E8A1-1BF03959EDB9}"/>
              </a:ext>
            </a:extLst>
          </p:cNvPr>
          <p:cNvSpPr txBox="1"/>
          <p:nvPr/>
        </p:nvSpPr>
        <p:spPr>
          <a:xfrm>
            <a:off x="473520" y="1363362"/>
            <a:ext cx="7247343" cy="23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db.Among_Us_data.aggregate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$unwind: 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$match: {"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voting_data.Vote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": { 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regex:"Impostor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voted off"}}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$group: { _id:"$</a:t>
            </a:r>
            <a:r>
              <a:rPr lang="en-CA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voting_data.name</a:t>
            </a: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", Count: { $sum:1}}},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$sort: { Count: -1 }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{ $limit: 1 }])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548FE-3B06-E9FD-0AA9-900665F85F03}"/>
              </a:ext>
            </a:extLst>
          </p:cNvPr>
          <p:cNvSpPr txBox="1"/>
          <p:nvPr/>
        </p:nvSpPr>
        <p:spPr>
          <a:xfrm>
            <a:off x="2579986" y="3358139"/>
            <a:ext cx="151720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Answer: </a:t>
            </a:r>
            <a:r>
              <a:rPr lang="en-CA" b="1" u="sng" dirty="0">
                <a:solidFill>
                  <a:srgbClr val="FF0000"/>
                </a:solidFill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“BK”</a:t>
            </a:r>
            <a:endParaRPr lang="en-CA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2" name="Picture 21" descr="A computer code with green and yellow text&#10;&#10;Description automatically generated">
            <a:extLst>
              <a:ext uri="{FF2B5EF4-FFF2-40B4-BE49-F238E27FC236}">
                <a16:creationId xmlns:a16="http://schemas.microsoft.com/office/drawing/2014/main" id="{AD591BC8-0A17-2483-89EB-B0C79510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0" y="3924010"/>
            <a:ext cx="8737543" cy="17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9662C1C-F846-4778-A890-1AF178AAD3C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INzh0lEcWpARkUAAIaqAAAXAAAAdW5pdmVyc2FsL3VuaXZlcnNhbC5wbmftvQk4FGr7P45KsoQjhWzlpEWF7MsgKuckS0hKSFP2sUS2MTMptFimTovdNHVE2RKGLDMay7QwMyVZBiNThjKGhhnMDL9R5/2+hzTvef/X/3td/0XXlZZ55n6e534+931/7me95mBnLSGqICogICDx+28HHAUE1lgJCKyKEhHm/c/Iixks7w/BMEdrS4ESvOII7x+rffbb7hcQKIOLcbzW8P69LuS3E2ECAusbF34L4oILzgoIPN78+4H9zlEetD46IfD4ibWcOVuO4JygOuTBNf0Wg6E6naHxw5tvTK8KuHjA6LT/7ceCvzhyDj5JtxDpyLy3EXi5R2oDaMshkat5BXsSXEKUS9nRLoi+vozuMBq4LTvg/Vzvy5wwPCCA3s3OJLReGKOfBA/F9X38stZ8+vlYZacHqX72c6EBmcwdi4QUCq4S12oQ+OHHqZS4u6BDePlo6uSXOCa8+uj0Ts65i4LCcqeX/oi7KX5grBsdhCXSYfPsSw4jZstLFPdT/UqYjhmAzbNgV0yf33wbQD2jn7isRJL8VcVJwTQcueSq1GOVZcVNSRxYP9vAQrMAGlZ7YN7Ltwy5UOjiuxqoP037q5z2Mo3SCgGvwhIvXZsvLEXXsAsxs4XIW1H2/Y32HvB5mmfXtKPVD3K7fCzkdonL1mzUURWfOlPspbNUbEO0ePg6KxXI5Ju+SXY7Yq7iTkqVSNde6UTulOf8VNActy0YGtZ1Whc/9Y4BHsrwCfJnfNKEzaDfUX6Bw0w9zZllcBoAMz2DJN31uArE1H/ZiNsHS/Gb9wBn00zxoXU2eufZ0ZkZNY81ltS7U7gmHhkc/dotwnyeYT4fc3rifRX6QiQVn5NFd1qPTTc4U39AjpmFmcmqFSlWm0wyN599Ax8b9CGYsQMzcKONKnMhVaf34Gm3b4wVenI/2yodkrSiGG0mMy4azimZe7J7U0BgTHOjrjj3g8rchyzgF9nEXEpUfa4feqla3+kR94jnrFWVfszpgnO7bInCFusb8rDEaEO5/b6rbxxTLnVa1eqUynoHOWi7Vc7sHIKqEHYNZ27ZEAXFH3dpwbgNVA9x8Ep7UarhbWU00lAvjvTFkLadpfDY43PzkgF80dCNJVY3iridWXOcA7B8ozKLVKk5cWEjWbq64vJ10iCZhvKzYCAlIcNTiCrZAlBt9I03LknNNOnMOnYfHd2tP2YAfX8pl1m+caAEgAoDlPFGiia2Vk0kGYGLrpR9gGGYYMIY5SJVFJ8JFhMgUUNB6evPJcveLTY7yhqJAE35Bcp8CHC7Y+yeYdz3MAGFY8rg9gHezwB1AORpNmJuBIGGHgmdn59BzM88ZCRBmiBV3JaINJEkzYlpXJhqrhtD9h4tWocbbVraE6aTa0MzUiIg5DYRGCjMSNg+5VI5sjJdjsSUgaGoM2iuYkyQkqgVUG8WDcFB7SASGWNq+JF3VccMO79c5Pr3Lh2ISYOFgfBQV/H6fbWYdHyFqgYW7xelL3GYgtqYXPE6XE31GkhtwPeDTe9GduCWIUe5npYW6MmB7lTkmgdx/m1lOTKUbdgnIszBeu0H+jQTISzTsGJA51JRNcBfBXk6PjF0bMJHTI4nLL0FND9pPz8ZU6BAsj9+sgUEMqeZDfqUuSva9773N5HQsu+2N3kPgbehtXRTTfBqQvhq+kaoXeN09Z7Pb/EmQUkUNBOHAUQ+JLyJyqY8I2JfGuKmwabHSTOHUoCkCDcOQF1piPCywCnQQOJpPtuPgIsSP0Oage7z8hVzJ4WZMDdRZdlmU3pnZ2OkWErUCmaxEN6vEc022K93zGmRDZ92E65JREqrHhCRJpcpFBYX+Qsejt9Aq00BeZ1dLcmwoamtTgl1uj1BFzlJ8bHx8t3ciU2ZQQ/OvVcmGSF2pIla5RfqUejSJ1GyOaA8HxOCiBiF6RelIOgoJkoC38Afb+dBy9G2KqmhHPLbG92oQMEvaK1wP/N2qanbWuGzGwXtAVPvvgj6cOqU2tE2Q27pYBocBh5r+vWQ6XFK7CBhYyD+csPGk6iB8wqJdmQfVHF/kNfZQifTTRT0w1JB2oX7NMZtVmFf1T5dqD7MJFXEgxLLg4FfnH9y1dZwN9vxbMI5tve1RR6rwOeem5yxxD61yfQSoQAva7ZD3ggibqtlftdD90MqMLjFmZhucKOMecD+Nh4AXG63oK7sLXUHB1KbYh9pTXatFT3I+/YuN8MeM786rvz+M++2Wr6LGIkWM6FQtfe6HMdXJQ0EQFW00e4PyXNm7ifSuwmciYxS8ZxcsKK1G81I0opKf2QE0YgLk69uopBzTaS3oqj+HHn46/BzvqaSpE8UmpGup7xxsRVY8+2IP53JCaAfNIbMWUPyBb842komIBnXbo9c2W3rufbM/BUPqx7/90x95X56tUfjya8fIuDyS9zgH3Hl8cjQfOmiijvpoKlP4c3H3Pw2At1uvIG+d0luflUicih/uzQ70Px1PFJ6uPV44qEdv8RZj24HB9ok1LfR0kQa75o5+Co7o+4g2xnXMw+KKGgYu1XLmSfhat31VQT9xI6QUGW2YMm30V1RO8TbxvKt5RRwRjA40VU+ZowlUd9EMYeMNZFJbCaKCswKSS9pSiX1kFwrQvfIgaaC2KC0xwab2LkwGkgiaHNiC5qa2nPFKmdW4a3LXlx0U6jt8RLy0LNAN9v0pcHspDB+YyKK9TmgsPDMsS7druxENWmo3eVXqMdFtAdrlKQdj5B1dJlvXCCVpB4MVePFkMrQPhiBOMqz4a88Gw6U6+nfVOH+SlHQt0ggJUTLsrHLE0wn6Ou3NE2PrN3V3DXN2unl6+ZV420OwBK7rFcj2kIUreuONfxGl1egdvWTq9z3mrvL9+wNDp5Kpv6eZdq16Yyd1fsuVMJjBtUTjG4J46C8htFUJgdgJVmfWEFJCUOgYZ85gAOEmdgq+knbN5QPE4tDaYs+cZt4SgOQzOYebCD2V+kEBSOM+8x25324TnqIUDeXUKciJs3cBd8L3Yk4EdDrWQvAdsz4l43kn8FxK4EePIDGnD+1VTyl54j5BAS69+itmet4JjRDOtZOMwEOIl1RqWRtyYlJh4pC4pNoUFYfjvOWMx0pdkKHnYEgTMZSqcq4N6kGqaCY/gn6SH4fIeD8+lVpUZx8QndUajOGtAuP2ve0+I9AQhvqjEluO40bwYIoQArPre5vZzFMmRyTqcbrTEApxVCSZhJkwlTYV2w1WgvZCsn+spPuFZOKI5vhgmqUPeGai+MVTILHDgBXISpNNvFeyuVo+AlCTAzni5k+QMWH/dVwKZ0IieYRlHk3IxeJXK2ifuD539WU50Hmc2kVQ2hX4BJmkinoVaBVcUqurnL7B05sAlLhzXvEKjw5bAkxGjglHI/EOnj5aq/COmhOU2OeV3miltAcVJCF3MndIiTj36j0gxnLsKu/hGhYyZ9ehnx1xQt67RjOuggt6V7N1nNqXoZgwhca6yz3ahlS1tCgLi5itZ+8OlxHt1PHilL21fUH8tbwjFckgdeCZYifoLC+l4Wc6Kz6PUSA/nNom/My1K8TOBCnGftBzITsvxwv5P14sFkqUfRywodl2Wwg9qLWhklbCxWIS+NMxjPgj024K/EP2pclfyJX/qia3pkfuOubf/J1uFnhB05r7zLde/19iHcs27MsLVXxNRAZYlvybkJywU2FH5U7/E++bo3oCIF6jy1DvM/xgMUb3dvLsnJbOanES+h1w96H7vocevdbyt8/vXc/jpoLDmINJmmOeUBnPuVoyjoIyl7tvBRle7UzUa/0BE/u8C7DgCfdLbCiJbL3CaOnm3lfg0wdG4GLFlwUrXskNNEjVSqd0XlbTkNcNvHhm7M35enmJku6EyDO6YRx00R+W+NssWa9i6qH2tPSPQvmoWC7MWNirr1xsQKetFwU/1b07q4bEJB0oihvmJZq6bbukw2Xqt0XSsUjFVxfCt9N8Ks7AVyiDe1vrdx9TJWkUSQumytqv9SUdvid3rk6tHahlIiV3pM/JHaLtUfpNCyp7Yzygo5cH1ugjrvK7zKVzd23ZMgc3jY4igxGLJSSSvQ/vW2z68aHE94Xl9TWZLrrntCuJ85xgaVP9jlH7TJdmu7d+zMuT6qJtlBKVbyj4bD+k91HKG0CSxzW1Whep51PPxLq9vA6VzDuHLXUwC1+X2Wz5SrpGK+UhdzjuDuBp0+kt2QJLknhpBi8Thc0OK55Wo995fDh0fhSLMX9IXzXUqqqkFfqopbzKo3uhqdaKQarWhfXpjp0VFDWIS5P9Cw44Q4S6/Rh51Iwb5PYnaAadJxXiuePhF2exp3zUggWXhJ9LVofCPH6bSP7gimqYZWQj3VaCuzDCq6i+3tLFkphHSSKzq56jdXtF9daXNvFdOu/gEOTdUkUtU/I/0fAkT+9ApwV4PzfAhzCBeeBvDSPHsBEk0xtVT0NZECWBEwSx56vVdk9pYR7l6qZqpfa3SnHr71yao/l2bu3OteBWUGPBhi3VfVTT6gaJ9r+XAunkwu8R8urI+n9HWuQe3anAFkXuPxqqJ5L9+boFET9ztmpYQU8osjOLN2OiD3f5o0ycuLTvTidc9sjSGVC+cLwY7hzNtL7fbOTSo35VVQgU2X4h5VsgcL53JhTGdaoNUgs8UgH3tzl5/gyhCUPKge5xVkhgbFn2OUEMzCpjxzDpiJgc0O3xiSVqI8itSQsE5D5LrR9FD4Y3CuTV51Gch5AbaGAxkzKaaDUMOV4USudO+bzrj/X5ABH+zq4GrQmSGZfPxOtQyoF4CH7C7R0nWYY8Laf9/Nfja7kVUY3qOVmUkw38Cor7zCnR/GprE76ej2roCHzRhmO6826CcADF+py4zJSCXzqCo4/QwfsuiEhD+6lZkLOpobtFJFNLIleja9K+bm9haCnm3LBx1Rl9jFrCHpsoylD+3U8LQYoxzFAt34O+r++NvDuRlknt7iPsBMX7S+1S9ydvSPbx4RPz0zfXKtnFjXs3AIksN1qS/Morat5Q18Jx0ajXvPpmn34mVKAxpMN+5h1paTRL12h3pd5fASkfG2OJPpzP8sFyoBH3eMCJK06F2rpvx5UheHjK0kHf0WhD6wpAYgDwjk25pgDoD6cHz8HbJdkmVyD4JXoJ3yupRf85c5tH7zcqtMPO72kF+/lpKbelV7UqpgD6s5Ke3u6LU/0tkkkKw8mh0CxRGnl5i9ma/+ty/dLdVmjlglSrNcK3wwP+1TeysfYFBsMUfNVQp3Kif21kfQBI0W21DY4LIdfiLowuNH6fMHCV1qii9cduFbgxC/KGIcmqckbibvLXP3laD4fd2qRU918M1k50XvV0a2fnflE0Xt2vYO/oaQSvYUWCvKJOt8cSXE8Ml/4/oF3j/gE1G9VB+4UB2yT2nbfjp8zW+hM90m5mg3fOsMnKC7o6Gmz1qSr6uED/1GZTzu0Jh2+FeQT2N5dc1P8XV8cMnht+6sNtJfbEb2A6YHLYIw94AWYNVbvxXaq0hnj8IMkXuVB9RWSy4DDi6g95oTseV2ptkCf0WgNPvErpF+kuR/sPHDSkkAqEQdV+sf5wnu6rRH8egS5/wvYyGfNWH89ePyXyc/7/RZChcgBSMd/HALFxw0UuDm00stXsbb0SykfJhDC1W6b9hl/a6NJG+t9FnYhzlcx7Nt3+NGmKZwuyfCyiKxK9MebhesOUFzXICldG36ur5ZrAdnXeLTlGb8IH1Iy3gTl0Z+WR3yaq2V3inKExwLwx/hZSljCdmah0C4tvggMHVTwuS+0K6SEH1ayNUzLPHlMKZQft0uW6TSU4RUK40dZB059uMZ9fFE02YkPoTqdXd2SwWN42YX8TIIqaj96nEcms/mBh9Kkhz+wxnngFD+GYHg86gyGx80o/KxfbntJqDqvEJUvlX6GlWEfE5SV4+eZGgxDU3R4zNPwOD/+ipfN7SrlocWQnwn+U0idTWJzWwzQZWBmtw95sj7hZN3kWxsDqhJsjO1fhQPlp5Is+0o+KSb8HCcB64AlHwxVYJyJvsuSZtMP6SaRY6O5sLmZP/KlcL0UDSz+inKML6tJxn60z72XQOpnorJI9w9JXx1jX0fgaGh/fqi45/LxfJ91O5Y4cuLAb3JbTq9OkMXECMNZY32kvnpwJN3vkCrn4y37/t6IwHMFWhX3/3CfrbSRe/wh781ZmUhK29CSgSjSdtCJeYZ/0LMpsSXDlDvZblCoBLzge+qwCvI0Z3dLlewfEz6cWgiumikb5x/YHpTled2sfo+Lt10wHHTGE0SqJjM7UqtS/PZ/QlKusq+F+VYRVPKq9+DDYkZBiHatqBhYKDscUezSHgYP82d1C3VEsCd7H07V2e2/ADdm92wVl00UtVqml0Gc8xDriB3iKQKl7grKSJ+iP5LprtoKHzzFpFXAo2VZxNK+fss2V9DMCzV4b+97lwwUaeuO5HvaQUk0Cl0bBal8zQQitNWDguOGTcXdjVOr6RG97ex0M8fQIoYNHdjsq0iaTD8pooh7i/KjmrkXK7Dag+DcJhDNkVOwv7BjklOI3vZ86trcPNz13zjXW4Lz6qGLD3vK7BubRz6/ElFdmLjfNz7y+aWIPDUtrWp8H15bqGHGnxDxKHoUrKDbAs2nv5SHIRJvaaPqI31IkYWUt6FNNOnflNnXBwxSITVPdVJDY9DtlKzE8jLb1Tl7eD4/s8Q7hYvTPwqfedbEbGepFw9RMuHb+biMzFWZ/rh+LFFEIp88wdjoPQa2bxWZP8PRtUgJqUi4C9Lz5SmSRy5LUfcrQGSX66gnYbNeBxlPQmpEGbcp6aWz2ebCtMu3ez63Gvb7TRsDHm7sxbPepPp5VitSe7DvXMpHmP1hk6YEUb5c8qU+K2Z430zek73YetdQIwkrCr2dhQtEnklOuZMmPVs5EIzum6zXoSJ60RsSlU1SIR8oaOuYmBOxgTowBGHETXiULZDvJ9fj8gJP0L7k7DX8KdeHj3dLS3JqweRXeg1P3nrvdmfw7fh0kIqUbrFH/MWywxXFRdmw00dP+fe7eHtjiUCcNAvmL6fAUip0IiHYLlDUaw5VpVrXfY8x5qMZU0bDnnSY5LrNGBMII+tTXpvMy/PhsVT4UVSYZEAjkfn80J6GQJWz4cOQ/fkqju/6qeXuxuYQ+zYnzVvBCAvYqOE+L99kUNqMPZlQ8Xu6cIW0d0ukIiwWFwE651v7EaoQdUikd28tfPbAcE+/sOqldxCVgQqlOKpJO5+QxWjeTiIx0Cxc9vEtl/AzYN+W9I1/HpKSEyRPvv3ape4CQtknItDBPqsTpaXszPWgs36fQz3bYThovuC51Sk0J1paqhoqy/MrdPho6rHiMvLM446Nj1HATJX5ukTtkjV/0gC2+SrqsiyZKf9glSeasX25TXM+u38e0ybhtqNHeTGmgl90TN7YY6jCC3xz/Dz1LE6dWcALxif5+fxDYqBsuGiBxTy/kLaQaTjzQkwxv+D4IEEfb73G+R6MX+yfK7sGWIjFLvxYxBvLzdQHQruIGH5ce76rSZlHWg4V8ouNvsgUBi/sDXvyCf33YIFn4Lwo+4DvvFcFsWWGxw8m+VE6orl+mTVvVN7wC41aJ30psTwiNXucT+QfVsnqesALsr58J0z2VISa8RrO1VBdgdMKnFbg9P9bOA18SvNU3lP1bfiUNKRKpXkt252imtQSVV6+RFlpWuO9YQQaep5Lj0y2Gz3MG8vbok0BVnWHznomLcj/azXr96WrWRKxIzaePfVfX2k8+GiAt+Kp0mrNoN4Wj83v60oWlhQLB4qee2+en/FaZtm2GvFP1v3o1OTLbH3KMou673glliO4i9aEg5h5LaNJuOeUH2tgtfPMTG6X+LI7DU/L8Bp3L1holpsdGkL2rltmaVHhH616ot+lQyYMoxR/XNOGKkgtu563aMkXg9BZP0ZK3vRjJQ6N/6D5Nd1pCuWaymvhqxbnJeOfNGHRLFowDMz6+lqTHMuOAa7xANMqOwNkLsx2wridbvMl888IkCCWNWzSutZaBRLO6mehI1njjZKSbCVqJ5qSTentNKxsu1CHXsfrRO7AD15IT+pDbmnsGjS7jz6WCx57dgz+bVOo12WCk2VfZB1FqbYgLoRhjG0bpfwq3jFu+mwZCBd6cv3N1lQ0f5F1lbnacpjoJNS4J/nasfvd99qmZwUfazk3Mpq8f7RGEUZsX4lQ6DruJsx08y1lsmTswKpLxG6SYOzXWwjTRxGWxNktvuBkntHnbtf70VX17hWuuFBoUdfR4OjK4uV7opasOk3/U/swziZVnvZSCvA7CxX/+WPFgqHeGNEFkzCelYPPbfm96lnR/LXtuTtmOFLYEjGvhIX6dH+sbzJJiLazHzblELURkQvNehIyCaLQVq2Gf7mEu35BJtE/Kpf4o49XxY4ej0vzhM4MAOum7OHm21q5HKq551cjR+3AIugRnrETbmX86DxnD8YxN8gahj/imJBn7DSsWHWew7q/XnhUdwe5zfPXwu2E1ODs7am4t8CXi+rLJjf0iDA2k6dbxrp9EPUzqRh7jEfMSF4Wwnyew7CGKVdVQUbZOsz2MR+oSrtSFYhEGJo3m2QAWZDRudSO0YRNHlFOueXMy7d4MGLRBr9OeHKaPWOtbsQMU6V3o79tjlRHA3t1A7P737ccmU8mUdDMvvdQfcDdmblBcn6RAEBXvd+pI2yOQ5ixedf1yqEcltv6o1ZuSFgBp/qtJAEV4PHna8nj3C4gvB5dKCJPYS6sQAV38ZQUyo4153H1aZwKjON9hBM9XAhqDwqeT5U6P3vBtxcNNIyA4fyZPQGl9SOhqaqhtr91YT/65EYPSZCqEPaszTDYRPMmcrivdGylAEMHMdP65ooJL71VZPuz5J/zLINZaSDBbTTnNB6j9nyWoRfHXHuCh2QbhMsuDOSLZZq8zkpNJGVAi5dYipEixazdpqN4SRSFZLYwA1hOX5gEnSt3zYnO0tJN1XBJw1u9ncHkU9/OKVOfML88o+aCG4Hc1Mg64DELQ/cTJhJmVC/fIgGQJ4I76hMp7d8SKabhlq7A9q2qhDQhaD6gKZ9RjUsdTMYIgvdXMQ8SKFRlYuqVRmlvkZ27zFyL/kT/40uvGMJ30gpKF1B+YBnzclqFEVF3G56ZbLfHeJVPR67OkPZt6XzkNRy+HXRn2DS+zlZOAafrXhbje274kZ7hhd5JxxmRG53Cl9u1dC+1oRDRcj2WBBFLalqztaG8J+Pi0+JfUszzSRV3kKEqV1JrU65ZhBurW6K6gqDR0CEOpf6YpvT7Z3CGcMkCqGWWAbWdxHTPY+LGKHxVgIYJiX0x93wG51kjMeIIjWsumYBk95tMvqsZ3WxQ7zz3xlql/gIv+/VC2RDzeS0+NoyWzQA1D203m7hmoIhzlFMQ/MKpt3J7IZ/WV3Wjslg1pazqhLSxxBFg85MnX+u8Pj37orHgra4t463eEUuLidkYSV8StOZp+atXRNSZSqWwIYCVffFrZGjoI559zs907PeNv7xnMllKF4ubTlX9tvOSEkYWbbVCUh3lauh1DwsPqskBcODEFqMmoxyTovJ5RmLxN3NOX67n3BJt8ZQw8Meb1kF7PwQ/9+XUQypDKliviF2wU7tgWTYf8714FZY91UEPOk7bxCNxLol4zUJ4R3776XDa2kO2rM37nzZ8rYv7ZPS9Y3HLdUyrIuEaQ3LbdRrF6noP+1oLubBIPAUYQL/QszeDvCkx9+Tl1moVzsDaWp5x17u7JKJCytak0p7OTEcXbQB5si1fbMyGTjeq2LmrYyZzkWVPw9EEEX9KIeS001C9JRWo9puZj6sPmSpx8puL1PrRRZ4VQo9sR9tXJdlfRGCsfd0uGHGl7unvdcnAY/ATgodpZj2P39tALjrWkqNd0yXWUlVu69b/ajb2IAFBg+xX250SUtFnf8pDxZP2dXaEq+muDtstnsLw92xnBxQeV/Ntzf0SG7v6pdBrhvBdatE33K9eBvdHeOA44SYYwxrrc1+dPuETnzzB8BvvxrZt/MNuHjDfNG2YmKdVsSaj3TytXyw8JohmyCoWB6DoRyBDwOBay/PKiYdOd7l42jUSRX7NLzwErB0BvjGL2imTqGxMZ44wcGN01JYQEzwBMha2DaFDFZe27q5aaMvHZQhnYNemtOf2l9s2RrQQqJ4M2Qzp38bELIG1OGXwqDemXUoTqozYrWxOZimRKlQvzD63A41ORg1CqebmFeTpaFIkyqx9omwrQ1/jVxL7Mso+FA6plHS4bmwLM5M8TDEcPD87kz7y+E0XznRHysSeI30sn80quDcuf6LCUi9WHJdSwM08l4Q++RjmfbvhazZ1ywJwopcBjr4XApSmQdRRrLN9EpNCQjNy6Ltnso18rhq+Qn8bas1ldjrgog/1PhSq4hmrglVrLk5R47L1OpGqcOVv1p/2ow0EyUx2MytEj5ifLfBxqE6ANF85ANp5QPHTqW817F1mGWEjVf5ClijnuQrneXG/SbgYkooMi8WZ9B/9Gq1z2De6hCG14Kurl5nCzrpBQOUfUzW76vs6bghE4N5CcM6+pOKfXWqSZn4zH79ltFBhSCgguQy402PSLCbnzbZAbbU+O85o3o6lGW7sEbXSqyu0MsHujg+rRm+ygWfgkv/Wu9ebq0EvfNjtu8a7CdCIY1LV6qaKoVkE2Bzj6R2NV53xyOOTp/3q0oLr/EuGFk/uc3VCTt72eQfSGB9M0hS1Ol4inhLC4pERqUSPo2h18fr7a21WoWESrrSO3MW0vC6OlBiLMq8XwnBJmD1S7vJXzWaHH2CJ/7G6mNs+H3nVteoQRKyOJyLLjN/lfWXRL2xlK+zhEfXM+tPLLD8Lx6KO87K0UiFNDOfr3v6eD7yA5jZVs42nSpfnLx+OtXgSxK/hXgEX8f9j4smbKIZqvGTSQzZqquN4pCdncFP7s7s8Ppx5yClvp/H6+f3Apbt/NXTLFtJPbY1xz/kpz5FTNjzubPtgApFSNl/+YWJq+u+pmIXsKmCLAZ6XB93zWfO09PiyGwx5yIsRVmfm8dJV77/ljxm+S4ppP9jswytELOeXiQJWybAdeYoo57dek/4mpZxXaPgEv0w0N+4a5BEvXT3BJ38ccA1n8PgNDc2lBdM9Yiea+zDzbAzbZZWwsI4UgRaVigvjdh3nk6SWCXw0n6OYR5Bn8JERpejZz+mv+7LviAbWCU30plKjTDsTkJnOL9Xv2A6mGLx+vWSNs5X39V9dLs8u9BcjZEOYClQp2+f8ZJfrj70R9Bqe3p+m4xyXt5DrF/whsSsLuzmYucQJnH55USt8p/r5WtFkz+U3+n7b44uTrMlGiu4+ZiH3+APo/oc9betr+sT3LV7QRPNqdDzyMWKhZcuP+sKO0lSVcCMrWdfHvAyskXSgUafRZE68FNcFXDRXY8NLwWy0b5KO3YtYw4uKdFouhNnd9+2Mzhx3xB4Ww8rThIx8XLVp2SwwENuwDUsshdACapmQ88ZhiXGh4tKKM45xR3eNk+e55FpJyLDVgrcPpLNU5idUEOGPecgJlpEI9osg0rxvLHJDcRMS2RriKcSJ0vnZ0mChTJGArbevmQPXkLjT14k7UrfNTeYJqTmr5gIn6kQ7CaaM1s2X5kKUC60oqPzcGP+J8IRlE90srZASLV0ekwM+9JTuOmAoo6GryZ26Uxr7ST15Kk/ogfM9AGJ9Qk77k/ARo+08g9Z/M946nmre+EWbKaez+BBFWAJyYi6hbF/4nKw5Ap3mFa8r/bmJxQGsB15wq90zly1sHOqWHEyqIvWwt+NZm+ZT2dAPvJSCTHW00D3sO2TaUvRthV1mXAX85YoW9NVnh5/BYEEPd5DS2CbEFWymiI0a0S/OJxn+5CmkeVvDhFJVVRkN1RVcdDVJa4clXsRabfoaDEcgPX7mKq3gqa3O7BgrhXS1pmtnlPdYrhmc+SU1DW0n/1ff7nqv7QsSXsxO5cgNz7DELvokwIqK9I2/zWCNJ0/Q3s66ThlhWs0utaIydYQI05FgSaLIKTUR0AefXtjog2K7FNJDjWOk68/yVF/SdjlUCuXHZ4eO5ifL/AwpRo3ErsjaQMCl164Z3S5Qu+N+qDtIRkdmu80wlW6gQLLnET6MyuzHUeaH39uP5ZdhnMz9av3lhqpR7nG8/8LtvRV8az27/+mZkwCvgsSqa4k+iZEceQ94GW6R47grnq0mnnIvlJyPqrLpIvlXRhix0aw1KaSebV+lhytej7k1KBT2PdzikGy+YbqJKd1ih1lfnz+Couj5wGxlX8RefBu+9TTZSHTZveb6XgOKXr7gUuIMWq03EBELwPwJuNS28f6YmCZprWqzGQl8Gd/YJteO3pqc0lBOi5y7RgpNbrf5XLpzdVjRLuIuossV/S80qjS0ZbWFIZwuFxm45tF383TLVAqvlT+72GXErqKKWJHWbq60B8PHnxaPBtJn5Olre3i24fdwv19yypOKYu8kcx48vKi6ciCcOfdi3sZ4lIDupft+Dj1MA4krg65UlUMy7OygTRTS9rdJFOd7lmuwZ03TTg5HjxKAcQXLTs6clhHGSycesmgXejPyqmLkcGv0VR0JJUr6GTYKFP+H9I2WyNjmrhF2AsqGqlYQSDpg8Q6LnwaLeQEDFXGxeb6jYXPlXeTJdKBKfmxMZMKNVu3AQqEPFfXUII78XYrRL7dE2y9OOqju+g/GFo8kXUdmF4u+K7YoupQrfL9dtrP9wcafgOuiVkXQjU8vnO9ZrzmpGrNDJIW9QI6yfKNsyi8HGVxePD2dHGwh16MW9FRStnpMVOQn42whF9O35e6D43HKsn+J8o7CIT5MyYGT5Zd49Qrr22dVdoX0yUr9tHWTNVa7rUuFAAtbQn5uhv+XRP1MgcD9r5I00dVsfCS6XS2gTJJHK+7LXl0Ie3DInvrU1mCYam3cRKbsj+dQsAuRc+FUNISRRe5tfqxN9ueFdeFBI2XCBa+CDqTLlaXBVqsu7n5Sh+Jd0QILpOjZ7d5F4h2mV4Jzu7cnTHhXyy+ZkBT9tGf9QR5p8eWRls6fkZbr3prrbXiFHP5NWmJTTrjCL+Pi/l54LD/OMjrJ6qig7I6TcaMBt382r7+hzeOv1v17Nr6csKRYwteNV+4L7XKo4MeBDpZvusIjSg4F/ObQkXXNyIKLohuK+W26ejPa7MXjQBse81lIcdgRHLpj1z2hg/z2iTnogkNdeYUS+G042vDKTfE6TwNv+C1/LKemHxYtbKJfa5TWPWWXm7PL++hzY/QxKK0TCmKlRtY1VilohXwSHnymSBiJCsKFxY5o8Jn6dxX5ihXTHFWGTn/o66v9dvL+ssJfCF338/pxQjfgsR/VhJ7sX6UlWHUR5q+a+wXrEJffcGspjD5IKIpZFInKpq+zrfL6VkoieDrRR7jrB9JaJnBACpWi2koZDV2//EkdnjARqzVePFcRj8zsG2/Dj5Z2ey4povVEXZx7U2XmZg69LEBVtc/Dwv9cgYWz6g8Rflz4fSKSPPu+KgKNK3q+3WxinUp25XNJ/C88T9NoYFre4L10giMeCRTOrFr3OAFJcpP9vC96f4HqsqRP1Ir6nBdR5Ixh7i/ssgE3+hqidMJ+POO/7nsnw7M+UDkQL3f1YOEQGZ2Lab5FY42wgcVSa76vIBRovTv39ZLD/h3LLSLIJn4PlwvUjtAa2JdxAp6CW3STwd5z3+4I+Kuc13+UQncsTx7DJesvtobO76sJ/yq4nNf+16cK/eoKuRndNTrlypvhEov826v/Tkp/nrd8H1wetJj1l3zn8P8quJyn/tenenW2uqY65Rd8vAH6ypsXpbG3/zspdTZt+2pUdHoWexv374P5r4Lyy6wy/evT74HM+wu+NSbQVH8RJHb+l1LSMs+Fm3tXyC8Plu8Fl3q9J+v+Xcn34NX6PidjqisqcFHi5/hfStmr93oY2uq72ONd+Ou4oNdPSc7/VPIt08rIKDbR+VI20bXIUvPE/zsp7v5333DT3yyel/v81yIa1uHned+/Pv2Wqum4RXq/B1LK/r4iGWcj/99JqX23+wFb+0Hbknso/m1nP0sc//XpN47tjRprLcK1ABed+Uvb999JiXx04hALeChr8Q7xgP/OJfyvO5YeHXHuC2uzp0l0kc676IXrKaIN5qGfH+UHoZIQmiBzDNcASjFwJDVB6qkAulEMLIPhh2OMN0pi0OQRJmbSBlORRJer8sZ0x5zFqYD3vEAnmvMc8HSNLXbJWC6wvZffqtQQ53bhzCIaR24hOB9/R55NThEIm+3Dvgx80u2i7y3UIHKKxFWswRimORHy+1jhWX4CxvUYPXZbNimzDOtQaFW8/gdIRi1Yhy9ca1Jl7oNKxDwzeB6VZG4vIdnYjySW0NSwTa4HZ0wwDBOD5+fcLnRjm6Yj3fyid1xN0S6Dd6kz28fClO1QCBykBXJQy0RyD8VnTx2IBQBc6UIVR+SsrdesG8eOhSHYvW2fiTPQfGDn6gwASvpb3Kq76b0vJykjenFzcr4dwbaW63EJ93YxHXOT7xFq2Xj70G9yW87EWr+Q2z8YiWbkZGlp7w2DY3CEwTnS3NDz06tv7PkzpSEiZifUTbpnTHMMk3C3rE/3dMqd0lBYGYSXfxbmsCZ/mekKUo5p0W6Z7rLuxVXYhQaGImg+EyzI/gB4A6PLbPmV78aFQ8xW4Hgke6+0pygd288BWLlVGy5sUdyjmKyljW1E0VEnJ7vOfZU+jeKiBirqNUdMxVMszs/m5kv7o449lnbEByeRqFQjCeN8GDkyI1bRPraS9UsKpI3u8yi1PmjTX0H84Rdv2w7bvkXK+HVhbIa54laSa6LbtcJnvQ5LXz8kIC/ow4lVsFOuGTXbmwI/ltH++p1kArK9YV/LkcZWCOEORGXy9jorteQ+1oXPbhKTopZu6bHDU6rsTOqq26sLLx37cUfMQhdLd4rnJMKkfz30olvoDZC+X4HU/Pm16wkF5DBSS/fS+xH2dXwj0QmLC5Sr0XQAfILGwMv2Od/a1f3n09/rJryLlgSA1G/ehyCfiJIU69nUqySmKVksnvJknxARhak+ayaERz0NnXs0Tts3uTGk5dPXsseTDnI9exuD04qrWF+TJ2gQa9I2djtLJSfXk6d6sx07LQkQurwCrj1Vk6nk2W6BihyODtQruYMUOhr3w5hZfR+zRGTZ4bCYkZh4+BUXM2U36e6gJBpprfLBq5u8vOJv0DRaKkP2YV+NYNyGN+F4KXhUIG4TG0TfZgy4Ox3NS1lF9EjT1YhqOFMPUOLXILffW8wsf+rqDV2ocpU9TBlHxPvFxKaJ7idxXeUfd0v0jbaKZ8kvWWAR+WZbBK3Jt4K57Fr2Q8mQk24yy7vj8b+uFMBYhIKkTniZ8DyhQWyjjljgxqUnIv/yX5DMOlVnqf8cHFYFCv9Ewj/0o+JPfjgG+V9ymYYf9kT9l2Ff4MdTqv9dhFxRwooSVpTw/24lBDQSebmySveMcrnwwkINOimklYXyDxmtVDUJZVpErKK0tf54Ecc2cV5Srwyd9opLd7gRJyF3lVqj9U58QN1bQPONa9+V+QbtJWkAr7jZ15twEay+VPwJwZpi2XtsZXpUidiyyV+iQchugegPCZsiXK6IvorPA26++n2lSKF//KcMdMBX6CvMYI6E4ZLGFihikVSl5e04QYmmMJNcio1nd6caXX6Xq2zRP7tNIPP/A7cJ3IBUzTd7cprxrC49VwpWn+LCR6SrDPmA1GxxMOQ1657edNN2s7LEBJBwCb/9p5mcQ3LGEVK7xd0ZRXLgzXxOx9nGq/HQVxIKzPpSzFdi1CEeTt0pLfqdbvxO29marshbkbcib0Xe/6Y8fF8sZTO5CzDz8Vbtwg7QIfYMFeH559Rkuz1dOfrjzb5vR0bpCyvroVlhklcpeEVceGxg5HAdhVMyw2fS/bStxXf5vc/CqOriEGa3TzCWlwViaiPp/avhZbaxOLKaYj3CM1QxXxFs0jIyLWLpGTOSV39lfuCyZD+hvWYKIvbzufkAx18WppU/qws9X9gSGvfWcXqTxu/AIxwjbqbwTendqHvh6MF9KJNwN/ZMOFmaiAL1kElcOzrVVU4BR3RBo4hhxmbYgREIinK1rD3mCBwCnQvIhad1qfPr0o2FQ6TKYTLIgZ2FGsBzvslJrz9RPaVVW/zbqwFCL0Yev4lwW/0klGQlCQgv36qDxU2D2dGB800y9r2jxtgX1Rg5lUJ7Coopy5ImNUGamOxUgOXr6mIlG059QiYoliOPk/LULunz7D0uZqXmkIKpAiaDerRLovd6+PMNPenf2nVexsszHpZf5+O7On2PbvJFLVSA15nVj9sbztf8oYu6RiIdj38UCpPWsoP1Y99sTLTT9Ar+8DH22BekqoHQ65FtnDJ3sdOsBCSvUalqqaE11yOguf9QJWNh7ZfqnS4RISTcq1aRnSR2aguZSqY9ndyYidcsQ8zXJeQyXjNJGNI5Osj8yt5b8AEdy1bU+YqEkvYJ0LlhNKSCnaTNxge0Mcb/IPFZEQoQkl0Y9TF17POIkemdD89w0JI2/ml3CVavgEifeDjoIHXyD7aIFiW95xVxxOykobyGWT5CGfZq7Y7mdEM8M+4o4w6y7LpeEDkS1m4zYv/I6Y42H5YSgN34DWQP3bHKz8+wifdQljpBSafD5jouvZr5NLbHIcczSGWLT22x+9N+s9iC+tJhDpUGsYAnIGnQHvTWe32sXGRZqV+DPKVnZqz2iFlq5Zry0NT2cT0UiLVp/6ipoTsj25Slz2ePU6bUQZ4x59Rcc9ASej4TmXztyQTxys5K2du0pxMi6/LTuqoEKuoRw5Moke2kiPY7Oe0I3FwPOx4P95qlR0TDRjWZen2eJoQu+/i7NDMge/qEotNmFRgKGLglIBmxtkh6PYFVPhQd9RLEh2S9X71rYS5JwQD1rJ/fcl3AoPyCtlI2k04F8yNt75t0/jfkaRvQbn2kAtdzY1P2k06h+O0cy/ztm1ZrM6DGbCQGt72AXYPnt1pZdM2bl2IQn2VZ7adOUrFEPQJKgS9M73/HzVAZTpl0kNjtEo8iMogEIGl7btSgd2ys+dcXaiZpxNJodY+gLD5kWy/0Oi+piQk8N4zsuEejEsznObZRPULEadbClv7E+6C9znw9/N0F2+znOV/OBC4ycqy3uxlBAyuklmj7ZTFc+B29s43/9k198ZTXlHwvXw534aiDQirqGb8rruL0jL41N0trcuHekj6eo59y/3ajwXOeMtrKJ/aR+OrYcUHHEK9hzqrbZ1rRki7XxxljfbUGKtkbtvgGGkhYd6ZXtEXzO3hXdM3h+zBNS/05bfGniHE+Qhw2TC2DxN6PjUeWOb47TuM/yqcXvq4XFBhWz+9U3iL88pXnsyJvRd6KvBV5K/L4y5NOnFWuEoaxq2C1/3FGpmEmxclJUHaYX+i75+RyxmDXPaFVx/lFuQFOy6NHF0XD+e2LIu7UKNss6xAXx29flFYIlPLO2WKN8TF+B8xv3+lKES1oaOB7wNwQE+rPa3gOvwm28FeHRw+tcT49wE/74tlkQz1ew+34qd743LaIB0K7tEL48SthfHB2pmiBRT4/spbz9Jfao4KyctX8Zv1WUQ3sbNc43+N7k6TdiWt9BRdFxU/xm4aMY2zOfyi0i/iI3+a4/KKmIN6orMBpBU4rcFqB0wqcVuC0AqcVOK3AaQVOK3BagdMKnFbgtAKnFTitwGkFTitwWoHTCpxW4LQCpxU4rcBpBU4rcFqB0wqcVuC0AqcVOK3AaQVOK3BagdMKnFbgtAKnFTitwGkFTitwWoHTCpxW4LTMZfKf0jzHNqR9G76rslc7r35vWeahWwe96+YbtJa+ifs/T43B0z8YbucNgpuLqsfmQb2t31+s/eupMcDPnxqrSrYNLOGNi+PKU2P/z3hqTHl6LBJTyygWXla+llbNwoU3rnL4ZT77fuHOfvLqyTc+etmIDJNlKuj+Jw+dZdz8lCGt56j2QxG5vn+i++FyBTyhVenHBj4JtFj2kp1/XzdENBDsa33xtfWqwiPpH4okB/H/eiGWGAxjk2rtIZ+dasmzxeSe+i/u9B4AZ7zxE5pSPTg9aEiJsravzEFkbP4ReY/j/FyOaecbT6VvfX2dDodxKI9MNfDmKD8SIgYmi8sxIdhcQXrOz3ZGYqaTMK57OabMgeaJltDgqTXPowMSfxypx3GlsZ80zm360qcemMwTBRoJTdLuvNuR45jmOhz1akazwwcKNhbnDlubxxzb76sRpBiJMsxPnu/CmaGS6E4tcxzCPGfstefc16yWuQ5PbsfYwntLM3PEK2bhb9F2z8yBdzf3lRPM2DE0c+6IPQbJbMdta1F67GPqTZtgDxlgZhJDu3FTN24qs8rCd9OhrNpIHJ6Byo0p3eFZO0sK3W2uGcR2JXmkyC++1PTMhFtH4V37dZy7LbHjl1VOtV470/oWWjLFjAoEa4YcuYLszNTFhbKgWw9ZTN2tqvukLmJyjhw51hvdXi3iSKFK1zWzJOfHJcmc6Fdzyc8gYdd6rEUU9GBf3MgxDFZBQHwmrewqCTqKg46evqFEak7v0m+pxG07daChy7Jjmv0WiCL8ZoIi9eLKgNfCUsJEXlOfRo7JfsovmYtQrILhd8tH1CroLL77tOlMGpg1JrF5NUog7FFup0J4bkzvhBwrVqw1XC7mc5yLYlX89jBwvLV0bDMiPx5ZtjXcU26jhmC+oLNbfZrRRmCnXubG86jZ5scvRCwo5D2mgVUHx5XgxzgmQqPM9EqtyhQxSVBeSHxS+5375pNW5hUGDiCS8r6nTLNBxZ7DH4G4X6i9pggN8fqm61+dXGAmqRcIsqXan1v+jgdZiSZqk3MrIkal3ZEGJns2c5uB9c5XnII3JZZw/nwSYTTx6MO5eD/G6ycswG8uiR4lzytsCPlwq/jECXr0b0pbvNwq5ZERYqZqA9lBZNMDIkaen7pdBFRizn9vxxx25G1ZRUP4yLQd5Gi3wdgvGq/sT3BphntZnJqUTaSY7MVPfFjUpZ1tJo4p4iqck8J6fSohubNzj2wqr5MSkBqNRJdep0aia7QBzPzlzKoNgqfcIFGvLvu00jIb0biSBCTjdIhC4piYPVWZmeIpullS3g9XwTSzA9zNo9SmVNnUX92r9IBS3Rfm/QgddHzR3dPV8XHVZ2M+stblzI/VOLfbcEvAGPr2vWmej5t3VolZaW5IHANrvmAKHPxNoUrMUpOk+zgBeSVZxErFLBoVPHKQ7qjZG5AKjBz4soAve7P5wMZTxnZVnky93+s7/nZpa1y7eDInbj8bGux+PvQR+YJGLwFnPjfhtvY+ligWjwyN5iBZsimquv3gyduSnSewdGa7h65bzqAjy08AACEQp6NrN5i12JN1wk9So9wuR2REc+rqfXw5RfXzvpthowAruPwzGiQ7ZjcLfG74ijnnQ98m9HhCH4NgjnHbLLAXsHbvFLZ+yJB5DhnwJeRzVqCmUj4prHTn5zyPxY8Attub18c8f5EH3T4KMbcpiSF7TnG5fWRuX7HQG/bGRDxsArFxtgtUFW1xd7zoGff2649qw4F0bWMMXKRvqzgIoa4Cs2us1MOdzWr3iH2Al3ZA4bxn9ddIx7dQfvG6IFbkZmjMFcgb0S9D+A3IbxkKz4o2NIZk302uIOqHqbRLOhh/ch07LjeLZtUHsypLITQJezYhdkinMJP0B1evVOVK6rb108S594o4zoVgkMRDXEW4YpA5rdIy5921RfEUPTdVSt87cUIqABppStW3mcNHk2VZSsJYrKP7+r694vWfXhFFah9qiLBkZ4mfCLSv09WQ2foKTKUkitbPGVSqTH1NpNQmIIrtpC1QpDPNPuyZyVW3Tzr0tNiq1G481QKS/kOZ/Sczr+roVeDrfmu2QJ7hmFPqJ1dVsJvJFQ9TyprR5k2esYC1yRi6m/zsNfvYQe9TRbdN30/fTdVhbFVmyeDO75g0jZSbfaVROrp1B16x/PXHAM5a0EskCWD3dzqlI0WXf8aM/NM1ZN98qsYG0txg5OAIbQI8vNZsPM6A64EKNp8on4ZU0oDkY9CyUrlNMG+C10ubCJi2Weo2fGgNyKTFED4dnY1DMlJID6Ch7IrUCUZXMMcUWmpWwe05WUGpb2NfEbUKlk/cGxfOrtlkeGFzYdAVj3S3Lrnng2V3boTOcCa/ZPjkdm/esPeZUeX+A6uuaj2FtB0vwWEIsoktzypLDRNJrTF7OxppQADBNFfZ/t/jcFOiCXwwd9akDx16xSwfuebSBHgAWTqdU0FjENOnufotFeRtVMzrSo2tbsR0o7Q8nF556Uz0kcbu6XpTdA/hIaacXnvdZON4U+dkZKfIIUphB+X00U3nLzrh/WgLjeaxwjRZTYB8X4m0wSq2R9OZxEeQgwJRowljxCSqqYX7vqohsyGkD5tlhCXqgw2LbXVbK+OGHQG9Y0aLCHrn6YGFN3aCZeNRa/bsuRdQuCkf6S5mlY/xORTSXeIduABUCAaIWrO3/VhaGSi2mR6ZHx/bXTj3frScm6tE7USZb0hUJsFI6ngTaCTIa9x0EjSVYyYckApG23a9UFh4e6Pd9+mL5M5TrPqGyo7cCSx492hA+eH2jj8mztQG64Ne9oCwxGiRHhPxHM9D0jqBbw4EhT3jLLT02cvFLb2Hy8fRxbRJ/m3T7qGecgrm86M+5uzEjj9svHzd9hhJmKnJpZRWqvxROylXvE42Pyn1pECdungKO+hCoMbvLPeZ6BIt3cDdvDhf++05rQUSPxQz+kuC726cR3V+Wopm2597ThQqJo6ZoHzvV0WTiXkxPMe56IGAkucNmU+C0bZsyD7LZ9NBW3x2W2QkIqWHK1nPsuF+GkdY7vWGEgIk/7dM9ikxMcKFDnLmbIWDQeoef2I/XReKDs/gxF7wEbsIJI0cbh8JzdHgNW9BScrrrOY/ec6dY3UB4X0X06E4wiAqsCyl8yzKf8BVrmby0QitLZ0kfowum0HrWu9+HeZ7cPhZKvDRtXP9nt6F/dlVnSf//ibYvieT4Lc7q1Rmc0oh0/ZiXx6qfN28xetUhyEXsJspYw63CJkFuE91W76bLnffiplkhuDwXi8ZO6kYTcVUSjBViRrte26Yc4qalPkwDadSI+4hNzsPmX6xYXByf8Yqd8a9MZL3OvtawCV8w8KLgX3gfkZuH5s8P2cQO/+5dO7zWD5sNj+4ReQgLiYO0HE19BmOq69hRUIVZ2RrxNclaulmUtGvhySLlT/pUp3r3yX9zX9lCvdPlUQWx5S2Rb/fUKhKekWcya8haN4Kfj5gOu1Wc8RsLGz2uSXtl5mZ7SU+T0u2pWVAbDetrhx46n6ze28YolTcvWd+EjR+34xh/whRWufe4znEfFLmjJihuSTiXRKhPN7Twx0lzI3uFSJcjBlms6B0VlBLU1eXulsUJQDdEHMKz6geBW8J0Hx65S6RUOWXJqsIbhzJw9G7xD47yhmD5Ghvr1qxa9tCFXuok7ck8uN8wcFvSEcE9iiVkgiMOofjF/5Gxwd0V9kDppzTtCa7rrBGwQQiEzzMaf9oPyN1b0S03QlGr/9IT293iKx5GkY+9xUHTQtSEVDUy0hsYBw0oZ6UV9B/SlDzGt4tnnLs3gKXhgsj2y/qtrTod2M3w3rEco1TjuZDNLPb7Y941jhDZ7ccZnun98yl1WUb1+rW/wpD/3IB2s3JlPr6jpIOz3q/W+jNdCT7T7QersxZswo+wWEYxij+m20e0hp3w0y5VYkeSHMJV57VnUGFPCy+a8pDrKkqSMMSyHnrc243N7V6cnoPCDbs3zaibQ+j55byrFadfIlQfaYGMh4M1oiL6GckHKGKWDU2OYKYvHCTE4/kkeLRtk90nEv8WC1tO+zr9kjeb9hTNhszDyYfd7lsPvvAvCbaZDX5SoBUuVGAx6mHJMUYr1z8bSXRAxSjTiHMNKNrs52mks/D/U1iU2X3Jk6lfdFUouhKASZd1PITG22mztfO6+osfuWOPMesgs+ZVU/WOq+Owlm+nO4zaGk1nwBg65nIw6Eq7EvPmeUj2gcMu6C5M6NX9MTc7+K5xI5MRkzTp697hpNBg0wr6uap62QKhTlzPw+FGHFbVTHbry8XRP2l2yLdleIkZ7zOinL55iDAkhrnY1oNm0mDRTP6zFrPGQ8dh346HoHhvMbsFql/qlqR0HmJ+Ekrqi3p9U4v39qm2oQY7bB3ZpWac4F0k7dBnjHwO3mUVv2rUaGA8JlGrqgVRXFI47ik0usFH2iOWvTegq3w3ATPX7sUWpVjZFzkMZNyx4zwNso4Hk0hF4taPrjL2iNefzbOzn3blI45Q8cg+E8TCWO1vtzS6WSELa7paS9i+hpiIWO+4u5VM4mtDWeXUcGtNypZXkaT6Jwyy7C5ofdpmXvcGCcvZMXs7iObWgTpuTnB8yjhtfOL3gqy0FuFmH2Xr7/p6l6AsA3GOjWCbW0++6Zjf4FWOBOK/JaAPCZapaEJx+Fzw/C57ze65gDye8SYb8WCixqSf08cOceQ/tqMAa7jPkrb4OwnRTVOtdpfcAc5d7nmLJ6W/LdU8+xAfz04i4dM5do88jPrGoAZAEr7NFGc6pJoh93sNaxPZrw795VF3zfTr/nimEJTpSLubWhNHyz978nUvftxpTDul6qYeWI/JikXDLOBP39Gx7ydw3y9U9rrf4xXc/mxQPbeW3DWUFbp+hxMcMHrj6UmB2QTc83FAUykdb2HM8XsrkI8ZVzl2Ta1IJ/4v/mtL1o8ttL9hfXyM/vEvhPcabASeYFQToPnHYvjkeVak1w6bL5f0mGWYT7P6Fz1ZprN+WVmWiCvCsOl7b0VmVH3+qPkKXUVOvXNl2Y6EWoXTZDChSrNPzLKi5anlJ1d9KQDJzVyjHzOvnv+jyknZigNaDeTA3tkR2NOnvua5nriQura4dvHgAh2LzUIWxTd9WySjph9hOjhztHn0VqToo1EzEwWRl6/YbRycIoKHaMGARjnx2zkBmeUWGWTWKohx8fv5VWS/N9mmwZqxJs6aqgvbj4e1elXC3t5NvnR+TqqYWpUcpr/jWcApUSPgM9Q/0scMcy4WC0vNfYEGEmllJXZPhxu8egUK8QVEiiy9C+hqeqy7NY6n6uUYUZUjEeB2t8TdGetkLGDmlQR1j626TZCzfuisdvG2TXTO4HaPOlqT498QM92lI4N1lstvMuoLHEARud5bu8jySmgfQcNXBqXmb2albt6ULMzZhujzGL8nekXhfIap8vE1sF8J4T9iJZuRGzJnWP5G7aaqNf678ZrYtui5onVpoZz2Z7q818wc18M0lxwoEtEM81T+Zf07Op/mB47HTSQ+fSx09PiwNzKKQahTr1I1EonMqQNiIj5/Kivlswd68sxiewfVzJPIpXM9CrWtjxfbppEbxWWuAoBrdcTwXcmqSw3iTT8bYJM4xTfCTqz2aJEhk4Y7scqdm+OGgCT2blaR354UOh/rsm/qjgZ1+kBBg3fun1Vc/ug/5+Hliv34Fu5haeQsQ6PzJcVJS4OUj1PXBsxzzp3oeAjbPIjeUZ7mamxwE6Lj4iJCzKJLZ3zHMK8eA4Hi3YfVQbDActoyH3VTTCqtLOROP2chZnn9hWWondtqPw1c5kprwV+1mPxMftmpB1mTuVU7Qc76ya/6wK8X78ftDtQYnn60v8BUEsDBBQAAgAIAINzh0mZ25pjTQAAAGsAAAAbAAAAdW5pdmVyc2FsL3VuaXZlcnNhbC5wbmcueG1ss7GvyM1RKEstKs7Mz7NVMtQzULK34+WyKShKLctMLVeoAIoZ6RlAgJJCpa2SCRK3PDOlJAOowsDEFCGYkZqZnlFiq2RuYQIX1AeaCQBQSwECAAAUAAIACABElFdHI7RO+/sCAACwCAAAFAAAAAAAAAABAAAAAAAAAAAAdW5pdmVyc2FsL3BsYXllci54bWxQSwECAAAUAAIACACDc4dJRHFqQEZFAACGqgAAFwAAAAAAAAAAAAAAAAAtAwAAdW5pdmVyc2FsL3VuaXZlcnNhbC5wbmdQSwECAAAUAAIACACDc4dJmduaY00AAABrAAAAGwAAAAAAAAABAAAAAACoSAAAdW5pdmVyc2FsL3VuaXZlcnNhbC5wbmcueG1sUEsFBgAAAAADAAMA0AAAAC5JAAAAAA=="/>
  <p:tag name="ISPRING_PRESENTATION_TIT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">
  <a:themeElements>
    <a:clrScheme name="自定义 25">
      <a:dk1>
        <a:srgbClr val="000000"/>
      </a:dk1>
      <a:lt1>
        <a:srgbClr val="FFFFFF"/>
      </a:lt1>
      <a:dk2>
        <a:srgbClr val="51647E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D77A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1716</Words>
  <Application>Microsoft Macintosh PowerPoint</Application>
  <PresentationFormat>Widescreen</PresentationFormat>
  <Paragraphs>124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DengXian</vt:lpstr>
      <vt:lpstr>Arial</vt:lpstr>
      <vt:lpstr>Calibri</vt:lpstr>
      <vt:lpstr>Calibri Light</vt:lpstr>
      <vt:lpstr>Helvetica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Alexia Liu</cp:lastModifiedBy>
  <cp:revision>55</cp:revision>
  <dcterms:created xsi:type="dcterms:W3CDTF">2016-08-03T07:39:45Z</dcterms:created>
  <dcterms:modified xsi:type="dcterms:W3CDTF">2024-01-10T05:45:27Z</dcterms:modified>
</cp:coreProperties>
</file>