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320593a61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a320593a61_2_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428c601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Tokenization and Padding:</a:t>
            </a:r>
            <a:endParaRPr/>
          </a:p>
          <a:p>
            <a:pPr indent="0" lvl="0" marL="0" rtl="0" algn="l">
              <a:spcBef>
                <a:spcPts val="0"/>
              </a:spcBef>
              <a:spcAft>
                <a:spcPts val="0"/>
              </a:spcAft>
              <a:buClr>
                <a:schemeClr val="dk1"/>
              </a:buClr>
              <a:buSzPts val="1100"/>
              <a:buFont typeface="Arial"/>
              <a:buNone/>
            </a:pPr>
            <a:r>
              <a:rPr lang="en"/>
              <a:t>Tokenizer Initialization: Initializes a tokenizer and fits it on the extracted sequences.</a:t>
            </a:r>
            <a:endParaRPr/>
          </a:p>
          <a:p>
            <a:pPr indent="0" lvl="0" marL="0" rtl="0" algn="l">
              <a:spcBef>
                <a:spcPts val="0"/>
              </a:spcBef>
              <a:spcAft>
                <a:spcPts val="0"/>
              </a:spcAft>
              <a:buClr>
                <a:schemeClr val="dk1"/>
              </a:buClr>
              <a:buSzPts val="1100"/>
              <a:buFont typeface="Arial"/>
              <a:buNone/>
            </a:pPr>
            <a:r>
              <a:rPr lang="en"/>
              <a:t>Texts to Sequences: Converts text sequences to sequences of integers using the fitted tokenizer.</a:t>
            </a:r>
            <a:endParaRPr/>
          </a:p>
          <a:p>
            <a:pPr indent="0" lvl="0" marL="0" rtl="0" algn="l">
              <a:spcBef>
                <a:spcPts val="0"/>
              </a:spcBef>
              <a:spcAft>
                <a:spcPts val="0"/>
              </a:spcAft>
              <a:buClr>
                <a:schemeClr val="dk1"/>
              </a:buClr>
              <a:buSzPts val="1100"/>
              <a:buFont typeface="Arial"/>
              <a:buNone/>
            </a:pPr>
            <a:r>
              <a:rPr lang="en"/>
              <a:t>Padding Sequences: Pads the input and output sequences to a uniform length (max_len), ensuring uniformity for model input.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5" name="Google Shape;165;g2a428c601c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428c601c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428c601c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Because of the massive dataset, every model we built resulted in a kernel restart. To counter this, we opted to begin by subsetting the dataset to 1000 rows and gradually increase it as much as possible.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428c601c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a428c601c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428c601c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428c601c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428c601c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428c601c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428c601c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428c601c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320593a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a320593a6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428c601c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428c601c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428c601c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428c601c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428c601c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428c601c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320593a61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a320593a61_2_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428c601c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428c601c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428c601c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428c601c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320593a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a320593a6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320593a6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a320593a61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320593a6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a320593a6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320593a6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a320593a6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320593a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them to their base or canonical forms based on their context within the sentence.</a:t>
            </a:r>
            <a:endParaRPr/>
          </a:p>
          <a:p>
            <a:pPr indent="0" lvl="0" marL="0" rtl="0" algn="l">
              <a:spcBef>
                <a:spcPts val="0"/>
              </a:spcBef>
              <a:spcAft>
                <a:spcPts val="0"/>
              </a:spcAft>
              <a:buClr>
                <a:schemeClr val="dk1"/>
              </a:buClr>
              <a:buSzPts val="1100"/>
              <a:buFont typeface="Arial"/>
              <a:buNone/>
            </a:pPr>
            <a:r>
              <a:rPr lang="en"/>
              <a:t>Tokenization breaks text into smaller units.</a:t>
            </a:r>
            <a:endParaRPr/>
          </a:p>
          <a:p>
            <a:pPr indent="0" lvl="0" marL="0" rtl="0" algn="l">
              <a:spcBef>
                <a:spcPts val="0"/>
              </a:spcBef>
              <a:spcAft>
                <a:spcPts val="0"/>
              </a:spcAft>
              <a:buClr>
                <a:schemeClr val="dk1"/>
              </a:buClr>
              <a:buSzPts val="1100"/>
              <a:buFont typeface="Arial"/>
              <a:buNone/>
            </a:pPr>
            <a:r>
              <a:rPr lang="en"/>
              <a:t>Stop words, like "and" or "the," are taken out from these units.</a:t>
            </a:r>
            <a:endParaRPr/>
          </a:p>
          <a:p>
            <a:pPr indent="0" lvl="0" marL="0" rtl="0" algn="l">
              <a:spcBef>
                <a:spcPts val="0"/>
              </a:spcBef>
              <a:spcAft>
                <a:spcPts val="0"/>
              </a:spcAft>
              <a:buNone/>
            </a:pPr>
            <a:r>
              <a:rPr lang="en"/>
              <a:t>The Porter Stemmer shortens words to their root forms for consistency.</a:t>
            </a:r>
            <a:endParaRPr/>
          </a:p>
        </p:txBody>
      </p:sp>
      <p:sp>
        <p:nvSpPr>
          <p:cNvPr id="141" name="Google Shape;141;g2a320593a61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428c601c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428c601c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Revised version: </a:t>
            </a:r>
            <a:r>
              <a:rPr lang="en"/>
              <a:t>The dataset was really big, which made embedding words take a long time. At first, the CSV couldn't be read properly, so we had to redo the prep and embedding steps multiple times. Later on, we discovered that using VS Code enabled us to efficiently manage and save the process with the dataset.  Finally, we adapted our prep and embedding methods to successfully save it in a CSV file within VS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Old version: The dataset is too large, word embedding process took too long and csv was not able to read at first, so we had to run the preprocessing and word embedding process again and again. We discovered that using vs code could keep the dataset. Eventually, we find a way to change preprocessing and word embedding process to able to save it to csv</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428c601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428c601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7.jpg"/><Relationship Id="rId4"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6.jpg"/><Relationship Id="rId4"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1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2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1">
  <p:cSld name="Title Slide - Option 1">
    <p:spTree>
      <p:nvGrpSpPr>
        <p:cNvPr id="54" name="Shape 54"/>
        <p:cNvGrpSpPr/>
        <p:nvPr/>
      </p:nvGrpSpPr>
      <p:grpSpPr>
        <a:xfrm>
          <a:off x="0" y="0"/>
          <a:ext cx="0" cy="0"/>
          <a:chOff x="0" y="0"/>
          <a:chExt cx="0" cy="0"/>
        </a:xfrm>
      </p:grpSpPr>
      <p:pic>
        <p:nvPicPr>
          <p:cNvPr descr="A close up of a sign&#10;&#10;Description automatically generated" id="55" name="Google Shape;55;p14"/>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A close up of a logo&#10;&#10;Description automatically generated" id="56" name="Google Shape;56;p1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descr="A close up of a sign&#10;&#10;Description automatically generated" id="57" name="Google Shape;57;p14"/>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58" name="Google Shape;58;p14"/>
          <p:cNvSpPr txBox="1"/>
          <p:nvPr>
            <p:ph type="ctrTitle"/>
          </p:nvPr>
        </p:nvSpPr>
        <p:spPr>
          <a:xfrm>
            <a:off x="2363028" y="371316"/>
            <a:ext cx="6292181" cy="183087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9" name="Google Shape;59;p14"/>
          <p:cNvSpPr txBox="1"/>
          <p:nvPr>
            <p:ph idx="1" type="subTitle"/>
          </p:nvPr>
        </p:nvSpPr>
        <p:spPr>
          <a:xfrm>
            <a:off x="2363028" y="2375629"/>
            <a:ext cx="6292181" cy="13144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0CECE"/>
              </a:buClr>
              <a:buSzPts val="2100"/>
              <a:buFont typeface="Arial"/>
              <a:buNone/>
              <a:defRPr b="0" i="0" sz="2100" u="none" cap="none" strike="noStrike">
                <a:solidFill>
                  <a:srgbClr val="D0CECE"/>
                </a:solidFill>
                <a:latin typeface="Arial"/>
                <a:ea typeface="Arial"/>
                <a:cs typeface="Arial"/>
                <a:sym typeface="Arial"/>
              </a:defRPr>
            </a:lvl1pPr>
            <a:lvl2pPr lvl="1" marR="0" rtl="0" algn="ctr">
              <a:lnSpc>
                <a:spcPct val="90000"/>
              </a:lnSpc>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lvl="2" marR="0" rtl="0" algn="ctr">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3pPr>
            <a:lvl4pPr lvl="3"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lvl="4"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lvl="5"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lvl="6"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lvl="7"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lvl="8"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0" name="Shape 60"/>
        <p:cNvGrpSpPr/>
        <p:nvPr/>
      </p:nvGrpSpPr>
      <p:grpSpPr>
        <a:xfrm>
          <a:off x="0" y="0"/>
          <a:ext cx="0" cy="0"/>
          <a:chOff x="0" y="0"/>
          <a:chExt cx="0" cy="0"/>
        </a:xfrm>
      </p:grpSpPr>
      <p:sp>
        <p:nvSpPr>
          <p:cNvPr id="61" name="Google Shape;61;p15"/>
          <p:cNvSpPr txBox="1"/>
          <p:nvPr>
            <p:ph idx="1" type="body"/>
          </p:nvPr>
        </p:nvSpPr>
        <p:spPr>
          <a:xfrm>
            <a:off x="628650" y="1369219"/>
            <a:ext cx="7886700" cy="260588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595959"/>
              </a:buClr>
              <a:buSzPts val="2100"/>
              <a:buFont typeface="Arial"/>
              <a:buNone/>
              <a:defRPr b="0" i="0" sz="21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2" name="Google Shape;62;p15"/>
          <p:cNvSpPr txBox="1"/>
          <p:nvPr>
            <p:ph type="title"/>
          </p:nvPr>
        </p:nvSpPr>
        <p:spPr>
          <a:xfrm>
            <a:off x="640753" y="536713"/>
            <a:ext cx="7862495" cy="731303"/>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F3F3F"/>
              </a:buClr>
              <a:buSzPts val="3000"/>
              <a:buFont typeface="Arial"/>
              <a:buNone/>
              <a:defRPr b="1" i="0" sz="3000" u="none" cap="none" strike="noStrik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3" name="Shape 63"/>
        <p:cNvGrpSpPr/>
        <p:nvPr/>
      </p:nvGrpSpPr>
      <p:grpSpPr>
        <a:xfrm>
          <a:off x="0" y="0"/>
          <a:ext cx="0" cy="0"/>
          <a:chOff x="0" y="0"/>
          <a:chExt cx="0" cy="0"/>
        </a:xfrm>
      </p:grpSpPr>
      <p:sp>
        <p:nvSpPr>
          <p:cNvPr id="64" name="Google Shape;64;p16"/>
          <p:cNvSpPr txBox="1"/>
          <p:nvPr>
            <p:ph idx="1" type="body"/>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9pPr>
          </a:lstStyle>
          <a:p/>
        </p:txBody>
      </p:sp>
      <p:sp>
        <p:nvSpPr>
          <p:cNvPr id="65" name="Google Shape;65;p16"/>
          <p:cNvSpPr txBox="1"/>
          <p:nvPr>
            <p:ph type="title"/>
          </p:nvPr>
        </p:nvSpPr>
        <p:spPr>
          <a:xfrm>
            <a:off x="1143000" y="1199435"/>
            <a:ext cx="6857999" cy="1433037"/>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rgbClr val="595959"/>
              </a:buClr>
              <a:buSzPts val="4100"/>
              <a:buFont typeface="Arial"/>
              <a:buNone/>
              <a:defRPr b="1" i="0" sz="4100" u="none" cap="none" strike="noStrike">
                <a:solidFill>
                  <a:srgbClr val="595959"/>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reas">
  <p:cSld name="Two Content Areas">
    <p:spTree>
      <p:nvGrpSpPr>
        <p:cNvPr id="66" name="Shape 66"/>
        <p:cNvGrpSpPr/>
        <p:nvPr/>
      </p:nvGrpSpPr>
      <p:grpSpPr>
        <a:xfrm>
          <a:off x="0" y="0"/>
          <a:ext cx="0" cy="0"/>
          <a:chOff x="0" y="0"/>
          <a:chExt cx="0" cy="0"/>
        </a:xfrm>
      </p:grpSpPr>
      <p:sp>
        <p:nvSpPr>
          <p:cNvPr id="67" name="Google Shape;67;p17"/>
          <p:cNvSpPr txBox="1"/>
          <p:nvPr>
            <p:ph idx="1" type="body"/>
          </p:nvPr>
        </p:nvSpPr>
        <p:spPr>
          <a:xfrm>
            <a:off x="628649" y="1369219"/>
            <a:ext cx="3886199" cy="2575856"/>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800"/>
              </a:spcBef>
              <a:spcAft>
                <a:spcPts val="0"/>
              </a:spcAft>
              <a:buClr>
                <a:srgbClr val="595959"/>
              </a:buClr>
              <a:buSzPts val="1500"/>
              <a:buFont typeface="Arial"/>
              <a:buChar char="•"/>
              <a:defRPr b="0" i="0" sz="15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8" name="Google Shape;68;p17"/>
          <p:cNvSpPr txBox="1"/>
          <p:nvPr>
            <p:ph idx="2" type="body"/>
          </p:nvPr>
        </p:nvSpPr>
        <p:spPr>
          <a:xfrm>
            <a:off x="4629149" y="1369219"/>
            <a:ext cx="3886199" cy="2575856"/>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800"/>
              </a:spcBef>
              <a:spcAft>
                <a:spcPts val="0"/>
              </a:spcAft>
              <a:buClr>
                <a:srgbClr val="595959"/>
              </a:buClr>
              <a:buSzPts val="1500"/>
              <a:buFont typeface="Arial"/>
              <a:buChar char="•"/>
              <a:defRPr b="0" i="0" sz="15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9" name="Google Shape;69;p17"/>
          <p:cNvSpPr txBox="1"/>
          <p:nvPr>
            <p:ph type="title"/>
          </p:nvPr>
        </p:nvSpPr>
        <p:spPr>
          <a:xfrm>
            <a:off x="640753" y="536713"/>
            <a:ext cx="7862495" cy="731303"/>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rgbClr val="3F3F3F"/>
              </a:buClr>
              <a:buSzPts val="3000"/>
              <a:buFont typeface="Arial"/>
              <a:buNone/>
              <a:defRPr b="1" i="0" sz="3000" u="none" cap="none" strike="noStrik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Subtitles">
  <p:cSld name="Two Columns with Subtitles">
    <p:spTree>
      <p:nvGrpSpPr>
        <p:cNvPr id="70" name="Shape 70"/>
        <p:cNvGrpSpPr/>
        <p:nvPr/>
      </p:nvGrpSpPr>
      <p:grpSpPr>
        <a:xfrm>
          <a:off x="0" y="0"/>
          <a:ext cx="0" cy="0"/>
          <a:chOff x="0" y="0"/>
          <a:chExt cx="0" cy="0"/>
        </a:xfrm>
      </p:grpSpPr>
      <p:sp>
        <p:nvSpPr>
          <p:cNvPr id="71" name="Google Shape;71;p18"/>
          <p:cNvSpPr txBox="1"/>
          <p:nvPr>
            <p:ph idx="1" type="body"/>
          </p:nvPr>
        </p:nvSpPr>
        <p:spPr>
          <a:xfrm>
            <a:off x="627459" y="1878806"/>
            <a:ext cx="3882663" cy="207418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04800" lvl="5" marL="27432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72" name="Google Shape;72;p18"/>
          <p:cNvSpPr txBox="1"/>
          <p:nvPr>
            <p:ph idx="2" type="body"/>
          </p:nvPr>
        </p:nvSpPr>
        <p:spPr>
          <a:xfrm>
            <a:off x="4629150" y="1283622"/>
            <a:ext cx="3889772" cy="594327"/>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rgbClr val="595959"/>
              </a:buClr>
              <a:buSzPts val="1900"/>
              <a:buFont typeface="Arial"/>
              <a:buNone/>
              <a:defRPr b="1" i="0" sz="19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73" name="Google Shape;73;p18"/>
          <p:cNvSpPr txBox="1"/>
          <p:nvPr>
            <p:ph idx="3" type="body"/>
          </p:nvPr>
        </p:nvSpPr>
        <p:spPr>
          <a:xfrm>
            <a:off x="4633879" y="1878806"/>
            <a:ext cx="3885043" cy="207418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74" name="Google Shape;74;p18"/>
          <p:cNvSpPr txBox="1"/>
          <p:nvPr>
            <p:ph idx="4" type="body"/>
          </p:nvPr>
        </p:nvSpPr>
        <p:spPr>
          <a:xfrm>
            <a:off x="627460" y="1284479"/>
            <a:ext cx="3887390" cy="594327"/>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rgbClr val="595959"/>
              </a:buClr>
              <a:buSzPts val="1900"/>
              <a:buFont typeface="Arial"/>
              <a:buNone/>
              <a:defRPr b="1" i="0" sz="19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75" name="Google Shape;75;p18"/>
          <p:cNvSpPr txBox="1"/>
          <p:nvPr>
            <p:ph type="title"/>
          </p:nvPr>
        </p:nvSpPr>
        <p:spPr>
          <a:xfrm>
            <a:off x="640753" y="536713"/>
            <a:ext cx="7862495" cy="731303"/>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rgbClr val="3F3F3F"/>
              </a:buClr>
              <a:buSzPts val="3000"/>
              <a:buFont typeface="Arial"/>
              <a:buNone/>
              <a:defRPr b="1" i="0" sz="3000" u="none" cap="none" strike="noStrik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76" name="Shape 76"/>
        <p:cNvGrpSpPr/>
        <p:nvPr/>
      </p:nvGrpSpPr>
      <p:grpSpPr>
        <a:xfrm>
          <a:off x="0" y="0"/>
          <a:ext cx="0" cy="0"/>
          <a:chOff x="0" y="0"/>
          <a:chExt cx="0" cy="0"/>
        </a:xfrm>
      </p:grpSpPr>
      <p:sp>
        <p:nvSpPr>
          <p:cNvPr id="77" name="Google Shape;77;p19"/>
          <p:cNvSpPr txBox="1"/>
          <p:nvPr>
            <p:ph idx="1" type="body"/>
          </p:nvPr>
        </p:nvSpPr>
        <p:spPr>
          <a:xfrm>
            <a:off x="343288" y="408818"/>
            <a:ext cx="4044950" cy="3310514"/>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78" name="Google Shape;78;p19"/>
          <p:cNvSpPr txBox="1"/>
          <p:nvPr>
            <p:ph idx="2" type="body"/>
          </p:nvPr>
        </p:nvSpPr>
        <p:spPr>
          <a:xfrm>
            <a:off x="4673600" y="408819"/>
            <a:ext cx="4044949" cy="3310514"/>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79" name="Shape 79"/>
        <p:cNvGrpSpPr/>
        <p:nvPr/>
      </p:nvGrpSpPr>
      <p:grpSpPr>
        <a:xfrm>
          <a:off x="0" y="0"/>
          <a:ext cx="0" cy="0"/>
          <a:chOff x="0" y="0"/>
          <a:chExt cx="0" cy="0"/>
        </a:xfrm>
      </p:grpSpPr>
      <p:sp>
        <p:nvSpPr>
          <p:cNvPr id="80" name="Google Shape;80;p20"/>
          <p:cNvSpPr/>
          <p:nvPr>
            <p:ph idx="2" type="pic"/>
          </p:nvPr>
        </p:nvSpPr>
        <p:spPr>
          <a:xfrm rot="344365">
            <a:off x="574442" y="515504"/>
            <a:ext cx="7943643" cy="2618480"/>
          </a:xfrm>
          <a:prstGeom prst="rect">
            <a:avLst/>
          </a:prstGeom>
          <a:solidFill>
            <a:srgbClr val="ECECEC"/>
          </a:solidFill>
          <a:ln cap="sq" cmpd="sng" w="190500">
            <a:solidFill>
              <a:srgbClr val="FFFFFF"/>
            </a:solidFill>
            <a:prstDash val="solid"/>
            <a:miter lim="800000"/>
            <a:headEnd len="sm" w="sm" type="none"/>
            <a:tailEnd len="sm" w="sm" type="none"/>
          </a:ln>
        </p:spPr>
      </p:sp>
      <p:sp>
        <p:nvSpPr>
          <p:cNvPr id="81" name="Google Shape;81;p20"/>
          <p:cNvSpPr txBox="1"/>
          <p:nvPr>
            <p:ph idx="1" type="body"/>
          </p:nvPr>
        </p:nvSpPr>
        <p:spPr>
          <a:xfrm>
            <a:off x="516367" y="3364514"/>
            <a:ext cx="8112738" cy="603646"/>
          </a:xfrm>
          <a:prstGeom prst="rect">
            <a:avLst/>
          </a:prstGeom>
          <a:noFill/>
          <a:ln>
            <a:noFill/>
          </a:ln>
        </p:spPr>
        <p:txBody>
          <a:bodyPr anchorCtr="0" anchor="t" bIns="34275" lIns="68575" spcFirstLastPara="1" rIns="68575" wrap="square" tIns="34275">
            <a:normAutofit/>
          </a:bodyPr>
          <a:lstStyle>
            <a:lvl1pPr indent="-228600" lvl="0" marL="457200" marR="0" rtl="0" algn="ctr">
              <a:lnSpc>
                <a:spcPct val="90000"/>
              </a:lnSpc>
              <a:spcBef>
                <a:spcPts val="80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1">
  <p:cSld name="Closing Slide - Option 1">
    <p:spTree>
      <p:nvGrpSpPr>
        <p:cNvPr id="82" name="Shape 82"/>
        <p:cNvGrpSpPr/>
        <p:nvPr/>
      </p:nvGrpSpPr>
      <p:grpSpPr>
        <a:xfrm>
          <a:off x="0" y="0"/>
          <a:ext cx="0" cy="0"/>
          <a:chOff x="0" y="0"/>
          <a:chExt cx="0" cy="0"/>
        </a:xfrm>
      </p:grpSpPr>
      <p:pic>
        <p:nvPicPr>
          <p:cNvPr descr="A picture containing water, computer&#10;&#10;Description automatically generated" id="83" name="Google Shape;83;p21"/>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A picture containing brick&#10;&#10;Description automatically generated" id="84" name="Google Shape;84;p2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descr="A close up of a logo&#10;&#10;Description automatically generated" id="85" name="Google Shape;85;p21"/>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p:cSld name="Title Slide - Option 2">
    <p:spTree>
      <p:nvGrpSpPr>
        <p:cNvPr id="86" name="Shape 86"/>
        <p:cNvGrpSpPr/>
        <p:nvPr/>
      </p:nvGrpSpPr>
      <p:grpSpPr>
        <a:xfrm>
          <a:off x="0" y="0"/>
          <a:ext cx="0" cy="0"/>
          <a:chOff x="0" y="0"/>
          <a:chExt cx="0" cy="0"/>
        </a:xfrm>
      </p:grpSpPr>
      <p:pic>
        <p:nvPicPr>
          <p:cNvPr descr="A picture containing bird&#10;&#10;Description automatically generated" id="87" name="Google Shape;87;p22"/>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A picture containing bird&#10;&#10;Description automatically generated" id="88" name="Google Shape;88;p2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9" name="Google Shape;89;p22"/>
          <p:cNvSpPr txBox="1"/>
          <p:nvPr>
            <p:ph type="title"/>
          </p:nvPr>
        </p:nvSpPr>
        <p:spPr>
          <a:xfrm>
            <a:off x="517530" y="903643"/>
            <a:ext cx="8099696" cy="1433037"/>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0" name="Google Shape;90;p22"/>
          <p:cNvSpPr txBox="1"/>
          <p:nvPr>
            <p:ph idx="1" type="body"/>
          </p:nvPr>
        </p:nvSpPr>
        <p:spPr>
          <a:xfrm>
            <a:off x="524436" y="2493323"/>
            <a:ext cx="8078842" cy="112514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FFFFFF"/>
              </a:buClr>
              <a:buSzPts val="1500"/>
              <a:buFont typeface="Arial"/>
              <a:buNone/>
              <a:defRPr b="0" i="0" sz="1500" u="none" cap="none" strike="noStrike">
                <a:solidFill>
                  <a:srgbClr val="FFFFFF"/>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2">
  <p:cSld name="Closing Slide - Option 2">
    <p:spTree>
      <p:nvGrpSpPr>
        <p:cNvPr id="91" name="Shape 91"/>
        <p:cNvGrpSpPr/>
        <p:nvPr/>
      </p:nvGrpSpPr>
      <p:grpSpPr>
        <a:xfrm>
          <a:off x="0" y="0"/>
          <a:ext cx="0" cy="0"/>
          <a:chOff x="0" y="0"/>
          <a:chExt cx="0" cy="0"/>
        </a:xfrm>
      </p:grpSpPr>
      <p:pic>
        <p:nvPicPr>
          <p:cNvPr descr="A picture containing screenshot, bird&#10;&#10;Description automatically generated" id="92" name="Google Shape;92;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3" name="Google Shape;93;p23"/>
          <p:cNvSpPr/>
          <p:nvPr/>
        </p:nvSpPr>
        <p:spPr>
          <a:xfrm>
            <a:off x="0" y="0"/>
            <a:ext cx="9144000" cy="5143500"/>
          </a:xfrm>
          <a:prstGeom prst="rect">
            <a:avLst/>
          </a:prstGeom>
          <a:solidFill>
            <a:srgbClr val="003A5D"/>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close up of a logo&#10;&#10;Description automatically generated" id="94" name="Google Shape;94;p23"/>
          <p:cNvPicPr preferRelativeResize="0"/>
          <p:nvPr/>
        </p:nvPicPr>
        <p:blipFill rotWithShape="1">
          <a:blip r:embed="rId3">
            <a:alphaModFix/>
          </a:blip>
          <a:srcRect b="0" l="0" r="0" t="0"/>
          <a:stretch/>
        </p:blipFill>
        <p:spPr>
          <a:xfrm>
            <a:off x="1143000" y="0"/>
            <a:ext cx="6858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A picture containing screenshot&#10;&#10;Description automatically generated"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pic>
        <p:nvPicPr>
          <p:cNvPr descr="A close up of a logo&#10;&#10;Description automatically generated" id="52" name="Google Shape;52;p13"/>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A close up of a logo&#10;&#10;Description automatically generated" id="53" name="Google Shape;53;p1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ph type="ctrTitle"/>
          </p:nvPr>
        </p:nvSpPr>
        <p:spPr>
          <a:xfrm>
            <a:off x="1720000" y="1821997"/>
            <a:ext cx="6292200" cy="1196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FFFFFF"/>
              </a:buClr>
              <a:buSzPts val="3000"/>
              <a:buFont typeface="Arial"/>
              <a:buNone/>
            </a:pPr>
            <a:r>
              <a:rPr lang="en" sz="5000"/>
              <a:t>Healthcare Chatbot</a:t>
            </a:r>
            <a:endParaRPr sz="5000"/>
          </a:p>
        </p:txBody>
      </p:sp>
      <p:sp>
        <p:nvSpPr>
          <p:cNvPr id="100" name="Google Shape;100;p24"/>
          <p:cNvSpPr txBox="1"/>
          <p:nvPr>
            <p:ph idx="1" type="subTitle"/>
          </p:nvPr>
        </p:nvSpPr>
        <p:spPr>
          <a:xfrm>
            <a:off x="61650" y="2696600"/>
            <a:ext cx="9379800" cy="18891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D0CECE"/>
              </a:buClr>
              <a:buSzPts val="2100"/>
              <a:buNone/>
            </a:pPr>
            <a:r>
              <a:t/>
            </a:r>
            <a:endParaRPr b="1"/>
          </a:p>
          <a:p>
            <a:pPr indent="0" lvl="0" marL="0" rtl="0" algn="ctr">
              <a:lnSpc>
                <a:spcPct val="90000"/>
              </a:lnSpc>
              <a:spcBef>
                <a:spcPts val="0"/>
              </a:spcBef>
              <a:spcAft>
                <a:spcPts val="0"/>
              </a:spcAft>
              <a:buClr>
                <a:srgbClr val="D0CECE"/>
              </a:buClr>
              <a:buSzPts val="2100"/>
              <a:buNone/>
            </a:pPr>
            <a:r>
              <a:rPr b="1" lang="en"/>
              <a:t>Kunal Inglunkar, Xue Ming Wang</a:t>
            </a:r>
            <a:endParaRPr b="1"/>
          </a:p>
          <a:p>
            <a:pPr indent="0" lvl="0" marL="0" rtl="0" algn="ctr">
              <a:lnSpc>
                <a:spcPct val="90000"/>
              </a:lnSpc>
              <a:spcBef>
                <a:spcPts val="0"/>
              </a:spcBef>
              <a:spcAft>
                <a:spcPts val="0"/>
              </a:spcAft>
              <a:buClr>
                <a:srgbClr val="D0CECE"/>
              </a:buClr>
              <a:buSzPts val="2100"/>
              <a:buNone/>
            </a:pPr>
            <a:r>
              <a:rPr lang="en"/>
              <a:t>STAT 6289 Deep Learning Final Project</a:t>
            </a:r>
            <a:endParaRPr/>
          </a:p>
          <a:p>
            <a:pPr indent="0" lvl="0" marL="0" rtl="0" algn="ctr">
              <a:lnSpc>
                <a:spcPct val="90000"/>
              </a:lnSpc>
              <a:spcBef>
                <a:spcPts val="0"/>
              </a:spcBef>
              <a:spcAft>
                <a:spcPts val="0"/>
              </a:spcAft>
              <a:buClr>
                <a:srgbClr val="D0CECE"/>
              </a:buClr>
              <a:buSzPts val="2100"/>
              <a:buNone/>
            </a:pPr>
            <a:r>
              <a:rPr b="1" lang="en"/>
              <a:t>Option 3 - Self-Defined Project</a:t>
            </a:r>
            <a:endParaRPr b="1"/>
          </a:p>
          <a:p>
            <a:pPr indent="0" lvl="0" marL="0" rtl="0" algn="l">
              <a:lnSpc>
                <a:spcPct val="90000"/>
              </a:lnSpc>
              <a:spcBef>
                <a:spcPts val="0"/>
              </a:spcBef>
              <a:spcAft>
                <a:spcPts val="0"/>
              </a:spcAft>
              <a:buClr>
                <a:srgbClr val="D0CECE"/>
              </a:buClr>
              <a:buSzPts val="2100"/>
              <a:buNone/>
            </a:pPr>
            <a:r>
              <a:rPr lang="en"/>
              <a:t>Github Link: https://github.com/Kunal-1669/deep_learning_Final_Project.git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idx="1" type="body"/>
          </p:nvPr>
        </p:nvSpPr>
        <p:spPr>
          <a:xfrm>
            <a:off x="501125" y="1268844"/>
            <a:ext cx="7886700" cy="2605800"/>
          </a:xfrm>
          <a:prstGeom prst="rect">
            <a:avLst/>
          </a:prstGeom>
          <a:noFill/>
          <a:ln>
            <a:noFill/>
          </a:ln>
        </p:spPr>
        <p:txBody>
          <a:bodyPr anchorCtr="0" anchor="t" bIns="34275" lIns="68575" spcFirstLastPara="1" rIns="68575" wrap="square" tIns="34275">
            <a:noAutofit/>
          </a:bodyPr>
          <a:lstStyle/>
          <a:p>
            <a:pPr indent="-361950" lvl="0" marL="457200" rtl="0" algn="just">
              <a:spcBef>
                <a:spcPts val="800"/>
              </a:spcBef>
              <a:spcAft>
                <a:spcPts val="0"/>
              </a:spcAft>
              <a:buSzPts val="2100"/>
              <a:buChar char="❖"/>
            </a:pPr>
            <a:r>
              <a:rPr lang="en"/>
              <a:t>Sample the dataset to 7000 rows</a:t>
            </a:r>
            <a:r>
              <a:rPr lang="en"/>
              <a:t>.</a:t>
            </a:r>
            <a:endParaRPr/>
          </a:p>
          <a:p>
            <a:pPr indent="-361950" lvl="0" marL="457200" rtl="0" algn="just">
              <a:spcBef>
                <a:spcPts val="1000"/>
              </a:spcBef>
              <a:spcAft>
                <a:spcPts val="0"/>
              </a:spcAft>
              <a:buSzPts val="2100"/>
              <a:buChar char="❖"/>
            </a:pPr>
            <a:r>
              <a:rPr lang="en"/>
              <a:t>To maintain uniformity in input and output dimensions, we implement padding techniques. This not only facilitates seamless data processing but also enhances the stability and performance of our model.</a:t>
            </a:r>
            <a:endParaRPr/>
          </a:p>
          <a:p>
            <a:pPr indent="-361950" lvl="0" marL="457200" rtl="0" algn="just">
              <a:spcBef>
                <a:spcPts val="1000"/>
              </a:spcBef>
              <a:spcAft>
                <a:spcPts val="1000"/>
              </a:spcAft>
              <a:buSzPts val="2100"/>
              <a:buChar char="❖"/>
            </a:pPr>
            <a:r>
              <a:rPr lang="en"/>
              <a:t>Padding Sequences: Pads the input and output sequences to a uniform length (max_len), ensuring uniformity for model input.</a:t>
            </a:r>
            <a:endParaRPr/>
          </a:p>
        </p:txBody>
      </p:sp>
      <p:sp>
        <p:nvSpPr>
          <p:cNvPr id="168" name="Google Shape;168;p33"/>
          <p:cNvSpPr txBox="1"/>
          <p:nvPr>
            <p:ph type="title"/>
          </p:nvPr>
        </p:nvSpPr>
        <p:spPr>
          <a:xfrm>
            <a:off x="640753" y="536713"/>
            <a:ext cx="7862400" cy="73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3000"/>
              <a:buFont typeface="Arial"/>
              <a:buNone/>
            </a:pPr>
            <a:r>
              <a:rPr lang="en"/>
              <a:t>Padding</a:t>
            </a:r>
            <a:endParaRPr/>
          </a:p>
        </p:txBody>
      </p:sp>
      <p:sp>
        <p:nvSpPr>
          <p:cNvPr id="169" name="Google Shape;169;p3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70" name="Google Shape;170;p3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idx="1" type="body"/>
          </p:nvPr>
        </p:nvSpPr>
        <p:spPr>
          <a:xfrm>
            <a:off x="628650" y="1369219"/>
            <a:ext cx="7886700" cy="26058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Massive dataset caused kernel restart with each model.</a:t>
            </a:r>
            <a:endParaRPr/>
          </a:p>
          <a:p>
            <a:pPr indent="-361950" lvl="0" marL="457200" rtl="0" algn="l">
              <a:spcBef>
                <a:spcPts val="1000"/>
              </a:spcBef>
              <a:spcAft>
                <a:spcPts val="0"/>
              </a:spcAft>
              <a:buSzPts val="2100"/>
              <a:buChar char="❖"/>
            </a:pPr>
            <a:r>
              <a:rPr lang="en"/>
              <a:t>Started with a 1000-row subset to mitigate kernel issues.</a:t>
            </a:r>
            <a:endParaRPr/>
          </a:p>
          <a:p>
            <a:pPr indent="-361950" lvl="0" marL="457200" rtl="0" algn="l">
              <a:spcBef>
                <a:spcPts val="1000"/>
              </a:spcBef>
              <a:spcAft>
                <a:spcPts val="0"/>
              </a:spcAft>
              <a:buSzPts val="2100"/>
              <a:buChar char="❖"/>
            </a:pPr>
            <a:r>
              <a:rPr lang="en"/>
              <a:t>Incrementally increase subset size for stability.</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
        <p:nvSpPr>
          <p:cNvPr id="176" name="Google Shape;176;p34"/>
          <p:cNvSpPr txBox="1"/>
          <p:nvPr>
            <p:ph type="title"/>
          </p:nvPr>
        </p:nvSpPr>
        <p:spPr>
          <a:xfrm>
            <a:off x="640753" y="53671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Challenge Faced with Model Building</a:t>
            </a:r>
            <a:endParaRPr/>
          </a:p>
        </p:txBody>
      </p:sp>
      <p:pic>
        <p:nvPicPr>
          <p:cNvPr id="177" name="Google Shape;177;p34"/>
          <p:cNvPicPr preferRelativeResize="0"/>
          <p:nvPr/>
        </p:nvPicPr>
        <p:blipFill>
          <a:blip r:embed="rId3">
            <a:alphaModFix/>
          </a:blip>
          <a:stretch>
            <a:fillRect/>
          </a:stretch>
        </p:blipFill>
        <p:spPr>
          <a:xfrm>
            <a:off x="6571625" y="1861650"/>
            <a:ext cx="2411650" cy="241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idx="1" type="body"/>
          </p:nvPr>
        </p:nvSpPr>
        <p:spPr>
          <a:xfrm>
            <a:off x="628650" y="1369219"/>
            <a:ext cx="7886700" cy="26058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800"/>
              </a:spcBef>
              <a:spcAft>
                <a:spcPts val="0"/>
              </a:spcAft>
              <a:buSzPts val="2100"/>
              <a:buChar char="❖"/>
            </a:pPr>
            <a:r>
              <a:rPr lang="en"/>
              <a:t>Splits the data into training and validation sets.</a:t>
            </a:r>
            <a:endParaRPr/>
          </a:p>
          <a:p>
            <a:pPr indent="-361950" lvl="0" marL="457200" rtl="0" algn="l">
              <a:lnSpc>
                <a:spcPct val="90000"/>
              </a:lnSpc>
              <a:spcBef>
                <a:spcPts val="1000"/>
              </a:spcBef>
              <a:spcAft>
                <a:spcPts val="0"/>
              </a:spcAft>
              <a:buSzPts val="2100"/>
              <a:buChar char="❖"/>
            </a:pPr>
            <a:r>
              <a:rPr lang="en"/>
              <a:t>80% training &amp; 20% validation.</a:t>
            </a:r>
            <a:endParaRPr/>
          </a:p>
          <a:p>
            <a:pPr indent="-361950" lvl="0" marL="457200" rtl="0" algn="l">
              <a:lnSpc>
                <a:spcPct val="90000"/>
              </a:lnSpc>
              <a:spcBef>
                <a:spcPts val="1000"/>
              </a:spcBef>
              <a:spcAft>
                <a:spcPts val="0"/>
              </a:spcAft>
              <a:buSzPts val="2100"/>
              <a:buChar char="❖"/>
            </a:pPr>
            <a:r>
              <a:rPr lang="en"/>
              <a:t>X_train, X_val, y_train, y_val</a:t>
            </a:r>
            <a:endParaRPr/>
          </a:p>
          <a:p>
            <a:pPr indent="0" lvl="0" marL="0" rtl="0" algn="l">
              <a:lnSpc>
                <a:spcPct val="90000"/>
              </a:lnSpc>
              <a:spcBef>
                <a:spcPts val="1000"/>
              </a:spcBef>
              <a:spcAft>
                <a:spcPts val="0"/>
              </a:spcAft>
              <a:buNone/>
            </a:pPr>
            <a:r>
              <a:t/>
            </a:r>
            <a:endParaRPr b="1"/>
          </a:p>
          <a:p>
            <a:pPr indent="0" lvl="0" marL="0" rtl="0" algn="l">
              <a:lnSpc>
                <a:spcPct val="90000"/>
              </a:lnSpc>
              <a:spcBef>
                <a:spcPts val="800"/>
              </a:spcBef>
              <a:spcAft>
                <a:spcPts val="0"/>
              </a:spcAft>
              <a:buNone/>
            </a:pPr>
            <a:r>
              <a:rPr b="1" lang="en"/>
              <a:t>Code:</a:t>
            </a:r>
            <a:r>
              <a:rPr lang="en"/>
              <a:t> </a:t>
            </a:r>
            <a:r>
              <a:rPr lang="en"/>
              <a:t>X_train, X_val, y_train, y_val = train_test_split( padded_input, padded_output, test_size=0.2, random_state=42)</a:t>
            </a:r>
            <a:endParaRPr/>
          </a:p>
        </p:txBody>
      </p:sp>
      <p:sp>
        <p:nvSpPr>
          <p:cNvPr id="183" name="Google Shape;183;p35"/>
          <p:cNvSpPr txBox="1"/>
          <p:nvPr>
            <p:ph type="title"/>
          </p:nvPr>
        </p:nvSpPr>
        <p:spPr>
          <a:xfrm>
            <a:off x="640753" y="536713"/>
            <a:ext cx="7862400" cy="73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3000"/>
              <a:buFont typeface="Arial"/>
              <a:buNone/>
            </a:pPr>
            <a:r>
              <a:rPr lang="en"/>
              <a:t>Splitting</a:t>
            </a:r>
            <a:r>
              <a:rPr lang="en"/>
              <a:t> dataset</a:t>
            </a:r>
            <a:endParaRPr/>
          </a:p>
        </p:txBody>
      </p:sp>
      <p:sp>
        <p:nvSpPr>
          <p:cNvPr id="184" name="Google Shape;184;p3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85" name="Google Shape;185;p3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idx="1" type="body"/>
          </p:nvPr>
        </p:nvSpPr>
        <p:spPr>
          <a:xfrm>
            <a:off x="628650" y="1090269"/>
            <a:ext cx="7886700" cy="26058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b="1" lang="en"/>
              <a:t>Embedding layer </a:t>
            </a:r>
            <a:r>
              <a:rPr lang="en"/>
              <a:t>(Converts input sequences into dense vectors)</a:t>
            </a:r>
            <a:endParaRPr/>
          </a:p>
          <a:p>
            <a:pPr indent="-361950" lvl="0" marL="457200" rtl="0" algn="l">
              <a:spcBef>
                <a:spcPts val="1000"/>
              </a:spcBef>
              <a:spcAft>
                <a:spcPts val="0"/>
              </a:spcAft>
              <a:buSzPts val="2100"/>
              <a:buChar char="❖"/>
            </a:pPr>
            <a:r>
              <a:rPr b="1" lang="en"/>
              <a:t>LSTM layer</a:t>
            </a:r>
            <a:endParaRPr b="1"/>
          </a:p>
          <a:p>
            <a:pPr indent="-361950" lvl="0" marL="457200" rtl="0" algn="l">
              <a:spcBef>
                <a:spcPts val="1000"/>
              </a:spcBef>
              <a:spcAft>
                <a:spcPts val="0"/>
              </a:spcAft>
              <a:buSzPts val="2100"/>
              <a:buChar char="❖"/>
            </a:pPr>
            <a:r>
              <a:rPr b="1" lang="en"/>
              <a:t>TimeDistributed Dense layers </a:t>
            </a:r>
            <a:r>
              <a:rPr lang="en"/>
              <a:t>(Apply a dense layer to each time step of the sequence independently).</a:t>
            </a:r>
            <a:endParaRPr/>
          </a:p>
          <a:p>
            <a:pPr indent="-361950" lvl="0" marL="457200" rtl="0" algn="l">
              <a:spcBef>
                <a:spcPts val="1000"/>
              </a:spcBef>
              <a:spcAft>
                <a:spcPts val="0"/>
              </a:spcAft>
              <a:buSzPts val="2100"/>
              <a:buChar char="❖"/>
            </a:pPr>
            <a:r>
              <a:rPr b="1" lang="en"/>
              <a:t>Model Compilation:</a:t>
            </a:r>
            <a:r>
              <a:rPr lang="en"/>
              <a:t> Compiles the model with the Adam optimizer and sparse categorical cross-entropy loss.</a:t>
            </a:r>
            <a:endParaRPr/>
          </a:p>
          <a:p>
            <a:pPr indent="0" lvl="0" marL="0" rtl="0" algn="l">
              <a:spcBef>
                <a:spcPts val="1000"/>
              </a:spcBef>
              <a:spcAft>
                <a:spcPts val="0"/>
              </a:spcAft>
              <a:buNone/>
            </a:pPr>
            <a:r>
              <a:t/>
            </a:r>
            <a:endParaRPr/>
          </a:p>
        </p:txBody>
      </p:sp>
      <p:sp>
        <p:nvSpPr>
          <p:cNvPr id="191" name="Google Shape;191;p36"/>
          <p:cNvSpPr txBox="1"/>
          <p:nvPr>
            <p:ph type="title"/>
          </p:nvPr>
        </p:nvSpPr>
        <p:spPr>
          <a:xfrm>
            <a:off x="579728" y="17056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Model Building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idx="1" type="body"/>
          </p:nvPr>
        </p:nvSpPr>
        <p:spPr>
          <a:xfrm>
            <a:off x="628650" y="1369219"/>
            <a:ext cx="7886700" cy="2605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
        <p:nvSpPr>
          <p:cNvPr id="197" name="Google Shape;197;p37"/>
          <p:cNvSpPr txBox="1"/>
          <p:nvPr>
            <p:ph type="title"/>
          </p:nvPr>
        </p:nvSpPr>
        <p:spPr>
          <a:xfrm>
            <a:off x="640753" y="53671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pic>
        <p:nvPicPr>
          <p:cNvPr id="198" name="Google Shape;198;p37"/>
          <p:cNvPicPr preferRelativeResize="0"/>
          <p:nvPr/>
        </p:nvPicPr>
        <p:blipFill>
          <a:blip r:embed="rId3">
            <a:alphaModFix/>
          </a:blip>
          <a:stretch>
            <a:fillRect/>
          </a:stretch>
        </p:blipFill>
        <p:spPr>
          <a:xfrm>
            <a:off x="-1" y="0"/>
            <a:ext cx="914399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8"/>
          <p:cNvPicPr preferRelativeResize="0"/>
          <p:nvPr/>
        </p:nvPicPr>
        <p:blipFill>
          <a:blip r:embed="rId3">
            <a:alphaModFix/>
          </a:blip>
          <a:stretch>
            <a:fillRect/>
          </a:stretch>
        </p:blipFill>
        <p:spPr>
          <a:xfrm>
            <a:off x="2598425" y="141425"/>
            <a:ext cx="3150175" cy="370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idx="1" type="body"/>
          </p:nvPr>
        </p:nvSpPr>
        <p:spPr>
          <a:xfrm>
            <a:off x="576325" y="1078946"/>
            <a:ext cx="7886700" cy="7770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800"/>
              </a:spcBef>
              <a:spcAft>
                <a:spcPts val="0"/>
              </a:spcAft>
              <a:buSzPts val="2100"/>
              <a:buChar char="❖"/>
            </a:pPr>
            <a:r>
              <a:rPr lang="en"/>
              <a:t>10 epochs with a batch size of 64.</a:t>
            </a:r>
            <a:endParaRPr/>
          </a:p>
        </p:txBody>
      </p:sp>
      <p:sp>
        <p:nvSpPr>
          <p:cNvPr id="209" name="Google Shape;209;p39"/>
          <p:cNvSpPr txBox="1"/>
          <p:nvPr>
            <p:ph type="title"/>
          </p:nvPr>
        </p:nvSpPr>
        <p:spPr>
          <a:xfrm>
            <a:off x="588478" y="179288"/>
            <a:ext cx="7862400" cy="73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3000"/>
              <a:buFont typeface="Arial"/>
              <a:buNone/>
            </a:pPr>
            <a:r>
              <a:rPr lang="en"/>
              <a:t>Model Training</a:t>
            </a:r>
            <a:endParaRPr/>
          </a:p>
        </p:txBody>
      </p:sp>
      <p:sp>
        <p:nvSpPr>
          <p:cNvPr id="210" name="Google Shape;210;p3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211" name="Google Shape;211;p39"/>
          <p:cNvPicPr preferRelativeResize="0"/>
          <p:nvPr/>
        </p:nvPicPr>
        <p:blipFill>
          <a:blip r:embed="rId3">
            <a:alphaModFix/>
          </a:blip>
          <a:stretch>
            <a:fillRect/>
          </a:stretch>
        </p:blipFill>
        <p:spPr>
          <a:xfrm>
            <a:off x="0" y="1633500"/>
            <a:ext cx="9144000" cy="34857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640753" y="53671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Evaluating the Model</a:t>
            </a:r>
            <a:endParaRPr/>
          </a:p>
        </p:txBody>
      </p:sp>
      <p:pic>
        <p:nvPicPr>
          <p:cNvPr id="217" name="Google Shape;217;p40"/>
          <p:cNvPicPr preferRelativeResize="0"/>
          <p:nvPr/>
        </p:nvPicPr>
        <p:blipFill>
          <a:blip r:embed="rId3">
            <a:alphaModFix/>
          </a:blip>
          <a:stretch>
            <a:fillRect/>
          </a:stretch>
        </p:blipFill>
        <p:spPr>
          <a:xfrm>
            <a:off x="197925" y="2729156"/>
            <a:ext cx="8839200" cy="779139"/>
          </a:xfrm>
          <a:prstGeom prst="rect">
            <a:avLst/>
          </a:prstGeom>
          <a:noFill/>
          <a:ln>
            <a:noFill/>
          </a:ln>
        </p:spPr>
      </p:pic>
      <p:sp>
        <p:nvSpPr>
          <p:cNvPr id="218" name="Google Shape;218;p40"/>
          <p:cNvSpPr txBox="1"/>
          <p:nvPr/>
        </p:nvSpPr>
        <p:spPr>
          <a:xfrm>
            <a:off x="1682850" y="2977875"/>
            <a:ext cx="1858200" cy="281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pic>
        <p:nvPicPr>
          <p:cNvPr id="219" name="Google Shape;219;p40"/>
          <p:cNvPicPr preferRelativeResize="0"/>
          <p:nvPr/>
        </p:nvPicPr>
        <p:blipFill>
          <a:blip r:embed="rId4">
            <a:alphaModFix/>
          </a:blip>
          <a:stretch>
            <a:fillRect/>
          </a:stretch>
        </p:blipFill>
        <p:spPr>
          <a:xfrm>
            <a:off x="180050" y="1607225"/>
            <a:ext cx="5594525" cy="933450"/>
          </a:xfrm>
          <a:prstGeom prst="rect">
            <a:avLst/>
          </a:prstGeom>
          <a:noFill/>
          <a:ln>
            <a:noFill/>
          </a:ln>
        </p:spPr>
      </p:pic>
      <p:pic>
        <p:nvPicPr>
          <p:cNvPr id="220" name="Google Shape;220;p40"/>
          <p:cNvPicPr preferRelativeResize="0"/>
          <p:nvPr/>
        </p:nvPicPr>
        <p:blipFill>
          <a:blip r:embed="rId5">
            <a:alphaModFix/>
          </a:blip>
          <a:stretch>
            <a:fillRect/>
          </a:stretch>
        </p:blipFill>
        <p:spPr>
          <a:xfrm>
            <a:off x="5804075" y="383744"/>
            <a:ext cx="3233050" cy="2156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idx="1" type="body"/>
          </p:nvPr>
        </p:nvSpPr>
        <p:spPr>
          <a:xfrm>
            <a:off x="628650" y="1369219"/>
            <a:ext cx="7886700" cy="2605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
        <p:nvSpPr>
          <p:cNvPr id="226" name="Google Shape;226;p41"/>
          <p:cNvSpPr txBox="1"/>
          <p:nvPr>
            <p:ph type="title"/>
          </p:nvPr>
        </p:nvSpPr>
        <p:spPr>
          <a:xfrm>
            <a:off x="544853" y="-12"/>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Accuracy and Loss Plot</a:t>
            </a:r>
            <a:endParaRPr/>
          </a:p>
        </p:txBody>
      </p:sp>
      <p:pic>
        <p:nvPicPr>
          <p:cNvPr id="227" name="Google Shape;227;p41"/>
          <p:cNvPicPr preferRelativeResize="0"/>
          <p:nvPr/>
        </p:nvPicPr>
        <p:blipFill rotWithShape="1">
          <a:blip r:embed="rId3">
            <a:alphaModFix/>
          </a:blip>
          <a:srcRect b="0" l="0" r="823" t="1487"/>
          <a:stretch/>
        </p:blipFill>
        <p:spPr>
          <a:xfrm>
            <a:off x="0" y="662125"/>
            <a:ext cx="9144001" cy="448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640753" y="7951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Making Predictions</a:t>
            </a:r>
            <a:endParaRPr/>
          </a:p>
        </p:txBody>
      </p:sp>
      <p:sp>
        <p:nvSpPr>
          <p:cNvPr id="233" name="Google Shape;233;p42"/>
          <p:cNvSpPr txBox="1"/>
          <p:nvPr/>
        </p:nvSpPr>
        <p:spPr>
          <a:xfrm>
            <a:off x="767150" y="645125"/>
            <a:ext cx="8029200" cy="28857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595959"/>
              </a:buClr>
              <a:buSzPts val="2100"/>
              <a:buChar char="❖"/>
            </a:pPr>
            <a:r>
              <a:rPr b="1" lang="en" sz="2100">
                <a:solidFill>
                  <a:srgbClr val="595959"/>
                </a:solidFill>
              </a:rPr>
              <a:t>Preparing Input: </a:t>
            </a:r>
            <a:endParaRPr b="1" sz="2100">
              <a:solidFill>
                <a:srgbClr val="595959"/>
              </a:solidFill>
            </a:endParaRPr>
          </a:p>
          <a:p>
            <a:pPr indent="-323850" lvl="1" marL="914400" marR="0" rtl="0" algn="l">
              <a:lnSpc>
                <a:spcPct val="100000"/>
              </a:lnSpc>
              <a:spcBef>
                <a:spcPts val="1000"/>
              </a:spcBef>
              <a:spcAft>
                <a:spcPts val="0"/>
              </a:spcAft>
              <a:buClr>
                <a:schemeClr val="dk1"/>
              </a:buClr>
              <a:buSzPts val="1500"/>
              <a:buChar char="➢"/>
            </a:pPr>
            <a:r>
              <a:rPr lang="en" sz="1800">
                <a:solidFill>
                  <a:schemeClr val="dk1"/>
                </a:solidFill>
              </a:rPr>
              <a:t>Use tokenizer.texts_to_sequences() to converts input text to a sequence of integers </a:t>
            </a:r>
            <a:endParaRPr sz="1800">
              <a:solidFill>
                <a:schemeClr val="dk1"/>
              </a:solidFill>
            </a:endParaRPr>
          </a:p>
          <a:p>
            <a:pPr indent="-361950" lvl="0" marL="457200" marR="0" rtl="0" algn="l">
              <a:lnSpc>
                <a:spcPct val="100000"/>
              </a:lnSpc>
              <a:spcBef>
                <a:spcPts val="1000"/>
              </a:spcBef>
              <a:spcAft>
                <a:spcPts val="0"/>
              </a:spcAft>
              <a:buClr>
                <a:srgbClr val="595959"/>
              </a:buClr>
              <a:buSzPts val="2100"/>
              <a:buChar char="❖"/>
            </a:pPr>
            <a:r>
              <a:rPr b="1" lang="en" sz="2100">
                <a:solidFill>
                  <a:srgbClr val="595959"/>
                </a:solidFill>
              </a:rPr>
              <a:t>Predicting Output: </a:t>
            </a:r>
            <a:endParaRPr b="1" sz="2100">
              <a:solidFill>
                <a:srgbClr val="595959"/>
              </a:solidFill>
            </a:endParaRPr>
          </a:p>
          <a:p>
            <a:pPr indent="-323850" lvl="1" marL="914400" marR="0" rtl="0" algn="l">
              <a:lnSpc>
                <a:spcPct val="100000"/>
              </a:lnSpc>
              <a:spcBef>
                <a:spcPts val="0"/>
              </a:spcBef>
              <a:spcAft>
                <a:spcPts val="0"/>
              </a:spcAft>
              <a:buClr>
                <a:schemeClr val="dk1"/>
              </a:buClr>
              <a:buSzPts val="1500"/>
              <a:buChar char="➢"/>
            </a:pPr>
            <a:r>
              <a:rPr lang="en" sz="1800">
                <a:solidFill>
                  <a:schemeClr val="dk1"/>
                </a:solidFill>
              </a:rPr>
              <a:t>p</a:t>
            </a:r>
            <a:r>
              <a:rPr lang="en" sz="1800">
                <a:solidFill>
                  <a:schemeClr val="dk1"/>
                </a:solidFill>
              </a:rPr>
              <a:t>ad_sequences to pads input sequence for model compatibility.</a:t>
            </a:r>
            <a:endParaRPr sz="1800">
              <a:solidFill>
                <a:schemeClr val="dk1"/>
              </a:solidFill>
            </a:endParaRPr>
          </a:p>
          <a:p>
            <a:pPr indent="-323850" lvl="1" marL="914400" marR="0" rtl="0" algn="l">
              <a:lnSpc>
                <a:spcPct val="100000"/>
              </a:lnSpc>
              <a:spcBef>
                <a:spcPts val="0"/>
              </a:spcBef>
              <a:spcAft>
                <a:spcPts val="0"/>
              </a:spcAft>
              <a:buClr>
                <a:schemeClr val="dk1"/>
              </a:buClr>
              <a:buSzPts val="1500"/>
              <a:buChar char="➢"/>
            </a:pPr>
            <a:r>
              <a:rPr lang="en" sz="1800">
                <a:solidFill>
                  <a:schemeClr val="dk1"/>
                </a:solidFill>
              </a:rPr>
              <a:t>model.predict() to predicts the output sequence based on the input</a:t>
            </a:r>
            <a:endParaRPr b="1" sz="2100">
              <a:solidFill>
                <a:srgbClr val="595959"/>
              </a:solidFill>
            </a:endParaRPr>
          </a:p>
          <a:p>
            <a:pPr indent="-361950" lvl="0" marL="457200" marR="0" rtl="0" algn="l">
              <a:lnSpc>
                <a:spcPct val="100000"/>
              </a:lnSpc>
              <a:spcBef>
                <a:spcPts val="1000"/>
              </a:spcBef>
              <a:spcAft>
                <a:spcPts val="0"/>
              </a:spcAft>
              <a:buClr>
                <a:srgbClr val="595959"/>
              </a:buClr>
              <a:buSzPts val="2100"/>
              <a:buChar char="❖"/>
            </a:pPr>
            <a:r>
              <a:rPr b="1" lang="en" sz="2100">
                <a:solidFill>
                  <a:srgbClr val="595959"/>
                </a:solidFill>
              </a:rPr>
              <a:t>Converting Output to Text: </a:t>
            </a:r>
            <a:endParaRPr b="1" sz="2100">
              <a:solidFill>
                <a:srgbClr val="595959"/>
              </a:solidFill>
            </a:endParaRPr>
          </a:p>
          <a:p>
            <a:pPr indent="-342900" lvl="1" marL="914400" marR="0" rtl="0" algn="l">
              <a:lnSpc>
                <a:spcPct val="100000"/>
              </a:lnSpc>
              <a:spcBef>
                <a:spcPts val="1000"/>
              </a:spcBef>
              <a:spcAft>
                <a:spcPts val="0"/>
              </a:spcAft>
              <a:buClr>
                <a:schemeClr val="dk1"/>
              </a:buClr>
              <a:buSzPts val="1800"/>
              <a:buChar char="➢"/>
            </a:pPr>
            <a:r>
              <a:rPr lang="en" sz="1800">
                <a:solidFill>
                  <a:schemeClr val="dk1"/>
                </a:solidFill>
              </a:rPr>
              <a:t>tokenizer.sequences_to_texts(predicted_output_sequence.argmax(axis=-1))[0] =&gt; Converts predicted output sequence back to text.</a:t>
            </a:r>
            <a:endParaRPr sz="1800">
              <a:solidFill>
                <a:schemeClr val="dk1"/>
              </a:solidFill>
            </a:endParaRPr>
          </a:p>
          <a:p>
            <a:pPr indent="0" lvl="0" marL="0" marR="0" rtl="0" algn="l">
              <a:lnSpc>
                <a:spcPct val="90000"/>
              </a:lnSpc>
              <a:spcBef>
                <a:spcPts val="800"/>
              </a:spcBef>
              <a:spcAft>
                <a:spcPts val="1000"/>
              </a:spcAft>
              <a:buNone/>
            </a:pPr>
            <a:r>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idx="1" type="body"/>
          </p:nvPr>
        </p:nvSpPr>
        <p:spPr>
          <a:xfrm>
            <a:off x="628650" y="1369219"/>
            <a:ext cx="7886700" cy="2605881"/>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t/>
            </a:r>
            <a:endParaRPr/>
          </a:p>
          <a:p>
            <a:pPr indent="0" lvl="0" marL="0" rtl="0" algn="just">
              <a:lnSpc>
                <a:spcPct val="90000"/>
              </a:lnSpc>
              <a:spcBef>
                <a:spcPts val="800"/>
              </a:spcBef>
              <a:spcAft>
                <a:spcPts val="0"/>
              </a:spcAft>
              <a:buNone/>
            </a:pPr>
            <a:r>
              <a:rPr lang="en"/>
              <a:t>Within healthcare, chatbots act as virtual assistants, aiming to streamline communication between individuals and healthcare providers.</a:t>
            </a:r>
            <a:endParaRPr/>
          </a:p>
          <a:p>
            <a:pPr indent="0" lvl="0" marL="0" rtl="0" algn="just">
              <a:lnSpc>
                <a:spcPct val="90000"/>
              </a:lnSpc>
              <a:spcBef>
                <a:spcPts val="800"/>
              </a:spcBef>
              <a:spcAft>
                <a:spcPts val="0"/>
              </a:spcAft>
              <a:buNone/>
            </a:pPr>
            <a:r>
              <a:rPr lang="en"/>
              <a:t>Our project focuses on creating a dynamic and intelligent chatbot platform to elevate user interactions to new heights.</a:t>
            </a:r>
            <a:endParaRPr sz="1100">
              <a:solidFill>
                <a:schemeClr val="dk1"/>
              </a:solidFill>
            </a:endParaRPr>
          </a:p>
          <a:p>
            <a:pPr indent="0" lvl="0" marL="0" rtl="0" algn="l">
              <a:lnSpc>
                <a:spcPct val="90000"/>
              </a:lnSpc>
              <a:spcBef>
                <a:spcPts val="800"/>
              </a:spcBef>
              <a:spcAft>
                <a:spcPts val="0"/>
              </a:spcAft>
              <a:buNone/>
            </a:pPr>
            <a:r>
              <a:rPr lang="en"/>
              <a:t> </a:t>
            </a:r>
            <a:endParaRPr/>
          </a:p>
        </p:txBody>
      </p:sp>
      <p:sp>
        <p:nvSpPr>
          <p:cNvPr id="106" name="Google Shape;106;p25"/>
          <p:cNvSpPr txBox="1"/>
          <p:nvPr>
            <p:ph type="title"/>
          </p:nvPr>
        </p:nvSpPr>
        <p:spPr>
          <a:xfrm>
            <a:off x="640753" y="536713"/>
            <a:ext cx="7862495" cy="731303"/>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3000"/>
              <a:buFont typeface="Arial"/>
              <a:buNone/>
            </a:pPr>
            <a:r>
              <a:rPr lang="en"/>
              <a:t>Introduction </a:t>
            </a:r>
            <a:endParaRPr/>
          </a:p>
        </p:txBody>
      </p:sp>
      <p:pic>
        <p:nvPicPr>
          <p:cNvPr id="107" name="Google Shape;107;p25"/>
          <p:cNvPicPr preferRelativeResize="0"/>
          <p:nvPr/>
        </p:nvPicPr>
        <p:blipFill rotWithShape="1">
          <a:blip r:embed="rId3">
            <a:alphaModFix/>
          </a:blip>
          <a:srcRect b="0" l="0" r="36511" t="0"/>
          <a:stretch/>
        </p:blipFill>
        <p:spPr>
          <a:xfrm>
            <a:off x="6993520" y="111325"/>
            <a:ext cx="1566200" cy="1847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idx="1" type="subTitle"/>
          </p:nvPr>
        </p:nvSpPr>
        <p:spPr>
          <a:xfrm>
            <a:off x="2363028" y="2375629"/>
            <a:ext cx="6292200" cy="1314600"/>
          </a:xfrm>
          <a:prstGeom prst="rect">
            <a:avLst/>
          </a:prstGeom>
        </p:spPr>
        <p:txBody>
          <a:bodyPr anchorCtr="0" anchor="t" bIns="34275" lIns="68575" spcFirstLastPara="1" rIns="68575" wrap="square" tIns="34275">
            <a:noAutofit/>
          </a:bodyPr>
          <a:lstStyle/>
          <a:p>
            <a:pPr indent="0" lvl="0" marL="457200" rtl="0" algn="l">
              <a:spcBef>
                <a:spcPts val="800"/>
              </a:spcBef>
              <a:spcAft>
                <a:spcPts val="0"/>
              </a:spcAft>
              <a:buNone/>
            </a:pPr>
            <a:r>
              <a:t/>
            </a:r>
            <a:endParaRPr/>
          </a:p>
          <a:p>
            <a:pPr indent="0" lvl="0" marL="0" rtl="0" algn="l">
              <a:spcBef>
                <a:spcPts val="800"/>
              </a:spcBef>
              <a:spcAft>
                <a:spcPts val="0"/>
              </a:spcAft>
              <a:buNone/>
            </a:pPr>
            <a:r>
              <a:t/>
            </a:r>
            <a:endParaRPr/>
          </a:p>
        </p:txBody>
      </p:sp>
      <p:sp>
        <p:nvSpPr>
          <p:cNvPr id="239" name="Google Shape;239;p43"/>
          <p:cNvSpPr txBox="1"/>
          <p:nvPr>
            <p:ph type="ctrTitle"/>
          </p:nvPr>
        </p:nvSpPr>
        <p:spPr>
          <a:xfrm>
            <a:off x="770153" y="2053191"/>
            <a:ext cx="6292200" cy="1830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Takeaways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idx="1" type="body"/>
          </p:nvPr>
        </p:nvSpPr>
        <p:spPr>
          <a:xfrm>
            <a:off x="628650" y="1369219"/>
            <a:ext cx="7886700" cy="26058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This chatbot streamlines communication and enhances patient care.</a:t>
            </a:r>
            <a:endParaRPr/>
          </a:p>
          <a:p>
            <a:pPr indent="-361950" lvl="0" marL="457200" rtl="0" algn="l">
              <a:spcBef>
                <a:spcPts val="1000"/>
              </a:spcBef>
              <a:spcAft>
                <a:spcPts val="0"/>
              </a:spcAft>
              <a:buSzPts val="2100"/>
              <a:buChar char="❖"/>
            </a:pPr>
            <a:r>
              <a:rPr lang="en"/>
              <a:t>The </a:t>
            </a:r>
            <a:r>
              <a:rPr lang="en"/>
              <a:t>models enables accurate and personalized medical assistance.</a:t>
            </a:r>
            <a:endParaRPr/>
          </a:p>
          <a:p>
            <a:pPr indent="-361950" lvl="0" marL="457200" rtl="0" algn="l">
              <a:spcBef>
                <a:spcPts val="1000"/>
              </a:spcBef>
              <a:spcAft>
                <a:spcPts val="0"/>
              </a:spcAft>
              <a:buSzPts val="2100"/>
              <a:buChar char="❖"/>
            </a:pPr>
            <a:r>
              <a:rPr lang="en"/>
              <a:t>Leveraging model building, compilation, and prediction steps, the chatbot efficiently transforms input text into precise, helpful medical guidance.</a:t>
            </a:r>
            <a:endParaRPr/>
          </a:p>
          <a:p>
            <a:pPr indent="0" lvl="0" marL="0" rtl="0" algn="l">
              <a:spcBef>
                <a:spcPts val="1000"/>
              </a:spcBef>
              <a:spcAft>
                <a:spcPts val="0"/>
              </a:spcAft>
              <a:buNone/>
            </a:pPr>
            <a:r>
              <a:t/>
            </a:r>
            <a:endParaRPr/>
          </a:p>
        </p:txBody>
      </p:sp>
      <p:sp>
        <p:nvSpPr>
          <p:cNvPr id="245" name="Google Shape;245;p44"/>
          <p:cNvSpPr txBox="1"/>
          <p:nvPr>
            <p:ph type="title"/>
          </p:nvPr>
        </p:nvSpPr>
        <p:spPr>
          <a:xfrm>
            <a:off x="640753" y="53671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idx="1" type="body"/>
          </p:nvPr>
        </p:nvSpPr>
        <p:spPr>
          <a:xfrm>
            <a:off x="628650" y="1064419"/>
            <a:ext cx="7886700" cy="2605800"/>
          </a:xfrm>
          <a:prstGeom prst="rect">
            <a:avLst/>
          </a:prstGeom>
          <a:noFill/>
          <a:ln>
            <a:noFill/>
          </a:ln>
        </p:spPr>
        <p:txBody>
          <a:bodyPr anchorCtr="0" anchor="t" bIns="34275" lIns="68575" spcFirstLastPara="1" rIns="68575" wrap="square" tIns="34275">
            <a:noAutofit/>
          </a:bodyPr>
          <a:lstStyle/>
          <a:p>
            <a:pPr indent="0" lvl="0" marL="0" rtl="0" algn="just">
              <a:spcBef>
                <a:spcPts val="800"/>
              </a:spcBef>
              <a:spcAft>
                <a:spcPts val="0"/>
              </a:spcAft>
              <a:buClr>
                <a:schemeClr val="dk1"/>
              </a:buClr>
              <a:buSzPts val="1100"/>
              <a:buFont typeface="Arial"/>
              <a:buNone/>
            </a:pPr>
            <a:r>
              <a:rPr lang="en"/>
              <a:t>The intention of this project is to develop an intelligent healthcare chatbot that utilizes deep learning techniques</a:t>
            </a:r>
            <a:r>
              <a:rPr lang="en"/>
              <a:t>, such as word embedding and LSTM model,</a:t>
            </a:r>
            <a:r>
              <a:rPr lang="en"/>
              <a:t> to enhance patient care by providing accurate, personalized, and immediate medical assistance.</a:t>
            </a:r>
            <a:endParaRPr/>
          </a:p>
          <a:p>
            <a:pPr indent="0" lvl="0" marL="0" rtl="0" algn="l">
              <a:spcBef>
                <a:spcPts val="800"/>
              </a:spcBef>
              <a:spcAft>
                <a:spcPts val="0"/>
              </a:spcAft>
              <a:buNone/>
            </a:pPr>
            <a:r>
              <a:t/>
            </a:r>
            <a:endParaRPr/>
          </a:p>
          <a:p>
            <a:pPr indent="0" lvl="0" marL="0" rtl="0" algn="l">
              <a:lnSpc>
                <a:spcPct val="90000"/>
              </a:lnSpc>
              <a:spcBef>
                <a:spcPts val="800"/>
              </a:spcBef>
              <a:spcAft>
                <a:spcPts val="0"/>
              </a:spcAft>
              <a:buNone/>
            </a:pPr>
            <a:r>
              <a:t/>
            </a:r>
            <a:endParaRPr/>
          </a:p>
        </p:txBody>
      </p:sp>
      <p:sp>
        <p:nvSpPr>
          <p:cNvPr id="113" name="Google Shape;113;p26"/>
          <p:cNvSpPr txBox="1"/>
          <p:nvPr>
            <p:ph type="title"/>
          </p:nvPr>
        </p:nvSpPr>
        <p:spPr>
          <a:xfrm>
            <a:off x="640753" y="231913"/>
            <a:ext cx="7862400" cy="73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3000"/>
              <a:buFont typeface="Arial"/>
              <a:buNone/>
            </a:pPr>
            <a:r>
              <a:rPr lang="en"/>
              <a:t>Goal of Project </a:t>
            </a:r>
            <a:endParaRPr/>
          </a:p>
        </p:txBody>
      </p:sp>
      <p:sp>
        <p:nvSpPr>
          <p:cNvPr id="114" name="Google Shape;114;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15" name="Google Shape;115;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16" name="Google Shape;116;p26"/>
          <p:cNvPicPr preferRelativeResize="0"/>
          <p:nvPr/>
        </p:nvPicPr>
        <p:blipFill>
          <a:blip r:embed="rId3">
            <a:alphaModFix/>
          </a:blip>
          <a:stretch>
            <a:fillRect/>
          </a:stretch>
        </p:blipFill>
        <p:spPr>
          <a:xfrm>
            <a:off x="2619750" y="2389425"/>
            <a:ext cx="5824800" cy="151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idx="1" type="body"/>
          </p:nvPr>
        </p:nvSpPr>
        <p:spPr>
          <a:xfrm>
            <a:off x="504075" y="1146775"/>
            <a:ext cx="7999200" cy="2605800"/>
          </a:xfrm>
          <a:prstGeom prst="rect">
            <a:avLst/>
          </a:prstGeom>
          <a:noFill/>
          <a:ln>
            <a:noFill/>
          </a:ln>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i="1" lang="en"/>
              <a:t>ChatDoctor-HealthCareMagic-100k </a:t>
            </a:r>
            <a:r>
              <a:rPr lang="en"/>
              <a:t>From L</a:t>
            </a:r>
            <a:r>
              <a:rPr lang="en"/>
              <a:t>avita on Hugging face website.</a:t>
            </a:r>
            <a:endParaRPr/>
          </a:p>
          <a:p>
            <a:pPr indent="-361950" lvl="0" marL="457200" rtl="0" algn="l">
              <a:spcBef>
                <a:spcPts val="0"/>
              </a:spcBef>
              <a:spcAft>
                <a:spcPts val="0"/>
              </a:spcAft>
              <a:buSzPts val="2100"/>
              <a:buChar char="❖"/>
            </a:pPr>
            <a:r>
              <a:rPr lang="en"/>
              <a:t>Total of 112165 rows × 3 columns</a:t>
            </a:r>
            <a:endParaRPr/>
          </a:p>
          <a:p>
            <a:pPr indent="-361950" lvl="0" marL="457200" rtl="0" algn="l">
              <a:spcBef>
                <a:spcPts val="0"/>
              </a:spcBef>
              <a:spcAft>
                <a:spcPts val="0"/>
              </a:spcAft>
              <a:buSzPts val="2100"/>
              <a:buChar char="❖"/>
            </a:pPr>
            <a:r>
              <a:rPr lang="en"/>
              <a:t>Columns: </a:t>
            </a:r>
            <a:endParaRPr/>
          </a:p>
          <a:p>
            <a:pPr indent="-342900" lvl="1" marL="914400" rtl="0" algn="l">
              <a:spcBef>
                <a:spcPts val="0"/>
              </a:spcBef>
              <a:spcAft>
                <a:spcPts val="0"/>
              </a:spcAft>
              <a:buSzPts val="1800"/>
              <a:buChar char="➢"/>
            </a:pPr>
            <a:r>
              <a:rPr lang="en"/>
              <a:t>Instruction</a:t>
            </a:r>
            <a:endParaRPr/>
          </a:p>
          <a:p>
            <a:pPr indent="-342900" lvl="1" marL="914400" rtl="0" algn="l">
              <a:spcBef>
                <a:spcPts val="0"/>
              </a:spcBef>
              <a:spcAft>
                <a:spcPts val="0"/>
              </a:spcAft>
              <a:buSzPts val="1800"/>
              <a:buChar char="➢"/>
            </a:pPr>
            <a:r>
              <a:rPr lang="en"/>
              <a:t>Input</a:t>
            </a:r>
            <a:endParaRPr/>
          </a:p>
          <a:p>
            <a:pPr indent="-342900" lvl="1" marL="914400" rtl="0" algn="l">
              <a:spcBef>
                <a:spcPts val="0"/>
              </a:spcBef>
              <a:spcAft>
                <a:spcPts val="0"/>
              </a:spcAft>
              <a:buSzPts val="1800"/>
              <a:buChar char="➢"/>
            </a:pPr>
            <a:r>
              <a:rPr lang="en"/>
              <a:t>Output</a:t>
            </a:r>
            <a:endParaRPr/>
          </a:p>
          <a:p>
            <a:pPr indent="0" lvl="0" marL="0" rtl="0" algn="l">
              <a:spcBef>
                <a:spcPts val="800"/>
              </a:spcBef>
              <a:spcAft>
                <a:spcPts val="0"/>
              </a:spcAft>
              <a:buNone/>
            </a:pPr>
            <a:r>
              <a:rPr b="1" lang="en"/>
              <a:t>Source:</a:t>
            </a:r>
            <a:r>
              <a:rPr lang="en"/>
              <a:t>https://huggingface.co/datasets/lavita/ChatDoctor-HealthCareMagic-100k</a:t>
            </a:r>
            <a:endParaRPr/>
          </a:p>
          <a:p>
            <a:pPr indent="0" lvl="0" marL="0" rtl="0" algn="l">
              <a:spcBef>
                <a:spcPts val="800"/>
              </a:spcBef>
              <a:spcAft>
                <a:spcPts val="0"/>
              </a:spcAft>
              <a:buNone/>
            </a:pPr>
            <a:r>
              <a:t/>
            </a:r>
            <a:endParaRPr/>
          </a:p>
        </p:txBody>
      </p:sp>
      <p:sp>
        <p:nvSpPr>
          <p:cNvPr id="122" name="Google Shape;122;p27"/>
          <p:cNvSpPr txBox="1"/>
          <p:nvPr>
            <p:ph type="title"/>
          </p:nvPr>
        </p:nvSpPr>
        <p:spPr>
          <a:xfrm>
            <a:off x="640753" y="536713"/>
            <a:ext cx="7862400" cy="73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3000"/>
              <a:buFont typeface="Arial"/>
              <a:buNone/>
            </a:pPr>
            <a:r>
              <a:rPr lang="en"/>
              <a:t>Dataset</a:t>
            </a:r>
            <a:endParaRPr/>
          </a:p>
        </p:txBody>
      </p:sp>
      <p:sp>
        <p:nvSpPr>
          <p:cNvPr id="123" name="Google Shape;123;p2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24" name="Google Shape;124;p2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30" name="Google Shape;130;p2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31" name="Google Shape;131;p28"/>
          <p:cNvPicPr preferRelativeResize="0"/>
          <p:nvPr/>
        </p:nvPicPr>
        <p:blipFill>
          <a:blip r:embed="rId3">
            <a:alphaModFix/>
          </a:blip>
          <a:stretch>
            <a:fillRect/>
          </a:stretch>
        </p:blipFill>
        <p:spPr>
          <a:xfrm>
            <a:off x="152400" y="0"/>
            <a:ext cx="8839202" cy="41058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37" name="Google Shape;137;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38" name="Google Shape;138;p29"/>
          <p:cNvPicPr preferRelativeResize="0"/>
          <p:nvPr/>
        </p:nvPicPr>
        <p:blipFill>
          <a:blip r:embed="rId3">
            <a:alphaModFix/>
          </a:blip>
          <a:stretch>
            <a:fillRect/>
          </a:stretch>
        </p:blipFill>
        <p:spPr>
          <a:xfrm>
            <a:off x="0" y="2"/>
            <a:ext cx="9144000" cy="4287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idx="1" type="body"/>
          </p:nvPr>
        </p:nvSpPr>
        <p:spPr>
          <a:xfrm>
            <a:off x="628650" y="1216819"/>
            <a:ext cx="7886700" cy="2605800"/>
          </a:xfrm>
          <a:prstGeom prst="rect">
            <a:avLst/>
          </a:prstGeom>
          <a:noFill/>
          <a:ln>
            <a:noFill/>
          </a:ln>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Drops the 'instruction' column. </a:t>
            </a:r>
            <a:endParaRPr/>
          </a:p>
          <a:p>
            <a:pPr indent="-361950" lvl="0" marL="457200" rtl="0" algn="l">
              <a:spcBef>
                <a:spcPts val="1000"/>
              </a:spcBef>
              <a:spcAft>
                <a:spcPts val="0"/>
              </a:spcAft>
              <a:buSzPts val="2100"/>
              <a:buChar char="❖"/>
            </a:pPr>
            <a:r>
              <a:rPr lang="en"/>
              <a:t>Removing unnecessary characters, lowercase conversion, punctuation removal, and lemmatization. </a:t>
            </a:r>
            <a:endParaRPr/>
          </a:p>
          <a:p>
            <a:pPr indent="-361950" lvl="0" marL="457200" rtl="0" algn="l">
              <a:spcBef>
                <a:spcPts val="1000"/>
              </a:spcBef>
              <a:spcAft>
                <a:spcPts val="0"/>
              </a:spcAft>
              <a:buSzPts val="2100"/>
              <a:buChar char="❖"/>
            </a:pPr>
            <a:r>
              <a:rPr lang="en"/>
              <a:t>Uses NLTK for text preprocessing:</a:t>
            </a:r>
            <a:endParaRPr/>
          </a:p>
          <a:p>
            <a:pPr indent="-342900" lvl="1" marL="914400" rtl="0" algn="l">
              <a:spcBef>
                <a:spcPts val="1000"/>
              </a:spcBef>
              <a:spcAft>
                <a:spcPts val="0"/>
              </a:spcAft>
              <a:buSzPts val="1800"/>
              <a:buChar char="➢"/>
            </a:pPr>
            <a:r>
              <a:rPr lang="en"/>
              <a:t>Tokenizes the text.</a:t>
            </a:r>
            <a:endParaRPr/>
          </a:p>
          <a:p>
            <a:pPr indent="-342900" lvl="1" marL="914400" rtl="0" algn="l">
              <a:spcBef>
                <a:spcPts val="1000"/>
              </a:spcBef>
              <a:spcAft>
                <a:spcPts val="0"/>
              </a:spcAft>
              <a:buSzPts val="1800"/>
              <a:buChar char="➢"/>
            </a:pPr>
            <a:r>
              <a:rPr lang="en"/>
              <a:t>Removes stop words from the tokenized text.</a:t>
            </a:r>
            <a:endParaRPr/>
          </a:p>
          <a:p>
            <a:pPr indent="-342900" lvl="1" marL="914400" rtl="0" algn="l">
              <a:spcBef>
                <a:spcPts val="1000"/>
              </a:spcBef>
              <a:spcAft>
                <a:spcPts val="1000"/>
              </a:spcAft>
              <a:buSzPts val="1800"/>
              <a:buChar char="➢"/>
            </a:pPr>
            <a:r>
              <a:rPr lang="en"/>
              <a:t>Performs stemming on the tokenized text using the Porter Stemmer.</a:t>
            </a:r>
            <a:endParaRPr/>
          </a:p>
        </p:txBody>
      </p:sp>
      <p:sp>
        <p:nvSpPr>
          <p:cNvPr id="144" name="Google Shape;144;p30"/>
          <p:cNvSpPr txBox="1"/>
          <p:nvPr>
            <p:ph type="title"/>
          </p:nvPr>
        </p:nvSpPr>
        <p:spPr>
          <a:xfrm>
            <a:off x="640753" y="384313"/>
            <a:ext cx="7862400" cy="73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3000"/>
              <a:buFont typeface="Arial"/>
              <a:buNone/>
            </a:pPr>
            <a:r>
              <a:rPr lang="en"/>
              <a:t>Preprocessing</a:t>
            </a:r>
            <a:endParaRPr/>
          </a:p>
        </p:txBody>
      </p:sp>
      <p:sp>
        <p:nvSpPr>
          <p:cNvPr id="145" name="Google Shape;145;p3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46" name="Google Shape;146;p3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 type="body"/>
          </p:nvPr>
        </p:nvSpPr>
        <p:spPr>
          <a:xfrm>
            <a:off x="628650" y="1375344"/>
            <a:ext cx="7886700" cy="26058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Large dataset prolonged word embedding.</a:t>
            </a:r>
            <a:endParaRPr/>
          </a:p>
          <a:p>
            <a:pPr indent="-361950" lvl="0" marL="457200" rtl="0" algn="l">
              <a:spcBef>
                <a:spcPts val="1000"/>
              </a:spcBef>
              <a:spcAft>
                <a:spcPts val="0"/>
              </a:spcAft>
              <a:buSzPts val="2100"/>
              <a:buChar char="❖"/>
            </a:pPr>
            <a:r>
              <a:rPr lang="en"/>
              <a:t>We have optimised operations by exporting the data to a CSV file.</a:t>
            </a:r>
            <a:endParaRPr/>
          </a:p>
          <a:p>
            <a:pPr indent="0" lvl="0" marL="457200" rtl="0" algn="l">
              <a:spcBef>
                <a:spcPts val="1000"/>
              </a:spcBef>
              <a:spcAft>
                <a:spcPts val="0"/>
              </a:spcAft>
              <a:buNone/>
            </a:pPr>
            <a:r>
              <a:t/>
            </a:r>
            <a:endParaRPr/>
          </a:p>
        </p:txBody>
      </p:sp>
      <p:sp>
        <p:nvSpPr>
          <p:cNvPr id="152" name="Google Shape;152;p31"/>
          <p:cNvSpPr txBox="1"/>
          <p:nvPr>
            <p:ph type="title"/>
          </p:nvPr>
        </p:nvSpPr>
        <p:spPr>
          <a:xfrm>
            <a:off x="640753" y="53671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a:t>
            </a:r>
            <a:r>
              <a:rPr lang="en"/>
              <a:t>hallenge Faced with Preprocessing</a:t>
            </a:r>
            <a:endParaRPr/>
          </a:p>
        </p:txBody>
      </p:sp>
      <p:pic>
        <p:nvPicPr>
          <p:cNvPr id="153" name="Google Shape;153;p31"/>
          <p:cNvPicPr preferRelativeResize="0"/>
          <p:nvPr/>
        </p:nvPicPr>
        <p:blipFill>
          <a:blip r:embed="rId3">
            <a:alphaModFix/>
          </a:blip>
          <a:stretch>
            <a:fillRect/>
          </a:stretch>
        </p:blipFill>
        <p:spPr>
          <a:xfrm>
            <a:off x="1133188" y="2635894"/>
            <a:ext cx="6954418" cy="10861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628650" y="1216819"/>
            <a:ext cx="7886700" cy="26058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Utilizes spaCy to load an English language model.</a:t>
            </a:r>
            <a:endParaRPr/>
          </a:p>
          <a:p>
            <a:pPr indent="-361950" lvl="0" marL="457200" rtl="0" algn="l">
              <a:spcBef>
                <a:spcPts val="1000"/>
              </a:spcBef>
              <a:spcAft>
                <a:spcPts val="0"/>
              </a:spcAft>
              <a:buSzPts val="2100"/>
              <a:buChar char="❖"/>
            </a:pPr>
            <a:r>
              <a:rPr lang="en"/>
              <a:t>Converts the tokenized text into word embeddings using spaCy's word vectors.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800"/>
              </a:spcBef>
              <a:spcAft>
                <a:spcPts val="0"/>
              </a:spcAft>
              <a:buNone/>
            </a:pPr>
            <a:r>
              <a:rPr lang="en"/>
              <a:t> </a:t>
            </a:r>
            <a:endParaRPr/>
          </a:p>
        </p:txBody>
      </p:sp>
      <p:sp>
        <p:nvSpPr>
          <p:cNvPr id="159" name="Google Shape;159;p32"/>
          <p:cNvSpPr txBox="1"/>
          <p:nvPr>
            <p:ph type="title"/>
          </p:nvPr>
        </p:nvSpPr>
        <p:spPr>
          <a:xfrm>
            <a:off x="640753" y="38431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Word Embeddings</a:t>
            </a:r>
            <a:endParaRPr/>
          </a:p>
        </p:txBody>
      </p:sp>
      <p:sp>
        <p:nvSpPr>
          <p:cNvPr id="160" name="Google Shape;160;p3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61" name="Google Shape;161;p32"/>
          <p:cNvPicPr preferRelativeResize="0"/>
          <p:nvPr/>
        </p:nvPicPr>
        <p:blipFill>
          <a:blip r:embed="rId3">
            <a:alphaModFix/>
          </a:blip>
          <a:stretch>
            <a:fillRect/>
          </a:stretch>
        </p:blipFill>
        <p:spPr>
          <a:xfrm>
            <a:off x="44500" y="2359025"/>
            <a:ext cx="5348925" cy="1478275"/>
          </a:xfrm>
          <a:prstGeom prst="rect">
            <a:avLst/>
          </a:prstGeom>
          <a:noFill/>
          <a:ln>
            <a:noFill/>
          </a:ln>
        </p:spPr>
      </p:pic>
      <p:pic>
        <p:nvPicPr>
          <p:cNvPr id="162" name="Google Shape;162;p32"/>
          <p:cNvPicPr preferRelativeResize="0"/>
          <p:nvPr/>
        </p:nvPicPr>
        <p:blipFill>
          <a:blip r:embed="rId4">
            <a:alphaModFix/>
          </a:blip>
          <a:stretch>
            <a:fillRect/>
          </a:stretch>
        </p:blipFill>
        <p:spPr>
          <a:xfrm>
            <a:off x="5617725" y="2359025"/>
            <a:ext cx="3405163" cy="172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