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7" r:id="rId3"/>
    <p:sldId id="259" r:id="rId4"/>
    <p:sldId id="262" r:id="rId5"/>
    <p:sldId id="260" r:id="rId6"/>
    <p:sldId id="263" r:id="rId7"/>
    <p:sldId id="265"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showGuides="1">
      <p:cViewPr varScale="1">
        <p:scale>
          <a:sx n="78" d="100"/>
          <a:sy n="78" d="100"/>
        </p:scale>
        <p:origin x="82" y="23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0C7F7-B2A3-49F7-8203-3838C8FCACDB}"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18409899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0C7F7-B2A3-49F7-8203-3838C8FCACDB}"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815982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30C7F7-B2A3-49F7-8203-3838C8FCACDB}"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519864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30C7F7-B2A3-49F7-8203-3838C8FCACDB}"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F713-5BD9-470E-94E6-EDD9FA8B7EC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38718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0C7F7-B2A3-49F7-8203-3838C8FCACDB}"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1032408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30C7F7-B2A3-49F7-8203-3838C8FCACDB}" type="datetimeFigureOut">
              <a:rPr lang="en-US" smtClean="0"/>
              <a:t>9/20/2020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1644890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30C7F7-B2A3-49F7-8203-3838C8FCACDB}" type="datetimeFigureOut">
              <a:rPr lang="en-US" smtClean="0"/>
              <a:t>9/20/2020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450504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0C7F7-B2A3-49F7-8203-3838C8FCACDB}"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2508993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0C7F7-B2A3-49F7-8203-3838C8FCACDB}"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2281780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F30C7F7-B2A3-49F7-8203-3838C8FCACDB}"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292807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0C7F7-B2A3-49F7-8203-3838C8FCACDB}"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310861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0C7F7-B2A3-49F7-8203-3838C8FCACDB}"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193004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0C7F7-B2A3-49F7-8203-3838C8FCACDB}" type="datetimeFigureOut">
              <a:rPr lang="en-US" smtClean="0"/>
              <a:t>9/20/2020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194011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F30C7F7-B2A3-49F7-8203-3838C8FCACDB}" type="datetimeFigureOut">
              <a:rPr lang="en-US" smtClean="0"/>
              <a:t>9/20/2020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973168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30C7F7-B2A3-49F7-8203-3838C8FCACDB}" type="datetimeFigureOut">
              <a:rPr lang="en-US" smtClean="0"/>
              <a:t>9/20/2020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352036975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F30C7F7-B2A3-49F7-8203-3838C8FCACDB}" type="datetimeFigureOut">
              <a:rPr lang="en-US" smtClean="0"/>
              <a:t>9/20/2020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7620975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0C7F7-B2A3-49F7-8203-3838C8FCACDB}"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69671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F30C7F7-B2A3-49F7-8203-3838C8FCACDB}" type="datetimeFigureOut">
              <a:rPr lang="en-US" smtClean="0"/>
              <a:t>9/20/2020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82F713-5BD9-470E-94E6-EDD9FA8B7ECF}" type="slidenum">
              <a:rPr lang="en-US" smtClean="0"/>
              <a:t>‹#›</a:t>
            </a:fld>
            <a:endParaRPr lang="en-US"/>
          </a:p>
        </p:txBody>
      </p:sp>
    </p:spTree>
    <p:extLst>
      <p:ext uri="{BB962C8B-B14F-4D97-AF65-F5344CB8AC3E}">
        <p14:creationId xmlns:p14="http://schemas.microsoft.com/office/powerpoint/2010/main" val="1658548362"/>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Predict the severity of an accident</a:t>
            </a:r>
            <a:br>
              <a:rPr lang="en-US" dirty="0"/>
            </a:br>
            <a:endParaRPr lang="en-US" dirty="0"/>
          </a:p>
        </p:txBody>
      </p:sp>
      <p:sp>
        <p:nvSpPr>
          <p:cNvPr id="3" name="Subtitle 2"/>
          <p:cNvSpPr>
            <a:spLocks noGrp="1"/>
          </p:cNvSpPr>
          <p:nvPr>
            <p:ph type="subTitle" idx="1"/>
          </p:nvPr>
        </p:nvSpPr>
        <p:spPr/>
        <p:txBody>
          <a:bodyPr/>
          <a:lstStyle/>
          <a:p>
            <a:r>
              <a:rPr lang="en-US" dirty="0"/>
              <a:t>Xue </a:t>
            </a:r>
            <a:r>
              <a:rPr lang="en-US" dirty="0" err="1"/>
              <a:t>wenchang</a:t>
            </a:r>
            <a:endParaRPr lang="en-US" dirty="0"/>
          </a:p>
        </p:txBody>
      </p:sp>
    </p:spTree>
    <p:extLst>
      <p:ext uri="{BB962C8B-B14F-4D97-AF65-F5344CB8AC3E}">
        <p14:creationId xmlns:p14="http://schemas.microsoft.com/office/powerpoint/2010/main" val="282155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484310" y="1853249"/>
            <a:ext cx="10018713" cy="3937952"/>
          </a:xfrm>
        </p:spPr>
        <p:txBody>
          <a:bodyPr>
            <a:normAutofit/>
          </a:bodyPr>
          <a:lstStyle/>
          <a:p>
            <a:r>
              <a:rPr lang="en-US" sz="2800" dirty="0"/>
              <a:t>With the help of modern machine learning technology, people may be able to predict the severity given some basic information related to the accident so that police can better handle the accident when they arrive at the scene.</a:t>
            </a:r>
          </a:p>
          <a:p>
            <a:endParaRPr lang="en-US" sz="2800" dirty="0"/>
          </a:p>
        </p:txBody>
      </p:sp>
    </p:spTree>
    <p:extLst>
      <p:ext uri="{BB962C8B-B14F-4D97-AF65-F5344CB8AC3E}">
        <p14:creationId xmlns:p14="http://schemas.microsoft.com/office/powerpoint/2010/main" val="2520218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a:t>
            </a:r>
          </a:p>
        </p:txBody>
      </p:sp>
      <p:sp>
        <p:nvSpPr>
          <p:cNvPr id="3" name="Content Placeholder 2"/>
          <p:cNvSpPr>
            <a:spLocks noGrp="1"/>
          </p:cNvSpPr>
          <p:nvPr>
            <p:ph idx="1"/>
          </p:nvPr>
        </p:nvSpPr>
        <p:spPr>
          <a:xfrm>
            <a:off x="1484310" y="2438399"/>
            <a:ext cx="10018713" cy="990601"/>
          </a:xfrm>
        </p:spPr>
        <p:txBody>
          <a:bodyPr>
            <a:normAutofit fontScale="92500" lnSpcReduction="20000"/>
          </a:bodyPr>
          <a:lstStyle/>
          <a:p>
            <a:r>
              <a:rPr lang="en-US" dirty="0"/>
              <a:t>Data source is file Data-Collisions.csv downloaded from </a:t>
            </a:r>
          </a:p>
          <a:p>
            <a:r>
              <a:rPr lang="en-US" dirty="0"/>
              <a:t>https://s3.us.cloud-object-storage.appdomain.cloud/cf-courses-data/CognitiveClass/DP0701EN/version-2/Data-Collisions.csv</a:t>
            </a:r>
          </a:p>
        </p:txBody>
      </p:sp>
    </p:spTree>
    <p:extLst>
      <p:ext uri="{BB962C8B-B14F-4D97-AF65-F5344CB8AC3E}">
        <p14:creationId xmlns:p14="http://schemas.microsoft.com/office/powerpoint/2010/main" val="156707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sp>
        <p:nvSpPr>
          <p:cNvPr id="3" name="Content Placeholder 2"/>
          <p:cNvSpPr>
            <a:spLocks noGrp="1"/>
          </p:cNvSpPr>
          <p:nvPr>
            <p:ph idx="1"/>
          </p:nvPr>
        </p:nvSpPr>
        <p:spPr/>
        <p:txBody>
          <a:bodyPr/>
          <a:lstStyle/>
          <a:p>
            <a:r>
              <a:rPr lang="en-US" dirty="0"/>
              <a:t>We need to predict the severity of an accident based on some features.  </a:t>
            </a:r>
          </a:p>
          <a:p>
            <a:r>
              <a:rPr lang="en-US" dirty="0"/>
              <a:t>Severity has two types: 1 and 2</a:t>
            </a:r>
          </a:p>
          <a:p>
            <a:r>
              <a:rPr lang="en-US" dirty="0"/>
              <a:t>From column “SEVERITYDESC”, we can know that “Injury Collision” corresponds to Severity code 2, and “Property Damage Only Collision” corresponds to Severity code 1.</a:t>
            </a:r>
          </a:p>
          <a:p>
            <a:r>
              <a:rPr lang="en-US" dirty="0"/>
              <a:t>We need to use other features to predict the severity of the accidents.</a:t>
            </a:r>
          </a:p>
        </p:txBody>
      </p:sp>
    </p:spTree>
    <p:extLst>
      <p:ext uri="{BB962C8B-B14F-4D97-AF65-F5344CB8AC3E}">
        <p14:creationId xmlns:p14="http://schemas.microsoft.com/office/powerpoint/2010/main" val="194138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p>
        </p:txBody>
      </p:sp>
      <p:sp>
        <p:nvSpPr>
          <p:cNvPr id="3" name="Content Placeholder 2"/>
          <p:cNvSpPr>
            <a:spLocks noGrp="1"/>
          </p:cNvSpPr>
          <p:nvPr>
            <p:ph idx="1"/>
          </p:nvPr>
        </p:nvSpPr>
        <p:spPr>
          <a:xfrm>
            <a:off x="1484310" y="2202873"/>
            <a:ext cx="10018713" cy="4488872"/>
          </a:xfrm>
        </p:spPr>
        <p:txBody>
          <a:bodyPr>
            <a:normAutofit/>
          </a:bodyPr>
          <a:lstStyle/>
          <a:p>
            <a:r>
              <a:rPr lang="en-US" dirty="0"/>
              <a:t>Only keep the data whose "STATUS" is "Matched" since "Unmatched" data are unreliable</a:t>
            </a:r>
          </a:p>
          <a:p>
            <a:r>
              <a:rPr lang="en-US" dirty="0"/>
              <a:t>Only keep 'SEVERITYCODE', 'ADDRTYPE', 'INATTENTIONIND', 'UNDERINFL', 'SDOT_COLCODE', 'SPEEDING’ as key features for model construction</a:t>
            </a:r>
          </a:p>
          <a:p>
            <a:r>
              <a:rPr lang="en-US" dirty="0"/>
              <a:t>Fill empty cells and merge data whose meanings are the same.</a:t>
            </a:r>
          </a:p>
        </p:txBody>
      </p:sp>
    </p:spTree>
    <p:extLst>
      <p:ext uri="{BB962C8B-B14F-4D97-AF65-F5344CB8AC3E}">
        <p14:creationId xmlns:p14="http://schemas.microsoft.com/office/powerpoint/2010/main" val="159964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a:t>
            </a:r>
          </a:p>
        </p:txBody>
      </p:sp>
      <p:sp>
        <p:nvSpPr>
          <p:cNvPr id="3" name="Content Placeholder 2"/>
          <p:cNvSpPr>
            <a:spLocks noGrp="1"/>
          </p:cNvSpPr>
          <p:nvPr>
            <p:ph idx="1"/>
          </p:nvPr>
        </p:nvSpPr>
        <p:spPr>
          <a:xfrm>
            <a:off x="1484310" y="1669002"/>
            <a:ext cx="10018713" cy="4765049"/>
          </a:xfrm>
        </p:spPr>
        <p:txBody>
          <a:bodyPr>
            <a:normAutofit/>
          </a:bodyPr>
          <a:lstStyle/>
          <a:p>
            <a:r>
              <a:rPr lang="en-US" altLang="zh-CN" dirty="0"/>
              <a:t>Sample Data is divided into 3 parts: </a:t>
            </a:r>
          </a:p>
          <a:p>
            <a:pPr lvl="1"/>
            <a:r>
              <a:rPr lang="en-US" altLang="zh-CN" dirty="0"/>
              <a:t>74% for training</a:t>
            </a:r>
          </a:p>
          <a:p>
            <a:pPr lvl="1"/>
            <a:r>
              <a:rPr lang="en-US" altLang="zh-CN" dirty="0"/>
              <a:t>20% for test </a:t>
            </a:r>
          </a:p>
          <a:p>
            <a:pPr lvl="1"/>
            <a:r>
              <a:rPr lang="en-US" altLang="zh-CN" dirty="0"/>
              <a:t>16%for validation </a:t>
            </a:r>
          </a:p>
          <a:p>
            <a:r>
              <a:rPr lang="en-US" dirty="0" err="1"/>
              <a:t>Tensorflow</a:t>
            </a:r>
            <a:r>
              <a:rPr lang="en-US" dirty="0"/>
              <a:t> is used to construct a neural network</a:t>
            </a:r>
          </a:p>
          <a:p>
            <a:pPr lvl="1"/>
            <a:r>
              <a:rPr lang="en-US" dirty="0"/>
              <a:t>Feature layer</a:t>
            </a:r>
          </a:p>
          <a:p>
            <a:pPr lvl="1"/>
            <a:r>
              <a:rPr lang="en-US" dirty="0"/>
              <a:t>Dense layer (128)</a:t>
            </a:r>
          </a:p>
          <a:p>
            <a:pPr lvl="1"/>
            <a:r>
              <a:rPr lang="en-US" dirty="0"/>
              <a:t>Dense layer (128)</a:t>
            </a:r>
          </a:p>
          <a:p>
            <a:pPr lvl="1"/>
            <a:r>
              <a:rPr lang="en-US" dirty="0"/>
              <a:t>Dropout layer (.1)</a:t>
            </a:r>
          </a:p>
          <a:p>
            <a:pPr lvl="1"/>
            <a:r>
              <a:rPr lang="en-US" dirty="0"/>
              <a:t>Dense layer (1)</a:t>
            </a:r>
          </a:p>
          <a:p>
            <a:endParaRPr lang="en-US" dirty="0"/>
          </a:p>
          <a:p>
            <a:endParaRPr lang="en-US" dirty="0"/>
          </a:p>
        </p:txBody>
      </p:sp>
    </p:spTree>
    <p:extLst>
      <p:ext uri="{BB962C8B-B14F-4D97-AF65-F5344CB8AC3E}">
        <p14:creationId xmlns:p14="http://schemas.microsoft.com/office/powerpoint/2010/main" val="103934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1AB3-D49A-4B45-A14F-E5599A06B1C7}"/>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E66C73D1-4259-4046-B2AE-063B5866E260}"/>
              </a:ext>
            </a:extLst>
          </p:cNvPr>
          <p:cNvPicPr>
            <a:picLocks noGrp="1" noChangeAspect="1"/>
          </p:cNvPicPr>
          <p:nvPr>
            <p:ph idx="1"/>
          </p:nvPr>
        </p:nvPicPr>
        <p:blipFill>
          <a:blip r:embed="rId2"/>
          <a:stretch>
            <a:fillRect/>
          </a:stretch>
        </p:blipFill>
        <p:spPr>
          <a:xfrm>
            <a:off x="759183" y="1278194"/>
            <a:ext cx="10980305" cy="4531884"/>
          </a:xfrm>
          <a:prstGeom prst="rect">
            <a:avLst/>
          </a:prstGeom>
        </p:spPr>
      </p:pic>
    </p:spTree>
    <p:extLst>
      <p:ext uri="{BB962C8B-B14F-4D97-AF65-F5344CB8AC3E}">
        <p14:creationId xmlns:p14="http://schemas.microsoft.com/office/powerpoint/2010/main" val="2962199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The model is unable to converge</a:t>
            </a:r>
          </a:p>
          <a:p>
            <a:r>
              <a:rPr lang="en-US" dirty="0"/>
              <a:t>The accuracy of the model is close to the distribution of the data</a:t>
            </a:r>
          </a:p>
          <a:p>
            <a:r>
              <a:rPr lang="en-US" dirty="0"/>
              <a:t>The severity cannot be predicted with this machine learning strategy given the features selected.</a:t>
            </a:r>
          </a:p>
          <a:p>
            <a:endParaRPr lang="en-US" dirty="0"/>
          </a:p>
        </p:txBody>
      </p:sp>
    </p:spTree>
    <p:extLst>
      <p:ext uri="{BB962C8B-B14F-4D97-AF65-F5344CB8AC3E}">
        <p14:creationId xmlns:p14="http://schemas.microsoft.com/office/powerpoint/2010/main" val="2809611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TotalTime>
  <Words>296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Predict the severity of an accident </vt:lpstr>
      <vt:lpstr>Introduction</vt:lpstr>
      <vt:lpstr>Data source</vt:lpstr>
      <vt:lpstr>Data Analysis</vt:lpstr>
      <vt:lpstr>Data cleaning</vt:lpstr>
      <vt:lpstr>Modeling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the severity of an accident </dc:title>
  <dc:creator>Chuc Nguyen</dc:creator>
  <cp:lastModifiedBy>Xue Wenchang</cp:lastModifiedBy>
  <cp:revision>8</cp:revision>
  <dcterms:created xsi:type="dcterms:W3CDTF">2020-09-19T09:18:15Z</dcterms:created>
  <dcterms:modified xsi:type="dcterms:W3CDTF">2020-09-20T15:29:09Z</dcterms:modified>
</cp:coreProperties>
</file>