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2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291" r:id="rId1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E8F"/>
    <a:srgbClr val="0099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0" autoAdjust="0"/>
    <p:restoredTop sz="94315" autoAdjust="0"/>
  </p:normalViewPr>
  <p:slideViewPr>
    <p:cSldViewPr snapToGrid="0">
      <p:cViewPr varScale="1">
        <p:scale>
          <a:sx n="68" d="100"/>
          <a:sy n="68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45A86BF-A5EB-48B6-9E98-E1B012AABDD9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F8B16FD-C641-49A2-9183-4B7090052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33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B16FD-C641-49A2-9183-4B7090052E9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61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B16FD-C641-49A2-9183-4B7090052E9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967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B16FD-C641-49A2-9183-4B7090052E9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967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B16FD-C641-49A2-9183-4B7090052E9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18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B16FD-C641-49A2-9183-4B7090052E9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367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B16FD-C641-49A2-9183-4B7090052E9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967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B16FD-C641-49A2-9183-4B7090052E9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96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B16FD-C641-49A2-9183-4B7090052E9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967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B16FD-C641-49A2-9183-4B7090052E9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96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B16FD-C641-49A2-9183-4B7090052E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967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B16FD-C641-49A2-9183-4B7090052E9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967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B16FD-C641-49A2-9183-4B7090052E9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96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392C-36D2-4C29-A253-EC3AF7205564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192C-D31A-4139-B682-372290B28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49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392C-36D2-4C29-A253-EC3AF7205564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192C-D31A-4139-B682-372290B28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79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392C-36D2-4C29-A253-EC3AF7205564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192C-D31A-4139-B682-372290B28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67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392C-36D2-4C29-A253-EC3AF7205564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192C-D31A-4139-B682-372290B28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20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392C-36D2-4C29-A253-EC3AF7205564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192C-D31A-4139-B682-372290B28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07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392C-36D2-4C29-A253-EC3AF7205564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192C-D31A-4139-B682-372290B28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92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392C-36D2-4C29-A253-EC3AF7205564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192C-D31A-4139-B682-372290B28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76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392C-36D2-4C29-A253-EC3AF7205564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192C-D31A-4139-B682-372290B28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30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392C-36D2-4C29-A253-EC3AF7205564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192C-D31A-4139-B682-372290B28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44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392C-36D2-4C29-A253-EC3AF7205564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192C-D31A-4139-B682-372290B28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37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392C-36D2-4C29-A253-EC3AF7205564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192C-D31A-4139-B682-372290B28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6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392C-36D2-4C29-A253-EC3AF7205564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192C-D31A-4139-B682-372290B28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85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/>
          <p:cNvSpPr/>
          <p:nvPr/>
        </p:nvSpPr>
        <p:spPr>
          <a:xfrm>
            <a:off x="62928" y="1029307"/>
            <a:ext cx="9022080" cy="1459865"/>
          </a:xfrm>
          <a:custGeom>
            <a:avLst/>
            <a:gdLst/>
            <a:ahLst/>
            <a:cxnLst/>
            <a:rect l="l" t="t" r="r" b="b"/>
            <a:pathLst>
              <a:path w="9022080" h="1459864">
                <a:moveTo>
                  <a:pt x="0" y="1459356"/>
                </a:moveTo>
                <a:lnTo>
                  <a:pt x="9021572" y="1459356"/>
                </a:lnTo>
                <a:lnTo>
                  <a:pt x="9021572" y="0"/>
                </a:lnTo>
                <a:lnTo>
                  <a:pt x="0" y="0"/>
                </a:lnTo>
                <a:lnTo>
                  <a:pt x="0" y="1459356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7"/>
          <p:cNvSpPr/>
          <p:nvPr/>
        </p:nvSpPr>
        <p:spPr>
          <a:xfrm>
            <a:off x="62928" y="908720"/>
            <a:ext cx="9022080" cy="120650"/>
          </a:xfrm>
          <a:custGeom>
            <a:avLst/>
            <a:gdLst/>
            <a:ahLst/>
            <a:cxnLst/>
            <a:rect l="l" t="t" r="r" b="b"/>
            <a:pathLst>
              <a:path w="9022080" h="120650">
                <a:moveTo>
                  <a:pt x="0" y="120586"/>
                </a:moveTo>
                <a:lnTo>
                  <a:pt x="9021572" y="120586"/>
                </a:lnTo>
                <a:lnTo>
                  <a:pt x="9021572" y="0"/>
                </a:lnTo>
                <a:lnTo>
                  <a:pt x="0" y="0"/>
                </a:lnTo>
                <a:lnTo>
                  <a:pt x="0" y="120586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2871"/>
            <a:ext cx="7772400" cy="147002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EEE101: C Programming &amp;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Software Engineering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568" y="2828528"/>
            <a:ext cx="7376864" cy="1176536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Lecture 11: Miscellaneous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149080"/>
            <a:ext cx="6400800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/>
              <a:t>Dr.</a:t>
            </a:r>
            <a:r>
              <a:rPr lang="en-GB" sz="2400" dirty="0"/>
              <a:t> </a:t>
            </a:r>
            <a:r>
              <a:rPr lang="en-GB" sz="2400" dirty="0" err="1"/>
              <a:t>Rui</a:t>
            </a:r>
            <a:r>
              <a:rPr lang="en-GB" sz="2400" dirty="0"/>
              <a:t> Lin/</a:t>
            </a:r>
            <a:r>
              <a:rPr lang="en-GB" sz="2400" dirty="0" err="1"/>
              <a:t>Dr.</a:t>
            </a:r>
            <a:r>
              <a:rPr lang="en-GB" sz="2400" dirty="0"/>
              <a:t> Mark Leach</a:t>
            </a:r>
            <a:br>
              <a:rPr lang="en-GB" sz="2400" dirty="0"/>
            </a:br>
            <a:r>
              <a:rPr lang="en-GB" sz="2400" dirty="0"/>
              <a:t>Office: EE512/EE510</a:t>
            </a:r>
            <a:br>
              <a:rPr lang="en-GB" sz="2400" dirty="0"/>
            </a:br>
            <a:r>
              <a:rPr lang="en-GB" sz="2400" dirty="0"/>
              <a:t>Email: rui.lin/mark.leach@xjtlu.edu.cn</a:t>
            </a:r>
            <a:br>
              <a:rPr lang="en-GB" sz="2400" dirty="0"/>
            </a:br>
            <a:r>
              <a:rPr lang="en-GB" sz="2400" dirty="0"/>
              <a:t>Dept. of EEE XJTLU</a:t>
            </a:r>
          </a:p>
        </p:txBody>
      </p:sp>
      <p:sp>
        <p:nvSpPr>
          <p:cNvPr id="7" name="object 8"/>
          <p:cNvSpPr/>
          <p:nvPr/>
        </p:nvSpPr>
        <p:spPr>
          <a:xfrm>
            <a:off x="62928" y="2420888"/>
            <a:ext cx="9022080" cy="111125"/>
          </a:xfrm>
          <a:custGeom>
            <a:avLst/>
            <a:gdLst/>
            <a:ahLst/>
            <a:cxnLst/>
            <a:rect l="l" t="t" r="r" b="b"/>
            <a:pathLst>
              <a:path w="9022080" h="111125">
                <a:moveTo>
                  <a:pt x="0" y="110528"/>
                </a:moveTo>
                <a:lnTo>
                  <a:pt x="9021572" y="110528"/>
                </a:lnTo>
                <a:lnTo>
                  <a:pt x="9021572" y="0"/>
                </a:lnTo>
                <a:lnTo>
                  <a:pt x="0" y="0"/>
                </a:lnTo>
                <a:lnTo>
                  <a:pt x="0" y="110528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609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507288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tabLst>
                <a:tab pos="990600" algn="l"/>
              </a:tabLst>
            </a:pPr>
            <a:r>
              <a:rPr lang="en-GB" dirty="0"/>
              <a:t>	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" y="1198471"/>
            <a:ext cx="8733656" cy="4964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while(</a:t>
            </a:r>
            <a:r>
              <a:rPr lang="en-GB" dirty="0" err="1"/>
              <a:t>scanf</a:t>
            </a:r>
            <a:r>
              <a:rPr lang="en-GB" dirty="0"/>
              <a:t>(“%</a:t>
            </a:r>
            <a:r>
              <a:rPr lang="en-GB" dirty="0" err="1"/>
              <a:t>d”,&amp;a</a:t>
            </a:r>
            <a:r>
              <a:rPr lang="en-GB" dirty="0"/>
              <a:t>)!=1 || (a&lt;1 || a&gt;4))</a:t>
            </a:r>
          </a:p>
          <a:p>
            <a:pPr marL="0" indent="0">
              <a:buNone/>
            </a:pPr>
            <a:r>
              <a:rPr lang="en-GB" dirty="0"/>
              <a:t>	{</a:t>
            </a:r>
            <a:r>
              <a:rPr lang="en-GB" dirty="0" err="1"/>
              <a:t>printf</a:t>
            </a:r>
            <a:r>
              <a:rPr lang="en-GB" dirty="0"/>
              <a:t>(“Your input is invalid”);</a:t>
            </a:r>
          </a:p>
          <a:p>
            <a:pPr marL="0" indent="0">
              <a:buNone/>
            </a:pPr>
            <a:r>
              <a:rPr lang="en-GB" dirty="0"/>
              <a:t>	 </a:t>
            </a:r>
            <a:r>
              <a:rPr lang="en-GB" dirty="0" err="1"/>
              <a:t>fflush</a:t>
            </a:r>
            <a:r>
              <a:rPr lang="en-GB" dirty="0"/>
              <a:t>(</a:t>
            </a:r>
            <a:r>
              <a:rPr lang="en-GB" dirty="0" err="1"/>
              <a:t>stdin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	 Sleep(2000); /*function in </a:t>
            </a:r>
            <a:r>
              <a:rPr lang="en-GB" dirty="0" err="1"/>
              <a:t>windows.h</a:t>
            </a:r>
            <a:r>
              <a:rPr lang="en-GB" dirty="0"/>
              <a:t>*/</a:t>
            </a:r>
            <a:br>
              <a:rPr lang="en-GB" dirty="0"/>
            </a:br>
            <a:r>
              <a:rPr lang="en-GB" dirty="0"/>
              <a:t>	 system(“</a:t>
            </a:r>
            <a:r>
              <a:rPr lang="en-GB" dirty="0" err="1"/>
              <a:t>cls</a:t>
            </a:r>
            <a:r>
              <a:rPr lang="en-GB" dirty="0"/>
              <a:t>”);</a:t>
            </a:r>
          </a:p>
          <a:p>
            <a:pPr marL="0" indent="0">
              <a:buNone/>
            </a:pPr>
            <a:r>
              <a:rPr lang="en-GB" dirty="0"/>
              <a:t>	 </a:t>
            </a:r>
            <a:r>
              <a:rPr lang="en-GB" dirty="0" err="1"/>
              <a:t>printf</a:t>
            </a:r>
            <a:r>
              <a:rPr lang="en-GB" dirty="0"/>
              <a:t>(“Please enter a number 1-4”);</a:t>
            </a:r>
            <a:br>
              <a:rPr lang="en-GB" dirty="0"/>
            </a:br>
            <a:r>
              <a:rPr lang="en-GB" dirty="0"/>
              <a:t>	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31640" y="44624"/>
            <a:ext cx="0" cy="11521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21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507288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tabLst>
                <a:tab pos="990600" algn="l"/>
              </a:tabLst>
            </a:pPr>
            <a:r>
              <a:rPr lang="en-GB" dirty="0"/>
              <a:t>	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" y="1198471"/>
            <a:ext cx="8733656" cy="4964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If you are using library functions like pow(</a:t>
            </a:r>
            <a:r>
              <a:rPr lang="en-GB" dirty="0" err="1"/>
              <a:t>n,m</a:t>
            </a:r>
            <a:r>
              <a:rPr lang="en-GB" dirty="0"/>
              <a:t>) make sure you know what types the argument values should be and what type the return </a:t>
            </a:r>
            <a:r>
              <a:rPr lang="en-GB"/>
              <a:t>value is.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31640" y="44624"/>
            <a:ext cx="0" cy="11521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7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139064"/>
            <a:ext cx="7772400" cy="4643172"/>
          </a:xfrm>
        </p:spPr>
        <p:txBody>
          <a:bodyPr>
            <a:normAutofit/>
          </a:bodyPr>
          <a:lstStyle/>
          <a:p>
            <a:br>
              <a:rPr lang="en-US" b="1" dirty="0">
                <a:solidFill>
                  <a:srgbClr val="C20E8F"/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Questions?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</a:br>
            <a:b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</a:br>
            <a:r>
              <a:rPr lang="en-US" b="1" dirty="0">
                <a:solidFill>
                  <a:srgbClr val="00B0F0"/>
                </a:solidFill>
                <a:sym typeface="Wingdings" pitchFamily="2" charset="2"/>
              </a:rPr>
              <a:t>Week 10 is over…almost finished </a:t>
            </a:r>
            <a:endParaRPr lang="en-GB" b="1" dirty="0">
              <a:solidFill>
                <a:srgbClr val="00B0F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903858"/>
            <a:ext cx="82089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31640" y="39762"/>
            <a:ext cx="0" cy="11521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08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507288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tabLst>
                <a:tab pos="990600" algn="l"/>
              </a:tabLst>
            </a:pPr>
            <a:r>
              <a:rPr lang="en-GB" dirty="0"/>
              <a:t>	Outline of Today’s Lecture (11)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824" y="1196752"/>
            <a:ext cx="8733656" cy="5400600"/>
          </a:xfrm>
        </p:spPr>
        <p:txBody>
          <a:bodyPr>
            <a:normAutofit/>
          </a:bodyPr>
          <a:lstStyle/>
          <a:p>
            <a:r>
              <a:rPr lang="en-GB"/>
              <a:t>Pointers </a:t>
            </a:r>
            <a:r>
              <a:rPr lang="en-GB" dirty="0"/>
              <a:t>– Review</a:t>
            </a:r>
          </a:p>
          <a:p>
            <a:r>
              <a:rPr lang="en-GB" dirty="0"/>
              <a:t>Robustness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31640" y="44624"/>
            <a:ext cx="0" cy="11521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507288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tabLst>
                <a:tab pos="990600" algn="l"/>
              </a:tabLst>
            </a:pPr>
            <a:r>
              <a:rPr lang="en-GB" dirty="0"/>
              <a:t>	Pointers -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" y="1303247"/>
            <a:ext cx="8733656" cy="763678"/>
          </a:xfrm>
        </p:spPr>
        <p:txBody>
          <a:bodyPr>
            <a:normAutofit/>
          </a:bodyPr>
          <a:lstStyle/>
          <a:p>
            <a:r>
              <a:rPr lang="en-GB" dirty="0"/>
              <a:t>What does the computers memory look like?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31640" y="44624"/>
            <a:ext cx="0" cy="11521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70958"/>
              </p:ext>
            </p:extLst>
          </p:nvPr>
        </p:nvGraphicFramePr>
        <p:xfrm>
          <a:off x="647700" y="1939921"/>
          <a:ext cx="7905750" cy="447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Name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0x22ff00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 binary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0x22ff01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8 binary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0x22ff02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8 binary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0x22ff03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8 binary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0x22ff04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8 binary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0x22ff05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8 binary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8 binary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07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507288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tabLst>
                <a:tab pos="990600" algn="l"/>
              </a:tabLst>
            </a:pPr>
            <a:r>
              <a:rPr lang="en-GB" dirty="0"/>
              <a:t>	Pointers -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" y="1198471"/>
            <a:ext cx="8733656" cy="233530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Consider the following program excerpt:</a:t>
            </a:r>
            <a:br>
              <a:rPr lang="en-GB" dirty="0"/>
            </a:br>
            <a:r>
              <a:rPr lang="en-GB" dirty="0"/>
              <a:t>main(){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a;</a:t>
            </a:r>
            <a:br>
              <a:rPr lang="en-GB" dirty="0"/>
            </a:br>
            <a:r>
              <a:rPr lang="en-GB" dirty="0"/>
              <a:t>	char c, b[10];</a:t>
            </a:r>
            <a:br>
              <a:rPr lang="en-GB" dirty="0"/>
            </a:br>
            <a:r>
              <a:rPr lang="en-GB" dirty="0"/>
              <a:t>	char *p;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31640" y="44624"/>
            <a:ext cx="0" cy="11521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21726"/>
              </p:ext>
            </p:extLst>
          </p:nvPr>
        </p:nvGraphicFramePr>
        <p:xfrm>
          <a:off x="619125" y="3673471"/>
          <a:ext cx="7905750" cy="279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Name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0x22ff00 – 0x22ff03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32 binary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 (4 bytes)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0x22ff04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8 binary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 (1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0x22ff05-22ff0E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80 binary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 (10 bytes)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0x22ff0F</a:t>
                      </a:r>
                      <a:r>
                        <a:rPr lang="en-GB" baseline="0" dirty="0"/>
                        <a:t> - </a:t>
                      </a:r>
                      <a:r>
                        <a:rPr lang="en-GB" dirty="0"/>
                        <a:t>0x22ff12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32 binary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*p (4 bytes)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86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507288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tabLst>
                <a:tab pos="990600" algn="l"/>
              </a:tabLst>
            </a:pPr>
            <a:r>
              <a:rPr lang="en-GB" dirty="0"/>
              <a:t>	Pointers -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" y="1198471"/>
            <a:ext cx="8733656" cy="233530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Consider the following program excerpt:</a:t>
            </a:r>
            <a:br>
              <a:rPr lang="en-GB" dirty="0"/>
            </a:br>
            <a:r>
              <a:rPr lang="en-GB" dirty="0"/>
              <a:t>main(){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a = 10;</a:t>
            </a:r>
            <a:br>
              <a:rPr lang="en-GB" dirty="0"/>
            </a:br>
            <a:r>
              <a:rPr lang="en-GB" dirty="0"/>
              <a:t>	char c = ‘A’, b[10] = “hello”;</a:t>
            </a:r>
            <a:br>
              <a:rPr lang="en-GB" dirty="0"/>
            </a:br>
            <a:r>
              <a:rPr lang="en-GB" dirty="0"/>
              <a:t>	char *p = &amp;c;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31640" y="44624"/>
            <a:ext cx="0" cy="11521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46013"/>
              </p:ext>
            </p:extLst>
          </p:nvPr>
        </p:nvGraphicFramePr>
        <p:xfrm>
          <a:off x="619125" y="3568696"/>
          <a:ext cx="7905750" cy="288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Name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0x22ff00 – 0x22ff03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 (4 bytes)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0x22ff04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65 (ASCII code for 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 (1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0x22ff05-22ff0E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104,101,108,</a:t>
                      </a:r>
                      <a:r>
                        <a:rPr lang="en-GB" baseline="0" dirty="0"/>
                        <a:t>108,111, NULL</a:t>
                      </a:r>
                      <a:r>
                        <a:rPr lang="en-GB" dirty="0"/>
                        <a:t> (ASCII “hello”)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 (10 bytes)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0x22ff0F</a:t>
                      </a:r>
                      <a:r>
                        <a:rPr lang="en-GB" baseline="0" dirty="0"/>
                        <a:t> - </a:t>
                      </a:r>
                      <a:r>
                        <a:rPr lang="en-GB" dirty="0"/>
                        <a:t>0x22ff12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0x22ff04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*p (4 bytes)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40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507288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tabLst>
                <a:tab pos="990600" algn="l"/>
              </a:tabLst>
            </a:pPr>
            <a:r>
              <a:rPr lang="en-GB" dirty="0"/>
              <a:t>	Pointers -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" y="1198471"/>
            <a:ext cx="8733656" cy="2335303"/>
          </a:xfrm>
        </p:spPr>
        <p:txBody>
          <a:bodyPr>
            <a:normAutofit/>
          </a:bodyPr>
          <a:lstStyle/>
          <a:p>
            <a:r>
              <a:rPr lang="en-GB" dirty="0"/>
              <a:t>Consider the following program excerpt:</a:t>
            </a:r>
            <a:br>
              <a:rPr lang="en-GB" dirty="0"/>
            </a:br>
            <a:r>
              <a:rPr lang="en-GB" dirty="0"/>
              <a:t>main(){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(“%c %p”, *p, p);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31640" y="44624"/>
            <a:ext cx="0" cy="11521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95164"/>
              </p:ext>
            </p:extLst>
          </p:nvPr>
        </p:nvGraphicFramePr>
        <p:xfrm>
          <a:off x="619125" y="3568696"/>
          <a:ext cx="7905750" cy="288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Name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0x22ff00 – 0x22ff03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 (4 bytes)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0x22ff04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65 (ASCII code for 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 (1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0x22ff05-22ff0E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104,101,108,</a:t>
                      </a:r>
                      <a:r>
                        <a:rPr lang="en-GB" baseline="0" dirty="0"/>
                        <a:t>108,111, NULL</a:t>
                      </a:r>
                      <a:r>
                        <a:rPr lang="en-GB" dirty="0"/>
                        <a:t> (ASCII “hello”)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 (10 bytes)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0x22ff0F</a:t>
                      </a:r>
                      <a:r>
                        <a:rPr lang="en-GB" baseline="0" dirty="0"/>
                        <a:t> - </a:t>
                      </a:r>
                      <a:r>
                        <a:rPr lang="en-GB" dirty="0"/>
                        <a:t>0x22ff12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0x22ff04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*p (4 bytes)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73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507288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tabLst>
                <a:tab pos="990600" algn="l"/>
              </a:tabLst>
            </a:pPr>
            <a:r>
              <a:rPr lang="en-GB" dirty="0"/>
              <a:t>	Pointers -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" y="1198471"/>
            <a:ext cx="8733656" cy="2335303"/>
          </a:xfrm>
        </p:spPr>
        <p:txBody>
          <a:bodyPr>
            <a:normAutofit/>
          </a:bodyPr>
          <a:lstStyle/>
          <a:p>
            <a:r>
              <a:rPr lang="en-GB" dirty="0"/>
              <a:t>Consider the following program excerpt:</a:t>
            </a:r>
            <a:br>
              <a:rPr lang="en-GB" dirty="0"/>
            </a:br>
            <a:r>
              <a:rPr lang="en-GB" dirty="0"/>
              <a:t>main(){</a:t>
            </a:r>
            <a:br>
              <a:rPr lang="en-GB" dirty="0"/>
            </a:br>
            <a:r>
              <a:rPr lang="en-GB" dirty="0"/>
              <a:t>	p=b; /*same as p=&amp;b[0];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(“%c %p”,*(p+2), p+2);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31640" y="44624"/>
            <a:ext cx="0" cy="11521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486002"/>
              </p:ext>
            </p:extLst>
          </p:nvPr>
        </p:nvGraphicFramePr>
        <p:xfrm>
          <a:off x="619125" y="3568696"/>
          <a:ext cx="7905750" cy="288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Name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0x22ff00 – 0x22ff03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 (4 bytes)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0x22ff04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65 (ASCII code for 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 (1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0x22ff05-22ff0E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104,101,108,</a:t>
                      </a:r>
                      <a:r>
                        <a:rPr lang="en-GB" baseline="0" dirty="0"/>
                        <a:t>108,111, NULL</a:t>
                      </a:r>
                      <a:r>
                        <a:rPr lang="en-GB" dirty="0"/>
                        <a:t> (ASCII “hello”)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 (10 bytes)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0x22ff0F</a:t>
                      </a:r>
                      <a:r>
                        <a:rPr lang="en-GB" baseline="0" dirty="0"/>
                        <a:t> - </a:t>
                      </a:r>
                      <a:r>
                        <a:rPr lang="en-GB" dirty="0"/>
                        <a:t>0x22ff12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0x22ff05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*p (4 bytes)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50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507288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tabLst>
                <a:tab pos="990600" algn="l"/>
              </a:tabLst>
            </a:pPr>
            <a:r>
              <a:rPr lang="en-GB" dirty="0"/>
              <a:t>	Pointers -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8471"/>
            <a:ext cx="9144000" cy="556427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Three values related to pointers:</a:t>
            </a:r>
          </a:p>
          <a:p>
            <a:pPr marL="447675" lvl="1" indent="-266700"/>
            <a:r>
              <a:rPr lang="en-GB" dirty="0"/>
              <a:t>&amp;p – the address of the pointer variable</a:t>
            </a:r>
          </a:p>
          <a:p>
            <a:pPr marL="447675" lvl="1" indent="-266700"/>
            <a:r>
              <a:rPr lang="en-GB" dirty="0"/>
              <a:t>p – the value stored in the pointer variable (should be the 						address of another variable)</a:t>
            </a:r>
          </a:p>
          <a:p>
            <a:pPr marL="447675" lvl="1" indent="-266700"/>
            <a:r>
              <a:rPr lang="en-GB" dirty="0"/>
              <a:t>*p – the value stored at the address stored in the pointer</a:t>
            </a:r>
          </a:p>
          <a:p>
            <a:r>
              <a:rPr lang="en-GB" dirty="0"/>
              <a:t>Generally, pointers are used to pass variables addresses between functions</a:t>
            </a:r>
          </a:p>
          <a:p>
            <a:r>
              <a:rPr lang="en-GB" dirty="0"/>
              <a:t>Better to use local variables – makes the program easier to read and develop</a:t>
            </a:r>
          </a:p>
          <a:p>
            <a:r>
              <a:rPr lang="en-GB" dirty="0"/>
              <a:t>Remember the pointer has to be the same type as the variable it is pointing at.</a:t>
            </a:r>
          </a:p>
          <a:p>
            <a:r>
              <a:rPr lang="en-GB" dirty="0"/>
              <a:t>Faster to manipulate than large arrays.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31640" y="44624"/>
            <a:ext cx="0" cy="11521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73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507288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tabLst>
                <a:tab pos="990600" algn="l"/>
              </a:tabLst>
            </a:pPr>
            <a:r>
              <a:rPr lang="en-GB" dirty="0"/>
              <a:t>	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" y="1198471"/>
            <a:ext cx="8733656" cy="496420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measure of how well your program can deal with errors.</a:t>
            </a:r>
          </a:p>
          <a:p>
            <a:r>
              <a:rPr lang="en-GB" dirty="0"/>
              <a:t>These could be user input errors</a:t>
            </a:r>
          </a:p>
          <a:p>
            <a:r>
              <a:rPr lang="en-GB" dirty="0"/>
              <a:t>Logical or mathematical errors generated as a program runs e.g. divide by zero.</a:t>
            </a:r>
          </a:p>
          <a:p>
            <a:r>
              <a:rPr lang="en-GB" dirty="0"/>
              <a:t>A common error that should be tested for is user input error:</a:t>
            </a:r>
          </a:p>
          <a:p>
            <a:r>
              <a:rPr lang="en-GB" dirty="0"/>
              <a:t>How could I write a </a:t>
            </a:r>
            <a:r>
              <a:rPr lang="en-GB" dirty="0" err="1"/>
              <a:t>scanf</a:t>
            </a:r>
            <a:r>
              <a:rPr lang="en-GB" dirty="0"/>
              <a:t> to ensure that a user enters a number and that the number is between 1 and 4.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908720"/>
            <a:ext cx="82089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31640" y="44624"/>
            <a:ext cx="0" cy="11521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5273</TotalTime>
  <Words>440</Words>
  <Application>Microsoft Office PowerPoint</Application>
  <PresentationFormat>On-screen Show (4:3)</PresentationFormat>
  <Paragraphs>129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EEE101: C Programming &amp; Software Engineering I</vt:lpstr>
      <vt:lpstr> Outline of Today’s Lecture (11)</vt:lpstr>
      <vt:lpstr> Pointers - Addresses</vt:lpstr>
      <vt:lpstr> Pointers - Addresses</vt:lpstr>
      <vt:lpstr> Pointers - Addresses</vt:lpstr>
      <vt:lpstr> Pointers - Addresses</vt:lpstr>
      <vt:lpstr> Pointers - Addresses</vt:lpstr>
      <vt:lpstr> Pointers - Why</vt:lpstr>
      <vt:lpstr> Robustness</vt:lpstr>
      <vt:lpstr> Robustness</vt:lpstr>
      <vt:lpstr> Robustness</vt:lpstr>
      <vt:lpstr> Questions?  Week 10 is over…almost finished 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EEE101: C Programming &amp; Software Engineering I</dc:title>
  <dc:creator>Mark</dc:creator>
  <cp:lastModifiedBy>Mark Leach</cp:lastModifiedBy>
  <cp:revision>345</cp:revision>
  <cp:lastPrinted>2015-10-12T05:36:11Z</cp:lastPrinted>
  <dcterms:created xsi:type="dcterms:W3CDTF">2015-09-12T09:32:04Z</dcterms:created>
  <dcterms:modified xsi:type="dcterms:W3CDTF">2017-11-27T00:09:38Z</dcterms:modified>
</cp:coreProperties>
</file>