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0" r:id="rId2"/>
    <p:sldId id="284" r:id="rId3"/>
    <p:sldId id="290" r:id="rId4"/>
    <p:sldId id="291" r:id="rId5"/>
    <p:sldId id="292" r:id="rId6"/>
    <p:sldId id="272" r:id="rId7"/>
    <p:sldId id="273" r:id="rId8"/>
    <p:sldId id="275" r:id="rId9"/>
    <p:sldId id="277" r:id="rId10"/>
    <p:sldId id="276" r:id="rId11"/>
    <p:sldId id="302" r:id="rId12"/>
    <p:sldId id="303" r:id="rId13"/>
    <p:sldId id="293" r:id="rId14"/>
    <p:sldId id="282" r:id="rId15"/>
    <p:sldId id="298" r:id="rId16"/>
    <p:sldId id="283" r:id="rId17"/>
    <p:sldId id="299" r:id="rId18"/>
    <p:sldId id="300" r:id="rId19"/>
    <p:sldId id="301" r:id="rId20"/>
    <p:sldId id="271" r:id="rId2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25" autoAdjust="0"/>
  </p:normalViewPr>
  <p:slideViewPr>
    <p:cSldViewPr>
      <p:cViewPr varScale="1">
        <p:scale>
          <a:sx n="86" d="100"/>
          <a:sy n="86" d="100"/>
        </p:scale>
        <p:origin x="-96" y="-29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65DBF-7B26-450D-8611-F4774F93725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2D1D-553C-4B08-8164-BAAC1F10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4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A8A99-CF39-42BD-B806-2901E93688A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BF6F-2A68-4260-8092-177DE1E8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A674-3DE1-4F73-9A3A-2EF0D88C3D0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463E3-9992-4CF5-A625-99AD0562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1447800"/>
            <a:ext cx="7344816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 smtClean="0">
                <a:solidFill>
                  <a:schemeClr val="accent3"/>
                </a:solidFill>
                <a:ea typeface="ＭＳ Ｐゴシック" pitchFamily="-108" charset="-128"/>
              </a:rPr>
              <a:t>Digital Control(I)</a:t>
            </a: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- Lecture 6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96686" y="2819400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26170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558" y="548680"/>
                <a:ext cx="8928992" cy="5968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(5)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Find </a:t>
                </a:r>
                <a:r>
                  <a:rPr lang="en-US" dirty="0"/>
                  <a:t>the inverse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transform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−2)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.         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Sol) </a:t>
                </a:r>
                <a:r>
                  <a:rPr lang="en-US" dirty="0"/>
                  <a:t>Expanding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into partial fractions,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−2)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1−2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                                                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By inverse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transformation,</a:t>
                </a:r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,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=1,2,3,…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≤0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1,   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=2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≠2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1,   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≠1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</a:t>
                </a:r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=0,1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=2         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=3,4,5,…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                                                  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" y="548680"/>
                <a:ext cx="8928992" cy="5968750"/>
              </a:xfrm>
              <a:prstGeom prst="rect">
                <a:avLst/>
              </a:prstGeom>
              <a:blipFill rotWithShape="1"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5" y="174627"/>
            <a:ext cx="25598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Inverse 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Direct Division Method</a:t>
                </a: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From definition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𝑘𝑇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+…+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𝑘𝑇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Or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+…+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Therefore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𝑘𝑇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=0, 1, 2, …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can be determined by inspection.</a:t>
                </a:r>
                <a:endParaRPr lang="en-US" sz="1800" dirty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blipFill rotWithShape="1">
                <a:blip r:embed="rId2"/>
                <a:stretch>
                  <a:fillRect l="-477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>
              <a:xfrm>
                <a:off x="68136" y="4581128"/>
                <a:ext cx="8968360" cy="226211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1" smtClean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1800" b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1800" b="0" i="1" smtClean="0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sz="1800" b="0" smtClean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−1)(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−0.2) 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=0, 1, 2, 3, 4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Rewrite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+5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1−1.2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+0.2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And dividing directly,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10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+17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+18.4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+18.68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By comparing infinite series,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=17,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=18.4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=18.68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" y="4581128"/>
                <a:ext cx="8968360" cy="2262110"/>
              </a:xfrm>
              <a:prstGeom prst="rect">
                <a:avLst/>
              </a:prstGeom>
              <a:blipFill rotWithShape="1">
                <a:blip r:embed="rId3"/>
                <a:stretch>
                  <a:fillRect l="-407" b="-1862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7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5" y="174627"/>
            <a:ext cx="25598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Difference Equation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07504" y="764704"/>
                <a:ext cx="8928992" cy="331236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Examples of Z-Transform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+4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</a:rPr>
                        <m:t>𝑧𝑥</m:t>
                      </m:r>
                      <m:r>
                        <a:rPr lang="en-US" sz="1800" b="0" i="1" smtClean="0">
                          <a:latin typeface="Cambria Math"/>
                        </a:rPr>
                        <m:t>(3)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(2)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𝑧𝑋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latin typeface="Cambria Math"/>
                        </a:rPr>
                        <m:t>)−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(0)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−4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928992" cy="3312368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>
              <a:xfrm>
                <a:off x="68136" y="4221088"/>
                <a:ext cx="8968360" cy="262215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 the difference equation;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−2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=0, 1, 2, …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otherwise zero.</a:t>
                </a: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en-US" sz="1800" dirty="0" smtClean="0">
                    <a:latin typeface="Arial" charset="0"/>
                  </a:rPr>
                  <a:t>Apply z- transform,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en-US" sz="1800" dirty="0" smtClean="0">
                    <a:latin typeface="Arial" charset="0"/>
                  </a:rPr>
                  <a:t>With partial fractions and rewriting,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0.5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+0.5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0.5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+0.5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en-US" sz="1800" dirty="0" smtClean="0">
                    <a:latin typeface="Arial" charset="0"/>
                  </a:rPr>
                  <a:t>From z-transform formula,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𝑎𝑘𝑇</m:t>
                        </m:r>
                      </m:sup>
                    </m:sSup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</m:e>
                    </m:func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𝑎𝑘𝑇</m:t>
                        </m:r>
                      </m:sup>
                    </m:sSup>
                    <m:func>
                      <m:funcPr>
                        <m:ctrlPr>
                          <a:rPr lang="en-US" sz="1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</m:e>
                    </m:func>
                  </m:oMath>
                </a14:m>
                <a:r>
                  <a:rPr lang="en-US" sz="1800" dirty="0" smtClean="0">
                    <a:latin typeface="Arial" charset="0"/>
                  </a:rPr>
                  <a:t>.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/4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𝑎𝑇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>
                    <a:latin typeface="Arial" charset="0"/>
                  </a:rPr>
                  <a:t>. So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" y="4221088"/>
                <a:ext cx="8968360" cy="2622150"/>
              </a:xfrm>
              <a:prstGeom prst="rect">
                <a:avLst/>
              </a:prstGeom>
              <a:blipFill rotWithShape="1">
                <a:blip r:embed="rId3"/>
                <a:stretch>
                  <a:fillRect l="-407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22763" y="29017"/>
            <a:ext cx="4484769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Characteristic comparison/Digitization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61365" y="764705"/>
                <a:ext cx="8587099" cy="338437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Final value theorem</a:t>
                </a:r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𝑠𝑠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⟶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𝑠𝑋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𝑠𝑠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⟶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Tustin’s method/Bilinear approximation :</a:t>
                </a:r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Matched Pole-Zero(MPZ) Method :</a:t>
                </a: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   extrapolating from the relationship between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Arial" charset="0"/>
                  </a:rPr>
                  <a:t>s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- and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Arial" charset="0"/>
                  </a:rPr>
                  <a:t>z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-planes stated in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764705"/>
                <a:ext cx="8587099" cy="3384375"/>
              </a:xfrm>
              <a:prstGeom prst="rect">
                <a:avLst/>
              </a:prstGeom>
              <a:blipFill rotWithShape="1">
                <a:blip r:embed="rId2"/>
                <a:stretch>
                  <a:fillRect l="-354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0375" y="304800"/>
            <a:ext cx="8226425" cy="4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Transfer Function/open loop system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6" name="Picture 2" descr="AABSTHU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2"/>
          <a:stretch/>
        </p:blipFill>
        <p:spPr bwMode="auto">
          <a:xfrm>
            <a:off x="460375" y="1052736"/>
            <a:ext cx="82296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460375" y="2858578"/>
                <a:ext cx="8288089" cy="388278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Transfer function of zero order hold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Expanding into partial fractions,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𝐺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𝑠𝑇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)=(1−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𝑇𝑧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dirty="0" smtClean="0">
                    <a:solidFill>
                      <a:schemeClr val="tx1"/>
                    </a:solidFill>
                    <a:latin typeface="Cambria Math"/>
                  </a:rPr>
                  <a:t>When</a:t>
                </a:r>
                <a: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  <a:t> T =1 </a:t>
                </a:r>
                <a:endParaRPr lang="en-US" sz="1800" i="1" dirty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𝐺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+1−2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−1)(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0.3678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+0.2644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−1.3768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+0.3678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Response of system 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=0.3678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+0.7675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+0.9145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2858578"/>
                <a:ext cx="8288089" cy="3882789"/>
              </a:xfrm>
              <a:prstGeom prst="rect">
                <a:avLst/>
              </a:prstGeom>
              <a:blipFill rotWithShape="1">
                <a:blip r:embed="rId3"/>
                <a:stretch>
                  <a:fillRect l="-588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22763" y="29017"/>
            <a:ext cx="5269317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Closed loop Feedback Sampled-Data System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61365" y="764705"/>
                <a:ext cx="8803123" cy="151216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Closed loop transfer function</a:t>
                </a:r>
                <a:endParaRPr lang="en-US" sz="1800" dirty="0" smtClean="0">
                  <a:latin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764705"/>
                <a:ext cx="8803123" cy="1512167"/>
              </a:xfrm>
              <a:prstGeom prst="rect">
                <a:avLst/>
              </a:prstGeom>
              <a:blipFill rotWithShape="1">
                <a:blip r:embed="rId2"/>
                <a:stretch>
                  <a:fillRect l="-346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ABSTHZ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9210"/>
          <a:stretch/>
        </p:blipFill>
        <p:spPr bwMode="auto">
          <a:xfrm>
            <a:off x="1345875" y="2708920"/>
            <a:ext cx="6434102" cy="334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418910" y="4467345"/>
            <a:ext cx="288032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3" y="205858"/>
            <a:ext cx="4789357" cy="4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Transfer Function/closed loop system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107503" y="3367144"/>
                <a:ext cx="8907405" cy="337422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 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When </a:t>
                </a:r>
                <a:r>
                  <a:rPr lang="en-US" sz="1800" i="1" dirty="0" smtClean="0">
                    <a:latin typeface="Arial" charset="0"/>
                  </a:rPr>
                  <a:t>T</a:t>
                </a:r>
                <a:r>
                  <a:rPr lang="en-US" sz="1800" dirty="0" smtClean="0">
                    <a:latin typeface="Arial" charset="0"/>
                  </a:rPr>
                  <a:t> =1s,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0.3678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+0.2644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+0.6322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since input is unit step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</a:t>
                </a:r>
              </a:p>
              <a:p>
                <a:pPr algn="l"/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(0.3678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+0.2644)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+0.6322)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0.3678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+0.2644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+1.6322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0.6322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dirty="0">
                          <a:latin typeface="Arial" charset="0"/>
                        </a:rPr>
                        <m:t>,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/>
                  <a:t>Completing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=0.3678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+1.4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+1.4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1.</m:t>
                    </m:r>
                    <m:r>
                      <a:rPr lang="en-US" sz="1800" b="0" i="1" smtClean="0">
                        <a:latin typeface="Cambria Math"/>
                      </a:rPr>
                      <m:t>1</m:t>
                    </m:r>
                    <m:r>
                      <a:rPr lang="en-US" sz="1800" i="1">
                        <a:latin typeface="Cambria Math"/>
                      </a:rPr>
                      <m:t>4</m:t>
                    </m:r>
                    <m:r>
                      <a:rPr lang="en-US" sz="1800" b="0" i="1" smtClean="0">
                        <a:latin typeface="Cambria Math"/>
                      </a:rPr>
                      <m:t>7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3367144"/>
                <a:ext cx="8907405" cy="3374224"/>
              </a:xfrm>
              <a:prstGeom prst="rect">
                <a:avLst/>
              </a:prstGeom>
              <a:blipFill rotWithShape="1">
                <a:blip r:embed="rId2"/>
                <a:stretch>
                  <a:fillRect l="-547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ABSTIA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 b="8694"/>
          <a:stretch/>
        </p:blipFill>
        <p:spPr bwMode="auto">
          <a:xfrm>
            <a:off x="107502" y="1237129"/>
            <a:ext cx="5002381" cy="16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AABSTIB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1"/>
          <a:stretch/>
        </p:blipFill>
        <p:spPr bwMode="auto">
          <a:xfrm>
            <a:off x="5109884" y="172373"/>
            <a:ext cx="3966618" cy="305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3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2" y="116632"/>
            <a:ext cx="4176465" cy="45990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Stability of the closed loop system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107503" y="3068960"/>
                <a:ext cx="8907405" cy="337422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Arial" charset="0"/>
                  </a:rPr>
                  <a:t> and sample time </a:t>
                </a:r>
                <a:r>
                  <a:rPr lang="en-US" sz="1800" i="1" dirty="0" smtClean="0">
                    <a:latin typeface="Arial" charset="0"/>
                  </a:rPr>
                  <a:t>T</a:t>
                </a:r>
                <a:r>
                  <a:rPr lang="en-US" sz="1800" dirty="0" smtClean="0">
                    <a:latin typeface="Arial" charset="0"/>
                  </a:rPr>
                  <a:t> = 1</a:t>
                </a:r>
              </a:p>
              <a:p>
                <a:pPr marL="285750" indent="-285750" algn="l">
                  <a:buFont typeface="Arial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When </a:t>
                </a:r>
                <a:r>
                  <a:rPr lang="en-US" sz="1800" i="1" dirty="0" smtClean="0">
                    <a:latin typeface="Arial" charset="0"/>
                  </a:rPr>
                  <a:t>T</a:t>
                </a:r>
                <a:r>
                  <a:rPr lang="en-US" sz="1800" dirty="0" smtClean="0">
                    <a:latin typeface="Arial" charset="0"/>
                  </a:rPr>
                  <a:t> =1s,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0.3678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+0.2644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+0.6322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since input is unit step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</a:t>
                </a:r>
              </a:p>
              <a:p>
                <a:pPr algn="l"/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(0.3678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+0.2644)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+0.6322)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0.3678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+0.2644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+1.6322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0.6322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dirty="0">
                          <a:latin typeface="Arial" charset="0"/>
                        </a:rPr>
                        <m:t>,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/>
                  <a:t>Completing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=0.3678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+1.4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+1.4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1.</m:t>
                    </m:r>
                    <m:r>
                      <a:rPr lang="en-US" sz="1800" b="0" i="1" smtClean="0">
                        <a:latin typeface="Cambria Math"/>
                      </a:rPr>
                      <m:t>1</m:t>
                    </m:r>
                    <m:r>
                      <a:rPr lang="en-US" sz="1800" i="1">
                        <a:latin typeface="Cambria Math"/>
                      </a:rPr>
                      <m:t>4</m:t>
                    </m:r>
                    <m:r>
                      <a:rPr lang="en-US" sz="1800" b="0" i="1" smtClean="0">
                        <a:latin typeface="Cambria Math"/>
                      </a:rPr>
                      <m:t>7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3068960"/>
                <a:ext cx="8907405" cy="3374224"/>
              </a:xfrm>
              <a:prstGeom prst="rect">
                <a:avLst/>
              </a:prstGeom>
              <a:blipFill rotWithShape="1">
                <a:blip r:embed="rId2"/>
                <a:stretch>
                  <a:fillRect l="-547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TIC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1"/>
          <a:stretch/>
        </p:blipFill>
        <p:spPr bwMode="auto">
          <a:xfrm>
            <a:off x="446405" y="817639"/>
            <a:ext cx="8229600" cy="21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42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2" y="116632"/>
            <a:ext cx="4896546" cy="45990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Stability of the closed loop system- Example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107503" y="764704"/>
                <a:ext cx="8907405" cy="597666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Arial" charset="0"/>
                  </a:rPr>
                  <a:t> and sample time </a:t>
                </a:r>
                <a:r>
                  <a:rPr lang="en-US" sz="1800" i="1" dirty="0" smtClean="0">
                    <a:latin typeface="Arial" charset="0"/>
                  </a:rPr>
                  <a:t>T</a:t>
                </a:r>
                <a:r>
                  <a:rPr lang="en-US" sz="1800" dirty="0" smtClean="0">
                    <a:latin typeface="Arial" charset="0"/>
                  </a:rPr>
                  <a:t> = 1</a:t>
                </a:r>
              </a:p>
              <a:p>
                <a:pPr marL="285750" indent="-285750" algn="l">
                  <a:buFont typeface="Arial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0.3678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+0.2644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−1.3678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+0.3678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(1+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</a:t>
                </a:r>
              </a:p>
              <a:p>
                <a:pPr algn="l"/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:r>
                  <a:rPr lang="en-US" sz="1800" b="0" dirty="0" smtClean="0">
                    <a:solidFill>
                      <a:schemeClr val="tx1"/>
                    </a:solidFill>
                    <a:latin typeface="+mn-lt"/>
                  </a:rPr>
                  <a:t>Poles of the closed loop transfer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+mn-lt"/>
                  </a:rPr>
                  <a:t> are the roots of the equation</a:t>
                </a:r>
              </a:p>
              <a:p>
                <a:r>
                  <a:rPr lang="en-US" sz="1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1+</m:t>
                    </m:r>
                    <m:r>
                      <a:rPr lang="en-US" sz="18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>
                    <a:latin typeface="+mn-lt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=1+</m:t>
                      </m:r>
                      <m:r>
                        <a:rPr lang="en-US" sz="18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𝐾𝑎𝑧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𝐾𝑏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</a:t>
                </a:r>
              </a:p>
              <a:p>
                <a:pPr algn="l"/>
                <a:r>
                  <a:rPr lang="en-US" sz="1800" dirty="0" smtClean="0">
                    <a:latin typeface="+mn-lt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+0.6322=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−0.5+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0.6182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−0.5−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0.6182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solidFill>
                      <a:schemeClr val="tx1"/>
                    </a:solidFill>
                    <a:latin typeface="+mn-lt"/>
                  </a:rPr>
                  <a:t>It is stable, because roots lie within the unit circle</a:t>
                </a:r>
              </a:p>
              <a:p>
                <a:pPr algn="l"/>
                <a:endParaRPr lang="en-US" sz="1800" dirty="0" smtClean="0">
                  <a:latin typeface="+mn-lt"/>
                </a:endParaRPr>
              </a:p>
              <a:p>
                <a:pPr algn="l"/>
                <a:r>
                  <a:rPr lang="en-US" sz="1800" dirty="0" smtClean="0"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=10</m:t>
                    </m:r>
                  </m:oMath>
                </a14:m>
                <a:r>
                  <a:rPr lang="en-US" sz="1800" dirty="0">
                    <a:latin typeface="Arial" charset="0"/>
                  </a:rPr>
                  <a:t>,</a:t>
                </a:r>
              </a:p>
              <a:p>
                <a:pPr algn="l"/>
                <a:r>
                  <a:rPr lang="en-US" sz="1800" dirty="0">
                    <a:latin typeface="+mn-lt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+2.31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+3.012=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+1.155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1.295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+1.155−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1.295</m:t>
                        </m:r>
                      </m:e>
                    </m:d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System is unstable.</a:t>
                </a: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r>
                  <a:rPr lang="en-US" sz="2000" dirty="0" smtClean="0">
                    <a:solidFill>
                      <a:srgbClr val="FF0000"/>
                    </a:solidFill>
                    <a:latin typeface="Arial" charset="0"/>
                  </a:rPr>
                  <a:t>This system is stable for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0&lt;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&lt;2.39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764704"/>
                <a:ext cx="8907405" cy="5976664"/>
              </a:xfrm>
              <a:prstGeom prst="rect">
                <a:avLst/>
              </a:prstGeom>
              <a:blipFill rotWithShape="1">
                <a:blip r:embed="rId2"/>
                <a:stretch>
                  <a:fillRect l="-547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5715" y="59549"/>
            <a:ext cx="5298373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Closed Loop system - Digital Compensation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65714" y="2184321"/>
                <a:ext cx="8981465" cy="158417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Consider closed loop system</a:t>
                </a:r>
              </a:p>
              <a:p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" y="2184321"/>
                <a:ext cx="8981465" cy="1584176"/>
              </a:xfrm>
              <a:prstGeom prst="rect">
                <a:avLst/>
              </a:prstGeom>
              <a:blipFill rotWithShape="1">
                <a:blip r:embed="rId2"/>
                <a:stretch>
                  <a:fillRect l="-407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 txBox="1">
                <a:spLocks noChangeArrowheads="1"/>
              </p:cNvSpPr>
              <p:nvPr/>
            </p:nvSpPr>
            <p:spPr>
              <a:xfrm>
                <a:off x="65715" y="3861048"/>
                <a:ext cx="4290261" cy="273630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0.3678(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+0.7189)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−1)(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−0.3678)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Arial" charset="0"/>
                  </a:rPr>
                  <a:t>,</a:t>
                </a: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 </a:t>
                </a:r>
              </a:p>
              <a:p>
                <a:pPr algn="l"/>
                <a:r>
                  <a:rPr lang="en-US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(Un-compensation) </a:t>
                </a:r>
                <a:r>
                  <a:rPr lang="en-US" sz="1800" dirty="0" err="1" smtClean="0">
                    <a:latin typeface="Arial" charset="0"/>
                  </a:rPr>
                  <a:t>c.f</a:t>
                </a:r>
                <a:r>
                  <a:rPr lang="en-US" sz="1800" dirty="0" smtClean="0">
                    <a:latin typeface="Arial" charset="0"/>
                  </a:rPr>
                  <a:t> P.9.28</a:t>
                </a: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𝐾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−0.3678)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Arial" charset="0"/>
                  </a:rPr>
                  <a:t>(compensation)</a:t>
                </a:r>
              </a:p>
              <a:p>
                <a:pPr algn="l"/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How to converse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s</m:t>
                        </m:r>
                      </m:e>
                    </m:d>
                    <m:r>
                      <a:rPr lang="en-US" sz="1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</a:rPr>
                      <m:t>to</m:t>
                    </m:r>
                    <m:r>
                      <a:rPr lang="en-US" sz="1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-supplement in Ch. 10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" y="3861048"/>
                <a:ext cx="4290261" cy="2736304"/>
              </a:xfrm>
              <a:prstGeom prst="rect">
                <a:avLst/>
              </a:prstGeom>
              <a:blipFill rotWithShape="1">
                <a:blip r:embed="rId3"/>
                <a:stretch>
                  <a:fillRect l="-1133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ABSTHZ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96" b="8367"/>
          <a:stretch/>
        </p:blipFill>
        <p:spPr bwMode="auto">
          <a:xfrm>
            <a:off x="1548481" y="620688"/>
            <a:ext cx="647990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ABSTIG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" t="-5639" r="535" b="5639"/>
          <a:stretch/>
        </p:blipFill>
        <p:spPr bwMode="auto">
          <a:xfrm>
            <a:off x="4427984" y="3861048"/>
            <a:ext cx="4587554" cy="289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3748" y="188640"/>
            <a:ext cx="3028131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Sampled Data Systems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251520" y="764704"/>
                <a:ext cx="8712967" cy="100811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Sampled data (discrete signal) are data obtained for the </a:t>
                </a:r>
                <a:r>
                  <a:rPr lang="en-US" sz="1800" dirty="0" err="1" smtClean="0">
                    <a:solidFill>
                      <a:srgbClr val="00B0F0"/>
                    </a:solidFill>
                    <a:latin typeface="Arial" charset="0"/>
                  </a:rPr>
                  <a:t>sstem</a:t>
                </a: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 variables only at discrete intervals and are denoted as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𝑘𝑇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712967" cy="1008112"/>
              </a:xfrm>
              <a:prstGeom prst="rect">
                <a:avLst/>
              </a:prstGeom>
              <a:blipFill rotWithShape="1">
                <a:blip r:embed="rId2"/>
                <a:stretch>
                  <a:fillRect l="-349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ABSTHN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4"/>
          <a:stretch/>
        </p:blipFill>
        <p:spPr bwMode="auto">
          <a:xfrm>
            <a:off x="493203" y="1988840"/>
            <a:ext cx="8229600" cy="2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AABSTHO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0"/>
          <a:stretch/>
        </p:blipFill>
        <p:spPr bwMode="auto">
          <a:xfrm>
            <a:off x="493204" y="4879294"/>
            <a:ext cx="4114800" cy="13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ABSTHP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"/>
          <a:stretch/>
        </p:blipFill>
        <p:spPr bwMode="auto">
          <a:xfrm>
            <a:off x="5868144" y="3789040"/>
            <a:ext cx="2572122" cy="29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476672"/>
            <a:ext cx="7416824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i="1" dirty="0" smtClean="0">
                <a:solidFill>
                  <a:schemeClr val="tx1"/>
                </a:solidFill>
                <a:latin typeface="+mn-lt"/>
                <a:ea typeface="ＭＳ Ｐゴシック" pitchFamily="-108" charset="-128"/>
              </a:rPr>
              <a:t>End of Lecture</a:t>
            </a: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 smtClean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chemeClr val="accent3"/>
                </a:solidFill>
                <a:ea typeface="ＭＳ Ｐゴシック" pitchFamily="-108" charset="-128"/>
              </a:rPr>
              <a:t>Digital Control- Lecture 6</a:t>
            </a:r>
            <a:endParaRPr lang="en-US" sz="2800" b="1" dirty="0">
              <a:solidFill>
                <a:schemeClr val="accent3"/>
              </a:solidFill>
              <a:ea typeface="ＭＳ Ｐゴシック" pitchFamily="-108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7700" y="4005064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37111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3748" y="188640"/>
            <a:ext cx="3028131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Sampled Data Systems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224239" y="750397"/>
                <a:ext cx="8712967" cy="73438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Zero order holder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9" y="750397"/>
                <a:ext cx="8712967" cy="734387"/>
              </a:xfrm>
              <a:prstGeom prst="rect">
                <a:avLst/>
              </a:prstGeom>
              <a:blipFill rotWithShape="1">
                <a:blip r:embed="rId2"/>
                <a:stretch>
                  <a:fillRect l="-419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ABSTHQ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2"/>
          <a:stretch/>
        </p:blipFill>
        <p:spPr bwMode="auto">
          <a:xfrm>
            <a:off x="224239" y="1772816"/>
            <a:ext cx="524357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ABSTHR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7"/>
          <a:stretch/>
        </p:blipFill>
        <p:spPr bwMode="auto">
          <a:xfrm>
            <a:off x="6283381" y="1592796"/>
            <a:ext cx="204350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68145" y="3501008"/>
            <a:ext cx="3069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response of a zero-order hold to an impulse input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 err="1"/>
              <a:t>kT</a:t>
            </a:r>
            <a:r>
              <a:rPr lang="en-US" altLang="en-US" dirty="0"/>
              <a:t>)</a:t>
            </a:r>
            <a:r>
              <a:rPr lang="en-US" altLang="en-US" i="1" dirty="0"/>
              <a:t>, </a:t>
            </a:r>
            <a:r>
              <a:rPr lang="en-US" altLang="en-US" dirty="0"/>
              <a:t>which equals unity when </a:t>
            </a:r>
            <a:r>
              <a:rPr lang="en-US" altLang="en-US" i="1" dirty="0"/>
              <a:t>k = </a:t>
            </a:r>
            <a:r>
              <a:rPr lang="en-US" altLang="en-US" dirty="0"/>
              <a:t>0 and equals zero when </a:t>
            </a:r>
            <a:r>
              <a:rPr lang="en-US" altLang="en-US" i="1" dirty="0"/>
              <a:t>k ≠ </a:t>
            </a:r>
            <a:r>
              <a:rPr lang="en-US" altLang="en-US" dirty="0"/>
              <a:t>0</a:t>
            </a:r>
            <a:r>
              <a:rPr lang="en-US" altLang="en-US" i="1" dirty="0"/>
              <a:t>, </a:t>
            </a:r>
            <a:r>
              <a:rPr lang="en-US" altLang="en-US" dirty="0"/>
              <a:t>so that </a:t>
            </a:r>
            <a:r>
              <a:rPr lang="en-US" altLang="en-US" i="1" dirty="0"/>
              <a:t>r*</a:t>
            </a:r>
            <a:r>
              <a:rPr lang="en-US" altLang="en-US" dirty="0"/>
              <a:t>(t) </a:t>
            </a:r>
            <a:r>
              <a:rPr lang="en-US" altLang="en-US" i="1" dirty="0"/>
              <a:t>= r</a:t>
            </a:r>
            <a:r>
              <a:rPr lang="en-US" altLang="en-US" dirty="0"/>
              <a:t>(0</a:t>
            </a:r>
            <a:r>
              <a:rPr lang="en-US" altLang="en-US" i="1" dirty="0"/>
              <a:t>)δ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i="1" dirty="0"/>
              <a:t>.</a:t>
            </a:r>
            <a:endParaRPr lang="en-US" dirty="0"/>
          </a:p>
        </p:txBody>
      </p:sp>
      <p:pic>
        <p:nvPicPr>
          <p:cNvPr id="10" name="Picture 2" descr="AABSTHT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 bwMode="auto">
          <a:xfrm>
            <a:off x="537653" y="3140968"/>
            <a:ext cx="2880320" cy="350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46259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The response of a sampler and zero-order hold to an input </a:t>
            </a:r>
            <a:r>
              <a:rPr lang="en-US" altLang="en-US" i="1" dirty="0"/>
              <a:t>r (t) = e</a:t>
            </a:r>
            <a:r>
              <a:rPr lang="en-US" altLang="en-US" i="1" baseline="30000" dirty="0"/>
              <a:t>−t  </a:t>
            </a:r>
            <a:r>
              <a:rPr lang="en-US" altLang="en-US" dirty="0"/>
              <a:t>for two values of sampling period </a:t>
            </a:r>
            <a:r>
              <a:rPr lang="en-US" altLang="en-US" i="1" dirty="0"/>
              <a:t>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3749" y="188640"/>
            <a:ext cx="238006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251520" y="764704"/>
                <a:ext cx="8712967" cy="288032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Output of the ideal sampler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𝑘𝑇</m:t>
                            </m: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𝑘𝑇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Laplace transform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𝑘𝑠𝑇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Arial" charset="0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b="0" dirty="0" smtClean="0">
                    <a:ea typeface="Cambria Math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𝑠𝑇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00B0F0"/>
                  </a:solidFill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- z-transformation 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712967" cy="2880320"/>
              </a:xfrm>
              <a:prstGeom prst="rect">
                <a:avLst/>
              </a:prstGeom>
              <a:blipFill rotWithShape="1">
                <a:blip r:embed="rId2"/>
                <a:stretch>
                  <a:fillRect l="-349" t="-211" b="-18316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7655" y="3789040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>
              <a:xfrm>
                <a:off x="267784" y="4293097"/>
                <a:ext cx="8696703" cy="237626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4" y="4293097"/>
                <a:ext cx="8696703" cy="2376264"/>
              </a:xfrm>
              <a:prstGeom prst="rect">
                <a:avLst/>
              </a:prstGeom>
              <a:blipFill rotWithShape="1">
                <a:blip r:embed="rId3"/>
                <a:stretch>
                  <a:fillRect l="-420" b="-15051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2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3749" y="188640"/>
            <a:ext cx="238006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251520" y="764704"/>
                <a:ext cx="8712967" cy="590465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Laplace Transform</a:t>
                </a:r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𝑠𝑡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z-Transform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Arial" charset="0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Comparison continuous vs. discrete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B0F0"/>
                  </a:solidFill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Relation between s and z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and corresponds to a pole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sz="1800" i="1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is replaced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𝑎𝑘𝑇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𝑎𝑘𝑇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𝑎𝑇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 dirty="0" smtClean="0">
                    <a:latin typeface="Arial" charset="0"/>
                  </a:rPr>
                  <a:t>Which corresponds to a pole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𝑎𝑇</m:t>
                        </m:r>
                      </m:sup>
                    </m:sSup>
                  </m:oMath>
                </a14:m>
                <a:r>
                  <a:rPr lang="en-US" sz="1800" dirty="0">
                    <a:latin typeface="Arial" charset="0"/>
                  </a:rPr>
                  <a:t>.</a:t>
                </a:r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latin typeface="Arial" charset="0"/>
                  </a:rPr>
                  <a:t>It </a:t>
                </a:r>
                <a:r>
                  <a:rPr lang="en-US" sz="1800" dirty="0">
                    <a:latin typeface="Arial" charset="0"/>
                  </a:rPr>
                  <a:t>is obvious a pole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1800" i="1" dirty="0" smtClean="0">
                    <a:latin typeface="Arial" charset="0"/>
                  </a:rPr>
                  <a:t> </a:t>
                </a:r>
                <a:r>
                  <a:rPr lang="en-US" sz="1800" dirty="0" smtClean="0">
                    <a:latin typeface="Arial" charset="0"/>
                  </a:rPr>
                  <a:t>in s- plane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sz="1800" i="1" dirty="0" smtClean="0">
                    <a:latin typeface="Arial" charset="0"/>
                  </a:rPr>
                  <a:t> </a:t>
                </a:r>
                <a:r>
                  <a:rPr lang="en-US" sz="1800" dirty="0">
                    <a:latin typeface="Arial" charset="0"/>
                  </a:rPr>
                  <a:t>a pole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𝑎𝑇</m:t>
                        </m:r>
                      </m:sup>
                    </m:sSup>
                  </m:oMath>
                </a14:m>
                <a:r>
                  <a:rPr lang="en-US" sz="1800" i="1" dirty="0" smtClean="0">
                    <a:latin typeface="Arial" charset="0"/>
                  </a:rPr>
                  <a:t> </a:t>
                </a:r>
                <a:r>
                  <a:rPr lang="en-US" sz="1800" dirty="0" smtClean="0">
                    <a:latin typeface="Arial" charset="0"/>
                  </a:rPr>
                  <a:t>in discrete domain</a:t>
                </a:r>
              </a:p>
              <a:p>
                <a:endParaRPr lang="en-US" sz="1800" dirty="0">
                  <a:latin typeface="Arial" charset="0"/>
                </a:endParaRPr>
              </a:p>
              <a:p>
                <a:pPr algn="just"/>
                <a:r>
                  <a:rPr lang="en-US" sz="1800" b="1" dirty="0" smtClean="0">
                    <a:latin typeface="Arial" charset="0"/>
                  </a:rPr>
                  <a:t>General Expression</a:t>
                </a:r>
                <a:r>
                  <a:rPr lang="en-US" sz="1800" dirty="0" smtClean="0">
                    <a:latin typeface="Arial" charset="0"/>
                  </a:rPr>
                  <a:t>:</a:t>
                </a:r>
              </a:p>
              <a:p>
                <a:pPr algn="just"/>
                <a:r>
                  <a:rPr lang="en-US" sz="1800" dirty="0" smtClean="0">
                    <a:latin typeface="Arial" charset="0"/>
                  </a:rPr>
                  <a:t>Equivalent characteristics in the z-plane are related to those in the s-plane by</a:t>
                </a:r>
              </a:p>
              <a:p>
                <a:pPr algn="just"/>
                <a:endParaRPr lang="en-US" sz="1800" dirty="0" smtClean="0">
                  <a:latin typeface="Arial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712967" cy="5904656"/>
              </a:xfrm>
              <a:prstGeom prst="rect">
                <a:avLst/>
              </a:prstGeom>
              <a:blipFill rotWithShape="1">
                <a:blip r:embed="rId2"/>
                <a:stretch>
                  <a:fillRect l="-489" t="-3913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1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5" y="174627"/>
            <a:ext cx="25598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Ideal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sampler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series </a:t>
                </a:r>
                <a:r>
                  <a:rPr lang="en-US" sz="1800" dirty="0" smtClean="0">
                    <a:latin typeface="Arial" charset="0"/>
                  </a:rPr>
                  <a:t>of impulse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𝑟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𝑘𝑇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>
                    <a:latin typeface="Arial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ℒ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{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𝑡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}=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𝑘𝑇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𝑘𝑠𝑇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Now, we define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𝑠𝑇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{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>
                        <a:latin typeface="Cambria Math"/>
                      </a:rPr>
                      <m:t>}=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𝑘𝑇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{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𝑟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sz="1800"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In general, </a:t>
                </a:r>
                <a:r>
                  <a:rPr lang="en-US" sz="1800" b="1" dirty="0" smtClean="0">
                    <a:latin typeface="Arial" charset="0"/>
                  </a:rPr>
                  <a:t>z-transform</a:t>
                </a:r>
                <a:r>
                  <a:rPr lang="en-US" sz="1800" dirty="0" smtClean="0">
                    <a:latin typeface="Arial" charset="0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as </a:t>
                </a: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}=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)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𝑘𝑇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blipFill rotWithShape="1">
                <a:blip r:embed="rId2"/>
                <a:stretch>
                  <a:fillRect l="-477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>
              <a:xfrm>
                <a:off x="107504" y="4581128"/>
                <a:ext cx="4464496" cy="226211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.</a:t>
                </a:r>
              </a:p>
              <a:p>
                <a:pPr algn="l"/>
                <a:endParaRPr lang="en-US" sz="1800" i="1" dirty="0" smtClean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{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𝑎𝑡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}=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)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𝑎𝑘𝑇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𝑧𝑒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𝑎𝑇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𝑧𝑒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𝑎𝑇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581128"/>
                <a:ext cx="4464496" cy="2262110"/>
              </a:xfrm>
              <a:prstGeom prst="rect">
                <a:avLst/>
              </a:prstGeom>
              <a:blipFill rotWithShape="1">
                <a:blip r:embed="rId3"/>
                <a:stretch>
                  <a:fillRect l="-136" t="-1330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>
              <a:xfrm>
                <a:off x="4716016" y="4595890"/>
                <a:ext cx="4320480" cy="224734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𝑡</m:t>
                    </m:r>
                    <m:r>
                      <a:rPr lang="en-US" sz="1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400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i="1">
                          <a:latin typeface="Cambria Math"/>
                        </a:rPr>
                        <m:t>z</m:t>
                      </m:r>
                      <m:r>
                        <a:rPr lang="en-US" sz="14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  <m:r>
                            <a:rPr lang="en-US" sz="1400" i="1">
                              <a:latin typeface="Cambria Math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 smtClean="0">
                  <a:latin typeface="Arial" charset="0"/>
                  <a:ea typeface="Cambria Math"/>
                </a:endParaRPr>
              </a:p>
              <a:p>
                <a:r>
                  <a:rPr lang="en-US" sz="1400" dirty="0" smtClean="0">
                    <a:latin typeface="Arial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𝑧</m:t>
                        </m:r>
                        <m:func>
                          <m:func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func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1400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595890"/>
                <a:ext cx="4320480" cy="224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558" y="548680"/>
                <a:ext cx="8928992" cy="6165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/>
                  <a:t>Find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</m:oMath>
                </a14:m>
                <a:r>
                  <a:rPr lang="en-US" dirty="0"/>
                  <a:t>-transform of the following functions,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=0, 1, 2, ⋯,  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is the sampling period</a:t>
                </a:r>
                <a:r>
                  <a:rPr lang="en-US" dirty="0" smtClean="0"/>
                  <a:t>.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</a:rPr>
                          <m:t>𝑘𝑇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where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the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angular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frequency</m:t>
                    </m:r>
                  </m:oMath>
                </a14:m>
                <a:r>
                  <a:rPr lang="en-US" dirty="0"/>
                  <a:t>      </a:t>
                </a:r>
                <a:endParaRPr lang="en-US" dirty="0" smtClean="0"/>
              </a:p>
              <a:p>
                <a:pPr lvl="0"/>
                <a:r>
                  <a:rPr lang="en-US" dirty="0" smtClean="0"/>
                  <a:t>                                       </a:t>
                </a:r>
                <a:r>
                  <a:rPr lang="en-US" b="1" dirty="0" smtClean="0"/>
                  <a:t>     </a:t>
                </a:r>
                <a:r>
                  <a:rPr lang="en-US" b="1" dirty="0"/>
                  <a:t> </a:t>
                </a:r>
                <a:endParaRPr lang="en-US" dirty="0"/>
              </a:p>
              <a:p>
                <a:r>
                  <a:rPr lang="en-US" b="1" dirty="0"/>
                  <a:t> </a:t>
                </a:r>
                <a:r>
                  <a:rPr lang="en-US" dirty="0"/>
                  <a:t> </a:t>
                </a:r>
                <a:r>
                  <a:rPr lang="en-US" dirty="0" smtClean="0"/>
                  <a:t>Sol)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</a:rPr>
                          <m:t>𝑘𝑇</m:t>
                        </m:r>
                        <m:r>
                          <a:rPr lang="en-US" i="1">
                            <a:latin typeface="Cambria Math"/>
                          </a:rPr>
                          <m:t>]=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𝑘𝑇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</a:rPr>
                          <m:t>𝑘𝑇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   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                   </a:t>
                </a:r>
                <a:r>
                  <a:rPr lang="en-US" dirty="0" smtClean="0"/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/>
                          </a:rPr>
                          <m:t>1−2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/>
                              </a:rPr>
                              <m:t>𝑧𝑠𝑖𝑛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                                                          </a:t>
                </a:r>
                <a:r>
                  <a:rPr lang="en-US" dirty="0" smtClean="0"/>
                  <a:t>                                                        </a:t>
                </a:r>
                <a:endParaRPr lang="en-US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(</a:t>
                </a:r>
                <a:r>
                  <a:rPr lang="en-US" dirty="0"/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𝑘𝑇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𝑎𝑘𝑇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                                                                                                               </a:t>
                </a:r>
              </a:p>
              <a:p>
                <a:r>
                  <a:rPr lang="en-US" dirty="0" smtClean="0"/>
                  <a:t> Sol)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𝑘𝑇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𝑎𝑘𝑇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+⋯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 </a:t>
                </a:r>
                <a:r>
                  <a:rPr lang="en-US" dirty="0" smtClean="0"/>
                  <a:t>           Then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+⋯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Subtracting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                                        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                Hence,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)(1−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                                        </a:t>
                </a:r>
              </a:p>
              <a:p>
                <a:r>
                  <a:rPr lang="en-US" dirty="0"/>
                  <a:t> </a:t>
                </a:r>
                <a:r>
                  <a:rPr lang="en-US" dirty="0" smtClean="0"/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                                             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" y="548680"/>
                <a:ext cx="8928992" cy="6165342"/>
              </a:xfrm>
              <a:prstGeom prst="rect">
                <a:avLst/>
              </a:prstGeom>
              <a:blipFill rotWithShape="1">
                <a:blip r:embed="rId3"/>
                <a:stretch>
                  <a:fillRect l="-614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558" y="548680"/>
                <a:ext cx="8928992" cy="473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/>
                  <a:t>(3) Determine </a:t>
                </a:r>
                <a:r>
                  <a:rPr lang="en-US" dirty="0"/>
                  <a:t>the final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Sol) </a:t>
                </a:r>
                <a:r>
                  <a:rPr lang="en-US" dirty="0"/>
                  <a:t>With final value theorem,</a:t>
                </a:r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>
                        <a:latin typeface="Cambria Math"/>
                      </a:rPr>
                      <m:t>=1/2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0"/>
                <a:r>
                  <a:rPr lang="en-US" u="sng" dirty="0" smtClean="0"/>
                  <a:t>By </a:t>
                </a:r>
                <a:r>
                  <a:rPr lang="en-US" u="sng" dirty="0"/>
                  <a:t>z transforms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𝑧𝑥</m:t>
                      </m:r>
                      <m:r>
                        <a:rPr lang="en-US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𝑧𝑋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𝑧𝑥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                                 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       </a:t>
                </a:r>
                <a:endParaRPr lang="en-US" dirty="0" smtClean="0"/>
              </a:p>
              <a:p>
                <a:r>
                  <a:rPr lang="en-US" dirty="0" smtClean="0"/>
                  <a:t>    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By conditions,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                                           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" y="548680"/>
                <a:ext cx="8928992" cy="4738926"/>
              </a:xfrm>
              <a:prstGeom prst="rect">
                <a:avLst/>
              </a:prstGeom>
              <a:blipFill rotWithShape="1">
                <a:blip r:embed="rId3"/>
                <a:stretch>
                  <a:fillRect l="-614" b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558" y="548680"/>
                <a:ext cx="8928992" cy="6117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/>
                  <a:t>(4) Find </a:t>
                </a:r>
                <a:r>
                  <a:rPr lang="en-US" dirty="0"/>
                  <a:t>the discrete-time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for the following difference equation.                                       </a:t>
                </a:r>
              </a:p>
              <a:p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(1)=1</m:t>
                    </m:r>
                  </m:oMath>
                </a14:m>
                <a:r>
                  <a:rPr lang="en-US" dirty="0"/>
                  <a:t>     </a:t>
                </a:r>
                <a:endParaRPr lang="en-US" dirty="0" smtClean="0"/>
              </a:p>
              <a:p>
                <a:r>
                  <a:rPr lang="en-US" dirty="0" smtClean="0"/>
                  <a:t>Sol) </a:t>
                </a:r>
                <a:r>
                  <a:rPr lang="en-US" dirty="0"/>
                  <a:t> </a:t>
                </a:r>
                <a:r>
                  <a:rPr lang="en-US" dirty="0" smtClean="0"/>
                  <a:t>Taking </a:t>
                </a:r>
                <a:r>
                  <a:rPr lang="en-US" dirty="0"/>
                  <a:t>the z transforms of both sides of the given difference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𝑧𝑥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𝑧𝑋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+3</m:t>
                      </m:r>
                      <m:r>
                        <a:rPr lang="en-US" i="1">
                          <a:latin typeface="Cambria Math"/>
                        </a:rPr>
                        <m:t>𝑧𝑥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1)(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Finally,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=0,1,2,…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ii)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&lt;0, </m:t>
                    </m:r>
                  </m:oMath>
                </a14:m>
                <a:r>
                  <a:rPr lang="en-US" dirty="0"/>
                  <a:t>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1,    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=0,1,2,…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&lt;0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−1)(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partial fractions,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+2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Finally,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=0,1,2,…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" y="548680"/>
                <a:ext cx="8928992" cy="6117509"/>
              </a:xfrm>
              <a:prstGeom prst="rect">
                <a:avLst/>
              </a:prstGeom>
              <a:blipFill rotWithShape="1">
                <a:blip r:embed="rId3"/>
                <a:stretch>
                  <a:fillRect l="-614" t="-498" r="-3481" b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3215</Words>
  <Application>Microsoft Office PowerPoint</Application>
  <PresentationFormat>On-screen Show (4:3)</PresentationFormat>
  <Paragraphs>249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Sanghyuk Lee</dc:creator>
  <cp:lastModifiedBy>Sanghyuk Lee</cp:lastModifiedBy>
  <cp:revision>73</cp:revision>
  <cp:lastPrinted>2011-12-06T05:04:17Z</cp:lastPrinted>
  <dcterms:created xsi:type="dcterms:W3CDTF">2011-12-06T02:20:32Z</dcterms:created>
  <dcterms:modified xsi:type="dcterms:W3CDTF">2017-11-30T12:17:47Z</dcterms:modified>
</cp:coreProperties>
</file>