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1"/>
  </p:sldMasterIdLst>
  <p:notesMasterIdLst>
    <p:notesMasterId r:id="rId21"/>
  </p:notesMasterIdLst>
  <p:handoutMasterIdLst>
    <p:handoutMasterId r:id="rId22"/>
  </p:handoutMasterIdLst>
  <p:sldIdLst>
    <p:sldId id="344" r:id="rId2"/>
    <p:sldId id="352" r:id="rId3"/>
    <p:sldId id="345" r:id="rId4"/>
    <p:sldId id="346" r:id="rId5"/>
    <p:sldId id="347" r:id="rId6"/>
    <p:sldId id="348" r:id="rId7"/>
    <p:sldId id="349" r:id="rId8"/>
    <p:sldId id="350" r:id="rId9"/>
    <p:sldId id="334" r:id="rId10"/>
    <p:sldId id="335" r:id="rId11"/>
    <p:sldId id="337" r:id="rId12"/>
    <p:sldId id="338" r:id="rId13"/>
    <p:sldId id="339" r:id="rId14"/>
    <p:sldId id="341" r:id="rId15"/>
    <p:sldId id="343" r:id="rId16"/>
    <p:sldId id="351" r:id="rId17"/>
    <p:sldId id="353" r:id="rId18"/>
    <p:sldId id="354" r:id="rId19"/>
    <p:sldId id="35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89C"/>
    <a:srgbClr val="437A9F"/>
    <a:srgbClr val="E9BE50"/>
    <a:srgbClr val="4986AE"/>
    <a:srgbClr val="4F91BC"/>
    <a:srgbClr val="5483CF"/>
    <a:srgbClr val="31980C"/>
    <a:srgbClr val="004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25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35C112C5-4E8E-445B-83F3-36F31608C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87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F325E84-E5D7-4EB1-8B35-B329DB94B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FD8E8156-CADC-4BD3-AF04-E3E043712087}" type="datetimeFigureOut">
              <a:rPr lang="en-US" smtClean="0"/>
              <a:pPr>
                <a:defRPr/>
              </a:pPr>
              <a:t>9/20/2015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C03476AD-3C52-478B-A7C5-F786027488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44A04E-92EC-4BD4-9C8B-93DC39737AA4}" type="datetimeFigureOut">
              <a:rPr lang="en-US" smtClean="0"/>
              <a:pPr>
                <a:defRPr/>
              </a:pPr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F4A09-A9C4-4717-AE80-FDA15A651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507B65-5B13-41D5-83DE-915F4FC370DF}" type="datetimeFigureOut">
              <a:rPr lang="en-US" smtClean="0"/>
              <a:pPr>
                <a:defRPr/>
              </a:pPr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98E83-426E-429D-8FF7-049844FF27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BAABAE69-CF29-421A-876B-98A7BCB6B7D5}" type="datetimeFigureOut">
              <a:rPr lang="en-US" smtClean="0"/>
              <a:pPr>
                <a:defRPr/>
              </a:pPr>
              <a:t>9/20/2015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7227EACE-0385-4557-BA3A-0CBD9F7220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71DEF437-8AB2-455C-9DD0-C75DD94CE667}" type="datetimeFigureOut">
              <a:rPr lang="en-US" smtClean="0"/>
              <a:pPr>
                <a:defRPr/>
              </a:pPr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9D5118F0-C6DB-403B-9963-BDEE62695B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BA5BCB-9DDD-4D77-81CC-923E379A5A17}" type="datetimeFigureOut">
              <a:rPr lang="en-US" smtClean="0"/>
              <a:pPr>
                <a:defRPr/>
              </a:pPr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473F59-B4F2-4878-B5BD-F68B437FF2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258BE5-5D26-486A-94D8-3A4E193CF0D4}" type="datetimeFigureOut">
              <a:rPr lang="en-US" smtClean="0"/>
              <a:pPr>
                <a:defRPr/>
              </a:pPr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B55E8-52E0-4F9A-ABE1-837D8C37D6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75B322D1-03DF-4DE1-AE53-5F419A4F82A4}" type="datetimeFigureOut">
              <a:rPr lang="en-US" smtClean="0"/>
              <a:pPr>
                <a:defRPr/>
              </a:pPr>
              <a:t>9/20/2015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042D1324-B10D-4309-A1BE-48BF91F9C5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E7954D-04CC-49B7-9F3F-DA6669B96D9B}" type="datetimeFigureOut">
              <a:rPr lang="en-US" smtClean="0"/>
              <a:pPr>
                <a:defRPr/>
              </a:pPr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03ED3-E2CE-455F-82D5-88DB9C4788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F6947A28-52C4-4829-AD52-7F812FBD0194}" type="datetimeFigureOut">
              <a:rPr lang="en-US" smtClean="0"/>
              <a:pPr>
                <a:defRPr/>
              </a:pPr>
              <a:t>9/20/2015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306F1104-3689-4267-A2B7-C5F6CA64DA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4F24DC2F-0136-476E-9D23-7B634C3477E4}" type="datetimeFigureOut">
              <a:rPr lang="en-US" smtClean="0"/>
              <a:pPr>
                <a:defRPr/>
              </a:pPr>
              <a:t>9/20/2015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23153E66-8D59-4359-8313-FFAA41036F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7DD7B57-E7A3-4154-822A-AD288481CE0C}" type="datetimeFigureOut">
              <a:rPr lang="en-US" smtClean="0"/>
              <a:pPr>
                <a:defRPr/>
              </a:pPr>
              <a:t>9/20/2015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E45F2E8-5501-4E45-9182-317D2688F8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nghyuk.Lee@xjtlu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Sanghyuk.Lee@xjtl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Digital Control and Automatic Control</a:t>
            </a:r>
            <a:endParaRPr lang="en-US" sz="3600" b="1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3733800"/>
            <a:ext cx="7772400" cy="2514600"/>
          </a:xfrm>
        </p:spPr>
        <p:txBody>
          <a:bodyPr>
            <a:normAutofit lnSpcReduction="10000"/>
          </a:bodyPr>
          <a:lstStyle/>
          <a:p>
            <a:pPr algn="ctr" eaLnBrk="1" hangingPunct="1">
              <a:buFont typeface="Wingdings" pitchFamily="2" charset="2"/>
              <a:buNone/>
            </a:pPr>
            <a:endParaRPr lang="en-US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dirty="0" smtClean="0"/>
              <a:t>Instructor: </a:t>
            </a:r>
            <a:r>
              <a:rPr lang="en-US" dirty="0" err="1" smtClean="0"/>
              <a:t>Sanghyuk</a:t>
            </a:r>
            <a:r>
              <a:rPr lang="en-US" dirty="0" smtClean="0"/>
              <a:t> Lee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dirty="0" smtClean="0">
                <a:hlinkClick r:id="rId2"/>
              </a:rPr>
              <a:t>Sanghyuk.Lee@xjtlu.edu.cn</a:t>
            </a:r>
            <a:endParaRPr lang="en-US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dirty="0" smtClean="0"/>
              <a:t>Tel: 8816-1415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i="1" dirty="0" smtClean="0"/>
              <a:t>Department of Electrical and Electronic Engineering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i="1" dirty="0" smtClean="0"/>
              <a:t>XJTLU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4" descr="AACLHOV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083712"/>
            <a:ext cx="54102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5"/>
          <p:cNvSpPr txBox="1">
            <a:spLocks noChangeArrowheads="1"/>
          </p:cNvSpPr>
          <p:nvPr/>
        </p:nvSpPr>
        <p:spPr bwMode="auto">
          <a:xfrm>
            <a:off x="4800600" y="3810000"/>
            <a:ext cx="3121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sz="1200" dirty="0"/>
              <a:t>Figure 1.5   Open-loop cruise control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4419600"/>
            <a:ext cx="7924800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/>
              <a:t>Analysis: for </a:t>
            </a:r>
            <a:r>
              <a:rPr lang="en-US" sz="1800" i="1" dirty="0"/>
              <a:t>r</a:t>
            </a:r>
            <a:r>
              <a:rPr lang="en-US" sz="1800" dirty="0"/>
              <a:t> = 65 and </a:t>
            </a:r>
            <a:r>
              <a:rPr lang="en-US" sz="1800" i="1" dirty="0"/>
              <a:t>w</a:t>
            </a:r>
            <a:r>
              <a:rPr lang="en-US" sz="1800" dirty="0"/>
              <a:t> = 0, there is no error</a:t>
            </a:r>
          </a:p>
          <a:p>
            <a:pPr>
              <a:defRPr/>
            </a:pPr>
            <a:r>
              <a:rPr lang="en-US" sz="1800" dirty="0"/>
              <a:t>                  when </a:t>
            </a:r>
            <a:r>
              <a:rPr lang="en-US" sz="1800" i="1" dirty="0"/>
              <a:t>w</a:t>
            </a:r>
            <a:r>
              <a:rPr lang="en-US" sz="1800" dirty="0"/>
              <a:t> = 1%, then </a:t>
            </a:r>
            <a:r>
              <a:rPr lang="en-US" sz="1800" i="1" dirty="0"/>
              <a:t>y</a:t>
            </a:r>
            <a:r>
              <a:rPr lang="en-US" sz="1800" dirty="0"/>
              <a:t> = 60, it results 7.69% error speed</a:t>
            </a:r>
          </a:p>
          <a:p>
            <a:pPr>
              <a:defRPr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800" dirty="0"/>
              <a:t>Typical example of open loop system</a:t>
            </a:r>
          </a:p>
          <a:p>
            <a:pPr marL="742950" lvl="1" indent="-285750">
              <a:buFont typeface="Courier New" pitchFamily="49" charset="0"/>
              <a:buChar char="o"/>
              <a:defRPr/>
            </a:pPr>
            <a:r>
              <a:rPr lang="en-US" sz="1800" dirty="0"/>
              <a:t>It has the weak point over exterior disturbance </a:t>
            </a:r>
          </a:p>
          <a:p>
            <a:pPr marL="742950" lvl="1" indent="-285750">
              <a:buFont typeface="Courier New" pitchFamily="49" charset="0"/>
              <a:buChar char="o"/>
              <a:defRPr/>
            </a:pPr>
            <a:r>
              <a:rPr lang="en-US" sz="1800" dirty="0"/>
              <a:t>Need to adjust input variable </a:t>
            </a:r>
            <a:r>
              <a:rPr lang="en-US" sz="1800" i="1" dirty="0"/>
              <a:t>u </a:t>
            </a:r>
            <a:r>
              <a:rPr lang="en-US" sz="1800" dirty="0"/>
              <a:t>by comparison with  </a:t>
            </a:r>
            <a:r>
              <a:rPr lang="en-US" sz="1800" dirty="0" smtClean="0"/>
              <a:t>output </a:t>
            </a:r>
            <a:r>
              <a:rPr lang="en-US" sz="1800" i="1" dirty="0"/>
              <a:t>y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152400"/>
            <a:ext cx="85344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smtClean="0">
                <a:solidFill>
                  <a:srgbClr val="FF0000"/>
                </a:solidFill>
              </a:rPr>
              <a:t>Digital Control and Automatic Control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4800" y="1083712"/>
                <a:ext cx="3810000" cy="13422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𝑜𝑙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=10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−0.5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𝑤</m:t>
                        </m:r>
                      </m:e>
                    </m:d>
                    <m:r>
                      <a:rPr lang="en-US" sz="1600" b="0" i="0" smtClean="0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𝑟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−5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𝑤</m:t>
                    </m:r>
                  </m:oMath>
                </a14:m>
                <a:endParaRPr lang="en-US" sz="1400" i="1" dirty="0" smtClean="0"/>
              </a:p>
              <a:p>
                <a:pPr marL="742950" lvl="1" indent="-285750">
                  <a:buFont typeface="Courier New" pitchFamily="49" charset="0"/>
                  <a:buChar char="o"/>
                </a:pPr>
                <a:endParaRPr lang="en-US" sz="1400" dirty="0" smtClean="0"/>
              </a:p>
              <a:p>
                <a:pPr marL="285750" indent="-2857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𝑜𝑙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𝑟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𝑜𝑙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=5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𝑤</m:t>
                    </m:r>
                  </m:oMath>
                </a14:m>
                <a:endParaRPr lang="en-US" sz="1400" dirty="0" smtClean="0"/>
              </a:p>
              <a:p>
                <a:pPr marL="742950" lvl="1" indent="-285750">
                  <a:buFont typeface="Courier New" pitchFamily="49" charset="0"/>
                  <a:buChar char="o"/>
                </a:pPr>
                <a:endParaRPr lang="en-US" sz="1400" dirty="0" smtClean="0"/>
              </a:p>
              <a:p>
                <a:pPr marL="285750" indent="-2857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% 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𝑒𝑟𝑟𝑜𝑟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=500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𝑤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83712"/>
                <a:ext cx="3810000" cy="1342291"/>
              </a:xfrm>
              <a:prstGeom prst="rect">
                <a:avLst/>
              </a:prstGeom>
              <a:blipFill rotWithShape="1">
                <a:blip r:embed="rId4"/>
                <a:stretch>
                  <a:fillRect l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84748" y="3438800"/>
                <a:ext cx="3215560" cy="6628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cs typeface="Arial" pitchFamily="34" charset="0"/>
                        </a:rPr>
                        <m:t>%</m:t>
                      </m:r>
                      <m:r>
                        <a:rPr lang="en-US" sz="1600" b="0" i="1" smtClean="0">
                          <a:latin typeface="Cambria Math"/>
                          <a:cs typeface="Arial" pitchFamily="34" charset="0"/>
                        </a:rPr>
                        <m:t>𝑒𝑟𝑟𝑜𝑟</m:t>
                      </m:r>
                      <m:r>
                        <a:rPr lang="en-US" sz="1600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cs typeface="Arial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cs typeface="Arial" pitchFamily="34" charset="0"/>
                                    </a:rPr>
                                    <m:t>𝑜𝑙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cs typeface="Arial" pitchFamily="34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latin typeface="Cambria Math"/>
                                  <a:cs typeface="Arial" pitchFamily="34" charset="0"/>
                                </a:rPr>
                                <m:t>𝑤</m:t>
                              </m:r>
                              <m:r>
                                <a:rPr lang="en-US" sz="1600" i="1">
                                  <a:latin typeface="Cambria Math"/>
                                  <a:cs typeface="Arial" pitchFamily="34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cs typeface="Arial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cs typeface="Arial" pitchFamily="34" charset="0"/>
                                    </a:rPr>
                                    <m:t>𝑜𝑙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cs typeface="Arial" pitchFamily="34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latin typeface="Cambria Math"/>
                                  <a:cs typeface="Arial" pitchFamily="34" charset="0"/>
                                </a:rPr>
                                <m:t>𝑤</m:t>
                              </m:r>
                              <m:r>
                                <a:rPr lang="en-US" sz="160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≠</m:t>
                              </m:r>
                              <m:r>
                                <a:rPr lang="en-US" sz="1600" i="1">
                                  <a:latin typeface="Cambria Math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cs typeface="Arial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cs typeface="Arial" pitchFamily="34" charset="0"/>
                                    </a:rPr>
                                    <m:t>𝑜𝑙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cs typeface="Arial" pitchFamily="34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/>
                                  <a:cs typeface="Arial" pitchFamily="34" charset="0"/>
                                </a:rPr>
                                <m:t>𝑤</m:t>
                              </m:r>
                              <m:r>
                                <a:rPr lang="en-US" sz="1600" b="0" i="1" smtClean="0">
                                  <a:latin typeface="Cambria Math"/>
                                  <a:cs typeface="Arial" pitchFamily="34" charset="0"/>
                                </a:rPr>
                                <m:t>=0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/>
                          <a:cs typeface="Arial" pitchFamily="34" charset="0"/>
                        </a:rPr>
                        <m:t>100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48" y="3438800"/>
                <a:ext cx="3215560" cy="6628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876800" y="3305553"/>
            <a:ext cx="3044825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1200" smtClean="0">
                <a:solidFill>
                  <a:schemeClr val="tx1"/>
                </a:solidFill>
                <a:latin typeface="Arial" charset="0"/>
              </a:rPr>
              <a:t>Figure 1.6   Closed-loop cruise control</a:t>
            </a:r>
          </a:p>
        </p:txBody>
      </p:sp>
      <p:pic>
        <p:nvPicPr>
          <p:cNvPr id="22531" name="Picture 4" descr="AACLHOW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11155"/>
            <a:ext cx="4572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1412" y="885339"/>
            <a:ext cx="3733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§"/>
              <a:defRPr/>
            </a:pPr>
            <a:r>
              <a:rPr lang="en-US" sz="1400" dirty="0">
                <a:latin typeface="+mn-lt"/>
                <a:ea typeface="ＭＳ Ｐゴシック" charset="-128"/>
              </a:rPr>
              <a:t>Large loop gain over open loop control structure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2400" y="152400"/>
            <a:ext cx="85344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smtClean="0">
                <a:solidFill>
                  <a:srgbClr val="FF0000"/>
                </a:solidFill>
              </a:rPr>
              <a:t>Digital Control and Automatic Control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01382" y="1433427"/>
                <a:ext cx="3394788" cy="193758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𝑜𝑙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=10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𝑢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−5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𝑤</m:t>
                    </m:r>
                  </m:oMath>
                </a14:m>
                <a:endParaRPr lang="en-US" sz="1400" i="1" dirty="0" smtClean="0"/>
              </a:p>
              <a:p>
                <a:pPr marL="285750" indent="-2857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𝑢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=10(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𝑟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𝑐</m:t>
                        </m:r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𝑙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endParaRPr lang="en-US" sz="1400" dirty="0" smtClean="0"/>
              </a:p>
              <a:p>
                <a:endParaRPr lang="en-US" sz="1400" dirty="0"/>
              </a:p>
              <a:p>
                <a:r>
                  <a:rPr lang="en-US" sz="1400" dirty="0" smtClean="0"/>
                  <a:t>Combining them,</a:t>
                </a:r>
              </a:p>
              <a:p>
                <a:pPr marL="742950" lvl="1" indent="-285750">
                  <a:buFont typeface="Courier New" pitchFamily="49" charset="0"/>
                  <a:buChar char="o"/>
                </a:pPr>
                <a:endParaRPr lang="en-US" sz="1400" dirty="0" smtClean="0"/>
              </a:p>
              <a:p>
                <a:pPr marL="285750" indent="-2857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𝑐𝑙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100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101</m:t>
                        </m:r>
                      </m:den>
                    </m:f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𝑟</m:t>
                    </m:r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5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101</m:t>
                        </m:r>
                      </m:den>
                    </m:f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𝑤</m:t>
                    </m:r>
                  </m:oMath>
                </a14:m>
                <a:endParaRPr lang="en-US" sz="1400" dirty="0" smtClean="0"/>
              </a:p>
              <a:p>
                <a:pPr marL="285750" indent="-28575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cs typeface="Arial" pitchFamily="34" charset="0"/>
                          </a:rPr>
                          <m:t>𝑐𝑙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𝑟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101</m:t>
                        </m:r>
                      </m:den>
                    </m:f>
                    <m:r>
                      <a:rPr lang="en-US" sz="1600" b="0" i="1" smtClean="0">
                        <a:latin typeface="Cambria Math"/>
                        <a:cs typeface="Arial" pitchFamily="34" charset="0"/>
                      </a:rPr>
                      <m:t>+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5</m:t>
                        </m:r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𝑤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  <a:cs typeface="Arial" pitchFamily="34" charset="0"/>
                          </a:rPr>
                          <m:t>101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82" y="1433427"/>
                <a:ext cx="3394788" cy="1937582"/>
              </a:xfrm>
              <a:prstGeom prst="rect">
                <a:avLst/>
              </a:prstGeom>
              <a:blipFill rotWithShape="1">
                <a:blip r:embed="rId4"/>
                <a:stretch>
                  <a:fillRect l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26891" y="3733800"/>
                <a:ext cx="8185418" cy="279166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  <a:defRPr/>
                </a:pPr>
                <a:r>
                  <a:rPr lang="en-US" sz="1400" dirty="0" smtClean="0">
                    <a:cs typeface="Arial" pitchFamily="34" charset="0"/>
                  </a:rPr>
                  <a:t>Feedback reduces the sensitivity of speed error</a:t>
                </a:r>
              </a:p>
              <a:p>
                <a:pPr marL="285750" indent="-285750">
                  <a:buFont typeface="Arial" pitchFamily="34" charset="0"/>
                  <a:buChar char="•"/>
                  <a:defRPr/>
                </a:pPr>
                <a:r>
                  <a:rPr lang="en-US" sz="1400" dirty="0" smtClean="0">
                    <a:cs typeface="Arial" pitchFamily="34" charset="0"/>
                  </a:rPr>
                  <a:t>Comparison with open loop system</a:t>
                </a:r>
                <a:endParaRPr lang="en-US" sz="1400" dirty="0">
                  <a:cs typeface="Arial" pitchFamily="34" charset="0"/>
                </a:endParaRPr>
              </a:p>
              <a:p>
                <a:pPr marL="742950" lvl="1" indent="-285750">
                  <a:buFont typeface="Courier New" pitchFamily="49" charset="0"/>
                  <a:buChar char="o"/>
                  <a:defRPr/>
                </a:pPr>
                <a:r>
                  <a:rPr lang="en-US" sz="1400" dirty="0" smtClean="0">
                    <a:cs typeface="Arial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𝑟</m:t>
                    </m:r>
                    <m:r>
                      <a:rPr lang="en-US" sz="1400" b="0" i="1" smtClean="0">
                        <a:latin typeface="Cambria Math"/>
                      </a:rPr>
                      <m:t>=65, </m:t>
                    </m:r>
                    <m:r>
                      <a:rPr lang="en-US" sz="1400" b="0" i="1" smtClean="0">
                        <a:latin typeface="Cambria Math"/>
                      </a:rPr>
                      <m:t>𝑤</m:t>
                    </m:r>
                    <m:r>
                      <a:rPr lang="en-US" sz="1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1400" dirty="0">
                    <a:cs typeface="Arial" pitchFamily="34" charset="0"/>
                  </a:rPr>
                  <a:t> </a:t>
                </a:r>
              </a:p>
              <a:p>
                <a:pPr marL="742950" lvl="1" indent="-285750">
                  <a:buFont typeface="Courier New" pitchFamily="49" charset="0"/>
                  <a:buChar char="o"/>
                  <a:defRPr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% </m:t>
                    </m:r>
                    <m:r>
                      <a:rPr lang="en-US" sz="1400" b="0" i="1" smtClean="0">
                        <a:latin typeface="Cambria Math"/>
                      </a:rPr>
                      <m:t>𝑒𝑟𝑟𝑜𝑟</m:t>
                    </m:r>
                    <m:r>
                      <a:rPr lang="en-US" sz="1400" b="0" i="1" smtClean="0">
                        <a:latin typeface="Cambria Math"/>
                      </a:rPr>
                      <m:t>=100</m:t>
                    </m:r>
                    <m:f>
                      <m:f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65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×100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101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/>
                          </a:rPr>
                          <m:t>−(</m:t>
                        </m:r>
                        <m:f>
                          <m:f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/>
                              </a:rPr>
                              <m:t>65</m:t>
                            </m:r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×100</m:t>
                            </m:r>
                          </m:num>
                          <m:den>
                            <m:r>
                              <a:rPr lang="en-US" sz="1400" i="1">
                                <a:latin typeface="Cambria Math"/>
                              </a:rPr>
                              <m:t>101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/>
                              </a:rPr>
                              <m:t>101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/>
                              </a:rPr>
                              <m:t>65</m:t>
                            </m:r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×100</m:t>
                            </m:r>
                          </m:num>
                          <m:den>
                            <m:r>
                              <a:rPr lang="en-US" sz="1400" i="1">
                                <a:latin typeface="Cambria Math"/>
                              </a:rPr>
                              <m:t>101</m:t>
                            </m:r>
                          </m:den>
                        </m:f>
                      </m:den>
                    </m:f>
                    <m:r>
                      <a:rPr lang="en-US" sz="1400" b="0" i="1" smtClean="0">
                        <a:latin typeface="Cambria Math"/>
                      </a:rPr>
                      <m:t>=0.0769%</m:t>
                    </m:r>
                  </m:oMath>
                </a14:m>
                <a:endParaRPr lang="en-US" sz="1400" dirty="0" smtClean="0">
                  <a:cs typeface="Arial" pitchFamily="34" charset="0"/>
                </a:endParaRPr>
              </a:p>
              <a:p>
                <a:pPr marL="742950" lvl="1" indent="-285750">
                  <a:buFont typeface="Courier New" pitchFamily="49" charset="0"/>
                  <a:buChar char="o"/>
                  <a:defRPr/>
                </a:pPr>
                <a:endParaRPr lang="en-US" sz="1800" dirty="0" smtClean="0"/>
              </a:p>
              <a:p>
                <a:pPr marL="285750" indent="-285750">
                  <a:buFont typeface="Arial" pitchFamily="34" charset="0"/>
                  <a:buChar char="•"/>
                  <a:defRPr/>
                </a:pPr>
                <a:r>
                  <a:rPr lang="en-US" sz="1400" dirty="0" smtClean="0"/>
                  <a:t>It is obvious that much better against open loop system(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7.69%</a:t>
                </a:r>
                <a:r>
                  <a:rPr lang="en-US" sz="1400" dirty="0" smtClean="0"/>
                  <a:t> error speed)</a:t>
                </a:r>
              </a:p>
              <a:p>
                <a:pPr marL="285750" indent="-285750">
                  <a:buFont typeface="Arial" pitchFamily="34" charset="0"/>
                  <a:buChar char="•"/>
                  <a:defRPr/>
                </a:pPr>
                <a:r>
                  <a:rPr lang="en-US" sz="1400" dirty="0" smtClean="0"/>
                  <a:t>It means “Robust to the disturbance” and “Food performance” by the point of output</a:t>
                </a:r>
              </a:p>
              <a:p>
                <a:pPr marL="285750" indent="-285750">
                  <a:buFont typeface="Arial" pitchFamily="34" charset="0"/>
                  <a:buChar char="•"/>
                  <a:defRPr/>
                </a:pPr>
                <a:r>
                  <a:rPr lang="en-US" sz="1400" dirty="0" smtClean="0"/>
                  <a:t>However, it invokes also unstable system(later work)</a:t>
                </a:r>
              </a:p>
              <a:p>
                <a:pPr marL="285750" indent="-285750">
                  <a:buFont typeface="Arial" pitchFamily="34" charset="0"/>
                  <a:buChar char="•"/>
                  <a:defRPr/>
                </a:pPr>
                <a:endParaRPr lang="en-US" sz="1400" dirty="0" smtClean="0"/>
              </a:p>
              <a:p>
                <a:pPr marL="285750" indent="-285750">
                  <a:buFont typeface="Arial" pitchFamily="34" charset="0"/>
                  <a:buChar char="•"/>
                  <a:defRPr/>
                </a:pPr>
                <a:r>
                  <a:rPr lang="en-US" sz="1400" u="sng" dirty="0" smtClean="0">
                    <a:solidFill>
                      <a:srgbClr val="FF0000"/>
                    </a:solidFill>
                  </a:rPr>
                  <a:t>Hot Issue </a:t>
                </a:r>
                <a:r>
                  <a:rPr lang="en-US" sz="1400" dirty="0" smtClean="0"/>
                  <a:t>: To get the gain as large as possible to reduce the errors without the system unstable</a:t>
                </a:r>
                <a:endParaRPr lang="en-US" sz="1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91" y="3733800"/>
                <a:ext cx="8185418" cy="279166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909326" y="3866148"/>
                <a:ext cx="3080908" cy="6628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cs typeface="Arial" pitchFamily="34" charset="0"/>
                        </a:rPr>
                        <m:t>%</m:t>
                      </m:r>
                      <m:r>
                        <a:rPr lang="en-US" sz="1600" b="0" i="1" smtClean="0">
                          <a:latin typeface="Cambria Math"/>
                          <a:cs typeface="Arial" pitchFamily="34" charset="0"/>
                        </a:rPr>
                        <m:t>𝑒𝑟𝑟𝑜𝑟</m:t>
                      </m:r>
                      <m:r>
                        <a:rPr lang="en-US" sz="1600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cs typeface="Arial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  <a:cs typeface="Arial" pitchFamily="34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/>
                                      <a:cs typeface="Arial" pitchFamily="34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cs typeface="Arial" pitchFamily="34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latin typeface="Cambria Math"/>
                                  <a:cs typeface="Arial" pitchFamily="34" charset="0"/>
                                </a:rPr>
                                <m:t>𝑤</m:t>
                              </m:r>
                              <m:r>
                                <a:rPr lang="en-US" sz="1600" i="1">
                                  <a:latin typeface="Cambria Math"/>
                                  <a:cs typeface="Arial" pitchFamily="34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cs typeface="Arial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  <a:cs typeface="Arial" pitchFamily="34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/>
                                      <a:cs typeface="Arial" pitchFamily="34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600" i="1">
                                  <a:latin typeface="Cambria Math"/>
                                  <a:cs typeface="Arial" pitchFamily="34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latin typeface="Cambria Math"/>
                                  <a:cs typeface="Arial" pitchFamily="34" charset="0"/>
                                </a:rPr>
                                <m:t>𝑤</m:t>
                              </m:r>
                              <m:r>
                                <a:rPr lang="en-US" sz="160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≠</m:t>
                              </m:r>
                              <m:r>
                                <a:rPr lang="en-US" sz="1600" i="1">
                                  <a:latin typeface="Cambria Math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cs typeface="Arial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  <a:cs typeface="Arial" pitchFamily="34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/>
                                      <a:cs typeface="Arial" pitchFamily="34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cs typeface="Arial" pitchFamily="34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/>
                                  <a:cs typeface="Arial" pitchFamily="34" charset="0"/>
                                </a:rPr>
                                <m:t>𝑤</m:t>
                              </m:r>
                              <m:r>
                                <a:rPr lang="en-US" sz="1600" b="0" i="1" smtClean="0">
                                  <a:latin typeface="Cambria Math"/>
                                  <a:cs typeface="Arial" pitchFamily="34" charset="0"/>
                                </a:rPr>
                                <m:t>=0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/>
                          <a:cs typeface="Arial" pitchFamily="34" charset="0"/>
                        </a:rPr>
                        <m:t>100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326" y="3866148"/>
                <a:ext cx="3080908" cy="6628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791200"/>
            <a:ext cx="4797425" cy="381000"/>
          </a:xfr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l" eaLnBrk="1" hangingPunct="1"/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Figure 1.7   Early historical control of liquid level and flow</a:t>
            </a:r>
          </a:p>
        </p:txBody>
      </p:sp>
      <p:pic>
        <p:nvPicPr>
          <p:cNvPr id="23555" name="Picture 4" descr="AACLHOX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4953000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5"/>
          <p:cNvSpPr txBox="1">
            <a:spLocks noChangeArrowheads="1"/>
          </p:cNvSpPr>
          <p:nvPr/>
        </p:nvSpPr>
        <p:spPr bwMode="auto">
          <a:xfrm>
            <a:off x="1914331" y="814388"/>
            <a:ext cx="50292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sz="2000" dirty="0">
                <a:latin typeface="Aharoni" pitchFamily="2" charset="-79"/>
                <a:cs typeface="Aharoni" pitchFamily="2" charset="-79"/>
              </a:rPr>
              <a:t>Previous Control System Examples (1)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295400"/>
            <a:ext cx="807720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System Object: maintain water flow properly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System Controller: Float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Source: Water supply from </a:t>
            </a:r>
            <a:r>
              <a:rPr lang="en-US" sz="1400" dirty="0" smtClean="0">
                <a:latin typeface="+mn-lt"/>
              </a:rPr>
              <a:t>outside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3352800"/>
            <a:ext cx="3886200" cy="11695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Is this System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open loop or closed loop ?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What is sensor?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What is actuator</a:t>
            </a:r>
            <a:r>
              <a:rPr lang="en-US" sz="1400" dirty="0" smtClean="0">
                <a:latin typeface="+mn-lt"/>
              </a:rPr>
              <a:t>?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 smtClean="0">
                <a:latin typeface="+mn-lt"/>
              </a:rPr>
              <a:t>What is </a:t>
            </a:r>
            <a:r>
              <a:rPr lang="en-US" sz="1400" dirty="0">
                <a:solidFill>
                  <a:srgbClr val="FF0000"/>
                </a:solidFill>
              </a:rPr>
              <a:t>s</a:t>
            </a:r>
            <a:r>
              <a:rPr lang="en-US" sz="1400" dirty="0" smtClean="0">
                <a:solidFill>
                  <a:srgbClr val="FF0000"/>
                </a:solidFill>
              </a:rPr>
              <a:t>ystem output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?</a:t>
            </a:r>
            <a:endParaRPr lang="en-US" sz="14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endParaRPr lang="en-US" sz="1400" dirty="0">
              <a:latin typeface="+mn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" y="152400"/>
            <a:ext cx="85344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smtClean="0">
                <a:solidFill>
                  <a:srgbClr val="FF0000"/>
                </a:solidFill>
              </a:rPr>
              <a:t>Digital Control and Automatic Control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11187" y="4495800"/>
            <a:ext cx="8226425" cy="304800"/>
          </a:xfr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/>
          <a:lstStyle/>
          <a:p>
            <a:pPr algn="l" eaLnBrk="1" hangingPunct="1"/>
            <a:r>
              <a:rPr lang="en-US" sz="1200" smtClean="0">
                <a:solidFill>
                  <a:schemeClr val="tx1"/>
                </a:solidFill>
                <a:latin typeface="Arial" charset="0"/>
              </a:rPr>
              <a:t>Figure 1.8   Drebbel’s incubator for hatching chicken eggs    </a:t>
            </a:r>
            <a:r>
              <a:rPr lang="en-US" sz="1000" i="1" smtClean="0">
                <a:solidFill>
                  <a:schemeClr val="tx1"/>
                </a:solidFill>
                <a:latin typeface="Arial" charset="0"/>
              </a:rPr>
              <a:t>Source: Adapted from Mayr, 1970</a:t>
            </a:r>
            <a:endParaRPr lang="en-US" sz="1200" i="1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4579" name="Picture 3" descr="AACLHOY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538321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5"/>
          <p:cNvSpPr txBox="1">
            <a:spLocks noChangeArrowheads="1"/>
          </p:cNvSpPr>
          <p:nvPr/>
        </p:nvSpPr>
        <p:spPr bwMode="auto">
          <a:xfrm>
            <a:off x="1912776" y="483637"/>
            <a:ext cx="50292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sz="2000" dirty="0">
                <a:latin typeface="Aharoni" pitchFamily="2" charset="-79"/>
                <a:cs typeface="Aharoni" pitchFamily="2" charset="-79"/>
              </a:rPr>
              <a:t>Previous Control System Examples 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5029200"/>
            <a:ext cx="4191000" cy="954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System Object: maintain temperature to incubate eggs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System Controller: Damper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Source: Flue gas heat from fire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0661" y="5028955"/>
            <a:ext cx="4038600" cy="738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Is this System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open loop or closed loop </a:t>
            </a:r>
            <a:r>
              <a:rPr lang="en-US" sz="1400" dirty="0">
                <a:latin typeface="+mn-lt"/>
              </a:rPr>
              <a:t>?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What is sensor? Alcohol(expand/contract)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What is actuator? Damper/riser/float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2400" y="152400"/>
            <a:ext cx="85344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smtClean="0">
                <a:solidFill>
                  <a:srgbClr val="FF0000"/>
                </a:solidFill>
              </a:rPr>
              <a:t>Digital Control and Automatic Control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91278" y="4776277"/>
            <a:ext cx="3657600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/>
          <a:lstStyle/>
          <a:p>
            <a:pPr algn="l" eaLnBrk="1" hangingPunct="1"/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Figure 1.10   Close-up of the fly-ball governor</a:t>
            </a:r>
            <a:br>
              <a:rPr lang="en-US" sz="12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   </a:t>
            </a:r>
            <a:r>
              <a:rPr lang="en-US" sz="1000" i="1" dirty="0" smtClean="0">
                <a:solidFill>
                  <a:schemeClr val="tx1"/>
                </a:solidFill>
                <a:latin typeface="Arial" charset="0"/>
              </a:rPr>
              <a:t>Source: British Crown Copyright, Science Museum, London</a:t>
            </a:r>
            <a:endParaRPr lang="en-US" dirty="0" smtClean="0">
              <a:latin typeface="Helvetica" charset="0"/>
            </a:endParaRPr>
          </a:p>
        </p:txBody>
      </p:sp>
      <p:pic>
        <p:nvPicPr>
          <p:cNvPr id="25603" name="Picture 3" descr="AAFJEWN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2971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 descr="AACLHPB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66800"/>
            <a:ext cx="41465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5"/>
          <p:cNvSpPr txBox="1">
            <a:spLocks noChangeArrowheads="1"/>
          </p:cNvSpPr>
          <p:nvPr/>
        </p:nvSpPr>
        <p:spPr bwMode="auto">
          <a:xfrm>
            <a:off x="4260850" y="4800600"/>
            <a:ext cx="449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sz="1200" dirty="0"/>
              <a:t>Figure 1.11   Operating parts of a fly-ball governor</a:t>
            </a:r>
          </a:p>
        </p:txBody>
      </p:sp>
      <p:sp>
        <p:nvSpPr>
          <p:cNvPr id="25606" name="Rectangle 5"/>
          <p:cNvSpPr txBox="1">
            <a:spLocks noChangeArrowheads="1"/>
          </p:cNvSpPr>
          <p:nvPr/>
        </p:nvSpPr>
        <p:spPr bwMode="auto">
          <a:xfrm>
            <a:off x="1867678" y="597694"/>
            <a:ext cx="50292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sz="2000" dirty="0">
                <a:latin typeface="Aharoni" pitchFamily="2" charset="-79"/>
                <a:cs typeface="Aharoni" pitchFamily="2" charset="-79"/>
              </a:rPr>
              <a:t>Previous Control System Examples (3)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278" y="5457833"/>
            <a:ext cx="4191000" cy="738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Is this System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open loop or closed loop </a:t>
            </a:r>
            <a:r>
              <a:rPr lang="en-US" sz="1400" dirty="0">
                <a:latin typeface="+mn-lt"/>
              </a:rPr>
              <a:t>?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What is sensor? Ball angle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What is actuator? Lever to open main </a:t>
            </a:r>
            <a:r>
              <a:rPr lang="en-US" sz="1400" dirty="0" smtClean="0">
                <a:latin typeface="+mn-lt"/>
              </a:rPr>
              <a:t>valve</a:t>
            </a:r>
            <a:endParaRPr lang="en-US" sz="1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1674" y="5350110"/>
            <a:ext cx="4175126" cy="9541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1</a:t>
            </a:r>
            <a:r>
              <a:rPr lang="en-US" sz="1400" baseline="30000" dirty="0">
                <a:latin typeface="+mn-lt"/>
              </a:rPr>
              <a:t>st</a:t>
            </a:r>
            <a:r>
              <a:rPr lang="en-US" sz="1400" dirty="0">
                <a:latin typeface="+mn-lt"/>
              </a:rPr>
              <a:t>  Load change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2</a:t>
            </a:r>
            <a:r>
              <a:rPr lang="en-US" sz="1400" baseline="30000" dirty="0">
                <a:latin typeface="+mn-lt"/>
              </a:rPr>
              <a:t>nd</a:t>
            </a:r>
            <a:r>
              <a:rPr lang="en-US" sz="1400" dirty="0">
                <a:latin typeface="+mn-lt"/>
              </a:rPr>
              <a:t> Speed variation make ball angle change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3</a:t>
            </a:r>
            <a:r>
              <a:rPr lang="en-US" sz="1400" baseline="30000" dirty="0">
                <a:latin typeface="+mn-lt"/>
              </a:rPr>
              <a:t>rd</a:t>
            </a:r>
            <a:r>
              <a:rPr lang="en-US" sz="1400" dirty="0">
                <a:latin typeface="+mn-lt"/>
              </a:rPr>
              <a:t> Sleeve --&gt; lever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4</a:t>
            </a:r>
            <a:r>
              <a:rPr lang="en-US" sz="1400" baseline="30000" dirty="0">
                <a:latin typeface="+mn-lt"/>
              </a:rPr>
              <a:t>th</a:t>
            </a:r>
            <a:r>
              <a:rPr lang="en-US" sz="1400" dirty="0">
                <a:latin typeface="+mn-lt"/>
              </a:rPr>
              <a:t> Steam flow change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52400" y="152400"/>
            <a:ext cx="85344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smtClean="0">
                <a:solidFill>
                  <a:srgbClr val="FF0000"/>
                </a:solidFill>
              </a:rPr>
              <a:t>Digital Control and Automatic Control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 txBox="1">
            <a:spLocks noChangeArrowheads="1"/>
          </p:cNvSpPr>
          <p:nvPr/>
        </p:nvSpPr>
        <p:spPr bwMode="auto">
          <a:xfrm>
            <a:off x="2590800" y="559027"/>
            <a:ext cx="35052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sz="2000" dirty="0">
                <a:latin typeface="Aharoni" pitchFamily="2" charset="-79"/>
                <a:cs typeface="Aharoni" pitchFamily="2" charset="-79"/>
              </a:rPr>
              <a:t>Surveys of Control Theory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001713"/>
            <a:ext cx="4191000" cy="1385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At first, control system was designed through just experience not theoretical point of view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en-US" sz="140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Later, G.B Airy(1820s to 1840s): discuss instability in a feedback system using differential eq.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5927" y="1002266"/>
            <a:ext cx="4057073" cy="2031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u="sng" dirty="0">
                <a:latin typeface="+mn-lt"/>
              </a:rPr>
              <a:t>Stability Analysis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1400" dirty="0">
                <a:latin typeface="+mn-lt"/>
              </a:rPr>
              <a:t>J.C. Maxwell(1868) stated that stability depends on the roots of characteristic equation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1400" dirty="0">
                <a:latin typeface="+mn-lt"/>
              </a:rPr>
              <a:t>R.E </a:t>
            </a:r>
            <a:r>
              <a:rPr lang="en-US" sz="1400" dirty="0" err="1">
                <a:latin typeface="+mn-lt"/>
              </a:rPr>
              <a:t>Routh</a:t>
            </a:r>
            <a:r>
              <a:rPr lang="en-US" sz="1400" dirty="0">
                <a:latin typeface="+mn-lt"/>
              </a:rPr>
              <a:t>(1877) introduced stability criterion with simple technique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1400" dirty="0">
                <a:latin typeface="+mn-lt"/>
              </a:rPr>
              <a:t>A.M. </a:t>
            </a:r>
            <a:r>
              <a:rPr lang="en-US" sz="1400" dirty="0" err="1">
                <a:latin typeface="+mn-lt"/>
              </a:rPr>
              <a:t>Lyapunov</a:t>
            </a:r>
            <a:r>
              <a:rPr lang="en-US" sz="1400" dirty="0">
                <a:latin typeface="+mn-lt"/>
              </a:rPr>
              <a:t>(1893) studied stability of motion which was based on nonlinear differential eq.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238" y="2628900"/>
            <a:ext cx="4191000" cy="13858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u="sng" dirty="0">
                <a:latin typeface="+mn-lt"/>
              </a:rPr>
              <a:t>Frequency Response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Problem of amplifier(need many amplifier for long distance telephoning)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It needed feedback structure(less error)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Except high gain, higher dimension problem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Solved by </a:t>
            </a:r>
            <a:r>
              <a:rPr lang="en-US" sz="1400" dirty="0" err="1">
                <a:latin typeface="+mn-lt"/>
              </a:rPr>
              <a:t>Nyquist</a:t>
            </a:r>
            <a:r>
              <a:rPr lang="en-US" sz="1400" dirty="0">
                <a:latin typeface="+mn-lt"/>
              </a:rPr>
              <a:t>(1932) and Bode(1945)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763" y="4267200"/>
            <a:ext cx="4171950" cy="1816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u="sng" dirty="0">
                <a:latin typeface="+mn-lt"/>
              </a:rPr>
              <a:t>PID Control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 err="1">
                <a:latin typeface="+mn-lt"/>
              </a:rPr>
              <a:t>Callender</a:t>
            </a:r>
            <a:r>
              <a:rPr lang="en-US" sz="1400" dirty="0">
                <a:latin typeface="+mn-lt"/>
              </a:rPr>
              <a:t> et al (1936) described first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Based on experimental work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Proper for process having relatively long time delay between actuator and sensor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Applicable not only complex but also nonlinear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As a result, very popular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5350" y="3276600"/>
            <a:ext cx="4057650" cy="33239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u="sng" dirty="0">
                <a:latin typeface="+mn-lt"/>
              </a:rPr>
              <a:t>Root locus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W.R Evans(1948) developed techniques and rules to follow the paths of roots of the characteristic eq.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Suitable for design, stability analysis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en-US" sz="140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u="sng" dirty="0">
                <a:latin typeface="+mn-lt"/>
              </a:rPr>
              <a:t>State variable/Modern control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Bellman, </a:t>
            </a:r>
            <a:r>
              <a:rPr lang="en-US" sz="1400" dirty="0" err="1">
                <a:latin typeface="+mn-lt"/>
              </a:rPr>
              <a:t>Kalman</a:t>
            </a:r>
            <a:r>
              <a:rPr lang="en-US" sz="1400" dirty="0">
                <a:latin typeface="+mn-lt"/>
              </a:rPr>
              <a:t> and </a:t>
            </a:r>
            <a:r>
              <a:rPr lang="en-US" sz="1400" dirty="0" err="1">
                <a:latin typeface="+mn-lt"/>
              </a:rPr>
              <a:t>Pontryagin</a:t>
            </a:r>
            <a:r>
              <a:rPr lang="en-US" sz="1400" dirty="0">
                <a:latin typeface="+mn-lt"/>
              </a:rPr>
              <a:t>(1950s) began again to consider ODE which was stimulated by the control of earth satellites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Optimal control(Wiener and Phillips during World War 2)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>
                <a:latin typeface="+mn-lt"/>
              </a:rPr>
              <a:t>This method use ODE directly not use </a:t>
            </a:r>
            <a:endParaRPr lang="en-US" sz="1400" dirty="0" smtClean="0">
              <a:latin typeface="+mn-lt"/>
            </a:endParaRPr>
          </a:p>
          <a:p>
            <a:pPr>
              <a:defRPr/>
            </a:pPr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      frequency </a:t>
            </a:r>
            <a:r>
              <a:rPr lang="en-US" sz="1400" dirty="0">
                <a:latin typeface="+mn-lt"/>
              </a:rPr>
              <a:t>response or characteristic eq.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52400" y="152400"/>
            <a:ext cx="85344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smtClean="0">
                <a:solidFill>
                  <a:srgbClr val="FF0000"/>
                </a:solidFill>
              </a:rPr>
              <a:t>Digital Control and Automatic Control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 txBox="1">
            <a:spLocks noChangeArrowheads="1"/>
          </p:cNvSpPr>
          <p:nvPr/>
        </p:nvSpPr>
        <p:spPr bwMode="auto">
          <a:xfrm>
            <a:off x="2020078" y="641788"/>
            <a:ext cx="52578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sz="2000" dirty="0" smtClean="0">
                <a:latin typeface="Aharoni" pitchFamily="2" charset="-79"/>
                <a:cs typeface="Aharoni" pitchFamily="2" charset="-79"/>
              </a:rPr>
              <a:t>Process of designing control system</a:t>
            </a:r>
            <a:endParaRPr lang="en-US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95400"/>
            <a:ext cx="815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 smtClean="0">
                <a:latin typeface="+mn-lt"/>
              </a:rPr>
              <a:t>Study the system controlled: Decide sensors, actuators, etc.</a:t>
            </a:r>
            <a:endParaRPr lang="en-US" sz="140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 err="1" smtClean="0">
                <a:latin typeface="+mn-lt"/>
              </a:rPr>
              <a:t>Modelling</a:t>
            </a:r>
            <a:r>
              <a:rPr lang="en-US" sz="1400" dirty="0" smtClean="0">
                <a:latin typeface="+mn-lt"/>
              </a:rPr>
              <a:t> the system : Time domain, Frequency domain, state space approach, etc.</a:t>
            </a:r>
          </a:p>
        </p:txBody>
      </p:sp>
      <p:pic>
        <p:nvPicPr>
          <p:cNvPr id="4" name="Picture 3" descr="AACLHPN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3124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0" y="2133600"/>
            <a:ext cx="44196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 smtClean="0">
                <a:latin typeface="+mn-lt"/>
              </a:rPr>
              <a:t>What is sensor, and actuator ?</a:t>
            </a:r>
            <a:endParaRPr lang="en-US" sz="140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 err="1" smtClean="0">
                <a:latin typeface="+mn-lt"/>
              </a:rPr>
              <a:t>Modelling</a:t>
            </a:r>
            <a:r>
              <a:rPr lang="en-US" sz="1400" dirty="0" smtClean="0">
                <a:latin typeface="+mn-lt"/>
              </a:rPr>
              <a:t>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10000" y="2656820"/>
                <a:ext cx="4876800" cy="4266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 smtClean="0">
                    <a:latin typeface="+mn-lt"/>
                  </a:rPr>
                  <a:t>Start from Newtonian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𝐹</m:t>
                      </m:r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𝐺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 smtClean="0">
                  <a:latin typeface="+mn-lt"/>
                </a:endParaRPr>
              </a:p>
              <a:p>
                <a:r>
                  <a:rPr lang="en-US" sz="1600" dirty="0" smtClean="0">
                    <a:latin typeface="+mn-lt"/>
                  </a:rPr>
                  <a:t>Rectangular equation from polar </a:t>
                </a:r>
                <a:r>
                  <a:rPr lang="en-US" sz="1600" dirty="0" err="1" smtClean="0">
                    <a:latin typeface="+mn-lt"/>
                  </a:rPr>
                  <a:t>cordinate</a:t>
                </a:r>
                <a:endParaRPr lang="en-US" sz="1600" dirty="0" smtClean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𝑥</m:t>
                      </m:r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𝑟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 smtClean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𝑦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𝑟</m:t>
                      </m:r>
                      <m:func>
                        <m:func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 smtClean="0">
                  <a:latin typeface="+mn-lt"/>
                </a:endParaRPr>
              </a:p>
              <a:p>
                <a:endParaRPr lang="en-US" sz="1600" dirty="0" smtClean="0">
                  <a:latin typeface="+mn-lt"/>
                </a:endParaRPr>
              </a:p>
              <a:p>
                <a:r>
                  <a:rPr lang="en-US" sz="1600" dirty="0" smtClean="0">
                    <a:latin typeface="+mn-lt"/>
                  </a:rPr>
                  <a:t>Derivate two times and express it by angular and length directional acceleration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60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600" b="0" i="0" smtClean="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dirty="0" smtClean="0">
                  <a:latin typeface="+mn-lt"/>
                </a:endParaRPr>
              </a:p>
              <a:p>
                <a:r>
                  <a:rPr lang="en-US" sz="1600" dirty="0" smtClean="0">
                    <a:latin typeface="+mn-lt"/>
                  </a:rPr>
                  <a:t>By newton’s 2</a:t>
                </a:r>
                <a:r>
                  <a:rPr lang="en-US" sz="1600" baseline="30000" dirty="0" smtClean="0">
                    <a:latin typeface="+mn-lt"/>
                  </a:rPr>
                  <a:t>nd</a:t>
                </a:r>
                <a:r>
                  <a:rPr lang="en-US" sz="1600" dirty="0" smtClean="0">
                    <a:latin typeface="+mn-lt"/>
                  </a:rPr>
                  <a:t> law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=−</m:t>
                      </m:r>
                      <m:r>
                        <a:rPr lang="en-US" sz="1600" i="1">
                          <a:latin typeface="Cambria Math"/>
                        </a:rPr>
                        <m:t>𝐺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 smtClean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  <m:acc>
                            <m:accPr>
                              <m:chr m:val="̇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  <m:acc>
                            <m:accPr>
                              <m:chr m:val="̇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  <m:acc>
                            <m:accPr>
                              <m:chr m:val="̈"/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656820"/>
                <a:ext cx="4876800" cy="4266553"/>
              </a:xfrm>
              <a:prstGeom prst="rect">
                <a:avLst/>
              </a:prstGeom>
              <a:blipFill rotWithShape="1">
                <a:blip r:embed="rId4"/>
                <a:stretch>
                  <a:fillRect l="-625" t="-429" r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200150" y="5844073"/>
            <a:ext cx="171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sz="1200" dirty="0"/>
              <a:t>Figure </a:t>
            </a:r>
            <a:r>
              <a:rPr lang="en-US" sz="1200" dirty="0" smtClean="0"/>
              <a:t>2  pendulum</a:t>
            </a:r>
            <a:endParaRPr lang="en-US" sz="12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" y="152400"/>
            <a:ext cx="85344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smtClean="0">
                <a:solidFill>
                  <a:srgbClr val="FF0000"/>
                </a:solidFill>
              </a:rPr>
              <a:t>Digital Control and Automatic Control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4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 txBox="1">
            <a:spLocks noChangeArrowheads="1"/>
          </p:cNvSpPr>
          <p:nvPr/>
        </p:nvSpPr>
        <p:spPr bwMode="auto">
          <a:xfrm>
            <a:off x="2057400" y="762000"/>
            <a:ext cx="52578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sz="2000" dirty="0" smtClean="0">
                <a:latin typeface="Aharoni" pitchFamily="2" charset="-79"/>
                <a:cs typeface="Aharoni" pitchFamily="2" charset="-79"/>
              </a:rPr>
              <a:t>Process of designing control system</a:t>
            </a:r>
            <a:endParaRPr lang="en-US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95400"/>
            <a:ext cx="815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 smtClean="0">
                <a:latin typeface="+mn-lt"/>
              </a:rPr>
              <a:t>Simply the model if necessary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 smtClean="0">
                <a:latin typeface="+mn-lt"/>
              </a:rPr>
              <a:t>Analyze the resulting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846612"/>
                <a:ext cx="8153400" cy="3797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=−</m:t>
                      </m:r>
                      <m:r>
                        <a:rPr lang="en-US" sz="1600" i="1">
                          <a:latin typeface="Cambria Math"/>
                        </a:rPr>
                        <m:t>𝐺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 smtClean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  <m:acc>
                            <m:accPr>
                              <m:chr m:val="̇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  <m:acc>
                            <m:accPr>
                              <m:chr m:val="̇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  <m:acc>
                            <m:accPr>
                              <m:chr m:val="̈"/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dirty="0" smtClean="0">
                  <a:latin typeface="+mn-lt"/>
                </a:endParaRPr>
              </a:p>
              <a:p>
                <a:r>
                  <a:rPr lang="en-US" sz="1600" dirty="0" smtClean="0">
                    <a:latin typeface="+mn-lt"/>
                  </a:rPr>
                  <a:t>First equation is not needed because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1600" dirty="0" smtClean="0">
                    <a:latin typeface="+mn-lt"/>
                  </a:rPr>
                  <a:t> is constant. </a:t>
                </a:r>
              </a:p>
              <a:p>
                <a:r>
                  <a:rPr lang="en-US" sz="1600" dirty="0" smtClean="0">
                    <a:latin typeface="+mn-lt"/>
                  </a:rPr>
                  <a:t>Also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𝑚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+mn-lt"/>
                  </a:rPr>
                  <a:t> is the same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−</m:t>
                    </m:r>
                    <m:r>
                      <a:rPr lang="en-US" sz="1600" b="0" i="1" smtClean="0">
                        <a:latin typeface="Cambria Math"/>
                      </a:rPr>
                      <m:t>𝑚𝑔</m:t>
                    </m:r>
                    <m:func>
                      <m:func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1600" dirty="0" smtClean="0">
                    <a:latin typeface="+mn-lt"/>
                  </a:rPr>
                  <a:t> because of gravity.</a:t>
                </a:r>
              </a:p>
              <a:p>
                <a:endParaRPr lang="en-US" sz="1600" dirty="0">
                  <a:latin typeface="+mn-lt"/>
                </a:endParaRPr>
              </a:p>
              <a:p>
                <a:r>
                  <a:rPr lang="en-US" sz="1600" dirty="0" smtClean="0">
                    <a:latin typeface="+mn-lt"/>
                  </a:rPr>
                  <a:t>Make the model in Fig. 2 simple,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𝑚𝑙</m:t>
                      </m:r>
                      <m:acc>
                        <m:accPr>
                          <m:chr m:val="̈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=−</m:t>
                      </m:r>
                      <m:r>
                        <a:rPr lang="en-US" sz="1600" i="1">
                          <a:latin typeface="Cambria Math"/>
                        </a:rPr>
                        <m:t>𝑚𝑔</m:t>
                      </m:r>
                      <m:func>
                        <m:funcPr>
                          <m:ctrlPr>
                            <a:rPr lang="en-US" sz="16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 smtClean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𝑙</m:t>
                          </m:r>
                        </m:den>
                      </m:f>
                      <m:func>
                        <m:funcPr>
                          <m:ctrlPr>
                            <a:rPr lang="en-US" sz="16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600" dirty="0" smtClean="0">
                  <a:latin typeface="+mn-lt"/>
                </a:endParaRPr>
              </a:p>
              <a:p>
                <a:endParaRPr lang="en-US" sz="1600" dirty="0" smtClean="0">
                  <a:latin typeface="+mn-lt"/>
                </a:endParaRPr>
              </a:p>
              <a:p>
                <a:r>
                  <a:rPr lang="en-US" sz="1600" dirty="0" smtClean="0">
                    <a:latin typeface="+mn-lt"/>
                  </a:rPr>
                  <a:t>It also approximated by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16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en-US" sz="1600" i="1" smtClean="0">
                        <a:latin typeface="Cambria Math"/>
                      </a:rPr>
                      <m:t>≜</m:t>
                    </m:r>
                    <m:r>
                      <a:rPr lang="en-US" sz="16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1600" dirty="0" smtClean="0">
                    <a:latin typeface="+mn-lt"/>
                  </a:rPr>
                  <a:t> by </a:t>
                </a:r>
                <a:r>
                  <a:rPr lang="en-US" sz="1600" dirty="0" err="1" smtClean="0">
                    <a:latin typeface="+mn-lt"/>
                  </a:rPr>
                  <a:t>taylor</a:t>
                </a:r>
                <a:r>
                  <a:rPr lang="en-US" sz="1600" dirty="0" smtClean="0">
                    <a:latin typeface="+mn-lt"/>
                  </a:rPr>
                  <a:t> series expansion</a:t>
                </a:r>
              </a:p>
              <a:p>
                <a:endParaRPr lang="en-US" sz="1600" dirty="0">
                  <a:latin typeface="+mn-lt"/>
                </a:endParaRPr>
              </a:p>
              <a:p>
                <a:r>
                  <a:rPr lang="en-US" sz="1600" dirty="0" smtClean="0">
                    <a:latin typeface="+mn-lt"/>
                  </a:rPr>
                  <a:t>Next, state space expression and frequency domain expression is followed.</a:t>
                </a:r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846612"/>
                <a:ext cx="8153400" cy="3797514"/>
              </a:xfrm>
              <a:prstGeom prst="rect">
                <a:avLst/>
              </a:prstGeom>
              <a:blipFill rotWithShape="1">
                <a:blip r:embed="rId3"/>
                <a:stretch>
                  <a:fillRect l="-449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152400"/>
            <a:ext cx="85344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smtClean="0">
                <a:solidFill>
                  <a:srgbClr val="FF0000"/>
                </a:solidFill>
              </a:rPr>
              <a:t>Digital Control and Automatic Control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 txBox="1">
            <a:spLocks noChangeArrowheads="1"/>
          </p:cNvSpPr>
          <p:nvPr/>
        </p:nvSpPr>
        <p:spPr bwMode="auto">
          <a:xfrm>
            <a:off x="2041849" y="641788"/>
            <a:ext cx="52578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sz="2000" dirty="0" smtClean="0">
                <a:latin typeface="Aharoni" pitchFamily="2" charset="-79"/>
                <a:cs typeface="Aharoni" pitchFamily="2" charset="-79"/>
              </a:rPr>
              <a:t>Process of designing control system</a:t>
            </a:r>
            <a:endParaRPr lang="en-US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95400"/>
            <a:ext cx="815340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 smtClean="0">
                <a:latin typeface="+mn-lt"/>
              </a:rPr>
              <a:t>Decide on the type of controller to be used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 smtClean="0">
                <a:latin typeface="+mn-lt"/>
              </a:rPr>
              <a:t>Design a controller to meet the spec.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 smtClean="0">
                <a:latin typeface="+mn-lt"/>
              </a:rPr>
              <a:t>Simulate the resulting controlled system: on computer simulation or pilot plant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034064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From state space expression and frequency domain expression, controller is proposed such as 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PID, Optimal, Adaptive, Robust, Intelligent, etc..</a:t>
            </a:r>
          </a:p>
          <a:p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Check the specification, whether it is satisfied or not.(Simulation/Experiment)</a:t>
            </a:r>
            <a:endParaRPr lang="en-US" sz="16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804485"/>
            <a:ext cx="815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 smtClean="0">
                <a:latin typeface="+mn-lt"/>
              </a:rPr>
              <a:t>Choose hardware and software and implement the controller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1400" dirty="0" smtClean="0">
                <a:latin typeface="+mn-lt"/>
              </a:rPr>
              <a:t>Tune the controller on-line if necessary</a:t>
            </a:r>
            <a:endParaRPr lang="en-US" sz="1400" dirty="0">
              <a:latin typeface="+mn-l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2400" y="152400"/>
            <a:ext cx="85344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smtClean="0">
                <a:solidFill>
                  <a:srgbClr val="FF0000"/>
                </a:solidFill>
              </a:rPr>
              <a:t>Digital Control and Automatic Control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Digital Control and Automatic Control</a:t>
            </a:r>
            <a:endParaRPr lang="en-US" sz="3600" b="1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3733800"/>
            <a:ext cx="7772400" cy="1219200"/>
          </a:xfrm>
        </p:spPr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endParaRPr lang="en-US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i="1" dirty="0" smtClean="0"/>
              <a:t>End of Lecture 1</a:t>
            </a:r>
          </a:p>
        </p:txBody>
      </p:sp>
    </p:spTree>
    <p:extLst>
      <p:ext uri="{BB962C8B-B14F-4D97-AF65-F5344CB8AC3E}">
        <p14:creationId xmlns:p14="http://schemas.microsoft.com/office/powerpoint/2010/main" val="34859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Digital Control and Automatic Control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419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Module Code: EEE327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Originating Department: Electrical &amp; Electronic Engineering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Module Level: Level 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Module Credit: 2.5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Instructor: </a:t>
            </a:r>
            <a:r>
              <a:rPr lang="en-US" dirty="0" err="1" smtClean="0"/>
              <a:t>Sanghyuk</a:t>
            </a:r>
            <a:r>
              <a:rPr lang="en-US" dirty="0" smtClean="0"/>
              <a:t> Lee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hlinkClick r:id="rId2"/>
              </a:rPr>
              <a:t>Sanghyuk.Lee@xjtlu.edu.cn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Tel: 8816-1415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i="1" dirty="0" smtClean="0"/>
          </a:p>
        </p:txBody>
      </p:sp>
      <p:pic>
        <p:nvPicPr>
          <p:cNvPr id="13316" name="Picture 4" descr="AACLHOS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76600"/>
            <a:ext cx="37338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0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772400" cy="419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AIM of Module: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To familiarize control theory, signal flows, simulation tools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To equip knowledge of analysis and design of automatic control systems(Continuous/Discrete system)</a:t>
            </a:r>
          </a:p>
          <a:p>
            <a:pPr marL="114300" indent="0" eaLnBrk="1" hangingPunct="1">
              <a:buFont typeface="Arial" charset="0"/>
              <a:buNone/>
              <a:defRPr/>
            </a:pPr>
            <a:endParaRPr lang="en-US" sz="2000" dirty="0"/>
          </a:p>
          <a:p>
            <a:pPr marL="114300" indent="0" eaLnBrk="1" hangingPunct="1">
              <a:buFont typeface="Arial" charset="0"/>
              <a:buNone/>
              <a:defRPr/>
            </a:pPr>
            <a:r>
              <a:rPr lang="en-US" sz="2000" dirty="0" smtClean="0"/>
              <a:t>Learning Outcomes:</a:t>
            </a:r>
          </a:p>
          <a:p>
            <a:pPr eaLnBrk="1" hangingPunct="1">
              <a:defRPr/>
            </a:pPr>
            <a:r>
              <a:rPr lang="en-US" sz="2000" dirty="0" smtClean="0"/>
              <a:t> A better understanding of linear systems</a:t>
            </a:r>
          </a:p>
          <a:p>
            <a:pPr eaLnBrk="1" hangingPunct="1">
              <a:defRPr/>
            </a:pPr>
            <a:r>
              <a:rPr lang="en-US" sz="2000" dirty="0"/>
              <a:t> </a:t>
            </a:r>
            <a:r>
              <a:rPr lang="en-US" sz="2000" dirty="0" smtClean="0"/>
              <a:t>An ability to develop system models, and use them to design feedback control laws to stabilize system</a:t>
            </a:r>
          </a:p>
          <a:p>
            <a:pPr eaLnBrk="1" hangingPunct="1">
              <a:defRPr/>
            </a:pPr>
            <a:r>
              <a:rPr lang="en-US" sz="2000" dirty="0"/>
              <a:t> </a:t>
            </a:r>
            <a:r>
              <a:rPr lang="en-US" sz="2000" dirty="0" smtClean="0"/>
              <a:t>Good understanding of how to control continuous systems via digital controller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sz="2000" i="1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" y="152400"/>
            <a:ext cx="8534400" cy="4572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smtClean="0">
                <a:solidFill>
                  <a:srgbClr val="FF0000"/>
                </a:solidFill>
              </a:rPr>
              <a:t>Digital Control and Automatic Control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001000" cy="41910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Method of Teaching and Learning: </a:t>
            </a:r>
          </a:p>
          <a:p>
            <a:pPr eaLnBrk="1" hangingPunct="1"/>
            <a:r>
              <a:rPr lang="en-US" dirty="0" smtClean="0"/>
              <a:t> Formal Lecture (1.5 hrs./week)</a:t>
            </a:r>
          </a:p>
          <a:p>
            <a:pPr eaLnBrk="1" hangingPunct="1"/>
            <a:r>
              <a:rPr lang="en-US" dirty="0" smtClean="0"/>
              <a:t> Tutorials-Problem solving in lecture hour (2 times)</a:t>
            </a:r>
          </a:p>
          <a:p>
            <a:pPr eaLnBrk="1" hangingPunct="1"/>
            <a:r>
              <a:rPr lang="en-US" dirty="0" smtClean="0"/>
              <a:t> Q&amp;A in Office times (2-4 pm/Mon. 9-11 am/Thu.)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Assessment:</a:t>
            </a:r>
          </a:p>
          <a:p>
            <a:pPr eaLnBrk="1" hangingPunct="1"/>
            <a:r>
              <a:rPr lang="en-US" dirty="0" smtClean="0"/>
              <a:t>Final Exam-70%, Midterm Exam-15%</a:t>
            </a:r>
          </a:p>
          <a:p>
            <a:pPr eaLnBrk="1" hangingPunct="1"/>
            <a:r>
              <a:rPr lang="en-US" dirty="0" smtClean="0"/>
              <a:t>Two times Assignments-15%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i="1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Digital Control and Automatic Control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76400"/>
            <a:ext cx="8077200" cy="4191000"/>
          </a:xfrm>
        </p:spPr>
        <p:txBody>
          <a:bodyPr/>
          <a:lstStyle/>
          <a:p>
            <a:pPr eaLnBrk="1" hangingPunct="1"/>
            <a:r>
              <a:rPr lang="en-US" dirty="0" smtClean="0"/>
              <a:t>Essential texts:</a:t>
            </a:r>
          </a:p>
          <a:p>
            <a:pPr marL="615950" lvl="2" indent="-342900" eaLnBrk="1" hangingPunct="1">
              <a:buClr>
                <a:schemeClr val="accent1"/>
              </a:buClr>
              <a:buSzPct val="85000"/>
              <a:buFont typeface="Courier New" pitchFamily="49" charset="0"/>
              <a:buChar char="o"/>
            </a:pPr>
            <a:r>
              <a:rPr lang="en-US" dirty="0" smtClean="0"/>
              <a:t>Modern Control Systems, Richard C. </a:t>
            </a:r>
            <a:r>
              <a:rPr lang="en-US" dirty="0" err="1" smtClean="0"/>
              <a:t>Dorf</a:t>
            </a:r>
            <a:r>
              <a:rPr lang="en-US" dirty="0" smtClean="0"/>
              <a:t>, Robert H. Bishop, Pearson</a:t>
            </a:r>
          </a:p>
          <a:p>
            <a:pPr eaLnBrk="1" hangingPunct="1"/>
            <a:r>
              <a:rPr lang="en-US" dirty="0" smtClean="0"/>
              <a:t>References:</a:t>
            </a:r>
          </a:p>
          <a:p>
            <a:pPr lvl="1">
              <a:buFont typeface="Courier New" pitchFamily="49" charset="0"/>
              <a:buChar char="o"/>
            </a:pPr>
            <a:r>
              <a:rPr lang="en-US" sz="1800" dirty="0"/>
              <a:t>Feedback Control of Dynamic Systems, G.F. Franklin, J.D. Powell, Abbas E-N, 6</a:t>
            </a:r>
            <a:r>
              <a:rPr lang="en-US" sz="1800" baseline="30000" dirty="0"/>
              <a:t>th</a:t>
            </a:r>
            <a:r>
              <a:rPr lang="en-US" sz="1800" dirty="0"/>
              <a:t> ed.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1800" dirty="0" smtClean="0"/>
              <a:t>Automatic Control Systems, B.C. </a:t>
            </a:r>
            <a:r>
              <a:rPr lang="en-US" sz="1800" dirty="0" err="1" smtClean="0"/>
              <a:t>Kuo</a:t>
            </a:r>
            <a:endParaRPr lang="en-US" sz="1800" dirty="0" smtClean="0"/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1800" dirty="0" smtClean="0"/>
              <a:t>Modern Control Engineering, K. Ogata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Teaching Material: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/>
              <a:t> </a:t>
            </a:r>
            <a:r>
              <a:rPr lang="en-US" sz="1800" dirty="0" smtClean="0"/>
              <a:t>Lecture Notes by Instructor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algn="ctr" eaLnBrk="1" hangingPunct="1">
              <a:buFont typeface="Wingdings" pitchFamily="2" charset="2"/>
              <a:buNone/>
            </a:pPr>
            <a:endParaRPr lang="en-US" i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152400"/>
            <a:ext cx="8534400" cy="4572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smtClean="0">
                <a:solidFill>
                  <a:srgbClr val="FF0000"/>
                </a:solidFill>
              </a:rPr>
              <a:t>Digital Control and Automatic Control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504238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Brief Syllabus(1):</a:t>
            </a:r>
          </a:p>
          <a:p>
            <a:pPr eaLnBrk="1" hangingPunct="1"/>
            <a:r>
              <a:rPr lang="en-US" dirty="0" smtClean="0"/>
              <a:t>Overview and Feedback Control(1 week)</a:t>
            </a:r>
          </a:p>
          <a:p>
            <a:pPr eaLnBrk="1" hangingPunct="1"/>
            <a:r>
              <a:rPr lang="en-US" dirty="0" smtClean="0"/>
              <a:t>Review/Dynamic models &amp; system(1 week)</a:t>
            </a:r>
          </a:p>
          <a:p>
            <a:r>
              <a:rPr lang="en-US" dirty="0"/>
              <a:t>Review/Feedback </a:t>
            </a:r>
            <a:r>
              <a:rPr lang="en-US" dirty="0" smtClean="0"/>
              <a:t>stability &amp; Root Locus(2 weeks)</a:t>
            </a:r>
          </a:p>
          <a:p>
            <a:pPr eaLnBrk="1" hangingPunct="1"/>
            <a:r>
              <a:rPr lang="en-US" dirty="0" smtClean="0"/>
              <a:t>Fuzzy control method(2 weeks)</a:t>
            </a:r>
            <a:endParaRPr lang="en-US" b="1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One time Assignment is planned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Mid Exam is planned (Week 7)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i="1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152400"/>
            <a:ext cx="8534400" cy="4572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smtClean="0">
                <a:solidFill>
                  <a:srgbClr val="FF0000"/>
                </a:solidFill>
              </a:rPr>
              <a:t>Digital Control and Automatic Control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76400"/>
            <a:ext cx="8229600" cy="4191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Brief Syllabus(2):</a:t>
            </a:r>
          </a:p>
          <a:p>
            <a:pPr eaLnBrk="1" hangingPunct="1"/>
            <a:r>
              <a:rPr lang="en-US" dirty="0" smtClean="0"/>
              <a:t>Frequency response design(1 week)</a:t>
            </a:r>
          </a:p>
          <a:p>
            <a:pPr eaLnBrk="1" hangingPunct="1"/>
            <a:r>
              <a:rPr lang="en-US" dirty="0" smtClean="0"/>
              <a:t>State space controller design(2 weeks)</a:t>
            </a:r>
          </a:p>
          <a:p>
            <a:pPr eaLnBrk="1" hangingPunct="1"/>
            <a:r>
              <a:rPr lang="en-US" dirty="0" smtClean="0"/>
              <a:t>Digital controller design(2 weeks)</a:t>
            </a:r>
          </a:p>
          <a:p>
            <a:pPr eaLnBrk="1" hangingPunct="1"/>
            <a:r>
              <a:rPr lang="en-US" dirty="0" smtClean="0"/>
              <a:t>Control system: Case study(1 week)</a:t>
            </a:r>
            <a:endParaRPr lang="en-US" b="1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One time Assignment is planned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Final Exam 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i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Digital Control and Automatic Control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66800"/>
            <a:ext cx="8226425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/>
          <a:lstStyle/>
          <a:p>
            <a:pPr algn="l" eaLnBrk="1" hangingPunct="1"/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Figure 1.1   (a) Component block diagram of a room temperature control system; (b) plot of room temperature and furnace action</a:t>
            </a:r>
          </a:p>
        </p:txBody>
      </p:sp>
      <p:pic>
        <p:nvPicPr>
          <p:cNvPr id="19459" name="Picture 4" descr="AACLHOQ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79913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2400" y="152400"/>
            <a:ext cx="85344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smtClean="0">
                <a:solidFill>
                  <a:srgbClr val="FF0000"/>
                </a:solidFill>
              </a:rPr>
              <a:t>Digital Control and Automatic Control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143000"/>
            <a:ext cx="8226425" cy="381000"/>
          </a:xfr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/>
          <a:lstStyle/>
          <a:p>
            <a:pPr algn="ctr" eaLnBrk="1" hangingPunct="1"/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Figure 1.3   Component block diagram of automobile cruise control</a:t>
            </a:r>
          </a:p>
        </p:txBody>
      </p:sp>
      <p:pic>
        <p:nvPicPr>
          <p:cNvPr id="20483" name="Picture 4" descr="AACLHOS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731520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" y="152400"/>
            <a:ext cx="85344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smtClean="0">
                <a:solidFill>
                  <a:srgbClr val="FF0000"/>
                </a:solidFill>
              </a:rPr>
              <a:t>Digital Control and Automatic Control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200" y="4343400"/>
                <a:ext cx="3810000" cy="233910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How to design controller ?</a:t>
                </a:r>
              </a:p>
              <a:p>
                <a:pPr marL="742950" lvl="1" indent="-285750">
                  <a:buFont typeface="Courier New" pitchFamily="49" charset="0"/>
                  <a:buChar char="o"/>
                </a:pPr>
                <a:r>
                  <a:rPr lang="en-US" sz="1400" dirty="0" smtClean="0"/>
                  <a:t>Time Domain</a:t>
                </a:r>
              </a:p>
              <a:p>
                <a:pPr marL="742950" lvl="1" indent="-285750">
                  <a:buFont typeface="Courier New" pitchFamily="49" charset="0"/>
                  <a:buChar char="o"/>
                </a:pPr>
                <a:r>
                  <a:rPr lang="en-US" sz="1400" dirty="0" smtClean="0"/>
                  <a:t>Frequency domain</a:t>
                </a:r>
              </a:p>
              <a:p>
                <a:pPr marL="742950" lvl="1" indent="-285750">
                  <a:buFont typeface="Courier New" pitchFamily="49" charset="0"/>
                  <a:buChar char="o"/>
                </a:pPr>
                <a:endParaRPr lang="en-US" sz="1400" dirty="0" smtClean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What’s the control objective </a:t>
                </a:r>
                <a:r>
                  <a:rPr lang="en-US" sz="1600" dirty="0">
                    <a:latin typeface="Arial" pitchFamily="34" charset="0"/>
                    <a:cs typeface="Arial" pitchFamily="34" charset="0"/>
                  </a:rPr>
                  <a:t>?</a:t>
                </a:r>
              </a:p>
              <a:p>
                <a:pPr marL="742950" lvl="1" indent="-285750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/>
                  <a:t> sense</a:t>
                </a:r>
                <a:endParaRPr lang="en-US" sz="1400" dirty="0"/>
              </a:p>
              <a:p>
                <a:pPr marL="742950" lvl="1" indent="-285750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 smtClean="0"/>
                  <a:t>criteria</a:t>
                </a:r>
              </a:p>
              <a:p>
                <a:pPr marL="742950" lvl="1" indent="-285750">
                  <a:buFont typeface="Courier New" pitchFamily="49" charset="0"/>
                  <a:buChar char="o"/>
                </a:pPr>
                <a:endParaRPr lang="en-US" sz="1400" dirty="0" smtClean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Methods ?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  <a:p>
                <a:pPr marL="742950" lvl="1" indent="-285750">
                  <a:buFont typeface="Courier New" pitchFamily="49" charset="0"/>
                  <a:buChar char="o"/>
                </a:pPr>
                <a:r>
                  <a:rPr lang="en-US" sz="1400" dirty="0" smtClean="0"/>
                  <a:t>PID/ Adaptive/Robust/Optimal/fuzzy</a:t>
                </a:r>
                <a:endParaRPr 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343400"/>
                <a:ext cx="3810000" cy="2339102"/>
              </a:xfrm>
              <a:prstGeom prst="rect">
                <a:avLst/>
              </a:prstGeom>
              <a:blipFill rotWithShape="1">
                <a:blip r:embed="rId4"/>
                <a:stretch>
                  <a:fillRect l="-640" t="-783" b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715</TotalTime>
  <Words>1640</Words>
  <Application>Microsoft Office PowerPoint</Application>
  <PresentationFormat>On-screen Show (4:3)</PresentationFormat>
  <Paragraphs>220</Paragraphs>
  <Slides>19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Digital Control and Automatic Control</vt:lpstr>
      <vt:lpstr>Digital Control and Automatic Control                               EEE327</vt:lpstr>
      <vt:lpstr>PowerPoint Presentation</vt:lpstr>
      <vt:lpstr>Digital Control and Automatic Control                               EEE327</vt:lpstr>
      <vt:lpstr>PowerPoint Presentation</vt:lpstr>
      <vt:lpstr>PowerPoint Presentation</vt:lpstr>
      <vt:lpstr>Digital Control and Automatic Control                               EEE327</vt:lpstr>
      <vt:lpstr>Figure 1.1   (a) Component block diagram of a room temperature control system; (b) plot of room temperature and furnace action</vt:lpstr>
      <vt:lpstr>Figure 1.3   Component block diagram of automobile cruise control</vt:lpstr>
      <vt:lpstr>PowerPoint Presentation</vt:lpstr>
      <vt:lpstr>Figure 1.6   Closed-loop cruise control</vt:lpstr>
      <vt:lpstr>Figure 1.7   Early historical control of liquid level and flow</vt:lpstr>
      <vt:lpstr>Figure 1.8   Drebbel’s incubator for hatching chicken eggs    Source: Adapted from Mayr, 1970</vt:lpstr>
      <vt:lpstr>Figure 1.10   Close-up of the fly-ball governor     Source: British Crown Copyright, Science Museum, London</vt:lpstr>
      <vt:lpstr>PowerPoint Presentation</vt:lpstr>
      <vt:lpstr>PowerPoint Presentation</vt:lpstr>
      <vt:lpstr>PowerPoint Presentation</vt:lpstr>
      <vt:lpstr>PowerPoint Presentation</vt:lpstr>
      <vt:lpstr>Digital Control and Automatic Control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1.1   Shearing stresses in fluids</dc:title>
  <dc:creator>scott</dc:creator>
  <cp:lastModifiedBy>Sanghyuk Lee</cp:lastModifiedBy>
  <cp:revision>61</cp:revision>
  <dcterms:created xsi:type="dcterms:W3CDTF">2009-09-02T11:05:12Z</dcterms:created>
  <dcterms:modified xsi:type="dcterms:W3CDTF">2015-09-20T13:43:22Z</dcterms:modified>
</cp:coreProperties>
</file>