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4" r:id="rId2"/>
    <p:sldId id="322" r:id="rId3"/>
    <p:sldId id="341" r:id="rId4"/>
    <p:sldId id="342" r:id="rId5"/>
    <p:sldId id="340" r:id="rId6"/>
    <p:sldId id="345" r:id="rId7"/>
    <p:sldId id="344" r:id="rId8"/>
    <p:sldId id="347" r:id="rId9"/>
    <p:sldId id="348" r:id="rId10"/>
    <p:sldId id="351" r:id="rId11"/>
    <p:sldId id="373" r:id="rId12"/>
    <p:sldId id="382" r:id="rId13"/>
    <p:sldId id="383" r:id="rId14"/>
    <p:sldId id="378" r:id="rId15"/>
    <p:sldId id="381" r:id="rId16"/>
    <p:sldId id="384" r:id="rId17"/>
    <p:sldId id="336" r:id="rId1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6" y="-29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DC0C2-CFFD-47F1-8102-0367A28112B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C519D-8A1D-4230-B185-918D503AC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6EBB8-F7A3-4B80-B6CF-E168DD1E6B7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71C0E-98B6-48E9-8CF5-20A483BD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8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130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513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884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0674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0674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7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1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9C0F-3676-401B-94D3-CBBD7CA1A3A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0C4E-5628-40A6-86F8-B03A7319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anghyuk.Lee@xjtlu.edu.c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80.png"/><Relationship Id="rId5" Type="http://schemas.openxmlformats.org/officeDocument/2006/relationships/image" Target="../media/image4.png"/><Relationship Id="rId10" Type="http://schemas.openxmlformats.org/officeDocument/2006/relationships/image" Target="../media/image70.png"/><Relationship Id="rId4" Type="http://schemas.openxmlformats.org/officeDocument/2006/relationships/image" Target="../media/image3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27584" y="1447800"/>
            <a:ext cx="7344816" cy="76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dirty="0" smtClean="0">
                <a:solidFill>
                  <a:schemeClr val="accent3"/>
                </a:solidFill>
                <a:ea typeface="ＭＳ Ｐゴシック" pitchFamily="-108" charset="-128"/>
              </a:rPr>
              <a:t>Optimal Controller and Examples</a:t>
            </a: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- Lecture 7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96686" y="2819400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  <p:extLst>
      <p:ext uri="{BB962C8B-B14F-4D97-AF65-F5344CB8AC3E}">
        <p14:creationId xmlns:p14="http://schemas.microsoft.com/office/powerpoint/2010/main" val="32584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7575" y="304800"/>
            <a:ext cx="3222377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Observer canonical form</a:t>
            </a:r>
          </a:p>
        </p:txBody>
      </p:sp>
      <p:pic>
        <p:nvPicPr>
          <p:cNvPr id="13315" name="Picture 4" descr="AACLJZZ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295400"/>
            <a:ext cx="756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4199384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Requirement for state 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When the state variables  </a:t>
                </a:r>
                <a:r>
                  <a:rPr lang="en-US" sz="2000" b="1" i="1" dirty="0" smtClean="0"/>
                  <a:t>x</a:t>
                </a:r>
                <a:r>
                  <a:rPr lang="en-US" sz="2000" dirty="0" smtClean="0"/>
                  <a:t>  are not available, how to construct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i="1" dirty="0">
                        <a:latin typeface="Cambria Math"/>
                      </a:rPr>
                      <m:t>=−</m:t>
                    </m:r>
                    <m:r>
                      <a:rPr lang="en-US" sz="2000" b="1" i="1" dirty="0">
                        <a:latin typeface="Cambria Math"/>
                      </a:rPr>
                      <m:t>𝑲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??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54" t="-5882" b="-2352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 descr="AACLKAA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9" y="1556792"/>
            <a:ext cx="80010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225516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Observer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40861" y="754661"/>
                <a:ext cx="3600400" cy="288373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Why do we design observer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Goal of observer is to provide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Observer structure(</a:t>
                </a:r>
                <a:r>
                  <a:rPr lang="en-US" sz="2000" dirty="0" err="1" smtClean="0"/>
                  <a:t>Luenberger</a:t>
                </a:r>
                <a:r>
                  <a:rPr lang="en-US" sz="2000" dirty="0" smtClean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latin typeface="Cambria Math"/>
                        </a:rPr>
                        <m:t>𝑩</m:t>
                      </m:r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latin typeface="Cambria Math"/>
                        </a:rPr>
                        <m:t>𝑳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latin typeface="Cambria Math"/>
                        </a:rPr>
                        <m:t>𝑪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 algn="ctr"/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𝐞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r>
                      <a:rPr lang="en-US" sz="2000" b="1" i="0" smtClean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61" y="754661"/>
                <a:ext cx="3600400" cy="2883738"/>
              </a:xfrm>
              <a:prstGeom prst="rect">
                <a:avLst/>
              </a:prstGeom>
              <a:blipFill rotWithShape="1">
                <a:blip r:embed="rId3"/>
                <a:stretch>
                  <a:fillRect l="-1689" t="-842" r="-3378" b="-273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VAA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0"/>
          <a:stretch/>
        </p:blipFill>
        <p:spPr bwMode="auto">
          <a:xfrm>
            <a:off x="27572" y="754661"/>
            <a:ext cx="5413289" cy="31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 txBox="1">
                <a:spLocks noChangeArrowheads="1"/>
              </p:cNvSpPr>
              <p:nvPr/>
            </p:nvSpPr>
            <p:spPr bwMode="auto">
              <a:xfrm>
                <a:off x="107505" y="3933056"/>
                <a:ext cx="8933756" cy="2808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 dirty="0" smtClean="0">
                    <a:latin typeface="+mn-lt"/>
                  </a:rPr>
                  <a:t>Taking the time derivative of the estimation error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𝐞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200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𝐞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b="0" i="1" dirty="0" smtClean="0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𝑩</m:t>
                    </m:r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𝑳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𝑪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𝐞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𝑨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𝑳𝑪</m:t>
                        </m:r>
                      </m:e>
                    </m:d>
                    <m:r>
                      <a:rPr lang="en-US" sz="2000" b="1" i="0" smtClean="0">
                        <a:latin typeface="Cambria Math"/>
                      </a:rPr>
                      <m:t>𝐞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2000" dirty="0" smtClean="0"/>
                  <a:t>We guarantee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𝐞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as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𝑡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000" dirty="0" smtClean="0"/>
                  <a:t> for any initial tracking error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𝐞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if the characteristic equation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000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sz="2000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d>
                        </m:e>
                      </m:d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>
                  <a:solidFill>
                    <a:srgbClr val="0070C0"/>
                  </a:solidFill>
                  <a:latin typeface="+mn-lt"/>
                </a:endParaRPr>
              </a:p>
              <a:p>
                <a:pPr algn="l"/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All root are in Left Half Plane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Complete Observable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↔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sz="2000" dirty="0" err="1" smtClean="0">
                    <a:solidFill>
                      <a:srgbClr val="0070C0"/>
                    </a:solidFill>
                    <a:latin typeface="+mn-lt"/>
                  </a:rPr>
                  <a:t>Observability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  <a:latin typeface="+mn-lt"/>
                  </a:rPr>
                  <a:t> has full rank</a:t>
                </a:r>
              </a:p>
            </p:txBody>
          </p:sp>
        </mc:Choice>
        <mc:Fallback xmlns="">
          <p:sp>
            <p:nvSpPr>
              <p:cNvPr id="5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5" y="3933056"/>
                <a:ext cx="8933756" cy="2808312"/>
              </a:xfrm>
              <a:prstGeom prst="rect">
                <a:avLst/>
              </a:prstGeom>
              <a:blipFill rotWithShape="1">
                <a:blip r:embed="rId5"/>
                <a:stretch>
                  <a:fillRect l="-682" t="-2376" b="-5184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333528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Observer 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Design Example</a:t>
            </a:r>
            <a:endParaRPr lang="en-US" sz="2400" dirty="0" smtClean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4785" y="764704"/>
                <a:ext cx="8933756" cy="511922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smtClean="0">
                        <a:latin typeface="Cambria Math"/>
                      </a:rPr>
                      <m:t>𝐱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smtClean="0">
                        <a:latin typeface="Cambria Math"/>
                      </a:rPr>
                      <m:t>𝐱</m:t>
                    </m:r>
                  </m:oMath>
                </a14:m>
                <a:endParaRPr lang="en-US" sz="2000" b="1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1" dirty="0" smtClean="0"/>
                  <a:t>Then, system is completely observable.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0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000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sz="2000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d>
                        </m:e>
                      </m:d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𝝃</m:t>
                      </m:r>
                      <m:sSub>
                        <m:sSubPr>
                          <m:ctrlP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b>
                          </m:sSub>
                        </m:e>
                        <m:sup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 smtClean="0"/>
              </a:p>
              <a:p>
                <a:endParaRPr lang="en-US" sz="20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  <a:ea typeface="Cambria Math"/>
                      </a:rPr>
                      <m:t>𝝃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𝟖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𝝎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𝟏𝟎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smtClean="0"/>
                  <a:t>expecting settling time of less than 0.5 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/>
                        </a:rPr>
                        <m:t>det</m:t>
                      </m:r>
                      <m:d>
                        <m:d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/>
                              <a:ea typeface="Cambria Math"/>
                            </a:rPr>
                            <m:t>λ</m:t>
                          </m:r>
                          <m:r>
                            <a:rPr lang="en-US" sz="2000" b="1" dirty="0">
                              <a:latin typeface="Cambria Math"/>
                              <a:ea typeface="Cambria Math"/>
                            </a:rPr>
                            <m:t>𝐈</m:t>
                          </m:r>
                          <m:r>
                            <a:rPr lang="en-US" sz="20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  <m:r>
                                <a:rPr lang="en-US" sz="2000" b="1" dirty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𝑳𝑪</m:t>
                              </m:r>
                            </m:e>
                          </m:d>
                        </m:e>
                      </m:d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1" i="1" dirty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sz="2000" b="1" i="1" dirty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𝟔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𝟒</m:t>
                      </m:r>
                      <m:d>
                        <m:dPr>
                          <m:ctrlP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  <a:ea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𝟔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𝟏𝟔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𝟒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d>
                    <m:r>
                      <a:rPr lang="en-US" sz="2000" b="1" i="1" dirty="0"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𝟑</m:t>
                    </m:r>
                    <m:d>
                      <m:dPr>
                        <m:ctrlPr>
                          <a:rPr lang="en-US" sz="2000" b="1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𝟏𝟎𝟎</m:t>
                    </m:r>
                  </m:oMath>
                </a14:m>
                <a:endParaRPr lang="en-US" sz="2000" dirty="0" smtClean="0"/>
              </a:p>
              <a:p>
                <a:pPr algn="ctr"/>
                <a:endParaRPr lang="en-US" sz="2000" dirty="0" smtClean="0"/>
              </a:p>
              <a:p>
                <a:r>
                  <a:rPr lang="en-US" sz="2000" dirty="0" smtClean="0"/>
                  <a:t>Observer is thus given by</a:t>
                </a:r>
              </a:p>
              <a:p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acc>
                      <m:accPr>
                        <m:chr m:val="̂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59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For initial error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𝐞</m:t>
                    </m:r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5" y="764704"/>
                <a:ext cx="8933756" cy="5119222"/>
              </a:xfrm>
              <a:prstGeom prst="rect">
                <a:avLst/>
              </a:prstGeom>
              <a:blipFill rotWithShape="1">
                <a:blip r:embed="rId3"/>
                <a:stretch>
                  <a:fillRect l="-61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AEHVAB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3"/>
          <a:stretch/>
        </p:blipFill>
        <p:spPr bwMode="auto">
          <a:xfrm>
            <a:off x="4860032" y="3641154"/>
            <a:ext cx="4283967" cy="321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6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259974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State Feedback Controller Design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65517" y="309136"/>
                <a:ext cx="3456384" cy="163121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State feedback controller </a:t>
                </a:r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  <m:r>
                      <a:rPr lang="en-US" sz="2000" b="1" i="0" dirty="0" smtClean="0">
                        <a:latin typeface="Cambria Math"/>
                      </a:rPr>
                      <m:t>=−</m:t>
                    </m:r>
                    <m:r>
                      <a:rPr lang="en-US" sz="2000" b="1" i="0" dirty="0" smtClean="0">
                        <a:latin typeface="Cambria Math"/>
                      </a:rPr>
                      <m:t>𝐊𝐱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 smtClean="0"/>
                  <a:t>Design key point : how to get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𝐊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17" y="309136"/>
                <a:ext cx="3456384" cy="1631216"/>
              </a:xfrm>
              <a:prstGeom prst="rect">
                <a:avLst/>
              </a:prstGeom>
              <a:blipFill rotWithShape="1">
                <a:blip r:embed="rId3"/>
                <a:stretch>
                  <a:fillRect l="-1406" t="-148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EHUZZ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6"/>
          <a:stretch/>
        </p:blipFill>
        <p:spPr bwMode="auto">
          <a:xfrm>
            <a:off x="107504" y="1124744"/>
            <a:ext cx="538107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5517" y="2132856"/>
                <a:ext cx="3456384" cy="440120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Separation principle</a:t>
                </a:r>
              </a:p>
              <a:p>
                <a:r>
                  <a:rPr lang="en-US" sz="2000" dirty="0" smtClean="0"/>
                  <a:t>Full state feedback + Observer Design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Two design occur independent, this provides the proof. 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Closed loop system</a:t>
                </a:r>
              </a:p>
              <a:p>
                <a:endParaRPr lang="en-US" sz="2000" b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1" i="0" dirty="0" smtClean="0"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latin typeface="Cambria Math"/>
                        </a:rPr>
                        <m:t>𝑨</m:t>
                      </m:r>
                      <m:r>
                        <a:rPr lang="en-US" sz="2000" b="1" i="0" dirty="0" smtClean="0">
                          <a:latin typeface="Cambria Math"/>
                        </a:rPr>
                        <m:t>𝐱</m:t>
                      </m:r>
                      <m:r>
                        <a:rPr lang="en-US" sz="2000" b="1" i="0" dirty="0" smtClean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𝑩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  <m:r>
                      <a:rPr lang="en-US" sz="2000" b="1" i="0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𝑩</m:t>
                    </m:r>
                    <m:r>
                      <a:rPr lang="en-US" sz="2000" b="1" i="0" dirty="0" smtClean="0">
                        <a:latin typeface="Cambria Math"/>
                      </a:rPr>
                      <m:t>𝐊𝐱</m:t>
                    </m:r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sz="2000" b="1" i="0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sz="2000" b="1" i="0" dirty="0" smtClean="0">
                            <a:latin typeface="Cambria Math"/>
                          </a:rPr>
                          <m:t>𝐊</m:t>
                        </m:r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det</m:t>
                    </m:r>
                    <m:r>
                      <a:rPr lang="en-US" sz="2000" b="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000" b="0" i="1" dirty="0" smtClean="0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sz="2000" b="1" i="0" dirty="0" smtClean="0">
                        <a:latin typeface="Cambria Math"/>
                        <a:ea typeface="Cambria Math"/>
                      </a:rPr>
                      <m:t>𝐈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sz="20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𝑨</m:t>
                        </m:r>
                        <m:r>
                          <a:rPr lang="en-US" sz="2000" b="1" i="0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  <a:ea typeface="Cambria Math"/>
                          </a:rPr>
                          <m:t>𝑩</m:t>
                        </m:r>
                        <m:r>
                          <a:rPr lang="en-US" sz="2000" b="1" i="0" dirty="0" smtClean="0">
                            <a:latin typeface="Cambria Math"/>
                            <a:ea typeface="Cambria Math"/>
                          </a:rPr>
                          <m:t>𝐊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)=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US" sz="2000" dirty="0" smtClean="0"/>
                  <a:t>Satisfy closed loop eigenvalues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17" y="2132856"/>
                <a:ext cx="3456384" cy="4401205"/>
              </a:xfrm>
              <a:prstGeom prst="rect">
                <a:avLst/>
              </a:prstGeom>
              <a:blipFill rotWithShape="1">
                <a:blip r:embed="rId5"/>
                <a:stretch>
                  <a:fillRect l="-1757" t="-552" r="-1933" b="-138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4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20749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Integration of Estimator and Observer </a:t>
            </a:r>
          </a:p>
        </p:txBody>
      </p:sp>
      <p:pic>
        <p:nvPicPr>
          <p:cNvPr id="6" name="Picture 2" descr="AAEHVAC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"/>
          <a:stretch/>
        </p:blipFill>
        <p:spPr bwMode="auto">
          <a:xfrm>
            <a:off x="539552" y="980728"/>
            <a:ext cx="8229600" cy="267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 bwMode="auto">
              <a:xfrm>
                <a:off x="45840" y="3660325"/>
                <a:ext cx="4608512" cy="309009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 dirty="0" smtClean="0">
                    <a:latin typeface="+mn-lt"/>
                  </a:rPr>
                  <a:t>It is rational to consider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r>
                        <a:rPr lang="en-US" sz="2000" b="1" i="1" smtClean="0">
                          <a:latin typeface="Cambria Math"/>
                        </a:rPr>
                        <m:t>𝑲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b="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Because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n-lt"/>
                  </a:rPr>
                  <a:t> are not available.</a:t>
                </a:r>
              </a:p>
              <a:p>
                <a:pPr algn="l"/>
                <a:endParaRPr lang="en-US" sz="2000" dirty="0" smtClean="0">
                  <a:latin typeface="+mn-lt"/>
                </a:endParaRPr>
              </a:p>
              <a:p>
                <a:pPr algn="l"/>
                <a:r>
                  <a:rPr lang="en-US" sz="2000" dirty="0" smtClean="0">
                    <a:latin typeface="+mn-lt"/>
                  </a:rPr>
                  <a:t>Combine with observer structure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𝑩</m:t>
                      </m:r>
                      <m:r>
                        <a:rPr lang="en-US" sz="2000" i="1">
                          <a:latin typeface="Cambria Math"/>
                        </a:rPr>
                        <m:t>𝑢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𝑪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l"/>
                <a:r>
                  <a:rPr lang="en-US" sz="2000" dirty="0" smtClean="0">
                    <a:latin typeface="+mn-lt"/>
                  </a:rPr>
                  <a:t>It replaced as</a:t>
                </a:r>
              </a:p>
              <a:p>
                <a:pPr algn="l"/>
                <a:r>
                  <a:rPr lang="en-US" sz="2000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</a:rPr>
                      <m:t>𝑩𝑲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</a:rPr>
                      <m:t>𝑳𝑪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𝑳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algn="l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=−</m:t>
                    </m:r>
                    <m:r>
                      <a:rPr lang="en-US" sz="2000" b="1" i="1">
                        <a:latin typeface="Cambria Math"/>
                      </a:rPr>
                      <m:t>𝑲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40" y="3660325"/>
                <a:ext cx="4608512" cy="3090096"/>
              </a:xfrm>
              <a:prstGeom prst="rect">
                <a:avLst/>
              </a:prstGeom>
              <a:blipFill rotWithShape="1">
                <a:blip r:embed="rId4"/>
                <a:stretch>
                  <a:fillRect l="-1319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26650" y="3642604"/>
                <a:ext cx="4320480" cy="306930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Combine estimation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𝐞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𝐱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𝑩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𝑳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𝑳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𝐞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 i="1">
                        <a:latin typeface="Cambria Math"/>
                      </a:rPr>
                      <m:t>)=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𝑳𝑪</m:t>
                        </m:r>
                      </m:e>
                    </m:d>
                    <m:r>
                      <a:rPr lang="en-US" b="1">
                        <a:latin typeface="Cambria Math"/>
                      </a:rPr>
                      <m:t>𝐞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same as before</a:t>
                </a:r>
              </a:p>
              <a:p>
                <a:endParaRPr lang="en-US" dirty="0"/>
              </a:p>
              <a:p>
                <a:r>
                  <a:rPr lang="en-US" dirty="0" smtClean="0"/>
                  <a:t>For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𝑨</m:t>
                    </m:r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𝑨</m:t>
                    </m:r>
                    <m:r>
                      <a:rPr lang="en-US" b="1" i="0" dirty="0" smtClean="0">
                        <a:latin typeface="Cambria Math"/>
                      </a:rPr>
                      <m:t>𝐱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latin typeface="Cambria Math"/>
                      </a:rPr>
                      <m:t>𝑩𝑲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1" i="0" dirty="0" smtClean="0">
                        <a:latin typeface="Cambria Math"/>
                      </a:rPr>
                      <m:t>𝐱</m:t>
                    </m:r>
                    <m:r>
                      <a:rPr lang="en-US" b="1" i="0" dirty="0" smtClean="0">
                        <a:latin typeface="Cambria Math"/>
                      </a:rPr>
                      <m:t>−</m:t>
                    </m:r>
                    <m:r>
                      <a:rPr lang="en-US" b="1" i="0" dirty="0" smtClean="0">
                        <a:latin typeface="Cambria Math"/>
                      </a:rPr>
                      <m:t>𝐞</m:t>
                    </m:r>
                  </m:oMath>
                </a14:m>
                <a:r>
                  <a:rPr lang="en-US" b="1" dirty="0" smtClean="0"/>
                  <a:t>,</a:t>
                </a:r>
              </a:p>
              <a:p>
                <a:r>
                  <a:rPr lang="en-US" dirty="0" smtClean="0"/>
                  <a:t>Then,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𝑨</m:t>
                        </m:r>
                        <m:r>
                          <a:rPr lang="en-US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𝑩𝑲</m:t>
                        </m:r>
                      </m:e>
                    </m:d>
                    <m:r>
                      <a:rPr lang="en-US" b="1" dirty="0">
                        <a:latin typeface="Cambria Math"/>
                      </a:rPr>
                      <m:t>𝐱</m:t>
                    </m:r>
                    <m:r>
                      <a:rPr lang="en-US" b="1" i="0" dirty="0" smtClean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𝑩𝑲</m:t>
                    </m:r>
                    <m:r>
                      <a:rPr lang="en-US" b="1" i="0" dirty="0" smtClean="0">
                        <a:latin typeface="Cambria Math"/>
                      </a:rPr>
                      <m:t>𝐞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Finally,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𝐞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𝑩𝑲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𝑳𝑪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</m:mr>
                          <m:m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650" y="3642604"/>
                <a:ext cx="4320480" cy="3069302"/>
              </a:xfrm>
              <a:prstGeom prst="rect">
                <a:avLst/>
              </a:prstGeom>
              <a:blipFill rotWithShape="1">
                <a:blip r:embed="rId5"/>
                <a:stretch>
                  <a:fillRect l="-985" t="-7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4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20749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Integration of Estimator and Observer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51520" y="836712"/>
                <a:ext cx="8568952" cy="552779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Characteristic Eq.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n-US" b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𝐈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𝐀</m:t>
                                  </m:r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𝐁𝐊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det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𝐈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b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𝐀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𝐋𝐂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:endParaRPr lang="en-US" i="1" dirty="0" smtClean="0">
                  <a:latin typeface="Cambria Math"/>
                </a:endParaRPr>
              </a:p>
              <a:p>
                <a:r>
                  <a:rPr lang="en-US" dirty="0" smtClean="0"/>
                  <a:t>If the root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λ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𝐈</m:t>
                            </m:r>
                            <m:r>
                              <a:rPr lang="en-US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/>
                                    <a:ea typeface="Cambria Math"/>
                                  </a:rPr>
                                  <m:t>𝐀</m:t>
                                </m:r>
                                <m:r>
                                  <a:rPr lang="en-US" b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/>
                                    <a:ea typeface="Cambria Math"/>
                                  </a:rPr>
                                  <m:t>𝐁𝐊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λ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𝐈</m:t>
                            </m:r>
                            <m:r>
                              <a:rPr lang="en-US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/>
                                    <a:ea typeface="Cambria Math"/>
                                  </a:rPr>
                                  <m:t>𝐀</m:t>
                                </m:r>
                                <m:r>
                                  <a:rPr lang="en-US" b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/>
                                    <a:ea typeface="Cambria Math"/>
                                  </a:rPr>
                                  <m:t>𝐋𝐂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lie in the left half plane, then the overall system is stable. Therefore, employing the strategy of using the state estimates for the feedback is in fact a good strategy.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this case, full state feedback law and the observer design can be done with independently =&gt; </a:t>
                </a:r>
                <a:r>
                  <a:rPr lang="en-US" b="1" dirty="0" smtClean="0"/>
                  <a:t>separation principle</a:t>
                </a:r>
                <a:endParaRPr lang="en-US" b="1" dirty="0"/>
              </a:p>
              <a:p>
                <a:endParaRPr lang="en-US" dirty="0" smtClean="0"/>
              </a:p>
              <a:p>
                <a:r>
                  <a:rPr lang="en-US" u="sng" dirty="0" smtClean="0"/>
                  <a:t>For compensator Transfer Function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b="1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𝑩𝑲</m:t>
                    </m:r>
                    <m:r>
                      <a:rPr lang="en-US" b="1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𝑳𝑪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𝑳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,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b="1" i="1">
                        <a:latin typeface="Cambria Math"/>
                      </a:rPr>
                      <m:t>𝑲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𝐗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𝑨</m:t>
                    </m:r>
                    <m:r>
                      <a:rPr lang="en-US" b="1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𝑩𝑲</m:t>
                    </m:r>
                    <m:r>
                      <a:rPr lang="en-US" b="1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𝑳𝑪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𝑳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b="1" i="1">
                        <a:latin typeface="Cambria Math"/>
                      </a:rPr>
                      <m:t>𝑲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algn="ctr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U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𝑲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𝑰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−(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𝑩𝑲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𝑳𝑪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568952" cy="5527795"/>
              </a:xfrm>
              <a:prstGeom prst="rect">
                <a:avLst/>
              </a:prstGeom>
              <a:blipFill rotWithShape="1">
                <a:blip r:embed="rId3"/>
                <a:stretch>
                  <a:fillRect l="-497" t="-44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827584" y="476672"/>
            <a:ext cx="7416824" cy="39604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b="1" i="1" dirty="0" smtClean="0">
                <a:solidFill>
                  <a:schemeClr val="tx1"/>
                </a:solidFill>
                <a:latin typeface="+mn-lt"/>
                <a:ea typeface="ＭＳ Ｐゴシック" pitchFamily="-108" charset="-128"/>
              </a:rPr>
              <a:t>End of Lecture</a:t>
            </a: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endParaRPr lang="en-US" sz="2800" b="1" dirty="0" smtClean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endParaRPr lang="en-US" sz="2800" b="1" dirty="0">
              <a:solidFill>
                <a:schemeClr val="accent3"/>
              </a:solidFill>
              <a:latin typeface="+mn-lt"/>
              <a:ea typeface="ＭＳ Ｐゴシック" pitchFamily="-108" charset="-128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3"/>
                </a:solidFill>
                <a:ea typeface="ＭＳ Ｐゴシック" pitchFamily="-108" charset="-128"/>
              </a:rPr>
              <a:t>Optimal Controller and Examples </a:t>
            </a:r>
            <a:r>
              <a:rPr lang="en-US" sz="2800" b="1" dirty="0" smtClean="0">
                <a:solidFill>
                  <a:schemeClr val="accent3"/>
                </a:solidFill>
                <a:latin typeface="+mn-lt"/>
                <a:ea typeface="ＭＳ Ｐゴシック" pitchFamily="-108" charset="-128"/>
              </a:rPr>
              <a:t>- Lecture 7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7700" y="4005064"/>
            <a:ext cx="7772400" cy="2514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hlinkClick r:id="rId3"/>
              </a:rPr>
              <a:t>Sanghyuk.Lee@xjtlu.edu.cn</a:t>
            </a:r>
            <a:endParaRPr lang="en-US" dirty="0" smtClean="0"/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  <p:extLst>
      <p:ext uri="{BB962C8B-B14F-4D97-AF65-F5344CB8AC3E}">
        <p14:creationId xmlns:p14="http://schemas.microsoft.com/office/powerpoint/2010/main" val="14552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4631432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Optimal Controller Design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404" y="836712"/>
            <a:ext cx="8790084" cy="16312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Third order system with full state feedback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DC motor to move a set of test probes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Low through out and high degree of error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Automating require placing a plug across the leads of a part and testing for continuity/</a:t>
            </a:r>
            <a:r>
              <a:rPr lang="en-US" sz="2000" dirty="0" err="1" smtClean="0"/>
              <a:t>resistence</a:t>
            </a:r>
            <a:r>
              <a:rPr lang="en-US" sz="2000" dirty="0" smtClean="0"/>
              <a:t>/functionality 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2" descr="AABSPFY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3"/>
          <a:stretch/>
        </p:blipFill>
        <p:spPr bwMode="auto">
          <a:xfrm>
            <a:off x="457200" y="3140968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4631432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Optimal Controller Design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86260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DC motor with encoded disk to measure position and velocity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Select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862608"/>
              </a:xfrm>
              <a:prstGeom prst="rect">
                <a:avLst/>
              </a:prstGeom>
              <a:blipFill rotWithShape="1">
                <a:blip r:embed="rId3"/>
                <a:stretch>
                  <a:fillRect l="-554" t="-2778" b="-208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ABSPFZ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4"/>
          <a:stretch/>
        </p:blipFill>
        <p:spPr bwMode="auto">
          <a:xfrm>
            <a:off x="457200" y="2852936"/>
            <a:ext cx="8229600" cy="35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6143600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Full state feedback Controller Design Example</a:t>
            </a:r>
          </a:p>
        </p:txBody>
      </p:sp>
      <p:pic>
        <p:nvPicPr>
          <p:cNvPr id="6" name="Picture 2" descr="AAEHVAL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4"/>
          <a:stretch/>
        </p:blipFill>
        <p:spPr bwMode="auto">
          <a:xfrm>
            <a:off x="454646" y="1988840"/>
            <a:ext cx="8229600" cy="135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AAEHVAM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709319" y="4297079"/>
            <a:ext cx="8229600" cy="256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404" y="836712"/>
                <a:ext cx="8790084" cy="70788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State variable feedback is available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brk m:alnAt="7"/>
                      </m:rP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brk m:alnAt="7"/>
                      </m:rP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554" t="-3390" b="-1355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3112" y="3563855"/>
            <a:ext cx="879008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Goal is settling time with a 2% criterion and overshoot of less than 4%</a:t>
            </a:r>
          </a:p>
        </p:txBody>
      </p:sp>
    </p:spTree>
    <p:extLst>
      <p:ext uri="{BB962C8B-B14F-4D97-AF65-F5344CB8AC3E}">
        <p14:creationId xmlns:p14="http://schemas.microsoft.com/office/powerpoint/2010/main" val="7268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92757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Full state feedback Controller Design Example</a:t>
            </a:r>
            <a:endParaRPr lang="en-US" sz="2400" dirty="0" smtClean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To achieve an accurate output position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, and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determine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State variable model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287" y="1988840"/>
                <a:ext cx="8790084" cy="121398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>
                        <a:latin typeface="Cambria Math"/>
                      </a:rPr>
                      <m:t>𝐱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7" y="1988840"/>
                <a:ext cx="8790084" cy="1213987"/>
              </a:xfrm>
              <a:prstGeom prst="rect">
                <a:avLst/>
              </a:prstGeom>
              <a:blipFill rotWithShape="1">
                <a:blip r:embed="rId4"/>
                <a:stretch>
                  <a:fillRect b="-99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404" y="3299302"/>
                <a:ext cx="8790084" cy="344241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Substituting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𝑟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000" dirty="0" smtClean="0"/>
              </a:p>
              <a:p>
                <a:r>
                  <a:rPr lang="en-US" sz="2000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b="0" dirty="0" smtClean="0"/>
                  <a:t>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latin typeface="Cambria Math"/>
                        </a:rPr>
                        <m:t>𝐝𝐞𝐭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𝐾</m:t>
                                </m:r>
                              </m:e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𝐾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+(5+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0" dirty="0" smtClean="0"/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b="0" dirty="0" smtClean="0"/>
                  <a:t>Yielding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+6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+5</m:t>
                    </m:r>
                    <m:r>
                      <a:rPr lang="en-US" sz="2000" b="0" i="1" smtClean="0"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𝐾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𝐾</m:t>
                    </m:r>
                    <m:r>
                      <a:rPr lang="en-US" sz="2000" b="0" i="1" dirty="0" smtClean="0">
                        <a:latin typeface="Cambria Math"/>
                      </a:rPr>
                      <m:t>𝑠</m:t>
                    </m:r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𝐾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𝑠</m:t>
                    </m:r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𝐾</m:t>
                    </m:r>
                    <m:r>
                      <a:rPr lang="en-US" sz="2000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3299302"/>
                <a:ext cx="8790084" cy="3442417"/>
              </a:xfrm>
              <a:prstGeom prst="rect">
                <a:avLst/>
              </a:prstGeom>
              <a:blipFill rotWithShape="1">
                <a:blip r:embed="rId5"/>
                <a:stretch>
                  <a:fillRect l="-693" t="-7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92757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Full state feedback Controller Design Example</a:t>
            </a:r>
            <a:endParaRPr lang="en-US" sz="2400" dirty="0" smtClean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957" y="648453"/>
                <a:ext cx="8790084" cy="9199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We can plot a root locus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𝐾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)/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57" y="648453"/>
                <a:ext cx="8790084" cy="919932"/>
              </a:xfrm>
              <a:prstGeom prst="rect">
                <a:avLst/>
              </a:prstGeom>
              <a:blipFill rotWithShape="1">
                <a:blip r:embed="rId3"/>
                <a:stretch>
                  <a:fillRect l="-485" t="-261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957" y="1593954"/>
                <a:ext cx="8790084" cy="118295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 Setting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20</m:t>
                    </m:r>
                  </m:oMath>
                </a14:m>
                <a:r>
                  <a:rPr lang="en-US" sz="2000" b="1" dirty="0" smtClean="0"/>
                  <a:t> , we place the zeros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𝒔</m:t>
                    </m:r>
                    <m:r>
                      <a:rPr lang="en-US" sz="2000" b="1" i="1" smtClean="0">
                        <a:latin typeface="Cambria Math"/>
                      </a:rPr>
                      <m:t>=−</m:t>
                    </m:r>
                    <m:r>
                      <a:rPr lang="en-US" sz="2000" b="1" i="1" smtClean="0"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In order to pull the locus to the left in the s-plane,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8</m:t>
                    </m:r>
                    <m:r>
                      <a:rPr lang="en-US" sz="2000" b="0" i="1" dirty="0" smtClean="0">
                        <a:latin typeface="Cambria Math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20</m:t>
                    </m:r>
                  </m:oMath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</a:rPr>
                        <m:t>1</m:t>
                      </m:r>
                      <m:r>
                        <a:rPr lang="en-US" sz="20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</a:rPr>
                        <m:t>0</m:t>
                      </m:r>
                      <m:r>
                        <a:rPr lang="en-US" sz="2000" b="0" i="1" dirty="0" smtClean="0">
                          <a:latin typeface="Cambria Math"/>
                        </a:rPr>
                        <m:t>.</m:t>
                      </m:r>
                      <m:r>
                        <a:rPr lang="en-US" sz="2000" b="0" i="1" dirty="0" smtClean="0">
                          <a:latin typeface="Cambria Math"/>
                        </a:rPr>
                        <m:t>35</m:t>
                      </m:r>
                      <m:r>
                        <a:rPr lang="en-US" sz="20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</a:rPr>
                        <m:t>0</m:t>
                      </m:r>
                      <m:r>
                        <a:rPr lang="en-US" sz="2000" b="0" i="1" dirty="0" smtClean="0">
                          <a:latin typeface="Cambria Math"/>
                        </a:rPr>
                        <m:t>.</m:t>
                      </m:r>
                      <m:r>
                        <a:rPr lang="en-US" sz="2000" b="0" i="1" dirty="0" smtClean="0">
                          <a:latin typeface="Cambria Math"/>
                        </a:rPr>
                        <m:t>05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57" y="1593954"/>
                <a:ext cx="8790084" cy="1182953"/>
              </a:xfrm>
              <a:prstGeom prst="rect">
                <a:avLst/>
              </a:prstGeom>
              <a:blipFill rotWithShape="1">
                <a:blip r:embed="rId4"/>
                <a:stretch>
                  <a:fillRect l="-623" t="-203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BSPGE0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"/>
          <a:stretch/>
        </p:blipFill>
        <p:spPr bwMode="auto">
          <a:xfrm>
            <a:off x="454646" y="2924943"/>
            <a:ext cx="8229600" cy="392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7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52400"/>
            <a:ext cx="5999584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Full state feedback Controller Design Example</a:t>
            </a:r>
            <a:endParaRPr lang="en-US" sz="2400" dirty="0" smtClean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𝐾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12</m:t>
                    </m:r>
                  </m:oMath>
                </a14:m>
                <a:r>
                  <a:rPr lang="en-US" sz="2000" dirty="0" smtClean="0"/>
                  <a:t>, the root lie on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76</m:t>
                    </m:r>
                  </m:oMath>
                </a14:m>
                <a:r>
                  <a:rPr lang="en-US" sz="2000" dirty="0" smtClean="0"/>
                  <a:t> line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05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we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𝑎𝑣𝑒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240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. 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The roots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240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are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10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62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69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±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ABSPGF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8"/>
          <a:stretch/>
        </p:blipFill>
        <p:spPr bwMode="auto">
          <a:xfrm>
            <a:off x="463357" y="2283804"/>
            <a:ext cx="8229600" cy="457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228600"/>
            <a:ext cx="3047256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State Space Realization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14399"/>
            <a:ext cx="7239000" cy="1015663"/>
          </a:xfrm>
          <a:prstGeom prst="rect">
            <a:avLst/>
          </a:prstGeom>
          <a:noFill/>
          <a:ln w="6350" cmpd="sng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Study more general models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Idea of geometry into differential equations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Connect internal and external descriptions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2286000"/>
                <a:ext cx="7239000" cy="119821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𝐺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7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zeros, poles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Control canonical form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86000"/>
                <a:ext cx="7239000" cy="1198213"/>
              </a:xfrm>
              <a:prstGeom prst="rect">
                <a:avLst/>
              </a:prstGeom>
              <a:blipFill rotWithShape="1">
                <a:blip r:embed="rId3"/>
                <a:stretch>
                  <a:fillRect l="-588" b="-753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AACLJZW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1401"/>
            <a:ext cx="6732587" cy="316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5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7951" y="228600"/>
            <a:ext cx="3184850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State Space Realization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914400"/>
                <a:ext cx="3048000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=−</m:t>
                    </m:r>
                    <m:r>
                      <a:rPr lang="en-US" sz="2000" b="0" i="1" dirty="0" smtClean="0">
                        <a:latin typeface="Cambria Math"/>
                      </a:rPr>
                      <m:t>7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−</m:t>
                    </m:r>
                    <m:r>
                      <a:rPr lang="en-US" sz="2000" b="0" i="1" dirty="0" smtClean="0">
                        <a:latin typeface="Cambria Math"/>
                      </a:rPr>
                      <m:t>12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3048000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1394" b="-769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2133600"/>
                <a:ext cx="3048000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𝐜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  <m:r>
                      <a:rPr lang="en-US" sz="2000" b="1" i="0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𝐜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𝐂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𝐜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33600"/>
                <a:ext cx="3048000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394" b="-1186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182" y="3048000"/>
                <a:ext cx="3509818" cy="93782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𝐜</m:t>
                        </m:r>
                      </m:sub>
                    </m:sSub>
                    <m:r>
                      <a:rPr lang="en-US" sz="2000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𝐜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𝐂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𝐜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2" y="3048000"/>
                <a:ext cx="3509818" cy="937821"/>
              </a:xfrm>
              <a:prstGeom prst="rect">
                <a:avLst/>
              </a:prstGeom>
              <a:blipFill rotWithShape="1">
                <a:blip r:embed="rId5"/>
                <a:stretch>
                  <a:fillRect l="-1211" b="-576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AACLJZX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8599"/>
            <a:ext cx="4572001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76800" y="4191000"/>
                <a:ext cx="3733800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𝐳</m:t>
                        </m:r>
                      </m:e>
                    </m:acc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𝐳</m:t>
                    </m:r>
                    <m:r>
                      <a:rPr lang="en-US" sz="2000" b="1" i="0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𝐂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𝐳</m:t>
                    </m:r>
                    <m:r>
                      <a:rPr lang="en-US" sz="2000" b="1" i="0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191000"/>
                <a:ext cx="3733800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1138" b="-110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76799" y="5181600"/>
                <a:ext cx="3738419" cy="91332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US" sz="2000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𝐁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𝐂</m:t>
                        </m:r>
                      </m:e>
                      <m:sub>
                        <m:r>
                          <a:rPr lang="en-US" sz="2000" b="1" i="0" dirty="0" smtClean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5181600"/>
                <a:ext cx="3738419" cy="913327"/>
              </a:xfrm>
              <a:prstGeom prst="rect">
                <a:avLst/>
              </a:prstGeom>
              <a:blipFill rotWithShape="1">
                <a:blip r:embed="rId8"/>
                <a:stretch>
                  <a:fillRect l="-1138" b="-855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876798" y="6248400"/>
            <a:ext cx="3738419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Modal canonical form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720729" y="152400"/>
            <a:ext cx="2819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>
                <a:latin typeface="Arial" charset="0"/>
              </a:rPr>
              <a:t>Controller canonical form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5943600" y="927219"/>
            <a:ext cx="27432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mtClean="0">
                <a:solidFill>
                  <a:srgbClr val="0070C0"/>
                </a:solidFill>
                <a:latin typeface="+mn-lt"/>
              </a:rPr>
              <a:t>Similarity transform</a:t>
            </a:r>
            <a:endParaRPr lang="en-US" sz="2400" dirty="0" smtClean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9200" y="1524000"/>
                <a:ext cx="3617708" cy="70788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r>
                      <a:rPr lang="en-US" sz="2000" b="1" i="0" dirty="0" smtClean="0">
                        <a:latin typeface="Cambria Math"/>
                      </a:rPr>
                      <m:t>𝐅𝐱</m:t>
                    </m:r>
                    <m:r>
                      <a:rPr lang="en-US" sz="2000" b="1" i="0" dirty="0" smtClean="0">
                        <a:latin typeface="Cambria Math"/>
                      </a:rPr>
                      <m:t>+</m:t>
                    </m:r>
                    <m:r>
                      <a:rPr lang="en-US" sz="2000" b="1" i="0" dirty="0" smtClean="0">
                        <a:latin typeface="Cambria Math"/>
                      </a:rPr>
                      <m:t>𝐆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u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1" i="0" dirty="0" smtClean="0">
                        <a:latin typeface="Cambria Math"/>
                      </a:rPr>
                      <m:t>𝐇𝐱</m:t>
                    </m:r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𝐽𝑢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524000"/>
                <a:ext cx="3617708" cy="707886"/>
              </a:xfrm>
              <a:prstGeom prst="rect">
                <a:avLst/>
              </a:prstGeom>
              <a:blipFill rotWithShape="1">
                <a:blip r:embed="rId9"/>
                <a:stretch>
                  <a:fillRect l="-1176" b="-11864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29200" y="2441376"/>
                <a:ext cx="3657600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1" dirty="0" smtClean="0">
                    <a:latin typeface="+mn-lt"/>
                  </a:rPr>
                  <a:t>x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r>
                      <a:rPr lang="en-US" sz="2000" b="1" i="0" dirty="0" smtClean="0">
                        <a:latin typeface="Cambria Math"/>
                      </a:rPr>
                      <m:t>𝐓𝐳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𝐳</m:t>
                        </m:r>
                      </m:e>
                    </m:acc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r>
                      <a:rPr lang="en-US" sz="2000" b="1" i="0" dirty="0" smtClean="0">
                        <a:latin typeface="Cambria Math"/>
                      </a:rPr>
                      <m:t>𝐀𝐳</m:t>
                    </m:r>
                    <m:r>
                      <a:rPr lang="en-US" sz="2000" b="1" i="0" dirty="0" smtClean="0">
                        <a:latin typeface="Cambria Math"/>
                      </a:rPr>
                      <m:t>+</m:t>
                    </m:r>
                    <m:r>
                      <a:rPr lang="en-US" sz="2000" b="1" i="0" dirty="0" smtClean="0">
                        <a:latin typeface="Cambria Math"/>
                      </a:rPr>
                      <m:t>𝐁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u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441376"/>
                <a:ext cx="3657600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163" t="-5882" b="-2352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46107" y="2971800"/>
                <a:ext cx="3340693" cy="4070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𝐀</m:t>
                    </m:r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dirty="0" smtClean="0">
                            <a:latin typeface="Cambria Math"/>
                          </a:rPr>
                          <m:t>𝐓</m:t>
                        </m:r>
                      </m:e>
                      <m:sup>
                        <m:r>
                          <a:rPr lang="en-US" sz="2000" b="1" i="0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0" dirty="0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b="1" i="0" dirty="0" smtClean="0">
                        <a:latin typeface="Cambria Math"/>
                      </a:rPr>
                      <m:t>𝐅𝐓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0" dirty="0">
                        <a:latin typeface="Cambria Math"/>
                      </a:rPr>
                      <m:t>𝐁</m:t>
                    </m:r>
                    <m:r>
                      <a:rPr lang="en-US" sz="2000" b="1" i="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 dirty="0">
                            <a:latin typeface="Cambria Math"/>
                          </a:rPr>
                          <m:t>𝐓</m:t>
                        </m:r>
                      </m:e>
                      <m:sup>
                        <m:r>
                          <a:rPr lang="en-US" sz="2000" b="1" i="0" dirty="0">
                            <a:latin typeface="Cambria Math"/>
                          </a:rPr>
                          <m:t>−</m:t>
                        </m:r>
                        <m:r>
                          <a:rPr lang="en-US" sz="2000" b="1" i="0" dirty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b="1" i="0" dirty="0" smtClean="0">
                        <a:latin typeface="Cambria Math"/>
                      </a:rPr>
                      <m:t>𝐆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107" y="2971800"/>
                <a:ext cx="3340693" cy="407099"/>
              </a:xfrm>
              <a:prstGeom prst="rect">
                <a:avLst/>
              </a:prstGeom>
              <a:blipFill rotWithShape="1">
                <a:blip r:embed="rId11"/>
                <a:stretch>
                  <a:fillRect l="-1455" t="-2941" b="-25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</TotalTime>
  <Words>1779</Words>
  <Application>Microsoft Office PowerPoint</Application>
  <PresentationFormat>On-screen Show (4:3)</PresentationFormat>
  <Paragraphs>168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Optimal Controller Design Example</vt:lpstr>
      <vt:lpstr>Optimal Controller Design Example</vt:lpstr>
      <vt:lpstr>Full state feedback Controller Design Example</vt:lpstr>
      <vt:lpstr>Full state feedback Controller Design Example</vt:lpstr>
      <vt:lpstr>Full state feedback Controller Design Example</vt:lpstr>
      <vt:lpstr>Full state feedback Controller Design Example</vt:lpstr>
      <vt:lpstr>State Space Realization</vt:lpstr>
      <vt:lpstr>State Space Realization</vt:lpstr>
      <vt:lpstr>Observer canonical form</vt:lpstr>
      <vt:lpstr>Requirement for state feedback</vt:lpstr>
      <vt:lpstr>Observer Design</vt:lpstr>
      <vt:lpstr>Observer Design Example</vt:lpstr>
      <vt:lpstr>State Feedback Controller Design </vt:lpstr>
      <vt:lpstr>Integration of Estimator and Observer </vt:lpstr>
      <vt:lpstr>Integration of Estimator and Observer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Response</dc:title>
  <dc:creator>Sanghyuk Lee</dc:creator>
  <cp:lastModifiedBy>Sanghyuk Lee</cp:lastModifiedBy>
  <cp:revision>230</cp:revision>
  <cp:lastPrinted>2011-09-27T01:19:25Z</cp:lastPrinted>
  <dcterms:created xsi:type="dcterms:W3CDTF">2011-09-17T06:29:14Z</dcterms:created>
  <dcterms:modified xsi:type="dcterms:W3CDTF">2018-12-04T02:50:57Z</dcterms:modified>
</cp:coreProperties>
</file>