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38" r:id="rId2"/>
    <p:sldId id="347" r:id="rId3"/>
    <p:sldId id="348" r:id="rId4"/>
    <p:sldId id="349" r:id="rId5"/>
    <p:sldId id="339" r:id="rId6"/>
    <p:sldId id="352" r:id="rId7"/>
    <p:sldId id="353" r:id="rId8"/>
    <p:sldId id="354" r:id="rId9"/>
    <p:sldId id="355" r:id="rId10"/>
    <p:sldId id="356" r:id="rId11"/>
    <p:sldId id="357" r:id="rId12"/>
    <p:sldId id="359" r:id="rId13"/>
    <p:sldId id="360" r:id="rId14"/>
    <p:sldId id="361" r:id="rId15"/>
    <p:sldId id="364" r:id="rId16"/>
    <p:sldId id="362" r:id="rId17"/>
    <p:sldId id="363" r:id="rId18"/>
    <p:sldId id="365" r:id="rId19"/>
    <p:sldId id="336" r:id="rId20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DC0C2-CFFD-47F1-8102-0367A28112B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C519D-8A1D-4230-B185-918D503A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18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6EBB8-F7A3-4B80-B6CF-E168DD1E6B7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71C0E-98B6-48E9-8CF5-20A483BD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3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9C0F-3676-401B-94D3-CBBD7CA1A3A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0C4E-5628-40A6-86F8-B03A731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9C0F-3676-401B-94D3-CBBD7CA1A3A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0C4E-5628-40A6-86F8-B03A731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0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9C0F-3676-401B-94D3-CBBD7CA1A3A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0C4E-5628-40A6-86F8-B03A731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7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9C0F-3676-401B-94D3-CBBD7CA1A3A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0C4E-5628-40A6-86F8-B03A731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9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9C0F-3676-401B-94D3-CBBD7CA1A3A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0C4E-5628-40A6-86F8-B03A731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2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9C0F-3676-401B-94D3-CBBD7CA1A3A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0C4E-5628-40A6-86F8-B03A731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7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9C0F-3676-401B-94D3-CBBD7CA1A3A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0C4E-5628-40A6-86F8-B03A731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2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9C0F-3676-401B-94D3-CBBD7CA1A3A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0C4E-5628-40A6-86F8-B03A731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9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9C0F-3676-401B-94D3-CBBD7CA1A3A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0C4E-5628-40A6-86F8-B03A731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0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9C0F-3676-401B-94D3-CBBD7CA1A3A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0C4E-5628-40A6-86F8-B03A731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1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9C0F-3676-401B-94D3-CBBD7CA1A3A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0C4E-5628-40A6-86F8-B03A731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3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49C0F-3676-401B-94D3-CBBD7CA1A3A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20C4E-5628-40A6-86F8-B03A731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9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nghyuk.Lee@xjtl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Sanghyuk.Lee@xjtlu.edu.c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1752599" y="825190"/>
            <a:ext cx="5906845" cy="20997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800" b="1" dirty="0" smtClean="0">
                <a:solidFill>
                  <a:schemeClr val="accent3"/>
                </a:solidFill>
                <a:latin typeface="+mn-lt"/>
                <a:ea typeface="ＭＳ Ｐゴシック" pitchFamily="-108" charset="-128"/>
              </a:rPr>
              <a:t>Properties of Feedback System- Lecture 3</a:t>
            </a:r>
          </a:p>
          <a:p>
            <a:pPr marL="1260475">
              <a:defRPr/>
            </a:pPr>
            <a:r>
              <a:rPr lang="en-US" sz="2800" b="1" dirty="0" smtClean="0">
                <a:solidFill>
                  <a:schemeClr val="accent3"/>
                </a:solidFill>
                <a:latin typeface="+mn-lt"/>
                <a:ea typeface="ＭＳ Ｐゴシック" pitchFamily="-108" charset="-128"/>
              </a:rPr>
              <a:t>-State Space</a:t>
            </a:r>
          </a:p>
          <a:p>
            <a:pPr marL="1260475">
              <a:defRPr/>
            </a:pPr>
            <a:r>
              <a:rPr lang="en-US" sz="2800" b="1" dirty="0" smtClean="0">
                <a:solidFill>
                  <a:schemeClr val="accent3"/>
                </a:solidFill>
                <a:latin typeface="+mn-lt"/>
                <a:ea typeface="ＭＳ Ｐゴシック" pitchFamily="-108" charset="-128"/>
              </a:rPr>
              <a:t>-Performance</a:t>
            </a:r>
          </a:p>
          <a:p>
            <a:pPr marL="1260475">
              <a:defRPr/>
            </a:pPr>
            <a:r>
              <a:rPr lang="en-US" sz="2800" b="1" dirty="0" smtClean="0">
                <a:solidFill>
                  <a:schemeClr val="accent3"/>
                </a:solidFill>
                <a:latin typeface="+mn-lt"/>
                <a:ea typeface="ＭＳ Ｐゴシック" pitchFamily="-108" charset="-128"/>
              </a:rPr>
              <a:t>-Stability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819821" y="3429000"/>
            <a:ext cx="7772400" cy="2514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endParaRPr lang="en-US" dirty="0" smtClean="0"/>
          </a:p>
          <a:p>
            <a:pPr algn="ctr">
              <a:buFont typeface="Wingdings" pitchFamily="2" charset="2"/>
              <a:buNone/>
            </a:pPr>
            <a:r>
              <a:rPr lang="en-US" dirty="0" smtClean="0"/>
              <a:t>Instructor: </a:t>
            </a:r>
            <a:r>
              <a:rPr lang="en-US" dirty="0" err="1" smtClean="0"/>
              <a:t>Sanghyuk</a:t>
            </a:r>
            <a:r>
              <a:rPr lang="en-US" dirty="0" smtClean="0"/>
              <a:t> Lee</a:t>
            </a:r>
          </a:p>
          <a:p>
            <a:pPr algn="ctr">
              <a:buFont typeface="Wingdings" pitchFamily="2" charset="2"/>
              <a:buNone/>
            </a:pPr>
            <a:r>
              <a:rPr lang="en-US" dirty="0" smtClean="0">
                <a:hlinkClick r:id="rId3"/>
              </a:rPr>
              <a:t>Sanghyuk.Lee@xjtlu.edu.cn</a:t>
            </a:r>
            <a:endParaRPr lang="en-US" dirty="0" smtClean="0"/>
          </a:p>
          <a:p>
            <a:pPr algn="ctr">
              <a:buFont typeface="Wingdings" pitchFamily="2" charset="2"/>
              <a:buNone/>
            </a:pPr>
            <a:r>
              <a:rPr lang="en-US" dirty="0" smtClean="0"/>
              <a:t>Tel: 8816-1415</a:t>
            </a:r>
          </a:p>
          <a:p>
            <a:pPr algn="ctr">
              <a:buFont typeface="Wingdings" pitchFamily="2" charset="2"/>
              <a:buNone/>
            </a:pPr>
            <a:r>
              <a:rPr lang="en-US" i="1" dirty="0" smtClean="0"/>
              <a:t>Department of Electrical and Electronic Engineering</a:t>
            </a:r>
          </a:p>
          <a:p>
            <a:pPr algn="ctr">
              <a:buFont typeface="Wingdings" pitchFamily="2" charset="2"/>
              <a:buNone/>
            </a:pPr>
            <a:r>
              <a:rPr lang="en-US" i="1" dirty="0" smtClean="0"/>
              <a:t>XJTLU</a:t>
            </a:r>
          </a:p>
        </p:txBody>
      </p:sp>
    </p:spTree>
    <p:extLst>
      <p:ext uri="{BB962C8B-B14F-4D97-AF65-F5344CB8AC3E}">
        <p14:creationId xmlns:p14="http://schemas.microsoft.com/office/powerpoint/2010/main" val="32501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ABSOGB0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0"/>
          <a:stretch/>
        </p:blipFill>
        <p:spPr bwMode="auto">
          <a:xfrm>
            <a:off x="4001388" y="3579294"/>
            <a:ext cx="5122912" cy="3262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79306" y="260648"/>
            <a:ext cx="7028998" cy="6480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defRPr/>
            </a:pPr>
            <a:r>
              <a:rPr lang="en-US" sz="2800" b="1" u="sng" dirty="0" smtClean="0">
                <a:ea typeface="ＭＳ Ｐゴシック" pitchFamily="-128" charset="-128"/>
              </a:rPr>
              <a:t>Comparison with open loop and closed loop Structure</a:t>
            </a:r>
            <a:endParaRPr lang="en-US" sz="2800" b="1" u="sng" dirty="0">
              <a:ea typeface="ＭＳ Ｐゴシック" pitchFamily="-128" charset="-128"/>
            </a:endParaRPr>
          </a:p>
        </p:txBody>
      </p:sp>
      <p:pic>
        <p:nvPicPr>
          <p:cNvPr id="7" name="Picture 2" descr="AABSOFY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6"/>
          <a:stretch/>
        </p:blipFill>
        <p:spPr bwMode="auto">
          <a:xfrm>
            <a:off x="107504" y="929369"/>
            <a:ext cx="4883646" cy="2931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488505" y="1747136"/>
            <a:ext cx="4148678" cy="64807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defRPr/>
            </a:pPr>
            <a:r>
              <a:rPr lang="en-US" sz="2000" b="1" dirty="0" smtClean="0">
                <a:ea typeface="ＭＳ Ｐゴシック" pitchFamily="-128" charset="-128"/>
              </a:rPr>
              <a:t>Motor speed-torque curves</a:t>
            </a:r>
          </a:p>
          <a:p>
            <a:pPr marL="342900" indent="-342900">
              <a:defRPr/>
            </a:pPr>
            <a:r>
              <a:rPr lang="en-US" sz="2000" b="1" dirty="0" smtClean="0">
                <a:ea typeface="ＭＳ Ｐゴシック" pitchFamily="-128" charset="-128"/>
              </a:rPr>
              <a:t>-Open loop</a:t>
            </a:r>
            <a:endParaRPr lang="en-US" sz="2000" b="1" dirty="0">
              <a:ea typeface="ＭＳ Ｐゴシック" pitchFamily="-128" charset="-128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1206" y="4653136"/>
            <a:ext cx="4148678" cy="64807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defRPr/>
            </a:pPr>
            <a:r>
              <a:rPr lang="en-US" sz="2000" b="1" dirty="0" smtClean="0">
                <a:ea typeface="ＭＳ Ｐゴシック" pitchFamily="-128" charset="-128"/>
              </a:rPr>
              <a:t>Motor speed-torque curves</a:t>
            </a:r>
          </a:p>
          <a:p>
            <a:pPr marL="342900" indent="-342900">
              <a:defRPr/>
            </a:pPr>
            <a:r>
              <a:rPr lang="en-US" sz="2000" b="1" dirty="0" smtClean="0">
                <a:ea typeface="ＭＳ Ｐゴシック" pitchFamily="-128" charset="-128"/>
              </a:rPr>
              <a:t>-Closed loop</a:t>
            </a:r>
            <a:endParaRPr lang="en-US" sz="2000" b="1" dirty="0">
              <a:ea typeface="ＭＳ Ｐゴシック" pitchFamily="-1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294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79306" y="260648"/>
            <a:ext cx="5588838" cy="6480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defRPr/>
            </a:pPr>
            <a:r>
              <a:rPr lang="en-US" sz="2800" b="1" u="sng" dirty="0" smtClean="0">
                <a:ea typeface="ＭＳ Ｐゴシック" pitchFamily="-128" charset="-128"/>
              </a:rPr>
              <a:t>Performance of Second Order Systems</a:t>
            </a:r>
            <a:endParaRPr lang="en-US" sz="2800" b="1" u="sng" dirty="0">
              <a:ea typeface="ＭＳ Ｐゴシック" pitchFamily="-12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2452" y="4077072"/>
                <a:ext cx="8938898" cy="2700868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ＭＳ Ｐゴシック" pitchFamily="-128" charset="-128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ＭＳ Ｐゴシック" pitchFamily="-128" charset="-128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𝐺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ＭＳ Ｐゴシック" pitchFamily="-128" charset="-128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𝐺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ＭＳ Ｐゴシック" pitchFamily="-128" charset="-128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/>
                          <a:ea typeface="ＭＳ Ｐゴシック" pitchFamily="-128" charset="-128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ea typeface="ＭＳ Ｐゴシック" pitchFamily="-128" charset="-128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ＭＳ Ｐゴシック" pitchFamily="-128" charset="-12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  <a:ea typeface="ＭＳ Ｐゴシック" pitchFamily="-12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ＭＳ Ｐゴシック" pitchFamily="-128" charset="-128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b="0" i="1" smtClean="0">
                                  <a:latin typeface="Cambria Math"/>
                                  <a:ea typeface="ＭＳ Ｐゴシック" pitchFamily="-128" charset="-128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ＭＳ Ｐゴシック" pitchFamily="-128" charset="-128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ＭＳ Ｐゴシック" pitchFamily="-128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ＭＳ Ｐゴシック" pitchFamily="-12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ＭＳ Ｐゴシック" pitchFamily="-128" charset="-128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i="1">
                                  <a:latin typeface="Cambria Math"/>
                                  <a:ea typeface="ＭＳ Ｐゴシック" pitchFamily="-128" charset="-128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/>
                          <a:ea typeface="ＭＳ Ｐゴシック" pitchFamily="-128" charset="-128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b="1" i="1" dirty="0" smtClean="0">
                  <a:ea typeface="ＭＳ Ｐゴシック" pitchFamily="-128" charset="-128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ＭＳ Ｐゴシック" pitchFamily="-128" charset="-12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ＭＳ Ｐゴシック" pitchFamily="-12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ＭＳ Ｐゴシック" pitchFamily="-128" charset="-128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i="1">
                                  <a:latin typeface="Cambria Math"/>
                                  <a:ea typeface="ＭＳ Ｐゴシック" pitchFamily="-128" charset="-128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ＭＳ Ｐゴシック" pitchFamily="-128" charset="-128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ＭＳ Ｐゴシック" pitchFamily="-128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  <m:t>+2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ＭＳ Ｐゴシック" pitchFamily="-12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ＭＳ Ｐゴシック" pitchFamily="-128" charset="-128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i="1">
                                  <a:latin typeface="Cambria Math"/>
                                  <a:ea typeface="ＭＳ Ｐゴシック" pitchFamily="-128" charset="-128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i="1" dirty="0" smtClean="0">
                  <a:ea typeface="ＭＳ Ｐゴシック" pitchFamily="-128" charset="-128"/>
                </a:endParaRPr>
              </a:p>
              <a:p>
                <a:pPr algn="ctr">
                  <a:defRPr/>
                </a:pPr>
                <a:endParaRPr lang="en-US" b="1" i="1" dirty="0" smtClean="0">
                  <a:ea typeface="ＭＳ Ｐゴシック" pitchFamily="-128" charset="-128"/>
                </a:endParaRPr>
              </a:p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en-US" b="0" i="1" smtClean="0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en-US" b="0" i="1" smtClean="0">
                                    <a:latin typeface="Cambria Math"/>
                                    <a:ea typeface="Cambria Math"/>
                                  </a:rPr>
                                  <m:t>𝜁</m:t>
                                </m:r>
                              </m:e>
                              <m:sup>
                                <m:r>
                                  <a:rPr lang="en-US" alt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en-US" b="0" i="1" smtClean="0">
                            <a:latin typeface="Cambria Math"/>
                            <a:ea typeface="Cambria Math"/>
                          </a:rPr>
                          <m:t>𝜁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i="1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en-US" i="1">
                                    <a:latin typeface="Cambria Math"/>
                                    <a:ea typeface="Cambria Math"/>
                                  </a:rPr>
                                  <m:t>𝜁</m:t>
                                </m:r>
                              </m:e>
                              <m:sup>
                                <m:r>
                                  <a:rPr lang="en-US" alt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alt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b="1" i="1" dirty="0" smtClean="0">
                    <a:ea typeface="ＭＳ Ｐゴシック" pitchFamily="-128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alt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/>
                                <a:ea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en-US" b="0" i="1" smtClean="0">
                                <a:latin typeface="Cambria Math"/>
                                <a:ea typeface="Cambria Math"/>
                              </a:rPr>
                              <m:t>𝜁</m:t>
                            </m:r>
                          </m:e>
                        </m:func>
                      </m:e>
                      <m:sup>
                        <m:r>
                          <a:rPr lang="en-US" alt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i="1" dirty="0" smtClean="0">
                    <a:ea typeface="ＭＳ Ｐゴシック" pitchFamily="-128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ea typeface="ＭＳ Ｐゴシック" pitchFamily="-128" charset="-128"/>
                      </a:rPr>
                      <m:t>𝟎</m:t>
                    </m:r>
                    <m:r>
                      <a:rPr lang="en-US" b="1" i="1" dirty="0" smtClean="0">
                        <a:latin typeface="Cambria Math"/>
                        <a:ea typeface="ＭＳ Ｐゴシック" pitchFamily="-128" charset="-128"/>
                      </a:rPr>
                      <m:t>&lt;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𝜻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en-US" b="1" i="1" dirty="0" smtClean="0">
                    <a:ea typeface="ＭＳ Ｐゴシック" pitchFamily="-128" charset="-128"/>
                  </a:rPr>
                  <a:t>  </a:t>
                </a:r>
                <a:endParaRPr lang="en-US" b="1" i="1" dirty="0">
                  <a:ea typeface="ＭＳ Ｐゴシック" pitchFamily="-128" charset="-128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2" y="4077072"/>
                <a:ext cx="8938898" cy="27008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AAIEIYI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74" b="24264"/>
          <a:stretch/>
        </p:blipFill>
        <p:spPr bwMode="auto">
          <a:xfrm>
            <a:off x="188971" y="1556792"/>
            <a:ext cx="4248615" cy="186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AABSOIQ0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99"/>
          <a:stretch/>
        </p:blipFill>
        <p:spPr bwMode="auto">
          <a:xfrm>
            <a:off x="4966898" y="922244"/>
            <a:ext cx="3781565" cy="308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97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79306" y="260648"/>
            <a:ext cx="6740966" cy="6480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defRPr/>
            </a:pPr>
            <a:r>
              <a:rPr lang="en-US" sz="2800" b="1" u="sng" dirty="0" smtClean="0">
                <a:ea typeface="ＭＳ Ｐゴシック" pitchFamily="-128" charset="-128"/>
              </a:rPr>
              <a:t>Performance of Second Order Systems; impulse response</a:t>
            </a:r>
            <a:endParaRPr lang="en-US" sz="2800" b="1" u="sng" dirty="0">
              <a:ea typeface="ＭＳ Ｐゴシック" pitchFamily="-12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460839" y="1196752"/>
                <a:ext cx="4469449" cy="2977866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ＭＳ Ｐゴシック" pitchFamily="-128" charset="-128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ＭＳ Ｐゴシック" pitchFamily="-128" charset="-128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𝐺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ＭＳ Ｐゴシック" pitchFamily="-128" charset="-128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𝐺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ＭＳ Ｐゴシック" pitchFamily="-128" charset="-128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/>
                          <a:ea typeface="ＭＳ Ｐゴシック" pitchFamily="-128" charset="-128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ea typeface="ＭＳ Ｐゴシック" pitchFamily="-128" charset="-128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ＭＳ Ｐゴシック" pitchFamily="-128" charset="-12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  <a:ea typeface="ＭＳ Ｐゴシック" pitchFamily="-12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ＭＳ Ｐゴシック" pitchFamily="-128" charset="-128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b="0" i="1" smtClean="0">
                                  <a:latin typeface="Cambria Math"/>
                                  <a:ea typeface="ＭＳ Ｐゴシック" pitchFamily="-128" charset="-128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ＭＳ Ｐゴシック" pitchFamily="-128" charset="-128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ＭＳ Ｐゴシック" pitchFamily="-128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ＭＳ Ｐゴシック" pitchFamily="-12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ＭＳ Ｐゴシック" pitchFamily="-128" charset="-128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i="1">
                                  <a:latin typeface="Cambria Math"/>
                                  <a:ea typeface="ＭＳ Ｐゴシック" pitchFamily="-128" charset="-128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/>
                          <a:ea typeface="ＭＳ Ｐゴシック" pitchFamily="-128" charset="-128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b="1" i="1" dirty="0" smtClean="0">
                  <a:ea typeface="ＭＳ Ｐゴシック" pitchFamily="-128" charset="-128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ＭＳ Ｐゴシック" pitchFamily="-128" charset="-12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ＭＳ Ｐゴシック" pitchFamily="-12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ＭＳ Ｐゴシック" pitchFamily="-128" charset="-128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i="1">
                                  <a:latin typeface="Cambria Math"/>
                                  <a:ea typeface="ＭＳ Ｐゴシック" pitchFamily="-128" charset="-128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ＭＳ Ｐゴシック" pitchFamily="-128" charset="-128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ＭＳ Ｐゴシック" pitchFamily="-128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  <m:t>+2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ＭＳ Ｐゴシック" pitchFamily="-12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ＭＳ Ｐゴシック" pitchFamily="-128" charset="-128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i="1">
                                  <a:latin typeface="Cambria Math"/>
                                  <a:ea typeface="ＭＳ Ｐゴシック" pitchFamily="-128" charset="-128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b="1" i="1" dirty="0" smtClean="0">
                  <a:ea typeface="ＭＳ Ｐゴシック" pitchFamily="-128" charset="-128"/>
                </a:endParaRPr>
              </a:p>
              <a:p>
                <a:pPr algn="ctr">
                  <a:defRPr/>
                </a:pPr>
                <a:endParaRPr lang="en-US" b="1" i="1" dirty="0" smtClean="0">
                  <a:ea typeface="ＭＳ Ｐゴシック" pitchFamily="-128" charset="-128"/>
                </a:endParaRPr>
              </a:p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en-US" b="0" i="1" smtClean="0">
                                    <a:latin typeface="Cambria Math"/>
                                    <a:ea typeface="Cambria Math"/>
                                  </a:rPr>
                                  <m:t>𝜁</m:t>
                                </m:r>
                              </m:e>
                              <m:sup>
                                <m:r>
                                  <a:rPr lang="en-US" alt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en-US" b="0" i="1" smtClean="0">
                            <a:latin typeface="Cambria Math"/>
                            <a:ea typeface="Cambria Math"/>
                          </a:rPr>
                          <m:t>𝜁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i="1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en-US" i="1">
                                    <a:latin typeface="Cambria Math"/>
                                    <a:ea typeface="Cambria Math"/>
                                  </a:rPr>
                                  <m:t>𝜁</m:t>
                                </m:r>
                              </m:e>
                              <m:sup>
                                <m:r>
                                  <a:rPr lang="en-US" alt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b="1" i="1" dirty="0" smtClean="0">
                    <a:ea typeface="ＭＳ Ｐゴシック" pitchFamily="-128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ea typeface="ＭＳ Ｐゴシック" pitchFamily="-128" charset="-128"/>
                      </a:rPr>
                      <m:t>𝟎</m:t>
                    </m:r>
                    <m:r>
                      <a:rPr lang="en-US" b="1" i="1" dirty="0" smtClean="0">
                        <a:latin typeface="Cambria Math"/>
                        <a:ea typeface="ＭＳ Ｐゴシック" pitchFamily="-128" charset="-128"/>
                      </a:rPr>
                      <m:t>&lt;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𝜻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en-US" b="1" i="1" dirty="0" smtClean="0">
                    <a:ea typeface="ＭＳ Ｐゴシック" pitchFamily="-128" charset="-128"/>
                  </a:rPr>
                  <a:t>  </a:t>
                </a:r>
                <a:endParaRPr lang="en-US" b="1" i="1" dirty="0">
                  <a:ea typeface="ＭＳ Ｐゴシック" pitchFamily="-128" charset="-128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839" y="1196752"/>
                <a:ext cx="4469449" cy="2977866"/>
              </a:xfrm>
              <a:prstGeom prst="rect">
                <a:avLst/>
              </a:prstGeom>
              <a:blipFill rotWithShape="1">
                <a:blip r:embed="rId2"/>
                <a:stretch>
                  <a:fillRect b="-204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AABSOIR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5"/>
          <a:stretch/>
        </p:blipFill>
        <p:spPr bwMode="auto">
          <a:xfrm>
            <a:off x="39542" y="1196752"/>
            <a:ext cx="4248472" cy="337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57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79306" y="260648"/>
            <a:ext cx="5588838" cy="6480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defRPr/>
            </a:pPr>
            <a:r>
              <a:rPr lang="en-US" sz="2800" b="1" u="sng" dirty="0" smtClean="0">
                <a:ea typeface="ＭＳ Ｐゴシック" pitchFamily="-128" charset="-128"/>
              </a:rPr>
              <a:t>Performance of Second Order Systems</a:t>
            </a:r>
            <a:endParaRPr lang="en-US" sz="2800" b="1" u="sng" dirty="0">
              <a:ea typeface="ＭＳ Ｐゴシック" pitchFamily="-12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2452" y="4869160"/>
                <a:ext cx="4973604" cy="1297150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en-US" b="1" i="1" dirty="0" smtClean="0"/>
                  <a:t>Settling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=4</m:t>
                    </m:r>
                    <m:r>
                      <a:rPr lang="en-US" altLang="en-US" b="0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en-US" alt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num>
                      <m:den>
                        <m:r>
                          <a:rPr lang="en-US" altLang="en-US" b="0" i="1" smtClean="0">
                            <a:latin typeface="Cambria Math"/>
                            <a:ea typeface="Cambria Math"/>
                          </a:rPr>
                          <m:t>𝜁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b="1" i="1" dirty="0" smtClean="0">
                  <a:ea typeface="ＭＳ Ｐゴシック" pitchFamily="-128" charset="-128"/>
                </a:endParaRPr>
              </a:p>
              <a:p>
                <a:pPr algn="ctr">
                  <a:defRPr/>
                </a:pPr>
                <a:r>
                  <a:rPr lang="en-US" b="1" i="1" dirty="0" smtClean="0">
                    <a:ea typeface="ＭＳ Ｐゴシック" pitchFamily="-128" charset="-128"/>
                  </a:rPr>
                  <a:t>Peak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en-US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US" alt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en-US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en-US" b="0" i="1" smtClean="0">
                                    <a:latin typeface="Cambria Math"/>
                                    <a:ea typeface="Cambria Math"/>
                                  </a:rPr>
                                  <m:t>𝜁</m:t>
                                </m:r>
                              </m:e>
                              <m:sup>
                                <m:r>
                                  <a:rPr lang="en-US" alt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b="1" i="1" dirty="0" smtClean="0">
                  <a:ea typeface="ＭＳ Ｐゴシック" pitchFamily="-128" charset="-128"/>
                </a:endParaRPr>
              </a:p>
              <a:p>
                <a:pPr algn="ctr">
                  <a:defRPr/>
                </a:pPr>
                <a:r>
                  <a:rPr lang="en-US" b="1" i="1" dirty="0" smtClean="0">
                    <a:ea typeface="ＭＳ Ｐゴシック" pitchFamily="-128" charset="-128"/>
                  </a:rPr>
                  <a:t>Percent Overshoot =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ＭＳ Ｐゴシック" pitchFamily="-128" charset="-128"/>
                      </a:rPr>
                      <m:t>𝟏𝟎𝟎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  <a:ea typeface="ＭＳ Ｐゴシック" pitchFamily="-128" charset="-128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  <a:ea typeface="ＭＳ Ｐゴシック" pitchFamily="-128" charset="-128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𝜻𝝅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b="1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𝜻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sup>
                    </m:sSup>
                  </m:oMath>
                </a14:m>
                <a:endParaRPr lang="en-US" b="1" i="1" dirty="0">
                  <a:ea typeface="ＭＳ Ｐゴシック" pitchFamily="-128" charset="-128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2" y="4869160"/>
                <a:ext cx="4973604" cy="1297150"/>
              </a:xfrm>
              <a:prstGeom prst="rect">
                <a:avLst/>
              </a:prstGeom>
              <a:blipFill rotWithShape="1">
                <a:blip r:embed="rId2"/>
                <a:stretch>
                  <a:fillRect b="-604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AABSOIS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6"/>
          <a:stretch/>
        </p:blipFill>
        <p:spPr bwMode="auto">
          <a:xfrm>
            <a:off x="102452" y="928647"/>
            <a:ext cx="6264498" cy="3315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AABSOIT0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8"/>
          <a:stretch/>
        </p:blipFill>
        <p:spPr bwMode="auto">
          <a:xfrm>
            <a:off x="5156254" y="3356992"/>
            <a:ext cx="3987745" cy="337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57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79306" y="260648"/>
            <a:ext cx="5588838" cy="6480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defRPr/>
            </a:pPr>
            <a:r>
              <a:rPr lang="en-US" sz="2800" b="1" u="sng" dirty="0" smtClean="0">
                <a:ea typeface="ＭＳ Ｐゴシック" pitchFamily="-128" charset="-128"/>
              </a:rPr>
              <a:t>Performance of Second Order Systems</a:t>
            </a:r>
            <a:endParaRPr lang="en-US" sz="2800" b="1" u="sng" dirty="0">
              <a:ea typeface="ＭＳ Ｐゴシック" pitchFamily="-128" charset="-128"/>
            </a:endParaRPr>
          </a:p>
        </p:txBody>
      </p:sp>
      <p:pic>
        <p:nvPicPr>
          <p:cNvPr id="10" name="Picture 2" descr="AABSOIV0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8"/>
          <a:stretch/>
        </p:blipFill>
        <p:spPr bwMode="auto">
          <a:xfrm>
            <a:off x="4860032" y="990600"/>
            <a:ext cx="4283968" cy="337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76056" y="4518992"/>
            <a:ext cx="3923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/>
              <a:t>The step response for ζ = 0.2 for </a:t>
            </a:r>
            <a:r>
              <a:rPr lang="en-US" altLang="en-US" sz="1400" i="1" dirty="0" err="1"/>
              <a:t>ω</a:t>
            </a:r>
            <a:r>
              <a:rPr lang="en-US" altLang="en-US" sz="1400" i="1" baseline="-25000" dirty="0" err="1"/>
              <a:t>n</a:t>
            </a:r>
            <a:r>
              <a:rPr lang="en-US" altLang="en-US" sz="1400" i="1" dirty="0"/>
              <a:t> = 1</a:t>
            </a:r>
            <a:r>
              <a:rPr lang="en-US" altLang="en-US" sz="1400" dirty="0"/>
              <a:t> and </a:t>
            </a:r>
            <a:r>
              <a:rPr lang="en-US" altLang="en-US" sz="1400" i="1" dirty="0" err="1"/>
              <a:t>ω</a:t>
            </a:r>
            <a:r>
              <a:rPr lang="en-US" altLang="en-US" sz="1400" i="1" baseline="-25000" dirty="0" err="1"/>
              <a:t>n</a:t>
            </a:r>
            <a:r>
              <a:rPr lang="en-US" altLang="en-US" sz="1400" i="1" dirty="0"/>
              <a:t> = </a:t>
            </a:r>
            <a:r>
              <a:rPr lang="en-US" altLang="en-US" sz="1400" dirty="0"/>
              <a:t>10</a:t>
            </a:r>
            <a:endParaRPr lang="en-US" sz="1400" dirty="0"/>
          </a:p>
        </p:txBody>
      </p:sp>
      <p:pic>
        <p:nvPicPr>
          <p:cNvPr id="11" name="Picture 2" descr="AABSOIW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5"/>
          <a:stretch/>
        </p:blipFill>
        <p:spPr bwMode="auto">
          <a:xfrm>
            <a:off x="491439" y="2016492"/>
            <a:ext cx="4357689" cy="322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4283" y="5624223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sz="1600" dirty="0"/>
              <a:t>The step response for </a:t>
            </a:r>
            <a:r>
              <a:rPr lang="en-US" altLang="en-US" sz="1600" i="1" dirty="0" err="1"/>
              <a:t>ω</a:t>
            </a:r>
            <a:r>
              <a:rPr lang="en-US" altLang="en-US" sz="1600" i="1" baseline="-25000" dirty="0" err="1"/>
              <a:t>n</a:t>
            </a:r>
            <a:r>
              <a:rPr lang="en-US" altLang="en-US" sz="1600" i="1" dirty="0"/>
              <a:t> = 5 </a:t>
            </a:r>
            <a:r>
              <a:rPr lang="en-US" altLang="en-US" sz="1600" dirty="0"/>
              <a:t>with ζ = 0.7 and ζ = 1.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52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79510" y="332656"/>
            <a:ext cx="4626064" cy="50405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dirty="0" smtClean="0">
                <a:ea typeface="ＭＳ Ｐゴシック" pitchFamily="-128" charset="-128"/>
              </a:rPr>
              <a:t>Norms </a:t>
            </a:r>
            <a:r>
              <a:rPr lang="en-US" dirty="0">
                <a:ea typeface="ＭＳ Ｐゴシック" pitchFamily="-128" charset="-128"/>
              </a:rPr>
              <a:t>for Signals and Systems</a:t>
            </a:r>
            <a:endParaRPr lang="en-US" i="1" dirty="0">
              <a:ea typeface="ＭＳ Ｐゴシック" pitchFamily="-128" charset="-128"/>
            </a:endParaRPr>
          </a:p>
          <a:p>
            <a:pPr algn="ctr">
              <a:buFont typeface="Wingdings" pitchFamily="2" charset="2"/>
              <a:buNone/>
            </a:pPr>
            <a:endParaRPr lang="en-US" i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9510" y="3573016"/>
                <a:ext cx="8712971" cy="1348318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:r>
                  <a:rPr lang="en-US" b="1" u="sng" dirty="0" smtClean="0">
                    <a:ea typeface="ＭＳ Ｐゴシック" pitchFamily="-128" charset="-128"/>
                  </a:rPr>
                  <a:t>Norm examples</a:t>
                </a:r>
                <a:endParaRPr lang="en-US" b="1" u="sng" dirty="0">
                  <a:latin typeface="Cambria Math"/>
                  <a:ea typeface="ＭＳ Ｐゴシック" pitchFamily="-128" charset="-128"/>
                </a:endParaRPr>
              </a:p>
              <a:p>
                <a:pPr algn="just">
                  <a:defRPr/>
                </a:pPr>
                <a:r>
                  <a:rPr lang="en-US" b="0" dirty="0" smtClean="0">
                    <a:ea typeface="ＭＳ Ｐゴシック" pitchFamily="-128" charset="-128"/>
                  </a:rPr>
                  <a:t>1 Norm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ＭＳ Ｐゴシック" pitchFamily="-128" charset="-128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  <a:ea typeface="ＭＳ Ｐゴシック" pitchFamily="-128" charset="-128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ＭＳ Ｐゴシック" pitchFamily="-128" charset="-128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ＭＳ Ｐゴシック" pitchFamily="-128" charset="-128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ＭＳ Ｐゴシック" pitchFamily="-128" charset="-128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ＭＳ Ｐゴシック" pitchFamily="-128" charset="-128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  <m:t>|</m:t>
                        </m:r>
                      </m:e>
                    </m:nary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𝑑𝑡</m:t>
                    </m:r>
                  </m:oMath>
                </a14:m>
                <a:endParaRPr lang="en-US" b="0" i="1" dirty="0" smtClean="0">
                  <a:ea typeface="ＭＳ Ｐゴシック" pitchFamily="-128" charset="-128"/>
                </a:endParaRPr>
              </a:p>
              <a:p>
                <a:pPr algn="just">
                  <a:defRPr/>
                </a:pPr>
                <a:r>
                  <a:rPr lang="en-US" dirty="0" smtClean="0">
                    <a:ea typeface="ＭＳ Ｐゴシック" pitchFamily="-128" charset="-128"/>
                  </a:rPr>
                  <a:t>2 Norm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  <a:ea typeface="ＭＳ Ｐゴシック" pitchFamily="-128" charset="-128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ＭＳ Ｐゴシック" pitchFamily="-128" charset="-128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  <m:t>(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/>
                                <a:ea typeface="ＭＳ Ｐゴシック" pitchFamily="-128" charset="-128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  <a:ea typeface="ＭＳ Ｐゴシック" pitchFamily="-128" charset="-128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ＭＳ Ｐゴシック" pitchFamily="-128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ＭＳ Ｐゴシック" pitchFamily="-128" charset="-128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  <m:t>𝑑𝑡</m:t>
                        </m:r>
                        <m: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  <m:t>1/2</m:t>
                        </m:r>
                      </m:sup>
                    </m:sSup>
                  </m:oMath>
                </a14:m>
                <a:endParaRPr lang="en-US" i="1" dirty="0" smtClean="0">
                  <a:latin typeface="Cambria Math"/>
                  <a:ea typeface="ＭＳ Ｐゴシック" pitchFamily="-128" charset="-128"/>
                </a:endParaRPr>
              </a:p>
              <a:p>
                <a:pPr algn="just">
                  <a:defRPr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i="1" dirty="0" smtClean="0">
                    <a:ea typeface="ＭＳ Ｐゴシック" pitchFamily="-128" charset="-128"/>
                  </a:rPr>
                  <a:t> </a:t>
                </a:r>
                <a:r>
                  <a:rPr lang="en-US" dirty="0" smtClean="0">
                    <a:ea typeface="ＭＳ Ｐゴシック" pitchFamily="-128" charset="-128"/>
                  </a:rPr>
                  <a:t>Norm</a:t>
                </a:r>
                <a:r>
                  <a:rPr lang="en-US" i="1" dirty="0" smtClean="0">
                    <a:ea typeface="ＭＳ Ｐゴシック" pitchFamily="-128" charset="-128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  <a:ea typeface="ＭＳ Ｐゴシック" pitchFamily="-128" charset="-128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ＭＳ Ｐゴシック" pitchFamily="-128" charset="-128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  <m:t>𝑠𝑢𝑝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  <m:t>𝑡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ＭＳ Ｐゴシック" pitchFamily="-128" charset="-128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ＭＳ Ｐゴシック" pitchFamily="-128" charset="-128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i="1" dirty="0" smtClean="0">
                    <a:ea typeface="ＭＳ Ｐゴシック" pitchFamily="-128" charset="-128"/>
                  </a:rPr>
                  <a:t>   </a:t>
                </a:r>
                <a:endParaRPr lang="en-US" b="1" i="1" dirty="0">
                  <a:ea typeface="ＭＳ Ｐゴシック" pitchFamily="-128" charset="-128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0" y="3573016"/>
                <a:ext cx="8712971" cy="1348318"/>
              </a:xfrm>
              <a:prstGeom prst="rect">
                <a:avLst/>
              </a:prstGeom>
              <a:blipFill rotWithShape="1">
                <a:blip r:embed="rId3"/>
                <a:stretch>
                  <a:fillRect l="-489" t="-17040" b="-3766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179511" y="980728"/>
                <a:ext cx="8712970" cy="241527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:r>
                  <a:rPr lang="en-US" b="0" i="1" dirty="0" smtClean="0">
                    <a:ea typeface="ＭＳ Ｐゴシック" pitchFamily="-128" charset="-128"/>
                  </a:rPr>
                  <a:t>Consider signal mapping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ＭＳ Ｐゴシック" pitchFamily="-128" charset="-128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∞, ∞)</m:t>
                    </m:r>
                  </m:oMath>
                </a14:m>
                <a:r>
                  <a:rPr lang="en-US" i="1" dirty="0" smtClean="0">
                    <a:ea typeface="ＭＳ Ｐゴシック" pitchFamily="-128" charset="-128"/>
                  </a:rPr>
                  <a:t> to </a:t>
                </a:r>
                <a:r>
                  <a:rPr lang="en-US" b="1" dirty="0" smtClean="0">
                    <a:ea typeface="ＭＳ Ｐゴシック" pitchFamily="-128" charset="-128"/>
                  </a:rPr>
                  <a:t>R</a:t>
                </a:r>
                <a:r>
                  <a:rPr lang="en-US" i="1" dirty="0" smtClean="0">
                    <a:ea typeface="ＭＳ Ｐゴシック" pitchFamily="-128" charset="-128"/>
                  </a:rPr>
                  <a:t>, and assuming piecewise continuous. And signal may be zero for t&lt;0.</a:t>
                </a:r>
              </a:p>
              <a:p>
                <a:pPr algn="just">
                  <a:defRPr/>
                </a:pPr>
                <a:endParaRPr lang="en-US" i="1" dirty="0" smtClean="0">
                  <a:ea typeface="ＭＳ Ｐゴシック" pitchFamily="-128" charset="-128"/>
                </a:endParaRPr>
              </a:p>
              <a:p>
                <a:pPr algn="just">
                  <a:defRPr/>
                </a:pPr>
                <a:r>
                  <a:rPr lang="en-US" b="1" u="sng" dirty="0" smtClean="0">
                    <a:ea typeface="ＭＳ Ｐゴシック" pitchFamily="-128" charset="-128"/>
                  </a:rPr>
                  <a:t>Norm definition</a:t>
                </a:r>
                <a:endParaRPr lang="en-US" b="1" u="sng" dirty="0" smtClean="0">
                  <a:latin typeface="Cambria Math"/>
                  <a:ea typeface="ＭＳ Ｐゴシック" pitchFamily="-128" charset="-128"/>
                </a:endParaRPr>
              </a:p>
              <a:p>
                <a:pPr algn="just"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  <a:ea typeface="ＭＳ Ｐゴシック" pitchFamily="-128" charset="-128"/>
                          </a:rPr>
                          <m:t>i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   |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|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en-US" i="1" dirty="0" smtClean="0">
                    <a:ea typeface="ＭＳ Ｐゴシック" pitchFamily="-128" charset="-128"/>
                  </a:rPr>
                  <a:t> </a:t>
                </a:r>
              </a:p>
              <a:p>
                <a:pPr algn="just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ＭＳ Ｐゴシック" pitchFamily="-128" charset="-128"/>
                            </a:rPr>
                            <m:t>ii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  <a:ea typeface="ＭＳ Ｐゴシック" pitchFamily="-128" charset="-128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ＭＳ Ｐゴシック" pitchFamily="-128" charset="-128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  <a:ea typeface="ＭＳ Ｐゴシック" pitchFamily="-128" charset="-128"/>
                        </a:rPr>
                        <m:t>=0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&lt;=&gt;</m:t>
                      </m:r>
                      <m:r>
                        <a:rPr lang="en-US" b="0" i="1" smtClean="0">
                          <a:latin typeface="Cambria Math"/>
                          <a:ea typeface="ＭＳ Ｐゴシック" pitchFamily="-128" charset="-128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ＭＳ Ｐゴシック" pitchFamily="-128" charset="-128"/>
                        </a:rPr>
                        <m:t>=0,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US" i="1" dirty="0" smtClean="0">
                  <a:ea typeface="ＭＳ Ｐゴシック" pitchFamily="-128" charset="-128"/>
                </a:endParaRPr>
              </a:p>
              <a:p>
                <a:pPr algn="just"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ＭＳ Ｐゴシック" pitchFamily="-128" charset="-128"/>
                          </a:rPr>
                          <m:t>iii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ＭＳ Ｐゴシック" pitchFamily="-128" charset="-128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  <a:ea typeface="ＭＳ Ｐゴシック" pitchFamily="-128" charset="-128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ＭＳ Ｐゴシック" pitchFamily="-128" charset="-128"/>
                              </a:rPr>
                              <m:t>𝑎𝑢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  <m:t>𝑎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  <a:ea typeface="ＭＳ Ｐゴシック" pitchFamily="-128" charset="-128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ＭＳ Ｐゴシック" pitchFamily="-128" charset="-128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,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en-US" i="1" dirty="0" smtClean="0">
                    <a:ea typeface="ＭＳ Ｐゴシック" pitchFamily="-128" charset="-128"/>
                  </a:rPr>
                  <a:t> </a:t>
                </a:r>
              </a:p>
              <a:p>
                <a:pPr algn="just"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ＭＳ Ｐゴシック" pitchFamily="-128" charset="-128"/>
                          </a:rPr>
                          <m:t>iv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ＭＳ Ｐゴシック" pitchFamily="-128" charset="-128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  <a:ea typeface="ＭＳ Ｐゴシック" pitchFamily="-128" charset="-128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ＭＳ Ｐゴシック" pitchFamily="-128" charset="-128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  <a:ea typeface="ＭＳ Ｐゴシック" pitchFamily="-128" charset="-128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ＭＳ Ｐゴシック" pitchFamily="-128" charset="-128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+|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r>
                  <a:rPr lang="en-US" i="1" dirty="0" smtClean="0">
                    <a:ea typeface="ＭＳ Ｐゴシック" pitchFamily="-128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1" y="980728"/>
                <a:ext cx="8712970" cy="2415277"/>
              </a:xfrm>
              <a:prstGeom prst="rect">
                <a:avLst/>
              </a:prstGeom>
              <a:blipFill rotWithShape="1">
                <a:blip r:embed="rId4"/>
                <a:stretch>
                  <a:fillRect l="-489" t="-1005" r="-489" b="-251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79511" y="5073734"/>
                <a:ext cx="8712971" cy="1595886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:r>
                  <a:rPr lang="en-US" b="1" u="sng" dirty="0" smtClean="0">
                    <a:ea typeface="ＭＳ Ｐゴシック" pitchFamily="-128" charset="-128"/>
                  </a:rPr>
                  <a:t>Power Signals</a:t>
                </a:r>
                <a:endParaRPr lang="en-US" b="1" u="sng" dirty="0">
                  <a:latin typeface="Cambria Math"/>
                  <a:ea typeface="ＭＳ Ｐゴシック" pitchFamily="-128" charset="-128"/>
                </a:endParaRPr>
              </a:p>
              <a:p>
                <a:pPr algn="just">
                  <a:defRPr/>
                </a:pPr>
                <a:r>
                  <a:rPr lang="en-US" b="0" dirty="0" smtClean="0">
                    <a:ea typeface="ＭＳ Ｐゴシック" pitchFamily="-128" charset="-128"/>
                  </a:rPr>
                  <a:t>Signal </a:t>
                </a:r>
                <a:r>
                  <a:rPr lang="en-US" b="0" i="1" dirty="0" smtClean="0">
                    <a:ea typeface="ＭＳ Ｐゴシック" pitchFamily="-128" charset="-128"/>
                  </a:rPr>
                  <a:t>u</a:t>
                </a:r>
                <a:r>
                  <a:rPr lang="en-US" b="0" dirty="0" smtClean="0">
                    <a:ea typeface="ＭＳ Ｐゴシック" pitchFamily="-128" charset="-128"/>
                  </a:rPr>
                  <a:t> limit value exist, it will be called a </a:t>
                </a:r>
                <a:r>
                  <a:rPr lang="en-US" b="0" i="1" dirty="0" smtClean="0">
                    <a:ea typeface="ＭＳ Ｐゴシック" pitchFamily="-128" charset="-128"/>
                  </a:rPr>
                  <a:t>power signal</a:t>
                </a:r>
              </a:p>
              <a:p>
                <a:pPr algn="just">
                  <a:defRPr/>
                </a:pPr>
                <a:r>
                  <a:rPr lang="en-US" dirty="0" smtClean="0">
                    <a:ea typeface="ＭＳ Ｐゴシック" pitchFamily="-128" charset="-128"/>
                  </a:rPr>
                  <a:t>Pow(u):=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  <a:ea typeface="ＭＳ Ｐゴシック" pitchFamily="-128" charset="-128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𝑇</m:t>
                                </m:r>
                              </m:den>
                            </m:f>
                          </m:e>
                        </m:func>
                        <m:nary>
                          <m:naryPr>
                            <m:ctrlPr>
                              <a:rPr lang="en-US" b="0" i="1" smtClean="0">
                                <a:latin typeface="Cambria Math"/>
                                <a:ea typeface="ＭＳ Ｐゴシック" pitchFamily="-128" charset="-128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  <a:ea typeface="ＭＳ Ｐゴシック" pitchFamily="-128" charset="-128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ＭＳ Ｐゴシック" pitchFamily="-128" charset="-128"/>
                              </a:rPr>
                              <m:t>𝑇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ＭＳ Ｐゴシック" pitchFamily="-128" charset="-128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ＭＳ Ｐゴシック" pitchFamily="-128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ＭＳ Ｐゴシック" pitchFamily="-128" charset="-128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  <m:t>𝑑𝑡</m:t>
                        </m:r>
                        <m: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ＭＳ Ｐゴシック" pitchFamily="-128" charset="-128"/>
                          </a:rPr>
                          <m:t>1/2</m:t>
                        </m:r>
                      </m:sup>
                    </m:sSup>
                  </m:oMath>
                </a14:m>
                <a:endParaRPr lang="en-US" i="1" dirty="0" smtClean="0">
                  <a:latin typeface="Cambria Math"/>
                  <a:ea typeface="ＭＳ Ｐゴシック" pitchFamily="-128" charset="-128"/>
                </a:endParaRPr>
              </a:p>
              <a:p>
                <a:pPr algn="just">
                  <a:defRPr/>
                </a:pPr>
                <a:endParaRPr lang="en-US" b="1" i="1" dirty="0" smtClean="0">
                  <a:ea typeface="ＭＳ Ｐゴシック" pitchFamily="-128" charset="-128"/>
                </a:endParaRPr>
              </a:p>
              <a:p>
                <a:pPr algn="just">
                  <a:defRPr/>
                </a:pPr>
                <a:r>
                  <a:rPr lang="en-US" b="1" i="1" dirty="0" smtClean="0">
                    <a:ea typeface="ＭＳ Ｐゴシック" pitchFamily="-128" charset="-128"/>
                  </a:rPr>
                  <a:t>Power signal include 2 Norm </a:t>
                </a:r>
                <a:r>
                  <a:rPr lang="en-US" b="1" i="1" dirty="0" smtClean="0">
                    <a:solidFill>
                      <a:srgbClr val="FF0000"/>
                    </a:solidFill>
                    <a:ea typeface="ＭＳ Ｐゴシック" pitchFamily="-128" charset="-128"/>
                  </a:rPr>
                  <a:t>WHY ?</a:t>
                </a:r>
                <a:endParaRPr lang="en-US" b="1" i="1" dirty="0">
                  <a:solidFill>
                    <a:srgbClr val="FF0000"/>
                  </a:solidFill>
                  <a:ea typeface="ＭＳ Ｐゴシック" pitchFamily="-128" charset="-128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1" y="5073734"/>
                <a:ext cx="8712971" cy="1595886"/>
              </a:xfrm>
              <a:prstGeom prst="rect">
                <a:avLst/>
              </a:prstGeom>
              <a:blipFill rotWithShape="1">
                <a:blip r:embed="rId5"/>
                <a:stretch>
                  <a:fillRect l="-489" t="-1515" b="-12879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8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79510" y="476672"/>
            <a:ext cx="3968831" cy="50405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dirty="0" smtClean="0"/>
              <a:t>Elementary Feedback System</a:t>
            </a:r>
            <a:endParaRPr lang="en-US" i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17783" y="4077072"/>
                <a:ext cx="2264733" cy="2221762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ＭＳ Ｐゴシック" pitchFamily="-128" charset="-128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  <a:ea typeface="ＭＳ Ｐゴシック" pitchFamily="-128" charset="-128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ＭＳ Ｐゴシック" pitchFamily="-128" charset="-128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𝑢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1" dirty="0" smtClean="0">
                  <a:ea typeface="ＭＳ Ｐゴシック" pitchFamily="-128" charset="-128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ＭＳ Ｐゴシック" pitchFamily="-128" charset="-128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  <a:ea typeface="ＭＳ Ｐゴシック" pitchFamily="-128" charset="-128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  <a:ea typeface="ＭＳ Ｐゴシック" pitchFamily="-128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ＭＳ Ｐゴシック" pitchFamily="-128" charset="-128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ＭＳ Ｐゴシック" pitchFamily="-128" charset="-128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  <a:ea typeface="ＭＳ Ｐゴシック" pitchFamily="-128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ＭＳ Ｐゴシック" pitchFamily="-128" charset="-128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ＭＳ Ｐゴシック" pitchFamily="-128" charset="-128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 smtClean="0">
                  <a:latin typeface="Cambria Math"/>
                  <a:ea typeface="ＭＳ Ｐゴシック" pitchFamily="-128" charset="-128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  <a:ea typeface="ＭＳ Ｐゴシック" pitchFamily="-128" charset="-128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  <a:ea typeface="ＭＳ Ｐゴシック" pitchFamily="-128" charset="-128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ea typeface="ＭＳ Ｐゴシック" pitchFamily="-128" charset="-128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ＭＳ Ｐゴシック" pitchFamily="-128" charset="-128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ＭＳ Ｐゴシック" pitchFamily="-128" charset="-128"/>
                        </a:rPr>
                        <m:t>𝑑</m:t>
                      </m:r>
                      <m:r>
                        <a:rPr lang="en-US" b="0" i="1" dirty="0" smtClean="0">
                          <a:latin typeface="Cambria Math"/>
                          <a:ea typeface="ＭＳ Ｐゴシック" pitchFamily="-128" charset="-128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ea typeface="ＭＳ Ｐゴシック" pitchFamily="-128" charset="-128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ＭＳ Ｐゴシック" pitchFamily="-128" charset="-128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ＭＳ Ｐゴシック" pitchFamily="-128" charset="-128"/>
                        </a:rPr>
                        <m:t>𝑢</m:t>
                      </m:r>
                    </m:oMath>
                  </m:oMathPara>
                </a14:m>
                <a:endParaRPr lang="en-US" i="1" dirty="0" smtClean="0">
                  <a:ea typeface="ＭＳ Ｐゴシック" pitchFamily="-128" charset="-128"/>
                </a:endParaRPr>
              </a:p>
              <a:p>
                <a:pPr algn="ctr">
                  <a:defRPr/>
                </a:pPr>
                <a:endParaRPr lang="en-US" i="1" dirty="0" smtClean="0">
                  <a:ea typeface="ＭＳ Ｐゴシック" pitchFamily="-128" charset="-128"/>
                </a:endParaRPr>
              </a:p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𝑃</m:t>
                    </m:r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𝑑</m:t>
                    </m:r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𝑢</m:t>
                    </m:r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)</m:t>
                    </m:r>
                  </m:oMath>
                </a14:m>
                <a:r>
                  <a:rPr lang="en-US" b="1" i="1" dirty="0" smtClean="0">
                    <a:ea typeface="ＭＳ Ｐゴシック" pitchFamily="-12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𝑣</m:t>
                    </m:r>
                    <m:r>
                      <a:rPr lang="en-US" i="1">
                        <a:latin typeface="Cambria Math"/>
                        <a:ea typeface="ＭＳ Ｐゴシック" pitchFamily="-128" charset="-128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𝐹</m:t>
                    </m:r>
                    <m:r>
                      <a:rPr lang="en-US" i="1">
                        <a:latin typeface="Cambria Math"/>
                        <a:ea typeface="ＭＳ Ｐゴシック" pitchFamily="-128" charset="-128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𝑛</m:t>
                    </m:r>
                    <m:r>
                      <a:rPr lang="en-US" i="1">
                        <a:latin typeface="Cambria Math"/>
                        <a:ea typeface="ＭＳ Ｐゴシック" pitchFamily="-128" charset="-128"/>
                      </a:rPr>
                      <m:t>)</m:t>
                    </m:r>
                  </m:oMath>
                </a14:m>
                <a:r>
                  <a:rPr lang="en-US" b="1" i="1" dirty="0">
                    <a:ea typeface="ＭＳ Ｐゴシック" pitchFamily="-12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𝑢</m:t>
                    </m:r>
                    <m:r>
                      <a:rPr lang="en-US" i="1">
                        <a:latin typeface="Cambria Math"/>
                        <a:ea typeface="ＭＳ Ｐゴシック" pitchFamily="-128" charset="-128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𝐶</m:t>
                    </m:r>
                    <m:r>
                      <a:rPr lang="en-US" i="1">
                        <a:latin typeface="Cambria Math"/>
                        <a:ea typeface="ＭＳ Ｐゴシック" pitchFamily="-128" charset="-128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𝑟</m:t>
                    </m:r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𝑣</m:t>
                    </m:r>
                    <m:r>
                      <a:rPr lang="en-US" i="1">
                        <a:latin typeface="Cambria Math"/>
                        <a:ea typeface="ＭＳ Ｐゴシック" pitchFamily="-128" charset="-128"/>
                      </a:rPr>
                      <m:t>)</m:t>
                    </m:r>
                  </m:oMath>
                </a14:m>
                <a:r>
                  <a:rPr lang="en-US" b="1" i="1" dirty="0" smtClean="0">
                    <a:ea typeface="ＭＳ Ｐゴシック" pitchFamily="-128" charset="-128"/>
                  </a:rPr>
                  <a:t>  </a:t>
                </a:r>
                <a:endParaRPr lang="en-US" b="1" i="1" dirty="0">
                  <a:ea typeface="ＭＳ Ｐゴシック" pitchFamily="-128" charset="-128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83" y="4077072"/>
                <a:ext cx="2264733" cy="2221762"/>
              </a:xfrm>
              <a:prstGeom prst="rect">
                <a:avLst/>
              </a:prstGeom>
              <a:blipFill rotWithShape="1">
                <a:blip r:embed="rId3"/>
                <a:stretch>
                  <a:fillRect b="-109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1375687" y="1508828"/>
            <a:ext cx="5545308" cy="2336374"/>
            <a:chOff x="1430145" y="1026567"/>
            <a:chExt cx="5545308" cy="2336374"/>
          </a:xfrm>
        </p:grpSpPr>
        <p:cxnSp>
          <p:nvCxnSpPr>
            <p:cNvPr id="28" name="Straight Arrow Connector 27"/>
            <p:cNvCxnSpPr>
              <a:endCxn id="12" idx="0"/>
            </p:cNvCxnSpPr>
            <p:nvPr/>
          </p:nvCxnSpPr>
          <p:spPr>
            <a:xfrm>
              <a:off x="5364760" y="1026567"/>
              <a:ext cx="1" cy="5760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2339752" y="1602631"/>
              <a:ext cx="1467349" cy="369332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Controller: C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60032" y="1602631"/>
              <a:ext cx="1009457" cy="369332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Plant: P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23927" y="2431538"/>
              <a:ext cx="1225481" cy="369332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Sensor: F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endCxn id="3" idx="1"/>
            </p:cNvCxnSpPr>
            <p:nvPr/>
          </p:nvCxnSpPr>
          <p:spPr>
            <a:xfrm>
              <a:off x="1549009" y="1787297"/>
              <a:ext cx="790743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807101" y="1787297"/>
              <a:ext cx="1052931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869489" y="1780347"/>
              <a:ext cx="1105964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422471" y="1787297"/>
              <a:ext cx="0" cy="828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5149409" y="2616204"/>
              <a:ext cx="127306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3" idx="1"/>
            </p:cNvCxnSpPr>
            <p:nvPr/>
          </p:nvCxnSpPr>
          <p:spPr>
            <a:xfrm>
              <a:off x="2987824" y="2616204"/>
              <a:ext cx="93610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987824" y="1971964"/>
              <a:ext cx="0" cy="6442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75570" y="299360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</a:t>
              </a:r>
              <a:endParaRPr lang="en-US" i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74497" y="222491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v</a:t>
              </a:r>
              <a:endParaRPr lang="en-US" i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40052" y="105475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d</a:t>
              </a:r>
              <a:endParaRPr lang="en-US" i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42451" y="1322671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y</a:t>
              </a:r>
              <a:endParaRPr lang="en-US" i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11960" y="140178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u</a:t>
              </a:r>
              <a:endParaRPr lang="en-US" i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30145" y="141101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r</a:t>
              </a:r>
              <a:endParaRPr lang="en-US" i="1" dirty="0"/>
            </a:p>
          </p:txBody>
        </p:sp>
        <p:cxnSp>
          <p:nvCxnSpPr>
            <p:cNvPr id="36" name="Straight Arrow Connector 35"/>
            <p:cNvCxnSpPr>
              <a:endCxn id="13" idx="2"/>
            </p:cNvCxnSpPr>
            <p:nvPr/>
          </p:nvCxnSpPr>
          <p:spPr>
            <a:xfrm flipV="1">
              <a:off x="4535996" y="2800870"/>
              <a:ext cx="672" cy="5620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3146741" y="4079018"/>
                <a:ext cx="5313691" cy="1754326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𝑟</m:t>
                    </m:r>
                  </m:oMath>
                </a14:m>
                <a:r>
                  <a:rPr lang="en-US" i="1" dirty="0" smtClean="0">
                    <a:ea typeface="ＭＳ Ｐゴシック" pitchFamily="-128" charset="-128"/>
                  </a:rPr>
                  <a:t> : reference or command input</a:t>
                </a:r>
              </a:p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𝑣</m:t>
                    </m:r>
                  </m:oMath>
                </a14:m>
                <a:r>
                  <a:rPr lang="en-US" i="1" dirty="0" smtClean="0">
                    <a:ea typeface="ＭＳ Ｐゴシック" pitchFamily="-128" charset="-128"/>
                  </a:rPr>
                  <a:t> : sensor output</a:t>
                </a:r>
              </a:p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𝑢</m:t>
                    </m:r>
                  </m:oMath>
                </a14:m>
                <a:r>
                  <a:rPr lang="en-US" i="1" dirty="0" smtClean="0">
                    <a:ea typeface="ＭＳ Ｐゴシック" pitchFamily="-128" charset="-128"/>
                  </a:rPr>
                  <a:t> : actuating signal, plant input</a:t>
                </a:r>
              </a:p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𝑑</m:t>
                    </m:r>
                  </m:oMath>
                </a14:m>
                <a:r>
                  <a:rPr lang="en-US" i="1" dirty="0" smtClean="0">
                    <a:ea typeface="ＭＳ Ｐゴシック" pitchFamily="-128" charset="-128"/>
                  </a:rPr>
                  <a:t> : external disturbance</a:t>
                </a:r>
              </a:p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𝑦</m:t>
                    </m:r>
                  </m:oMath>
                </a14:m>
                <a:r>
                  <a:rPr lang="en-US" i="1" dirty="0" smtClean="0">
                    <a:ea typeface="ＭＳ Ｐゴシック" pitchFamily="-128" charset="-128"/>
                  </a:rPr>
                  <a:t> : plant output and measured signal</a:t>
                </a:r>
              </a:p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𝑛</m:t>
                    </m:r>
                  </m:oMath>
                </a14:m>
                <a:r>
                  <a:rPr lang="en-US" i="1" dirty="0">
                    <a:ea typeface="ＭＳ Ｐゴシック" pitchFamily="-128" charset="-128"/>
                  </a:rPr>
                  <a:t> : sensor </a:t>
                </a:r>
                <a:r>
                  <a:rPr lang="en-US" i="1" dirty="0" smtClean="0">
                    <a:ea typeface="ＭＳ Ｐゴシック" pitchFamily="-128" charset="-128"/>
                  </a:rPr>
                  <a:t>noise</a:t>
                </a:r>
                <a:endParaRPr lang="en-US" i="1" dirty="0">
                  <a:ea typeface="ＭＳ Ｐゴシック" pitchFamily="-128" charset="-128"/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741" y="4079018"/>
                <a:ext cx="5313691" cy="1754326"/>
              </a:xfrm>
              <a:prstGeom prst="rect">
                <a:avLst/>
              </a:prstGeom>
              <a:blipFill rotWithShape="1">
                <a:blip r:embed="rId4"/>
                <a:stretch>
                  <a:fillRect t="-1379" b="-41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8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50268" y="92150"/>
            <a:ext cx="2808312" cy="50405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dirty="0" smtClean="0"/>
              <a:t>Basic Feedback Loop</a:t>
            </a:r>
            <a:endParaRPr lang="en-US" i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4141" y="2708920"/>
                <a:ext cx="1735831" cy="923330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ＭＳ Ｐゴシック" pitchFamily="-128" charset="-128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ＭＳ Ｐゴシック" pitchFamily="-128" charset="-128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  <a:ea typeface="ＭＳ Ｐゴシック" pitchFamily="-128" charset="-128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  <a:ea typeface="ＭＳ Ｐゴシック" pitchFamily="-128" charset="-128"/>
                        </a:rPr>
                        <m:t>𝐹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ea typeface="ＭＳ Ｐゴシック" pitchFamily="-128" charset="-128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ＭＳ Ｐゴシック" pitchFamily="-128" charset="-128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ＭＳ Ｐゴシック" pitchFamily="-128" charset="-128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  <a:ea typeface="ＭＳ Ｐゴシック" pitchFamily="-128" charset="-128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ＭＳ Ｐゴシック" pitchFamily="-128" charset="-128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ea typeface="ＭＳ Ｐゴシック" pitchFamily="-128" charset="-128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ＭＳ Ｐゴシック" pitchFamily="-128" charset="-128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ＭＳ Ｐゴシック" pitchFamily="-128" charset="-128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ＭＳ Ｐゴシック" pitchFamily="-128" charset="-128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ＭＳ Ｐゴシック" pitchFamily="-128" charset="-128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ea typeface="ＭＳ Ｐゴシック" pitchFamily="-128" charset="-128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41" y="2708920"/>
                <a:ext cx="1735831" cy="9233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800869" y="596206"/>
            <a:ext cx="6992727" cy="1849445"/>
            <a:chOff x="535708" y="953339"/>
            <a:chExt cx="6992727" cy="1849445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4414552" y="966628"/>
              <a:ext cx="0" cy="5760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2958580" y="1607244"/>
              <a:ext cx="612523" cy="369332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04994" y="1558468"/>
              <a:ext cx="535158" cy="369332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29792" y="2431538"/>
              <a:ext cx="812408" cy="369332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35708" y="1772298"/>
              <a:ext cx="1105964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571103" y="1787297"/>
              <a:ext cx="671154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940152" y="1763179"/>
              <a:ext cx="1588283" cy="911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285228" y="1791910"/>
              <a:ext cx="0" cy="593307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3" idx="3"/>
            </p:cNvCxnSpPr>
            <p:nvPr/>
          </p:nvCxnSpPr>
          <p:spPr>
            <a:xfrm flipH="1">
              <a:off x="4942200" y="2616204"/>
              <a:ext cx="114196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3" idx="1"/>
            </p:cNvCxnSpPr>
            <p:nvPr/>
          </p:nvCxnSpPr>
          <p:spPr>
            <a:xfrm>
              <a:off x="1787368" y="2616204"/>
              <a:ext cx="23424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790185" y="1971963"/>
              <a:ext cx="0" cy="6442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164288" y="236933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</a:t>
              </a:r>
              <a:endParaRPr lang="en-US" i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34537" y="222892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v</a:t>
              </a:r>
              <a:endParaRPr lang="en-US" i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28143" y="953339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d</a:t>
              </a:r>
              <a:endParaRPr lang="en-US" i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42451" y="1322671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y</a:t>
              </a:r>
              <a:endParaRPr lang="en-US" i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26660" y="135815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u</a:t>
              </a:r>
              <a:endParaRPr lang="en-US" i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67371" y="135802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r</a:t>
              </a:r>
              <a:endParaRPr lang="en-US" i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66096" y="1382143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x</a:t>
              </a:r>
              <a:r>
                <a:rPr lang="en-US" i="1" baseline="-25000" dirty="0" smtClean="0"/>
                <a:t>1</a:t>
              </a:r>
              <a:endParaRPr lang="en-US" i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04994" y="2246872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x</a:t>
              </a:r>
              <a:r>
                <a:rPr lang="en-US" i="1" baseline="-25000" dirty="0" smtClean="0"/>
                <a:t>3</a:t>
              </a:r>
              <a:endParaRPr lang="en-US" i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56894" y="1365551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x</a:t>
              </a:r>
              <a:r>
                <a:rPr lang="en-US" i="1" baseline="-25000" dirty="0" smtClean="0"/>
                <a:t>2</a:t>
              </a:r>
              <a:endParaRPr lang="en-US" i="1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1641672" y="1542692"/>
              <a:ext cx="360040" cy="4175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2001712" y="1787297"/>
              <a:ext cx="956868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4248123" y="1554396"/>
              <a:ext cx="360040" cy="4175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4608163" y="1751475"/>
              <a:ext cx="835964" cy="1347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6105839" y="2385217"/>
              <a:ext cx="360040" cy="4175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6465879" y="2594000"/>
              <a:ext cx="6984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523380" y="1857730"/>
              <a:ext cx="2270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-</a:t>
              </a:r>
              <a:endParaRPr lang="en-US" sz="2400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745307" y="2564904"/>
                <a:ext cx="6185652" cy="183588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𝐹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ＭＳ Ｐゴシック" pitchFamily="-128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ＭＳ Ｐゴシック" pitchFamily="-128" charset="-128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ＭＳ Ｐゴシック" pitchFamily="-128" charset="-128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ＭＳ Ｐゴシック" pitchFamily="-128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ＭＳ Ｐゴシック" pitchFamily="-128" charset="-128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ＭＳ Ｐゴシック" pitchFamily="-128" charset="-128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ＭＳ Ｐゴシック" pitchFamily="-128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ＭＳ Ｐゴシック" pitchFamily="-128" charset="-128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ＭＳ Ｐゴシック" pitchFamily="-128" charset="-128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  <a:ea typeface="ＭＳ Ｐゴシック" pitchFamily="-128" charset="-128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1" dirty="0" smtClean="0">
                  <a:ea typeface="ＭＳ Ｐゴシック" pitchFamily="-128" charset="-128"/>
                </a:endParaRPr>
              </a:p>
              <a:p>
                <a:pPr>
                  <a:defRPr/>
                </a:pPr>
                <a:endParaRPr lang="en-US" b="0" i="1" dirty="0" smtClean="0">
                  <a:ea typeface="ＭＳ Ｐゴシック" pitchFamily="-128" charset="-128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ＭＳ Ｐゴシック" pitchFamily="-128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ＭＳ Ｐゴシック" pitchFamily="-128" charset="-128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ＭＳ Ｐゴシック" pitchFamily="-128" charset="-128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ＭＳ Ｐゴシック" pitchFamily="-128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ＭＳ Ｐゴシック" pitchFamily="-128" charset="-128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ＭＳ Ｐゴシック" pitchFamily="-128" charset="-128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ＭＳ Ｐゴシック" pitchFamily="-128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ＭＳ Ｐゴシック" pitchFamily="-128" charset="-128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ＭＳ Ｐゴシック" pitchFamily="-128" charset="-128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  <a:ea typeface="ＭＳ Ｐゴシック" pitchFamily="-128" charset="-128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𝑃𝐶𝐹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𝑃𝐹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𝐹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𝐶𝐹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𝑃𝐶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ＭＳ Ｐゴシック" pitchFamily="-128" charset="-128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1" dirty="0" smtClean="0">
                  <a:ea typeface="ＭＳ Ｐゴシック" pitchFamily="-128" charset="-128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307" y="2564904"/>
                <a:ext cx="6185652" cy="183588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51282" y="4466322"/>
                <a:ext cx="8450692" cy="2275046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b="1" i="1" dirty="0" smtClean="0">
                    <a:ea typeface="ＭＳ Ｐゴシック" pitchFamily="-128" charset="-128"/>
                  </a:rPr>
                  <a:t>Well-</a:t>
                </a:r>
                <a:r>
                  <a:rPr lang="en-US" b="1" i="1" dirty="0" err="1" smtClean="0">
                    <a:ea typeface="ＭＳ Ｐゴシック" pitchFamily="-128" charset="-128"/>
                  </a:rPr>
                  <a:t>posedness</a:t>
                </a:r>
                <a:r>
                  <a:rPr lang="en-US" b="1" i="1" dirty="0" smtClean="0">
                    <a:ea typeface="ＭＳ Ｐゴシック" pitchFamily="-128" charset="-128"/>
                  </a:rPr>
                  <a:t>: all closed loop transfer function exist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b="1" i="1" dirty="0" smtClean="0">
                    <a:ea typeface="ＭＳ Ｐゴシック" pitchFamily="-128" charset="-128"/>
                  </a:rPr>
                  <a:t>Stronger  notion of well-</a:t>
                </a:r>
                <a:r>
                  <a:rPr lang="en-US" b="1" i="1" dirty="0" err="1" smtClean="0">
                    <a:ea typeface="ＭＳ Ｐゴシック" pitchFamily="-128" charset="-128"/>
                  </a:rPr>
                  <a:t>posedness</a:t>
                </a:r>
                <a:r>
                  <a:rPr lang="en-US" b="1" i="1" dirty="0" smtClean="0">
                    <a:ea typeface="ＭＳ Ｐゴシック" pitchFamily="-128" charset="-128"/>
                  </a:rPr>
                  <a:t> that makes sense when P, C, and F are proper  is that the nine transfer function above are proper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b="1" i="1" dirty="0" smtClean="0">
                    <a:ea typeface="ＭＳ Ｐゴシック" pitchFamily="-128" charset="-128"/>
                  </a:rPr>
                  <a:t>N &amp; S condition for this is that 1 + PCF not be strictly proper 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ＭＳ Ｐゴシック" pitchFamily="-128" charset="-128"/>
                      </a:rPr>
                      <m:t>𝑷𝑪𝑭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1" i="1" smtClean="0">
                        <a:latin typeface="Cambria Math"/>
                        <a:ea typeface="Cambria Math"/>
                      </a:rPr>
                      <m:t>≠−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b="1" i="1" dirty="0" smtClean="0">
                  <a:ea typeface="ＭＳ Ｐゴシック" pitchFamily="-128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b="1" i="1" dirty="0" smtClean="0">
                    <a:ea typeface="ＭＳ Ｐゴシック" pitchFamily="-128" charset="-128"/>
                  </a:rPr>
                  <a:t>PID controller is not proper,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ＭＳ Ｐゴシック" pitchFamily="-128" charset="-128"/>
                          </a:rPr>
                          <m:t>𝑲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  <a:ea typeface="ＭＳ Ｐゴシック" pitchFamily="-128" charset="-128"/>
                          </a:rPr>
                          <m:t>𝒑</m:t>
                        </m:r>
                      </m:sub>
                    </m:sSub>
                    <m:r>
                      <a:rPr lang="en-US" b="1" i="1" smtClean="0">
                        <a:latin typeface="Cambria Math"/>
                        <a:ea typeface="ＭＳ Ｐゴシック" pitchFamily="-128" charset="-128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ＭＳ Ｐゴシック" pitchFamily="-128" charset="-128"/>
                          </a:rPr>
                          <m:t>𝑲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  <a:ea typeface="ＭＳ Ｐゴシック" pitchFamily="-128" charset="-128"/>
                          </a:rPr>
                          <m:t>𝒅</m:t>
                        </m:r>
                      </m:sub>
                    </m:sSub>
                    <m:r>
                      <a:rPr lang="en-US" b="1" i="1" smtClean="0">
                        <a:latin typeface="Cambria Math"/>
                        <a:ea typeface="ＭＳ Ｐゴシック" pitchFamily="-128" charset="-128"/>
                      </a:rPr>
                      <m:t>𝒔</m:t>
                    </m:r>
                    <m:r>
                      <a:rPr lang="en-US" b="1" i="1" smtClean="0">
                        <a:latin typeface="Cambria Math"/>
                        <a:ea typeface="ＭＳ Ｐゴシック" pitchFamily="-128" charset="-128"/>
                      </a:rPr>
                      <m:t>+</m:t>
                    </m:r>
                    <m:f>
                      <m:fPr>
                        <m:ctrlPr>
                          <a:rPr lang="en-US" b="1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  <a:ea typeface="ＭＳ Ｐゴシック" pitchFamily="-128" charset="-128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  <a:ea typeface="ＭＳ Ｐゴシック" pitchFamily="-128" charset="-128"/>
                              </a:rPr>
                              <m:t>𝑲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  <a:ea typeface="ＭＳ Ｐゴシック" pitchFamily="-128" charset="-128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en-US" b="1" i="1" smtClean="0">
                            <a:latin typeface="Cambria Math"/>
                            <a:ea typeface="ＭＳ Ｐゴシック" pitchFamily="-128" charset="-128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b="1" i="1" dirty="0" smtClean="0">
                    <a:ea typeface="ＭＳ Ｐゴシック" pitchFamily="-128" charset="-128"/>
                  </a:rPr>
                  <a:t>, however it is approximated over any desired frequency range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ea typeface="ＭＳ Ｐゴシック" pitchFamily="-128" charset="-128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ＭＳ Ｐゴシック" pitchFamily="-128" charset="-128"/>
                          </a:rPr>
                          <m:t>𝑲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ＭＳ Ｐゴシック" pitchFamily="-128" charset="-128"/>
                          </a:rPr>
                          <m:t>𝒑</m:t>
                        </m:r>
                      </m:sub>
                    </m:sSub>
                    <m:r>
                      <a:rPr lang="en-US" b="1" i="1">
                        <a:latin typeface="Cambria Math"/>
                        <a:ea typeface="ＭＳ Ｐゴシック" pitchFamily="-128" charset="-128"/>
                      </a:rPr>
                      <m:t>+</m:t>
                    </m:r>
                    <m:f>
                      <m:fPr>
                        <m:ctrlPr>
                          <a:rPr lang="en-US" b="1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latin typeface="Cambria Math"/>
                                <a:ea typeface="ＭＳ Ｐゴシック" pitchFamily="-128" charset="-128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  <a:ea typeface="ＭＳ Ｐゴシック" pitchFamily="-128" charset="-128"/>
                              </a:rPr>
                              <m:t>𝑲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  <a:ea typeface="ＭＳ Ｐゴシック" pitchFamily="-128" charset="-128"/>
                              </a:rPr>
                              <m:t>𝒅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  <a:ea typeface="ＭＳ Ｐゴシック" pitchFamily="-128" charset="-128"/>
                          </a:rPr>
                          <m:t>𝒔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𝝉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den>
                    </m:f>
                    <m:r>
                      <a:rPr lang="en-US" b="1" i="1">
                        <a:latin typeface="Cambria Math"/>
                        <a:ea typeface="ＭＳ Ｐゴシック" pitchFamily="-128" charset="-128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/>
                            <a:ea typeface="ＭＳ Ｐゴシック" pitchFamily="-128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latin typeface="Cambria Math"/>
                                <a:ea typeface="ＭＳ Ｐゴシック" pitchFamily="-128" charset="-128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  <a:ea typeface="ＭＳ Ｐゴシック" pitchFamily="-128" charset="-128"/>
                              </a:rPr>
                              <m:t>𝑲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  <a:ea typeface="ＭＳ Ｐゴシック" pitchFamily="-128" charset="-128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latin typeface="Cambria Math"/>
                            <a:ea typeface="ＭＳ Ｐゴシック" pitchFamily="-128" charset="-128"/>
                          </a:rPr>
                          <m:t>𝒔</m:t>
                        </m:r>
                      </m:den>
                    </m:f>
                  </m:oMath>
                </a14:m>
                <a:endParaRPr lang="en-US" b="1" i="1" dirty="0" smtClean="0">
                  <a:ea typeface="ＭＳ Ｐゴシック" pitchFamily="-128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b="1" i="1" dirty="0" smtClean="0">
                    <a:ea typeface="ＭＳ Ｐゴシック" pitchFamily="-128" charset="-128"/>
                  </a:rPr>
                  <a:t>Standing assumption : P is strictly proper, C and F are proper</a:t>
                </a:r>
                <a:endParaRPr lang="en-US" b="1" i="1" dirty="0">
                  <a:ea typeface="ＭＳ Ｐゴシック" pitchFamily="-128" charset="-128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82" y="4466322"/>
                <a:ext cx="8450692" cy="2275046"/>
              </a:xfrm>
              <a:prstGeom prst="rect">
                <a:avLst/>
              </a:prstGeom>
              <a:blipFill rotWithShape="1">
                <a:blip r:embed="rId5"/>
                <a:stretch>
                  <a:fillRect l="-432" t="-1067" b="-320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8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50268" y="92150"/>
            <a:ext cx="3379734" cy="50405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dirty="0" smtClean="0"/>
              <a:t>Performance and Sensitivity </a:t>
            </a:r>
            <a:endParaRPr lang="en-US" i="1" dirty="0" smtClean="0"/>
          </a:p>
        </p:txBody>
      </p:sp>
      <p:grpSp>
        <p:nvGrpSpPr>
          <p:cNvPr id="61" name="Group 60"/>
          <p:cNvGrpSpPr/>
          <p:nvPr/>
        </p:nvGrpSpPr>
        <p:grpSpPr>
          <a:xfrm>
            <a:off x="182534" y="635446"/>
            <a:ext cx="3543004" cy="1600665"/>
            <a:chOff x="535708" y="953339"/>
            <a:chExt cx="6992727" cy="1849445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4414552" y="966628"/>
              <a:ext cx="0" cy="5760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2958580" y="1607244"/>
              <a:ext cx="612523" cy="369332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04994" y="1558468"/>
              <a:ext cx="535158" cy="369332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29792" y="2431538"/>
              <a:ext cx="812408" cy="369332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35708" y="1772298"/>
              <a:ext cx="1105964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571103" y="1787297"/>
              <a:ext cx="671154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940152" y="1763179"/>
              <a:ext cx="1588283" cy="911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285228" y="1791910"/>
              <a:ext cx="0" cy="593307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3" idx="3"/>
            </p:cNvCxnSpPr>
            <p:nvPr/>
          </p:nvCxnSpPr>
          <p:spPr>
            <a:xfrm flipH="1">
              <a:off x="4942200" y="2616204"/>
              <a:ext cx="114196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3" idx="1"/>
            </p:cNvCxnSpPr>
            <p:nvPr/>
          </p:nvCxnSpPr>
          <p:spPr>
            <a:xfrm>
              <a:off x="1787368" y="2616204"/>
              <a:ext cx="23424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790185" y="1971963"/>
              <a:ext cx="0" cy="6442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164288" y="236933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</a:t>
              </a:r>
              <a:endParaRPr lang="en-US" i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34537" y="222892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v</a:t>
              </a:r>
              <a:endParaRPr lang="en-US" i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28143" y="953339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d</a:t>
              </a:r>
              <a:endParaRPr lang="en-US" i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42451" y="1322671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y</a:t>
              </a:r>
              <a:endParaRPr lang="en-US" i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26660" y="135815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u</a:t>
              </a:r>
              <a:endParaRPr lang="en-US" i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67371" y="135802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r</a:t>
              </a:r>
              <a:endParaRPr lang="en-US" i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01710" y="1382143"/>
              <a:ext cx="832824" cy="426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x</a:t>
              </a:r>
              <a:r>
                <a:rPr lang="en-US" i="1" baseline="-25000" dirty="0" smtClean="0"/>
                <a:t>1</a:t>
              </a:r>
              <a:endParaRPr lang="en-US" i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88943" y="2246872"/>
              <a:ext cx="748099" cy="426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x</a:t>
              </a:r>
              <a:r>
                <a:rPr lang="en-US" i="1" baseline="-25000" dirty="0" smtClean="0"/>
                <a:t>3</a:t>
              </a:r>
              <a:endParaRPr lang="en-US" i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56893" y="1365551"/>
              <a:ext cx="806097" cy="426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x</a:t>
              </a:r>
              <a:r>
                <a:rPr lang="en-US" i="1" baseline="-25000" dirty="0" smtClean="0"/>
                <a:t>2</a:t>
              </a:r>
              <a:endParaRPr lang="en-US" i="1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1641672" y="1542692"/>
              <a:ext cx="360040" cy="4175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2001712" y="1787297"/>
              <a:ext cx="956868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4248123" y="1554396"/>
              <a:ext cx="360040" cy="4175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4608163" y="1751475"/>
              <a:ext cx="835964" cy="1347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6105839" y="2385217"/>
              <a:ext cx="360040" cy="4175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6465879" y="2594000"/>
              <a:ext cx="6984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523380" y="1857730"/>
              <a:ext cx="2270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-</a:t>
              </a:r>
              <a:endParaRPr lang="en-US" sz="2400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923928" y="559602"/>
                <a:ext cx="5125545" cy="2359685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b="0" dirty="0" smtClean="0">
                    <a:ea typeface="ＭＳ Ｐゴシック" pitchFamily="-128" charset="-128"/>
                  </a:rPr>
                  <a:t>For the simplicity assume F = 1, </a:t>
                </a:r>
                <a:r>
                  <a:rPr lang="en-US" b="0" i="1" dirty="0" smtClean="0">
                    <a:ea typeface="ＭＳ Ｐゴシック" pitchFamily="-128" charset="-128"/>
                  </a:rPr>
                  <a:t>d</a:t>
                </a:r>
                <a:r>
                  <a:rPr lang="en-US" b="0" dirty="0" smtClean="0">
                    <a:ea typeface="ＭＳ Ｐゴシック" pitchFamily="-128" charset="-128"/>
                  </a:rPr>
                  <a:t> = 0, and </a:t>
                </a:r>
                <a:r>
                  <a:rPr lang="en-US" b="0" i="1" dirty="0" smtClean="0">
                    <a:ea typeface="ＭＳ Ｐゴシック" pitchFamily="-128" charset="-128"/>
                  </a:rPr>
                  <a:t>n</a:t>
                </a:r>
                <a:r>
                  <a:rPr lang="en-US" b="0" dirty="0" smtClean="0">
                    <a:ea typeface="ＭＳ Ｐゴシック" pitchFamily="-128" charset="-128"/>
                  </a:rPr>
                  <a:t> = 0, </a:t>
                </a:r>
              </a:p>
              <a:p>
                <a:pPr>
                  <a:defRPr/>
                </a:pPr>
                <a:endParaRPr lang="en-US" b="0" dirty="0" smtClean="0">
                  <a:ea typeface="ＭＳ Ｐゴシック" pitchFamily="-128" charset="-128"/>
                </a:endParaRPr>
              </a:p>
              <a:p>
                <a:pPr>
                  <a:defRPr/>
                </a:pPr>
                <a:r>
                  <a:rPr lang="en-US" b="0" dirty="0" smtClean="0">
                    <a:ea typeface="ＭＳ Ｐゴシック" pitchFamily="-128" charset="-128"/>
                  </a:rPr>
                  <a:t>transfer function from r to error,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1</a:t>
                </a:r>
                <a:endParaRPr lang="en-US" i="1" dirty="0"/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ＭＳ Ｐゴシック" pitchFamily="-128" charset="-128"/>
                      </a:rPr>
                      <m:t>𝑆</m:t>
                    </m:r>
                    <m:r>
                      <a:rPr lang="en-US" sz="2000" b="0" i="0" smtClean="0">
                        <a:latin typeface="Cambria Math"/>
                        <a:ea typeface="ＭＳ Ｐゴシック" pitchFamily="-128" charset="-128"/>
                      </a:rPr>
                      <m:t>≔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  <a:ea typeface="ＭＳ Ｐゴシック" pitchFamily="-128" charset="-128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  <a:ea typeface="ＭＳ Ｐゴシック" pitchFamily="-128" charset="-128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  <a:ea typeface="ＭＳ Ｐゴシック" pitchFamily="-128" charset="-128"/>
                          </a:rPr>
                          <m:t>PC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  <a:ea typeface="ＭＳ Ｐゴシック" pitchFamily="-128" charset="-128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  <a:ea typeface="ＭＳ Ｐゴシック" pitchFamily="-128" charset="-128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  <a:ea typeface="ＭＳ Ｐゴシック" pitchFamily="-128" charset="-128"/>
                          </a:rPr>
                          <m:t>1+</m:t>
                        </m:r>
                        <m:r>
                          <a:rPr lang="en-US" sz="2000" b="0" i="1" smtClean="0">
                            <a:latin typeface="Cambria Math"/>
                            <a:ea typeface="ＭＳ Ｐゴシック" pitchFamily="-128" charset="-128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b="0" i="1" dirty="0" smtClean="0">
                    <a:ea typeface="ＭＳ Ｐゴシック" pitchFamily="-128" charset="-128"/>
                  </a:rPr>
                  <a:t> : sensitivity function</a:t>
                </a:r>
              </a:p>
              <a:p>
                <a:pPr>
                  <a:defRPr/>
                </a:pPr>
                <a:endParaRPr lang="en-US" b="0" i="1" dirty="0" smtClean="0">
                  <a:ea typeface="ＭＳ Ｐゴシック" pitchFamily="-128" charset="-128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ＭＳ Ｐゴシック" pitchFamily="-128" charset="-128"/>
                      </a:rPr>
                      <m:t>𝑇</m:t>
                    </m:r>
                    <m:r>
                      <a:rPr lang="en-US" sz="2000" b="0" i="1" smtClean="0">
                        <a:latin typeface="Cambria Math"/>
                        <a:ea typeface="ＭＳ Ｐゴシック" pitchFamily="-128" charset="-128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/>
                            <a:ea typeface="ＭＳ Ｐゴシック" pitchFamily="-128" charset="-128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  <a:ea typeface="ＭＳ Ｐゴシック" pitchFamily="-128" charset="-128"/>
                          </a:rPr>
                          <m:t>PC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  <a:ea typeface="ＭＳ Ｐゴシック" pitchFamily="-128" charset="-128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  <a:ea typeface="ＭＳ Ｐゴシック" pitchFamily="-128" charset="-128"/>
                          </a:rPr>
                          <m:t>PC</m:t>
                        </m:r>
                      </m:den>
                    </m:f>
                    <m:r>
                      <a:rPr lang="en-US" sz="2000" i="1">
                        <a:latin typeface="Cambria Math"/>
                        <a:ea typeface="ＭＳ Ｐゴシック" pitchFamily="-128" charset="-128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/>
                            <a:ea typeface="ＭＳ Ｐゴシック" pitchFamily="-128" charset="-128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  <a:ea typeface="ＭＳ Ｐゴシック" pitchFamily="-128" charset="-128"/>
                          </a:rPr>
                          <m:t>𝐿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  <a:ea typeface="ＭＳ Ｐゴシック" pitchFamily="-128" charset="-128"/>
                          </a:rPr>
                          <m:t>1+</m:t>
                        </m:r>
                        <m:r>
                          <a:rPr lang="en-US" sz="2000" i="1">
                            <a:latin typeface="Cambria Math"/>
                            <a:ea typeface="ＭＳ Ｐゴシック" pitchFamily="-128" charset="-128"/>
                          </a:rPr>
                          <m:t>𝐿</m:t>
                        </m:r>
                      </m:den>
                    </m:f>
                    <m:r>
                      <m:rPr>
                        <m:nor/>
                      </m:rPr>
                      <a:rPr lang="en-US" sz="2000" i="1" dirty="0">
                        <a:ea typeface="ＭＳ Ｐゴシック" pitchFamily="-128" charset="-128"/>
                      </a:rPr>
                      <m:t> :</m:t>
                    </m:r>
                  </m:oMath>
                </a14:m>
                <a:r>
                  <a:rPr lang="en-US" sz="2000" i="1" dirty="0" smtClean="0">
                    <a:ea typeface="ＭＳ Ｐゴシック" pitchFamily="-128" charset="-128"/>
                  </a:rPr>
                  <a:t> </a:t>
                </a:r>
                <a:r>
                  <a:rPr lang="en-US" i="1" dirty="0" smtClean="0">
                    <a:ea typeface="ＭＳ Ｐゴシック" pitchFamily="-128" charset="-128"/>
                  </a:rPr>
                  <a:t>complementary sensitivity function</a:t>
                </a:r>
                <a:endParaRPr lang="en-US" i="1" dirty="0">
                  <a:ea typeface="ＭＳ Ｐゴシック" pitchFamily="-128" charset="-128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559602"/>
                <a:ext cx="5125545" cy="2359685"/>
              </a:xfrm>
              <a:prstGeom prst="rect">
                <a:avLst/>
              </a:prstGeom>
              <a:blipFill rotWithShape="1">
                <a:blip r:embed="rId3"/>
                <a:stretch>
                  <a:fillRect l="-950" t="-1028" b="-282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51520" y="3140968"/>
                <a:ext cx="8679439" cy="353859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b="0" dirty="0" smtClean="0">
                    <a:ea typeface="ＭＳ Ｐゴシック" pitchFamily="-128" charset="-128"/>
                  </a:rPr>
                  <a:t>More discussion with sensitivity function</a:t>
                </a:r>
                <a:endParaRPr lang="en-US" b="0" i="1" dirty="0" smtClean="0">
                  <a:ea typeface="ＭＳ Ｐゴシック" pitchFamily="-128" charset="-128"/>
                </a:endParaRPr>
              </a:p>
              <a:p>
                <a:pPr>
                  <a:defRPr/>
                </a:pPr>
                <a:r>
                  <a:rPr lang="en-US" b="0" i="1" dirty="0" smtClean="0">
                    <a:ea typeface="ＭＳ Ｐゴシック" pitchFamily="-128" charset="-128"/>
                  </a:rPr>
                  <a:t>Suppose r can be any amplitude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r>
                  <a:rPr lang="en-US" b="0" i="1" dirty="0" smtClean="0">
                    <a:ea typeface="ＭＳ Ｐゴシック" pitchFamily="-128" charset="-128"/>
                  </a:rPr>
                  <a:t> and  we want error has amplitude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b="0" i="1" dirty="0" smtClean="0">
                    <a:ea typeface="ＭＳ Ｐゴシック" pitchFamily="-128" charset="-128"/>
                  </a:rPr>
                  <a:t>, then performance specification can be expressed as </a:t>
                </a:r>
              </a:p>
              <a:p>
                <a:pPr>
                  <a:defRPr/>
                </a:pPr>
                <a:endParaRPr lang="en-US" b="0" i="1" dirty="0" smtClean="0">
                  <a:ea typeface="ＭＳ Ｐゴシック" pitchFamily="-128" charset="-128"/>
                </a:endParaRPr>
              </a:p>
              <a:p>
                <a:pPr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ＭＳ Ｐゴシック" pitchFamily="-128" charset="-128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/>
                                <a:ea typeface="ＭＳ Ｐゴシック" pitchFamily="-128" charset="-128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  <a:ea typeface="ＭＳ Ｐゴシック" pitchFamily="-128" charset="-128"/>
                              </a:rPr>
                              <m:t>𝑆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  <a:ea typeface="ＭＳ Ｐゴシック" pitchFamily="-128" charset="-128"/>
                          </a:rPr>
                          <m:t>|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i="1" dirty="0" smtClean="0">
                    <a:ea typeface="ＭＳ Ｐゴシック" pitchFamily="-128" charset="-128"/>
                  </a:rPr>
                  <a:t>, same 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ＭＳ Ｐゴシック" pitchFamily="-128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ＭＳ Ｐゴシック" pitchFamily="-128" charset="-128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/>
                                <a:ea typeface="ＭＳ Ｐゴシック" pitchFamily="-128" charset="-128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  <a:ea typeface="ＭＳ Ｐゴシック" pitchFamily="-128" charset="-128"/>
                              </a:rPr>
                              <m:t>𝑊</m:t>
                            </m:r>
                            <m:r>
                              <a:rPr lang="en-US" sz="2000" i="1">
                                <a:latin typeface="Cambria Math"/>
                                <a:ea typeface="ＭＳ Ｐゴシック" pitchFamily="-128" charset="-128"/>
                              </a:rPr>
                              <m:t>𝑆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  <a:ea typeface="ＭＳ Ｐゴシック" pitchFamily="-128" charset="-128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sz="2000" i="1" dirty="0" smtClean="0">
                  <a:ea typeface="ＭＳ Ｐゴシック" pitchFamily="-128" charset="-128"/>
                </a:endParaRPr>
              </a:p>
              <a:p>
                <a:pPr algn="ctr">
                  <a:defRPr/>
                </a:pPr>
                <a:endParaRPr lang="en-US" sz="2000" i="1" dirty="0">
                  <a:ea typeface="ＭＳ Ｐゴシック" pitchFamily="-128" charset="-128"/>
                </a:endParaRPr>
              </a:p>
              <a:p>
                <a:pPr algn="just">
                  <a:defRPr/>
                </a:pPr>
                <a:r>
                  <a:rPr lang="en-US" sz="2000" i="1" dirty="0" smtClean="0">
                    <a:ea typeface="ＭＳ Ｐゴシック" pitchFamily="-128" charset="-128"/>
                  </a:rPr>
                  <a:t>It has equivalent expression,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ＭＳ Ｐゴシック" pitchFamily="-128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ＭＳ Ｐゴシック" pitchFamily="-128" charset="-128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/>
                                <a:ea typeface="ＭＳ Ｐゴシック" pitchFamily="-128" charset="-128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  <a:ea typeface="ＭＳ Ｐゴシック" pitchFamily="-128" charset="-128"/>
                              </a:rPr>
                              <m:t>𝑊𝑆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  <a:ea typeface="ＭＳ Ｐゴシック" pitchFamily="-128" charset="-128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  <m:r>
                      <a:rPr lang="en-US" sz="200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1&lt;=&gt;</m:t>
                    </m:r>
                  </m:oMath>
                </a14:m>
                <a:r>
                  <a:rPr lang="en-US" sz="2000" i="1" dirty="0" smtClean="0">
                    <a:ea typeface="ＭＳ Ｐゴシック" pitchFamily="-128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dirty="0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dirty="0" smtClean="0">
                                <a:latin typeface="Cambria Math"/>
                                <a:ea typeface="ＭＳ Ｐゴシック" pitchFamily="-128" charset="-128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/>
                                <a:ea typeface="ＭＳ Ｐゴシック" pitchFamily="-128" charset="-128"/>
                              </a:rPr>
                              <m:t>𝑊</m:t>
                            </m:r>
                            <m:r>
                              <a:rPr lang="en-US" sz="2000" b="0" i="1" dirty="0" smtClean="0">
                                <a:latin typeface="Cambria Math"/>
                                <a:ea typeface="ＭＳ Ｐゴシック" pitchFamily="-128" charset="-128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/>
                                <a:ea typeface="ＭＳ Ｐゴシック" pitchFamily="-128" charset="-128"/>
                              </a:rPr>
                              <m:t>𝑗</m:t>
                            </m:r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000" b="0" i="1" dirty="0" smtClean="0">
                                <a:latin typeface="Cambria Math"/>
                                <a:ea typeface="ＭＳ Ｐゴシック" pitchFamily="-128" charset="-128"/>
                              </a:rPr>
                              <m:t>1+</m:t>
                            </m:r>
                            <m:r>
                              <a:rPr lang="en-US" sz="2000" b="0" i="1" dirty="0" smtClean="0">
                                <a:latin typeface="Cambria Math"/>
                                <a:ea typeface="ＭＳ Ｐゴシック" pitchFamily="-128" charset="-128"/>
                              </a:rPr>
                              <m:t>𝐿</m:t>
                            </m:r>
                            <m:r>
                              <a:rPr lang="en-US" sz="2000" b="0" i="1" dirty="0" smtClean="0">
                                <a:latin typeface="Cambria Math"/>
                                <a:ea typeface="ＭＳ Ｐゴシック" pitchFamily="-128" charset="-128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/>
                                <a:ea typeface="ＭＳ Ｐゴシック" pitchFamily="-128" charset="-128"/>
                              </a:rPr>
                              <m:t>𝑗</m:t>
                            </m:r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US" sz="2000" b="0" i="1" dirty="0" smtClean="0">
                        <a:latin typeface="Cambria Math"/>
                        <a:ea typeface="ＭＳ Ｐゴシック" pitchFamily="-128" charset="-128"/>
                      </a:rPr>
                      <m:t>&lt;1</m:t>
                    </m:r>
                  </m:oMath>
                </a14:m>
                <a:r>
                  <a:rPr lang="en-US" sz="2000" i="1" dirty="0" smtClean="0">
                    <a:ea typeface="ＭＳ Ｐゴシック" pitchFamily="-128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000" i="1" smtClean="0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endParaRPr lang="en-US" sz="2000" i="1" dirty="0" smtClean="0">
                  <a:ea typeface="ＭＳ Ｐゴシック" pitchFamily="-128" charset="-128"/>
                </a:endParaRPr>
              </a:p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&lt;=&gt;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  <a:ea typeface="ＭＳ Ｐゴシック" pitchFamily="-128" charset="-128"/>
                          </a:rPr>
                          <m:t>𝑊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/>
                                <a:ea typeface="ＭＳ Ｐゴシック" pitchFamily="-128" charset="-128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/>
                                <a:ea typeface="ＭＳ Ｐゴシック" pitchFamily="-128" charset="-128"/>
                              </a:rPr>
                              <m:t>𝑗</m:t>
                            </m:r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&lt;|</m:t>
                    </m:r>
                    <m:r>
                      <a:rPr lang="en-US" sz="2000" i="1" dirty="0">
                        <a:latin typeface="Cambria Math"/>
                        <a:ea typeface="ＭＳ Ｐゴシック" pitchFamily="-128" charset="-128"/>
                      </a:rPr>
                      <m:t>1+</m:t>
                    </m:r>
                    <m:r>
                      <a:rPr lang="en-US" sz="2000" i="1" dirty="0">
                        <a:latin typeface="Cambria Math"/>
                        <a:ea typeface="ＭＳ Ｐゴシック" pitchFamily="-128" charset="-128"/>
                      </a:rPr>
                      <m:t>𝐿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  <a:ea typeface="ＭＳ Ｐゴシック" pitchFamily="-128" charset="-128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  <a:ea typeface="ＭＳ Ｐゴシック" pitchFamily="-128" charset="-128"/>
                          </a:rPr>
                          <m:t>𝑗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r>
                  <a:rPr lang="en-US" sz="2000" i="1" dirty="0" smtClean="0">
                    <a:ea typeface="ＭＳ Ｐゴシック" pitchFamily="-128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endParaRPr lang="en-US" sz="2000" i="1" dirty="0" smtClean="0">
                  <a:ea typeface="ＭＳ Ｐゴシック" pitchFamily="-128" charset="-128"/>
                </a:endParaRPr>
              </a:p>
              <a:p>
                <a:pPr algn="ctr">
                  <a:defRPr/>
                </a:pPr>
                <a:endParaRPr lang="en-US" sz="2000" i="1" dirty="0">
                  <a:ea typeface="ＭＳ Ｐゴシック" pitchFamily="-128" charset="-128"/>
                </a:endParaRPr>
              </a:p>
              <a:p>
                <a:pPr algn="ctr">
                  <a:defRPr/>
                </a:pPr>
                <a:r>
                  <a:rPr lang="en-US" sz="2000" i="1" dirty="0" smtClean="0">
                    <a:ea typeface="ＭＳ Ｐゴシック" pitchFamily="-128" charset="-128"/>
                  </a:rPr>
                  <a:t>It means at every frequency, the point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ＭＳ Ｐゴシック" pitchFamily="-128" charset="-128"/>
                      </a:rPr>
                      <m:t>𝐿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  <a:ea typeface="ＭＳ Ｐゴシック" pitchFamily="-128" charset="-128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  <a:ea typeface="ＭＳ Ｐゴシック" pitchFamily="-128" charset="-128"/>
                          </a:rPr>
                          <m:t>𝑗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sz="2000" i="1" dirty="0" smtClean="0">
                    <a:ea typeface="ＭＳ Ｐゴシック" pitchFamily="-128" charset="-128"/>
                  </a:rPr>
                  <a:t> on the Nyquist plot lies outside the disc of centre -1, radius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  <a:ea typeface="ＭＳ Ｐゴシック" pitchFamily="-128" charset="-128"/>
                          </a:rPr>
                          <m:t>𝑊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/>
                                <a:ea typeface="ＭＳ Ｐゴシック" pitchFamily="-128" charset="-128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/>
                                <a:ea typeface="ＭＳ Ｐゴシック" pitchFamily="-128" charset="-128"/>
                              </a:rPr>
                              <m:t>𝑗</m:t>
                            </m:r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</m:d>
                      </m:e>
                    </m:d>
                  </m:oMath>
                </a14:m>
                <a:endParaRPr lang="en-US" sz="2000" i="1" dirty="0">
                  <a:ea typeface="ＭＳ Ｐゴシック" pitchFamily="-128" charset="-128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140968"/>
                <a:ext cx="8679439" cy="3538597"/>
              </a:xfrm>
              <a:prstGeom prst="rect">
                <a:avLst/>
              </a:prstGeom>
              <a:blipFill rotWithShape="1">
                <a:blip r:embed="rId4"/>
                <a:stretch>
                  <a:fillRect l="-631" t="-686" b="-188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8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827584" y="476672"/>
            <a:ext cx="7416824" cy="39604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800" b="1" i="1" dirty="0" smtClean="0">
                <a:solidFill>
                  <a:schemeClr val="tx1"/>
                </a:solidFill>
                <a:latin typeface="+mn-lt"/>
                <a:ea typeface="ＭＳ Ｐゴシック" pitchFamily="-108" charset="-128"/>
              </a:rPr>
              <a:t>End of Lecture</a:t>
            </a:r>
          </a:p>
          <a:p>
            <a:pPr algn="ctr">
              <a:defRPr/>
            </a:pPr>
            <a:endParaRPr lang="en-US" sz="2800" b="1" dirty="0">
              <a:solidFill>
                <a:schemeClr val="accent3"/>
              </a:solidFill>
              <a:latin typeface="+mn-lt"/>
              <a:ea typeface="ＭＳ Ｐゴシック" pitchFamily="-108" charset="-128"/>
            </a:endParaRPr>
          </a:p>
          <a:p>
            <a:pPr algn="ctr">
              <a:defRPr/>
            </a:pPr>
            <a:endParaRPr lang="en-US" sz="2800" b="1" dirty="0" smtClean="0">
              <a:solidFill>
                <a:schemeClr val="accent3"/>
              </a:solidFill>
              <a:latin typeface="+mn-lt"/>
              <a:ea typeface="ＭＳ Ｐゴシック" pitchFamily="-108" charset="-128"/>
            </a:endParaRPr>
          </a:p>
          <a:p>
            <a:pPr algn="ctr">
              <a:defRPr/>
            </a:pPr>
            <a:endParaRPr lang="en-US" sz="2800" b="1" dirty="0">
              <a:solidFill>
                <a:schemeClr val="accent3"/>
              </a:solidFill>
              <a:latin typeface="+mn-lt"/>
              <a:ea typeface="ＭＳ Ｐゴシック" pitchFamily="-108" charset="-128"/>
            </a:endParaRPr>
          </a:p>
          <a:p>
            <a:pPr algn="ctr">
              <a:defRPr/>
            </a:pPr>
            <a:r>
              <a:rPr lang="en-US" sz="2800" b="1" dirty="0" smtClean="0">
                <a:solidFill>
                  <a:schemeClr val="accent3"/>
                </a:solidFill>
                <a:latin typeface="+mn-lt"/>
                <a:ea typeface="ＭＳ Ｐゴシック" pitchFamily="-108" charset="-128"/>
              </a:rPr>
              <a:t>Properties of Feedback System - Lecture 3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47700" y="4005064"/>
            <a:ext cx="7772400" cy="2514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endParaRPr lang="en-US" dirty="0" smtClean="0"/>
          </a:p>
          <a:p>
            <a:pPr algn="ctr">
              <a:buFont typeface="Wingdings" pitchFamily="2" charset="2"/>
              <a:buNone/>
            </a:pPr>
            <a:r>
              <a:rPr lang="en-US" dirty="0" smtClean="0"/>
              <a:t>Instructor: </a:t>
            </a:r>
            <a:r>
              <a:rPr lang="en-US" dirty="0" err="1" smtClean="0"/>
              <a:t>Sanghyuk</a:t>
            </a:r>
            <a:r>
              <a:rPr lang="en-US" dirty="0" smtClean="0"/>
              <a:t> Lee</a:t>
            </a:r>
          </a:p>
          <a:p>
            <a:pPr algn="ctr">
              <a:buFont typeface="Wingdings" pitchFamily="2" charset="2"/>
              <a:buNone/>
            </a:pPr>
            <a:r>
              <a:rPr lang="en-US" dirty="0" smtClean="0">
                <a:hlinkClick r:id="rId3"/>
              </a:rPr>
              <a:t>Sanghyuk.Lee@xjtlu.edu.cn</a:t>
            </a:r>
            <a:endParaRPr lang="en-US" dirty="0" smtClean="0"/>
          </a:p>
          <a:p>
            <a:pPr algn="ctr">
              <a:buFont typeface="Wingdings" pitchFamily="2" charset="2"/>
              <a:buNone/>
            </a:pPr>
            <a:r>
              <a:rPr lang="en-US" dirty="0" smtClean="0"/>
              <a:t>Tel: 8816-1415</a:t>
            </a:r>
          </a:p>
          <a:p>
            <a:pPr algn="ctr">
              <a:buFont typeface="Wingdings" pitchFamily="2" charset="2"/>
              <a:buNone/>
            </a:pPr>
            <a:r>
              <a:rPr lang="en-US" i="1" dirty="0" smtClean="0"/>
              <a:t>Department of Electrical and Electronic Engineering</a:t>
            </a:r>
          </a:p>
          <a:p>
            <a:pPr algn="ctr">
              <a:buFont typeface="Wingdings" pitchFamily="2" charset="2"/>
              <a:buNone/>
            </a:pPr>
            <a:r>
              <a:rPr lang="en-US" i="1" dirty="0" smtClean="0"/>
              <a:t>XJTLU</a:t>
            </a:r>
          </a:p>
        </p:txBody>
      </p:sp>
    </p:spTree>
    <p:extLst>
      <p:ext uri="{BB962C8B-B14F-4D97-AF65-F5344CB8AC3E}">
        <p14:creationId xmlns:p14="http://schemas.microsoft.com/office/powerpoint/2010/main" val="145527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307" y="260648"/>
            <a:ext cx="2348478" cy="648071"/>
          </a:xfrm>
          <a:noFill/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chemeClr val="accent2"/>
                </a:solidFill>
              </a:rPr>
              <a:t>Contents</a:t>
            </a:r>
            <a:endParaRPr lang="en-US" sz="2800" b="1" u="sng" dirty="0">
              <a:solidFill>
                <a:schemeClr val="accent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405035" y="1196752"/>
            <a:ext cx="7551341" cy="41044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ea typeface="ＭＳ Ｐゴシック" pitchFamily="-128" charset="-128"/>
              </a:rPr>
              <a:t>State Differential Equation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ea typeface="ＭＳ Ｐゴシック" pitchFamily="-128" charset="-128"/>
              </a:rPr>
              <a:t>Transfer function from State Equation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ea typeface="ＭＳ Ｐゴシック" pitchFamily="-128" charset="-128"/>
              </a:rPr>
              <a:t>Design Example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endParaRPr lang="en-US" sz="2400" dirty="0">
              <a:ea typeface="ＭＳ Ｐゴシック" pitchFamily="-128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ea typeface="ＭＳ Ｐゴシック" pitchFamily="-128" charset="-128"/>
              </a:rPr>
              <a:t>Sensitivity/Disturbance in Feedback Control System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ea typeface="ＭＳ Ｐゴシック" pitchFamily="-128" charset="-128"/>
              </a:rPr>
              <a:t>Performance of Second System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ea typeface="ＭＳ Ｐゴシック" pitchFamily="-128" charset="-128"/>
              </a:rPr>
              <a:t>Relationship between Sensitivity and complementary Sensitivity Function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ea typeface="ＭＳ Ｐゴシック" pitchFamily="-128" charset="-128"/>
              </a:rPr>
              <a:t>Norms for Signals and Systems</a:t>
            </a:r>
            <a:endParaRPr lang="en-US" sz="2400" i="1" dirty="0">
              <a:ea typeface="ＭＳ Ｐゴシック" pitchFamily="-128" charset="-128"/>
            </a:endParaRPr>
          </a:p>
          <a:p>
            <a:pPr algn="l">
              <a:defRPr/>
            </a:pPr>
            <a:endParaRPr lang="en-US" sz="2400" i="1" dirty="0" smtClean="0">
              <a:ea typeface="ＭＳ Ｐゴシック" pitchFamily="-1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92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260648"/>
            <a:ext cx="8928992" cy="720080"/>
          </a:xfrm>
          <a:noFill/>
        </p:spPr>
        <p:txBody>
          <a:bodyPr>
            <a:normAutofit fontScale="90000"/>
          </a:bodyPr>
          <a:lstStyle/>
          <a:p>
            <a:pPr marL="342900" indent="-342900">
              <a:defRPr/>
            </a:pPr>
            <a:r>
              <a:rPr lang="en-US" sz="2800" b="1" u="sng" dirty="0" smtClean="0">
                <a:ea typeface="ＭＳ Ｐゴシック" pitchFamily="-128" charset="-128"/>
              </a:rPr>
              <a:t>State </a:t>
            </a:r>
            <a:r>
              <a:rPr lang="en-US" sz="2800" b="1" u="sng" dirty="0">
                <a:ea typeface="ＭＳ Ｐゴシック" pitchFamily="-128" charset="-128"/>
              </a:rPr>
              <a:t>Differential </a:t>
            </a:r>
            <a:r>
              <a:rPr lang="en-US" sz="2800" b="1" u="sng" dirty="0" smtClean="0">
                <a:ea typeface="ＭＳ Ｐゴシック" pitchFamily="-128" charset="-128"/>
              </a:rPr>
              <a:t>Equation/Transfer </a:t>
            </a:r>
            <a:r>
              <a:rPr lang="en-US" sz="2800" b="1" u="sng" dirty="0">
                <a:ea typeface="ＭＳ Ｐゴシック" pitchFamily="-128" charset="-128"/>
              </a:rPr>
              <a:t>function from State </a:t>
            </a:r>
            <a:r>
              <a:rPr lang="en-US" sz="2800" b="1" u="sng" dirty="0" smtClean="0">
                <a:ea typeface="ＭＳ Ｐゴシック" pitchFamily="-128" charset="-128"/>
              </a:rPr>
              <a:t>Equation</a:t>
            </a:r>
            <a:endParaRPr lang="en-US" sz="2800" b="1" u="sng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 txBox="1">
                <a:spLocks noChangeArrowheads="1"/>
              </p:cNvSpPr>
              <p:nvPr/>
            </p:nvSpPr>
            <p:spPr>
              <a:xfrm>
                <a:off x="107504" y="1196752"/>
                <a:ext cx="8424936" cy="5544616"/>
              </a:xfrm>
              <a:prstGeom prst="rect">
                <a:avLst/>
              </a:prstGeom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400" dirty="0" smtClean="0">
                    <a:solidFill>
                      <a:srgbClr val="FF0000"/>
                    </a:solidFill>
                    <a:ea typeface="ＭＳ Ｐゴシック" pitchFamily="-128" charset="-128"/>
                  </a:rPr>
                  <a:t>Differential Equation: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/>
                        </a:rPr>
                        <m:t>𝑴</m:t>
                      </m:r>
                      <m:f>
                        <m:f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 smtClean="0">
                                  <a:latin typeface="Cambria Math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sz="2400" b="1" i="1" dirty="0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 dirty="0" smtClean="0">
                              <a:latin typeface="Cambria Math"/>
                            </a:rPr>
                            <m:t>𝒚</m:t>
                          </m:r>
                        </m:num>
                        <m:den>
                          <m:r>
                            <a:rPr lang="en-US" sz="2400" b="1" i="1" dirty="0" smtClean="0">
                              <a:latin typeface="Cambria Math"/>
                            </a:rPr>
                            <m:t>𝒅</m:t>
                          </m:r>
                          <m:sSup>
                            <m:sSupPr>
                              <m:ctrlPr>
                                <a:rPr lang="en-US" sz="2400" b="1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 smtClean="0">
                                  <a:latin typeface="Cambria Math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sz="2400" b="1" i="1" dirty="0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400" b="1" i="1" dirty="0" smtClean="0">
                          <a:latin typeface="Cambria Math"/>
                        </a:rPr>
                        <m:t>+</m:t>
                      </m:r>
                      <m:r>
                        <a:rPr lang="en-US" sz="2400" b="1" i="1" dirty="0" smtClean="0">
                          <a:latin typeface="Cambria Math"/>
                        </a:rPr>
                        <m:t>𝒃</m:t>
                      </m:r>
                      <m:f>
                        <m:f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dirty="0" smtClean="0">
                              <a:latin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400" b="1" i="1" dirty="0" smtClean="0">
                              <a:latin typeface="Cambria Math"/>
                            </a:rPr>
                            <m:t>𝒅𝒕</m:t>
                          </m:r>
                        </m:den>
                      </m:f>
                      <m:r>
                        <a:rPr lang="en-US" sz="2400" b="1" i="1" dirty="0" smtClean="0">
                          <a:latin typeface="Cambria Math"/>
                        </a:rPr>
                        <m:t>+</m:t>
                      </m:r>
                      <m:r>
                        <a:rPr lang="en-US" sz="2400" b="1" i="1" dirty="0" smtClean="0">
                          <a:latin typeface="Cambria Math"/>
                        </a:rPr>
                        <m:t>𝒌</m:t>
                      </m:r>
                      <m:r>
                        <a:rPr lang="en-US" sz="2400" b="1" i="0" dirty="0" smtClean="0">
                          <a:latin typeface="Cambria Math"/>
                        </a:rPr>
                        <m:t>𝐲</m:t>
                      </m:r>
                      <m:r>
                        <a:rPr lang="en-US" sz="2400" b="1" i="0" dirty="0" smtClean="0">
                          <a:latin typeface="Cambria Math"/>
                        </a:rPr>
                        <m:t>=</m:t>
                      </m:r>
                      <m:r>
                        <a:rPr lang="en-US" sz="2400" b="1" i="1" dirty="0" smtClean="0">
                          <a:latin typeface="Cambria Math"/>
                        </a:rPr>
                        <m:t>𝒖</m:t>
                      </m:r>
                      <m:r>
                        <a:rPr lang="en-US" sz="2400" b="1" i="1" dirty="0" smtClean="0">
                          <a:latin typeface="Cambria Math"/>
                        </a:rPr>
                        <m:t>(</m:t>
                      </m:r>
                      <m:r>
                        <a:rPr lang="en-US" sz="2400" b="1" i="1" dirty="0" smtClean="0">
                          <a:latin typeface="Cambria Math"/>
                        </a:rPr>
                        <m:t>𝒕</m:t>
                      </m:r>
                      <m:r>
                        <a:rPr lang="en-US" sz="2400" b="1" i="1" dirty="0" smtClean="0">
                          <a:latin typeface="Cambria Math"/>
                        </a:rPr>
                        <m:t>)</m:t>
                      </m:r>
                      <m:r>
                        <a:rPr lang="en-US" sz="2400" b="0" i="1" dirty="0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sz="2400" b="1" i="1" dirty="0" smtClean="0"/>
              </a:p>
              <a:p>
                <a:pPr algn="l"/>
                <a:endParaRPr lang="en-US" sz="2400" b="1" i="1" dirty="0" smtClean="0"/>
              </a:p>
              <a:p>
                <a:pPr algn="l"/>
                <a:r>
                  <a:rPr lang="en-US" sz="2400" b="1" dirty="0" smtClean="0"/>
                  <a:t>     Let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𝒚</m:t>
                    </m:r>
                    <m:d>
                      <m: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dirty="0">
                            <a:latin typeface="Cambria Math"/>
                          </a:rPr>
                          <m:t>𝒅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sz="2400" b="1" i="1" dirty="0">
                            <a:latin typeface="Cambria Math"/>
                          </a:rPr>
                          <m:t>𝒅𝒕</m:t>
                        </m:r>
                      </m:den>
                    </m:f>
                    <m:r>
                      <a:rPr lang="en-US" sz="2400" b="1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i="1" dirty="0" smtClean="0">
                  <a:latin typeface="Cambria Math"/>
                </a:endParaRPr>
              </a:p>
              <a:p>
                <a:pPr algn="l"/>
                <a:r>
                  <a:rPr lang="en-US" sz="2400" b="1" dirty="0" smtClean="0"/>
                  <a:t>    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𝑴</m:t>
                    </m:r>
                    <m:f>
                      <m:fPr>
                        <m:ctrlPr>
                          <a:rPr lang="en-US" sz="2400" b="1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dirty="0">
                            <a:latin typeface="Cambria Math"/>
                          </a:rPr>
                          <m:t>𝒅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n-US" sz="2400" b="1" i="1" dirty="0">
                            <a:latin typeface="Cambria Math"/>
                          </a:rPr>
                          <m:t>𝒅𝒕</m:t>
                        </m:r>
                      </m:den>
                    </m:f>
                    <m:r>
                      <a:rPr lang="en-US" sz="2400" b="1" i="1" dirty="0"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latin typeface="Cambria Math"/>
                      </a:rPr>
                      <m:t>𝒃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dirty="0"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latin typeface="Cambria Math"/>
                      </a:rPr>
                      <m:t>𝒌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=</m:t>
                    </m:r>
                    <m:r>
                      <a:rPr lang="en-US" sz="2400" b="1" i="1" dirty="0">
                        <a:latin typeface="Cambria Math"/>
                      </a:rPr>
                      <m:t>𝒖</m:t>
                    </m:r>
                    <m:r>
                      <a:rPr lang="en-US" sz="2400" b="1" i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𝒕</m:t>
                    </m:r>
                    <m:r>
                      <a:rPr lang="en-US" sz="2400" b="1" i="1" dirty="0">
                        <a:latin typeface="Cambria Math"/>
                      </a:rPr>
                      <m:t>)</m:t>
                    </m:r>
                    <m:r>
                      <a:rPr lang="en-US" sz="2400" i="1" dirty="0">
                        <a:latin typeface="Cambria Math"/>
                      </a:rPr>
                      <m:t>  </m:t>
                    </m:r>
                  </m:oMath>
                </a14:m>
                <a:endParaRPr lang="en-US" sz="2400" b="1" i="1" dirty="0"/>
              </a:p>
              <a:p>
                <a:pPr marL="342900" indent="-342900" algn="l">
                  <a:buFont typeface="Arial" pitchFamily="34" charset="0"/>
                  <a:buChar char="•"/>
                </a:pPr>
                <a:endParaRPr lang="en-US" sz="2400" b="1" dirty="0" smtClean="0"/>
              </a:p>
              <a:p>
                <a:pPr marL="342900" indent="-342900" algn="l">
                  <a:buFont typeface="Arial" pitchFamily="34" charset="0"/>
                  <a:buChar char="•"/>
                </a:pPr>
                <a:endParaRPr lang="en-US" sz="2400" i="1" dirty="0"/>
              </a:p>
              <a:p>
                <a:pPr marL="342900" indent="-342900" algn="l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𝑀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𝑀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𝑀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𝐴𝑥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𝐵𝑢</m:t>
                    </m:r>
                  </m:oMath>
                </a14:m>
                <a:endParaRPr lang="en-US" sz="2400" i="1" dirty="0" smtClean="0">
                  <a:solidFill>
                    <a:srgbClr val="FF0000"/>
                  </a:solidFill>
                </a:endParaRPr>
              </a:p>
              <a:p>
                <a:pPr marL="342900" indent="-342900" algn="l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𝐶𝑥</m:t>
                    </m:r>
                  </m:oMath>
                </a14:m>
                <a:endParaRPr lang="en-US" sz="2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196752"/>
                <a:ext cx="8424936" cy="5544616"/>
              </a:xfrm>
              <a:prstGeom prst="rect">
                <a:avLst/>
              </a:prstGeom>
              <a:blipFill rotWithShape="1">
                <a:blip r:embed="rId2"/>
                <a:stretch>
                  <a:fillRect l="-101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AABSOCR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28"/>
          <a:stretch/>
        </p:blipFill>
        <p:spPr bwMode="auto">
          <a:xfrm>
            <a:off x="6122827" y="1231877"/>
            <a:ext cx="2700412" cy="383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2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260648"/>
            <a:ext cx="8928992" cy="720080"/>
          </a:xfrm>
          <a:noFill/>
        </p:spPr>
        <p:txBody>
          <a:bodyPr>
            <a:normAutofit fontScale="90000"/>
          </a:bodyPr>
          <a:lstStyle/>
          <a:p>
            <a:pPr marL="342900" indent="-342900">
              <a:defRPr/>
            </a:pPr>
            <a:r>
              <a:rPr lang="en-US" sz="2800" b="1" u="sng" dirty="0" smtClean="0">
                <a:ea typeface="ＭＳ Ｐゴシック" pitchFamily="-128" charset="-128"/>
              </a:rPr>
              <a:t>State </a:t>
            </a:r>
            <a:r>
              <a:rPr lang="en-US" sz="2800" b="1" u="sng" dirty="0">
                <a:ea typeface="ＭＳ Ｐゴシック" pitchFamily="-128" charset="-128"/>
              </a:rPr>
              <a:t>Differential </a:t>
            </a:r>
            <a:r>
              <a:rPr lang="en-US" sz="2800" b="1" u="sng" dirty="0" smtClean="0">
                <a:ea typeface="ＭＳ Ｐゴシック" pitchFamily="-128" charset="-128"/>
              </a:rPr>
              <a:t>Equation/Transfer </a:t>
            </a:r>
            <a:r>
              <a:rPr lang="en-US" sz="2800" b="1" u="sng" dirty="0">
                <a:ea typeface="ＭＳ Ｐゴシック" pitchFamily="-128" charset="-128"/>
              </a:rPr>
              <a:t>function from State </a:t>
            </a:r>
            <a:r>
              <a:rPr lang="en-US" sz="2800" b="1" u="sng" dirty="0" smtClean="0">
                <a:ea typeface="ＭＳ Ｐゴシック" pitchFamily="-128" charset="-128"/>
              </a:rPr>
              <a:t>Equation</a:t>
            </a:r>
            <a:endParaRPr lang="en-US" sz="2800" b="1" u="sng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 txBox="1">
                <a:spLocks noChangeArrowheads="1"/>
              </p:cNvSpPr>
              <p:nvPr/>
            </p:nvSpPr>
            <p:spPr>
              <a:xfrm>
                <a:off x="107504" y="1052736"/>
                <a:ext cx="8712968" cy="2088232"/>
              </a:xfrm>
              <a:prstGeom prst="rect">
                <a:avLst/>
              </a:prstGeom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400" dirty="0" smtClean="0">
                    <a:solidFill>
                      <a:srgbClr val="FF0000"/>
                    </a:solidFill>
                    <a:ea typeface="ＭＳ Ｐゴシック" pitchFamily="-128" charset="-128"/>
                  </a:rPr>
                  <a:t>Laplace Transform: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/>
                        </a:rPr>
                        <m:t>𝑿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en-US" sz="2400" b="1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dirty="0" smtClean="0">
                                  <a:latin typeface="Cambria Math"/>
                                </a:rPr>
                                <m:t>𝒔𝑰</m:t>
                              </m:r>
                              <m:r>
                                <a:rPr lang="en-US" sz="2400" b="1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1" i="1" dirty="0" smtClean="0">
                                  <a:latin typeface="Cambria Math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r>
                            <a:rPr lang="en-US" sz="2400" b="1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 dirty="0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/>
                        </a:rPr>
                        <m:t>𝒙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en-US" sz="2400" b="1" i="1" dirty="0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latin typeface="Cambria Math"/>
                                </a:rPr>
                                <m:t>𝒔𝑰</m:t>
                              </m:r>
                              <m:r>
                                <a:rPr lang="en-US" sz="2400" b="1" i="1" dirty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1" i="1" dirty="0">
                                  <a:latin typeface="Cambria Math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r>
                            <a:rPr lang="en-US" sz="2400" b="1" i="1" dirty="0"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 dirty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/>
                        </a:rPr>
                        <m:t>𝑩𝑼</m:t>
                      </m:r>
                      <m:r>
                        <a:rPr lang="en-US" sz="2400" b="1" i="1" dirty="0" smtClean="0">
                          <a:latin typeface="Cambria Math"/>
                        </a:rPr>
                        <m:t>(</m:t>
                      </m:r>
                      <m:r>
                        <a:rPr lang="en-US" sz="2400" b="1" i="1" dirty="0" smtClean="0">
                          <a:latin typeface="Cambria Math"/>
                        </a:rPr>
                        <m:t>𝒔</m:t>
                      </m:r>
                      <m:r>
                        <a:rPr lang="en-US" sz="2400" b="1" i="1" dirty="0" smtClean="0">
                          <a:latin typeface="Cambria Math"/>
                        </a:rPr>
                        <m:t>)</m:t>
                      </m:r>
                      <m:r>
                        <a:rPr lang="en-US" sz="24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b="1" i="1" dirty="0" smtClean="0"/>
              </a:p>
              <a:p>
                <a:pPr algn="l"/>
                <a:endParaRPr lang="en-US" sz="2400" b="1" i="1" dirty="0" smtClean="0"/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400" b="0" dirty="0" smtClean="0"/>
                  <a:t>Solution of Differential Equation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/>
                        </a:rPr>
                        <m:t>𝐱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𝑨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2400" b="1" i="0" smtClean="0">
                          <a:latin typeface="Cambria Math"/>
                        </a:rPr>
                        <m:t>𝐱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0" smtClean="0">
                                      <a:latin typeface="Cambria Math"/>
                                    </a:rPr>
                                    <m:t>𝐀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2400" b="1" i="0" smtClean="0">
                              <a:latin typeface="Cambria Math"/>
                              <a:ea typeface="Cambria Math"/>
                            </a:rPr>
                            <m:t>𝐁𝐮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/>
                        </a:rPr>
                        <m:t>𝑑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𝜏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1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052736"/>
                <a:ext cx="8712968" cy="2088232"/>
              </a:xfrm>
              <a:prstGeom prst="rect">
                <a:avLst/>
              </a:prstGeom>
              <a:blipFill rotWithShape="1">
                <a:blip r:embed="rId2"/>
                <a:stretch>
                  <a:fillRect l="-980" t="-9357" b="-4971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587415" y="4357898"/>
            <a:ext cx="3753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u="sng" dirty="0" smtClean="0">
                <a:solidFill>
                  <a:srgbClr val="00B0F0"/>
                </a:solidFill>
              </a:rPr>
              <a:t>Comparison with two Signal Flow</a:t>
            </a:r>
            <a:endParaRPr lang="en-US" b="1" u="sng" dirty="0">
              <a:solidFill>
                <a:srgbClr val="00B0F0"/>
              </a:solidFill>
            </a:endParaRPr>
          </a:p>
        </p:txBody>
      </p:sp>
      <p:pic>
        <p:nvPicPr>
          <p:cNvPr id="7" name="Picture 2" descr="AABSODA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2" r="9605" b="68889"/>
          <a:stretch/>
        </p:blipFill>
        <p:spPr bwMode="auto">
          <a:xfrm>
            <a:off x="107504" y="4727230"/>
            <a:ext cx="4438185" cy="166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AABSODB0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5" r="8664" b="69724"/>
          <a:stretch/>
        </p:blipFill>
        <p:spPr bwMode="auto">
          <a:xfrm>
            <a:off x="4629408" y="4727230"/>
            <a:ext cx="4279218" cy="161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290698" y="6390620"/>
            <a:ext cx="434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u="sng" dirty="0" smtClean="0">
                <a:solidFill>
                  <a:srgbClr val="FF0000"/>
                </a:solidFill>
              </a:rPr>
              <a:t>Derive state space eq./Transfer function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10" name="Picture 2" descr="AABSOCU0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39"/>
          <a:stretch/>
        </p:blipFill>
        <p:spPr bwMode="auto">
          <a:xfrm>
            <a:off x="349185" y="3391458"/>
            <a:ext cx="8229600" cy="96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36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306" y="260648"/>
            <a:ext cx="6092894" cy="648071"/>
          </a:xfrm>
          <a:noFill/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en-US" sz="2800" b="1" u="sng" dirty="0" smtClean="0">
                <a:ea typeface="ＭＳ Ｐゴシック" pitchFamily="-128" charset="-128"/>
              </a:rPr>
              <a:t>Sensitivity in </a:t>
            </a:r>
            <a:r>
              <a:rPr lang="en-US" sz="2800" b="1" u="sng" dirty="0">
                <a:ea typeface="ＭＳ Ｐゴシック" pitchFamily="-128" charset="-128"/>
              </a:rPr>
              <a:t>Feedback Control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 txBox="1">
                <a:spLocks noChangeArrowheads="1"/>
              </p:cNvSpPr>
              <p:nvPr/>
            </p:nvSpPr>
            <p:spPr>
              <a:xfrm>
                <a:off x="521575" y="2564904"/>
                <a:ext cx="8226425" cy="1944216"/>
              </a:xfrm>
              <a:prstGeom prst="rect">
                <a:avLst/>
              </a:prstGeom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 smtClean="0">
                    <a:ea typeface="ＭＳ Ｐゴシック" pitchFamily="-128" charset="-128"/>
                  </a:rPr>
                  <a:t>Transfer function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ea typeface="ＭＳ Ｐゴシック" pitchFamily="-128" charset="-128"/>
                      </a:rPr>
                      <m:t>𝑻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  <a:ea typeface="ＭＳ Ｐゴシック" pitchFamily="-128" charset="-128"/>
                          </a:rPr>
                          <m:t>𝒔</m:t>
                        </m:r>
                      </m:e>
                    </m:d>
                    <m:r>
                      <a:rPr lang="en-US" sz="2000" b="1" i="1" smtClean="0">
                        <a:latin typeface="Cambria Math"/>
                        <a:ea typeface="ＭＳ Ｐゴシック" pitchFamily="-128" charset="-128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  <a:ea typeface="ＭＳ Ｐゴシック" pitchFamily="-128" charset="-128"/>
                          </a:rPr>
                          <m:t>𝒀</m:t>
                        </m:r>
                        <m:r>
                          <a:rPr lang="en-US" sz="2000" b="1" i="1" smtClean="0">
                            <a:latin typeface="Cambria Math"/>
                            <a:ea typeface="ＭＳ Ｐゴシック" pitchFamily="-128" charset="-128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/>
                            <a:ea typeface="ＭＳ Ｐゴシック" pitchFamily="-128" charset="-128"/>
                          </a:rPr>
                          <m:t>𝒔</m:t>
                        </m:r>
                        <m:r>
                          <a:rPr lang="en-US" sz="2000" b="1" i="1" smtClean="0">
                            <a:latin typeface="Cambria Math"/>
                            <a:ea typeface="ＭＳ Ｐゴシック" pitchFamily="-128" charset="-128"/>
                          </a:rPr>
                          <m:t>)</m:t>
                        </m:r>
                      </m:num>
                      <m:den>
                        <m:r>
                          <a:rPr lang="en-US" sz="2000" b="1" i="1" smtClean="0">
                            <a:latin typeface="Cambria Math"/>
                            <a:ea typeface="ＭＳ Ｐゴシック" pitchFamily="-128" charset="-128"/>
                          </a:rPr>
                          <m:t>𝑹</m:t>
                        </m:r>
                        <m:r>
                          <a:rPr lang="en-US" sz="2000" b="1" i="1" smtClean="0">
                            <a:latin typeface="Cambria Math"/>
                            <a:ea typeface="ＭＳ Ｐゴシック" pitchFamily="-128" charset="-128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/>
                            <a:ea typeface="ＭＳ Ｐゴシック" pitchFamily="-128" charset="-128"/>
                          </a:rPr>
                          <m:t>𝒔</m:t>
                        </m:r>
                        <m:r>
                          <a:rPr lang="en-US" sz="2000" b="1" i="1" smtClean="0">
                            <a:latin typeface="Cambria Math"/>
                            <a:ea typeface="ＭＳ Ｐゴシック" pitchFamily="-128" charset="-128"/>
                          </a:rPr>
                          <m:t>)</m:t>
                        </m:r>
                      </m:den>
                    </m:f>
                  </m:oMath>
                </a14:m>
                <a:endParaRPr lang="en-US" sz="2000" b="1" i="1" dirty="0" smtClean="0">
                  <a:ea typeface="ＭＳ Ｐゴシック" pitchFamily="-128" charset="-128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  <a:defRPr/>
                </a:pPr>
                <a:r>
                  <a:rPr lang="en-US" sz="2000" b="1" i="1" dirty="0" smtClean="0">
                    <a:ea typeface="ＭＳ Ｐゴシック" pitchFamily="-128" charset="-128"/>
                  </a:rPr>
                  <a:t>Sensitivity </a:t>
                </a:r>
                <a:r>
                  <a:rPr lang="en-US" sz="1600" i="1" dirty="0">
                    <a:ea typeface="ＭＳ Ｐゴシック" pitchFamily="-12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ＭＳ Ｐゴシック" pitchFamily="-128" charset="-128"/>
                      </a:rPr>
                      <m:t>𝑆</m:t>
                    </m:r>
                    <m:r>
                      <a:rPr lang="en-US" sz="2400" b="0" i="1" smtClean="0">
                        <a:latin typeface="Cambria Math"/>
                        <a:ea typeface="ＭＳ Ｐゴシック" pitchFamily="-128" charset="-128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)/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𝐺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)/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𝐺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b="1" i="1" dirty="0" smtClean="0">
                  <a:ea typeface="ＭＳ Ｐゴシック" pitchFamily="-128" charset="-128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  <a:defRPr/>
                </a:pPr>
                <a:endParaRPr lang="en-US" sz="2000" b="1" i="1" dirty="0">
                  <a:ea typeface="ＭＳ Ｐゴシック" pitchFamily="-128" charset="-128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  <a:defRPr/>
                </a:pPr>
                <a:r>
                  <a:rPr lang="en-US" sz="2000" b="1" i="1" dirty="0" smtClean="0">
                    <a:ea typeface="ＭＳ Ｐゴシック" pitchFamily="-128" charset="-128"/>
                  </a:rPr>
                  <a:t>Small incremental change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ea typeface="ＭＳ Ｐゴシック" pitchFamily="-128" charset="-128"/>
                      </a:rPr>
                      <m:t>𝑺</m:t>
                    </m:r>
                    <m:r>
                      <a:rPr lang="en-US" sz="2000" b="1" i="1" smtClean="0">
                        <a:latin typeface="Cambria Math"/>
                        <a:ea typeface="ＭＳ Ｐゴシック" pitchFamily="-128" charset="-128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𝝏</m:t>
                        </m:r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𝑻</m:t>
                        </m:r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𝑻</m:t>
                        </m:r>
                      </m:num>
                      <m:den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𝝏</m:t>
                        </m:r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𝑮</m:t>
                        </m:r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𝑮</m:t>
                        </m:r>
                      </m:den>
                    </m:f>
                    <m:r>
                      <a:rPr lang="en-US" sz="2000" b="1" i="1" smtClean="0">
                        <a:latin typeface="Cambria Math"/>
                        <a:ea typeface="ＭＳ Ｐゴシック" pitchFamily="-128" charset="-128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𝝏</m:t>
                        </m:r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𝒍𝒏𝑻</m:t>
                        </m:r>
                      </m:num>
                      <m:den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𝝏</m:t>
                        </m:r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𝒍𝒏𝑮</m:t>
                        </m:r>
                      </m:den>
                    </m:f>
                  </m:oMath>
                </a14:m>
                <a:endParaRPr lang="en-US" sz="2000" b="1" i="1" dirty="0" smtClean="0">
                  <a:ea typeface="ＭＳ Ｐゴシック" pitchFamily="-128" charset="-128"/>
                </a:endParaRPr>
              </a:p>
            </p:txBody>
          </p:sp>
        </mc:Choice>
        <mc:Fallback xmlns="">
          <p:sp>
            <p:nvSpPr>
              <p:cNvPr id="9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75" y="2564904"/>
                <a:ext cx="8226425" cy="1944216"/>
              </a:xfrm>
              <a:prstGeom prst="rect">
                <a:avLst/>
              </a:prstGeom>
              <a:blipFill rotWithShape="1">
                <a:blip r:embed="rId2"/>
                <a:stretch>
                  <a:fillRect l="-667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405035" y="1196752"/>
            <a:ext cx="8226425" cy="11521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 smtClean="0">
                <a:solidFill>
                  <a:srgbClr val="7030A0"/>
                </a:solidFill>
                <a:ea typeface="ＭＳ Ｐゴシック" pitchFamily="-128" charset="-128"/>
              </a:rPr>
              <a:t>System sensitivity is the ratio of the change in the system transfer function to the change of a process transfer function (or parameter) for a small incremental change</a:t>
            </a:r>
            <a:endParaRPr lang="en-US" sz="1600" b="1" i="1" dirty="0" smtClean="0">
              <a:solidFill>
                <a:srgbClr val="7030A0"/>
              </a:solidFill>
              <a:ea typeface="ＭＳ Ｐゴシック" pitchFamily="-128" charset="-128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405034" y="4509120"/>
            <a:ext cx="8226425" cy="5040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 smtClean="0">
                <a:solidFill>
                  <a:srgbClr val="FF0000"/>
                </a:solidFill>
                <a:ea typeface="ＭＳ Ｐゴシック" pitchFamily="-128" charset="-128"/>
              </a:rPr>
              <a:t>Sensitivity in open loop and closed loop</a:t>
            </a:r>
            <a:endParaRPr lang="en-US" sz="1600" b="1" i="1" dirty="0" smtClean="0">
              <a:solidFill>
                <a:srgbClr val="FF0000"/>
              </a:solidFill>
              <a:ea typeface="ＭＳ Ｐゴシック" pitchFamily="-12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 txBox="1">
                <a:spLocks noChangeArrowheads="1"/>
              </p:cNvSpPr>
              <p:nvPr/>
            </p:nvSpPr>
            <p:spPr>
              <a:xfrm>
                <a:off x="427584" y="5013176"/>
                <a:ext cx="3906409" cy="100811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defRPr/>
                </a:pPr>
                <a:r>
                  <a:rPr lang="en-US" sz="2000" dirty="0" smtClean="0">
                    <a:ea typeface="ＭＳ Ｐゴシック" pitchFamily="-128" charset="-128"/>
                  </a:rPr>
                  <a:t>Open Loop for the change in plant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ＭＳ Ｐゴシック" pitchFamily="-128" charset="-128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ＭＳ Ｐゴシック" pitchFamily="-128" charset="-128"/>
                          </a:rPr>
                          <m:t>𝑠</m:t>
                        </m:r>
                      </m:e>
                    </m:d>
                    <m:r>
                      <a:rPr lang="en-US" sz="2000" b="1" i="1" smtClean="0">
                        <a:latin typeface="Cambria Math"/>
                        <a:ea typeface="ＭＳ Ｐゴシック" pitchFamily="-128" charset="-128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  <a:ea typeface="ＭＳ Ｐゴシック" pitchFamily="-128" charset="-128"/>
                      </a:rPr>
                      <m:t>𝟏</m:t>
                    </m:r>
                  </m:oMath>
                </a14:m>
                <a:endParaRPr lang="en-US" sz="2000" b="1" i="1" dirty="0" smtClean="0">
                  <a:ea typeface="ＭＳ Ｐゴシック" pitchFamily="-128" charset="-128"/>
                </a:endParaRPr>
              </a:p>
            </p:txBody>
          </p:sp>
        </mc:Choice>
        <mc:Fallback xmlns="">
          <p:sp>
            <p:nvSpPr>
              <p:cNvPr id="7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4" y="5013176"/>
                <a:ext cx="3906409" cy="1008112"/>
              </a:xfrm>
              <a:prstGeom prst="rect">
                <a:avLst/>
              </a:prstGeom>
              <a:blipFill rotWithShape="1">
                <a:blip r:embed="rId3"/>
                <a:stretch>
                  <a:fillRect l="-1400"/>
                </a:stretch>
              </a:blipFill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 txBox="1">
                <a:spLocks noChangeArrowheads="1"/>
              </p:cNvSpPr>
              <p:nvPr/>
            </p:nvSpPr>
            <p:spPr>
              <a:xfrm>
                <a:off x="4705598" y="5013176"/>
                <a:ext cx="3906409" cy="165618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defRPr/>
                </a:pPr>
                <a:r>
                  <a:rPr lang="en-US" sz="2000" dirty="0" smtClean="0">
                    <a:ea typeface="ＭＳ Ｐゴシック" pitchFamily="-128" charset="-128"/>
                  </a:rPr>
                  <a:t>Closed Loop system for the change in plant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ＭＳ Ｐゴシック" pitchFamily="-128" charset="-128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ＭＳ Ｐゴシック" pitchFamily="-128" charset="-128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b="1" i="1" dirty="0" smtClean="0">
                    <a:ea typeface="ＭＳ Ｐゴシック" pitchFamily="-128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  <a:ea typeface="ＭＳ Ｐゴシック" pitchFamily="-128" charset="-128"/>
                      </a:rPr>
                      <m:t>𝑻</m:t>
                    </m:r>
                    <m:r>
                      <a:rPr lang="en-US" sz="2000" b="1" i="1" dirty="0" smtClean="0">
                        <a:latin typeface="Cambria Math"/>
                        <a:ea typeface="ＭＳ Ｐゴシック" pitchFamily="-128" charset="-128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  <a:ea typeface="ＭＳ Ｐゴシック" pitchFamily="-128" charset="-128"/>
                      </a:rPr>
                      <m:t>𝒔</m:t>
                    </m:r>
                    <m:r>
                      <a:rPr lang="en-US" sz="2000" b="1" i="1" dirty="0" smtClean="0">
                        <a:latin typeface="Cambria Math"/>
                        <a:ea typeface="ＭＳ Ｐゴシック" pitchFamily="-128" charset="-128"/>
                      </a:rPr>
                      <m:t>)=</m:t>
                    </m:r>
                    <m:f>
                      <m:fPr>
                        <m:ctrlPr>
                          <a:rPr lang="en-US" sz="2000" b="1" i="1" dirty="0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 dirty="0" smtClean="0">
                                <a:latin typeface="Cambria Math"/>
                                <a:ea typeface="ＭＳ Ｐゴシック" pitchFamily="-128" charset="-128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latin typeface="Cambria Math"/>
                                <a:ea typeface="ＭＳ Ｐゴシック" pitchFamily="-128" charset="-128"/>
                              </a:rPr>
                              <m:t>𝑮</m:t>
                            </m:r>
                          </m:e>
                          <m:sub>
                            <m:r>
                              <a:rPr lang="en-US" sz="2000" b="1" i="1" dirty="0" smtClean="0">
                                <a:latin typeface="Cambria Math"/>
                                <a:ea typeface="ＭＳ Ｐゴシック" pitchFamily="-128" charset="-128"/>
                              </a:rPr>
                              <m:t>𝑪</m:t>
                            </m:r>
                          </m:sub>
                        </m:sSub>
                        <m:d>
                          <m:dPr>
                            <m:ctrlPr>
                              <a:rPr lang="en-US" sz="2000" b="1" i="1" dirty="0" smtClean="0">
                                <a:latin typeface="Cambria Math"/>
                                <a:ea typeface="ＭＳ Ｐゴシック" pitchFamily="-128" charset="-128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latin typeface="Cambria Math"/>
                                <a:ea typeface="ＭＳ Ｐゴシック" pitchFamily="-128" charset="-128"/>
                              </a:rPr>
                              <m:t>𝒔</m:t>
                            </m:r>
                          </m:e>
                        </m:d>
                        <m:r>
                          <a:rPr lang="en-US" sz="2000" b="1" i="1" dirty="0" smtClean="0">
                            <a:latin typeface="Cambria Math"/>
                            <a:ea typeface="ＭＳ Ｐゴシック" pitchFamily="-128" charset="-128"/>
                          </a:rPr>
                          <m:t>𝑮</m:t>
                        </m:r>
                        <m:r>
                          <a:rPr lang="en-US" sz="2000" b="1" i="1" dirty="0" smtClean="0">
                            <a:latin typeface="Cambria Math"/>
                            <a:ea typeface="ＭＳ Ｐゴシック" pitchFamily="-128" charset="-128"/>
                          </a:rPr>
                          <m:t>(</m:t>
                        </m:r>
                        <m:r>
                          <a:rPr lang="en-US" sz="2000" b="1" i="1" dirty="0" smtClean="0">
                            <a:latin typeface="Cambria Math"/>
                            <a:ea typeface="ＭＳ Ｐゴシック" pitchFamily="-128" charset="-128"/>
                          </a:rPr>
                          <m:t>𝒔</m:t>
                        </m:r>
                        <m:r>
                          <a:rPr lang="en-US" sz="2000" b="1" i="1" dirty="0" smtClean="0">
                            <a:latin typeface="Cambria Math"/>
                            <a:ea typeface="ＭＳ Ｐゴシック" pitchFamily="-128" charset="-128"/>
                          </a:rPr>
                          <m:t>)</m:t>
                        </m:r>
                      </m:num>
                      <m:den>
                        <m:r>
                          <a:rPr lang="en-US" sz="2000" b="1" i="1" dirty="0" smtClean="0">
                            <a:latin typeface="Cambria Math"/>
                            <a:ea typeface="ＭＳ Ｐゴシック" pitchFamily="-128" charset="-128"/>
                          </a:rPr>
                          <m:t>𝟏</m:t>
                        </m:r>
                        <m:r>
                          <a:rPr lang="en-US" sz="2000" b="1" i="1" dirty="0" smtClean="0">
                            <a:latin typeface="Cambria Math"/>
                            <a:ea typeface="ＭＳ Ｐゴシック" pitchFamily="-128" charset="-128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1" i="1" dirty="0">
                                <a:latin typeface="Cambria Math"/>
                                <a:ea typeface="ＭＳ Ｐゴシック" pitchFamily="-128" charset="-128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  <a:ea typeface="ＭＳ Ｐゴシック" pitchFamily="-128" charset="-128"/>
                              </a:rPr>
                              <m:t>𝑮</m:t>
                            </m:r>
                          </m:e>
                          <m:sub>
                            <m:r>
                              <a:rPr lang="en-US" sz="2000" b="1" i="1" dirty="0">
                                <a:latin typeface="Cambria Math"/>
                                <a:ea typeface="ＭＳ Ｐゴシック" pitchFamily="-128" charset="-128"/>
                              </a:rPr>
                              <m:t>𝑪</m:t>
                            </m:r>
                          </m:sub>
                        </m:sSub>
                        <m:d>
                          <m:dPr>
                            <m:ctrlPr>
                              <a:rPr lang="en-US" sz="2000" b="1" i="1" dirty="0">
                                <a:latin typeface="Cambria Math"/>
                                <a:ea typeface="ＭＳ Ｐゴシック" pitchFamily="-128" charset="-128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latin typeface="Cambria Math"/>
                                <a:ea typeface="ＭＳ Ｐゴシック" pitchFamily="-128" charset="-128"/>
                              </a:rPr>
                              <m:t>𝒔</m:t>
                            </m:r>
                          </m:e>
                        </m:d>
                        <m:r>
                          <a:rPr lang="en-US" sz="2000" b="1" i="1" dirty="0">
                            <a:latin typeface="Cambria Math"/>
                            <a:ea typeface="ＭＳ Ｐゴシック" pitchFamily="-128" charset="-128"/>
                          </a:rPr>
                          <m:t>𝑮</m:t>
                        </m:r>
                        <m:r>
                          <a:rPr lang="en-US" sz="2000" b="1" i="1" dirty="0">
                            <a:latin typeface="Cambria Math"/>
                            <a:ea typeface="ＭＳ Ｐゴシック" pitchFamily="-128" charset="-128"/>
                          </a:rPr>
                          <m:t>(</m:t>
                        </m:r>
                        <m:r>
                          <a:rPr lang="en-US" sz="2000" b="1" i="1" dirty="0">
                            <a:latin typeface="Cambria Math"/>
                            <a:ea typeface="ＭＳ Ｐゴシック" pitchFamily="-128" charset="-128"/>
                          </a:rPr>
                          <m:t>𝒔</m:t>
                        </m:r>
                        <m:r>
                          <a:rPr lang="en-US" sz="2000" b="1" i="1" dirty="0" smtClean="0">
                            <a:latin typeface="Cambria Math"/>
                            <a:ea typeface="ＭＳ Ｐゴシック" pitchFamily="-128" charset="-128"/>
                          </a:rPr>
                          <m:t>)</m:t>
                        </m:r>
                      </m:den>
                    </m:f>
                  </m:oMath>
                </a14:m>
                <a:endParaRPr lang="en-US" sz="2000" b="1" i="1" dirty="0" smtClean="0">
                  <a:ea typeface="ＭＳ Ｐゴシック" pitchFamily="-128" charset="-128"/>
                </a:endParaRPr>
              </a:p>
              <a:p>
                <a:pPr algn="l">
                  <a:defRPr/>
                </a:pPr>
                <a:endParaRPr lang="en-US" sz="2000" b="1" i="1" dirty="0">
                  <a:ea typeface="ＭＳ Ｐゴシック" pitchFamily="-128" charset="-128"/>
                </a:endParaRPr>
              </a:p>
              <a:p>
                <a:pPr algn="l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ＭＳ Ｐゴシック" pitchFamily="-128" charset="-128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ＭＳ Ｐゴシック" pitchFamily="-128" charset="-128"/>
                                </a:rPr>
                                <m:t>𝑮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  <m:t>𝑻</m:t>
                          </m:r>
                        </m:sup>
                      </m:sSubSup>
                      <m:r>
                        <a:rPr lang="en-US" sz="2000" b="1" i="1" smtClean="0">
                          <a:latin typeface="Cambria Math"/>
                          <a:ea typeface="ＭＳ Ｐゴシック" pitchFamily="-128" charset="-128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𝝏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𝑻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𝝏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𝑮</m:t>
                          </m:r>
                        </m:den>
                      </m:f>
                      <m:f>
                        <m:fPr>
                          <m:ctrlP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  <m:t>𝑮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  <m:t>𝑻</m:t>
                          </m:r>
                        </m:den>
                      </m:f>
                      <m:r>
                        <a:rPr lang="en-US" sz="2000" b="1" i="1" smtClean="0">
                          <a:latin typeface="Cambria Math"/>
                          <a:ea typeface="ＭＳ Ｐゴシック" pitchFamily="-128" charset="-128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 dirty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latin typeface="Cambria Math"/>
                                  <a:ea typeface="ＭＳ Ｐゴシック" pitchFamily="-128" charset="-128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2000" b="1" i="1" dirty="0">
                                  <a:latin typeface="Cambria Math"/>
                                  <a:ea typeface="ＭＳ Ｐゴシック" pitchFamily="-128" charset="-128"/>
                                </a:rPr>
                                <m:t>𝑪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1" i="1" dirty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latin typeface="Cambria Math"/>
                                  <a:ea typeface="ＭＳ Ｐゴシック" pitchFamily="-128" charset="-128"/>
                                </a:rPr>
                                <m:t>𝒔</m:t>
                              </m:r>
                            </m:e>
                          </m:d>
                          <m:r>
                            <a:rPr lang="en-US" sz="2000" b="1" i="1" dirty="0">
                              <a:latin typeface="Cambria Math"/>
                              <a:ea typeface="ＭＳ Ｐゴシック" pitchFamily="-128" charset="-128"/>
                            </a:rPr>
                            <m:t>𝑮</m:t>
                          </m:r>
                          <m:r>
                            <a:rPr lang="en-US" sz="2000" b="1" i="1" dirty="0">
                              <a:latin typeface="Cambria Math"/>
                              <a:ea typeface="ＭＳ Ｐゴシック" pitchFamily="-128" charset="-128"/>
                            </a:rPr>
                            <m:t>(</m:t>
                          </m:r>
                          <m:r>
                            <a:rPr lang="en-US" sz="2000" b="1" i="1" dirty="0">
                              <a:latin typeface="Cambria Math"/>
                              <a:ea typeface="ＭＳ Ｐゴシック" pitchFamily="-128" charset="-128"/>
                            </a:rPr>
                            <m:t>𝒔</m:t>
                          </m:r>
                          <m:r>
                            <a:rPr lang="en-US" sz="2000" b="1" i="1" dirty="0" smtClean="0">
                              <a:latin typeface="Cambria Math"/>
                              <a:ea typeface="ＭＳ Ｐゴシック" pitchFamily="-128" charset="-128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b="1" i="1" dirty="0" smtClean="0">
                  <a:ea typeface="ＭＳ Ｐゴシック" pitchFamily="-128" charset="-128"/>
                </a:endParaRPr>
              </a:p>
            </p:txBody>
          </p:sp>
        </mc:Choice>
        <mc:Fallback xmlns="">
          <p:sp>
            <p:nvSpPr>
              <p:cNvPr id="8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598" y="5013176"/>
                <a:ext cx="3906409" cy="1656184"/>
              </a:xfrm>
              <a:prstGeom prst="rect">
                <a:avLst/>
              </a:prstGeom>
              <a:blipFill rotWithShape="1">
                <a:blip r:embed="rId4"/>
                <a:stretch>
                  <a:fillRect l="-1400" t="-2555" r="-311"/>
                </a:stretch>
              </a:blipFill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8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306" y="260648"/>
            <a:ext cx="6092894" cy="648071"/>
          </a:xfrm>
          <a:noFill/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en-US" sz="2800" b="1" u="sng" dirty="0" smtClean="0">
                <a:ea typeface="ＭＳ Ｐゴシック" pitchFamily="-128" charset="-128"/>
              </a:rPr>
              <a:t>Sensitivity in </a:t>
            </a:r>
            <a:r>
              <a:rPr lang="en-US" sz="2800" b="1" u="sng" dirty="0">
                <a:ea typeface="ＭＳ Ｐゴシック" pitchFamily="-128" charset="-128"/>
              </a:rPr>
              <a:t>Feedback Control System</a:t>
            </a: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405035" y="1196752"/>
            <a:ext cx="1358653" cy="4320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 smtClean="0">
                <a:solidFill>
                  <a:srgbClr val="7030A0"/>
                </a:solidFill>
                <a:ea typeface="ＭＳ Ｐゴシック" pitchFamily="-128" charset="-128"/>
              </a:rPr>
              <a:t>Example</a:t>
            </a:r>
            <a:endParaRPr lang="en-US" sz="1600" b="1" i="1" dirty="0" smtClean="0">
              <a:solidFill>
                <a:srgbClr val="7030A0"/>
              </a:solidFill>
              <a:ea typeface="ＭＳ Ｐゴシック" pitchFamily="-12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 txBox="1">
                <a:spLocks noChangeArrowheads="1"/>
              </p:cNvSpPr>
              <p:nvPr/>
            </p:nvSpPr>
            <p:spPr>
              <a:xfrm>
                <a:off x="107504" y="4365104"/>
                <a:ext cx="4392488" cy="172819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defRPr/>
                </a:pPr>
                <a:r>
                  <a:rPr lang="en-US" sz="2000" dirty="0" smtClean="0">
                    <a:ea typeface="ＭＳ Ｐゴシック" pitchFamily="-128" charset="-128"/>
                  </a:rPr>
                  <a:t>Open Loop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ＭＳ Ｐゴシック" pitchFamily="-128" charset="-128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ＭＳ Ｐゴシック" pitchFamily="-128" charset="-128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ＭＳ Ｐゴシック" pitchFamily="-128" charset="-128"/>
                      </a:rPr>
                      <m:t>=−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ＭＳ Ｐゴシック" pitchFamily="-128" charset="-128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ＭＳ Ｐゴシック" pitchFamily="-128" charset="-128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ＭＳ Ｐゴシック" pitchFamily="-128" charset="-128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ＭＳ Ｐゴシック" pitchFamily="-128" charset="-128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2000" b="1" i="1" dirty="0" smtClean="0">
                    <a:ea typeface="ＭＳ Ｐゴシック" pitchFamily="-128" charset="-128"/>
                  </a:rPr>
                  <a:t>, </a:t>
                </a:r>
              </a:p>
              <a:p>
                <a:pPr algn="l">
                  <a:defRPr/>
                </a:pPr>
                <a:r>
                  <a:rPr lang="en-US" sz="2000" b="1" i="1" dirty="0" smtClean="0">
                    <a:ea typeface="ＭＳ Ｐゴシック" pitchFamily="-128" charset="-128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ea typeface="ＭＳ Ｐゴシック" pitchFamily="-128" charset="-128"/>
                      </a:rPr>
                      <m:t>𝑻</m:t>
                    </m:r>
                    <m:r>
                      <a:rPr lang="en-US" sz="2000" b="1" i="1" smtClean="0">
                        <a:latin typeface="Cambria Math"/>
                        <a:ea typeface="ＭＳ Ｐゴシック" pitchFamily="-128" charset="-128"/>
                      </a:rPr>
                      <m:t>=−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  <a:ea typeface="ＭＳ Ｐゴシック" pitchFamily="-128" charset="-128"/>
                          </a:rPr>
                          <m:t>𝑲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  <a:ea typeface="ＭＳ Ｐゴシック" pitchFamily="-128" charset="-128"/>
                          </a:rPr>
                          <m:t>𝒂</m:t>
                        </m:r>
                      </m:sub>
                    </m:sSub>
                  </m:oMath>
                </a14:m>
                <a:endParaRPr lang="en-US" sz="2000" b="1" i="1" dirty="0" smtClean="0">
                  <a:ea typeface="ＭＳ Ｐゴシック" pitchFamily="-128" charset="-128"/>
                </a:endParaRPr>
              </a:p>
              <a:p>
                <a:pPr algn="l">
                  <a:defRPr/>
                </a:pPr>
                <a:endParaRPr lang="en-US" sz="2000" b="1" i="1" dirty="0">
                  <a:ea typeface="ＭＳ Ｐゴシック" pitchFamily="-128" charset="-128"/>
                </a:endParaRPr>
              </a:p>
              <a:p>
                <a:pPr algn="l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>
                              <a:latin typeface="Cambria Math"/>
                              <a:ea typeface="ＭＳ Ｐゴシック" pitchFamily="-128" charset="-128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  <a:ea typeface="ＭＳ Ｐゴシック" pitchFamily="-128" charset="-128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  <a:ea typeface="ＭＳ Ｐゴシック" pitchFamily="-128" charset="-128"/>
                                </a:rPr>
                                <m:t>𝑮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US" sz="2000" b="1" i="1">
                              <a:latin typeface="Cambria Math"/>
                              <a:ea typeface="ＭＳ Ｐゴシック" pitchFamily="-128" charset="-128"/>
                            </a:rPr>
                            <m:t>𝑻</m:t>
                          </m:r>
                        </m:sup>
                      </m:sSubSup>
                      <m:r>
                        <a:rPr lang="en-US" sz="2000" b="1" i="1" smtClean="0">
                          <a:latin typeface="Cambria Math"/>
                          <a:ea typeface="ＭＳ Ｐゴシック" pitchFamily="-128" charset="-128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  <a:ea typeface="ＭＳ Ｐゴシック" pitchFamily="-128" charset="-128"/>
                        </a:rPr>
                        <m:t>𝟏</m:t>
                      </m:r>
                    </m:oMath>
                  </m:oMathPara>
                </a14:m>
                <a:endParaRPr lang="en-US" sz="2000" b="1" i="1" dirty="0" smtClean="0">
                  <a:ea typeface="ＭＳ Ｐゴシック" pitchFamily="-128" charset="-128"/>
                </a:endParaRPr>
              </a:p>
            </p:txBody>
          </p:sp>
        </mc:Choice>
        <mc:Fallback xmlns="">
          <p:sp>
            <p:nvSpPr>
              <p:cNvPr id="7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365104"/>
                <a:ext cx="4392488" cy="1728192"/>
              </a:xfrm>
              <a:prstGeom prst="rect">
                <a:avLst/>
              </a:prstGeom>
              <a:blipFill rotWithShape="1">
                <a:blip r:embed="rId2"/>
                <a:stretch>
                  <a:fillRect l="-1385"/>
                </a:stretch>
              </a:blipFill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 txBox="1">
                <a:spLocks noChangeArrowheads="1"/>
              </p:cNvSpPr>
              <p:nvPr/>
            </p:nvSpPr>
            <p:spPr>
              <a:xfrm>
                <a:off x="4600002" y="4365104"/>
                <a:ext cx="4364486" cy="2304256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defRPr/>
                </a:pPr>
                <a:r>
                  <a:rPr lang="en-US" sz="2000" dirty="0" smtClean="0">
                    <a:ea typeface="ＭＳ Ｐゴシック" pitchFamily="-128" charset="-128"/>
                  </a:rPr>
                  <a:t>Closed Loop system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  <a:ea typeface="ＭＳ Ｐゴシック" pitchFamily="-128" charset="-128"/>
                      </a:rPr>
                      <m:t>𝑻</m:t>
                    </m:r>
                    <m:r>
                      <a:rPr lang="en-US" sz="2000" b="1" i="1" dirty="0" smtClean="0">
                        <a:latin typeface="Cambria Math"/>
                        <a:ea typeface="ＭＳ Ｐゴシック" pitchFamily="-128" charset="-128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  <a:ea typeface="ＭＳ Ｐゴシック" pitchFamily="-128" charset="-128"/>
                      </a:rPr>
                      <m:t>𝒔</m:t>
                    </m:r>
                    <m:r>
                      <a:rPr lang="en-US" sz="2000" b="1" i="1" dirty="0" smtClean="0">
                        <a:latin typeface="Cambria Math"/>
                        <a:ea typeface="ＭＳ Ｐゴシック" pitchFamily="-128" charset="-128"/>
                      </a:rPr>
                      <m:t>)=</m:t>
                    </m:r>
                    <m:f>
                      <m:fPr>
                        <m:ctrlPr>
                          <a:rPr lang="en-US" sz="2000" b="1" i="1" dirty="0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latin typeface="Cambria Math"/>
                            <a:ea typeface="ＭＳ Ｐゴシック" pitchFamily="-128" charset="-128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1" i="1" dirty="0">
                                <a:latin typeface="Cambria Math"/>
                                <a:ea typeface="ＭＳ Ｐゴシック" pitchFamily="-128" charset="-128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  <a:ea typeface="ＭＳ Ｐゴシック" pitchFamily="-128" charset="-128"/>
                              </a:rPr>
                              <m:t>𝑲</m:t>
                            </m:r>
                          </m:e>
                          <m:sub>
                            <m:r>
                              <a:rPr lang="en-US" sz="2000" b="1" i="1" dirty="0">
                                <a:latin typeface="Cambria Math"/>
                                <a:ea typeface="ＭＳ Ｐゴシック" pitchFamily="-128" charset="-128"/>
                              </a:rPr>
                              <m:t>𝒂</m:t>
                            </m:r>
                          </m:sub>
                        </m:sSub>
                      </m:num>
                      <m:den>
                        <m:r>
                          <a:rPr lang="en-US" sz="2000" b="1" i="1" dirty="0" smtClean="0">
                            <a:latin typeface="Cambria Math"/>
                            <a:ea typeface="ＭＳ Ｐゴシック" pitchFamily="-128" charset="-128"/>
                          </a:rPr>
                          <m:t>𝟏</m:t>
                        </m:r>
                        <m:r>
                          <a:rPr lang="en-US" sz="2000" b="1" i="1" dirty="0" smtClean="0">
                            <a:latin typeface="Cambria Math"/>
                            <a:ea typeface="ＭＳ Ｐゴシック" pitchFamily="-128" charset="-128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1" i="1" dirty="0">
                                <a:latin typeface="Cambria Math"/>
                                <a:ea typeface="ＭＳ Ｐゴシック" pitchFamily="-128" charset="-128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latin typeface="Cambria Math"/>
                                <a:ea typeface="ＭＳ Ｐゴシック" pitchFamily="-128" charset="-128"/>
                              </a:rPr>
                              <m:t>𝑲</m:t>
                            </m:r>
                          </m:e>
                          <m:sub>
                            <m:r>
                              <a:rPr lang="en-US" sz="2000" b="1" i="1" dirty="0" smtClean="0">
                                <a:latin typeface="Cambria Math"/>
                                <a:ea typeface="ＭＳ Ｐゴシック" pitchFamily="-128" charset="-128"/>
                              </a:rPr>
                              <m:t>𝒂</m:t>
                            </m:r>
                          </m:sub>
                        </m:sSub>
                        <m:r>
                          <a:rPr lang="en-US" sz="2000" b="1" i="1" dirty="0" smtClean="0">
                            <a:latin typeface="Cambria Math"/>
                            <a:ea typeface="Cambria Math"/>
                          </a:rPr>
                          <m:t>𝜷</m:t>
                        </m:r>
                      </m:den>
                    </m:f>
                  </m:oMath>
                </a14:m>
                <a:r>
                  <a:rPr lang="en-US" sz="2000" b="1" i="1" dirty="0" smtClean="0">
                    <a:ea typeface="ＭＳ Ｐゴシック" pitchFamily="-128" charset="-128"/>
                  </a:rPr>
                  <a:t>, here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𝜷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sub>
                        </m:sSub>
                      </m:den>
                    </m:f>
                  </m:oMath>
                </a14:m>
                <a:endParaRPr lang="en-US" sz="2000" b="1" i="1" dirty="0" smtClean="0">
                  <a:ea typeface="ＭＳ Ｐゴシック" pitchFamily="-128" charset="-128"/>
                </a:endParaRPr>
              </a:p>
              <a:p>
                <a:pPr>
                  <a:defRPr/>
                </a:pPr>
                <a:endParaRPr lang="en-US" sz="2000" b="1" i="1" dirty="0">
                  <a:ea typeface="ＭＳ Ｐゴシック" pitchFamily="-128" charset="-128"/>
                </a:endParaRPr>
              </a:p>
              <a:p>
                <a:pPr algn="l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ＭＳ Ｐゴシック" pitchFamily="-128" charset="-128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1" i="1" dirty="0">
                                      <a:latin typeface="Cambria Math"/>
                                      <a:ea typeface="ＭＳ Ｐゴシック" pitchFamily="-12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>
                                      <a:latin typeface="Cambria Math"/>
                                      <a:ea typeface="ＭＳ Ｐゴシック" pitchFamily="-128" charset="-128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sz="2000" b="1" i="1" dirty="0">
                                      <a:latin typeface="Cambria Math"/>
                                      <a:ea typeface="ＭＳ Ｐゴシック" pitchFamily="-128" charset="-128"/>
                                    </a:rPr>
                                    <m:t>𝒂</m:t>
                                  </m:r>
                                </m:sub>
                              </m:sSub>
                            </m:sub>
                          </m:sSub>
                        </m:e>
                        <m:sub/>
                        <m:sup>
                          <m: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  <m:t>𝑻</m:t>
                          </m:r>
                        </m:sup>
                      </m:sSubSup>
                      <m:r>
                        <a:rPr lang="en-US" sz="2000" b="1" i="1" smtClean="0">
                          <a:latin typeface="Cambria Math"/>
                          <a:ea typeface="ＭＳ Ｐゴシック" pitchFamily="-128" charset="-128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>
                              <a:latin typeface="Cambria Math"/>
                              <a:ea typeface="ＭＳ Ｐゴシック" pitchFamily="-128" charset="-128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  <a:ea typeface="ＭＳ Ｐゴシック" pitchFamily="-128" charset="-128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latin typeface="Cambria Math"/>
                                  <a:ea typeface="ＭＳ Ｐゴシック" pitchFamily="-128" charset="-128"/>
                                </a:rPr>
                                <m:t>𝑮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US" sz="2000" b="1" i="1">
                              <a:latin typeface="Cambria Math"/>
                              <a:ea typeface="ＭＳ Ｐゴシック" pitchFamily="-128" charset="-128"/>
                            </a:rPr>
                            <m:t>𝑻</m:t>
                          </m:r>
                        </m:sup>
                      </m:sSubSup>
                      <m:sSubSup>
                        <m:sSubSupPr>
                          <m:ctrlPr>
                            <a:rPr lang="en-US" sz="2000" b="1" i="1">
                              <a:latin typeface="Cambria Math"/>
                              <a:ea typeface="ＭＳ Ｐゴシック" pitchFamily="-128" charset="-128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  <a:ea typeface="ＭＳ Ｐゴシック" pitchFamily="-128" charset="-128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1" i="1" dirty="0">
                                      <a:latin typeface="Cambria Math"/>
                                      <a:ea typeface="ＭＳ Ｐゴシック" pitchFamily="-12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>
                                      <a:latin typeface="Cambria Math"/>
                                      <a:ea typeface="ＭＳ Ｐゴシック" pitchFamily="-128" charset="-128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sz="2000" b="1" i="1" dirty="0">
                                      <a:latin typeface="Cambria Math"/>
                                      <a:ea typeface="ＭＳ Ｐゴシック" pitchFamily="-128" charset="-128"/>
                                    </a:rPr>
                                    <m:t>𝒂</m:t>
                                  </m:r>
                                </m:sub>
                              </m:sSub>
                            </m:sub>
                          </m:sSub>
                        </m:e>
                        <m:sub/>
                        <m:sup>
                          <m:r>
                            <a:rPr lang="en-US" sz="2000" b="1" i="1" dirty="0" smtClean="0">
                              <a:latin typeface="Cambria Math"/>
                              <a:ea typeface="ＭＳ Ｐゴシック" pitchFamily="-128" charset="-128"/>
                            </a:rPr>
                            <m:t>𝑮</m:t>
                          </m:r>
                        </m:sup>
                      </m:sSubSup>
                      <m:r>
                        <a:rPr lang="en-US" sz="2000" b="1" i="1" smtClean="0">
                          <a:latin typeface="Cambria Math"/>
                          <a:ea typeface="ＭＳ Ｐゴシック" pitchFamily="-128" charset="-128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 dirty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latin typeface="Cambria Math"/>
                                  <a:ea typeface="ＭＳ Ｐゴシック" pitchFamily="-128" charset="-128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2000" b="1" i="1" dirty="0">
                                  <a:latin typeface="Cambria Math"/>
                                  <a:ea typeface="ＭＳ Ｐゴシック" pitchFamily="-128" charset="-128"/>
                                </a:rPr>
                                <m:t>𝒂</m:t>
                              </m:r>
                            </m:sub>
                          </m:sSub>
                          <m:r>
                            <a:rPr lang="en-US" sz="2000" b="1" i="1" dirty="0">
                              <a:latin typeface="Cambria Math"/>
                              <a:ea typeface="Cambria Math"/>
                            </a:rPr>
                            <m:t>𝜷</m:t>
                          </m:r>
                        </m:den>
                      </m:f>
                    </m:oMath>
                  </m:oMathPara>
                </a14:m>
                <a:endParaRPr lang="en-US" sz="2000" b="1" i="1" dirty="0" smtClean="0">
                  <a:ea typeface="ＭＳ Ｐゴシック" pitchFamily="-128" charset="-128"/>
                </a:endParaRPr>
              </a:p>
              <a:p>
                <a:pPr algn="l">
                  <a:defRPr/>
                </a:pPr>
                <a:r>
                  <a:rPr lang="en-US" sz="2000" i="1" dirty="0" smtClean="0">
                    <a:ea typeface="ＭＳ Ｐゴシック" pitchFamily="-128" charset="-128"/>
                  </a:rPr>
                  <a:t>Typically,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  <a:ea typeface="ＭＳ Ｐゴシック" pitchFamily="-128" charset="-128"/>
                          </a:rPr>
                        </m:ctrlPr>
                      </m:sSubPr>
                      <m:e>
                        <m:r>
                          <a:rPr lang="en-US" sz="2000" b="0" i="1" dirty="0">
                            <a:latin typeface="Cambria Math"/>
                            <a:ea typeface="ＭＳ Ｐゴシック" pitchFamily="-128" charset="-128"/>
                          </a:rPr>
                          <m:t>𝐾</m:t>
                        </m:r>
                      </m:e>
                      <m:sub>
                        <m:r>
                          <a:rPr lang="en-US" sz="2000" b="0" i="1" dirty="0">
                            <a:latin typeface="Cambria Math"/>
                            <a:ea typeface="ＭＳ Ｐゴシック" pitchFamily="-128" charset="-128"/>
                          </a:rPr>
                          <m:t>𝑎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  <a:ea typeface="ＭＳ Ｐゴシック" pitchFamily="-128" charset="-128"/>
                      </a:rPr>
                      <m:t>=</m:t>
                    </m:r>
                    <m:sSup>
                      <m:sSupPr>
                        <m:ctrlPr>
                          <a:rPr lang="en-US" sz="2000" i="1" dirty="0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  <a:ea typeface="ＭＳ Ｐゴシック" pitchFamily="-128" charset="-128"/>
                          </a:rPr>
                          <m:t>10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  <a:ea typeface="ＭＳ Ｐゴシック" pitchFamily="-128" charset="-128"/>
                          </a:rPr>
                          <m:t>4</m:t>
                        </m:r>
                      </m:sup>
                    </m:sSup>
                    <m:r>
                      <a:rPr lang="en-US" sz="2000" b="0" i="1" dirty="0" smtClean="0">
                        <a:latin typeface="Cambria Math"/>
                        <a:ea typeface="ＭＳ Ｐゴシック" pitchFamily="-128" charset="-128"/>
                      </a:rPr>
                      <m:t>,</m:t>
                    </m:r>
                    <m:r>
                      <a:rPr lang="en-US" sz="2000" b="0" i="1" dirty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=0.1</m:t>
                    </m:r>
                  </m:oMath>
                </a14:m>
                <a:r>
                  <a:rPr lang="en-US" sz="2000" i="1" dirty="0" smtClean="0">
                    <a:ea typeface="ＭＳ Ｐゴシック" pitchFamily="-128" charset="-128"/>
                  </a:rPr>
                  <a:t>, &lt; 0.001</a:t>
                </a:r>
              </a:p>
            </p:txBody>
          </p:sp>
        </mc:Choice>
        <mc:Fallback xmlns="">
          <p:sp>
            <p:nvSpPr>
              <p:cNvPr id="8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002" y="4365104"/>
                <a:ext cx="4364486" cy="2304256"/>
              </a:xfrm>
              <a:prstGeom prst="rect">
                <a:avLst/>
              </a:prstGeom>
              <a:blipFill rotWithShape="1">
                <a:blip r:embed="rId3"/>
                <a:stretch>
                  <a:fillRect l="-1393" b="-1053"/>
                </a:stretch>
              </a:blipFill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 descr="AABSOFQ0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00"/>
          <a:stretch/>
        </p:blipFill>
        <p:spPr bwMode="auto">
          <a:xfrm>
            <a:off x="485202" y="1556370"/>
            <a:ext cx="8229600" cy="268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1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306" y="260648"/>
            <a:ext cx="7028998" cy="648071"/>
          </a:xfrm>
          <a:noFill/>
        </p:spPr>
        <p:txBody>
          <a:bodyPr>
            <a:normAutofit fontScale="90000"/>
          </a:bodyPr>
          <a:lstStyle/>
          <a:p>
            <a:pPr marL="342900" indent="-342900">
              <a:defRPr/>
            </a:pPr>
            <a:r>
              <a:rPr lang="en-US" sz="2800" b="1" u="sng" dirty="0" smtClean="0">
                <a:ea typeface="ＭＳ Ｐゴシック" pitchFamily="-128" charset="-128"/>
              </a:rPr>
              <a:t>Disturbance Rejection in </a:t>
            </a:r>
            <a:r>
              <a:rPr lang="en-US" sz="2800" b="1" u="sng" dirty="0">
                <a:ea typeface="ＭＳ Ｐゴシック" pitchFamily="-128" charset="-128"/>
              </a:rPr>
              <a:t>Feedback Control System</a:t>
            </a: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398529" y="980728"/>
            <a:ext cx="3885439" cy="4320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 smtClean="0">
                <a:solidFill>
                  <a:srgbClr val="7030A0"/>
                </a:solidFill>
                <a:ea typeface="ＭＳ Ｐゴシック" pitchFamily="-128" charset="-128"/>
              </a:rPr>
              <a:t>Relation with error and disturbance</a:t>
            </a:r>
            <a:endParaRPr lang="en-US" sz="1600" b="1" i="1" dirty="0" smtClean="0">
              <a:solidFill>
                <a:srgbClr val="7030A0"/>
              </a:solidFill>
              <a:ea typeface="ＭＳ Ｐゴシック" pitchFamily="-128" charset="-128"/>
            </a:endParaRPr>
          </a:p>
        </p:txBody>
      </p:sp>
      <p:pic>
        <p:nvPicPr>
          <p:cNvPr id="9" name="Picture 2" descr="AABSOFX0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26"/>
          <a:stretch/>
        </p:blipFill>
        <p:spPr bwMode="auto">
          <a:xfrm>
            <a:off x="143509" y="4077072"/>
            <a:ext cx="5796643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AABSOFW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0"/>
          <a:stretch/>
        </p:blipFill>
        <p:spPr bwMode="auto">
          <a:xfrm>
            <a:off x="143509" y="1497835"/>
            <a:ext cx="5040560" cy="1860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5"/>
              <p:cNvSpPr txBox="1">
                <a:spLocks noChangeArrowheads="1"/>
              </p:cNvSpPr>
              <p:nvPr/>
            </p:nvSpPr>
            <p:spPr>
              <a:xfrm>
                <a:off x="5184069" y="1268760"/>
                <a:ext cx="3942131" cy="38884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ＭＳ Ｐゴシック" pitchFamily="-128" charset="-128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ＭＳ Ｐゴシック" pitchFamily="-128" charset="-128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ＭＳ Ｐゴシック" pitchFamily="-128" charset="-128"/>
                      </a:rPr>
                      <m:t>=−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𝜔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𝐽𝑠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sub>
                            </m:sSub>
                          </m:den>
                        </m:f>
                      </m:den>
                    </m:f>
                    <m:sSub>
                      <m:sSub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b="1" i="1" dirty="0" smtClean="0">
                    <a:ea typeface="ＭＳ Ｐゴシック" pitchFamily="-128" charset="-128"/>
                  </a:rPr>
                  <a:t> </a:t>
                </a:r>
              </a:p>
              <a:p>
                <a:pPr algn="l">
                  <a:defRPr/>
                </a:pPr>
                <a:endParaRPr lang="en-US" sz="2000" b="1" i="1" dirty="0" smtClean="0">
                  <a:ea typeface="ＭＳ Ｐゴシック" pitchFamily="-128" charset="-128"/>
                </a:endParaRPr>
              </a:p>
              <a:p>
                <a:pPr algn="l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  <a:ea typeface="ＭＳ Ｐゴシック" pitchFamily="-128" charset="-128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latin typeface="Cambria Math"/>
                                  <a:ea typeface="ＭＳ Ｐゴシック" pitchFamily="-128" charset="-128"/>
                                </a:rPr>
                                <m:t>𝒕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  <m:t>𝑬</m:t>
                          </m:r>
                          <m: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  <m:t>𝒕</m:t>
                          </m:r>
                          <m: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  <m:t>)</m:t>
                          </m:r>
                        </m:e>
                      </m:func>
                      <m:r>
                        <a:rPr lang="en-US" sz="2000" b="1" i="1" smtClean="0">
                          <a:latin typeface="Cambria Math"/>
                          <a:ea typeface="ＭＳ Ｐゴシック" pitchFamily="-128" charset="-128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  <a:ea typeface="ＭＳ Ｐゴシック" pitchFamily="-128" charset="-128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latin typeface="Cambria Math"/>
                                  <a:ea typeface="ＭＳ Ｐゴシック" pitchFamily="-128" charset="-128"/>
                                </a:rPr>
                                <m:t>𝒔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  <m:t>𝒔𝑬</m:t>
                          </m:r>
                          <m: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  <m:t>𝒔</m:t>
                          </m:r>
                          <m: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  <m:t>)</m:t>
                          </m:r>
                        </m:e>
                      </m:func>
                      <m:r>
                        <a:rPr lang="en-US" sz="2000" b="1" i="1" smtClean="0">
                          <a:latin typeface="Cambria Math"/>
                          <a:ea typeface="ＭＳ Ｐゴシック" pitchFamily="-128" charset="-128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  <a:ea typeface="ＭＳ Ｐゴシック" pitchFamily="-128" charset="-128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latin typeface="Cambria Math"/>
                                  <a:ea typeface="ＭＳ Ｐゴシック" pitchFamily="-128" charset="-128"/>
                                </a:rPr>
                                <m:t>𝒔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  <m:t>𝒔</m:t>
                          </m:r>
                          <m:f>
                            <m:fPr>
                              <m:ctrlPr>
                                <a:rPr lang="en-US" sz="2000" b="1" i="1" smtClean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/>
                                  <a:ea typeface="ＭＳ Ｐゴシック" pitchFamily="-128" charset="-128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𝐽𝑠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</m:e>
                      </m:func>
                      <m:d>
                        <m:dPr>
                          <m:ctrlP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 smtClean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/>
                                  <a:ea typeface="ＭＳ Ｐゴシック" pitchFamily="-128" charset="-128"/>
                                </a:rPr>
                                <m:t>𝑫</m:t>
                              </m:r>
                            </m:num>
                            <m:den>
                              <m:r>
                                <a:rPr lang="en-US" sz="2000" b="1" i="1" smtClean="0">
                                  <a:latin typeface="Cambria Math"/>
                                  <a:ea typeface="ＭＳ Ｐゴシック" pitchFamily="-128" charset="-128"/>
                                </a:rPr>
                                <m:t>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b="1" i="1" dirty="0" smtClean="0">
                  <a:ea typeface="ＭＳ Ｐゴシック" pitchFamily="-128" charset="-128"/>
                </a:endParaRPr>
              </a:p>
              <a:p>
                <a:pPr algn="l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  <a:ea typeface="ＭＳ Ｐゴシック" pitchFamily="-128" charset="-128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  <m:t>𝑫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sz="2000" b="1" i="1" smtClean="0">
                          <a:latin typeface="Cambria Math"/>
                          <a:ea typeface="ＭＳ Ｐゴシック" pitchFamily="-128" charset="-128"/>
                        </a:rPr>
                        <m:t>=−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  <a:ea typeface="ＭＳ Ｐゴシック" pitchFamily="-128" charset="-128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  <a:ea typeface="ＭＳ Ｐゴシック" pitchFamily="-128" charset="-128"/>
                        </a:rPr>
                        <m:t>(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∞)</m:t>
                      </m:r>
                    </m:oMath>
                  </m:oMathPara>
                </a14:m>
                <a:endParaRPr lang="en-US" sz="2000" b="1" i="1" dirty="0" smtClean="0">
                  <a:ea typeface="ＭＳ Ｐゴシック" pitchFamily="-128" charset="-128"/>
                </a:endParaRPr>
              </a:p>
            </p:txBody>
          </p:sp>
        </mc:Choice>
        <mc:Fallback xmlns="">
          <p:sp>
            <p:nvSpPr>
              <p:cNvPr id="13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069" y="1268760"/>
                <a:ext cx="3942131" cy="38884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214761" y="4138113"/>
            <a:ext cx="1628398" cy="432048"/>
          </a:xfrm>
          <a:prstGeom prst="rect">
            <a:avLst/>
          </a:prstGeom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000" dirty="0" smtClean="0">
                <a:ea typeface="ＭＳ Ｐゴシック" pitchFamily="-128" charset="-128"/>
              </a:rPr>
              <a:t>By simplifying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79306" y="260648"/>
            <a:ext cx="7028998" cy="6480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defRPr/>
            </a:pPr>
            <a:r>
              <a:rPr lang="en-US" sz="2800" b="1" u="sng" smtClean="0">
                <a:ea typeface="ＭＳ Ｐゴシック" pitchFamily="-128" charset="-128"/>
              </a:rPr>
              <a:t>Disturbance Rejection in Feedback Control System</a:t>
            </a:r>
            <a:endParaRPr lang="en-US" sz="2800" b="1" u="sng" dirty="0">
              <a:ea typeface="ＭＳ Ｐゴシック" pitchFamily="-128" charset="-128"/>
            </a:endParaRPr>
          </a:p>
        </p:txBody>
      </p:sp>
      <p:pic>
        <p:nvPicPr>
          <p:cNvPr id="11" name="Picture 2" descr="AABSOFZ0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9"/>
          <a:stretch/>
        </p:blipFill>
        <p:spPr bwMode="auto">
          <a:xfrm>
            <a:off x="455899" y="1251619"/>
            <a:ext cx="8229600" cy="288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79306" y="908719"/>
            <a:ext cx="4148678" cy="34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1600" dirty="0" smtClean="0">
                <a:solidFill>
                  <a:srgbClr val="FF0000"/>
                </a:solidFill>
              </a:rPr>
              <a:t>Closed-loop speed tachometer control system</a:t>
            </a:r>
          </a:p>
        </p:txBody>
      </p:sp>
      <p:pic>
        <p:nvPicPr>
          <p:cNvPr id="14" name="Picture 2" descr="AABSOGA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8"/>
          <a:stretch/>
        </p:blipFill>
        <p:spPr bwMode="auto">
          <a:xfrm>
            <a:off x="611560" y="4618089"/>
            <a:ext cx="8229600" cy="2036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 txBox="1">
                <a:spLocks noChangeArrowheads="1"/>
              </p:cNvSpPr>
              <p:nvPr/>
            </p:nvSpPr>
            <p:spPr>
              <a:xfrm>
                <a:off x="395536" y="1556792"/>
                <a:ext cx="2952328" cy="151216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 smtClean="0">
                  <a:solidFill>
                    <a:schemeClr val="tx1"/>
                  </a:solidFill>
                  <a:ea typeface="ＭＳ Ｐゴシック" pitchFamily="-128" charset="-128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/>
                            <a:ea typeface="ＭＳ Ｐゴシック" pitchFamily="-128" charset="-128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ＭＳ Ｐゴシック" pitchFamily="-128" charset="-128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ＭＳ Ｐゴシック" pitchFamily="-128" charset="-128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ＭＳ Ｐゴシック" pitchFamily="-128" charset="-128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ＭＳ Ｐゴシック" pitchFamily="-128" charset="-128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ＭＳ Ｐゴシック" pitchFamily="-128" charset="-128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ＭＳ Ｐゴシック" pitchFamily="-128" charset="-128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ＭＳ Ｐゴシック" pitchFamily="-128" charset="-128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𝐽𝑠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𝑏</m:t>
                        </m:r>
                      </m:den>
                    </m:f>
                  </m:oMath>
                </a14:m>
                <a:endParaRPr lang="en-US" sz="2000" dirty="0" smtClean="0">
                  <a:solidFill>
                    <a:schemeClr val="tx1"/>
                  </a:solidFill>
                  <a:ea typeface="ＭＳ Ｐゴシック" pitchFamily="-128" charset="-128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ＭＳ Ｐゴシック" pitchFamily="-128" charset="-128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ＭＳ Ｐゴシック" pitchFamily="-128" charset="-128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ＭＳ Ｐゴシック" pitchFamily="-128" charset="-128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ＭＳ Ｐゴシック" pitchFamily="-128" charset="-128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ＭＳ Ｐゴシック" pitchFamily="-128" charset="-128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ＭＳ Ｐゴシック" pitchFamily="-128" charset="-128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ＭＳ Ｐゴシック" pitchFamily="-128" charset="-128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ＭＳ Ｐゴシック" pitchFamily="-128" charset="-128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ＭＳ Ｐゴシック" pitchFamily="-128" charset="-128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ＭＳ Ｐゴシック" pitchFamily="-128" charset="-128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ＭＳ Ｐゴシック" pitchFamily="-128" charset="-128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ＭＳ Ｐゴシック" pitchFamily="-128" charset="-128"/>
                      </a:rPr>
                      <m:t>/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ＭＳ Ｐゴシック" pitchFamily="-128" charset="-128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ＭＳ Ｐゴシック" pitchFamily="-128" charset="-128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ＭＳ Ｐゴシック" pitchFamily="-128" charset="-128"/>
                          </a:rPr>
                          <m:t>𝑎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chemeClr val="tx1"/>
                  </a:solidFill>
                  <a:ea typeface="ＭＳ Ｐゴシック" pitchFamily="-128" charset="-128"/>
                </a:endParaRPr>
              </a:p>
            </p:txBody>
          </p:sp>
        </mc:Choice>
        <mc:Fallback xmlns="">
          <p:sp>
            <p:nvSpPr>
              <p:cNvPr id="8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56792"/>
                <a:ext cx="2952328" cy="1512168"/>
              </a:xfrm>
              <a:prstGeom prst="rect">
                <a:avLst/>
              </a:prstGeom>
              <a:blipFill rotWithShape="1">
                <a:blip r:embed="rId2"/>
                <a:stretch>
                  <a:fillRect l="-1646"/>
                </a:stretch>
              </a:blipFill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279306" y="260648"/>
            <a:ext cx="7028998" cy="6480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defRPr/>
            </a:pPr>
            <a:r>
              <a:rPr lang="en-US" sz="2800" b="1" u="sng" smtClean="0">
                <a:ea typeface="ＭＳ Ｐゴシック" pitchFamily="-128" charset="-128"/>
              </a:rPr>
              <a:t>Disturbance Rejection in Feedback Control System</a:t>
            </a:r>
            <a:endParaRPr lang="en-US" sz="2800" b="1" u="sng" dirty="0">
              <a:ea typeface="ＭＳ Ｐゴシック" pitchFamily="-12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279306" y="908718"/>
                <a:ext cx="3860646" cy="50405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𝐻</m:t>
                    </m:r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altLang="en-US" sz="2000" dirty="0" smtClean="0">
                    <a:solidFill>
                      <a:srgbClr val="FF0000"/>
                    </a:solidFill>
                  </a:rPr>
                  <a:t> are summarized</a:t>
                </a:r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06" y="908718"/>
                <a:ext cx="3860646" cy="504057"/>
              </a:xfrm>
              <a:prstGeom prst="rect">
                <a:avLst/>
              </a:prstGeom>
              <a:blipFill rotWithShape="1">
                <a:blip r:embed="rId3"/>
                <a:stretch>
                  <a:fillRect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563888" y="1556792"/>
                <a:ext cx="5400600" cy="207896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ＭＳ Ｐゴシック" pitchFamily="-128" charset="-128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ＭＳ Ｐゴシック" pitchFamily="-128" charset="-128"/>
                        </a:rPr>
                        <m:t>=−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 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1" i="1" dirty="0" smtClean="0">
                  <a:ea typeface="ＭＳ Ｐゴシック" pitchFamily="-128" charset="-128"/>
                </a:endParaRPr>
              </a:p>
              <a:p>
                <a:pPr>
                  <a:defRPr/>
                </a:pPr>
                <a:endParaRPr lang="en-US" b="1" i="1" dirty="0" smtClean="0">
                  <a:ea typeface="ＭＳ Ｐゴシック" pitchFamily="-128" charset="-128"/>
                </a:endParaRPr>
              </a:p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ＭＳ Ｐゴシック" pitchFamily="-128" charset="-128"/>
                      </a:rPr>
                      <m:t>𝑬</m:t>
                    </m:r>
                    <m:r>
                      <a:rPr lang="en-US" b="1" i="1" smtClean="0">
                        <a:latin typeface="Cambria Math"/>
                        <a:ea typeface="ＭＳ Ｐゴシック" pitchFamily="-128" charset="-128"/>
                      </a:rPr>
                      <m:t>(</m:t>
                    </m:r>
                    <m:r>
                      <a:rPr lang="en-US" b="1" i="1" smtClean="0">
                        <a:latin typeface="Cambria Math"/>
                        <a:ea typeface="ＭＳ Ｐゴシック" pitchFamily="-128" charset="-128"/>
                      </a:rPr>
                      <m:t>𝒔</m:t>
                    </m:r>
                    <m:r>
                      <a:rPr lang="en-US" b="1" i="1" smtClean="0">
                        <a:latin typeface="Cambria Math"/>
                        <a:ea typeface="ＭＳ Ｐゴシック" pitchFamily="-128" charset="-128"/>
                      </a:rPr>
                      <m:t>)≈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 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b="1" i="1" dirty="0" smtClean="0">
                    <a:ea typeface="ＭＳ Ｐゴシック" pitchFamily="-128" charset="-128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≫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b="1" i="1" dirty="0" smtClean="0">
                    <a:ea typeface="ＭＳ Ｐゴシック" pitchFamily="-128" charset="-128"/>
                  </a:rPr>
                  <a:t> </a:t>
                </a:r>
                <a:endParaRPr lang="en-US" b="1" i="1" dirty="0">
                  <a:ea typeface="ＭＳ Ｐゴシック" pitchFamily="-128" charset="-128"/>
                </a:endParaRPr>
              </a:p>
              <a:p>
                <a:pPr>
                  <a:defRPr/>
                </a:pPr>
                <a:r>
                  <a:rPr lang="en-US" b="1" i="1" dirty="0" smtClean="0">
                    <a:ea typeface="ＭＳ Ｐゴシック" pitchFamily="-128" charset="-128"/>
                  </a:rPr>
                  <a:t> </a:t>
                </a:r>
              </a:p>
              <a:p>
                <a:pPr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altLang="en-US" b="0" i="1" smtClean="0">
                        <a:latin typeface="Cambria Math"/>
                      </a:rPr>
                      <m:t>𝐻</m:t>
                    </m:r>
                    <m:r>
                      <a:rPr lang="en-US" altLang="en-US" b="0" i="1" smtClean="0">
                        <a:latin typeface="Cambria Math"/>
                      </a:rPr>
                      <m:t>(</m:t>
                    </m:r>
                    <m:r>
                      <a:rPr lang="en-US" altLang="en-US" b="0" i="1" smtClean="0">
                        <a:latin typeface="Cambria Math"/>
                      </a:rPr>
                      <m:t>𝑠</m:t>
                    </m:r>
                    <m:r>
                      <a:rPr lang="en-US" altLang="en-US" b="0" i="1" smtClean="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alt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den>
                    </m:f>
                    <m:r>
                      <a:rPr lang="en-US" alt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ＭＳ Ｐゴシック" pitchFamily="-128" charset="-128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ＭＳ Ｐゴシック" pitchFamily="-128" charset="-128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ＭＳ Ｐゴシック" pitchFamily="-128" charset="-128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  <a:ea typeface="ＭＳ Ｐゴシック" pitchFamily="-128" charset="-128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ＭＳ Ｐゴシック" pitchFamily="-128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ＭＳ Ｐゴシック" pitchFamily="-128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ＭＳ Ｐゴシック" pitchFamily="-128" charset="-128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ＭＳ Ｐゴシック" pitchFamily="-128" charset="-128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ＭＳ Ｐゴシック" pitchFamily="-128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ＭＳ Ｐゴシック" pitchFamily="-128" charset="-128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ＭＳ Ｐゴシック" pitchFamily="-128" charset="-128"/>
                              </a:rPr>
                              <m:t>𝑎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  <a:ea typeface="ＭＳ Ｐゴシック" pitchFamily="-128" charset="-128"/>
                      </a:rPr>
                      <m:t>)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≈</m:t>
                    </m:r>
                    <m:f>
                      <m:fPr>
                        <m:ctrlPr>
                          <a:rPr lang="en-US" alt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ＭＳ Ｐゴシック" pitchFamily="-128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ＭＳ Ｐゴシック" pitchFamily="-128" charset="-128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ＭＳ Ｐゴシック" pitchFamily="-128" charset="-128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i="1" dirty="0" smtClean="0">
                    <a:ea typeface="ＭＳ Ｐゴシック" pitchFamily="-128" charset="-128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en-US" i="1">
                        <a:latin typeface="Cambria Math"/>
                        <a:ea typeface="Cambria Math"/>
                      </a:rPr>
                      <m:t>≫</m:t>
                    </m:r>
                    <m:sSub>
                      <m:sSubPr>
                        <m:ctrlPr>
                          <a:rPr lang="en-US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endParaRPr lang="en-US" b="1" i="1" dirty="0">
                  <a:ea typeface="ＭＳ Ｐゴシック" pitchFamily="-128" charset="-128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556792"/>
                <a:ext cx="5400600" cy="207896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9306" y="3789040"/>
                <a:ext cx="8685182" cy="2968761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ＭＳ Ｐゴシック" pitchFamily="-128" charset="-128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ＭＳ Ｐゴシック" pitchFamily="-128" charset="-128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ＭＳ Ｐゴシック" pitchFamily="-128" charset="-128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ＭＳ Ｐゴシック" pitchFamily="-128" charset="-128"/>
                        </a:rPr>
                        <m:t>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i="1" dirty="0" smtClean="0">
                  <a:latin typeface="Cambria Math"/>
                  <a:ea typeface="Cambria Math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𝐽𝑠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1" i="1" dirty="0">
                  <a:ea typeface="ＭＳ Ｐゴシック" pitchFamily="-128" charset="-128"/>
                </a:endParaRPr>
              </a:p>
              <a:p>
                <a:pPr>
                  <a:defRPr/>
                </a:pPr>
                <a:endParaRPr lang="en-US" i="1" dirty="0" smtClean="0">
                  <a:latin typeface="Cambria Math"/>
                  <a:ea typeface="Cambria Math"/>
                </a:endParaRPr>
              </a:p>
              <a:p>
                <a:pPr algn="ctr">
                  <a:defRPr/>
                </a:pPr>
                <a:r>
                  <a:rPr lang="en-US" b="1" i="1" dirty="0" smtClean="0">
                    <a:ea typeface="ＭＳ Ｐゴシック" pitchFamily="-128" charset="-128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latin typeface="Cambria Math"/>
                            <a:ea typeface="ＭＳ Ｐゴシック" pitchFamily="-128" charset="-128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1" i="1">
                                <a:latin typeface="Cambria Math"/>
                                <a:ea typeface="ＭＳ Ｐゴシック" pitchFamily="-128" charset="-128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ＭＳ Ｐゴシック" pitchFamily="-128" charset="-128"/>
                              </a:rPr>
                              <m:t>lim</m:t>
                            </m:r>
                          </m:e>
                          <m:lim>
                            <m:r>
                              <a:rPr lang="en-US" b="1" i="1">
                                <a:latin typeface="Cambria Math"/>
                                <a:ea typeface="ＭＳ Ｐゴシック" pitchFamily="-128" charset="-128"/>
                              </a:rPr>
                              <m:t>𝒕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1" i="1">
                            <a:latin typeface="Cambria Math"/>
                            <a:ea typeface="ＭＳ Ｐゴシック" pitchFamily="-128" charset="-128"/>
                          </a:rPr>
                          <m:t>𝑬</m:t>
                        </m:r>
                        <m:r>
                          <a:rPr lang="en-US" b="1" i="1">
                            <a:latin typeface="Cambria Math"/>
                            <a:ea typeface="ＭＳ Ｐゴシック" pitchFamily="-128" charset="-128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  <a:ea typeface="ＭＳ Ｐゴシック" pitchFamily="-128" charset="-128"/>
                          </a:rPr>
                          <m:t>𝒕</m:t>
                        </m:r>
                        <m:r>
                          <a:rPr lang="en-US" b="1" i="1">
                            <a:latin typeface="Cambria Math"/>
                            <a:ea typeface="ＭＳ Ｐゴシック" pitchFamily="-128" charset="-128"/>
                          </a:rPr>
                          <m:t>)</m:t>
                        </m:r>
                      </m:e>
                    </m:func>
                    <m:r>
                      <a:rPr lang="en-US" b="1" i="1">
                        <a:latin typeface="Cambria Math"/>
                        <a:ea typeface="ＭＳ Ｐゴシック" pitchFamily="-128" charset="-128"/>
                      </a:rPr>
                      <m:t>=</m:t>
                    </m:r>
                    <m:func>
                      <m:funcPr>
                        <m:ctrlPr>
                          <a:rPr lang="en-US" b="1" i="1">
                            <a:latin typeface="Cambria Math"/>
                            <a:ea typeface="ＭＳ Ｐゴシック" pitchFamily="-128" charset="-128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1" i="1">
                                <a:latin typeface="Cambria Math"/>
                                <a:ea typeface="ＭＳ Ｐゴシック" pitchFamily="-128" charset="-128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ＭＳ Ｐゴシック" pitchFamily="-128" charset="-128"/>
                              </a:rPr>
                              <m:t>lim</m:t>
                            </m:r>
                          </m:e>
                          <m:lim>
                            <m:r>
                              <a:rPr lang="en-US" b="1" i="1">
                                <a:latin typeface="Cambria Math"/>
                                <a:ea typeface="ＭＳ Ｐゴシック" pitchFamily="-128" charset="-128"/>
                              </a:rPr>
                              <m:t>𝒔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r>
                          <a:rPr lang="en-US" b="1" i="1">
                            <a:latin typeface="Cambria Math"/>
                            <a:ea typeface="ＭＳ Ｐゴシック" pitchFamily="-128" charset="-128"/>
                          </a:rPr>
                          <m:t>𝒔𝑬</m:t>
                        </m:r>
                        <m:r>
                          <a:rPr lang="en-US" b="1" i="1">
                            <a:latin typeface="Cambria Math"/>
                            <a:ea typeface="ＭＳ Ｐゴシック" pitchFamily="-128" charset="-128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  <a:ea typeface="ＭＳ Ｐゴシック" pitchFamily="-128" charset="-128"/>
                          </a:rPr>
                          <m:t>𝒔</m:t>
                        </m:r>
                        <m:r>
                          <a:rPr lang="en-US" b="1" i="1">
                            <a:latin typeface="Cambria Math"/>
                            <a:ea typeface="ＭＳ Ｐゴシック" pitchFamily="-128" charset="-128"/>
                          </a:rPr>
                          <m:t>)</m:t>
                        </m:r>
                      </m:e>
                    </m:func>
                    <m:r>
                      <a:rPr lang="en-US" b="1" i="1" smtClean="0">
                        <a:latin typeface="Cambria Math"/>
                        <a:ea typeface="ＭＳ Ｐゴシック" pitchFamily="-128" charset="-128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+(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/>
                            <a:ea typeface="Cambria Math"/>
                          </a:rPr>
                          <m:t>)(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𝐷</m:t>
                    </m:r>
                  </m:oMath>
                </a14:m>
                <a:endParaRPr lang="en-US" b="1" i="1" dirty="0" smtClean="0">
                  <a:ea typeface="ＭＳ Ｐゴシック" pitchFamily="-128" charset="-128"/>
                </a:endParaRPr>
              </a:p>
              <a:p>
                <a:pPr algn="ctr">
                  <a:defRPr/>
                </a:pPr>
                <a:endParaRPr lang="en-US" b="1" i="1" dirty="0" smtClean="0">
                  <a:ea typeface="ＭＳ Ｐゴシック" pitchFamily="-128" charset="-128"/>
                </a:endParaRPr>
              </a:p>
              <a:p>
                <a:pPr algn="ctr">
                  <a:defRPr/>
                </a:pPr>
                <a:r>
                  <a:rPr lang="en-US" b="1" i="1" dirty="0" smtClean="0">
                    <a:ea typeface="ＭＳ Ｐゴシック" pitchFamily="-128" charset="-128"/>
                  </a:rPr>
                  <a:t>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𝝎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1" i="1">
                        <a:latin typeface="Cambria Math"/>
                        <a:ea typeface="Cambria Math"/>
                      </a:rPr>
                      <m:t>≈</m:t>
                    </m:r>
                    <m:f>
                      <m:f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/>
                        <a:ea typeface="Cambria Math"/>
                      </a:rPr>
                      <m:t>𝑫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𝝎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𝑪</m:t>
                        </m:r>
                      </m:sub>
                    </m:sSub>
                    <m:r>
                      <a:rPr lang="en-US" b="1" i="1" smtClean="0">
                        <a:latin typeface="Cambria Math"/>
                        <a:ea typeface="Cambria Math"/>
                      </a:rPr>
                      <m:t>(∞)</m:t>
                    </m:r>
                  </m:oMath>
                </a14:m>
                <a:r>
                  <a:rPr lang="en-US" b="1" i="1" dirty="0" smtClean="0">
                    <a:ea typeface="ＭＳ Ｐゴシック" pitchFamily="-128" charset="-128"/>
                  </a:rPr>
                  <a:t> Hence,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𝑪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(∞)</m:t>
                        </m:r>
                      </m:num>
                      <m:den>
                        <m:sSub>
                          <m:sSubPr>
                            <m:ctrlPr>
                              <a:rPr lang="en-US" b="1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𝑶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(∞)</m:t>
                        </m:r>
                      </m:den>
                    </m:f>
                    <m:r>
                      <a:rPr lang="en-US" b="1" i="1" smtClean="0">
                        <a:latin typeface="Cambria Math"/>
                        <a:ea typeface="ＭＳ Ｐゴシック" pitchFamily="-128" charset="-128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𝒃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𝟐</m:t>
                    </m:r>
                  </m:oMath>
                </a14:m>
                <a:endParaRPr lang="en-US" b="1" i="1" dirty="0">
                  <a:ea typeface="ＭＳ Ｐゴシック" pitchFamily="-128" charset="-128"/>
                </a:endParaRPr>
              </a:p>
              <a:p>
                <a:pPr>
                  <a:defRPr/>
                </a:pPr>
                <a:endParaRPr lang="en-US" b="1" i="1" dirty="0" smtClean="0">
                  <a:ea typeface="ＭＳ Ｐゴシック" pitchFamily="-128" charset="-128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06" y="3789040"/>
                <a:ext cx="8685182" cy="296876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1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4115</TotalTime>
  <Words>2272</Words>
  <Application>Microsoft Office PowerPoint</Application>
  <PresentationFormat>On-screen Show (4:3)</PresentationFormat>
  <Paragraphs>211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Contents</vt:lpstr>
      <vt:lpstr>State Differential Equation/Transfer function from State Equation</vt:lpstr>
      <vt:lpstr>State Differential Equation/Transfer function from State Equation</vt:lpstr>
      <vt:lpstr>Sensitivity in Feedback Control System</vt:lpstr>
      <vt:lpstr>Sensitivity in Feedback Control System</vt:lpstr>
      <vt:lpstr>Disturbance Rejection in Feedback Control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Response</dc:title>
  <dc:creator>Sanghyuk Lee</dc:creator>
  <cp:lastModifiedBy>Sanghyuk Lee</cp:lastModifiedBy>
  <cp:revision>247</cp:revision>
  <cp:lastPrinted>2011-09-27T01:19:25Z</cp:lastPrinted>
  <dcterms:created xsi:type="dcterms:W3CDTF">2011-09-17T06:29:14Z</dcterms:created>
  <dcterms:modified xsi:type="dcterms:W3CDTF">2016-10-13T04:13:16Z</dcterms:modified>
</cp:coreProperties>
</file>