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notesMasterIdLst>
    <p:notesMasterId r:id="rId35"/>
  </p:notesMasterIdLst>
  <p:handoutMasterIdLst>
    <p:handoutMasterId r:id="rId36"/>
  </p:handoutMasterIdLst>
  <p:sldIdLst>
    <p:sldId id="344" r:id="rId2"/>
    <p:sldId id="393" r:id="rId3"/>
    <p:sldId id="359" r:id="rId4"/>
    <p:sldId id="360" r:id="rId5"/>
    <p:sldId id="361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362" r:id="rId14"/>
    <p:sldId id="403" r:id="rId15"/>
    <p:sldId id="394" r:id="rId16"/>
    <p:sldId id="395" r:id="rId17"/>
    <p:sldId id="363" r:id="rId18"/>
    <p:sldId id="364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404" r:id="rId28"/>
    <p:sldId id="405" r:id="rId29"/>
    <p:sldId id="406" r:id="rId30"/>
    <p:sldId id="407" r:id="rId31"/>
    <p:sldId id="380" r:id="rId32"/>
    <p:sldId id="382" r:id="rId33"/>
    <p:sldId id="355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89C"/>
    <a:srgbClr val="437A9F"/>
    <a:srgbClr val="E9BE50"/>
    <a:srgbClr val="4986AE"/>
    <a:srgbClr val="4F91BC"/>
    <a:srgbClr val="5483CF"/>
    <a:srgbClr val="31980C"/>
    <a:srgbClr val="004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8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35C112C5-4E8E-445B-83F3-36F31608C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87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EF325E84-E5D7-4EB1-8B35-B329DB94B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49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ea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861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8E8156-CADC-4BD3-AF04-E3E043712087}" type="datetimeFigureOut">
              <a:rPr lang="en-US" smtClean="0"/>
              <a:pPr>
                <a:defRPr/>
              </a:pPr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3476AD-3C52-478B-A7C5-F786027488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1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44A04E-92EC-4BD4-9C8B-93DC39737AA4}" type="datetimeFigureOut">
              <a:rPr lang="en-US" smtClean="0"/>
              <a:pPr>
                <a:defRPr/>
              </a:pPr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F4A09-A9C4-4717-AE80-FDA15A651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8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507B65-5B13-41D5-83DE-915F4FC370DF}" type="datetimeFigureOut">
              <a:rPr lang="en-US" smtClean="0"/>
              <a:pPr>
                <a:defRPr/>
              </a:pPr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98E83-426E-429D-8FF7-049844FF27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5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ABAE69-CF29-421A-876B-98A7BCB6B7D5}" type="datetimeFigureOut">
              <a:rPr lang="en-US" smtClean="0"/>
              <a:pPr>
                <a:defRPr/>
              </a:pPr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27EACE-0385-4557-BA3A-0CBD9F7220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4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DEF437-8AB2-455C-9DD0-C75DD94CE667}" type="datetimeFigureOut">
              <a:rPr lang="en-US" smtClean="0"/>
              <a:pPr>
                <a:defRPr/>
              </a:pPr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5118F0-C6DB-403B-9963-BDEE62695B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5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BA5BCB-9DDD-4D77-81CC-923E379A5A17}" type="datetimeFigureOut">
              <a:rPr lang="en-US" smtClean="0"/>
              <a:pPr>
                <a:defRPr/>
              </a:pPr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73F59-B4F2-4878-B5BD-F68B437FF2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258BE5-5D26-486A-94D8-3A4E193CF0D4}" type="datetimeFigureOut">
              <a:rPr lang="en-US" smtClean="0"/>
              <a:pPr>
                <a:defRPr/>
              </a:pPr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B55E8-52E0-4F9A-ABE1-837D8C37D6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2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B322D1-03DF-4DE1-AE53-5F419A4F82A4}" type="datetimeFigureOut">
              <a:rPr lang="en-US" smtClean="0"/>
              <a:pPr>
                <a:defRPr/>
              </a:pPr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D1324-B10D-4309-A1BE-48BF91F9C5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0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E7954D-04CC-49B7-9F3F-DA6669B96D9B}" type="datetimeFigureOut">
              <a:rPr lang="en-US" smtClean="0"/>
              <a:pPr>
                <a:defRPr/>
              </a:pPr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03ED3-E2CE-455F-82D5-88DB9C4788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5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947A28-52C4-4829-AD52-7F812FBD0194}" type="datetimeFigureOut">
              <a:rPr lang="en-US" smtClean="0"/>
              <a:pPr>
                <a:defRPr/>
              </a:pPr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F1104-3689-4267-A2B7-C5F6CA64DA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8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24DC2F-0136-476E-9D23-7B634C3477E4}" type="datetimeFigureOut">
              <a:rPr lang="en-US" smtClean="0"/>
              <a:pPr>
                <a:defRPr/>
              </a:pPr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53E66-8D59-4359-8313-FFAA41036F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8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DD7B57-E7A3-4154-822A-AD288481CE0C}" type="datetimeFigureOut">
              <a:rPr lang="en-US" smtClean="0"/>
              <a:pPr>
                <a:defRPr/>
              </a:pPr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F2E8-5501-4E45-9182-317D2688F8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8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nghyuk.Lee@xjtlu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1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25908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Digital Control and Automatic Control</a:t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Revision</a:t>
            </a:r>
            <a:endParaRPr lang="en-US" sz="3600" b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33800"/>
            <a:ext cx="7772400" cy="2514600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Font typeface="Wingdings" pitchFamily="2" charset="2"/>
              <a:buNone/>
            </a:pPr>
            <a:endParaRPr lang="en-US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dirty="0" smtClean="0"/>
              <a:t>Instructor: </a:t>
            </a:r>
            <a:r>
              <a:rPr lang="en-US" dirty="0" err="1" smtClean="0"/>
              <a:t>Sanghyuk</a:t>
            </a:r>
            <a:r>
              <a:rPr lang="en-US" dirty="0" smtClean="0"/>
              <a:t> Lee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dirty="0" smtClean="0">
                <a:hlinkClick r:id="rId2"/>
              </a:rPr>
              <a:t>Sanghyuk.Lee@xjtlu.edu.cn</a:t>
            </a:r>
            <a:endParaRPr lang="en-US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dirty="0" smtClean="0"/>
              <a:t>Tel: 8816-1415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i="1" dirty="0" smtClean="0"/>
              <a:t>Department of Electrical and Electronic Engineering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i="1" dirty="0" smtClean="0"/>
              <a:t>XJTLU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107505" y="174627"/>
            <a:ext cx="255986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Difference Equation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/>
              <p:cNvSpPr txBox="1">
                <a:spLocks noChangeArrowheads="1"/>
              </p:cNvSpPr>
              <p:nvPr/>
            </p:nvSpPr>
            <p:spPr>
              <a:xfrm>
                <a:off x="107504" y="764704"/>
                <a:ext cx="8928992" cy="3312368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  <a:ex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Examples of Z-Transform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1800" dirty="0" smtClean="0">
                    <a:latin typeface="Arial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800" dirty="0" smtClean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+4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]=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−</m:t>
                      </m:r>
                      <m:r>
                        <a:rPr lang="en-US" sz="1800" b="0" i="1" smtClean="0">
                          <a:latin typeface="Cambria Math"/>
                        </a:rPr>
                        <m:t>𝑧𝑥</m:t>
                      </m:r>
                      <m:r>
                        <a:rPr lang="en-US" sz="1800" b="0" i="1" smtClean="0">
                          <a:latin typeface="Cambria Math"/>
                        </a:rPr>
                        <m:t>(3)</m:t>
                      </m:r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+3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]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r>
                        <a:rPr lang="en-US" sz="1800" i="1">
                          <a:latin typeface="Cambria Math"/>
                        </a:rPr>
                        <m:t>𝑧𝑥</m:t>
                      </m:r>
                      <m:r>
                        <a:rPr lang="en-US" sz="1800" i="1">
                          <a:latin typeface="Cambria Math"/>
                        </a:rPr>
                        <m:t>(2)</m:t>
                      </m:r>
                    </m:oMath>
                  </m:oMathPara>
                </a14:m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+2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]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r>
                        <a:rPr lang="en-US" sz="1800" i="1">
                          <a:latin typeface="Cambria Math"/>
                        </a:rPr>
                        <m:t>𝑧𝑥</m:t>
                      </m:r>
                      <m:r>
                        <a:rPr lang="en-US" sz="1800" i="1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]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</a:rPr>
                        <m:t>𝑧𝑋</m:t>
                      </m:r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</a:rPr>
                        <m:t>𝑧</m:t>
                      </m:r>
                      <m:r>
                        <a:rPr lang="en-US" sz="1800" b="0" i="1" smtClean="0">
                          <a:latin typeface="Cambria Math"/>
                        </a:rPr>
                        <m:t>)−</m:t>
                      </m:r>
                      <m:r>
                        <a:rPr lang="en-US" sz="1800" i="1">
                          <a:latin typeface="Cambria Math"/>
                        </a:rPr>
                        <m:t>𝑧𝑥</m:t>
                      </m:r>
                      <m:r>
                        <a:rPr lang="en-US" sz="1800" i="1">
                          <a:latin typeface="Cambria Math"/>
                        </a:rPr>
                        <m:t>(0)</m:t>
                      </m:r>
                    </m:oMath>
                  </m:oMathPara>
                </a14:m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]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]=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𝑋</m:t>
                      </m:r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𝑧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]=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𝑋</m:t>
                      </m:r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𝑧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−3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]=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𝑋</m:t>
                      </m:r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𝑧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−4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]=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𝑋</m:t>
                      </m:r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𝑧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764704"/>
                <a:ext cx="8928992" cy="3312368"/>
              </a:xfrm>
              <a:prstGeom prst="rect">
                <a:avLst/>
              </a:prstGeom>
              <a:blipFill rotWithShape="1">
                <a:blip r:embed="rId2"/>
                <a:stretch>
                  <a:fillRect l="-341"/>
                </a:stretch>
              </a:blipFill>
              <a:ln>
                <a:solidFill>
                  <a:schemeClr val="accent2"/>
                </a:solidFill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 txBox="1">
                <a:spLocks noChangeArrowheads="1"/>
              </p:cNvSpPr>
              <p:nvPr/>
            </p:nvSpPr>
            <p:spPr>
              <a:xfrm>
                <a:off x="68136" y="4221088"/>
                <a:ext cx="8968360" cy="2622150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  <a:ex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1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Solve the difference equation;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2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−2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 smtClean="0">
                    <a:latin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=1 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=0, 1, 2, …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otherwise zero.</a:t>
                </a:r>
              </a:p>
              <a:p>
                <a:pPr algn="l"/>
                <a:endParaRPr lang="en-US" sz="1800" dirty="0">
                  <a:latin typeface="Arial" charset="0"/>
                </a:endParaRPr>
              </a:p>
              <a:p>
                <a:pPr marL="342900" indent="-342900" algn="l">
                  <a:buAutoNum type="arabicPeriod"/>
                </a:pPr>
                <a:r>
                  <a:rPr lang="en-US" sz="1800" dirty="0" smtClean="0">
                    <a:latin typeface="Arial" charset="0"/>
                  </a:rPr>
                  <a:t>Apply z- transform,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2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−2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marL="342900" indent="-342900" algn="l">
                  <a:buAutoNum type="arabicPeriod"/>
                </a:pPr>
                <a:r>
                  <a:rPr lang="en-US" sz="1800" dirty="0" smtClean="0">
                    <a:latin typeface="Arial" charset="0"/>
                  </a:rPr>
                  <a:t>With partial fractions and rewriting,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0.5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+0.5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0.5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+0.5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marL="342900" indent="-342900" algn="l">
                  <a:buAutoNum type="arabicPeriod"/>
                </a:pPr>
                <a:r>
                  <a:rPr lang="en-US" sz="1800" dirty="0" smtClean="0">
                    <a:latin typeface="Arial" charset="0"/>
                  </a:rPr>
                  <a:t>From z-transform formula,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𝑎𝑘𝑇</m:t>
                        </m:r>
                      </m:sup>
                    </m:sSup>
                    <m:func>
                      <m:func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𝑘𝑇</m:t>
                        </m:r>
                      </m:e>
                    </m:func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𝑎𝑘𝑇</m:t>
                        </m:r>
                      </m:sup>
                    </m:sSup>
                    <m:func>
                      <m:funcPr>
                        <m:ctrlPr>
                          <a:rPr lang="en-US" sz="18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𝑘𝑇</m:t>
                        </m:r>
                      </m:e>
                    </m:func>
                  </m:oMath>
                </a14:m>
                <a:r>
                  <a:rPr lang="en-US" sz="1800" dirty="0" smtClean="0">
                    <a:latin typeface="Arial" charset="0"/>
                  </a:rPr>
                  <a:t>.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/4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𝑎𝑇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800" dirty="0" smtClean="0">
                    <a:latin typeface="Arial" charset="0"/>
                  </a:rPr>
                  <a:t>. So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800" i="1" smtClean="0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endParaRPr lang="en-US" sz="1800" dirty="0" smtClean="0"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" y="4221088"/>
                <a:ext cx="8968360" cy="2622150"/>
              </a:xfrm>
              <a:prstGeom prst="rect">
                <a:avLst/>
              </a:prstGeom>
              <a:blipFill rotWithShape="1">
                <a:blip r:embed="rId3"/>
                <a:stretch>
                  <a:fillRect l="-407"/>
                </a:stretch>
              </a:blipFill>
              <a:ln>
                <a:solidFill>
                  <a:schemeClr val="accent2"/>
                </a:solidFill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0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96558" y="548680"/>
                <a:ext cx="8928992" cy="6123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800" dirty="0" smtClean="0"/>
                  <a:t>Find </a:t>
                </a:r>
                <a:r>
                  <a:rPr lang="en-US" sz="1800" dirty="0"/>
                  <a:t>the discrete-time signal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/>
                  <a:t> for the following difference equation.                                       </a:t>
                </a:r>
              </a:p>
              <a:p>
                <a:r>
                  <a:rPr lang="en-US" sz="1800" dirty="0" smtClean="0"/>
                  <a:t>(</a:t>
                </a:r>
                <a:r>
                  <a:rPr lang="en-US" sz="1800" dirty="0" err="1" smtClean="0"/>
                  <a:t>i</a:t>
                </a:r>
                <a:r>
                  <a:rPr lang="en-US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</a:rPr>
                          <m:t>+2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3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+2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=0</m:t>
                    </m:r>
                    <m:r>
                      <a:rPr lang="en-US" sz="1800">
                        <a:latin typeface="Cambria Math"/>
                      </a:rPr>
                      <m:t>,  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=0,  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(1)=1</m:t>
                    </m:r>
                  </m:oMath>
                </a14:m>
                <a:r>
                  <a:rPr lang="en-US" sz="1800" dirty="0"/>
                  <a:t>     </a:t>
                </a:r>
                <a:endParaRPr lang="en-US" sz="1800" dirty="0" smtClean="0"/>
              </a:p>
              <a:p>
                <a:r>
                  <a:rPr lang="en-US" sz="1800" dirty="0" smtClean="0"/>
                  <a:t>Sol) </a:t>
                </a:r>
                <a:r>
                  <a:rPr lang="en-US" sz="1800" dirty="0"/>
                  <a:t> </a:t>
                </a:r>
                <a:r>
                  <a:rPr lang="en-US" sz="1800" dirty="0" smtClean="0"/>
                  <a:t>Taking </a:t>
                </a:r>
                <a:r>
                  <a:rPr lang="en-US" sz="1800" dirty="0"/>
                  <a:t>the z transforms of both sides of the given difference equation,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r>
                        <a:rPr lang="en-US" sz="1800" i="1">
                          <a:latin typeface="Cambria Math"/>
                        </a:rPr>
                        <m:t>𝑧𝑥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latin typeface="Cambria Math"/>
                        </a:rPr>
                        <m:t>3</m:t>
                      </m:r>
                      <m:r>
                        <a:rPr lang="en-US" sz="1800" i="1">
                          <a:latin typeface="Cambria Math"/>
                        </a:rPr>
                        <m:t>𝑧𝑋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+3</m:t>
                      </m:r>
                      <m:r>
                        <a:rPr lang="en-US" sz="1800" i="1">
                          <a:latin typeface="Cambria Math"/>
                        </a:rPr>
                        <m:t>𝑧𝑥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+2</m:t>
                      </m:r>
                      <m:r>
                        <a:rPr lang="en-US" sz="18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i="1">
                              <a:latin typeface="Cambria Math"/>
                            </a:rPr>
                            <m:t>3</m:t>
                          </m:r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  <m:r>
                            <a:rPr lang="en-US" sz="1800" i="1">
                              <a:latin typeface="Cambria Math"/>
                            </a:rPr>
                            <m:t>+2</m:t>
                          </m:r>
                        </m:den>
                      </m:f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i="1">
                              <a:latin typeface="Cambria Math"/>
                            </a:rPr>
                            <m:t>1)(</m:t>
                          </m:r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i="1">
                              <a:latin typeface="Cambria Math"/>
                            </a:rPr>
                            <m:t>2)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1−2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Finally,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,  </m:t>
                    </m:r>
                    <m:r>
                      <a:rPr lang="en-US" sz="1800" i="1"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=0,1,2,…</m:t>
                    </m:r>
                  </m:oMath>
                </a14:m>
                <a:endParaRPr lang="en-US" sz="1800" dirty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(</a:t>
                </a:r>
                <a:r>
                  <a:rPr lang="en-US" sz="1800" dirty="0"/>
                  <a:t>ii)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−2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=0  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for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&lt;0, </m:t>
                    </m:r>
                  </m:oMath>
                </a14:m>
                <a:r>
                  <a:rPr lang="en-US" sz="1800" dirty="0"/>
                  <a:t>                 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1,    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=0,1,2,…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0,     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&lt;0          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800" dirty="0" smtClean="0"/>
              </a:p>
              <a:p>
                <a:r>
                  <a:rPr lang="en-US" sz="1800" dirty="0" smtClean="0"/>
                  <a:t>Sol)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−2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1−2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  <m:r>
                            <a:rPr lang="en-US" sz="1800" i="1">
                              <a:latin typeface="Cambria Math"/>
                            </a:rPr>
                            <m:t>−1)(</m:t>
                          </m:r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  <m:r>
                            <a:rPr lang="en-US" sz="1800" i="1">
                              <a:latin typeface="Cambria Math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By partial fractions,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den>
                      </m:f>
                      <m:r>
                        <a:rPr lang="en-US" sz="18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  <m:r>
                            <a:rPr lang="en-US" sz="1800" i="1">
                              <a:latin typeface="Cambria Math"/>
                            </a:rPr>
                            <m:t>−2</m:t>
                          </m:r>
                        </m:den>
                      </m:f>
                      <m:r>
                        <a:rPr lang="en-US" sz="18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/>
                        </a:rPr>
                        <m:t>+2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Finally,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−1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,  </m:t>
                    </m:r>
                    <m:r>
                      <a:rPr lang="en-US" sz="1800" i="1"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=0,1,2,…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8" y="548680"/>
                <a:ext cx="8928992" cy="6123921"/>
              </a:xfrm>
              <a:prstGeom prst="rect">
                <a:avLst/>
              </a:prstGeom>
              <a:blipFill rotWithShape="1">
                <a:blip r:embed="rId3"/>
                <a:stretch>
                  <a:fillRect l="-614" t="-498" r="-9829" b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35497" y="44624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Examples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2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90982" y="685800"/>
                <a:ext cx="8928992" cy="5968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800" dirty="0" smtClean="0"/>
                  <a:t>Find </a:t>
                </a:r>
                <a:r>
                  <a:rPr lang="en-US" sz="1800" dirty="0"/>
                  <a:t>the inverse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𝑍</m:t>
                    </m:r>
                    <m:r>
                      <a:rPr lang="en-US" sz="1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/>
                  <a:t> transform of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  <m:r>
                          <a:rPr lang="en-US" sz="1800" i="1">
                            <a:latin typeface="Cambria Math"/>
                          </a:rPr>
                          <m:t>+2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  <m:r>
                          <a:rPr lang="en-US" sz="1800" i="1">
                            <a:latin typeface="Cambria Math"/>
                          </a:rPr>
                          <m:t>−2)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/>
                  <a:t>  ,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≥0</m:t>
                    </m:r>
                  </m:oMath>
                </a14:m>
                <a:r>
                  <a:rPr lang="en-US" sz="1800" dirty="0"/>
                  <a:t>.          </a:t>
                </a:r>
                <a:endParaRPr lang="en-US" sz="1800" dirty="0" smtClean="0"/>
              </a:p>
              <a:p>
                <a:endParaRPr lang="en-US" sz="1800" dirty="0"/>
              </a:p>
              <a:p>
                <a:r>
                  <a:rPr lang="en-US" sz="1800" dirty="0" smtClean="0"/>
                  <a:t>Sol) </a:t>
                </a:r>
                <a:r>
                  <a:rPr lang="en-US" sz="1800" dirty="0"/>
                  <a:t>Expanding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800" dirty="0"/>
                  <a:t> into partial fractions,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  <m:r>
                            <a:rPr lang="en-US" sz="1800" i="1">
                              <a:latin typeface="Cambria Math"/>
                            </a:rPr>
                            <m:t>+2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  <m:r>
                            <a:rPr lang="en-US" sz="1800" i="1">
                              <a:latin typeface="Cambria Math"/>
                            </a:rPr>
                            <m:t>−2)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  <m:r>
                            <a:rPr lang="en-US" sz="1800" i="1">
                              <a:latin typeface="Cambria Math"/>
                            </a:rPr>
                            <m:t>−2</m:t>
                          </m:r>
                        </m:den>
                      </m:f>
                      <m:r>
                        <a:rPr lang="en-US" sz="1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1−2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/>
                  <a:t>                                                  </a:t>
                </a:r>
              </a:p>
              <a:p>
                <a:r>
                  <a:rPr lang="en-US" sz="1800" dirty="0"/>
                  <a:t> </a:t>
                </a:r>
              </a:p>
              <a:p>
                <a:r>
                  <a:rPr lang="en-US" sz="1800" dirty="0"/>
                  <a:t>By inverse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𝑍</m:t>
                    </m:r>
                    <m:r>
                      <a:rPr lang="en-US" sz="1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/>
                  <a:t>transformation,</a:t>
                </a:r>
              </a:p>
              <a:p>
                <a:r>
                  <a:rPr lang="en-US" sz="18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latin typeface="Cambria Math"/>
                                </a:rPr>
                                <m:t>1−2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/>
                                  </a:rPr>
                                  <m:t>,  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=1,2,3,…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0,     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≤0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1,   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=2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0,     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≠2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𝑍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1,   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=1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0,     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≠1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Hence, </a:t>
                </a:r>
              </a:p>
              <a:p>
                <a:r>
                  <a:rPr lang="en-US" sz="18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0,            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=0,1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1,              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=2         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/>
                                </a:rPr>
                                <m:t>,    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=3,4,5,…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                                                           </a:t>
                </a:r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2" y="685800"/>
                <a:ext cx="8928992" cy="5968750"/>
              </a:xfrm>
              <a:prstGeom prst="rect">
                <a:avLst/>
              </a:prstGeom>
              <a:blipFill rotWithShape="1">
                <a:blip r:embed="rId3"/>
                <a:stretch>
                  <a:fillRect l="-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35497" y="44624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Examples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497" y="538359"/>
            <a:ext cx="6799103" cy="47667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solidFill>
                  <a:schemeClr val="accent2"/>
                </a:solidFill>
              </a:rPr>
              <a:t>Initial value/Final value theorem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2004" y="1031637"/>
                <a:ext cx="3528237" cy="4532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18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8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𝑠𝑌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800" dirty="0">
                  <a:ea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04" y="1031637"/>
                <a:ext cx="3528237" cy="45320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02004" y="1667179"/>
            <a:ext cx="352823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Limit value should exist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88024" y="1031636"/>
                <a:ext cx="4055500" cy="4932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sz="2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sz="2000" i="1">
                              <a:latin typeface="Cambria Math"/>
                            </a:rPr>
                            <m:t>𝑠𝑌</m:t>
                          </m:r>
                          <m: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i="1">
                              <a:latin typeface="Cambria Math"/>
                            </a:rPr>
                            <m:t>𝑠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031636"/>
                <a:ext cx="4055500" cy="493212"/>
              </a:xfrm>
              <a:prstGeom prst="rect">
                <a:avLst/>
              </a:prstGeom>
              <a:blipFill rotWithShape="1">
                <a:blip r:embed="rId3"/>
                <a:stretch>
                  <a:fillRect b="-120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88024" y="1667179"/>
                <a:ext cx="405550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𝑠𝑌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should analytic on the imaginary axis and in the right half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</a:rPr>
                      <m:t>s</m:t>
                    </m:r>
                  </m:oMath>
                </a14:m>
                <a:r>
                  <a:rPr lang="en-US" sz="1800" dirty="0" smtClean="0"/>
                  <a:t>-plane</a:t>
                </a:r>
                <a:endParaRPr lang="en-US" sz="1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667179"/>
                <a:ext cx="405550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048" t="-2597" b="-844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30483" y="2399254"/>
            <a:ext cx="4500527" cy="4766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 smtClean="0">
                <a:solidFill>
                  <a:schemeClr val="accent2"/>
                </a:solidFill>
              </a:rPr>
              <a:t>Solving Differential Equation via Laplace transform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691" y="3068960"/>
                <a:ext cx="8447833" cy="37213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1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+5</m:t>
                      </m:r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+4</m:t>
                      </m:r>
                      <m:r>
                        <a:rPr lang="en-US" sz="18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,  </m:t>
                      </m:r>
                      <m:r>
                        <a:rPr lang="en-US" sz="18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=0,  </m:t>
                      </m:r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=0,  </m:t>
                      </m:r>
                      <m:r>
                        <a:rPr lang="en-US" sz="1800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=2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1(</m:t>
                      </m:r>
                      <m:r>
                        <a:rPr lang="en-US" sz="1800" b="0" i="1" smtClean="0">
                          <a:latin typeface="Cambria Math"/>
                        </a:rPr>
                        <m:t>𝑡</m:t>
                      </m:r>
                      <m:r>
                        <a:rPr lang="en-US" sz="1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1800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sz="1800" dirty="0" smtClean="0"/>
                  <a:t>Applying Laplace transform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+5</m:t>
                    </m:r>
                    <m:r>
                      <a:rPr lang="en-US" sz="1800" b="0" i="1" smtClean="0">
                        <a:latin typeface="Cambria Math"/>
                      </a:rPr>
                      <m:t>𝑠𝑌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+4</m:t>
                    </m:r>
                    <m:r>
                      <a:rPr lang="en-US" sz="1800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/>
                          </a:rPr>
                          <m:t>+2)</m:t>
                        </m:r>
                      </m:den>
                    </m:f>
                  </m:oMath>
                </a14:m>
                <a:r>
                  <a:rPr lang="en-US" sz="1800" dirty="0" smtClean="0"/>
                  <a:t> </a:t>
                </a:r>
              </a:p>
              <a:p>
                <a:endParaRPr lang="en-US" sz="1800" dirty="0"/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sz="1800" dirty="0" smtClean="0"/>
                  <a:t>Solve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endParaRPr lang="en-US" sz="1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+2)(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+1)(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+4)</m:t>
                          </m:r>
                        </m:den>
                      </m:f>
                    </m:oMath>
                  </m:oMathPara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Partial fraction expansion and inverse Laplace transform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−2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𝑡</m:t>
                    </m:r>
                    <m:r>
                      <a:rPr lang="en-US" sz="1800" b="0" i="1" dirty="0" smtClean="0">
                        <a:latin typeface="Cambria Math"/>
                      </a:rPr>
                      <m:t>&gt;0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91" y="3068960"/>
                <a:ext cx="8447833" cy="3721340"/>
              </a:xfrm>
              <a:prstGeom prst="rect">
                <a:avLst/>
              </a:prstGeom>
              <a:blipFill rotWithShape="1">
                <a:blip r:embed="rId5"/>
                <a:stretch>
                  <a:fillRect l="-57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52400" y="0"/>
            <a:ext cx="8534400" cy="4572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Digital Control and Automatic Control                                       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6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96558" y="1371600"/>
                <a:ext cx="8928992" cy="4738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1800" dirty="0" smtClean="0"/>
                  <a:t>Determine </a:t>
                </a:r>
                <a:r>
                  <a:rPr lang="en-US" sz="1800" dirty="0"/>
                  <a:t>the final value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𝑎𝑇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/>
                      </a:rPr>
                      <m:t>, 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  <m:r>
                      <a:rPr lang="en-US" sz="18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Sol) </a:t>
                </a:r>
                <a:r>
                  <a:rPr lang="en-US" sz="1800" dirty="0"/>
                  <a:t>With final value theorem,</a:t>
                </a:r>
              </a:p>
              <a:p>
                <a:r>
                  <a:rPr lang="en-US" sz="18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∞</m:t>
                        </m:r>
                      </m:e>
                    </m:d>
                    <m:r>
                      <a:rPr lang="en-US" sz="180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sz="1800" i="1">
                            <a:latin typeface="Cambria Math"/>
                          </a:rPr>
                          <m:t>[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  <m:r>
                          <a:rPr lang="en-US" sz="1800" i="1">
                            <a:latin typeface="Cambria Math"/>
                          </a:rPr>
                          <m:t>)]</m:t>
                        </m:r>
                      </m:e>
                    </m:func>
                  </m:oMath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r>
                            <a:rPr lang="en-US" sz="1800" i="1">
                              <a:latin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(1−</m:t>
                                  </m:r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𝑎𝑇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latin typeface="Cambria Math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den>
                        </m:f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𝑎𝑇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1800">
                        <a:latin typeface="Cambria Math"/>
                      </a:rPr>
                      <m:t>=1/2</m:t>
                    </m:r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pPr lvl="0"/>
                <a:r>
                  <a:rPr lang="en-US" sz="1800" u="sng" dirty="0" smtClean="0"/>
                  <a:t>By </a:t>
                </a:r>
                <a:r>
                  <a:rPr lang="en-US" sz="1800" u="sng" dirty="0"/>
                  <a:t>z transforms </a:t>
                </a:r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</a:rPr>
                          <m:t>+2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, 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, 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+2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r>
                        <a:rPr lang="en-US" sz="1800" i="1">
                          <a:latin typeface="Cambria Math"/>
                        </a:rPr>
                        <m:t>𝑧𝑥</m:t>
                      </m:r>
                      <m:r>
                        <a:rPr lang="en-US" sz="1800" i="1"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𝑍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𝑧𝑋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−</m:t>
                      </m:r>
                      <m:r>
                        <a:rPr lang="en-US" sz="1800" i="1">
                          <a:latin typeface="Cambria Math"/>
                        </a:rPr>
                        <m:t>𝑧𝑥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                                              </a:t>
                </a:r>
                <a:r>
                  <a:rPr lang="en-US" sz="18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800" dirty="0"/>
                  <a:t>        </a:t>
                </a:r>
                <a:endParaRPr lang="en-US" sz="1800" dirty="0" smtClean="0"/>
              </a:p>
              <a:p>
                <a:r>
                  <a:rPr lang="en-US" sz="1800" dirty="0" smtClean="0"/>
                  <a:t>    </a:t>
                </a:r>
              </a:p>
              <a:p>
                <a:r>
                  <a:rPr lang="en-US" sz="1800" dirty="0" smtClean="0"/>
                  <a:t> </a:t>
                </a:r>
                <a:r>
                  <a:rPr lang="en-US" sz="1800" dirty="0"/>
                  <a:t>By conditions,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800" dirty="0"/>
                  <a:t>                                             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8" y="1371600"/>
                <a:ext cx="8928992" cy="4738926"/>
              </a:xfrm>
              <a:prstGeom prst="rect">
                <a:avLst/>
              </a:prstGeom>
              <a:blipFill rotWithShape="1">
                <a:blip r:embed="rId3"/>
                <a:stretch>
                  <a:fillRect l="-614" b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35497" y="44624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Examples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9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17538"/>
            <a:ext cx="3429000" cy="288925"/>
          </a:xfr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200" dirty="0" smtClean="0">
                <a:ea typeface="ＭＳ Ｐゴシック" pitchFamily="-108" charset="-128"/>
              </a:rPr>
              <a:t>Elements of electric circuits</a:t>
            </a:r>
          </a:p>
        </p:txBody>
      </p:sp>
      <p:pic>
        <p:nvPicPr>
          <p:cNvPr id="15363" name="Picture 5" descr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247491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 descr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62000"/>
            <a:ext cx="5486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81400" y="4311134"/>
            <a:ext cx="972381" cy="369332"/>
          </a:xfrm>
          <a:prstGeom prst="rect">
            <a:avLst/>
          </a:prstGeom>
          <a:blipFill rotWithShape="1">
            <a:blip r:embed="rId5"/>
            <a:stretch>
              <a:fillRect b="-1639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81400" y="4800600"/>
            <a:ext cx="3901068" cy="52944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03782" y="5515425"/>
            <a:ext cx="3408049" cy="530658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" y="152400"/>
            <a:ext cx="85344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03263"/>
            <a:ext cx="2892425" cy="288925"/>
          </a:xfr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200" dirty="0" smtClean="0">
                <a:ea typeface="ＭＳ Ｐゴシック" pitchFamily="-108" charset="-128"/>
              </a:rPr>
              <a:t>Elements of electric circuits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3252" y="1123924"/>
            <a:ext cx="887614" cy="338554"/>
          </a:xfrm>
          <a:prstGeom prst="rect">
            <a:avLst/>
          </a:prstGeom>
          <a:blipFill rotWithShape="1">
            <a:blip r:embed="rId3"/>
            <a:stretch>
              <a:fillRect t="-5357" r="-2055" b="-21429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30866" y="1062946"/>
            <a:ext cx="2941134" cy="524118"/>
          </a:xfrm>
          <a:prstGeom prst="rect">
            <a:avLst/>
          </a:prstGeom>
          <a:blipFill rotWithShape="1">
            <a:blip r:embed="rId4"/>
            <a:stretch>
              <a:fillRect r="-62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48200" y="992381"/>
            <a:ext cx="2697149" cy="60164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0600" y="1828799"/>
            <a:ext cx="7162800" cy="970907"/>
          </a:xfrm>
          <a:prstGeom prst="rect">
            <a:avLst/>
          </a:prstGeom>
          <a:blipFill rotWithShape="1">
            <a:blip r:embed="rId6"/>
            <a:stretch>
              <a:fillRect t="-3774" b="-6289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30866" y="3124200"/>
            <a:ext cx="6172200" cy="1468672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90600" y="4724400"/>
            <a:ext cx="7391400" cy="1694951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52400" y="152400"/>
            <a:ext cx="85344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smtClean="0">
                <a:solidFill>
                  <a:srgbClr val="FF0000"/>
                </a:solidFill>
              </a:rPr>
              <a:t>Digital Control and Automatic Control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6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5" y="1"/>
            <a:ext cx="2988359" cy="47667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Stability</a:t>
            </a:r>
            <a:endParaRPr lang="en-US" sz="2800" b="1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690" y="381000"/>
            <a:ext cx="7848718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One of the most important consideration to design controller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Stability determination is verified by pole location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err="1" smtClean="0">
                <a:solidFill>
                  <a:srgbClr val="FF0000"/>
                </a:solidFill>
              </a:rPr>
              <a:t>Routh’s</a:t>
            </a:r>
            <a:r>
              <a:rPr lang="en-US" sz="1800" dirty="0" smtClean="0">
                <a:solidFill>
                  <a:srgbClr val="FF0000"/>
                </a:solidFill>
              </a:rPr>
              <a:t> Criterion </a:t>
            </a:r>
            <a:endParaRPr lang="en-US" sz="1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690" y="1371600"/>
                <a:ext cx="5535480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Consider characteristic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180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1800" i="1" smtClean="0">
                          <a:latin typeface="Cambria Math"/>
                        </a:rPr>
                        <m:t>𝑠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800" dirty="0" smtClean="0"/>
                  <a:t>Determine with polynomial coefficients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 smtClean="0"/>
                  <a:t>      :    1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endParaRPr lang="en-US" sz="18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 smtClean="0"/>
                  <a:t>  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endParaRPr lang="en-US" sz="1800" dirty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18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800" dirty="0" err="1" smtClean="0">
                    <a:solidFill>
                      <a:srgbClr val="FF0000"/>
                    </a:solidFill>
                  </a:rPr>
                  <a:t>Routh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 array</a:t>
                </a:r>
              </a:p>
              <a:p>
                <a:r>
                  <a:rPr lang="en-US" sz="1800" dirty="0" smtClean="0"/>
                  <a:t>Row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     :    1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Row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 smtClean="0"/>
                  <a:t>  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endParaRPr lang="en-US" sz="1800" dirty="0"/>
              </a:p>
              <a:p>
                <a:r>
                  <a:rPr lang="en-US" sz="1800" dirty="0" smtClean="0"/>
                  <a:t>Row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−2</m:t>
                    </m:r>
                  </m:oMath>
                </a14:m>
                <a:r>
                  <a:rPr lang="en-US" sz="1800" dirty="0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/>
                  <a:t> : </a:t>
                </a:r>
                <a:r>
                  <a:rPr lang="en-US" sz="18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endParaRPr lang="en-US" sz="1800" dirty="0"/>
              </a:p>
              <a:p>
                <a:r>
                  <a:rPr lang="en-US" sz="1800" dirty="0" smtClean="0"/>
                  <a:t>Row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−3</m:t>
                    </m:r>
                  </m:oMath>
                </a14:m>
                <a:r>
                  <a:rPr lang="en-US" sz="1800" dirty="0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 </a:t>
                </a:r>
                <a:r>
                  <a:rPr lang="en-US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endParaRPr lang="en-US" sz="1800" dirty="0"/>
              </a:p>
              <a:p>
                <a:r>
                  <a:rPr lang="en-US" sz="1800" dirty="0" smtClean="0">
                    <a:ea typeface="Cambria Math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r>
                  <a:rPr lang="en-US" sz="180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r>
                  <a:rPr lang="en-US" sz="18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r>
                  <a:rPr lang="en-US" sz="18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sz="1800" dirty="0"/>
              </a:p>
              <a:p>
                <a:r>
                  <a:rPr lang="en-US" sz="1800" dirty="0" smtClean="0"/>
                  <a:t>Row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1800" dirty="0" smtClean="0"/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smtClean="0"/>
                  <a:t>      :     *       *</a:t>
                </a:r>
                <a:endParaRPr lang="en-US" sz="1800" dirty="0"/>
              </a:p>
              <a:p>
                <a:r>
                  <a:rPr lang="en-US" sz="1800" dirty="0"/>
                  <a:t>Row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1800" dirty="0" smtClean="0"/>
                  <a:t>      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      :     *</a:t>
                </a:r>
                <a:endParaRPr lang="en-US" sz="1800" dirty="0"/>
              </a:p>
              <a:p>
                <a:r>
                  <a:rPr lang="en-US" sz="1800" dirty="0"/>
                  <a:t>Row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 smtClean="0"/>
                  <a:t>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    :     *</a:t>
                </a:r>
                <a:endParaRPr 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90" y="1371600"/>
                <a:ext cx="5535480" cy="4524315"/>
              </a:xfrm>
              <a:prstGeom prst="rect">
                <a:avLst/>
              </a:prstGeom>
              <a:blipFill rotWithShape="1">
                <a:blip r:embed="rId2"/>
                <a:stretch>
                  <a:fillRect l="-879" t="-538" b="-107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28184" y="1484784"/>
                <a:ext cx="2615340" cy="48656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𝑑𝑒𝑡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𝑑𝑒𝑡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𝑑𝑒𝑡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𝑑𝑒𝑡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𝑑𝑒𝑡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𝑑𝑒𝑡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1484784"/>
                <a:ext cx="2615340" cy="48656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95690" y="5943600"/>
            <a:ext cx="55354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Number of sign change in first column represent number of roots in RHP.   </a:t>
            </a:r>
            <a:r>
              <a:rPr lang="en-US" sz="1800" dirty="0" smtClean="0">
                <a:solidFill>
                  <a:srgbClr val="FF0000"/>
                </a:solidFill>
              </a:rPr>
              <a:t>All 1</a:t>
            </a:r>
            <a:r>
              <a:rPr lang="en-US" sz="1800" baseline="30000" dirty="0" smtClean="0">
                <a:solidFill>
                  <a:srgbClr val="FF0000"/>
                </a:solidFill>
              </a:rPr>
              <a:t>st</a:t>
            </a:r>
            <a:r>
              <a:rPr lang="en-US" sz="1800" dirty="0" smtClean="0">
                <a:solidFill>
                  <a:srgbClr val="FF0000"/>
                </a:solidFill>
              </a:rPr>
              <a:t> col. positive </a:t>
            </a:r>
            <a:r>
              <a:rPr lang="en-US" sz="1800" dirty="0" smtClean="0">
                <a:solidFill>
                  <a:srgbClr val="FF0000"/>
                </a:solidFill>
                <a:sym typeface="Wingdings" pitchFamily="2" charset="2"/>
              </a:rPr>
              <a:t> All roots in LHP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404664"/>
            <a:ext cx="2988359" cy="47667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Examples</a:t>
            </a:r>
            <a:endParaRPr lang="en-US" sz="28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7469" y="980728"/>
                <a:ext cx="78487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800" dirty="0" smtClean="0"/>
                  <a:t>Find range of the controller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𝐾</m:t>
                        </m:r>
                        <m:r>
                          <a:rPr lang="en-US" sz="18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1800" dirty="0" smtClean="0"/>
                  <a:t>) so that feedback system is stable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800" dirty="0" smtClean="0"/>
                  <a:t>Critical cases 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9" y="980728"/>
                <a:ext cx="784871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88" t="-3704" b="-1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5809" y="3615853"/>
                <a:ext cx="553548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Characteristic equation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+3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2+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𝑠</m:t>
                    </m:r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09" y="3615853"/>
                <a:ext cx="553548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769" t="-370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00192" y="3615853"/>
                <a:ext cx="2615340" cy="48346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1800" dirty="0" smtClean="0"/>
                  <a:t>,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𝐾</m:t>
                    </m:r>
                    <m:r>
                      <a:rPr lang="en-US" sz="1800" b="0" i="1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𝐼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−2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615853"/>
                <a:ext cx="2615340" cy="483466"/>
              </a:xfrm>
              <a:prstGeom prst="rect">
                <a:avLst/>
              </a:prstGeom>
              <a:blipFill rotWithShape="1">
                <a:blip r:embed="rId4"/>
                <a:stretch>
                  <a:fillRect b="-617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5" descr="AACLHTE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78" y="1844824"/>
            <a:ext cx="77724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AACLHTF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15" y="4524629"/>
            <a:ext cx="352839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>
          <a:xfrm>
            <a:off x="4320048" y="4489187"/>
            <a:ext cx="2844239" cy="4509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1600" dirty="0" smtClean="0">
                <a:latin typeface="Arial" charset="0"/>
                <a:ea typeface="ＭＳ Ｐゴシック" pitchFamily="-128" charset="-128"/>
              </a:rPr>
              <a:t> Allowable region for stability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57175" y="134938"/>
            <a:ext cx="85344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Digital Control and Automatic Control                                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3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21672" y="228600"/>
            <a:ext cx="8541328" cy="2133600"/>
          </a:xfrm>
          <a:prstGeom prst="rect">
            <a:avLst/>
          </a:prstGeom>
          <a:blipFill rotWithShape="1">
            <a:blip r:embed="rId3"/>
            <a:stretch>
              <a:fillRect l="-285" b="-284"/>
            </a:stretch>
          </a:blip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38915" name="Picture 6" descr="AACLJSO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38413"/>
            <a:ext cx="43402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6" descr="AACLJSP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5" y="2538413"/>
            <a:ext cx="45751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4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763000" cy="5791200"/>
          </a:xfrm>
        </p:spPr>
        <p:txBody>
          <a:bodyPr>
            <a:no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400" b="1" dirty="0" smtClean="0"/>
              <a:t>Contents</a:t>
            </a:r>
            <a:endParaRPr lang="en-US" sz="2400" b="1" dirty="0" smtClean="0"/>
          </a:p>
          <a:p>
            <a:pPr algn="ctr" eaLnBrk="1" hangingPunct="1">
              <a:buFont typeface="Wingdings" pitchFamily="2" charset="2"/>
              <a:buNone/>
            </a:pPr>
            <a:endParaRPr lang="en-US" sz="2400" b="1" dirty="0" smtClean="0"/>
          </a:p>
          <a:p>
            <a:pPr algn="just"/>
            <a:r>
              <a:rPr lang="en-US" sz="2400" b="1" dirty="0" smtClean="0"/>
              <a:t>Laplace Transform/Z-Transform</a:t>
            </a:r>
          </a:p>
          <a:p>
            <a:pPr algn="just"/>
            <a:r>
              <a:rPr lang="en-US" sz="2400" b="1" dirty="0" smtClean="0"/>
              <a:t>Differential and Difference Eq. with </a:t>
            </a:r>
            <a:r>
              <a:rPr lang="en-US" sz="2400" b="1" dirty="0" smtClean="0"/>
              <a:t>System </a:t>
            </a:r>
            <a:r>
              <a:rPr lang="en-US" sz="2400" b="1" dirty="0" smtClean="0"/>
              <a:t>Modelling</a:t>
            </a:r>
          </a:p>
          <a:p>
            <a:pPr algn="just"/>
            <a:r>
              <a:rPr lang="en-US" sz="2400" b="1" dirty="0" smtClean="0"/>
              <a:t>State Space Analysis with Transfer </a:t>
            </a:r>
            <a:r>
              <a:rPr lang="en-US" sz="2400" b="1" dirty="0" smtClean="0"/>
              <a:t>Function</a:t>
            </a:r>
          </a:p>
          <a:p>
            <a:pPr marL="0" indent="0" algn="just">
              <a:buNone/>
            </a:pPr>
            <a:r>
              <a:rPr lang="en-US" sz="2400" b="1" dirty="0" smtClean="0"/>
              <a:t>    - </a:t>
            </a:r>
            <a:r>
              <a:rPr lang="en-US" sz="2400" b="1" dirty="0" smtClean="0"/>
              <a:t>Performance- overshoot, settling time</a:t>
            </a: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    - </a:t>
            </a:r>
            <a:r>
              <a:rPr lang="en-US" sz="2400" b="1" dirty="0" smtClean="0"/>
              <a:t>PID controller</a:t>
            </a:r>
            <a:endParaRPr lang="en-US" sz="2400" b="1" dirty="0" smtClean="0"/>
          </a:p>
          <a:p>
            <a:pPr algn="just"/>
            <a:r>
              <a:rPr lang="en-US" sz="2400" b="1" dirty="0" smtClean="0"/>
              <a:t>State Feedback Controller </a:t>
            </a: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- </a:t>
            </a:r>
            <a:r>
              <a:rPr lang="en-US" sz="2400" b="1" dirty="0" smtClean="0"/>
              <a:t>Controllability/Observability</a:t>
            </a: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    - </a:t>
            </a:r>
            <a:r>
              <a:rPr lang="en-US" sz="2400" b="1" dirty="0" smtClean="0"/>
              <a:t>Performance</a:t>
            </a:r>
          </a:p>
          <a:p>
            <a:pPr algn="just"/>
            <a:r>
              <a:rPr lang="en-US" sz="2400" b="1" dirty="0" smtClean="0"/>
              <a:t>Stability Analysis</a:t>
            </a: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    - </a:t>
            </a:r>
            <a:r>
              <a:rPr lang="en-US" sz="2400" b="1" dirty="0" smtClean="0"/>
              <a:t>Rough array</a:t>
            </a:r>
          </a:p>
          <a:p>
            <a:pPr marL="0" indent="0" algn="just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- Root Locus</a:t>
            </a:r>
            <a:endParaRPr lang="en-US" sz="2400" b="1" i="1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" y="152400"/>
            <a:ext cx="85344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Digital Control and Automatic Control                               </a:t>
            </a:r>
            <a:r>
              <a:rPr lang="en-US" sz="2000" dirty="0" smtClean="0">
                <a:solidFill>
                  <a:srgbClr val="FF0000"/>
                </a:solidFill>
              </a:rPr>
              <a:t> 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6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4" y="1"/>
            <a:ext cx="4606398" cy="47667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solidFill>
                  <a:schemeClr val="accent2"/>
                </a:solidFill>
              </a:rPr>
              <a:t>PID Controller Design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32529" y="724051"/>
            <a:ext cx="663836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(</a:t>
            </a:r>
            <a:r>
              <a:rPr lang="en-US" sz="1800" b="1" dirty="0"/>
              <a:t>P</a:t>
            </a:r>
            <a:r>
              <a:rPr lang="en-US" sz="1800" dirty="0"/>
              <a:t>) and </a:t>
            </a:r>
            <a:r>
              <a:rPr lang="en-US" sz="1800" dirty="0" smtClean="0"/>
              <a:t>(</a:t>
            </a:r>
            <a:r>
              <a:rPr lang="en-US" sz="1800" b="1" dirty="0" smtClean="0"/>
              <a:t>I</a:t>
            </a:r>
            <a:r>
              <a:rPr lang="en-US" sz="1800" dirty="0"/>
              <a:t>), </a:t>
            </a:r>
            <a:r>
              <a:rPr lang="en-US" sz="1800" dirty="0" smtClean="0"/>
              <a:t>additionally Derivative(</a:t>
            </a:r>
            <a:r>
              <a:rPr lang="en-US" sz="1800" b="1" dirty="0" smtClean="0"/>
              <a:t>D</a:t>
            </a:r>
            <a:r>
              <a:rPr lang="en-US" sz="1800" dirty="0"/>
              <a:t>) with respect to </a:t>
            </a:r>
            <a:r>
              <a:rPr lang="en-US" sz="1800" dirty="0" smtClean="0"/>
              <a:t>error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0006" y="685800"/>
                <a:ext cx="8431716" cy="2563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§"/>
                </a:pPr>
                <a:r>
                  <a:rPr lang="en-US" sz="1800" dirty="0" smtClean="0"/>
                  <a:t>Three term controller(</a:t>
                </a:r>
                <a:r>
                  <a:rPr lang="en-US" sz="1800" b="1" dirty="0" smtClean="0"/>
                  <a:t>PID</a:t>
                </a:r>
                <a:r>
                  <a:rPr lang="en-US" sz="1800" dirty="0" smtClean="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[1+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285750" indent="-285750">
                  <a:buFont typeface="Courier New" pitchFamily="49" charset="0"/>
                  <a:buChar char="o"/>
                </a:pPr>
                <a:r>
                  <a:rPr lang="en-US" sz="1800" dirty="0" smtClean="0"/>
                  <a:t>Effect of derivative control term depends on the rate of changes of the error</a:t>
                </a:r>
              </a:p>
              <a:p>
                <a:pPr marL="285750" indent="-285750">
                  <a:buFont typeface="Courier New" pitchFamily="49" charset="0"/>
                  <a:buChar char="o"/>
                </a:pPr>
                <a:r>
                  <a:rPr lang="en-US" sz="1800" dirty="0" smtClean="0"/>
                  <a:t>Integral term decrease steady state error</a:t>
                </a:r>
                <a:endParaRPr 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06" y="685800"/>
                <a:ext cx="8431716" cy="2563779"/>
              </a:xfrm>
              <a:prstGeom prst="rect">
                <a:avLst/>
              </a:prstGeom>
              <a:blipFill rotWithShape="1">
                <a:blip r:embed="rId2"/>
                <a:stretch>
                  <a:fillRect l="-433" t="-948" b="-2607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" r="-27"/>
          <a:stretch/>
        </p:blipFill>
        <p:spPr bwMode="auto">
          <a:xfrm>
            <a:off x="480960" y="3352800"/>
            <a:ext cx="83058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6201" y="5975887"/>
            <a:ext cx="8305799" cy="7386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Typical output structure : only measured output y(t) or Y(s) are used for feedback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5" y="1"/>
            <a:ext cx="3492415" cy="47667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2800" b="1" u="sng" dirty="0" smtClean="0">
                <a:solidFill>
                  <a:schemeClr val="accent2"/>
                </a:solidFill>
              </a:rPr>
              <a:t>State Feedback 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548680"/>
            <a:ext cx="3528237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Consider block diagram</a:t>
            </a:r>
            <a:endParaRPr lang="en-US" dirty="0">
              <a:ea typeface="Cambria Math"/>
            </a:endParaRPr>
          </a:p>
        </p:txBody>
      </p:sp>
      <p:pic>
        <p:nvPicPr>
          <p:cNvPr id="6" name="Picture 5" descr="AACLKAB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019800" cy="203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3645" y="3462938"/>
                <a:ext cx="655295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dirty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𝑭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  <m:r>
                      <a:rPr lang="en-US" sz="2000" b="1" dirty="0"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latin typeface="Cambria Math"/>
                      </a:rPr>
                      <m:t>𝑮</m:t>
                    </m:r>
                    <m:r>
                      <a:rPr lang="en-US" sz="2000" i="1" dirty="0">
                        <a:latin typeface="Cambria Math"/>
                      </a:rPr>
                      <m:t>𝑢</m:t>
                    </m:r>
                    <m:r>
                      <a:rPr lang="en-US" sz="2000" dirty="0">
                        <a:latin typeface="Cambria Math"/>
                      </a:rPr>
                      <m:t> ,  </m:t>
                    </m:r>
                    <m:r>
                      <a:rPr lang="en-US" sz="2000" i="1" dirty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latin typeface="Cambria Math"/>
                      </a:rPr>
                      <m:t>𝑯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b="1" dirty="0" smtClean="0"/>
                  <a:t>         : System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latin typeface="Cambria Math"/>
                      </a:rPr>
                      <m:t>=−</m:t>
                    </m:r>
                    <m:r>
                      <a:rPr lang="en-US" sz="2000" b="1" i="1" smtClean="0">
                        <a:latin typeface="Cambria Math"/>
                      </a:rPr>
                      <m:t>𝑲</m:t>
                    </m:r>
                    <m:r>
                      <a:rPr lang="en-US" sz="2000" b="1" i="0" smtClean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 smtClean="0"/>
                  <a:t>                             </a:t>
                </a:r>
                <a:r>
                  <a:rPr lang="en-US" sz="2000" b="1" dirty="0" smtClean="0"/>
                  <a:t>: Controller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45" y="3462938"/>
                <a:ext cx="6552955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837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2507" y="4648200"/>
                <a:ext cx="8478993" cy="1638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Feedback Structure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𝑭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  <m:r>
                      <a:rPr lang="en-US" sz="2000" b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𝑮</m:t>
                    </m:r>
                    <m:r>
                      <a:rPr lang="en-US" sz="2000" i="1" dirty="0">
                        <a:latin typeface="Cambria Math"/>
                      </a:rPr>
                      <m:t>𝑢</m:t>
                    </m:r>
                    <m:r>
                      <a:rPr lang="en-US" sz="2000" dirty="0">
                        <a:latin typeface="Cambria Math"/>
                      </a:rPr>
                      <m:t> , </m:t>
                    </m:r>
                    <m:r>
                      <a:rPr lang="en-US" sz="2000" i="1">
                        <a:latin typeface="Cambria Math"/>
                      </a:rPr>
                      <m:t>𝑢</m:t>
                    </m:r>
                    <m:r>
                      <a:rPr lang="en-US" sz="2000" i="1">
                        <a:latin typeface="Cambria Math"/>
                      </a:rPr>
                      <m:t>=−</m:t>
                    </m:r>
                    <m:r>
                      <a:rPr lang="en-US" sz="2000" b="1" i="1">
                        <a:latin typeface="Cambria Math"/>
                      </a:rPr>
                      <m:t>𝑲</m:t>
                    </m:r>
                    <m:r>
                      <a:rPr lang="en-US" sz="2000" b="1">
                        <a:latin typeface="Cambria Math"/>
                      </a:rPr>
                      <m:t>𝐱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r>
                  <a:rPr lang="en-US" sz="2000" dirty="0" smtClean="0">
                    <a:ea typeface="Cambria Math"/>
                  </a:rPr>
                  <a:t>, then closed loop system  will be given as </a:t>
                </a:r>
              </a:p>
              <a:p>
                <a:endParaRPr lang="en-US" sz="2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𝑭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  <m:r>
                      <a:rPr lang="en-US" sz="2000" b="1" i="0" dirty="0" smtClean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latin typeface="Cambria Math"/>
                      </a:rPr>
                      <m:t>𝑲</m:t>
                    </m:r>
                    <m:r>
                      <a:rPr lang="en-US" sz="2000" b="1">
                        <a:latin typeface="Cambria Math"/>
                      </a:rPr>
                      <m:t>𝐱</m:t>
                    </m:r>
                    <m:r>
                      <a:rPr lang="en-US" sz="2000" b="1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𝑭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𝑮𝑲</m:t>
                        </m:r>
                      </m:e>
                    </m:d>
                    <m:r>
                      <a:rPr lang="en-US" sz="2000" b="1" i="0" smtClean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dirty="0" smtClean="0">
                    <a:ea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𝑯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, relation from x to y satisfies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𝒀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𝒔</m:t>
                    </m:r>
                    <m:r>
                      <a:rPr lang="en-US" sz="2000" b="1" i="1" smtClean="0">
                        <a:latin typeface="Cambria Math"/>
                      </a:rPr>
                      <m:t>)=</m:t>
                    </m:r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𝒔𝑰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𝑭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𝑮𝑲</m:t>
                            </m:r>
                          </m:e>
                        </m:d>
                      </m:e>
                      <m:sup>
                        <m:r>
                          <a:rPr lang="en-US" sz="2000" b="1" i="1"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𝟎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ea typeface="Cambria Math"/>
                  </a:rPr>
                  <a:t> ,  how about feedback effective ?</a:t>
                </a:r>
                <a:endParaRPr lang="en-US" sz="2000" dirty="0">
                  <a:ea typeface="Cambria Math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07" y="4648200"/>
                <a:ext cx="8478993" cy="1638205"/>
              </a:xfrm>
              <a:prstGeom prst="rect">
                <a:avLst/>
              </a:prstGeom>
              <a:blipFill rotWithShape="1">
                <a:blip r:embed="rId4"/>
                <a:stretch>
                  <a:fillRect l="-646" t="-1111" b="-5556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74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52400"/>
            <a:ext cx="5495925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Controllability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Complete controllable if there exists an unconstrained control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that can transfer any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to any other desired location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in a finite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554" t="-2367" r="-762" b="-88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4404" y="2132856"/>
                <a:ext cx="705678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Cambria Math"/>
                  </a:rPr>
                  <a:t>For the system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dirty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2000" b="1" dirty="0">
                          <a:latin typeface="Cambria Math"/>
                        </a:rPr>
                        <m:t>=</m:t>
                      </m:r>
                      <m:r>
                        <a:rPr lang="en-US" sz="2000" b="1" i="1" dirty="0">
                          <a:latin typeface="Cambria Math"/>
                        </a:rPr>
                        <m:t>𝑨</m:t>
                      </m:r>
                      <m:r>
                        <a:rPr lang="en-US" sz="2000" b="1" dirty="0">
                          <a:latin typeface="Cambria Math"/>
                        </a:rPr>
                        <m:t>𝐱</m:t>
                      </m:r>
                      <m:r>
                        <a:rPr lang="en-US" sz="2000" b="1" dirty="0">
                          <a:latin typeface="Cambria Math"/>
                        </a:rPr>
                        <m:t>+</m:t>
                      </m:r>
                      <m:r>
                        <a:rPr lang="en-US" sz="2000" b="1" i="1" dirty="0">
                          <a:latin typeface="Cambria Math"/>
                        </a:rPr>
                        <m:t>𝑩</m:t>
                      </m:r>
                      <m:r>
                        <a:rPr lang="en-US" sz="2000" i="1" dirty="0">
                          <a:latin typeface="Cambria Math"/>
                        </a:rPr>
                        <m:t>𝑢</m:t>
                      </m:r>
                      <m:r>
                        <a:rPr lang="en-US" sz="2000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2132856"/>
                <a:ext cx="7056784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951" t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6622" y="2993268"/>
                <a:ext cx="8566378" cy="1363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Cambria Math"/>
                  </a:rPr>
                  <a:t>Determine whether the system is controllable by </a:t>
                </a:r>
              </a:p>
              <a:p>
                <a:endParaRPr lang="en-US" sz="2000" dirty="0" smtClean="0">
                  <a:latin typeface="Cambria Math"/>
                </a:endParaRPr>
              </a:p>
              <a:p>
                <a:pPr algn="ctr"/>
                <a:r>
                  <a:rPr lang="en-US" sz="2000" b="1" dirty="0" smtClean="0"/>
                  <a:t>Rank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𝑩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  </m:t>
                        </m:r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𝑩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  </m:t>
                        </m:r>
                        <m:sSup>
                          <m:sSupPr>
                            <m:ctrlPr>
                              <a:rPr lang="en-US" sz="2000" b="1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dirty="0" smtClean="0">
                            <a:latin typeface="Cambria Math"/>
                          </a:rPr>
                          <m:t>𝑩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 …</m:t>
                        </m:r>
                        <m:sSup>
                          <m:sSup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dirty="0" smtClean="0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  <m:r>
                          <a:rPr lang="en-US" sz="2000" b="1" i="1" dirty="0"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,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sz="2000" dirty="0" smtClean="0"/>
                  <a:t> is number of inputs.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22" y="2993268"/>
                <a:ext cx="8566378" cy="1363065"/>
              </a:xfrm>
              <a:prstGeom prst="rect">
                <a:avLst/>
              </a:prstGeom>
              <a:blipFill rotWithShape="1">
                <a:blip r:embed="rId5"/>
                <a:stretch>
                  <a:fillRect l="-711" t="-223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6668" y="4437112"/>
                <a:ext cx="8727820" cy="2347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 </a:t>
                </a:r>
                <a:r>
                  <a:rPr lang="en-US" sz="2000" dirty="0" smtClean="0"/>
                  <a:t>For SISO system, controllability matrix </a:t>
                </a:r>
              </a:p>
              <a:p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𝑩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  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𝑨𝑩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latin typeface="Cambria Math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000" b="1" i="1" dirty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dirty="0">
                              <a:latin typeface="Cambria Math"/>
                            </a:rPr>
                            <m:t>𝑩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 …</m:t>
                          </m:r>
                          <m:sSup>
                            <m:sSupPr>
                              <m:ctrlPr>
                                <a:rPr lang="en-US" sz="2000" b="1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latin typeface="Cambria Math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000" b="1" i="1" dirty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dirty="0">
                              <a:latin typeface="Cambria Math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Satisfies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square matrix.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2000" dirty="0" smtClean="0"/>
                  <a:t> is </a:t>
                </a:r>
              </a:p>
              <a:p>
                <a:endParaRPr lang="en-US" sz="2000" dirty="0" smtClean="0"/>
              </a:p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nonsingular, invertible, determinant is not zero </a:t>
                </a:r>
              </a:p>
              <a:p>
                <a:r>
                  <a:rPr lang="en-US" sz="2000" dirty="0" smtClean="0"/>
                  <a:t>Then, system is controllable.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8" y="4437112"/>
                <a:ext cx="8727820" cy="2347950"/>
              </a:xfrm>
              <a:prstGeom prst="rect">
                <a:avLst/>
              </a:prstGeom>
              <a:blipFill rotWithShape="1">
                <a:blip r:embed="rId6"/>
                <a:stretch>
                  <a:fillRect l="-768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52400"/>
            <a:ext cx="5495925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</a:rPr>
              <a:t>Controllability </a:t>
            </a:r>
            <a:endParaRPr lang="en-US" sz="2400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095" y="836712"/>
            <a:ext cx="166129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7584" y="1412776"/>
                <a:ext cx="7659148" cy="958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Consider 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1" dirty="0">
                        <a:latin typeface="Cambria Math"/>
                      </a:rPr>
                      <m:t>𝐱</m:t>
                    </m:r>
                    <m:r>
                      <a:rPr lang="en-US" sz="2000" b="1" dirty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 smtClean="0"/>
                  <a:t>,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1" i="0" smtClean="0">
                        <a:latin typeface="Cambria Math"/>
                      </a:rPr>
                      <m:t>𝐱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7659148" cy="958404"/>
              </a:xfrm>
              <a:prstGeom prst="rect">
                <a:avLst/>
              </a:prstGeom>
              <a:blipFill rotWithShape="1">
                <a:blip r:embed="rId3"/>
                <a:stretch>
                  <a:fillRect l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6671" y="2532631"/>
                <a:ext cx="8400056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𝑩</m:t>
                        </m:r>
                        <m:r>
                          <a:rPr lang="en-US" sz="2000" b="1" i="1" dirty="0">
                            <a:latin typeface="Cambria Math"/>
                          </a:rPr>
                          <m:t>  </m:t>
                        </m:r>
                        <m:r>
                          <a:rPr lang="en-US" sz="2000" b="1" i="1" dirty="0">
                            <a:latin typeface="Cambria Math"/>
                          </a:rPr>
                          <m:t>𝑨𝑩</m:t>
                        </m:r>
                        <m:r>
                          <a:rPr lang="en-US" sz="2000" b="1" i="1" dirty="0">
                            <a:latin typeface="Cambria Math"/>
                          </a:rPr>
                          <m:t>  </m:t>
                        </m:r>
                        <m:sSup>
                          <m:sSupPr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dirty="0">
                            <a:latin typeface="Cambria Math"/>
                          </a:rPr>
                          <m:t>𝑩</m:t>
                        </m:r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dirty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dirty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2000" i="1" dirty="0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p>
                                    <m:sSupPr>
                                      <m:ctrlPr>
                                        <a:rPr lang="en-US" sz="200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  <m:r>
                                <a:rPr lang="en-US" sz="2000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, then determinant 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71" y="2532631"/>
                <a:ext cx="8400056" cy="10705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55517" y="3689687"/>
                <a:ext cx="3672408" cy="27807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0" dirty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2000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dirty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1" i="0" dirty="0" smtClean="0">
                          <a:latin typeface="Cambria Math"/>
                        </a:rPr>
                        <m:t>𝐱</m:t>
                      </m:r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𝑢</m:t>
                      </m:r>
                      <m:r>
                        <a:rPr lang="en-US" sz="2000" b="1" dirty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000" b="1" dirty="0" smtClean="0">
                  <a:latin typeface="Cambria Math"/>
                </a:endParaRPr>
              </a:p>
              <a:p>
                <a:endParaRPr lang="en-US" sz="2000" b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000" b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1" i="0" dirty="0" smtClean="0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𝑩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  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𝑨𝑩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1" i="1" dirty="0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System is controllable </a:t>
                </a:r>
                <a:r>
                  <a:rPr lang="en-US" dirty="0" smtClean="0"/>
                  <a:t>!!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17" y="3689687"/>
                <a:ext cx="3672408" cy="2780761"/>
              </a:xfrm>
              <a:prstGeom prst="rect">
                <a:avLst/>
              </a:prstGeom>
              <a:blipFill rotWithShape="1">
                <a:blip r:embed="rId5"/>
                <a:stretch>
                  <a:fillRect l="-2314" b="-39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AABSPFJ0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5"/>
          <a:stretch/>
        </p:blipFill>
        <p:spPr bwMode="auto">
          <a:xfrm>
            <a:off x="323528" y="3723226"/>
            <a:ext cx="4906888" cy="271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2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52400"/>
            <a:ext cx="5495925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err="1" smtClean="0">
                <a:solidFill>
                  <a:srgbClr val="0070C0"/>
                </a:solidFill>
                <a:latin typeface="+mn-lt"/>
              </a:rPr>
              <a:t>Observability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Complete observable if and only if there exists a finite time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𝑇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  <a:r>
                  <a:rPr lang="en-US" sz="2000" dirty="0" smtClean="0"/>
                  <a:t>the </a:t>
                </a:r>
                <a:r>
                  <a:rPr lang="en-US" sz="2000" dirty="0"/>
                  <a:t>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 smtClean="0"/>
                  <a:t>can be determined from the observation history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y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given the control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0</m:t>
                    </m:r>
                    <m:r>
                      <a:rPr lang="en-US" sz="20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554" t="-2367" b="-88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4404" y="2132856"/>
                <a:ext cx="705678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Cambria Math"/>
                  </a:rPr>
                  <a:t>For the system 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  <m:r>
                      <a:rPr lang="en-US" sz="2000" b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𝑢</m:t>
                    </m:r>
                    <m:r>
                      <a:rPr lang="en-US" sz="2000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𝑪</m:t>
                    </m:r>
                    <m:r>
                      <a:rPr lang="en-US" sz="2000" b="1" i="0" smtClean="0">
                        <a:latin typeface="Cambria Math"/>
                      </a:rPr>
                      <m:t>𝐱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2132856"/>
                <a:ext cx="7056784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951" t="-4310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6622" y="2993268"/>
                <a:ext cx="8337778" cy="2149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Cambria Math"/>
                  </a:rPr>
                  <a:t>Determine whether the system is observable by </a:t>
                </a:r>
              </a:p>
              <a:p>
                <a:endParaRPr lang="en-US" sz="2000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/>
                            </a:rPr>
                            <m:t>𝒐</m:t>
                          </m:r>
                        </m:sub>
                      </m:sSub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dirty="0" smtClean="0">
                                    <a:latin typeface="Cambria Math"/>
                                  </a:rPr>
                                  <m:t>𝑪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1" i="1" dirty="0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1" i="1" dirty="0" smtClean="0">
                                          <a:latin typeface="Cambria Math"/>
                                        </a:rPr>
                                        <m:t>𝑪</m:t>
                                      </m:r>
                                      <m:r>
                                        <a:rPr lang="en-US" sz="2000" b="1" i="1" dirty="0" smtClean="0">
                                          <a:latin typeface="Cambria Math"/>
                                        </a:rPr>
                                        <m:t>𝑨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1" i="1" dirty="0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𝑪</m:t>
                                </m:r>
                                <m:sSup>
                                  <m:sSupPr>
                                    <m:ctrlPr>
                                      <a:rPr lang="en-US" sz="2000" b="1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dirty="0" smtClean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sz="2000" b="1" i="1" dirty="0" smtClean="0">
                                        <a:latin typeface="Cambria Math"/>
                                      </a:rPr>
                                      <m:t>𝒏</m:t>
                                    </m:r>
                                    <m:r>
                                      <a:rPr lang="en-US" sz="2000" b="1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000" b="1" i="1" dirty="0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. Then what is detectable ?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22" y="2993268"/>
                <a:ext cx="8337778" cy="2149563"/>
              </a:xfrm>
              <a:prstGeom prst="rect">
                <a:avLst/>
              </a:prstGeom>
              <a:blipFill rotWithShape="1">
                <a:blip r:embed="rId5"/>
                <a:stretch>
                  <a:fillRect l="-731" t="-1416" b="-4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6810" y="5103674"/>
                <a:ext cx="8610990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 smtClean="0">
                            <a:latin typeface="Cambria Math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000" dirty="0" smtClean="0"/>
                  <a:t> is full rank,  </a:t>
                </a:r>
              </a:p>
              <a:p>
                <a:endParaRPr lang="en-US" sz="2000" dirty="0" smtClean="0"/>
              </a:p>
              <a:p>
                <a:pPr algn="ctr"/>
                <a:r>
                  <a:rPr lang="en-US" sz="2000" dirty="0" smtClean="0">
                    <a:solidFill>
                      <a:srgbClr val="FF0000"/>
                    </a:solidFill>
                  </a:rPr>
                  <a:t>nonsingular, invertible, determinant is not zero 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Then, system is observable.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0" y="5103674"/>
                <a:ext cx="8610990" cy="1692771"/>
              </a:xfrm>
              <a:prstGeom prst="rect">
                <a:avLst/>
              </a:prstGeom>
              <a:blipFill rotWithShape="1">
                <a:blip r:embed="rId6"/>
                <a:stretch>
                  <a:fillRect l="-778" b="-5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7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52400"/>
            <a:ext cx="5495925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err="1">
                <a:solidFill>
                  <a:srgbClr val="0070C0"/>
                </a:solidFill>
              </a:rPr>
              <a:t>Observability</a:t>
            </a: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095" y="836712"/>
            <a:ext cx="1661292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27584" y="1412776"/>
                <a:ext cx="7659148" cy="958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Consider 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dirty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1" dirty="0">
                        <a:latin typeface="Cambria Math"/>
                      </a:rPr>
                      <m:t>𝐱</m:t>
                    </m:r>
                    <m:r>
                      <a:rPr lang="en-US" sz="2000" b="1" dirty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 smtClean="0"/>
                  <a:t>,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1" i="0" smtClean="0">
                        <a:latin typeface="Cambria Math"/>
                      </a:rPr>
                      <m:t>𝐱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𝑢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7659148" cy="958404"/>
              </a:xfrm>
              <a:prstGeom prst="rect">
                <a:avLst/>
              </a:prstGeom>
              <a:blipFill rotWithShape="1">
                <a:blip r:embed="rId3"/>
                <a:stretch>
                  <a:fillRect l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3567" y="2460211"/>
                <a:ext cx="7890277" cy="1226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 smtClean="0">
                            <a:latin typeface="Cambria Math"/>
                          </a:rPr>
                          <m:t>𝒐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1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dirty="0">
                                  <a:latin typeface="Cambria Math"/>
                                </a:rPr>
                                <m:t>𝑪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1" i="1" dirty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1" i="1" dirty="0">
                                        <a:latin typeface="Cambria Math"/>
                                      </a:rPr>
                                      <m:t>𝑪</m:t>
                                    </m:r>
                                    <m:r>
                                      <a:rPr lang="en-US" sz="2000" b="1" i="1" dirty="0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1" i="1" dirty="0">
                                        <a:latin typeface="Cambria Math"/>
                                        <a:ea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b="1" i="1" dirty="0">
                                  <a:latin typeface="Cambria Math"/>
                                </a:rPr>
                                <m:t>𝑪</m:t>
                              </m:r>
                              <m:sSup>
                                <m:sSupPr>
                                  <m:ctrlPr>
                                    <a:rPr lang="en-US" sz="2000" b="1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2000" b="1" i="1" dirty="0"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000" b="1" i="1" dirty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dirty="0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, then determinant 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dirty="0" smtClean="0">
                            <a:latin typeface="Cambria Math"/>
                          </a:rPr>
                          <m:t>𝒐</m:t>
                        </m:r>
                      </m:sub>
                    </m:sSub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7" y="2460211"/>
                <a:ext cx="7890277" cy="12262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99992" y="3276600"/>
                <a:ext cx="4392488" cy="35976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0" dirty="0" smtClean="0">
                              <a:latin typeface="Cambria Math"/>
                            </a:rPr>
                            <m:t>𝐱</m:t>
                          </m:r>
                        </m:e>
                      </m:acc>
                      <m:r>
                        <a:rPr lang="en-US" sz="2000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1" i="0" dirty="0" smtClean="0">
                          <a:latin typeface="Cambria Math"/>
                        </a:rPr>
                        <m:t>𝐱</m:t>
                      </m:r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𝑢</m:t>
                      </m:r>
                      <m:r>
                        <a:rPr lang="en-US" sz="2000" b="1" dirty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000" b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000" b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1" i="0" dirty="0" smtClean="0">
                          <a:latin typeface="Cambria Math"/>
                        </a:rPr>
                        <m:t>𝐱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𝑩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  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𝑨𝑩</m:t>
                          </m:r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,  </m:t>
                      </m:r>
                      <m:r>
                        <a:rPr lang="en-US" sz="2000" b="1" i="1" dirty="0" smtClean="0">
                          <a:latin typeface="Cambria Math"/>
                        </a:rPr>
                        <m:t>𝒅𝒆𝒕</m:t>
                      </m:r>
                      <m:sSub>
                        <m:sSub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/>
                            </a:rPr>
                            <m:t>𝒐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dirty="0" smtClean="0">
                                    <a:latin typeface="Cambria Math"/>
                                  </a:rPr>
                                  <m:t>𝑪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1" dirty="0" smtClean="0">
                                    <a:latin typeface="Cambria Math"/>
                                  </a:rPr>
                                  <m:t>𝑪𝑨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1" i="1" dirty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1" i="1" dirty="0">
                          <a:latin typeface="Cambria Math"/>
                        </a:rPr>
                        <m:t>,</m:t>
                      </m:r>
                      <m:r>
                        <a:rPr lang="en-US" sz="2000" b="1" i="1" dirty="0">
                          <a:latin typeface="Cambria Math"/>
                        </a:rPr>
                        <m:t>𝒅𝒆𝒕</m:t>
                      </m:r>
                      <m:sSub>
                        <m:sSubPr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/>
                            </a:rPr>
                            <m:t>𝒐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Hence, System is not controllable and observable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276600"/>
                <a:ext cx="4392488" cy="3597652"/>
              </a:xfrm>
              <a:prstGeom prst="rect">
                <a:avLst/>
              </a:prstGeom>
              <a:blipFill rotWithShape="1">
                <a:blip r:embed="rId5"/>
                <a:stretch>
                  <a:fillRect l="-12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AABSPFK0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8"/>
          <a:stretch/>
        </p:blipFill>
        <p:spPr bwMode="auto">
          <a:xfrm>
            <a:off x="245095" y="3717032"/>
            <a:ext cx="4254897" cy="311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73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52400"/>
            <a:ext cx="8396288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Optimal/State feedback Controller Design Example</a:t>
            </a:r>
          </a:p>
        </p:txBody>
      </p:sp>
      <p:pic>
        <p:nvPicPr>
          <p:cNvPr id="6" name="Picture 2" descr="AAEHVAL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34"/>
          <a:stretch/>
        </p:blipFill>
        <p:spPr bwMode="auto">
          <a:xfrm>
            <a:off x="454646" y="1988840"/>
            <a:ext cx="8229600" cy="135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AAEHVAM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709319" y="4297079"/>
            <a:ext cx="8229600" cy="2560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4404" y="836712"/>
                <a:ext cx="8790084" cy="70788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State variable feedback is available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𝑢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brk m:alnAt="7"/>
                      </m:rP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brk m:alnAt="7"/>
                      </m:rP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707886"/>
              </a:xfrm>
              <a:prstGeom prst="rect">
                <a:avLst/>
              </a:prstGeom>
              <a:blipFill rotWithShape="1">
                <a:blip r:embed="rId5"/>
                <a:stretch>
                  <a:fillRect l="-554" t="-3390" b="-1355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13112" y="3563855"/>
            <a:ext cx="879008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Goal is settling time with a 2% criterion and overshoot of less than 4%</a:t>
            </a:r>
          </a:p>
        </p:txBody>
      </p:sp>
    </p:spTree>
    <p:extLst>
      <p:ext uri="{BB962C8B-B14F-4D97-AF65-F5344CB8AC3E}">
        <p14:creationId xmlns:p14="http://schemas.microsoft.com/office/powerpoint/2010/main" val="80049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79306" y="260648"/>
            <a:ext cx="5588838" cy="6480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defRPr/>
            </a:pPr>
            <a:r>
              <a:rPr lang="en-US" sz="2800" b="1" u="sng" dirty="0" smtClean="0">
                <a:ea typeface="ＭＳ Ｐゴシック" pitchFamily="-128" charset="-128"/>
              </a:rPr>
              <a:t>Performance of Second Order Systems</a:t>
            </a:r>
            <a:endParaRPr lang="en-US" sz="2800" b="1" u="sng" dirty="0">
              <a:ea typeface="ＭＳ Ｐゴシック" pitchFamily="-12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2452" y="4077072"/>
                <a:ext cx="8938898" cy="270086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ＭＳ Ｐゴシック" pitchFamily="-128" charset="-128"/>
                        </a:rPr>
                        <m:t>𝑌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ea typeface="ＭＳ Ｐゴシック" pitchFamily="-128" charset="-128"/>
                            </a:rPr>
                            <m:t>𝑠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ＭＳ Ｐゴシック" pitchFamily="-128" charset="-128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ＭＳ Ｐゴシック" pitchFamily="-128" charset="-128"/>
                            </a:rPr>
                            <m:t>1+</m:t>
                          </m:r>
                          <m:r>
                            <a:rPr lang="en-US" sz="1800" b="0" i="1" smtClean="0">
                              <a:latin typeface="Cambria Math"/>
                              <a:ea typeface="ＭＳ Ｐゴシック" pitchFamily="-128" charset="-128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800" b="0" i="1" smtClean="0">
                          <a:latin typeface="Cambria Math"/>
                          <a:ea typeface="ＭＳ Ｐゴシック" pitchFamily="-128" charset="-128"/>
                        </a:rPr>
                        <m:t>𝑅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ea typeface="ＭＳ Ｐゴシック" pitchFamily="-128" charset="-128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1800" b="0" i="1" dirty="0" smtClean="0">
                  <a:ea typeface="ＭＳ Ｐゴシック" pitchFamily="-128" charset="-128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/>
                                      <a:ea typeface="ＭＳ Ｐゴシック" pitchFamily="-12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  <a:ea typeface="ＭＳ Ｐゴシック" pitchFamily="-128" charset="-128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1800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  <a:ea typeface="ＭＳ Ｐゴシック" pitchFamily="-128" charset="-128"/>
                            </a:rPr>
                            <m:t>+2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  <a:ea typeface="ＭＳ Ｐゴシック" pitchFamily="-12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  <a:ea typeface="ＭＳ Ｐゴシック" pitchFamily="-12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  <a:ea typeface="ＭＳ Ｐゴシック" pitchFamily="-128" charset="-128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sz="1800" i="1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800" i="1">
                          <a:latin typeface="Cambria Math"/>
                          <a:ea typeface="ＭＳ Ｐゴシック" pitchFamily="-128" charset="-128"/>
                        </a:rPr>
                        <m:t>𝑅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  <a:ea typeface="ＭＳ Ｐゴシック" pitchFamily="-128" charset="-128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1800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  <a:ea typeface="ＭＳ Ｐゴシック" pitchFamily="-12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  <a:ea typeface="ＭＳ Ｐゴシック" pitchFamily="-128" charset="-128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sz="1800" i="1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ＭＳ Ｐゴシック" pitchFamily="-128" charset="-128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/>
                              <a:ea typeface="ＭＳ Ｐゴシック" pitchFamily="-128" charset="-128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  <a:ea typeface="ＭＳ Ｐゴシック" pitchFamily="-128" charset="-12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  <a:ea typeface="ＭＳ Ｐゴシック" pitchFamily="-128" charset="-128"/>
                            </a:rPr>
                            <m:t>+2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  <a:ea typeface="ＭＳ Ｐゴシック" pitchFamily="-12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/>
                                      <a:ea typeface="ＭＳ Ｐゴシック" pitchFamily="-12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  <a:ea typeface="ＭＳ Ｐゴシック" pitchFamily="-128" charset="-128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sz="1800" i="1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/>
                              <a:ea typeface="ＭＳ Ｐゴシック" pitchFamily="-128" charset="-128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:endParaRPr lang="en-US" sz="1800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en-US" sz="1800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alt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sz="1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1800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en-US" sz="1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1800" b="0" i="1" smtClean="0">
                                    <a:latin typeface="Cambria Math"/>
                                    <a:ea typeface="Cambria Math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alt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alt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en-US" sz="1800" b="0" i="1" smtClean="0">
                            <a:latin typeface="Cambria Math"/>
                            <a:ea typeface="Cambria Math"/>
                          </a:rPr>
                          <m:t>𝜁</m:t>
                        </m:r>
                        <m:sSub>
                          <m:sSubPr>
                            <m:ctrlPr>
                              <a:rPr lang="en-US" alt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en-US" sz="1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en-US" sz="1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18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en-US" sz="1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en-US" sz="1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1800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en-US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1800" i="1">
                                    <a:latin typeface="Cambria Math"/>
                                    <a:ea typeface="Cambria Math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altLang="en-US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en-US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en-US" sz="18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en-US" sz="18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alt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800" b="1" i="1" dirty="0" smtClean="0">
                    <a:ea typeface="ＭＳ Ｐゴシック" pitchFamily="-128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alt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en-US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1800" b="0" i="0" smtClean="0">
                                <a:latin typeface="Cambria Math"/>
                                <a:ea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en-US" sz="1800" b="0" i="1" smtClean="0">
                                <a:latin typeface="Cambria Math"/>
                                <a:ea typeface="Cambria Math"/>
                              </a:rPr>
                              <m:t>𝜁</m:t>
                            </m:r>
                          </m:e>
                        </m:func>
                      </m:e>
                      <m:sup>
                        <m:r>
                          <a:rPr lang="en-US" altLang="en-US" sz="18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b="1" i="1" dirty="0" smtClean="0">
                    <a:ea typeface="ＭＳ Ｐゴシック" pitchFamily="-128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  <a:ea typeface="ＭＳ Ｐゴシック" pitchFamily="-128" charset="-128"/>
                      </a:rPr>
                      <m:t>𝟎</m:t>
                    </m:r>
                    <m:r>
                      <a:rPr lang="en-US" sz="1800" b="1" i="1" dirty="0" smtClean="0">
                        <a:latin typeface="Cambria Math"/>
                        <a:ea typeface="ＭＳ Ｐゴシック" pitchFamily="-128" charset="-128"/>
                      </a:rPr>
                      <m:t>&lt;</m:t>
                    </m:r>
                    <m:r>
                      <a:rPr lang="en-US" sz="1800" b="1" i="1" dirty="0" smtClean="0">
                        <a:latin typeface="Cambria Math"/>
                        <a:ea typeface="Cambria Math"/>
                      </a:rPr>
                      <m:t>𝜻</m:t>
                    </m:r>
                    <m:r>
                      <a:rPr lang="en-US" sz="1800" b="1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800" b="1" i="1" dirty="0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sz="1800" b="1" i="1" dirty="0" smtClean="0">
                    <a:ea typeface="ＭＳ Ｐゴシック" pitchFamily="-128" charset="-128"/>
                  </a:rPr>
                  <a:t>  </a:t>
                </a:r>
                <a:endParaRPr lang="en-US" sz="1800" b="1" i="1" dirty="0">
                  <a:ea typeface="ＭＳ Ｐゴシック" pitchFamily="-128" charset="-128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2" y="4077072"/>
                <a:ext cx="8938898" cy="27008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AAIEIYI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4" b="24264"/>
          <a:stretch/>
        </p:blipFill>
        <p:spPr bwMode="auto">
          <a:xfrm>
            <a:off x="188971" y="1556792"/>
            <a:ext cx="4248615" cy="186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AABSOIQ0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99"/>
          <a:stretch/>
        </p:blipFill>
        <p:spPr bwMode="auto">
          <a:xfrm>
            <a:off x="4966898" y="922244"/>
            <a:ext cx="3781565" cy="308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8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79306" y="260648"/>
            <a:ext cx="6740966" cy="6480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defRPr/>
            </a:pPr>
            <a:r>
              <a:rPr lang="en-US" sz="2800" b="1" u="sng" dirty="0" smtClean="0">
                <a:ea typeface="ＭＳ Ｐゴシック" pitchFamily="-128" charset="-128"/>
              </a:rPr>
              <a:t>Performance of Second Order Systems; impulse response</a:t>
            </a:r>
            <a:endParaRPr lang="en-US" sz="2800" b="1" u="sng" dirty="0">
              <a:ea typeface="ＭＳ Ｐゴシック" pitchFamily="-128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460839" y="1196752"/>
                <a:ext cx="4469449" cy="2977866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  <a:ea typeface="ＭＳ Ｐゴシック" pitchFamily="-128" charset="-128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ea typeface="ＭＳ Ｐゴシック" pitchFamily="-128" charset="-128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  <a:ea typeface="ＭＳ Ｐゴシック" pitchFamily="-12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ＭＳ Ｐゴシック" pitchFamily="-128" charset="-128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ＭＳ Ｐゴシック" pitchFamily="-128" charset="-128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ＭＳ Ｐゴシック" pitchFamily="-12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ＭＳ Ｐゴシック" pitchFamily="-128" charset="-128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/>
                          <a:ea typeface="ＭＳ Ｐゴシック" pitchFamily="-128" charset="-128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ＭＳ Ｐゴシック" pitchFamily="-128" charset="-12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ＭＳ Ｐゴシック" pitchFamily="-12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ＭＳ Ｐゴシック" pitchFamily="-128" charset="-128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  <m:t>+2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ＭＳ Ｐゴシック" pitchFamily="-128" charset="-12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ＭＳ Ｐゴシック" pitchFamily="-128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ＭＳ Ｐゴシック" pitchFamily="-128" charset="-128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i="1">
                                  <a:latin typeface="Cambria Math"/>
                                  <a:ea typeface="ＭＳ Ｐゴシック" pitchFamily="-128" charset="-128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:endParaRPr lang="en-US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0" i="1" smtClean="0">
                                    <a:latin typeface="Cambria Math"/>
                                    <a:ea typeface="Cambria Math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alt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𝜁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>
                                    <a:latin typeface="Cambria Math"/>
                                    <a:ea typeface="Cambria Math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alt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1" i="1" dirty="0" smtClean="0">
                    <a:ea typeface="ＭＳ Ｐゴシック" pitchFamily="-128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  <a:ea typeface="ＭＳ Ｐゴシック" pitchFamily="-128" charset="-128"/>
                      </a:rPr>
                      <m:t>𝟎</m:t>
                    </m:r>
                    <m:r>
                      <a:rPr lang="en-US" b="1" i="1" dirty="0" smtClean="0">
                        <a:latin typeface="Cambria Math"/>
                        <a:ea typeface="ＭＳ Ｐゴシック" pitchFamily="-128" charset="-128"/>
                      </a:rPr>
                      <m:t>&lt;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𝜻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b="1" i="1" dirty="0" smtClean="0">
                    <a:ea typeface="ＭＳ Ｐゴシック" pitchFamily="-128" charset="-128"/>
                  </a:rPr>
                  <a:t>  </a:t>
                </a:r>
                <a:endParaRPr lang="en-US" b="1" i="1" dirty="0">
                  <a:ea typeface="ＭＳ Ｐゴシック" pitchFamily="-128" charset="-128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839" y="1196752"/>
                <a:ext cx="4469449" cy="2977866"/>
              </a:xfrm>
              <a:prstGeom prst="rect">
                <a:avLst/>
              </a:prstGeom>
              <a:blipFill rotWithShape="1">
                <a:blip r:embed="rId2"/>
                <a:stretch>
                  <a:fillRect b="-20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AABSOIR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5"/>
          <a:stretch/>
        </p:blipFill>
        <p:spPr bwMode="auto">
          <a:xfrm>
            <a:off x="39542" y="1196752"/>
            <a:ext cx="4248472" cy="337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2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79306" y="260648"/>
            <a:ext cx="5588838" cy="6480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defRPr/>
            </a:pPr>
            <a:r>
              <a:rPr lang="en-US" sz="2800" b="1" u="sng" dirty="0" smtClean="0">
                <a:ea typeface="ＭＳ Ｐゴシック" pitchFamily="-128" charset="-128"/>
              </a:rPr>
              <a:t>Performance of Second Order Systems</a:t>
            </a:r>
            <a:endParaRPr lang="en-US" sz="2800" b="1" u="sng" dirty="0">
              <a:ea typeface="ＭＳ Ｐゴシック" pitchFamily="-128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2452" y="4869160"/>
                <a:ext cx="4973604" cy="1431482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en-US" sz="2000" b="1" i="1" dirty="0" smtClean="0"/>
                  <a:t>Settling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en-US" sz="2000" b="0" i="1" smtClean="0">
                        <a:latin typeface="Cambria Math"/>
                      </a:rPr>
                      <m:t>=4</m:t>
                    </m:r>
                    <m:r>
                      <a:rPr lang="en-US" altLang="en-US" sz="2000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alt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en-US" sz="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num>
                      <m:den>
                        <m:r>
                          <a:rPr lang="en-US" altLang="en-US" sz="2000" b="0" i="1" smtClean="0">
                            <a:latin typeface="Cambria Math"/>
                            <a:ea typeface="Cambria Math"/>
                          </a:rPr>
                          <m:t>𝜁</m:t>
                        </m:r>
                        <m:sSub>
                          <m:sSubPr>
                            <m:ctrlP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sz="2000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:r>
                  <a:rPr lang="en-US" sz="2000" b="1" i="1" dirty="0" smtClean="0">
                    <a:ea typeface="ＭＳ Ｐゴシック" pitchFamily="-128" charset="-128"/>
                  </a:rPr>
                  <a:t>Peak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sz="200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altLang="en-US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200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en-US" sz="20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000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en-US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000" b="0" i="1" smtClean="0">
                                    <a:latin typeface="Cambria Math"/>
                                    <a:ea typeface="Cambria Math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alt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sz="2000" b="1" i="1" dirty="0" smtClean="0">
                  <a:ea typeface="ＭＳ Ｐゴシック" pitchFamily="-128" charset="-128"/>
                </a:endParaRPr>
              </a:p>
              <a:p>
                <a:pPr algn="ctr">
                  <a:defRPr/>
                </a:pPr>
                <a:r>
                  <a:rPr lang="en-US" sz="2000" b="1" i="1" dirty="0" smtClean="0">
                    <a:ea typeface="ＭＳ Ｐゴシック" pitchFamily="-128" charset="-128"/>
                  </a:rPr>
                  <a:t>Percent Overshoot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ＭＳ Ｐゴシック" pitchFamily="-128" charset="-128"/>
                      </a:rPr>
                      <m:t>𝟏𝟎𝟎</m:t>
                    </m:r>
                    <m:sSup>
                      <m:sSupPr>
                        <m:ctrlP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  <m:t>𝒆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  <a:ea typeface="ＭＳ Ｐゴシック" pitchFamily="-128" charset="-128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𝜻𝝅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𝜻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sup>
                    </m:sSup>
                  </m:oMath>
                </a14:m>
                <a:endParaRPr lang="en-US" sz="2000" b="1" i="1" dirty="0">
                  <a:ea typeface="ＭＳ Ｐゴシック" pitchFamily="-128" charset="-128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2" y="4869160"/>
                <a:ext cx="4973604" cy="1431482"/>
              </a:xfrm>
              <a:prstGeom prst="rect">
                <a:avLst/>
              </a:prstGeom>
              <a:blipFill rotWithShape="1">
                <a:blip r:embed="rId2"/>
                <a:stretch>
                  <a:fillRect b="-6329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AABSOIS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66"/>
          <a:stretch/>
        </p:blipFill>
        <p:spPr bwMode="auto">
          <a:xfrm>
            <a:off x="102452" y="928647"/>
            <a:ext cx="6264498" cy="331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AABSOIT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"/>
          <a:stretch/>
        </p:blipFill>
        <p:spPr bwMode="auto">
          <a:xfrm>
            <a:off x="5156254" y="3356992"/>
            <a:ext cx="3987745" cy="337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9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836712"/>
            <a:ext cx="7956911" cy="47667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Relation between transfer function and convolution integral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930" y="1315338"/>
            <a:ext cx="714016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Transfer function : description of difference between input and output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2828" y="2161384"/>
                <a:ext cx="5535480" cy="22897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800" i="1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sz="1800" dirty="0">
                  <a:ea typeface="Cambria Math"/>
                </a:endParaRPr>
              </a:p>
              <a:p>
                <a:r>
                  <a:rPr lang="en-US" sz="1800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nary>
                  </m:oMath>
                </a14:m>
                <a:endParaRPr lang="en-US" sz="1800" dirty="0" smtClean="0">
                  <a:ea typeface="Cambria Math"/>
                </a:endParaRPr>
              </a:p>
              <a:p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h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nary>
                    <m:sSup>
                      <m:sSup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i="1" dirty="0" smtClean="0">
                  <a:latin typeface="Cambria Math"/>
                  <a:ea typeface="Cambria Math"/>
                </a:endParaRPr>
              </a:p>
              <a:p>
                <a:r>
                  <a:rPr lang="en-US" sz="1800" b="0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𝐻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𝑠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𝑠𝑡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We 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𝑠𝑡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28" y="2161384"/>
                <a:ext cx="5535480" cy="2289729"/>
              </a:xfrm>
              <a:prstGeom prst="rect">
                <a:avLst/>
              </a:prstGeom>
              <a:blipFill rotWithShape="1">
                <a:blip r:embed="rId2"/>
                <a:stretch>
                  <a:fillRect l="-769" b="-531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5691" y="4630563"/>
                <a:ext cx="5535480" cy="20197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Example.</a:t>
                </a:r>
                <a:endParaRPr lang="en-US" sz="1800" b="0" i="1" dirty="0" smtClean="0">
                  <a:latin typeface="Cambria Math"/>
                  <a:ea typeface="Cambria Math"/>
                </a:endParaRPr>
              </a:p>
              <a:p>
                <a:r>
                  <a:rPr lang="en-US" sz="1800" b="0" dirty="0" smtClean="0">
                    <a:ea typeface="Cambria Math"/>
                  </a:rPr>
                  <a:t>Consider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𝑘𝑦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  <a:endParaRPr lang="en-US" sz="1800" dirty="0" smtClean="0"/>
              </a:p>
              <a:p>
                <a:endParaRPr lang="en-US" sz="1800" b="0" dirty="0"/>
              </a:p>
              <a:p>
                <a:r>
                  <a:rPr lang="en-US" sz="1800" dirty="0" smtClean="0"/>
                  <a:t>Express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𝑦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1800" dirty="0" smtClean="0"/>
                  <a:t>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𝐻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𝑠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𝑠𝑡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𝑠</m:t>
                      </m:r>
                      <m:r>
                        <a:rPr lang="en-US" sz="18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𝑠𝑡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latin typeface="Cambria Math"/>
                        </a:rPr>
                        <m:t>𝑘𝐻</m:t>
                      </m:r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𝑠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𝑠𝑡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en-US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91" y="4630563"/>
                <a:ext cx="5535480" cy="2019784"/>
              </a:xfrm>
              <a:prstGeom prst="rect">
                <a:avLst/>
              </a:prstGeom>
              <a:blipFill rotWithShape="1">
                <a:blip r:embed="rId3"/>
                <a:stretch>
                  <a:fillRect l="-879" t="-1201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03423" y="2651601"/>
                <a:ext cx="2615340" cy="6899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𝐻</m:t>
                      </m:r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</a:rPr>
                        <m:t>𝑠</m:t>
                      </m:r>
                      <m:r>
                        <a:rPr lang="en-US" sz="1800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423" y="2651601"/>
                <a:ext cx="2615340" cy="6899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01289" y="4437112"/>
                <a:ext cx="2615340" cy="12033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Output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satisfies</a:t>
                </a:r>
              </a:p>
              <a:p>
                <a:endParaRPr lang="en-US" sz="1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180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289" y="4437112"/>
                <a:ext cx="2615340" cy="1203343"/>
              </a:xfrm>
              <a:prstGeom prst="rect">
                <a:avLst/>
              </a:prstGeom>
              <a:blipFill rotWithShape="1">
                <a:blip r:embed="rId5"/>
                <a:stretch>
                  <a:fillRect l="-1624" t="-2010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" y="0"/>
            <a:ext cx="8534400" cy="4572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Digital Control and Automatic Control                                       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79306" y="260648"/>
            <a:ext cx="5588838" cy="6480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defRPr/>
            </a:pPr>
            <a:r>
              <a:rPr lang="en-US" sz="2800" b="1" u="sng" dirty="0" smtClean="0">
                <a:ea typeface="ＭＳ Ｐゴシック" pitchFamily="-128" charset="-128"/>
              </a:rPr>
              <a:t>Performance of Second Order Systems</a:t>
            </a:r>
            <a:endParaRPr lang="en-US" sz="2800" b="1" u="sng" dirty="0">
              <a:ea typeface="ＭＳ Ｐゴシック" pitchFamily="-128" charset="-128"/>
            </a:endParaRPr>
          </a:p>
        </p:txBody>
      </p:sp>
      <p:pic>
        <p:nvPicPr>
          <p:cNvPr id="10" name="Picture 2" descr="AABSOIV0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8"/>
          <a:stretch/>
        </p:blipFill>
        <p:spPr bwMode="auto">
          <a:xfrm>
            <a:off x="4860032" y="990600"/>
            <a:ext cx="4283968" cy="337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76056" y="4518992"/>
            <a:ext cx="39239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400" dirty="0"/>
              <a:t>The step response for ζ = 0.2 for </a:t>
            </a:r>
            <a:r>
              <a:rPr lang="en-US" altLang="en-US" sz="1400" i="1" dirty="0" err="1"/>
              <a:t>ω</a:t>
            </a:r>
            <a:r>
              <a:rPr lang="en-US" altLang="en-US" sz="1400" i="1" baseline="-25000" dirty="0" err="1"/>
              <a:t>n</a:t>
            </a:r>
            <a:r>
              <a:rPr lang="en-US" altLang="en-US" sz="1400" i="1" dirty="0"/>
              <a:t> = 1</a:t>
            </a:r>
            <a:r>
              <a:rPr lang="en-US" altLang="en-US" sz="1400" dirty="0"/>
              <a:t> and </a:t>
            </a:r>
            <a:r>
              <a:rPr lang="en-US" altLang="en-US" sz="1400" i="1" dirty="0" err="1"/>
              <a:t>ω</a:t>
            </a:r>
            <a:r>
              <a:rPr lang="en-US" altLang="en-US" sz="1400" i="1" baseline="-25000" dirty="0" err="1"/>
              <a:t>n</a:t>
            </a:r>
            <a:r>
              <a:rPr lang="en-US" altLang="en-US" sz="1400" i="1" dirty="0"/>
              <a:t> = </a:t>
            </a:r>
            <a:r>
              <a:rPr lang="en-US" altLang="en-US" sz="1400" dirty="0"/>
              <a:t>10</a:t>
            </a:r>
            <a:endParaRPr lang="en-US" sz="1400" dirty="0"/>
          </a:p>
        </p:txBody>
      </p:sp>
      <p:pic>
        <p:nvPicPr>
          <p:cNvPr id="11" name="Picture 2" descr="AABSOIW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5"/>
          <a:stretch/>
        </p:blipFill>
        <p:spPr bwMode="auto">
          <a:xfrm>
            <a:off x="491439" y="2016492"/>
            <a:ext cx="4357689" cy="322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4283" y="562422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1600" dirty="0"/>
              <a:t>The step response for </a:t>
            </a:r>
            <a:r>
              <a:rPr lang="en-US" altLang="en-US" sz="1600" i="1" dirty="0" err="1"/>
              <a:t>ω</a:t>
            </a:r>
            <a:r>
              <a:rPr lang="en-US" altLang="en-US" sz="1600" i="1" baseline="-25000" dirty="0" err="1"/>
              <a:t>n</a:t>
            </a:r>
            <a:r>
              <a:rPr lang="en-US" altLang="en-US" sz="1600" i="1" dirty="0"/>
              <a:t> = 5 </a:t>
            </a:r>
            <a:r>
              <a:rPr lang="en-US" altLang="en-US" sz="1600" dirty="0"/>
              <a:t>with ζ = 0.7 and ζ = 1.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08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52400"/>
            <a:ext cx="6019800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Optimal Controller Design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To achieve an accurate output position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, and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determine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𝐾</m:t>
                    </m:r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State variable model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554" t="-2367" b="-88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9287" y="1988840"/>
                <a:ext cx="8790084" cy="121398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𝐱</m:t>
                    </m:r>
                    <m:r>
                      <a:rPr lang="en-US" sz="2000" b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𝑢</m:t>
                    </m:r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1" dirty="0">
                        <a:latin typeface="Cambria Math"/>
                      </a:rPr>
                      <m:t>𝐱</m:t>
                    </m:r>
                    <m:r>
                      <a:rPr lang="en-US" sz="2000" b="1" dirty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𝐾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1">
                        <a:latin typeface="Cambria Math"/>
                      </a:rPr>
                      <m:t>𝐱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87" y="1988840"/>
                <a:ext cx="8790084" cy="1213987"/>
              </a:xfrm>
              <a:prstGeom prst="rect">
                <a:avLst/>
              </a:prstGeom>
              <a:blipFill rotWithShape="1">
                <a:blip r:embed="rId4"/>
                <a:stretch>
                  <a:fillRect b="-99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4404" y="3299302"/>
                <a:ext cx="8790084" cy="344241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Substituting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1" dirty="0">
                            <a:latin typeface="Cambria Math"/>
                          </a:rPr>
                          <m:t>𝐱</m:t>
                        </m:r>
                      </m:e>
                    </m:acc>
                    <m:r>
                      <a:rPr lang="en-US" sz="2000" b="1" dirty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𝐾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1" i="0" dirty="0" smtClean="0">
                        <a:latin typeface="Cambria Math"/>
                      </a:rPr>
                      <m:t>𝐱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𝐾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𝑟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000" dirty="0" smtClean="0"/>
              </a:p>
              <a:p>
                <a:r>
                  <a:rPr lang="en-US" sz="2000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b="0" dirty="0" smtClean="0"/>
                  <a:t>,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latin typeface="Cambria Math"/>
                        </a:rPr>
                        <m:t>𝐝𝐞𝐭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dirty="0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 dirty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𝐾</m:t>
                                </m:r>
                              </m:e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𝐾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2000" b="0" i="1" dirty="0" smtClean="0">
                                    <a:latin typeface="Cambria Math"/>
                                  </a:rPr>
                                  <m:t>+(5+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i="1" dirty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sz="2000" i="1" dirty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1" i="1" dirty="0" smtClean="0"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b="0" dirty="0" smtClean="0"/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000" b="0" dirty="0" smtClean="0"/>
                  <a:t>Yielding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+6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+5</m:t>
                    </m:r>
                    <m:r>
                      <a:rPr lang="en-US" sz="2000" b="0" i="1" smtClean="0"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𝐾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𝐾</m:t>
                    </m:r>
                    <m:r>
                      <a:rPr lang="en-US" sz="2000" b="0" i="1" dirty="0" smtClean="0">
                        <a:latin typeface="Cambria Math"/>
                      </a:rPr>
                      <m:t>𝑠</m:t>
                    </m:r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0" i="1" dirty="0" smtClean="0">
                        <a:latin typeface="Cambria Math"/>
                      </a:rPr>
                      <m:t>𝐾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𝑠</m:t>
                    </m:r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0" i="1" dirty="0" smtClean="0">
                        <a:latin typeface="Cambria Math"/>
                      </a:rPr>
                      <m:t>𝐾</m:t>
                    </m:r>
                    <m:r>
                      <a:rPr lang="en-US" sz="2000" b="0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3299302"/>
                <a:ext cx="8790084" cy="3442417"/>
              </a:xfrm>
              <a:prstGeom prst="rect">
                <a:avLst/>
              </a:prstGeom>
              <a:blipFill rotWithShape="1">
                <a:blip r:embed="rId5"/>
                <a:stretch>
                  <a:fillRect l="-693" t="-70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3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152400"/>
            <a:ext cx="6019800" cy="4572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Optimal Controller Design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𝐾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=12</m:t>
                    </m:r>
                  </m:oMath>
                </a14:m>
                <a:r>
                  <a:rPr lang="en-US" sz="2000" dirty="0" smtClean="0"/>
                  <a:t>, the root lie on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𝜁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=0.76</m:t>
                    </m:r>
                  </m:oMath>
                </a14:m>
                <a:r>
                  <a:rPr lang="en-US" sz="2000" dirty="0" smtClean="0"/>
                  <a:t> line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=0.05,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we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h𝑎𝑣𝑒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𝐾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=240</m:t>
                    </m:r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/>
                      </a:rPr>
                      <m:t>. 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The roots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𝐾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=240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are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=−10.62,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=−3.69±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endParaRPr lang="en-US" sz="20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4" y="836712"/>
                <a:ext cx="8790084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554" t="-2367" b="-88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AABSPGF0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8"/>
          <a:stretch/>
        </p:blipFill>
        <p:spPr bwMode="auto">
          <a:xfrm>
            <a:off x="463357" y="2283804"/>
            <a:ext cx="8229600" cy="457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0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2192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Digital Control and Automatic Control</a:t>
            </a:r>
            <a:endParaRPr lang="en-US" sz="3600" b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33800"/>
            <a:ext cx="7772400" cy="1219200"/>
          </a:xfrm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endParaRPr lang="en-US" dirty="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i="1" dirty="0" smtClean="0"/>
              <a:t>End of Revision Class</a:t>
            </a:r>
          </a:p>
        </p:txBody>
      </p:sp>
    </p:spTree>
    <p:extLst>
      <p:ext uri="{BB962C8B-B14F-4D97-AF65-F5344CB8AC3E}">
        <p14:creationId xmlns:p14="http://schemas.microsoft.com/office/powerpoint/2010/main" val="34859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88031"/>
            <a:ext cx="4032448" cy="47667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Laplace Transform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690" y="764703"/>
            <a:ext cx="7848718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One method to solve differential equation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Transformation of function from time domain to frequency domain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Only for linear differential equation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7574" y="1772816"/>
                <a:ext cx="5535480" cy="1635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Definition(One sided/Unilateral 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𝐹</m:t>
                      </m:r>
                      <m:r>
                        <a:rPr lang="en-US" sz="1800" b="0" i="1" smtClean="0">
                          <a:latin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</a:rPr>
                        <m:t>𝑠</m:t>
                      </m:r>
                      <m:r>
                        <a:rPr lang="en-US" sz="1800" b="0" i="1" smtClean="0">
                          <a:latin typeface="Cambria Math"/>
                        </a:rPr>
                        <m:t>)≜</m:t>
                      </m:r>
                      <m:nary>
                        <m:naryPr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/>
                            </a:rPr>
                            <m:t>−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80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den>
                      </m:f>
                      <m:nary>
                        <m:naryPr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i="1"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en-US" sz="1800" dirty="0">
                  <a:ea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74" y="1772816"/>
                <a:ext cx="5535480" cy="1635191"/>
              </a:xfrm>
              <a:prstGeom prst="rect">
                <a:avLst/>
              </a:prstGeom>
              <a:blipFill rotWithShape="1">
                <a:blip r:embed="rId2"/>
                <a:stretch>
                  <a:fillRect l="-769" t="-1481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5690" y="3501008"/>
                <a:ext cx="5537364" cy="28841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smtClean="0"/>
                  <a:t>Example.</a:t>
                </a:r>
              </a:p>
              <a:p>
                <a:r>
                  <a:rPr lang="en-US" sz="1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𝑎</m:t>
                    </m:r>
                    <m:r>
                      <a:rPr lang="en-US" sz="1800" b="0" i="1" smtClean="0">
                        <a:latin typeface="Cambria Math"/>
                      </a:rPr>
                      <m:t>1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, </m:t>
                    </m:r>
                    <m:r>
                      <a:rPr lang="en-US" sz="1800" b="0" i="1" smtClean="0">
                        <a:latin typeface="Cambria Math"/>
                      </a:rPr>
                      <m:t>𝑏𝑡</m:t>
                    </m:r>
                    <m:r>
                      <a:rPr lang="en-US" sz="1800" b="0" i="1" smtClean="0">
                        <a:latin typeface="Cambria Math"/>
                      </a:rPr>
                      <m:t>1(</m:t>
                    </m:r>
                    <m:r>
                      <a:rPr lang="en-US" sz="1800" b="0" i="1" smtClean="0"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, </m:t>
                    </m:r>
                    <m:func>
                      <m:func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1800" b="0" i="1" dirty="0" smtClean="0">
                    <a:latin typeface="Cambria Math"/>
                    <a:ea typeface="Cambria Math"/>
                  </a:rPr>
                  <a:t>, </a:t>
                </a:r>
              </a:p>
              <a:p>
                <a:endParaRPr lang="en-US" sz="1800" i="1" dirty="0">
                  <a:latin typeface="Cambria Math"/>
                  <a:ea typeface="Cambria Math"/>
                </a:endParaRPr>
              </a:p>
              <a:p>
                <a:r>
                  <a:rPr lang="en-US" sz="1800" b="0" dirty="0" smtClean="0">
                    <a:latin typeface="Cambria Math"/>
                    <a:ea typeface="Cambria Math"/>
                  </a:rPr>
                  <a:t>with the definition of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𝐹</m:t>
                      </m:r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𝑠</m:t>
                      </m:r>
                      <m:r>
                        <a:rPr lang="en-US" sz="1800" i="1">
                          <a:latin typeface="Cambria Math"/>
                        </a:rPr>
                        <m:t>)≜</m:t>
                      </m:r>
                      <m:nary>
                        <m:naryPr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/>
                            </a:rPr>
                            <m:t>−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800" dirty="0" smtClean="0">
                  <a:ea typeface="Cambria Math"/>
                </a:endParaRPr>
              </a:p>
              <a:p>
                <a:endParaRPr lang="en-US" sz="1800" dirty="0" smtClean="0">
                  <a:ea typeface="Cambria Math"/>
                </a:endParaRPr>
              </a:p>
              <a:p>
                <a:r>
                  <a:rPr lang="en-US" sz="1800" dirty="0" smtClean="0">
                    <a:ea typeface="Cambria Math"/>
                  </a:rPr>
                  <a:t>Results are obtained easily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,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, 1,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>
                  <a:ea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90" y="3501008"/>
                <a:ext cx="5537364" cy="2884187"/>
              </a:xfrm>
              <a:prstGeom prst="rect">
                <a:avLst/>
              </a:prstGeom>
              <a:blipFill rotWithShape="1">
                <a:blip r:embed="rId3"/>
                <a:stretch>
                  <a:fillRect l="-879" t="-842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28184" y="3048000"/>
                <a:ext cx="2615340" cy="14773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𝑠</m:t>
                      </m:r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en-US" sz="1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 smtClean="0"/>
                  <a:t> is a selected value to the right of all the singularities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𝐹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𝑠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in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1800" dirty="0" smtClean="0"/>
                  <a:t> plane.</a:t>
                </a:r>
                <a:endParaRPr lang="en-US" sz="1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048000"/>
                <a:ext cx="2615340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1856" r="-3480" b="-532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" y="0"/>
            <a:ext cx="8534400" cy="4572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Digital Control and Automatic Control                                       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21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88031"/>
            <a:ext cx="5823667" cy="47667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2800" u="sng" dirty="0" smtClean="0">
                <a:solidFill>
                  <a:schemeClr val="accent2"/>
                </a:solidFill>
              </a:rPr>
              <a:t>Inverse Laplace transform</a:t>
            </a:r>
            <a:endParaRPr lang="en-US" sz="2800" u="sng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690" y="764703"/>
            <a:ext cx="7848718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Using table, compare with those of Laplace transform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With partial fraction expansion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Not easy to apply formula directly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691" y="1901757"/>
                <a:ext cx="5535480" cy="4390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itchFamily="49" charset="0"/>
                  <a:buChar char="o"/>
                </a:pPr>
                <a:r>
                  <a:rPr lang="en-US" sz="1800" dirty="0" smtClean="0"/>
                  <a:t>Ordinary Transfer function</a:t>
                </a:r>
                <a:r>
                  <a:rPr lang="en-US" sz="1800" b="0" i="1" dirty="0" smtClean="0">
                    <a:latin typeface="Cambria Math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</a:rPr>
                            <m:t>+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ea typeface="Cambria Math"/>
                </a:endParaRPr>
              </a:p>
              <a:p>
                <a:r>
                  <a:rPr lang="en-US" sz="1800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𝐾</m:t>
                    </m:r>
                    <m:f>
                      <m:fPr>
                        <m:ctrlPr>
                          <a:rPr lang="en-US" sz="180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limLoc m:val="subSup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limLoc m:val="subSup"/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 smtClean="0">
                  <a:ea typeface="Cambria Math"/>
                </a:endParaRPr>
              </a:p>
              <a:p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  <m:r>
                          <a:rPr lang="en-US" sz="1800" i="1" smtClean="0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) 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⋯+</m:t>
                    </m:r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) </m:t>
                        </m:r>
                      </m:den>
                    </m:f>
                  </m:oMath>
                </a14:m>
                <a:endParaRPr lang="en-US" sz="1800" i="1" dirty="0" smtClean="0">
                  <a:latin typeface="Cambria Math"/>
                  <a:ea typeface="Cambria Math"/>
                </a:endParaRPr>
              </a:p>
              <a:p>
                <a:r>
                  <a:rPr lang="en-US" sz="1800" b="0" dirty="0" smtClean="0"/>
                  <a:t>                                    </a:t>
                </a:r>
                <a:endParaRPr lang="en-US" sz="1800" dirty="0" smtClean="0"/>
              </a:p>
              <a:p>
                <a:pPr marL="285750" indent="-285750">
                  <a:buFont typeface="Courier New" pitchFamily="49" charset="0"/>
                  <a:buChar char="o"/>
                </a:pPr>
                <a:r>
                  <a:rPr lang="en-US" sz="1800" dirty="0" smtClean="0"/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sz="1800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285750" indent="-285750">
                  <a:buFont typeface="Courier New" pitchFamily="49" charset="0"/>
                  <a:buChar char="o"/>
                </a:pPr>
                <a:r>
                  <a:rPr lang="en-US" sz="1800" dirty="0" smtClean="0"/>
                  <a:t>Poles and zeros</a:t>
                </a:r>
              </a:p>
              <a:p>
                <a:pPr marL="285750" indent="-285750">
                  <a:buFont typeface="Courier New" pitchFamily="49" charset="0"/>
                  <a:buChar char="o"/>
                </a:pPr>
                <a:r>
                  <a:rPr lang="en-US" sz="1800" dirty="0" smtClean="0"/>
                  <a:t>By inverse transform</a:t>
                </a:r>
              </a:p>
              <a:p>
                <a:pPr algn="ctr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 smtClean="0"/>
                  <a:t>, 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 smtClean="0"/>
                  <a:t>Distinct real roots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 smtClean="0"/>
                  <a:t>Complex roots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 smtClean="0"/>
                  <a:t>Multiple roots</a:t>
                </a:r>
                <a:endParaRPr 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91" y="1901757"/>
                <a:ext cx="5535480" cy="4390369"/>
              </a:xfrm>
              <a:prstGeom prst="rect">
                <a:avLst/>
              </a:prstGeom>
              <a:blipFill rotWithShape="1">
                <a:blip r:embed="rId2"/>
                <a:stretch>
                  <a:fillRect l="-659" t="-554" b="-1247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84168" y="1919296"/>
                <a:ext cx="2232247" cy="5206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𝐹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𝑠</m:t>
                    </m:r>
                    <m:r>
                      <a:rPr lang="en-US" sz="1800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/>
                          </a:rPr>
                          <m:t>+2)</m:t>
                        </m:r>
                      </m:den>
                    </m:f>
                  </m:oMath>
                </a14:m>
                <a:r>
                  <a:rPr lang="en-US" sz="1800" dirty="0" smtClean="0"/>
                  <a:t> ?</a:t>
                </a:r>
                <a:endParaRPr lang="en-US" sz="1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919296"/>
                <a:ext cx="2232247" cy="520655"/>
              </a:xfrm>
              <a:prstGeom prst="rect">
                <a:avLst/>
              </a:prstGeom>
              <a:blipFill rotWithShape="1">
                <a:blip r:embed="rId3"/>
                <a:stretch>
                  <a:fillRect b="-5747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75389" y="3356992"/>
                <a:ext cx="2952328" cy="970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400" b="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+2</m:t>
                              </m:r>
                            </m:e>
                          </m:d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389" y="3356992"/>
                <a:ext cx="2952328" cy="970458"/>
              </a:xfrm>
              <a:prstGeom prst="rect">
                <a:avLst/>
              </a:prstGeom>
              <a:blipFill rotWithShape="1">
                <a:blip r:embed="rId4"/>
                <a:stretch>
                  <a:fillRect b="-1863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84168" y="5085184"/>
                <a:ext cx="2952328" cy="4957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𝑓</m:t>
                      </m:r>
                      <m:r>
                        <a:rPr lang="en-US" sz="1400" b="0" i="1" smtClean="0">
                          <a:latin typeface="Cambria Math"/>
                        </a:rPr>
                        <m:t>(</m:t>
                      </m:r>
                      <m:r>
                        <a:rPr lang="en-US" sz="1400" b="0" i="1" smtClean="0">
                          <a:latin typeface="Cambria Math"/>
                        </a:rPr>
                        <m:t>𝑡</m:t>
                      </m:r>
                      <m:r>
                        <a:rPr lang="en-US" sz="1400" b="0" i="1" smtClean="0">
                          <a:latin typeface="Cambria Math"/>
                        </a:rPr>
                        <m:t>) 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400" i="1">
                              <a:latin typeface="Cambria Math"/>
                            </a:rPr>
                            <m:t> 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1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4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5085184"/>
                <a:ext cx="2952328" cy="4957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52400" y="0"/>
            <a:ext cx="8534400" cy="4572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Digital Control and Automatic Control                                                                      EEE327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70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463749" y="188640"/>
            <a:ext cx="2380060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z-Transform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/>
              <p:cNvSpPr txBox="1">
                <a:spLocks noChangeArrowheads="1"/>
              </p:cNvSpPr>
              <p:nvPr/>
            </p:nvSpPr>
            <p:spPr>
              <a:xfrm>
                <a:off x="251520" y="764704"/>
                <a:ext cx="8712967" cy="2880320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solidFill>
                      <a:srgbClr val="00B0F0"/>
                    </a:solidFill>
                    <a:latin typeface="Arial" charset="0"/>
                  </a:rPr>
                  <a:t>Output of the ideal sampler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B0F0"/>
                        </a:solidFill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solidFill>
                          <a:srgbClr val="00B0F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) 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𝑘𝑇</m:t>
                            </m:r>
                          </m:e>
                        </m:d>
                      </m:e>
                    </m:nary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𝑘𝑇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Laplace transform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𝑘𝑇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𝑘𝑠𝑇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>
                    <a:latin typeface="Arial" charset="0"/>
                  </a:rPr>
                  <a:t> </a:t>
                </a: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r>
                  <a:rPr lang="en-US" sz="1800" b="0" dirty="0" smtClean="0">
                    <a:ea typeface="Cambria Math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𝑠𝑇</m:t>
                        </m:r>
                      </m:sup>
                    </m:sSup>
                  </m:oMath>
                </a14:m>
                <a:endParaRPr lang="en-US" sz="1800" dirty="0">
                  <a:solidFill>
                    <a:srgbClr val="00B0F0"/>
                  </a:solidFill>
                  <a:latin typeface="Arial" charset="0"/>
                </a:endParaRP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r>
                  <a:rPr lang="en-US" sz="1800" dirty="0" smtClean="0">
                    <a:ea typeface="Cambria Math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𝑘𝑇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 - z-transformation </a:t>
                </a:r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64704"/>
                <a:ext cx="8712967" cy="2880320"/>
              </a:xfrm>
              <a:prstGeom prst="rect">
                <a:avLst/>
              </a:prstGeom>
              <a:blipFill rotWithShape="1">
                <a:blip r:embed="rId2"/>
                <a:stretch>
                  <a:fillRect l="-349" t="-211" b="-18316"/>
                </a:stretch>
              </a:blipFill>
              <a:ln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537655" y="3789040"/>
            <a:ext cx="22322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Examples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 txBox="1">
                <a:spLocks noChangeArrowheads="1"/>
              </p:cNvSpPr>
              <p:nvPr/>
            </p:nvSpPr>
            <p:spPr>
              <a:xfrm>
                <a:off x="267784" y="4293097"/>
                <a:ext cx="8696703" cy="237626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pPr marL="285750" indent="-28575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𝑘𝑇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𝑈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𝑘𝑇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>
                    <a:latin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84" y="4293097"/>
                <a:ext cx="8696703" cy="2376264"/>
              </a:xfrm>
              <a:prstGeom prst="rect">
                <a:avLst/>
              </a:prstGeom>
              <a:blipFill rotWithShape="1">
                <a:blip r:embed="rId3"/>
                <a:stretch>
                  <a:fillRect l="-420" b="-15051"/>
                </a:stretch>
              </a:blipFill>
              <a:ln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2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463749" y="188640"/>
            <a:ext cx="2380060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z-Transform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/>
              <p:cNvSpPr txBox="1">
                <a:spLocks noChangeArrowheads="1"/>
              </p:cNvSpPr>
              <p:nvPr/>
            </p:nvSpPr>
            <p:spPr>
              <a:xfrm>
                <a:off x="251520" y="764704"/>
                <a:ext cx="8712967" cy="590465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  <a:extLst>
                <a:ext uri="{909E8E84-426E-40DD-AFC4-6F175D3DCCD1}">
                  <a14:hiddenFill>
                    <a:solidFill>
                      <a:srgbClr val="00412D"/>
                    </a:solidFill>
                  </a14:hiddenFill>
                </a:ext>
              </a:ex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solidFill>
                      <a:srgbClr val="00B0F0"/>
                    </a:solidFill>
                    <a:latin typeface="Arial" charset="0"/>
                  </a:rPr>
                  <a:t>Laplace Transform</a:t>
                </a:r>
                <a:endParaRPr lang="en-US" sz="1800" dirty="0" smtClean="0">
                  <a:latin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𝑠𝑡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𝑑𝑡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</a:t>
                </a: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pPr marL="285750" indent="-285750" algn="l">
                  <a:buFont typeface="Arial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z-Transform</a:t>
                </a:r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𝑘𝑇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>
                    <a:latin typeface="Arial" charset="0"/>
                  </a:rPr>
                  <a:t> </a:t>
                </a: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r>
                  <a:rPr lang="en-US" sz="1800" dirty="0" smtClean="0">
                    <a:solidFill>
                      <a:srgbClr val="00B0F0"/>
                    </a:solidFill>
                    <a:latin typeface="Arial" charset="0"/>
                  </a:rPr>
                  <a:t>Comparison continuous vs. discrete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ℒ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sz="180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dirty="0" smtClean="0">
                    <a:solidFill>
                      <a:srgbClr val="00B0F0"/>
                    </a:solidFill>
                    <a:latin typeface="Arial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  <m:r>
                      <a:rPr lang="en-US" sz="1800" i="1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sz="1800" dirty="0">
                  <a:solidFill>
                    <a:srgbClr val="00B0F0"/>
                  </a:solidFill>
                  <a:latin typeface="Arial" charset="0"/>
                </a:endParaRP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r>
                  <a:rPr lang="en-US" sz="1800" dirty="0" smtClean="0">
                    <a:solidFill>
                      <a:srgbClr val="00B0F0"/>
                    </a:solidFill>
                    <a:latin typeface="Arial" charset="0"/>
                  </a:rPr>
                  <a:t>Relation between s and z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 and corresponds to a pole 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endParaRPr lang="en-US" sz="1800" i="1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𝑘𝑇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 is replaced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𝑘𝑇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𝑎𝑘𝑇</m:t>
                        </m:r>
                      </m:sup>
                    </m:sSup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𝑎𝑘𝑇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𝑎𝑇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 smtClean="0">
                  <a:solidFill>
                    <a:schemeClr val="tx1"/>
                  </a:solidFill>
                  <a:latin typeface="Arial" charset="0"/>
                </a:endParaRPr>
              </a:p>
              <a:p>
                <a:r>
                  <a:rPr lang="en-US" sz="1800" dirty="0" smtClean="0">
                    <a:latin typeface="Arial" charset="0"/>
                  </a:rPr>
                  <a:t>Which corresponds to a pole 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𝑎𝑇</m:t>
                        </m:r>
                      </m:sup>
                    </m:sSup>
                  </m:oMath>
                </a14:m>
                <a:r>
                  <a:rPr lang="en-US" sz="1800" dirty="0">
                    <a:latin typeface="Arial" charset="0"/>
                  </a:rPr>
                  <a:t>.</a:t>
                </a:r>
                <a:endParaRPr lang="en-US" sz="1800" dirty="0" smtClean="0">
                  <a:latin typeface="Arial" charset="0"/>
                </a:endParaRPr>
              </a:p>
              <a:p>
                <a:r>
                  <a:rPr lang="en-US" sz="1800" dirty="0" smtClean="0">
                    <a:latin typeface="Arial" charset="0"/>
                  </a:rPr>
                  <a:t>It </a:t>
                </a:r>
                <a:r>
                  <a:rPr lang="en-US" sz="1800" dirty="0">
                    <a:latin typeface="Arial" charset="0"/>
                  </a:rPr>
                  <a:t>is obvious a pole 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sz="1800" i="1" smtClean="0">
                        <a:latin typeface="Cambria Math"/>
                        <a:ea typeface="Cambria Math"/>
                      </a:rPr>
                      <m:t>𝑎</m:t>
                    </m:r>
                  </m:oMath>
                </a14:m>
                <a:r>
                  <a:rPr lang="en-US" sz="1800" i="1" dirty="0" smtClean="0">
                    <a:latin typeface="Arial" charset="0"/>
                  </a:rPr>
                  <a:t> </a:t>
                </a:r>
                <a:r>
                  <a:rPr lang="en-US" sz="1800" dirty="0" smtClean="0">
                    <a:latin typeface="Arial" charset="0"/>
                  </a:rPr>
                  <a:t>in s- plane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⇔</m:t>
                    </m:r>
                  </m:oMath>
                </a14:m>
                <a:r>
                  <a:rPr lang="en-US" sz="1800" i="1" dirty="0" smtClean="0">
                    <a:latin typeface="Arial" charset="0"/>
                  </a:rPr>
                  <a:t> </a:t>
                </a:r>
                <a:r>
                  <a:rPr lang="en-US" sz="1800" dirty="0">
                    <a:latin typeface="Arial" charset="0"/>
                  </a:rPr>
                  <a:t>a pole 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𝑎𝑇</m:t>
                        </m:r>
                      </m:sup>
                    </m:sSup>
                  </m:oMath>
                </a14:m>
                <a:r>
                  <a:rPr lang="en-US" sz="1800" i="1" dirty="0" smtClean="0">
                    <a:latin typeface="Arial" charset="0"/>
                  </a:rPr>
                  <a:t> </a:t>
                </a:r>
                <a:r>
                  <a:rPr lang="en-US" sz="1800" dirty="0" smtClean="0">
                    <a:latin typeface="Arial" charset="0"/>
                  </a:rPr>
                  <a:t>in discrete domain</a:t>
                </a:r>
              </a:p>
              <a:p>
                <a:endParaRPr lang="en-US" sz="1800" dirty="0">
                  <a:latin typeface="Arial" charset="0"/>
                </a:endParaRPr>
              </a:p>
              <a:p>
                <a:pPr algn="just"/>
                <a:r>
                  <a:rPr lang="en-US" sz="1800" b="1" dirty="0" smtClean="0">
                    <a:latin typeface="Arial" charset="0"/>
                  </a:rPr>
                  <a:t>General Expression</a:t>
                </a:r>
                <a:r>
                  <a:rPr lang="en-US" sz="1800" dirty="0" smtClean="0">
                    <a:latin typeface="Arial" charset="0"/>
                  </a:rPr>
                  <a:t>:</a:t>
                </a:r>
              </a:p>
              <a:p>
                <a:pPr algn="just"/>
                <a:r>
                  <a:rPr lang="en-US" sz="1800" dirty="0" smtClean="0">
                    <a:latin typeface="Arial" charset="0"/>
                  </a:rPr>
                  <a:t>Equivalent characteristics in the z-plane are related to those in the s-plane by</a:t>
                </a:r>
              </a:p>
              <a:p>
                <a:pPr algn="just"/>
                <a:endParaRPr lang="en-US" sz="1800" dirty="0" smtClean="0">
                  <a:latin typeface="Arial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800" dirty="0">
                  <a:latin typeface="Arial" charset="0"/>
                </a:endParaRPr>
              </a:p>
              <a:p>
                <a:endParaRPr lang="en-US" sz="18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64704"/>
                <a:ext cx="8712967" cy="5904656"/>
              </a:xfrm>
              <a:prstGeom prst="rect">
                <a:avLst/>
              </a:prstGeom>
              <a:blipFill rotWithShape="1">
                <a:blip r:embed="rId2"/>
                <a:stretch>
                  <a:fillRect l="-489" t="-3913"/>
                </a:stretch>
              </a:blipFill>
              <a:ln>
                <a:solidFill>
                  <a:srgbClr val="00B0F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412D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7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107505" y="174627"/>
            <a:ext cx="255986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Z-transform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/>
              <p:cNvSpPr txBox="1">
                <a:spLocks noChangeArrowheads="1"/>
              </p:cNvSpPr>
              <p:nvPr/>
            </p:nvSpPr>
            <p:spPr>
              <a:xfrm>
                <a:off x="107504" y="764704"/>
                <a:ext cx="8928992" cy="3672408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  <a:ex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Ideal </a:t>
                </a:r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sampler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  <a:latin typeface="Arial" charset="0"/>
                  </a:rPr>
                  <a:t>, series </a:t>
                </a:r>
                <a:r>
                  <a:rPr lang="en-US" sz="1800" dirty="0" smtClean="0">
                    <a:latin typeface="Arial" charset="0"/>
                  </a:rPr>
                  <a:t>of impulse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𝑟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𝑘𝑇</m:t>
                    </m:r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800" dirty="0" smtClean="0">
                  <a:latin typeface="Arial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𝑘𝑇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8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𝑘𝑇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𝑘𝑇</m:t>
                        </m:r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 smtClean="0">
                    <a:latin typeface="Arial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  <a:ea typeface="Cambria Math"/>
                        </a:rPr>
                        <m:t>ℒ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{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(</m:t>
                      </m:r>
                      <m:r>
                        <a:rPr lang="en-US" sz="1800" i="1">
                          <a:latin typeface="Cambria Math"/>
                        </a:rPr>
                        <m:t>𝑡</m:t>
                      </m:r>
                      <m:r>
                        <a:rPr lang="en-US" sz="1800" i="1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/>
                        </a:rPr>
                        <m:t>}=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800" i="1">
                              <a:latin typeface="Cambria Math"/>
                            </a:rPr>
                            <m:t>𝑟</m:t>
                          </m:r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latin typeface="Cambria Math"/>
                            </a:rPr>
                            <m:t>𝑘𝑇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1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𝑘𝑠𝑇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Now, we define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𝑧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𝑠𝑇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Arial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𝒵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{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𝑡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>
                        <a:latin typeface="Cambria Math"/>
                      </a:rPr>
                      <m:t>}=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  <m:r>
                          <a:rPr lang="en-US" sz="1800" i="1"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latin typeface="Cambria Math"/>
                          </a:rPr>
                          <m:t>𝑘𝑇</m:t>
                        </m:r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endParaRPr lang="en-US" sz="1800" dirty="0"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In general, </a:t>
                </a:r>
                <a:r>
                  <a:rPr lang="en-US" sz="1800" b="1" dirty="0" smtClean="0">
                    <a:latin typeface="Arial" charset="0"/>
                  </a:rPr>
                  <a:t>z-transform</a:t>
                </a:r>
                <a:r>
                  <a:rPr lang="en-US" sz="1800" dirty="0" smtClean="0">
                    <a:latin typeface="Arial" charset="0"/>
                  </a:rPr>
                  <a:t> of a function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𝑓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</a:rPr>
                      <m:t>𝑡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as </a:t>
                </a:r>
              </a:p>
              <a:p>
                <a:pPr algn="l"/>
                <a:endParaRPr lang="en-US" sz="18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{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1800" b="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US" sz="1800">
                          <a:latin typeface="Cambria Math"/>
                        </a:rPr>
                        <m:t>}=</m:t>
                      </m:r>
                      <m:r>
                        <m:rPr>
                          <m:nor/>
                        </m:rPr>
                        <a:rPr lang="en-US" sz="1800" b="0" i="1" smtClean="0">
                          <a:latin typeface="Cambria Math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800" b="0" i="1" smtClean="0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b="0" i="1" smtClean="0">
                          <a:latin typeface="Cambria Math"/>
                        </a:rPr>
                        <m:t>z</m:t>
                      </m:r>
                      <m:r>
                        <m:rPr>
                          <m:nor/>
                        </m:rPr>
                        <a:rPr lang="en-US" sz="1800" b="0" i="1" smtClean="0">
                          <a:latin typeface="Cambria Math"/>
                        </a:rPr>
                        <m:t>)</m:t>
                      </m:r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latin typeface="Cambria Math"/>
                            </a:rPr>
                            <m:t>𝑘𝑇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764704"/>
                <a:ext cx="8928992" cy="3672408"/>
              </a:xfrm>
              <a:prstGeom prst="rect">
                <a:avLst/>
              </a:prstGeom>
              <a:blipFill rotWithShape="1">
                <a:blip r:embed="rId2"/>
                <a:stretch>
                  <a:fillRect l="-477"/>
                </a:stretch>
              </a:blipFill>
              <a:ln>
                <a:solidFill>
                  <a:schemeClr val="accent2"/>
                </a:solidFill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 txBox="1">
                <a:spLocks noChangeArrowheads="1"/>
              </p:cNvSpPr>
              <p:nvPr/>
            </p:nvSpPr>
            <p:spPr>
              <a:xfrm>
                <a:off x="107504" y="4581128"/>
                <a:ext cx="4464496" cy="2262110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  <a:ex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Aria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1800" i="1" dirty="0" smtClean="0">
                    <a:latin typeface="Cambria Math"/>
                  </a:rPr>
                  <a:t>.</a:t>
                </a:r>
              </a:p>
              <a:p>
                <a:pPr algn="l"/>
                <a:endParaRPr lang="en-US" sz="1800" i="1" dirty="0" smtClean="0">
                  <a:latin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𝒵</m:t>
                      </m:r>
                      <m:r>
                        <a:rPr lang="en-US" sz="1800" i="1">
                          <a:latin typeface="Cambria Math"/>
                          <a:ea typeface="Cambria Math"/>
                        </a:rPr>
                        <m:t>{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</a:rPr>
                            <m:t>𝑎𝑡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1800">
                          <a:latin typeface="Cambria Math"/>
                        </a:rPr>
                        <m:t>}=</m:t>
                      </m:r>
                      <m:r>
                        <m:rPr>
                          <m:nor/>
                        </m:rPr>
                        <a:rPr lang="en-US" sz="1800" b="0" i="1" smtClean="0">
                          <a:latin typeface="Cambria Math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800" b="0" i="1" smtClean="0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b="0" i="1" smtClean="0">
                          <a:latin typeface="Cambria Math"/>
                        </a:rPr>
                        <m:t>z</m:t>
                      </m:r>
                      <m:r>
                        <m:rPr>
                          <m:nor/>
                        </m:rPr>
                        <a:rPr lang="en-US" sz="1800" b="0" i="1" smtClean="0">
                          <a:latin typeface="Cambria Math"/>
                        </a:rPr>
                        <m:t>)</m:t>
                      </m:r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𝑎𝑘𝑇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m:rPr>
                          <m:nor/>
                        </m:rPr>
                        <a:rPr lang="en-US" sz="1800" i="1">
                          <a:latin typeface="Cambria Math"/>
                        </a:rPr>
                        <m:t>)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𝑧𝑒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𝑎𝑇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1">
                          <a:latin typeface="Cambria Math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800" i="1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i="1">
                          <a:latin typeface="Cambria Math"/>
                        </a:rPr>
                        <m:t>z</m:t>
                      </m:r>
                      <m:r>
                        <m:rPr>
                          <m:nor/>
                        </m:rPr>
                        <a:rPr lang="en-US" sz="1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𝑧𝑒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𝑎𝑇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𝑎𝑇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581128"/>
                <a:ext cx="4464496" cy="2262110"/>
              </a:xfrm>
              <a:prstGeom prst="rect">
                <a:avLst/>
              </a:prstGeom>
              <a:blipFill rotWithShape="1">
                <a:blip r:embed="rId3"/>
                <a:stretch>
                  <a:fillRect l="-136" t="-1330"/>
                </a:stretch>
              </a:blipFill>
              <a:ln>
                <a:solidFill>
                  <a:schemeClr val="accent2"/>
                </a:solidFill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 txBox="1">
                <a:spLocks noChangeArrowheads="1"/>
              </p:cNvSpPr>
              <p:nvPr/>
            </p:nvSpPr>
            <p:spPr>
              <a:xfrm>
                <a:off x="4716016" y="4595890"/>
                <a:ext cx="4320480" cy="2247348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  <a:ex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1800" dirty="0" smtClean="0"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1400" b="0" i="1" smtClean="0">
                            <a:latin typeface="Cambria Math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400" dirty="0">
                    <a:latin typeface="Aria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𝑡</m:t>
                    </m:r>
                    <m:r>
                      <a:rPr lang="en-US" sz="14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1400" i="1" dirty="0">
                    <a:latin typeface="Cambria Math"/>
                  </a:rPr>
                  <a:t>.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sz="1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sz="1400" i="1" dirty="0" smtClean="0">
                  <a:latin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i="1">
                          <a:latin typeface="Cambria Math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400" i="1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400" i="1">
                          <a:latin typeface="Cambria Math"/>
                        </a:rPr>
                        <m:t>z</m:t>
                      </m:r>
                      <m:r>
                        <a:rPr lang="en-US" sz="14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𝑗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  <m:r>
                                    <a:rPr lang="en-US" sz="14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  <m:r>
                            <a:rPr lang="en-US" sz="1400" i="1">
                              <a:latin typeface="Cambria Math"/>
                            </a:rPr>
                            <m:t>𝑗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i="1" smtClean="0">
                                  <a:latin typeface="Cambria Math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4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 smtClean="0">
                  <a:latin typeface="Arial" charset="0"/>
                  <a:ea typeface="Cambria Math"/>
                </a:endParaRPr>
              </a:p>
              <a:p>
                <a:r>
                  <a:rPr lang="en-US" sz="1400" dirty="0" smtClean="0">
                    <a:latin typeface="Arial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𝑧</m:t>
                        </m:r>
                        <m:func>
                          <m:func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sz="1400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𝑧</m:t>
                        </m:r>
                        <m:func>
                          <m:funcPr>
                            <m:ctrlPr>
                              <a:rPr lang="en-US" sz="1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sz="14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</m:func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+1</m:t>
                        </m:r>
                      </m:den>
                    </m:f>
                  </m:oMath>
                </a14:m>
                <a:endParaRPr lang="en-US" sz="1400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5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595890"/>
                <a:ext cx="4320480" cy="2247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91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107505" y="174627"/>
            <a:ext cx="255986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412D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Arial" charset="0"/>
              </a:rPr>
              <a:t>Inverse Z-transform</a:t>
            </a:r>
            <a:endParaRPr lang="en-US" sz="1800" b="1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/>
              <p:cNvSpPr txBox="1">
                <a:spLocks noChangeArrowheads="1"/>
              </p:cNvSpPr>
              <p:nvPr/>
            </p:nvSpPr>
            <p:spPr>
              <a:xfrm>
                <a:off x="107504" y="764704"/>
                <a:ext cx="8928992" cy="3672408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  <a:ex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latin typeface="Arial" charset="0"/>
                  </a:rPr>
                  <a:t>Direct Division Method</a:t>
                </a: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From definition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1800" dirty="0" smtClean="0">
                  <a:latin typeface="Arial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latin typeface="Cambria Math"/>
                            </a:rPr>
                            <m:t>𝑘𝑇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i="1" dirty="0" smtClean="0">
                  <a:latin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</m:t>
                      </m:r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𝑇</m:t>
                          </m:r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+…+</m:t>
                      </m:r>
                      <m:r>
                        <a:rPr lang="en-US" sz="18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𝑘𝑇</m:t>
                          </m:r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Or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1800" i="1">
                              <a:latin typeface="Cambria Math"/>
                            </a:rPr>
                            <m:t>(</m:t>
                          </m:r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  <m:r>
                            <a:rPr lang="en-US" sz="1800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+…+</m:t>
                      </m:r>
                      <m:r>
                        <a:rPr lang="en-US" sz="18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endParaRPr lang="en-US" sz="1800" dirty="0" smtClean="0"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Therefore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𝑘𝑇</m:t>
                        </m:r>
                      </m:e>
                    </m:d>
                  </m:oMath>
                </a14:m>
                <a:r>
                  <a:rPr lang="en-US" sz="1800" dirty="0" smtClean="0">
                    <a:latin typeface="Arial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 smtClean="0">
                    <a:latin typeface="Aria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=0, 1, 2, …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can be determined by inspection.</a:t>
                </a:r>
                <a:endParaRPr lang="en-US" sz="1800" dirty="0">
                  <a:latin typeface="Arial" charset="0"/>
                </a:endParaRPr>
              </a:p>
              <a:p>
                <a:pPr algn="l"/>
                <a:endParaRPr lang="en-US" sz="1800" dirty="0" smtClean="0"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764704"/>
                <a:ext cx="8928992" cy="3672408"/>
              </a:xfrm>
              <a:prstGeom prst="rect">
                <a:avLst/>
              </a:prstGeom>
              <a:blipFill rotWithShape="1">
                <a:blip r:embed="rId2"/>
                <a:stretch>
                  <a:fillRect l="-477"/>
                </a:stretch>
              </a:blipFill>
              <a:ln>
                <a:solidFill>
                  <a:schemeClr val="accent2"/>
                </a:solidFill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 txBox="1">
                <a:spLocks noChangeArrowheads="1"/>
              </p:cNvSpPr>
              <p:nvPr/>
            </p:nvSpPr>
            <p:spPr>
              <a:xfrm>
                <a:off x="68136" y="4581128"/>
                <a:ext cx="8968360" cy="2262110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  <a:ex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1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0" i="1" smtClean="0">
                        <a:latin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sz="1800" b="0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1800" b="0" i="1" smtClean="0">
                        <a:latin typeface="Cambria Math"/>
                      </a:rPr>
                      <m:t>z</m:t>
                    </m:r>
                    <m:r>
                      <m:rPr>
                        <m:nor/>
                      </m:rPr>
                      <a:rPr lang="en-US" sz="1800" b="0" smtClean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18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10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</a:rPr>
                          <m:t>+5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−1)(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−0.2) 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1800" dirty="0">
                    <a:latin typeface="Arial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=0, 1, 2, 3, 4</m:t>
                    </m:r>
                  </m:oMath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Rewrite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1">
                          <a:latin typeface="Cambria Math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800" i="1">
                          <a:latin typeface="Cambria Math"/>
                        </a:rPr>
                        <m:t>z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 i="1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</a:rPr>
                            <m:t>+5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/>
                            </a:rPr>
                            <m:t>1−1.2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</a:rPr>
                            <m:t>+0.2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And dividing directly, then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𝑋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10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+17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+18.4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+18.68</m:t>
                      </m:r>
                      <m:sSup>
                        <m:sSupPr>
                          <m:ctrlPr>
                            <a:rPr lang="en-US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1800" b="0" i="1" smtClean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sz="1800" dirty="0" smtClean="0">
                  <a:latin typeface="Arial" charset="0"/>
                </a:endParaRPr>
              </a:p>
              <a:p>
                <a:pPr algn="l"/>
                <a:r>
                  <a:rPr lang="en-US" sz="1800" dirty="0" smtClean="0">
                    <a:latin typeface="Arial" charset="0"/>
                  </a:rPr>
                  <a:t>By comparing infinite series,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=10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=17,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=18.4</m:t>
                    </m:r>
                  </m:oMath>
                </a14:m>
                <a:r>
                  <a:rPr lang="en-US" sz="1800" dirty="0" smtClean="0">
                    <a:latin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=18.68</m:t>
                    </m:r>
                  </m:oMath>
                </a14:m>
                <a:endParaRPr lang="en-US" sz="1800" dirty="0" smtClean="0"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" y="4581128"/>
                <a:ext cx="8968360" cy="2262110"/>
              </a:xfrm>
              <a:prstGeom prst="rect">
                <a:avLst/>
              </a:prstGeom>
              <a:blipFill rotWithShape="1">
                <a:blip r:embed="rId3"/>
                <a:stretch>
                  <a:fillRect l="-407" b="-1862"/>
                </a:stretch>
              </a:blipFill>
              <a:ln>
                <a:solidFill>
                  <a:schemeClr val="accent2"/>
                </a:solidFill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8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5086</Words>
  <Application>Microsoft Office PowerPoint</Application>
  <PresentationFormat>On-screen Show (4:3)</PresentationFormat>
  <Paragraphs>390</Paragraphs>
  <Slides>33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Digital Control and Automatic Control  Revision</vt:lpstr>
      <vt:lpstr>PowerPoint Presentation</vt:lpstr>
      <vt:lpstr>Relation between transfer function and convolution integral</vt:lpstr>
      <vt:lpstr>Laplace Transform</vt:lpstr>
      <vt:lpstr>Inverse Laplace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 value/Final value theorem</vt:lpstr>
      <vt:lpstr>PowerPoint Presentation</vt:lpstr>
      <vt:lpstr>Elements of electric circuits</vt:lpstr>
      <vt:lpstr>Elements of electric circuits</vt:lpstr>
      <vt:lpstr>Stability</vt:lpstr>
      <vt:lpstr>Examples</vt:lpstr>
      <vt:lpstr>PowerPoint Presentation</vt:lpstr>
      <vt:lpstr>PID Controller Design</vt:lpstr>
      <vt:lpstr>State Feedback </vt:lpstr>
      <vt:lpstr>Controllability </vt:lpstr>
      <vt:lpstr>Controllability </vt:lpstr>
      <vt:lpstr>Observability </vt:lpstr>
      <vt:lpstr>Observability </vt:lpstr>
      <vt:lpstr>Optimal/State feedback Controller Design Example</vt:lpstr>
      <vt:lpstr>PowerPoint Presentation</vt:lpstr>
      <vt:lpstr>PowerPoint Presentation</vt:lpstr>
      <vt:lpstr>PowerPoint Presentation</vt:lpstr>
      <vt:lpstr>PowerPoint Presentation</vt:lpstr>
      <vt:lpstr>Optimal Controller Design Example</vt:lpstr>
      <vt:lpstr>Optimal Controller Design Example</vt:lpstr>
      <vt:lpstr>Digital Control and Automatic Control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1.1   Shearing stresses in fluids</dc:title>
  <dc:creator>scott</dc:creator>
  <cp:lastModifiedBy>Sanghyuk Lee</cp:lastModifiedBy>
  <cp:revision>71</cp:revision>
  <dcterms:created xsi:type="dcterms:W3CDTF">2009-09-02T11:05:12Z</dcterms:created>
  <dcterms:modified xsi:type="dcterms:W3CDTF">2017-12-08T05:25:50Z</dcterms:modified>
</cp:coreProperties>
</file>