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4" r:id="rId2"/>
    <p:sldId id="372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3" r:id="rId22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8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5F1F92E-FF88-48A8-9E40-99B6465452B5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88F2B84-E6DF-4D06-86F5-492948722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0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F005718-EB41-4D56-84C2-0BDE8003F3E7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44AF913-3BB1-4E3E-B691-4B4554C10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7548-1FEA-4B0B-A64B-394C5AD8E3FA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04F2E-098A-42B1-96CD-811571F03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2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A3FA4-EE71-466F-9A98-3C8D1FC4B67B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29640-A197-4507-96DE-858B33602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3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A295-033E-4920-BF9D-2944B0BD817F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04280-54EB-41F2-829F-127388E05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BDFE4-F9C8-45F5-A890-2CCA68CAC608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568A-EA83-4B07-8146-CBAE61FD9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4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4814-9467-4080-9BC0-7BB693CBA7B8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9A554-9551-4B89-B36B-599E78CA4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F8273-BD64-4652-92DF-D421BDFC27A7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CAA18-D131-4A4A-B9C4-525BDE450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EE45B-FA1D-49B5-B347-DB40172DB3D7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0381F-0B4A-49FF-AE5B-609B09DD5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2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E7581-1113-4E5E-A805-F877C60BAF50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AC460-5532-4D62-9FD0-542DF692C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F4279-0E02-49BC-B987-BC81127A77E0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83F68-760B-4135-83CF-DA5A406B9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6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0AABD-9131-49D1-A585-41D9531705C3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9700E-5EC3-4F61-A060-58C97A8E8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A921A-F754-45AA-8CD7-AD3FAA1C1151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7D37E-076C-4A72-A985-99B8F2B70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5B4948-CE2E-4CDE-AC71-6D16AC41A053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7C888E-5E9A-4CF0-92A6-DB8472E46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ghyuk.Lee@xjtl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2.png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180.png"/><Relationship Id="rId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0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230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anghyuk.Lee@xjtlu.edu.c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752600" y="1447800"/>
            <a:ext cx="5562600" cy="76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accent3"/>
                </a:solidFill>
                <a:latin typeface="+mn-lt"/>
                <a:ea typeface="ＭＳ Ｐゴシック" pitchFamily="-108" charset="-128"/>
              </a:rPr>
              <a:t>State Space and Integrated System - Lecture 4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96913" y="2819400"/>
            <a:ext cx="7772400" cy="2514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hlinkClick r:id="rId3"/>
              </a:rPr>
              <a:t>Sanghyuk.Lee@xjtlu.edu.cn</a:t>
            </a:r>
            <a:endParaRPr lang="en-US" dirty="0" smtClean="0"/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Tel: 8816-1415</a:t>
            </a:r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 dirty="0" smtClean="0"/>
              <a:t>Department of Electrical and Electronic Engineering</a:t>
            </a:r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 dirty="0" smtClean="0"/>
              <a:t>XJTLU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Full State Feedback Controller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Full state feedback is not possible(in general), observer needs to make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54" t="-5882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EHUZV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8"/>
          <a:stretch/>
        </p:blipFill>
        <p:spPr bwMode="auto">
          <a:xfrm>
            <a:off x="465927" y="1756302"/>
            <a:ext cx="8229600" cy="486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0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Controllability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Complete controllable if there exists an unconstrained control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that can transfer any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to any other desired location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in a finite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54" t="-2367" r="-762" b="-88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404" y="2132856"/>
                <a:ext cx="70567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/>
                  </a:rPr>
                  <a:t>For the system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dirty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b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𝑨</m:t>
                      </m:r>
                      <m:r>
                        <a:rPr lang="en-US" b="1" dirty="0">
                          <a:latin typeface="Cambria Math"/>
                        </a:rPr>
                        <m:t>𝐱</m:t>
                      </m:r>
                      <m:r>
                        <a:rPr lang="en-US" b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𝑩</m:t>
                      </m:r>
                      <m:r>
                        <a:rPr lang="en-US" i="1" dirty="0">
                          <a:latin typeface="Cambria Math"/>
                        </a:rPr>
                        <m:t>𝑢</m:t>
                      </m:r>
                      <m:r>
                        <a:rPr lang="en-US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2132856"/>
                <a:ext cx="705678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778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6622" y="2993268"/>
                <a:ext cx="7056784" cy="1235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/>
                  </a:rPr>
                  <a:t>Determine whether the system is controllable by </a:t>
                </a:r>
              </a:p>
              <a:p>
                <a:endParaRPr lang="en-US" dirty="0" smtClean="0">
                  <a:latin typeface="Cambria Math"/>
                </a:endParaRPr>
              </a:p>
              <a:p>
                <a:pPr algn="ctr"/>
                <a:r>
                  <a:rPr lang="en-US" b="1" dirty="0" smtClean="0"/>
                  <a:t>Rank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b="1" i="1" dirty="0">
                            <a:latin typeface="Cambria Math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/>
                          </a:rPr>
                          <m:t> …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dirty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is number of inputs.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2" y="2993268"/>
                <a:ext cx="7056784" cy="1235979"/>
              </a:xfrm>
              <a:prstGeom prst="rect">
                <a:avLst/>
              </a:prstGeom>
              <a:blipFill rotWithShape="1">
                <a:blip r:embed="rId5"/>
                <a:stretch>
                  <a:fillRect l="-691" t="-295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9542" y="4437112"/>
                <a:ext cx="8196914" cy="2343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 </a:t>
                </a:r>
                <a:r>
                  <a:rPr lang="en-US" dirty="0" smtClean="0"/>
                  <a:t>For SISO system, controllability matrix 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 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𝑨𝑩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…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Satisfies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square matrix.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</a:p>
              <a:p>
                <a:endParaRPr lang="en-US" dirty="0" smtClean="0"/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nonsingular, invertible, determinant is not zero </a:t>
                </a:r>
              </a:p>
              <a:p>
                <a:endParaRPr lang="en-US" dirty="0"/>
              </a:p>
              <a:p>
                <a:r>
                  <a:rPr lang="en-US" dirty="0" smtClean="0"/>
                  <a:t>Then, system is controllable.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42" y="4437112"/>
                <a:ext cx="8196914" cy="2343975"/>
              </a:xfrm>
              <a:prstGeom prst="rect">
                <a:avLst/>
              </a:prstGeom>
              <a:blipFill rotWithShape="1">
                <a:blip r:embed="rId6"/>
                <a:stretch>
                  <a:fillRect l="-670" t="-1302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3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Controllability </a:t>
            </a:r>
            <a:endParaRPr lang="en-US" sz="2400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095" y="836712"/>
            <a:ext cx="166129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584" y="1412776"/>
                <a:ext cx="6775701" cy="87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Consider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775701" cy="871970"/>
              </a:xfrm>
              <a:prstGeom prst="rect">
                <a:avLst/>
              </a:prstGeom>
              <a:blipFill rotWithShape="1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1673" y="2564904"/>
                <a:ext cx="745967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𝑩</m:t>
                        </m:r>
                        <m:r>
                          <a:rPr lang="en-US" b="1" i="1" dirty="0">
                            <a:latin typeface="Cambria Math"/>
                          </a:rPr>
                          <m:t>  </m:t>
                        </m:r>
                        <m:r>
                          <a:rPr lang="en-US" b="1" i="1" dirty="0">
                            <a:latin typeface="Cambria Math"/>
                          </a:rPr>
                          <m:t>𝑨𝑩</m:t>
                        </m:r>
                        <m:r>
                          <a:rPr lang="en-US" b="1" i="1" dirty="0">
                            <a:latin typeface="Cambria Math"/>
                          </a:rPr>
                          <m:t>  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dirty="0">
                            <a:latin typeface="Cambria Math"/>
                          </a:rPr>
                          <m:t>𝑩</m:t>
                        </m:r>
                        <m:r>
                          <a:rPr lang="en-US" b="1" i="1" dirty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then determinant 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3" y="2564904"/>
                <a:ext cx="7459671" cy="972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64088" y="3717032"/>
                <a:ext cx="3672408" cy="24011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dirty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𝑢</m:t>
                      </m:r>
                      <m:r>
                        <a:rPr lang="en-US" b="1" dirty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dirty="0" smtClean="0">
                  <a:latin typeface="Cambria Math"/>
                </a:endParaRPr>
              </a:p>
              <a:p>
                <a:endParaRPr lang="en-US" b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 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𝑨𝑩</m:t>
                          </m:r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,  </m:t>
                      </m:r>
                      <m:r>
                        <a:rPr lang="en-US" b="1" i="1" dirty="0" smtClean="0">
                          <a:latin typeface="Cambria Math"/>
                        </a:rPr>
                        <m:t>𝒅𝒆𝒕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System is controllable </a:t>
                </a:r>
                <a:r>
                  <a:rPr lang="en-US" dirty="0" smtClean="0"/>
                  <a:t>!!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717032"/>
                <a:ext cx="3672408" cy="2401170"/>
              </a:xfrm>
              <a:prstGeom prst="rect">
                <a:avLst/>
              </a:prstGeom>
              <a:blipFill rotWithShape="1">
                <a:blip r:embed="rId5"/>
                <a:stretch>
                  <a:fillRect l="-1325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AABSPFJ0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5"/>
          <a:stretch/>
        </p:blipFill>
        <p:spPr bwMode="auto">
          <a:xfrm>
            <a:off x="323528" y="3723226"/>
            <a:ext cx="4906888" cy="271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1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Observability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Complete observable if and only if there exists a finite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can be determined from the observation history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y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given the control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0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54" t="-2367" b="-88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404" y="2132856"/>
                <a:ext cx="70567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/>
                  </a:rPr>
                  <a:t>For the system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𝑪</m:t>
                    </m:r>
                    <m:r>
                      <a:rPr lang="en-US" b="1" i="0" smtClean="0">
                        <a:latin typeface="Cambria Math"/>
                      </a:rPr>
                      <m:t>𝐱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2132856"/>
                <a:ext cx="705678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77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6622" y="2993268"/>
                <a:ext cx="7056784" cy="19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/>
                  </a:rPr>
                  <a:t>Determine whether the system is observable by </a:t>
                </a:r>
              </a:p>
              <a:p>
                <a:endParaRPr lang="en-US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dirty="0" smtClean="0">
                                    <a:latin typeface="Cambria Math"/>
                                  </a:rPr>
                                  <m:t>𝑪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dirty="0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dirty="0" smtClean="0">
                                          <a:latin typeface="Cambria Math"/>
                                        </a:rPr>
                                        <m:t>𝑪</m:t>
                                      </m:r>
                                      <m:r>
                                        <a:rPr lang="en-US" b="1" i="1" dirty="0" smtClean="0">
                                          <a:latin typeface="Cambria Math"/>
                                        </a:rPr>
                                        <m:t>𝑨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dirty="0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𝑪</m:t>
                                </m:r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 Then what is detectable ?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2" y="2993268"/>
                <a:ext cx="7056784" cy="1943802"/>
              </a:xfrm>
              <a:prstGeom prst="rect">
                <a:avLst/>
              </a:prstGeom>
              <a:blipFill rotWithShape="1">
                <a:blip r:embed="rId5"/>
                <a:stretch>
                  <a:fillRect l="-691" t="-1881" b="-4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6810" y="5103674"/>
                <a:ext cx="819691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dirty="0" smtClean="0"/>
                  <a:t> is full rank,  </a:t>
                </a:r>
              </a:p>
              <a:p>
                <a:endParaRPr lang="en-US" dirty="0" smtClean="0"/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nonsingular, invertible, determinant is not zero </a:t>
                </a:r>
              </a:p>
              <a:p>
                <a:endParaRPr lang="en-US" dirty="0"/>
              </a:p>
              <a:p>
                <a:r>
                  <a:rPr lang="en-US" dirty="0" smtClean="0"/>
                  <a:t>Then, system is observable.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0" y="5103674"/>
                <a:ext cx="8196914" cy="1477328"/>
              </a:xfrm>
              <a:prstGeom prst="rect">
                <a:avLst/>
              </a:prstGeom>
              <a:blipFill rotWithShape="1">
                <a:blip r:embed="rId6"/>
                <a:stretch>
                  <a:fillRect l="-669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4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err="1">
                <a:solidFill>
                  <a:srgbClr val="0070C0"/>
                </a:solidFill>
              </a:rPr>
              <a:t>Observability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095" y="836712"/>
            <a:ext cx="166129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584" y="1412776"/>
                <a:ext cx="6775701" cy="87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Consider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775701" cy="871970"/>
              </a:xfrm>
              <a:prstGeom prst="rect">
                <a:avLst/>
              </a:prstGeom>
              <a:blipFill rotWithShape="1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3567" y="2472446"/>
                <a:ext cx="578793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dirty="0">
                                  <a:latin typeface="Cambria Math"/>
                                </a:rPr>
                                <m:t>𝑪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dirty="0">
                                        <a:latin typeface="Cambria Math"/>
                                      </a:rPr>
                                      <m:t>𝑪</m:t>
                                    </m:r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dirty="0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𝑪</m:t>
                              </m:r>
                              <m:sSup>
                                <m:s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then determinant 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2472446"/>
                <a:ext cx="5787931" cy="11128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41961" y="3284984"/>
                <a:ext cx="4392488" cy="34134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dirty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𝑢</m:t>
                      </m:r>
                      <m:r>
                        <a:rPr lang="en-US" b="1" dirty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dirty="0" smtClean="0">
                  <a:latin typeface="Cambria Math"/>
                </a:endParaRPr>
              </a:p>
              <a:p>
                <a:endParaRPr lang="en-US" b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 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𝑨𝑩</m:t>
                          </m:r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,  </m:t>
                      </m:r>
                      <m:r>
                        <a:rPr lang="en-US" b="1" i="1" dirty="0" smtClean="0">
                          <a:latin typeface="Cambria Math"/>
                        </a:rPr>
                        <m:t>𝒅𝒆𝒕</m:t>
                      </m:r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dirty="0" smtClean="0">
                                    <a:latin typeface="Cambria Math"/>
                                  </a:rPr>
                                  <m:t>𝑪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𝑪𝑨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latin typeface="Cambria Math"/>
                        </a:rPr>
                        <m:t>𝒅𝒆𝒕</m:t>
                      </m:r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Hence, System is not controllable and observable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61" y="3284984"/>
                <a:ext cx="4392488" cy="3413499"/>
              </a:xfrm>
              <a:prstGeom prst="rect">
                <a:avLst/>
              </a:prstGeom>
              <a:blipFill rotWithShape="1">
                <a:blip r:embed="rId5"/>
                <a:stretch>
                  <a:fillRect l="-968" b="-17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AABSPFK0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8"/>
          <a:stretch/>
        </p:blipFill>
        <p:spPr bwMode="auto">
          <a:xfrm>
            <a:off x="245095" y="3717032"/>
            <a:ext cx="4254897" cy="311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3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434084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State Feedback Controller 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65517" y="309136"/>
                <a:ext cx="3456384" cy="163121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State feedback controller </a:t>
                </a:r>
                <a:endParaRPr lang="en-US" sz="2000" b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  <m:r>
                      <a:rPr lang="en-US" sz="2000" b="1" i="0" dirty="0" smtClean="0">
                        <a:latin typeface="Cambria Math"/>
                      </a:rPr>
                      <m:t>=−</m:t>
                    </m:r>
                    <m:r>
                      <a:rPr lang="en-US" sz="2000" b="1" i="0" dirty="0" smtClean="0">
                        <a:latin typeface="Cambria Math"/>
                      </a:rPr>
                      <m:t>𝐊𝐱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 smtClean="0"/>
                  <a:t>Design key point : how to get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𝐊</m:t>
                    </m:r>
                  </m:oMath>
                </a14:m>
                <a:endParaRPr lang="en-US" sz="2000" dirty="0" smtClean="0"/>
              </a:p>
              <a:p>
                <a:pPr algn="ctr"/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17" y="309136"/>
                <a:ext cx="3456384" cy="1631216"/>
              </a:xfrm>
              <a:prstGeom prst="rect">
                <a:avLst/>
              </a:prstGeom>
              <a:blipFill rotWithShape="1">
                <a:blip r:embed="rId3"/>
                <a:stretch>
                  <a:fillRect l="-1406" t="-148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EHUZZ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6"/>
          <a:stretch/>
        </p:blipFill>
        <p:spPr bwMode="auto">
          <a:xfrm>
            <a:off x="107504" y="1124744"/>
            <a:ext cx="538107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5517" y="2132856"/>
                <a:ext cx="3456384" cy="440120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Separation principle</a:t>
                </a:r>
              </a:p>
              <a:p>
                <a:r>
                  <a:rPr lang="en-US" sz="2000" dirty="0" smtClean="0"/>
                  <a:t>Full state feedback + Observer Design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Two design occur independent, this provides the proof. 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Closed loop system</a:t>
                </a:r>
              </a:p>
              <a:p>
                <a:endParaRPr lang="en-US" sz="2000" b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 dirty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1" i="0" dirty="0" smtClean="0"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latin typeface="Cambria Math"/>
                        </a:rPr>
                        <m:t>𝑨</m:t>
                      </m:r>
                      <m:r>
                        <a:rPr lang="en-US" sz="2000" b="1" i="0" dirty="0" smtClean="0">
                          <a:latin typeface="Cambria Math"/>
                        </a:rPr>
                        <m:t>𝐱</m:t>
                      </m:r>
                      <m:r>
                        <a:rPr lang="en-US" sz="2000" b="1" i="0" dirty="0" smtClean="0">
                          <a:latin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</a:rPr>
                        <m:t>𝑩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  <m:r>
                      <a:rPr lang="en-US" sz="2000" b="1" i="0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𝑩</m:t>
                    </m:r>
                    <m:r>
                      <a:rPr lang="en-US" sz="2000" b="1" i="0" dirty="0" smtClean="0">
                        <a:latin typeface="Cambria Math"/>
                      </a:rPr>
                      <m:t>𝐊𝐱</m:t>
                    </m:r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sz="2000" b="1" i="0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sz="2000" b="1" i="0" dirty="0" smtClean="0">
                            <a:latin typeface="Cambria Math"/>
                          </a:rPr>
                          <m:t>𝐊</m:t>
                        </m:r>
                      </m:e>
                    </m:d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det</m:t>
                    </m:r>
                    <m:r>
                      <a:rPr lang="en-US" sz="2000" b="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0" i="1" dirty="0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sz="2000" b="1" i="0" dirty="0" smtClean="0">
                        <a:latin typeface="Cambria Math"/>
                        <a:ea typeface="Cambria Math"/>
                      </a:rPr>
                      <m:t>𝐈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𝑨</m:t>
                        </m:r>
                        <m:r>
                          <a:rPr lang="en-US" sz="2000" b="1" i="0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lang="en-US" sz="2000" b="1" i="0" dirty="0" smtClean="0">
                            <a:latin typeface="Cambria Math"/>
                            <a:ea typeface="Cambria Math"/>
                          </a:rPr>
                          <m:t>𝐊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)=0</m:t>
                    </m:r>
                  </m:oMath>
                </a14:m>
                <a:endParaRPr lang="en-US" sz="2000" dirty="0" smtClean="0"/>
              </a:p>
              <a:p>
                <a:pPr algn="ctr"/>
                <a:r>
                  <a:rPr lang="en-US" sz="2000" dirty="0" smtClean="0"/>
                  <a:t>Satisfy closed loop eigenvalues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17" y="2132856"/>
                <a:ext cx="3456384" cy="4401205"/>
              </a:xfrm>
              <a:prstGeom prst="rect">
                <a:avLst/>
              </a:prstGeom>
              <a:blipFill rotWithShape="1">
                <a:blip r:embed="rId5"/>
                <a:stretch>
                  <a:fillRect l="-1757" t="-552" r="-1933" b="-138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1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1319064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6263" y="2636912"/>
                <a:ext cx="5353230" cy="407547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State feedback controller </a:t>
                </a:r>
                <a:endParaRPr lang="en-US" sz="2000" b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𝑢</m:t>
                      </m:r>
                      <m:r>
                        <a:rPr lang="en-US" sz="2000" b="1" i="0" dirty="0" smtClean="0">
                          <a:latin typeface="Cambria Math"/>
                        </a:rPr>
                        <m:t>=−</m:t>
                      </m:r>
                      <m:r>
                        <a:rPr lang="en-US" sz="2000" b="1" i="0" dirty="0" smtClean="0">
                          <a:latin typeface="Cambria Math"/>
                        </a:rPr>
                        <m:t>𝐊𝐱</m:t>
                      </m:r>
                      <m:r>
                        <a:rPr lang="en-US" sz="2000" b="1" i="0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US" sz="2000" b="1" dirty="0" smtClean="0"/>
              </a:p>
              <a:p>
                <a:pPr algn="ctr"/>
                <a:endParaRPr lang="en-US" sz="2000" b="1" dirty="0" smtClean="0"/>
              </a:p>
              <a:p>
                <a:pPr algn="ctr"/>
                <a:r>
                  <a:rPr lang="en-US" sz="2000" dirty="0" smtClean="0"/>
                  <a:t>Closed loop system is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b="1" dirty="0">
                        <a:latin typeface="Cambria Math"/>
                      </a:rPr>
                      <m:t>𝐊𝐱</m:t>
                    </m:r>
                    <m:r>
                      <a:rPr lang="en-US" sz="2000" b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latin typeface="Cambria Math"/>
                          </a:rPr>
                          <m:t>𝑩</m:t>
                        </m:r>
                        <m:r>
                          <a:rPr lang="en-US" sz="2000" b="1" dirty="0">
                            <a:latin typeface="Cambria Math"/>
                          </a:rPr>
                          <m:t>𝐊</m:t>
                        </m:r>
                      </m:e>
                    </m:d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 smtClean="0"/>
                  <a:t>State feedback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  <m:r>
                            <a:rPr lang="en-US" sz="2000" b="1" dirty="0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sz="2000" b="1" dirty="0">
                              <a:latin typeface="Cambria Math"/>
                            </a:rPr>
                            <m:t>𝐊</m:t>
                          </m:r>
                        </m:e>
                      </m:d>
                      <m:r>
                        <a:rPr lang="en-US" sz="2000" b="1" i="0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−2−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000" b="0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2000" b="0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dirty="0" smtClean="0"/>
                  <a:t>And characteristic equation is</a:t>
                </a:r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/>
                              <a:ea typeface="Cambria Math"/>
                            </a:rPr>
                            <m:t>λ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000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sz="2000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  <m:r>
                                <a:rPr lang="en-US" sz="2000" b="1" dirty="0">
                                  <a:latin typeface="Cambria Math"/>
                                  <a:ea typeface="Cambria Math"/>
                                </a:rPr>
                                <m:t>𝐊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5+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3" y="2636912"/>
                <a:ext cx="5353230" cy="4075475"/>
              </a:xfrm>
              <a:prstGeom prst="rect">
                <a:avLst/>
              </a:prstGeom>
              <a:blipFill rotWithShape="1">
                <a:blip r:embed="rId3"/>
                <a:stretch>
                  <a:fillRect l="-909" t="-59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263" y="646413"/>
                <a:ext cx="5029631" cy="1810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Consider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+5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3" y="646413"/>
                <a:ext cx="5029631" cy="1810817"/>
              </a:xfrm>
              <a:prstGeom prst="rect">
                <a:avLst/>
              </a:prstGeom>
              <a:blipFill rotWithShape="1">
                <a:blip r:embed="rId4"/>
                <a:stretch>
                  <a:fillRect l="-1091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19629" y="1023460"/>
                <a:ext cx="3502271" cy="5703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We seek rapid response with low overshoot (</a:t>
                </a:r>
                <a:r>
                  <a:rPr lang="en-US" sz="2000" dirty="0" err="1" smtClean="0"/>
                  <a:t>cf</a:t>
                </a:r>
                <a:r>
                  <a:rPr lang="en-US" sz="2000" dirty="0" smtClean="0"/>
                  <a:t> Ch5 equ5.18 and Table 5.2)</a:t>
                </a:r>
              </a:p>
              <a:p>
                <a:endParaRPr lang="en-US" sz="2000" b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dirty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𝜁</m:t>
                      </m:r>
                      <m:sSub>
                        <m:sSub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𝜁</m:t>
                      </m:r>
                      <m:sSub>
                        <m:sSub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1600" dirty="0" smtClean="0"/>
                  <a:t>We 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𝜁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=0.8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for minimal overshoot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/>
                  <a:t> to meet the settling time requirement.</a:t>
                </a:r>
              </a:p>
              <a:p>
                <a:pPr algn="ctr"/>
                <a:r>
                  <a:rPr lang="en-US" sz="1600" dirty="0" smtClean="0"/>
                  <a:t>Another requirement is 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settling time equal to 1</a:t>
                </a:r>
                <a:r>
                  <a:rPr lang="en-US" sz="1600" dirty="0" smtClean="0"/>
                  <a:t>(with a 2% criterion)</a:t>
                </a:r>
              </a:p>
              <a:p>
                <a:pPr algn="ctr"/>
                <a:r>
                  <a:rPr lang="en-US" sz="1600" dirty="0" smtClean="0">
                    <a:ea typeface="Cambria Math"/>
                  </a:rPr>
                  <a:t>Then</a:t>
                </a:r>
                <a:r>
                  <a:rPr lang="en-US" sz="1600" i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𝜁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(0.8)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≈1</m:t>
                    </m:r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=6</m:t>
                    </m:r>
                  </m:oMath>
                </a14:m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9.6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+36</m:t>
                          </m:r>
                        </m:e>
                      </m:d>
                      <m:d>
                        <m:dPr>
                          <m:ctrlP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+4.8</m:t>
                          </m:r>
                        </m:e>
                      </m:d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14.4</m:t>
                      </m:r>
                      <m:sSup>
                        <m:sSup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82.1</m:t>
                      </m:r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+172.8</m:t>
                      </m:r>
                    </m:oMath>
                  </m:oMathPara>
                </a14:m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 smtClean="0"/>
                  <a:t>By comparison,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ea typeface="Cambria Math"/>
                      </a:rPr>
                      <m:t>5+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/>
                  <a:t>=14.4,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ea typeface="Cambria Math"/>
                      </a:rPr>
                      <m:t>3+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=82.1,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ea typeface="Cambria Math"/>
                      </a:rPr>
                      <m:t>2+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=172.8</a:t>
                </a:r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 smtClean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=</a:t>
                </a:r>
                <a:r>
                  <a:rPr lang="en-US" sz="1600" dirty="0" smtClean="0"/>
                  <a:t>9.4,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=79.1,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=170.8</a:t>
                </a:r>
              </a:p>
              <a:p>
                <a:pPr algn="ctr"/>
                <a:r>
                  <a:rPr lang="en-US" sz="1600" dirty="0" smtClean="0">
                    <a:sym typeface="Wingdings" panose="05000000000000000000" pitchFamily="2" charset="2"/>
                  </a:rPr>
                  <a:t> No overshoot and settling time 1s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629" y="1023460"/>
                <a:ext cx="3502271" cy="5703356"/>
              </a:xfrm>
              <a:prstGeom prst="rect">
                <a:avLst/>
              </a:prstGeom>
              <a:blipFill rotWithShape="1">
                <a:blip r:embed="rId5"/>
                <a:stretch>
                  <a:fillRect l="-1213" t="-427" r="-3120" b="-42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7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225516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Observer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40861" y="754661"/>
                <a:ext cx="3600400" cy="288373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Why do we design observer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Goal of observer is to provide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Observer structure(</a:t>
                </a:r>
                <a:r>
                  <a:rPr lang="en-US" sz="2000" dirty="0" err="1" smtClean="0"/>
                  <a:t>Luenberger</a:t>
                </a:r>
                <a:r>
                  <a:rPr lang="en-US" sz="2000" dirty="0" smtClean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latin typeface="Cambria Math"/>
                        </a:rPr>
                        <m:t>𝑩</m:t>
                      </m:r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latin typeface="Cambria Math"/>
                        </a:rPr>
                        <m:t>𝑳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latin typeface="Cambria Math"/>
                        </a:rPr>
                        <m:t>𝑪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pPr algn="ctr"/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𝐞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r>
                      <a:rPr lang="en-US" sz="2000" b="1" i="0" smtClean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61" y="754661"/>
                <a:ext cx="3600400" cy="2883738"/>
              </a:xfrm>
              <a:prstGeom prst="rect">
                <a:avLst/>
              </a:prstGeom>
              <a:blipFill rotWithShape="1">
                <a:blip r:embed="rId3"/>
                <a:stretch>
                  <a:fillRect l="-1689" t="-842" r="-3378" b="-273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EHVAA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0"/>
          <a:stretch/>
        </p:blipFill>
        <p:spPr bwMode="auto">
          <a:xfrm>
            <a:off x="27572" y="754661"/>
            <a:ext cx="5413289" cy="31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 txBox="1">
                <a:spLocks noChangeArrowheads="1"/>
              </p:cNvSpPr>
              <p:nvPr/>
            </p:nvSpPr>
            <p:spPr bwMode="auto">
              <a:xfrm>
                <a:off x="107505" y="3933056"/>
                <a:ext cx="8933756" cy="2808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000" dirty="0" smtClean="0">
                    <a:latin typeface="+mn-lt"/>
                  </a:rPr>
                  <a:t>Taking the time derivative of the estimation error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𝐞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𝐞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b="0" i="1" dirty="0" smtClean="0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𝑨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𝑩</m:t>
                    </m:r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𝑳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𝑪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𝐞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𝑨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𝑳𝑪</m:t>
                        </m:r>
                      </m:e>
                    </m:d>
                    <m:r>
                      <a:rPr lang="en-US" sz="2000" b="1" i="0" smtClean="0">
                        <a:latin typeface="Cambria Math"/>
                      </a:rPr>
                      <m:t>𝐞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 smtClean="0"/>
                  <a:t>We guarantee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𝐞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as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000" dirty="0" smtClean="0"/>
                  <a:t> for any initial tracking error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𝐞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if the characteristic equation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000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sz="2000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d>
                        </m:e>
                      </m:d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>
                  <a:solidFill>
                    <a:srgbClr val="0070C0"/>
                  </a:solidFill>
                  <a:latin typeface="+mn-lt"/>
                </a:endParaRPr>
              </a:p>
              <a:p>
                <a:pPr algn="l"/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All root are in Left Half Plane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Complete Observable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↔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sz="2000" dirty="0" err="1" smtClean="0">
                    <a:solidFill>
                      <a:srgbClr val="0070C0"/>
                    </a:solidFill>
                    <a:latin typeface="+mn-lt"/>
                  </a:rPr>
                  <a:t>Observability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has full rank</a:t>
                </a:r>
              </a:p>
            </p:txBody>
          </p:sp>
        </mc:Choice>
        <mc:Fallback xmlns="">
          <p:sp>
            <p:nvSpPr>
              <p:cNvPr id="5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5" y="3933056"/>
                <a:ext cx="8933756" cy="2808312"/>
              </a:xfrm>
              <a:prstGeom prst="rect">
                <a:avLst/>
              </a:prstGeom>
              <a:blipFill rotWithShape="1">
                <a:blip r:embed="rId5"/>
                <a:stretch>
                  <a:fillRect l="-682" t="-2376" b="-5184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434084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882" y="1673433"/>
                <a:ext cx="5353230" cy="51975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 smtClean="0"/>
                  <a:t>Observability  matrix is </a:t>
                </a:r>
                <a:endParaRPr lang="en-US" b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dirty="0" smtClean="0">
                                  <a:latin typeface="Cambria Math"/>
                                </a:rPr>
                                <m:t>𝑪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𝑪𝑨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.</a:t>
                </a:r>
              </a:p>
              <a:p>
                <a:pPr algn="ctr"/>
                <a:endParaRPr lang="en-US" sz="2000" b="1" dirty="0" smtClean="0"/>
              </a:p>
              <a:p>
                <a:pPr algn="ctr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𝑑𝑒𝑡</m:t>
                        </m:r>
                        <m:r>
                          <a:rPr lang="en-US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=3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, system is complete observable. </a:t>
                </a:r>
              </a:p>
              <a:p>
                <a:pPr algn="ctr"/>
                <a:r>
                  <a:rPr lang="en-US" dirty="0" smtClean="0"/>
                  <a:t>And characteristic equation is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/>
                              <a:ea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−6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−4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−2)+3(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Where 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𝑳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We 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𝜁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=0.8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r>
                  <a:rPr lang="en-US" dirty="0" smtClean="0"/>
                  <a:t>, resulting in an expected settling time of less than 0.5 sec.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/>
                            <a:ea typeface="Cambria Math"/>
                          </a:rPr>
                          <m:t>Δ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</m:d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600" i="1" dirty="0">
                        <a:latin typeface="Cambria Math"/>
                        <a:ea typeface="Cambria Math"/>
                      </a:rPr>
                      <m:t>+2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𝜁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1600" i="1" dirty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/>
                  <a:t>. Equating the coefficients, we can get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−6</m:t>
                    </m:r>
                  </m:oMath>
                </a14:m>
                <a:r>
                  <a:rPr lang="en-US" sz="1600" dirty="0" smtClean="0"/>
                  <a:t> = 16,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ea typeface="Cambria Math"/>
                      </a:rPr>
                      <m:t>−4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−2)+3(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=100</m:t>
                    </m:r>
                  </m:oMath>
                </a14:m>
                <a:endParaRPr lang="en-US" sz="1600" dirty="0" smtClean="0"/>
              </a:p>
              <a:p>
                <a:pPr algn="ctr"/>
                <a:endParaRPr lang="en-US" sz="1600" dirty="0" smtClean="0"/>
              </a:p>
              <a:p>
                <a:pPr algn="ctr"/>
                <a:r>
                  <a:rPr lang="en-US" sz="1600" dirty="0" smtClean="0"/>
                  <a:t>Finally,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𝑳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59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2" y="1673433"/>
                <a:ext cx="5353230" cy="5197577"/>
              </a:xfrm>
              <a:prstGeom prst="rect">
                <a:avLst/>
              </a:prstGeom>
              <a:blipFill rotWithShape="1">
                <a:blip r:embed="rId3"/>
                <a:stretch>
                  <a:fillRect l="-682" t="-468" r="-90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6679" y="785969"/>
                <a:ext cx="8775221" cy="853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Consider </a:t>
                </a:r>
              </a:p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79" y="785969"/>
                <a:ext cx="8775221" cy="853311"/>
              </a:xfrm>
              <a:prstGeom prst="rect">
                <a:avLst/>
              </a:prstGeom>
              <a:blipFill rotWithShape="1">
                <a:blip r:embed="rId4"/>
                <a:stretch>
                  <a:fillRect l="-556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19629" y="1673433"/>
                <a:ext cx="3502271" cy="19967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Observer structure(</a:t>
                </a:r>
                <a:r>
                  <a:rPr lang="en-US" sz="2000" dirty="0" err="1"/>
                  <a:t>Luenberger</a:t>
                </a:r>
                <a:r>
                  <a:rPr lang="en-US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𝑨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b="1" i="1">
                          <a:latin typeface="Cambria Math"/>
                        </a:rPr>
                        <m:t>𝑩</m:t>
                      </m:r>
                      <m:r>
                        <a:rPr lang="en-US" sz="1600" i="1">
                          <a:latin typeface="Cambria Math"/>
                        </a:rPr>
                        <m:t>𝑢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b="1" i="1"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𝑪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̂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1600" b="1" dirty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dirty="0" smtClean="0">
                          <a:latin typeface="Cambria Math"/>
                        </a:rPr>
                        <m:t>𝑢</m:t>
                      </m:r>
                      <m:r>
                        <a:rPr lang="en-US" sz="16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16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dirty="0">
                                    <a:latin typeface="Cambria Math"/>
                                    <a:ea typeface="Cambria Math"/>
                                  </a:rPr>
                                  <m:t>59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dirty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16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1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 smtClean="0"/>
                  <a:t>Initial error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latin typeface="Cambria Math"/>
                          <a:ea typeface="Cambria Math"/>
                        </a:rPr>
                        <m:t>𝐞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dirty="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dirty="0" smtClean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629" y="1673433"/>
                <a:ext cx="3502271" cy="1996700"/>
              </a:xfrm>
              <a:prstGeom prst="rect">
                <a:avLst/>
              </a:prstGeom>
              <a:blipFill rotWithShape="1">
                <a:blip r:embed="rId5"/>
                <a:stretch>
                  <a:fillRect l="-1560" t="-1216" r="-104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EHVAB0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1"/>
          <a:stretch/>
        </p:blipFill>
        <p:spPr bwMode="auto">
          <a:xfrm>
            <a:off x="5544117" y="3789039"/>
            <a:ext cx="3560440" cy="299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8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20749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Integration of Estimator and Observer </a:t>
            </a:r>
          </a:p>
        </p:txBody>
      </p:sp>
      <p:pic>
        <p:nvPicPr>
          <p:cNvPr id="6" name="Picture 2" descr="AAEHVAC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"/>
          <a:stretch/>
        </p:blipFill>
        <p:spPr bwMode="auto">
          <a:xfrm>
            <a:off x="539552" y="980728"/>
            <a:ext cx="8229600" cy="267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 txBox="1">
                <a:spLocks noChangeArrowheads="1"/>
              </p:cNvSpPr>
              <p:nvPr/>
            </p:nvSpPr>
            <p:spPr bwMode="auto">
              <a:xfrm>
                <a:off x="45840" y="3660325"/>
                <a:ext cx="4608512" cy="309009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000" dirty="0" smtClean="0">
                    <a:latin typeface="+mn-lt"/>
                  </a:rPr>
                  <a:t>It is rational to consider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r>
                        <a:rPr lang="en-US" sz="2000" b="1" i="1" smtClean="0">
                          <a:latin typeface="Cambria Math"/>
                        </a:rPr>
                        <m:t>𝑲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b="0" dirty="0" smtClean="0"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Because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n-lt"/>
                  </a:rPr>
                  <a:t> are not available.</a:t>
                </a:r>
              </a:p>
              <a:p>
                <a:pPr algn="l"/>
                <a:endParaRPr lang="en-US" sz="2000" dirty="0" smtClean="0"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Combine with observer structure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</a:rPr>
                        <m:t>𝑩</m:t>
                      </m:r>
                      <m:r>
                        <a:rPr lang="en-US" sz="2000" i="1">
                          <a:latin typeface="Cambria Math"/>
                        </a:rPr>
                        <m:t>𝑢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𝑪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l"/>
                <a:r>
                  <a:rPr lang="en-US" sz="2000" dirty="0" smtClean="0">
                    <a:latin typeface="+mn-lt"/>
                  </a:rPr>
                  <a:t>It replaced as</a:t>
                </a:r>
              </a:p>
              <a:p>
                <a:pPr algn="l"/>
                <a:r>
                  <a:rPr lang="en-US" sz="2000" dirty="0" smtClean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e>
                    </m:acc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latin typeface="Cambria Math"/>
                      </a:rPr>
                      <m:t>𝑩𝑲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latin typeface="Cambria Math"/>
                      </a:rPr>
                      <m:t>𝑳𝑪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𝑳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algn="l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=−</m:t>
                    </m:r>
                    <m:r>
                      <a:rPr lang="en-US" sz="2000" b="1" i="1">
                        <a:latin typeface="Cambria Math"/>
                      </a:rPr>
                      <m:t>𝑲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40" y="3660325"/>
                <a:ext cx="4608512" cy="3090096"/>
              </a:xfrm>
              <a:prstGeom prst="rect">
                <a:avLst/>
              </a:prstGeom>
              <a:blipFill rotWithShape="1">
                <a:blip r:embed="rId4"/>
                <a:stretch>
                  <a:fillRect l="-1319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26650" y="3642604"/>
                <a:ext cx="4320480" cy="306930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Combine estimation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𝐞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𝑳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𝑳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𝐞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 i="1">
                        <a:latin typeface="Cambria Math"/>
                      </a:rPr>
                      <m:t>)=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𝑳𝑪</m:t>
                        </m:r>
                      </m:e>
                    </m:d>
                    <m:r>
                      <a:rPr lang="en-US" b="1">
                        <a:latin typeface="Cambria Math"/>
                      </a:rPr>
                      <m:t>𝐞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same as before</a:t>
                </a:r>
              </a:p>
              <a:p>
                <a:endParaRPr lang="en-US" dirty="0"/>
              </a:p>
              <a:p>
                <a:r>
                  <a:rPr lang="en-US" dirty="0" smtClean="0"/>
                  <a:t>For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𝑨</m:t>
                    </m:r>
                    <m:r>
                      <a:rPr lang="en-US" b="1" i="0" dirty="0" smtClean="0">
                        <a:latin typeface="Cambria Math"/>
                      </a:rPr>
                      <m:t>𝐱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latin typeface="Cambria Math"/>
                      </a:rPr>
                      <m:t>𝑩𝑲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0" dirty="0" smtClean="0">
                        <a:latin typeface="Cambria Math"/>
                      </a:rPr>
                      <m:t>𝐱</m:t>
                    </m:r>
                    <m:r>
                      <a:rPr lang="en-US" b="1" i="0" dirty="0" smtClean="0"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latin typeface="Cambria Math"/>
                      </a:rPr>
                      <m:t>𝐞</m:t>
                    </m:r>
                  </m:oMath>
                </a14:m>
                <a:r>
                  <a:rPr lang="en-US" b="1" dirty="0" smtClean="0"/>
                  <a:t>,</a:t>
                </a:r>
              </a:p>
              <a:p>
                <a:r>
                  <a:rPr lang="en-US" dirty="0" smtClean="0"/>
                  <a:t>Then,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𝑩𝑲</m:t>
                        </m:r>
                      </m:e>
                    </m:d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i="0" dirty="0" smtClean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𝑩𝑲</m:t>
                    </m:r>
                    <m:r>
                      <a:rPr lang="en-US" b="1" i="0" dirty="0" smtClean="0">
                        <a:latin typeface="Cambria Math"/>
                      </a:rPr>
                      <m:t>𝐞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Finally,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𝑩𝑲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𝑩𝑲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𝑳𝑪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650" y="3642604"/>
                <a:ext cx="4320480" cy="3069302"/>
              </a:xfrm>
              <a:prstGeom prst="rect">
                <a:avLst/>
              </a:prstGeom>
              <a:blipFill rotWithShape="1">
                <a:blip r:embed="rId5"/>
                <a:stretch>
                  <a:fillRect l="-985" t="-7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307" y="260648"/>
            <a:ext cx="2348478" cy="648071"/>
          </a:xfrm>
          <a:noFill/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Contents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05035" y="1196752"/>
            <a:ext cx="7551341" cy="31683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Feedback Control Structure</a:t>
            </a:r>
          </a:p>
          <a:p>
            <a:pPr algn="l">
              <a:defRPr/>
            </a:pPr>
            <a:r>
              <a:rPr lang="en-US" sz="2400" dirty="0" smtClean="0">
                <a:ea typeface="ＭＳ Ｐゴシック" pitchFamily="-128" charset="-128"/>
              </a:rPr>
              <a:t>     - PID/State feedback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Feedback System Characteristics</a:t>
            </a:r>
          </a:p>
          <a:p>
            <a:pPr algn="l">
              <a:defRPr/>
            </a:pPr>
            <a:r>
              <a:rPr lang="en-US" sz="2400" i="1" dirty="0" smtClean="0">
                <a:ea typeface="ＭＳ Ｐゴシック" pitchFamily="-128" charset="-128"/>
              </a:rPr>
              <a:t>     - Controllability/Observability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System Integration</a:t>
            </a:r>
            <a:endParaRPr lang="en-US" sz="2400" dirty="0">
              <a:ea typeface="ＭＳ Ｐゴシック" pitchFamily="-128" charset="-128"/>
            </a:endParaRPr>
          </a:p>
          <a:p>
            <a:pPr algn="l">
              <a:defRPr/>
            </a:pPr>
            <a:r>
              <a:rPr lang="en-US" sz="2400" i="1" dirty="0">
                <a:ea typeface="ＭＳ Ｐゴシック" pitchFamily="-128" charset="-128"/>
              </a:rPr>
              <a:t>     - </a:t>
            </a:r>
            <a:r>
              <a:rPr lang="en-US" sz="2400" i="1" dirty="0" smtClean="0">
                <a:ea typeface="ＭＳ Ｐゴシック" pitchFamily="-128" charset="-128"/>
              </a:rPr>
              <a:t>Observer with Controller </a:t>
            </a:r>
            <a:endParaRPr lang="en-US" sz="2400" i="1" dirty="0">
              <a:ea typeface="ＭＳ Ｐゴシック" pitchFamily="-128" charset="-128"/>
            </a:endParaRPr>
          </a:p>
          <a:p>
            <a:pPr algn="l">
              <a:defRPr/>
            </a:pPr>
            <a:endParaRPr lang="en-US" sz="2400" i="1" dirty="0" smtClean="0"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00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736773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Integration of Estimator and Observer : Summary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 txBox="1">
                <a:spLocks noChangeArrowheads="1"/>
              </p:cNvSpPr>
              <p:nvPr/>
            </p:nvSpPr>
            <p:spPr bwMode="auto">
              <a:xfrm>
                <a:off x="189856" y="3562860"/>
                <a:ext cx="8774632" cy="31065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+mn-lt"/>
                  </a:rPr>
                  <a:t>Full state feedback law and the observer can be designed independently </a:t>
                </a:r>
                <a:r>
                  <a:rPr lang="en-US" sz="2000" dirty="0" smtClean="0">
                    <a:latin typeface="+mn-lt"/>
                    <a:sym typeface="Wingdings" panose="05000000000000000000" pitchFamily="2" charset="2"/>
                  </a:rPr>
                  <a:t>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+mn-lt"/>
                    <a:sym typeface="Wingdings" panose="05000000000000000000" pitchFamily="2" charset="2"/>
                  </a:rPr>
                  <a:t>Separation principle.</a:t>
                </a:r>
                <a:endParaRPr lang="en-US" sz="2000" dirty="0" smtClean="0">
                  <a:solidFill>
                    <a:srgbClr val="FF0000"/>
                  </a:solidFill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Procedure</a:t>
                </a:r>
              </a:p>
              <a:p>
                <a:pPr marL="457200" indent="-457200" algn="l">
                  <a:buAutoNum type="arabicPeriod"/>
                </a:pPr>
                <a:r>
                  <a:rPr lang="en-US" sz="2000" dirty="0" smtClean="0">
                    <a:latin typeface="+mn-lt"/>
                  </a:rPr>
                  <a:t>Determine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𝑲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such that all roots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det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/>
                            <a:ea typeface="Cambria Math"/>
                          </a:rPr>
                          <m:t>λ</m:t>
                        </m:r>
                        <m:r>
                          <a:rPr lang="en-US" sz="2000" b="1" dirty="0">
                            <a:latin typeface="Cambria Math"/>
                            <a:ea typeface="Cambria Math"/>
                          </a:rPr>
                          <m:t>𝐈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  <m:r>
                              <a:rPr lang="en-US" sz="2000" b="1" dirty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  <m:t>𝑩</m:t>
                            </m:r>
                            <m:r>
                              <a:rPr lang="en-US" sz="2000" b="1" dirty="0">
                                <a:latin typeface="Cambria Math"/>
                                <a:ea typeface="Cambria Math"/>
                              </a:rPr>
                              <m:t>𝐊</m:t>
                            </m:r>
                          </m:e>
                        </m:d>
                      </m:e>
                    </m:d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are located  in LHP.</a:t>
                </a:r>
              </a:p>
              <a:p>
                <a:pPr algn="l"/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smtClean="0">
                    <a:latin typeface="+mn-lt"/>
                  </a:rPr>
                  <a:t>       </a:t>
                </a:r>
                <a:r>
                  <a:rPr lang="en-US" sz="2000" dirty="0" smtClean="0">
                    <a:latin typeface="+mn-lt"/>
                    <a:sym typeface="Wingdings" panose="05000000000000000000" pitchFamily="2" charset="2"/>
                  </a:rPr>
                  <a:t> To meet control specification</a:t>
                </a:r>
                <a:endParaRPr lang="en-US" sz="2000" dirty="0" smtClean="0"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2.</a:t>
                </a:r>
                <a:r>
                  <a:rPr lang="en-US" sz="2000" dirty="0"/>
                  <a:t> Determine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such that all roots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det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/>
                            <a:ea typeface="Cambria Math"/>
                          </a:rPr>
                          <m:t>λ</m:t>
                        </m:r>
                        <m:r>
                          <a:rPr lang="en-US" sz="2000" b="1" dirty="0">
                            <a:latin typeface="Cambria Math"/>
                            <a:ea typeface="Cambria Math"/>
                          </a:rPr>
                          <m:t>𝐈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  <m:r>
                              <a:rPr lang="en-US" sz="2000" b="1" dirty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  <a:ea typeface="Cambria Math"/>
                              </a:rPr>
                              <m:t>𝑳𝑪</m:t>
                            </m:r>
                          </m:e>
                        </m:d>
                      </m:e>
                    </m:d>
                    <m:r>
                      <a:rPr lang="en-US" sz="2000" b="1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are located  in LHP</a:t>
                </a:r>
                <a:r>
                  <a:rPr lang="en-US" sz="2000" dirty="0" smtClean="0"/>
                  <a:t>.</a:t>
                </a:r>
              </a:p>
              <a:p>
                <a:pPr algn="l"/>
                <a:r>
                  <a:rPr lang="en-US" sz="2000" dirty="0" smtClean="0"/>
                  <a:t>        </a:t>
                </a:r>
                <a:r>
                  <a:rPr lang="en-US" sz="2000" dirty="0">
                    <a:sym typeface="Wingdings" panose="05000000000000000000" pitchFamily="2" charset="2"/>
                  </a:rPr>
                  <a:t> To meet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observer performance</a:t>
                </a:r>
                <a:endParaRPr lang="en-US" sz="2000" dirty="0"/>
              </a:p>
              <a:p>
                <a:pPr algn="l"/>
                <a:r>
                  <a:rPr lang="en-US" sz="2000" dirty="0" smtClean="0">
                    <a:latin typeface="+mn-lt"/>
                  </a:rPr>
                  <a:t>3. Connect the observer to the full state feedback law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=−</m:t>
                    </m:r>
                    <m:r>
                      <a:rPr lang="en-US" sz="2000" b="1" i="1">
                        <a:latin typeface="Cambria Math"/>
                      </a:rPr>
                      <m:t>𝑲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856" y="3562860"/>
                <a:ext cx="8774632" cy="3106500"/>
              </a:xfrm>
              <a:prstGeom prst="rect">
                <a:avLst/>
              </a:prstGeom>
              <a:blipFill rotWithShape="1">
                <a:blip r:embed="rId3"/>
                <a:stretch>
                  <a:fillRect l="-624" b="-195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9856" y="764704"/>
                <a:ext cx="8774632" cy="253178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Recall the goal is to verify retaining stability of the closed loop system and observer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b="1" i="1">
                        <a:latin typeface="Cambria Math"/>
                      </a:rPr>
                      <m:t>𝑲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 smtClean="0"/>
                  <a:t>Characteristic equation of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𝑩𝑲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𝑩𝑲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𝑳𝑪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satisfy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  <m:r>
                                <a:rPr lang="en-US" b="1" dirty="0">
                                  <a:latin typeface="Cambria Math"/>
                                  <a:ea typeface="Cambria Math"/>
                                </a:rPr>
                                <m:t>𝐊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endParaRPr lang="en-US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If both cases are satisfied(roots are located in LHP, respectively), then overall system is stable.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6" y="764704"/>
                <a:ext cx="8774632" cy="2531783"/>
              </a:xfrm>
              <a:prstGeom prst="rect">
                <a:avLst/>
              </a:prstGeom>
              <a:blipFill rotWithShape="1">
                <a:blip r:embed="rId4"/>
                <a:stretch>
                  <a:fillRect l="-485" t="-957" b="-23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827584" y="476672"/>
            <a:ext cx="7416824" cy="3960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i="1" dirty="0" smtClean="0">
                <a:solidFill>
                  <a:schemeClr val="tx1"/>
                </a:solidFill>
                <a:latin typeface="+mn-lt"/>
                <a:ea typeface="ＭＳ Ｐゴシック" pitchFamily="-108" charset="-128"/>
              </a:rPr>
              <a:t>End of Lecture</a:t>
            </a:r>
          </a:p>
          <a:p>
            <a:pPr algn="ctr">
              <a:defRPr/>
            </a:pPr>
            <a:endParaRPr lang="en-US" sz="2800" b="1" dirty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>
              <a:defRPr/>
            </a:pPr>
            <a:endParaRPr lang="en-US" sz="2800" b="1" dirty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/>
                </a:solidFill>
                <a:ea typeface="ＭＳ Ｐゴシック" pitchFamily="-108" charset="-128"/>
              </a:rPr>
              <a:t>State Space and Integrated System - Lecture 4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7700" y="4005064"/>
            <a:ext cx="7772400" cy="2514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Sanghyuk.Lee@xjtlu.edu.cn</a:t>
            </a: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Tel: 8816-1415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Department of Electrical and Electronic Engineering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XJTLU</a:t>
            </a:r>
          </a:p>
        </p:txBody>
      </p:sp>
    </p:spTree>
    <p:extLst>
      <p:ext uri="{BB962C8B-B14F-4D97-AF65-F5344CB8AC3E}">
        <p14:creationId xmlns:p14="http://schemas.microsoft.com/office/powerpoint/2010/main" val="33635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306" y="260648"/>
            <a:ext cx="4868757" cy="64807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Basic Properties of Feedback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499025" y="2791321"/>
            <a:ext cx="8226425" cy="1614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ea typeface="ＭＳ Ｐゴシック" pitchFamily="-128" charset="-128"/>
              </a:rPr>
              <a:t>Feedback/</a:t>
            </a:r>
            <a:r>
              <a:rPr lang="en-US" sz="2000" dirty="0" err="1" smtClean="0">
                <a:ea typeface="ＭＳ Ｐゴシック" pitchFamily="-128" charset="-128"/>
              </a:rPr>
              <a:t>Feedforward</a:t>
            </a:r>
            <a:endParaRPr lang="en-US" sz="2000" dirty="0" smtClean="0">
              <a:ea typeface="ＭＳ Ｐゴシック" pitchFamily="-128" charset="-128"/>
            </a:endParaRPr>
          </a:p>
          <a:p>
            <a:pPr algn="l">
              <a:defRPr/>
            </a:pPr>
            <a:endParaRPr lang="en-US" sz="2000" i="1" dirty="0">
              <a:ea typeface="ＭＳ Ｐゴシック" pitchFamily="-128" charset="-128"/>
            </a:endParaRPr>
          </a:p>
          <a:p>
            <a:pPr algn="l">
              <a:defRPr/>
            </a:pPr>
            <a:r>
              <a:rPr lang="en-US" sz="2000" i="1" dirty="0" smtClean="0">
                <a:ea typeface="ＭＳ Ｐゴシック" pitchFamily="-128" charset="-128"/>
              </a:rPr>
              <a:t>Feedback Effect : Pole movement, how about zero ?</a:t>
            </a:r>
          </a:p>
          <a:p>
            <a:pPr algn="l">
              <a:defRPr/>
            </a:pPr>
            <a:r>
              <a:rPr lang="en-US" sz="2000" i="1" dirty="0" err="1" smtClean="0">
                <a:ea typeface="ＭＳ Ｐゴシック" pitchFamily="-128" charset="-128"/>
              </a:rPr>
              <a:t>Feedforward</a:t>
            </a:r>
            <a:r>
              <a:rPr lang="en-US" sz="2000" i="1" dirty="0" smtClean="0">
                <a:ea typeface="ＭＳ Ｐゴシック" pitchFamily="-128" charset="-128"/>
              </a:rPr>
              <a:t> :  ??</a:t>
            </a:r>
            <a:endParaRPr lang="en-US" sz="1600" i="1" dirty="0" smtClean="0">
              <a:ea typeface="ＭＳ Ｐゴシック" pitchFamily="-12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 txBox="1">
                <a:spLocks noChangeArrowheads="1"/>
              </p:cNvSpPr>
              <p:nvPr/>
            </p:nvSpPr>
            <p:spPr>
              <a:xfrm>
                <a:off x="0" y="4406206"/>
                <a:ext cx="9036496" cy="2191146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FF0000"/>
                    </a:solidFill>
                    <a:ea typeface="ＭＳ Ｐゴシック" pitchFamily="-128" charset="-128"/>
                  </a:rPr>
                  <a:t>State space representation: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1600" b="1" dirty="0">
                        <a:latin typeface="Cambria Math"/>
                      </a:rPr>
                      <m:t>=</m:t>
                    </m:r>
                    <m:r>
                      <a:rPr lang="en-US" sz="1600" b="1" i="1" dirty="0" smtClean="0">
                        <a:latin typeface="Cambria Math"/>
                      </a:rPr>
                      <m:t>𝑭</m:t>
                    </m:r>
                    <m:r>
                      <a:rPr lang="en-US" sz="1600" b="1" dirty="0" smtClean="0">
                        <a:latin typeface="Cambria Math"/>
                      </a:rPr>
                      <m:t>𝐱</m:t>
                    </m:r>
                    <m:r>
                      <a:rPr lang="en-US" sz="1600" b="1" dirty="0">
                        <a:latin typeface="Cambria Math"/>
                      </a:rPr>
                      <m:t>+</m:t>
                    </m:r>
                    <m:r>
                      <a:rPr lang="en-US" sz="1600" b="1" i="1" dirty="0" smtClean="0">
                        <a:latin typeface="Cambria Math"/>
                      </a:rPr>
                      <m:t>𝑮</m:t>
                    </m:r>
                    <m:r>
                      <a:rPr lang="en-US" sz="1600" i="1" dirty="0">
                        <a:latin typeface="Cambria Math"/>
                      </a:rPr>
                      <m:t>𝑢</m:t>
                    </m:r>
                    <m:r>
                      <a:rPr lang="en-US" sz="1600" b="0" i="0" dirty="0" smtClean="0">
                        <a:latin typeface="Cambria Math"/>
                      </a:rPr>
                      <m:t> ,  </m:t>
                    </m:r>
                    <m:r>
                      <a:rPr lang="en-US" sz="1600" i="1" dirty="0">
                        <a:latin typeface="Cambria Math"/>
                      </a:rPr>
                      <m:t>𝑦</m:t>
                    </m:r>
                    <m:r>
                      <a:rPr lang="en-US" sz="1600" i="1" dirty="0">
                        <a:latin typeface="Cambria Math"/>
                      </a:rPr>
                      <m:t>=</m:t>
                    </m:r>
                    <m:r>
                      <a:rPr lang="en-US" sz="1600" b="1" i="1" dirty="0" smtClean="0">
                        <a:latin typeface="Cambria Math"/>
                      </a:rPr>
                      <m:t>𝑯</m:t>
                    </m:r>
                    <m:r>
                      <a:rPr lang="en-US" sz="1600" b="1" dirty="0">
                        <a:latin typeface="Cambria Math"/>
                      </a:rPr>
                      <m:t>𝐱</m:t>
                    </m:r>
                    <m:r>
                      <a:rPr lang="en-US" sz="1600" b="1" i="0" dirty="0" smtClean="0">
                        <a:latin typeface="Cambria Math"/>
                      </a:rPr>
                      <m:t>+</m:t>
                    </m:r>
                    <m:r>
                      <a:rPr lang="en-US" sz="1600" b="1" i="1" dirty="0" smtClean="0">
                        <a:latin typeface="Cambria Math"/>
                      </a:rPr>
                      <m:t>𝑱</m:t>
                    </m:r>
                    <m:r>
                      <a:rPr lang="en-US" sz="16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sz="1600" b="1" dirty="0" smtClean="0"/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1600" dirty="0" smtClean="0"/>
                  <a:t>Transfer function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0" smtClean="0">
                            <a:latin typeface="Cambria Math"/>
                          </a:rPr>
                          <m:t>𝐬</m:t>
                        </m:r>
                      </m:e>
                    </m:d>
                    <m:r>
                      <a:rPr lang="en-US" sz="1600" b="1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/>
                          </a:rPr>
                          <m:t>𝒀</m:t>
                        </m:r>
                        <m:r>
                          <a:rPr lang="en-US" sz="1600" b="1" i="1" smtClean="0"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latin typeface="Cambria Math"/>
                          </a:rPr>
                          <m:t>𝑼</m:t>
                        </m:r>
                        <m:r>
                          <a:rPr lang="en-US" sz="1600" b="1" i="1" smtClean="0"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latin typeface="Cambria Math"/>
                      </a:rPr>
                      <m:t>𝑱</m:t>
                    </m:r>
                    <m:r>
                      <a:rPr lang="en-US" sz="1600" b="1" i="1" smtClean="0"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latin typeface="Cambria Math"/>
                      </a:rPr>
                      <m:t>𝑯</m:t>
                    </m:r>
                    <m:sSup>
                      <m:sSup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𝒔𝑰</m:t>
                        </m:r>
                        <m:r>
                          <a:rPr lang="en-US" sz="16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𝑭</m:t>
                        </m:r>
                        <m:r>
                          <a:rPr lang="en-US" sz="1600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endParaRPr lang="en-US" sz="1600" b="1" dirty="0" smtClean="0"/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1600" dirty="0" smtClean="0"/>
                  <a:t>Where</a:t>
                </a:r>
                <a:r>
                  <a:rPr lang="en-US" sz="16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</a:rPr>
                          <m:t>𝐬</m:t>
                        </m:r>
                      </m:e>
                    </m:d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600" b="1" i="1" smtClean="0"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latin typeface="Cambria Math"/>
                          </a:rPr>
                          <m:t>𝑫</m:t>
                        </m:r>
                        <m:r>
                          <a:rPr lang="en-US" sz="1600" b="1" i="1" smtClean="0"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600" b="1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1600" dirty="0" smtClean="0"/>
                  <a:t>then, </a:t>
                </a:r>
                <a:r>
                  <a:rPr lang="en-US" sz="1600" i="1" dirty="0" smtClean="0"/>
                  <a:t>s satisfying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i="1" dirty="0" smtClean="0"/>
                  <a:t> denote system poles. </a:t>
                </a:r>
                <a:r>
                  <a:rPr lang="en-US" sz="1600" i="1" dirty="0"/>
                  <a:t>s satisfying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1600" b="1" i="1">
                        <a:latin typeface="Cambria Math"/>
                      </a:rPr>
                      <m:t>=</m:t>
                    </m:r>
                    <m:r>
                      <a:rPr lang="en-US" sz="16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i="1" dirty="0"/>
                  <a:t> denote system </a:t>
                </a:r>
                <a:r>
                  <a:rPr lang="en-US" sz="1600" i="1" dirty="0" smtClean="0"/>
                  <a:t>zeros</a:t>
                </a:r>
                <a:r>
                  <a:rPr lang="en-US" sz="1600" i="1" dirty="0"/>
                  <a:t>.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1600" i="1" dirty="0" smtClean="0"/>
                  <a:t>Discuss : which factors can change the locations of poles, and zeros ?</a:t>
                </a:r>
                <a:endParaRPr lang="en-US" sz="1600" i="1" dirty="0"/>
              </a:p>
              <a:p>
                <a:pPr algn="l">
                  <a:defRPr/>
                </a:pPr>
                <a:endParaRPr lang="en-US" sz="1600" i="1" dirty="0" smtClean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11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6206"/>
                <a:ext cx="9036496" cy="2191146"/>
              </a:xfrm>
              <a:prstGeom prst="rect">
                <a:avLst/>
              </a:prstGeom>
              <a:blipFill rotWithShape="1">
                <a:blip r:embed="rId2"/>
                <a:stretch>
                  <a:fillRect l="-54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05035" y="1196752"/>
            <a:ext cx="8226425" cy="15841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000" dirty="0" smtClean="0">
                <a:ea typeface="ＭＳ Ｐゴシック" pitchFamily="-128" charset="-128"/>
              </a:rPr>
              <a:t>Feedback : Output Feedback/State Feedback</a:t>
            </a:r>
          </a:p>
          <a:p>
            <a:pPr algn="l">
              <a:defRPr/>
            </a:pPr>
            <a:endParaRPr lang="en-US" sz="2000" i="1" dirty="0">
              <a:ea typeface="ＭＳ Ｐゴシック" pitchFamily="-128" charset="-128"/>
            </a:endParaRPr>
          </a:p>
          <a:p>
            <a:pPr algn="l">
              <a:defRPr/>
            </a:pPr>
            <a:r>
              <a:rPr lang="en-US" sz="2000" i="1" dirty="0" smtClean="0">
                <a:ea typeface="ＭＳ Ｐゴシック" pitchFamily="-128" charset="-128"/>
              </a:rPr>
              <a:t>Output Feedback : Simple, Cheap, PID controller</a:t>
            </a:r>
          </a:p>
          <a:p>
            <a:pPr algn="l">
              <a:defRPr/>
            </a:pPr>
            <a:r>
              <a:rPr lang="en-US" sz="2000" i="1" dirty="0" smtClean="0">
                <a:ea typeface="ＭＳ Ｐゴシック" pitchFamily="-128" charset="-128"/>
              </a:rPr>
              <a:t>State Feedback : Complex, Expensive, Modern Control Method, </a:t>
            </a:r>
          </a:p>
          <a:p>
            <a:pPr algn="l">
              <a:defRPr/>
            </a:pPr>
            <a:r>
              <a:rPr lang="en-US" sz="2000" i="1" dirty="0">
                <a:ea typeface="ＭＳ Ｐゴシック" pitchFamily="-128" charset="-128"/>
              </a:rPr>
              <a:t> </a:t>
            </a:r>
            <a:r>
              <a:rPr lang="en-US" sz="2000" i="1" dirty="0" smtClean="0">
                <a:ea typeface="ＭＳ Ｐゴシック" pitchFamily="-128" charset="-128"/>
              </a:rPr>
              <a:t>                              connect to Observer</a:t>
            </a:r>
            <a:endParaRPr lang="en-US" sz="1600" i="1" dirty="0" smtClean="0"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46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4" y="1"/>
            <a:ext cx="3060366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PID Controller Design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63070"/>
            <a:ext cx="587200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b="1" dirty="0"/>
              <a:t>P</a:t>
            </a:r>
            <a:r>
              <a:rPr lang="en-US" dirty="0"/>
              <a:t>) and </a:t>
            </a:r>
            <a:r>
              <a:rPr lang="en-US" dirty="0" smtClean="0"/>
              <a:t>(</a:t>
            </a:r>
            <a:r>
              <a:rPr lang="en-US" b="1" dirty="0" smtClean="0"/>
              <a:t>I</a:t>
            </a:r>
            <a:r>
              <a:rPr lang="en-US" dirty="0"/>
              <a:t>), </a:t>
            </a:r>
            <a:r>
              <a:rPr lang="en-US" dirty="0" smtClean="0"/>
              <a:t>additionally Derivative(</a:t>
            </a:r>
            <a:r>
              <a:rPr lang="en-US" b="1" dirty="0" smtClean="0"/>
              <a:t>D</a:t>
            </a:r>
            <a:r>
              <a:rPr lang="en-US" dirty="0"/>
              <a:t>) with respect to </a:t>
            </a:r>
            <a:r>
              <a:rPr lang="en-US" dirty="0" smtClean="0"/>
              <a:t>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0284" y="627542"/>
                <a:ext cx="8431716" cy="21536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/>
                  <a:t>Three term controller(</a:t>
                </a:r>
                <a:r>
                  <a:rPr lang="en-US" b="1" dirty="0" smtClean="0"/>
                  <a:t>PID</a:t>
                </a:r>
                <a:r>
                  <a:rPr lang="en-US" dirty="0" smtClean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[1+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dirty="0" smtClean="0"/>
                  <a:t>Effect of derivative control term depends on the rate of changes of the error</a:t>
                </a:r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dirty="0" smtClean="0"/>
                  <a:t>Integral term decrease steady state error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84" y="627542"/>
                <a:ext cx="8431716" cy="2153603"/>
              </a:xfrm>
              <a:prstGeom prst="rect">
                <a:avLst/>
              </a:prstGeom>
              <a:blipFill rotWithShape="1">
                <a:blip r:embed="rId2"/>
                <a:stretch>
                  <a:fillRect l="-433" t="-1127" b="-3380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r="-27"/>
          <a:stretch/>
        </p:blipFill>
        <p:spPr bwMode="auto">
          <a:xfrm>
            <a:off x="433242" y="2996952"/>
            <a:ext cx="83058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3242" y="5805264"/>
            <a:ext cx="830579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Typical output structure : only measured output y(t) or Y(s) are used for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5" y="1"/>
            <a:ext cx="3492415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State Feedback 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48680"/>
            <a:ext cx="352823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Consider block diagram</a:t>
            </a:r>
            <a:endParaRPr lang="en-US" dirty="0">
              <a:ea typeface="Cambria Math"/>
            </a:endParaRPr>
          </a:p>
        </p:txBody>
      </p:sp>
      <p:pic>
        <p:nvPicPr>
          <p:cNvPr id="6" name="Picture 5" descr="AACLKAB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52736"/>
            <a:ext cx="8382000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0401" y="4077072"/>
                <a:ext cx="403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𝑭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𝑮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dirty="0">
                        <a:latin typeface="Cambria Math"/>
                      </a:rPr>
                      <m:t> ,  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𝑯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b="1" dirty="0" smtClean="0"/>
                  <a:t>    : System</a:t>
                </a:r>
              </a:p>
              <a:p>
                <a:pPr marL="342900" indent="-342900" algn="r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en-US" b="1" i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dirty="0" smtClean="0"/>
                  <a:t>                             </a:t>
                </a:r>
                <a:r>
                  <a:rPr lang="en-US" b="1" dirty="0" smtClean="0"/>
                  <a:t>: Controller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1" y="4077072"/>
                <a:ext cx="403347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059" t="-4717" r="-136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4380" y="4797152"/>
                <a:ext cx="8478993" cy="1483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Feedback Structure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𝑭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𝑮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dirty="0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b="1" i="1">
                        <a:latin typeface="Cambria Math"/>
                      </a:rPr>
                      <m:t>𝑲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r>
                  <a:rPr lang="en-US" dirty="0" smtClean="0">
                    <a:ea typeface="Cambria Math"/>
                  </a:rPr>
                  <a:t>, then closed loop system  will be given as </a:t>
                </a:r>
              </a:p>
              <a:p>
                <a:endParaRPr lang="en-US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𝑭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i="0" dirty="0" smtClean="0">
                        <a:latin typeface="Cambria Math"/>
                      </a:rPr>
                      <m:t>−</m:t>
                    </m:r>
                    <m:r>
                      <a:rPr lang="en-US" b="1" i="1" dirty="0"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latin typeface="Cambria Math"/>
                      </a:rPr>
                      <m:t>𝑲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𝑭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𝑮𝑲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dirty="0" smtClean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𝑯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, output y satisfies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)=</m:t>
                    </m:r>
                    <m:r>
                      <a:rPr lang="en-US" b="1" i="1" smtClean="0">
                        <a:latin typeface="Cambria Math"/>
                      </a:rPr>
                      <m:t>𝑯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𝒔𝑰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𝑭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𝑮𝑲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 smtClean="0">
                    <a:ea typeface="Cambria Math"/>
                  </a:rPr>
                  <a:t> ,  how about feedback effective ?</a:t>
                </a:r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0" y="4797152"/>
                <a:ext cx="8478993" cy="1483548"/>
              </a:xfrm>
              <a:prstGeom prst="rect">
                <a:avLst/>
              </a:prstGeom>
              <a:blipFill rotWithShape="1">
                <a:blip r:embed="rId4"/>
                <a:stretch>
                  <a:fillRect l="-574" t="-1633" b="-5306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4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2590800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9221" y="768420"/>
                <a:ext cx="3115072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=−7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−12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1" y="768420"/>
                <a:ext cx="3115072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1365" t="-1183" b="-650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54897" y="768420"/>
                <a:ext cx="2539008" cy="7078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𝑭</m:t>
                    </m:r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  <m:r>
                      <a:rPr lang="en-US" sz="2000" b="1" i="0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𝑮</m:t>
                    </m:r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𝑯</m:t>
                    </m:r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897" y="768420"/>
                <a:ext cx="2539008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914" t="-1695" b="-1016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4168" y="755601"/>
                <a:ext cx="2736304" cy="142654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𝑭</m:t>
                    </m:r>
                    <m:r>
                      <a:rPr lang="en-US" sz="2000" b="0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0" dirty="0" smtClean="0">
                        <a:latin typeface="Cambria Math"/>
                      </a:rPr>
                      <m:t>, </m:t>
                    </m:r>
                  </m:oMath>
                </a14:m>
                <a:endParaRPr lang="en-US" sz="2000" b="1" i="0" dirty="0" smtClean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𝑮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𝑯</m:t>
                    </m:r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755601"/>
                <a:ext cx="2736304" cy="1426544"/>
              </a:xfrm>
              <a:prstGeom prst="rect">
                <a:avLst/>
              </a:prstGeom>
              <a:blipFill rotWithShape="1">
                <a:blip r:embed="rId5"/>
                <a:stretch>
                  <a:fillRect l="-1552" b="-466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4404" y="2420888"/>
                <a:ext cx="8646067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0" dirty="0" smtClean="0"/>
                  <a:t>With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  <m:r>
                      <a:rPr lang="en-US" sz="2000" b="0" i="1" dirty="0" smtClean="0">
                        <a:latin typeface="Cambria Math"/>
                      </a:rPr>
                      <m:t>=−</m:t>
                    </m:r>
                    <m:r>
                      <a:rPr lang="en-US" sz="2000" b="1" i="1" dirty="0" smtClean="0">
                        <a:latin typeface="Cambria Math"/>
                      </a:rPr>
                      <m:t>𝑲</m:t>
                    </m:r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,  construct state feedback controller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2420888"/>
                <a:ext cx="864606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63" t="-5882" b="-2352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404" y="3042379"/>
                <a:ext cx="8646067" cy="3699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By previous results, </a:t>
                </a:r>
              </a:p>
              <a:p>
                <a:r>
                  <a:rPr lang="en-US" dirty="0" smtClean="0"/>
                  <a:t>Output y </a:t>
                </a:r>
                <a:r>
                  <a:rPr lang="en-US" dirty="0"/>
                  <a:t>satisfies </a:t>
                </a:r>
                <a:endParaRPr lang="en-US" b="1" i="1" dirty="0" smtClean="0">
                  <a:latin typeface="Cambria Math"/>
                </a:endParaRPr>
              </a:p>
              <a:p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𝑭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−</m:t>
                    </m:r>
                    <m:r>
                      <a:rPr lang="en-US" b="1" i="1" dirty="0">
                        <a:latin typeface="Cambria Math"/>
                      </a:rPr>
                      <m:t>𝑮𝑲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b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𝑮𝑲</m:t>
                        </m:r>
                      </m:e>
                    </m:d>
                    <m:r>
                      <a:rPr lang="en-US" b="1">
                        <a:latin typeface="Cambria Math"/>
                      </a:rPr>
                      <m:t>𝐱</m:t>
                    </m:r>
                  </m:oMath>
                </a14:m>
                <a:r>
                  <a:rPr lang="en-US" dirty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𝑯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)=</m:t>
                    </m:r>
                    <m:r>
                      <a:rPr lang="en-US" b="1" i="1">
                        <a:latin typeface="Cambria Math"/>
                      </a:rPr>
                      <m:t>𝑯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𝒔𝑰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𝑭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𝑮𝑲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>
                    <a:ea typeface="Cambria Math"/>
                  </a:rPr>
                  <a:t> ,  </a:t>
                </a:r>
                <a:endParaRPr lang="en-US" dirty="0" smtClean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Compatible </a:t>
                </a:r>
                <a:r>
                  <a:rPr lang="en-US" b="1" i="1" dirty="0" smtClean="0">
                    <a:ea typeface="Cambria Math"/>
                  </a:rPr>
                  <a:t>K</a:t>
                </a:r>
                <a:r>
                  <a:rPr lang="en-US" dirty="0" smtClean="0">
                    <a:ea typeface="Cambria Math"/>
                  </a:rPr>
                  <a:t> dimension satisfies  </a:t>
                </a:r>
                <a:r>
                  <a:rPr lang="en-US" dirty="0" smtClean="0">
                    <a:solidFill>
                      <a:srgbClr val="FF0000"/>
                    </a:solidFill>
                    <a:ea typeface="Cambria Math"/>
                  </a:rPr>
                  <a:t>one by two</a:t>
                </a:r>
                <a:r>
                  <a:rPr lang="en-US" dirty="0" smtClean="0">
                    <a:ea typeface="Cambria Math"/>
                  </a:rPr>
                  <a:t>. Then,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𝑲</m:t>
                    </m:r>
                    <m:r>
                      <a:rPr lang="en-US" b="1" i="1" dirty="0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ea typeface="Cambria Math"/>
                  </a:rPr>
                  <a:t>  </a:t>
                </a:r>
              </a:p>
              <a:p>
                <a:r>
                  <a:rPr lang="en-US" b="1" dirty="0" smtClean="0"/>
                  <a:t>Output value satisfies</a:t>
                </a:r>
              </a:p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b="1" i="1" dirty="0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b="1" i="1" dirty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dirty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dirty="0">
                                <a:latin typeface="Cambria Math"/>
                              </a:rPr>
                              <m:t>]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−7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12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dirty="0" smtClean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−7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i="1" dirty="0">
                              <a:latin typeface="Cambria Math"/>
                            </a:rPr>
                            <m:t>12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3042379"/>
                <a:ext cx="8646067" cy="3699667"/>
              </a:xfrm>
              <a:prstGeom prst="rect">
                <a:avLst/>
              </a:prstGeom>
              <a:blipFill rotWithShape="1">
                <a:blip r:embed="rId7"/>
                <a:stretch>
                  <a:fillRect l="-635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Effectiveness of state feedback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404" y="712566"/>
            <a:ext cx="342293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Performance Improvement</a:t>
            </a:r>
          </a:p>
        </p:txBody>
      </p:sp>
      <p:pic>
        <p:nvPicPr>
          <p:cNvPr id="8" name="Picture 5" descr="AACLKA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1063"/>
            <a:ext cx="7391400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6396335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Impulse response of the </a:t>
            </a:r>
            <a:r>
              <a:rPr lang="en-US" dirty="0" err="1">
                <a:latin typeface="Arial" charset="0"/>
              </a:rPr>
              <a:t>undamped</a:t>
            </a:r>
            <a:r>
              <a:rPr lang="en-US" dirty="0">
                <a:latin typeface="Arial" charset="0"/>
              </a:rPr>
              <a:t> oscillator with full-state feedback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712566"/>
            <a:ext cx="342293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Hindrance ?</a:t>
            </a:r>
          </a:p>
        </p:txBody>
      </p:sp>
    </p:spTree>
    <p:extLst>
      <p:ext uri="{BB962C8B-B14F-4D97-AF65-F5344CB8AC3E}">
        <p14:creationId xmlns:p14="http://schemas.microsoft.com/office/powerpoint/2010/main" val="9260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Effectiveness of state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When the state variables  </a:t>
                </a:r>
                <a:r>
                  <a:rPr lang="en-US" sz="2000" b="1" i="1" dirty="0" smtClean="0"/>
                  <a:t>x</a:t>
                </a:r>
                <a:r>
                  <a:rPr lang="en-US" sz="2000" dirty="0" smtClean="0"/>
                  <a:t>  are not available, how to construct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i="1" dirty="0">
                        <a:latin typeface="Cambria Math"/>
                      </a:rPr>
                      <m:t>=−</m:t>
                    </m:r>
                    <m:r>
                      <a:rPr lang="en-US" sz="2000" b="1" i="1" dirty="0">
                        <a:latin typeface="Cambria Math"/>
                      </a:rPr>
                      <m:t>𝑲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??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54" t="-5882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 descr="AACLKAA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9" y="1556792"/>
            <a:ext cx="80010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Estimator/Observer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Design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auxiliary system </a:t>
                </a:r>
                <a:r>
                  <a:rPr lang="en-US" sz="2000" dirty="0" smtClean="0"/>
                  <a:t>for real plant, and make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54" t="-5882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AACLKAU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086600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</TotalTime>
  <Words>2754</Words>
  <Application>Microsoft Office PowerPoint</Application>
  <PresentationFormat>On-screen Show (4:3)</PresentationFormat>
  <Paragraphs>260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Contents</vt:lpstr>
      <vt:lpstr>Basic Properties of Feedback</vt:lpstr>
      <vt:lpstr>PID Controller Design</vt:lpstr>
      <vt:lpstr>State Feedback </vt:lpstr>
      <vt:lpstr>Example</vt:lpstr>
      <vt:lpstr>Effectiveness of state feedback</vt:lpstr>
      <vt:lpstr>Effectiveness of state feedback</vt:lpstr>
      <vt:lpstr>Estimator/Observer </vt:lpstr>
      <vt:lpstr>Full State Feedback Controller Design</vt:lpstr>
      <vt:lpstr>Controllability </vt:lpstr>
      <vt:lpstr>Controllability </vt:lpstr>
      <vt:lpstr>Observability </vt:lpstr>
      <vt:lpstr>Observability </vt:lpstr>
      <vt:lpstr>State Feedback Controller Design </vt:lpstr>
      <vt:lpstr>Example </vt:lpstr>
      <vt:lpstr>Observer Design</vt:lpstr>
      <vt:lpstr>Example </vt:lpstr>
      <vt:lpstr>Integration of Estimator and Observer </vt:lpstr>
      <vt:lpstr>Integration of Estimator and Observer : Summary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Response</dc:title>
  <dc:creator>Sanghyuk Lee</dc:creator>
  <cp:lastModifiedBy>Sanghyuk Lee</cp:lastModifiedBy>
  <cp:revision>148</cp:revision>
  <cp:lastPrinted>2011-09-27T01:19:25Z</cp:lastPrinted>
  <dcterms:created xsi:type="dcterms:W3CDTF">2011-09-17T06:29:14Z</dcterms:created>
  <dcterms:modified xsi:type="dcterms:W3CDTF">2016-10-11T09:46:28Z</dcterms:modified>
</cp:coreProperties>
</file>