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96" r:id="rId2"/>
    <p:sldId id="333" r:id="rId3"/>
    <p:sldId id="279" r:id="rId4"/>
    <p:sldId id="284" r:id="rId5"/>
    <p:sldId id="286" r:id="rId6"/>
    <p:sldId id="285" r:id="rId7"/>
    <p:sldId id="287" r:id="rId8"/>
    <p:sldId id="288" r:id="rId9"/>
    <p:sldId id="289" r:id="rId10"/>
    <p:sldId id="319" r:id="rId11"/>
    <p:sldId id="291" r:id="rId12"/>
    <p:sldId id="292" r:id="rId13"/>
    <p:sldId id="293" r:id="rId14"/>
    <p:sldId id="298" r:id="rId15"/>
    <p:sldId id="300" r:id="rId16"/>
    <p:sldId id="301" r:id="rId17"/>
    <p:sldId id="302" r:id="rId18"/>
    <p:sldId id="307" r:id="rId19"/>
    <p:sldId id="308" r:id="rId20"/>
    <p:sldId id="321" r:id="rId21"/>
    <p:sldId id="320" r:id="rId22"/>
    <p:sldId id="334" r:id="rId23"/>
    <p:sldId id="335" r:id="rId24"/>
    <p:sldId id="336" r:id="rId25"/>
    <p:sldId id="318" r:id="rId26"/>
    <p:sldId id="323" r:id="rId27"/>
    <p:sldId id="322" r:id="rId28"/>
    <p:sldId id="325" r:id="rId29"/>
    <p:sldId id="326" r:id="rId30"/>
    <p:sldId id="327" r:id="rId31"/>
    <p:sldId id="328" r:id="rId32"/>
    <p:sldId id="329" r:id="rId33"/>
    <p:sldId id="330" r:id="rId34"/>
    <p:sldId id="331" r:id="rId35"/>
    <p:sldId id="332" r:id="rId36"/>
    <p:sldId id="324" r:id="rId37"/>
  </p:sldIdLst>
  <p:sldSz cx="9144000" cy="6858000" type="screen4x3"/>
  <p:notesSz cx="6781800" cy="9926638"/>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FF"/>
    <a:srgbClr val="FF33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p:scale>
          <a:sx n="66" d="100"/>
          <a:sy n="66" d="100"/>
        </p:scale>
        <p:origin x="-810" y="-3642"/>
      </p:cViewPr>
      <p:guideLst>
        <p:guide orient="horz"/>
        <p:guide/>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1379"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1380"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1B0BCEC-1A3A-405F-B5B0-E211E7FB9E70}" type="slidenum">
              <a:rPr lang="en-GB" altLang="zh-CN"/>
              <a:pPr>
                <a:defRPr/>
              </a:pPr>
              <a:t>‹#›</a:t>
            </a:fld>
            <a:endParaRPr lang="en-GB" altLang="zh-CN"/>
          </a:p>
        </p:txBody>
      </p:sp>
    </p:spTree>
    <p:extLst>
      <p:ext uri="{BB962C8B-B14F-4D97-AF65-F5344CB8AC3E}">
        <p14:creationId xmlns:p14="http://schemas.microsoft.com/office/powerpoint/2010/main" val="3885517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075"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7" name="Rectangle 5"/>
          <p:cNvSpPr>
            <a:spLocks noGrp="1" noChangeArrowheads="1"/>
          </p:cNvSpPr>
          <p:nvPr>
            <p:ph type="body" sz="quarter" idx="3"/>
          </p:nvPr>
        </p:nvSpPr>
        <p:spPr bwMode="auto">
          <a:xfrm>
            <a:off x="622300" y="981075"/>
            <a:ext cx="54244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332001D-E95B-486E-B6E6-8E588CEFB94A}" type="slidenum">
              <a:rPr lang="en-GB" altLang="zh-CN"/>
              <a:pPr>
                <a:defRPr/>
              </a:pPr>
              <a:t>‹#›</a:t>
            </a:fld>
            <a:endParaRPr lang="en-GB" altLang="zh-CN"/>
          </a:p>
        </p:txBody>
      </p:sp>
    </p:spTree>
    <p:extLst>
      <p:ext uri="{BB962C8B-B14F-4D97-AF65-F5344CB8AC3E}">
        <p14:creationId xmlns:p14="http://schemas.microsoft.com/office/powerpoint/2010/main" val="139508933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4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DFB0DD6-5EEF-45B2-B9F9-54F28FCB6DB2}" type="slidenum">
              <a:rPr lang="en-GB" altLang="zh-CN" sz="1200"/>
              <a:pPr eaLnBrk="1" hangingPunct="1"/>
              <a:t>1</a:t>
            </a:fld>
            <a:endParaRPr lang="en-GB" altLang="zh-CN" sz="1200"/>
          </a:p>
        </p:txBody>
      </p:sp>
      <p:sp>
        <p:nvSpPr>
          <p:cNvPr id="2458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5320A1A-E89D-4CFB-9734-12AD87D5607B}" type="slidenum">
              <a:rPr lang="en-GB" altLang="zh-CN" sz="1200"/>
              <a:pPr eaLnBrk="1" hangingPunct="1"/>
              <a:t>11</a:t>
            </a:fld>
            <a:endParaRPr lang="en-GB" altLang="zh-CN" sz="1200"/>
          </a:p>
        </p:txBody>
      </p:sp>
      <p:sp>
        <p:nvSpPr>
          <p:cNvPr id="3379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48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92F6A9A-029F-4FE4-AC15-9A87F5BA9808}" type="slidenum">
              <a:rPr lang="en-GB" altLang="zh-CN" sz="1200"/>
              <a:pPr eaLnBrk="1" hangingPunct="1"/>
              <a:t>12</a:t>
            </a:fld>
            <a:endParaRPr lang="en-GB" altLang="zh-CN" sz="1200"/>
          </a:p>
        </p:txBody>
      </p:sp>
      <p:sp>
        <p:nvSpPr>
          <p:cNvPr id="3482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F9E5E1D-70CE-4E62-9D84-303013E36A6A}" type="slidenum">
              <a:rPr lang="en-GB" altLang="zh-CN" sz="1200"/>
              <a:pPr eaLnBrk="1" hangingPunct="1"/>
              <a:t>13</a:t>
            </a:fld>
            <a:endParaRPr lang="en-GB" altLang="zh-CN" sz="1200"/>
          </a:p>
        </p:txBody>
      </p:sp>
      <p:sp>
        <p:nvSpPr>
          <p:cNvPr id="3584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AE6DA1D-4EB1-42B7-A867-60EB8878E41C}" type="slidenum">
              <a:rPr lang="en-GB" altLang="zh-CN" sz="1200"/>
              <a:pPr eaLnBrk="1" hangingPunct="1"/>
              <a:t>14</a:t>
            </a:fld>
            <a:endParaRPr lang="en-GB" altLang="zh-CN" sz="1200"/>
          </a:p>
        </p:txBody>
      </p:sp>
      <p:sp>
        <p:nvSpPr>
          <p:cNvPr id="3686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D32424B-B394-41FA-97DD-2087BE7594E0}" type="slidenum">
              <a:rPr lang="en-GB" altLang="zh-CN" sz="1200"/>
              <a:pPr eaLnBrk="1" hangingPunct="1"/>
              <a:t>15</a:t>
            </a:fld>
            <a:endParaRPr lang="en-GB" altLang="zh-CN" sz="1200"/>
          </a:p>
        </p:txBody>
      </p:sp>
      <p:sp>
        <p:nvSpPr>
          <p:cNvPr id="3789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709F6EE-7D19-4DB3-A9A3-34668FEEB4C7}" type="slidenum">
              <a:rPr lang="en-GB" altLang="zh-CN" sz="1200"/>
              <a:pPr eaLnBrk="1" hangingPunct="1"/>
              <a:t>16</a:t>
            </a:fld>
            <a:endParaRPr lang="en-GB" altLang="zh-CN" sz="1200"/>
          </a:p>
        </p:txBody>
      </p:sp>
      <p:sp>
        <p:nvSpPr>
          <p:cNvPr id="3891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557332D-5334-46DC-8124-D1824A3A1017}" type="slidenum">
              <a:rPr lang="en-GB" altLang="zh-CN" sz="1200"/>
              <a:pPr eaLnBrk="1" hangingPunct="1"/>
              <a:t>17</a:t>
            </a:fld>
            <a:endParaRPr lang="en-GB" altLang="zh-CN" sz="1200"/>
          </a:p>
        </p:txBody>
      </p:sp>
      <p:sp>
        <p:nvSpPr>
          <p:cNvPr id="3994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F630AA9-5209-461D-8161-90D5B23FCC38}" type="slidenum">
              <a:rPr lang="en-GB" altLang="zh-CN" sz="1200"/>
              <a:pPr eaLnBrk="1" hangingPunct="1"/>
              <a:t>18</a:t>
            </a:fld>
            <a:endParaRPr lang="en-GB" altLang="zh-CN" sz="1200"/>
          </a:p>
        </p:txBody>
      </p:sp>
      <p:sp>
        <p:nvSpPr>
          <p:cNvPr id="4096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314DE08-AB05-4725-ADF3-C58A94567296}" type="slidenum">
              <a:rPr lang="en-GB" altLang="zh-CN" sz="1200"/>
              <a:pPr eaLnBrk="1" hangingPunct="1"/>
              <a:t>19</a:t>
            </a:fld>
            <a:endParaRPr lang="en-GB" altLang="zh-CN" sz="1200"/>
          </a:p>
        </p:txBody>
      </p:sp>
      <p:sp>
        <p:nvSpPr>
          <p:cNvPr id="4198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4E5A8AF-E1B9-4582-9537-508A4FA7B0AF}" type="slidenum">
              <a:rPr lang="en-GB" altLang="zh-CN" sz="1200"/>
              <a:pPr eaLnBrk="1" hangingPunct="1"/>
              <a:t>20</a:t>
            </a:fld>
            <a:endParaRPr lang="en-GB" altLang="zh-CN" sz="1200"/>
          </a:p>
        </p:txBody>
      </p:sp>
      <p:sp>
        <p:nvSpPr>
          <p:cNvPr id="4301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6EE1937-4183-427E-B7F6-E40FFF6AEBDD}" type="slidenum">
              <a:rPr lang="en-GB" altLang="zh-CN" sz="1200"/>
              <a:pPr eaLnBrk="1" hangingPunct="1"/>
              <a:t>3</a:t>
            </a:fld>
            <a:endParaRPr lang="en-GB" altLang="zh-CN" sz="1200"/>
          </a:p>
        </p:txBody>
      </p:sp>
      <p:sp>
        <p:nvSpPr>
          <p:cNvPr id="2560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668445F-C3FA-4FCC-A8AE-F536DA088C0B}" type="slidenum">
              <a:rPr lang="en-GB" altLang="zh-CN" sz="1200"/>
              <a:pPr eaLnBrk="1" hangingPunct="1"/>
              <a:t>21</a:t>
            </a:fld>
            <a:endParaRPr lang="en-GB" altLang="zh-CN" sz="1200"/>
          </a:p>
        </p:txBody>
      </p:sp>
      <p:sp>
        <p:nvSpPr>
          <p:cNvPr id="4403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25</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26</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27</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28</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29</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30</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31</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32</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33</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66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3D00AFE-BF9C-475D-8CF8-39C4B1E37017}" type="slidenum">
              <a:rPr lang="en-GB" altLang="zh-CN" sz="1200"/>
              <a:pPr eaLnBrk="1" hangingPunct="1"/>
              <a:t>4</a:t>
            </a:fld>
            <a:endParaRPr lang="en-GB" altLang="zh-CN" sz="1200"/>
          </a:p>
        </p:txBody>
      </p:sp>
      <p:sp>
        <p:nvSpPr>
          <p:cNvPr id="2662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34</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35</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21A3B60-5622-4388-93A7-B46E90E0C3C7}" type="slidenum">
              <a:rPr lang="en-GB" altLang="zh-CN" sz="1200"/>
              <a:pPr eaLnBrk="1" hangingPunct="1"/>
              <a:t>36</a:t>
            </a:fld>
            <a:endParaRPr lang="en-GB" altLang="zh-CN" sz="1200"/>
          </a:p>
        </p:txBody>
      </p:sp>
      <p:sp>
        <p:nvSpPr>
          <p:cNvPr id="4506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2929E52-EB39-4ABA-BB99-134789906A0A}" type="slidenum">
              <a:rPr lang="en-GB" altLang="zh-CN" sz="1200"/>
              <a:pPr eaLnBrk="1" hangingPunct="1"/>
              <a:t>5</a:t>
            </a:fld>
            <a:endParaRPr lang="en-GB" altLang="zh-CN" sz="1200"/>
          </a:p>
        </p:txBody>
      </p:sp>
      <p:sp>
        <p:nvSpPr>
          <p:cNvPr id="2765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86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E2AFE0F-94E3-475F-8169-B6ACF6A17827}" type="slidenum">
              <a:rPr lang="en-GB" altLang="zh-CN" sz="1200"/>
              <a:pPr eaLnBrk="1" hangingPunct="1"/>
              <a:t>6</a:t>
            </a:fld>
            <a:endParaRPr lang="en-GB" altLang="zh-CN" sz="1200"/>
          </a:p>
        </p:txBody>
      </p:sp>
      <p:sp>
        <p:nvSpPr>
          <p:cNvPr id="28676"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C9CC693-F610-47B3-BC99-E1E7120D3CBC}" type="slidenum">
              <a:rPr lang="en-GB" altLang="zh-CN" sz="1200"/>
              <a:pPr eaLnBrk="1" hangingPunct="1"/>
              <a:t>7</a:t>
            </a:fld>
            <a:endParaRPr lang="en-GB" altLang="zh-CN" sz="1200"/>
          </a:p>
        </p:txBody>
      </p:sp>
      <p:sp>
        <p:nvSpPr>
          <p:cNvPr id="29700"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07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7CACA11-3F76-4780-AA79-5DA5AF1E9496}" type="slidenum">
              <a:rPr lang="en-GB" altLang="zh-CN" sz="1200"/>
              <a:pPr eaLnBrk="1" hangingPunct="1"/>
              <a:t>8</a:t>
            </a:fld>
            <a:endParaRPr lang="en-GB" altLang="zh-CN" sz="1200"/>
          </a:p>
        </p:txBody>
      </p:sp>
      <p:sp>
        <p:nvSpPr>
          <p:cNvPr id="30724"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3017C2F-E57E-45B0-8910-77BE07C035E6}" type="slidenum">
              <a:rPr lang="en-GB" altLang="zh-CN" sz="1200"/>
              <a:pPr eaLnBrk="1" hangingPunct="1"/>
              <a:t>9</a:t>
            </a:fld>
            <a:endParaRPr lang="en-GB" altLang="zh-CN" sz="1200"/>
          </a:p>
        </p:txBody>
      </p:sp>
      <p:sp>
        <p:nvSpPr>
          <p:cNvPr id="31748"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327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F4A148F-C10A-459F-A645-1FB1EF4F7484}" type="slidenum">
              <a:rPr lang="en-GB" altLang="zh-CN" sz="1200"/>
              <a:pPr eaLnBrk="1" hangingPunct="1"/>
              <a:t>10</a:t>
            </a:fld>
            <a:endParaRPr lang="en-GB" altLang="zh-CN" sz="1200"/>
          </a:p>
        </p:txBody>
      </p:sp>
      <p:sp>
        <p:nvSpPr>
          <p:cNvPr id="32772" name="Rectangle 2"/>
          <p:cNvSpPr>
            <a:spLocks noGrp="1" noRot="1" noChangeAspect="1" noChangeArrowheads="1" noTextEdit="1"/>
          </p:cNvSpPr>
          <p:nvPr>
            <p:ph type="sldImg"/>
          </p:nvPr>
        </p:nvSpPr>
        <p:spPr bwMode="auto">
          <a:xfrm>
            <a:off x="909638" y="744538"/>
            <a:ext cx="4964112" cy="3722687"/>
          </a:xfrm>
          <a:prstGeom prst="rect">
            <a:avLst/>
          </a:prstGeom>
          <a:solidFill>
            <a:srgbClr val="FFFFFF"/>
          </a:solidFill>
          <a:ln>
            <a:solidFill>
              <a:srgbClr val="000000"/>
            </a:solidFill>
            <a:miter lim="800000"/>
            <a:headEnd/>
            <a:tailEnd/>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C9BB78-A121-44F9-89CB-FBA0AB4F29B9}" type="slidenum">
              <a:rPr lang="en-GB" altLang="en-US"/>
              <a:pPr>
                <a:defRPr/>
              </a:pPr>
              <a:t>‹#›</a:t>
            </a:fld>
            <a:endParaRPr lang="en-GB" altLang="en-US"/>
          </a:p>
        </p:txBody>
      </p:sp>
    </p:spTree>
    <p:extLst>
      <p:ext uri="{BB962C8B-B14F-4D97-AF65-F5344CB8AC3E}">
        <p14:creationId xmlns:p14="http://schemas.microsoft.com/office/powerpoint/2010/main" val="352655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CCD10875-588B-497E-A953-142BC6590D73}" type="slidenum">
              <a:rPr lang="en-GB" altLang="en-US"/>
              <a:pPr>
                <a:defRPr/>
              </a:pPr>
              <a:t>‹#›</a:t>
            </a:fld>
            <a:endParaRPr lang="en-GB" altLang="en-US"/>
          </a:p>
        </p:txBody>
      </p:sp>
    </p:spTree>
    <p:extLst>
      <p:ext uri="{BB962C8B-B14F-4D97-AF65-F5344CB8AC3E}">
        <p14:creationId xmlns:p14="http://schemas.microsoft.com/office/powerpoint/2010/main" val="183662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048AD031-B1F3-476D-A05A-60E484B1E58C}" type="slidenum">
              <a:rPr lang="en-GB" altLang="en-US"/>
              <a:pPr>
                <a:defRPr/>
              </a:pPr>
              <a:t>‹#›</a:t>
            </a:fld>
            <a:endParaRPr lang="en-GB" altLang="en-US"/>
          </a:p>
        </p:txBody>
      </p:sp>
    </p:spTree>
    <p:extLst>
      <p:ext uri="{BB962C8B-B14F-4D97-AF65-F5344CB8AC3E}">
        <p14:creationId xmlns:p14="http://schemas.microsoft.com/office/powerpoint/2010/main" val="117742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F3C1B365-51D8-4437-B60B-580ED361E759}" type="slidenum">
              <a:rPr lang="en-GB" altLang="en-US"/>
              <a:pPr>
                <a:defRPr/>
              </a:pPr>
              <a:t>‹#›</a:t>
            </a:fld>
            <a:endParaRPr lang="en-GB" altLang="en-US"/>
          </a:p>
        </p:txBody>
      </p:sp>
    </p:spTree>
    <p:extLst>
      <p:ext uri="{BB962C8B-B14F-4D97-AF65-F5344CB8AC3E}">
        <p14:creationId xmlns:p14="http://schemas.microsoft.com/office/powerpoint/2010/main" val="11961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E35473D-44CF-4926-A27C-0816978EB457}" type="slidenum">
              <a:rPr lang="en-GB" altLang="en-US"/>
              <a:pPr>
                <a:defRPr/>
              </a:pPr>
              <a:t>‹#›</a:t>
            </a:fld>
            <a:endParaRPr lang="en-GB" altLang="en-US"/>
          </a:p>
        </p:txBody>
      </p:sp>
    </p:spTree>
    <p:extLst>
      <p:ext uri="{BB962C8B-B14F-4D97-AF65-F5344CB8AC3E}">
        <p14:creationId xmlns:p14="http://schemas.microsoft.com/office/powerpoint/2010/main" val="185330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ED2FB3-171E-4055-8808-5A970124CA00}" type="slidenum">
              <a:rPr lang="en-GB" altLang="en-US"/>
              <a:pPr>
                <a:defRPr/>
              </a:pPr>
              <a:t>‹#›</a:t>
            </a:fld>
            <a:endParaRPr lang="en-GB" altLang="en-US"/>
          </a:p>
        </p:txBody>
      </p:sp>
    </p:spTree>
    <p:extLst>
      <p:ext uri="{BB962C8B-B14F-4D97-AF65-F5344CB8AC3E}">
        <p14:creationId xmlns:p14="http://schemas.microsoft.com/office/powerpoint/2010/main" val="141037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40C23A44-FEC2-4F4F-A47F-93FF3D636794}" type="slidenum">
              <a:rPr lang="en-GB" altLang="en-US"/>
              <a:pPr>
                <a:defRPr/>
              </a:pPr>
              <a:t>‹#›</a:t>
            </a:fld>
            <a:endParaRPr lang="en-GB" altLang="en-US"/>
          </a:p>
        </p:txBody>
      </p:sp>
    </p:spTree>
    <p:extLst>
      <p:ext uri="{BB962C8B-B14F-4D97-AF65-F5344CB8AC3E}">
        <p14:creationId xmlns:p14="http://schemas.microsoft.com/office/powerpoint/2010/main" val="68342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79FF3F52-C738-4A0E-9280-AC132527EF6A}" type="slidenum">
              <a:rPr lang="en-GB" altLang="en-US"/>
              <a:pPr>
                <a:defRPr/>
              </a:pPr>
              <a:t>‹#›</a:t>
            </a:fld>
            <a:endParaRPr lang="en-GB" altLang="en-US"/>
          </a:p>
        </p:txBody>
      </p:sp>
    </p:spTree>
    <p:extLst>
      <p:ext uri="{BB962C8B-B14F-4D97-AF65-F5344CB8AC3E}">
        <p14:creationId xmlns:p14="http://schemas.microsoft.com/office/powerpoint/2010/main" val="6445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C7BF8026-6314-4B2A-8A30-3F10B5DA9657}" type="slidenum">
              <a:rPr lang="en-GB" altLang="en-US"/>
              <a:pPr>
                <a:defRPr/>
              </a:pPr>
              <a:t>‹#›</a:t>
            </a:fld>
            <a:endParaRPr lang="en-GB" altLang="en-US"/>
          </a:p>
        </p:txBody>
      </p:sp>
    </p:spTree>
    <p:extLst>
      <p:ext uri="{BB962C8B-B14F-4D97-AF65-F5344CB8AC3E}">
        <p14:creationId xmlns:p14="http://schemas.microsoft.com/office/powerpoint/2010/main" val="262477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984B9F98-DB26-4537-B56A-D4A489F444AD}" type="slidenum">
              <a:rPr lang="en-GB" altLang="en-US"/>
              <a:pPr>
                <a:defRPr/>
              </a:pPr>
              <a:t>‹#›</a:t>
            </a:fld>
            <a:endParaRPr lang="en-GB" altLang="en-US"/>
          </a:p>
        </p:txBody>
      </p:sp>
    </p:spTree>
    <p:extLst>
      <p:ext uri="{BB962C8B-B14F-4D97-AF65-F5344CB8AC3E}">
        <p14:creationId xmlns:p14="http://schemas.microsoft.com/office/powerpoint/2010/main" val="42241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D8923FEC-0962-4F5F-8A3F-5547C8386595}" type="slidenum">
              <a:rPr lang="en-GB" altLang="en-US"/>
              <a:pPr>
                <a:defRPr/>
              </a:pPr>
              <a:t>‹#›</a:t>
            </a:fld>
            <a:endParaRPr lang="en-GB" altLang="en-US"/>
          </a:p>
        </p:txBody>
      </p:sp>
    </p:spTree>
    <p:extLst>
      <p:ext uri="{BB962C8B-B14F-4D97-AF65-F5344CB8AC3E}">
        <p14:creationId xmlns:p14="http://schemas.microsoft.com/office/powerpoint/2010/main" val="241040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EFB105BA-CBCA-411F-B8DF-B088D1852B23}"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9.xml"/><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3889FC3-8A76-44D6-8EA4-E14480710400}" type="slidenum">
              <a:rPr lang="en-GB" altLang="en-US" sz="1200" smtClean="0">
                <a:latin typeface="Garamond" pitchFamily="18" charset="0"/>
              </a:rPr>
              <a:pPr eaLnBrk="1" hangingPunct="1"/>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2052" name="Text Box 3"/>
          <p:cNvSpPr txBox="1">
            <a:spLocks noChangeArrowheads="1"/>
          </p:cNvSpPr>
          <p:nvPr/>
        </p:nvSpPr>
        <p:spPr bwMode="auto">
          <a:xfrm>
            <a:off x="2003425" y="1774825"/>
            <a:ext cx="4433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GB" altLang="zh-CN" sz="3600" b="1" i="1" dirty="0">
                <a:latin typeface="Times New Roman" panose="02020603050405020304" pitchFamily="18" charset="0"/>
                <a:ea typeface="SimSun" pitchFamily="2" charset="-122"/>
                <a:cs typeface="Times New Roman" panose="02020603050405020304" pitchFamily="18" charset="0"/>
                <a:sym typeface="Symbol" pitchFamily="18" charset="2"/>
              </a:rPr>
              <a:t>How Diodes Work - Review</a:t>
            </a:r>
          </a:p>
        </p:txBody>
      </p:sp>
      <p:sp>
        <p:nvSpPr>
          <p:cNvPr id="2054" name="Rectangle 5"/>
          <p:cNvSpPr>
            <a:spLocks noChangeArrowheads="1"/>
          </p:cNvSpPr>
          <p:nvPr/>
        </p:nvSpPr>
        <p:spPr bwMode="auto">
          <a:xfrm>
            <a:off x="2100263" y="3712482"/>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dirty="0">
              <a:solidFill>
                <a:srgbClr val="000000"/>
              </a:solidFill>
              <a:ea typeface="SimSun" pitchFamily="2" charset="-122"/>
            </a:endParaRPr>
          </a:p>
          <a:p>
            <a:pPr algn="ctr"/>
            <a:r>
              <a:rPr lang="en-US" altLang="zh-CN" sz="1800" b="1" dirty="0">
                <a:solidFill>
                  <a:srgbClr val="000000"/>
                </a:solidFill>
                <a:ea typeface="SimSun" pitchFamily="2" charset="-122"/>
              </a:rPr>
              <a:t>Dept. of Electrical &amp; Electronic Engineering</a:t>
            </a:r>
          </a:p>
          <a:p>
            <a:pPr algn="ctr"/>
            <a:r>
              <a:rPr lang="en-US" altLang="zh-CN" sz="1800" b="1" dirty="0">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B7AE033-B339-4163-9F8F-D2C2AFC253FA}" type="slidenum">
              <a:rPr lang="en-GB" altLang="en-US" sz="1200" smtClean="0">
                <a:latin typeface="Garamond" pitchFamily="18" charset="0"/>
              </a:rPr>
              <a:pPr eaLnBrk="1" hangingPunct="1"/>
              <a:t>10</a:t>
            </a:fld>
            <a:endParaRPr lang="en-GB" altLang="en-US" sz="1200" smtClean="0">
              <a:latin typeface="Garamond" pitchFamily="18" charset="0"/>
            </a:endParaRPr>
          </a:p>
        </p:txBody>
      </p:sp>
      <p:sp>
        <p:nvSpPr>
          <p:cNvPr id="10243"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10244" name="Text Box 3"/>
          <p:cNvSpPr txBox="1">
            <a:spLocks noChangeArrowheads="1"/>
          </p:cNvSpPr>
          <p:nvPr/>
        </p:nvSpPr>
        <p:spPr bwMode="auto">
          <a:xfrm>
            <a:off x="457200" y="1065213"/>
            <a:ext cx="4608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a:ea typeface="SimSun" pitchFamily="2" charset="-122"/>
              </a:rPr>
              <a:t>The semiconductor pn junction diode</a:t>
            </a:r>
          </a:p>
        </p:txBody>
      </p:sp>
      <p:sp>
        <p:nvSpPr>
          <p:cNvPr id="10245" name="Text Box 4"/>
          <p:cNvSpPr txBox="1">
            <a:spLocks noChangeArrowheads="1"/>
          </p:cNvSpPr>
          <p:nvPr/>
        </p:nvSpPr>
        <p:spPr bwMode="auto">
          <a:xfrm>
            <a:off x="628650" y="1466850"/>
            <a:ext cx="798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Diodes are often made by starting with n-type silicon and adding boron in well defined regions – hence creating a pn junction.    </a:t>
            </a:r>
          </a:p>
        </p:txBody>
      </p:sp>
      <p:sp>
        <p:nvSpPr>
          <p:cNvPr id="10246" name="Text Box 5"/>
          <p:cNvSpPr txBox="1">
            <a:spLocks noChangeArrowheads="1"/>
          </p:cNvSpPr>
          <p:nvPr/>
        </p:nvSpPr>
        <p:spPr bwMode="auto">
          <a:xfrm>
            <a:off x="471488" y="2527300"/>
            <a:ext cx="3003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Thin wafer of n-type silicon with polished top surface</a:t>
            </a:r>
          </a:p>
        </p:txBody>
      </p:sp>
      <p:sp>
        <p:nvSpPr>
          <p:cNvPr id="10247" name="Line 6"/>
          <p:cNvSpPr>
            <a:spLocks noChangeShapeType="1"/>
          </p:cNvSpPr>
          <p:nvPr/>
        </p:nvSpPr>
        <p:spPr bwMode="auto">
          <a:xfrm>
            <a:off x="1684338" y="3171825"/>
            <a:ext cx="347662" cy="423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8" name="Text Box 7"/>
          <p:cNvSpPr txBox="1">
            <a:spLocks noChangeArrowheads="1"/>
          </p:cNvSpPr>
          <p:nvPr/>
        </p:nvSpPr>
        <p:spPr bwMode="auto">
          <a:xfrm>
            <a:off x="3392488" y="2541588"/>
            <a:ext cx="2146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Thin (</a:t>
            </a:r>
            <a:r>
              <a:rPr lang="en-GB" altLang="zh-CN">
                <a:ea typeface="SimSun" pitchFamily="2" charset="-122"/>
                <a:sym typeface="Symbol" pitchFamily="18" charset="2"/>
              </a:rPr>
              <a:t></a:t>
            </a:r>
            <a:r>
              <a:rPr lang="en-GB" altLang="zh-CN">
                <a:ea typeface="SimSun" pitchFamily="2" charset="-122"/>
              </a:rPr>
              <a:t>m) oxide grown on top surface</a:t>
            </a:r>
          </a:p>
        </p:txBody>
      </p:sp>
      <p:sp>
        <p:nvSpPr>
          <p:cNvPr id="10249" name="Line 8"/>
          <p:cNvSpPr>
            <a:spLocks noChangeShapeType="1"/>
          </p:cNvSpPr>
          <p:nvPr/>
        </p:nvSpPr>
        <p:spPr bwMode="auto">
          <a:xfrm>
            <a:off x="4181475" y="3186113"/>
            <a:ext cx="214313" cy="260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0" name="Text Box 9"/>
          <p:cNvSpPr txBox="1">
            <a:spLocks noChangeArrowheads="1"/>
          </p:cNvSpPr>
          <p:nvPr/>
        </p:nvSpPr>
        <p:spPr bwMode="auto">
          <a:xfrm>
            <a:off x="6100763" y="2535238"/>
            <a:ext cx="1876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Hole etched through oxide</a:t>
            </a:r>
          </a:p>
        </p:txBody>
      </p:sp>
      <p:sp>
        <p:nvSpPr>
          <p:cNvPr id="10251" name="Line 10"/>
          <p:cNvSpPr>
            <a:spLocks noChangeShapeType="1"/>
          </p:cNvSpPr>
          <p:nvPr/>
        </p:nvSpPr>
        <p:spPr bwMode="auto">
          <a:xfrm>
            <a:off x="7121525" y="3179763"/>
            <a:ext cx="214313" cy="260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52" name="Group 11"/>
          <p:cNvGrpSpPr>
            <a:grpSpLocks/>
          </p:cNvGrpSpPr>
          <p:nvPr/>
        </p:nvGrpSpPr>
        <p:grpSpPr bwMode="auto">
          <a:xfrm>
            <a:off x="1044575" y="3614738"/>
            <a:ext cx="2166938" cy="628650"/>
            <a:chOff x="658" y="2277"/>
            <a:chExt cx="1365" cy="396"/>
          </a:xfrm>
        </p:grpSpPr>
        <p:sp>
          <p:nvSpPr>
            <p:cNvPr id="10324" name="Line 12"/>
            <p:cNvSpPr>
              <a:spLocks noChangeShapeType="1"/>
            </p:cNvSpPr>
            <p:nvPr/>
          </p:nvSpPr>
          <p:spPr bwMode="auto">
            <a:xfrm flipH="1">
              <a:off x="752" y="2277"/>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5" name="Line 13"/>
            <p:cNvSpPr>
              <a:spLocks noChangeShapeType="1"/>
            </p:cNvSpPr>
            <p:nvPr/>
          </p:nvSpPr>
          <p:spPr bwMode="auto">
            <a:xfrm flipH="1">
              <a:off x="680" y="2673"/>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6" name="Freeform 14"/>
            <p:cNvSpPr>
              <a:spLocks/>
            </p:cNvSpPr>
            <p:nvPr/>
          </p:nvSpPr>
          <p:spPr bwMode="auto">
            <a:xfrm>
              <a:off x="658" y="2277"/>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7" name="Freeform 15"/>
            <p:cNvSpPr>
              <a:spLocks/>
            </p:cNvSpPr>
            <p:nvPr/>
          </p:nvSpPr>
          <p:spPr bwMode="auto">
            <a:xfrm>
              <a:off x="1898" y="2280"/>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8" name="Text Box 16"/>
            <p:cNvSpPr txBox="1">
              <a:spLocks noChangeArrowheads="1"/>
            </p:cNvSpPr>
            <p:nvPr/>
          </p:nvSpPr>
          <p:spPr bwMode="auto">
            <a:xfrm>
              <a:off x="1025" y="2355"/>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grpSp>
      <p:grpSp>
        <p:nvGrpSpPr>
          <p:cNvPr id="10253" name="Group 17"/>
          <p:cNvGrpSpPr>
            <a:grpSpLocks/>
          </p:cNvGrpSpPr>
          <p:nvPr/>
        </p:nvGrpSpPr>
        <p:grpSpPr bwMode="auto">
          <a:xfrm>
            <a:off x="3541713" y="3498850"/>
            <a:ext cx="2166937" cy="758825"/>
            <a:chOff x="2231" y="2204"/>
            <a:chExt cx="1365" cy="478"/>
          </a:xfrm>
        </p:grpSpPr>
        <p:sp>
          <p:nvSpPr>
            <p:cNvPr id="10318" name="Line 18"/>
            <p:cNvSpPr>
              <a:spLocks noChangeShapeType="1"/>
            </p:cNvSpPr>
            <p:nvPr/>
          </p:nvSpPr>
          <p:spPr bwMode="auto">
            <a:xfrm flipH="1">
              <a:off x="2325" y="2286"/>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9" name="Line 19"/>
            <p:cNvSpPr>
              <a:spLocks noChangeShapeType="1"/>
            </p:cNvSpPr>
            <p:nvPr/>
          </p:nvSpPr>
          <p:spPr bwMode="auto">
            <a:xfrm flipH="1">
              <a:off x="2253" y="2682"/>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0" name="Freeform 20"/>
            <p:cNvSpPr>
              <a:spLocks/>
            </p:cNvSpPr>
            <p:nvPr/>
          </p:nvSpPr>
          <p:spPr bwMode="auto">
            <a:xfrm>
              <a:off x="2231" y="2286"/>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1" name="Freeform 21"/>
            <p:cNvSpPr>
              <a:spLocks/>
            </p:cNvSpPr>
            <p:nvPr/>
          </p:nvSpPr>
          <p:spPr bwMode="auto">
            <a:xfrm>
              <a:off x="3471" y="2289"/>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2" name="Rectangle 22"/>
            <p:cNvSpPr>
              <a:spLocks noChangeArrowheads="1"/>
            </p:cNvSpPr>
            <p:nvPr/>
          </p:nvSpPr>
          <p:spPr bwMode="auto">
            <a:xfrm>
              <a:off x="2316" y="2204"/>
              <a:ext cx="1255" cy="79"/>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323" name="Text Box 23"/>
            <p:cNvSpPr txBox="1">
              <a:spLocks noChangeArrowheads="1"/>
            </p:cNvSpPr>
            <p:nvPr/>
          </p:nvSpPr>
          <p:spPr bwMode="auto">
            <a:xfrm>
              <a:off x="2591" y="2352"/>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grpSp>
      <p:grpSp>
        <p:nvGrpSpPr>
          <p:cNvPr id="10254" name="Group 24"/>
          <p:cNvGrpSpPr>
            <a:grpSpLocks/>
          </p:cNvGrpSpPr>
          <p:nvPr/>
        </p:nvGrpSpPr>
        <p:grpSpPr bwMode="auto">
          <a:xfrm>
            <a:off x="6249988" y="3487738"/>
            <a:ext cx="2168525" cy="763587"/>
            <a:chOff x="3937" y="2197"/>
            <a:chExt cx="1366" cy="481"/>
          </a:xfrm>
        </p:grpSpPr>
        <p:sp>
          <p:nvSpPr>
            <p:cNvPr id="10311" name="Line 25"/>
            <p:cNvSpPr>
              <a:spLocks noChangeShapeType="1"/>
            </p:cNvSpPr>
            <p:nvPr/>
          </p:nvSpPr>
          <p:spPr bwMode="auto">
            <a:xfrm flipH="1">
              <a:off x="4031" y="2282"/>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2" name="Line 26"/>
            <p:cNvSpPr>
              <a:spLocks noChangeShapeType="1"/>
            </p:cNvSpPr>
            <p:nvPr/>
          </p:nvSpPr>
          <p:spPr bwMode="auto">
            <a:xfrm flipH="1">
              <a:off x="3959" y="2678"/>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3" name="Freeform 27"/>
            <p:cNvSpPr>
              <a:spLocks/>
            </p:cNvSpPr>
            <p:nvPr/>
          </p:nvSpPr>
          <p:spPr bwMode="auto">
            <a:xfrm>
              <a:off x="3937" y="2282"/>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14" name="Freeform 28"/>
            <p:cNvSpPr>
              <a:spLocks/>
            </p:cNvSpPr>
            <p:nvPr/>
          </p:nvSpPr>
          <p:spPr bwMode="auto">
            <a:xfrm>
              <a:off x="5177" y="2285"/>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15" name="Rectangle 29"/>
            <p:cNvSpPr>
              <a:spLocks noChangeArrowheads="1"/>
            </p:cNvSpPr>
            <p:nvPr/>
          </p:nvSpPr>
          <p:spPr bwMode="auto">
            <a:xfrm>
              <a:off x="4024" y="2197"/>
              <a:ext cx="358" cy="81"/>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316" name="Rectangle 30"/>
            <p:cNvSpPr>
              <a:spLocks noChangeArrowheads="1"/>
            </p:cNvSpPr>
            <p:nvPr/>
          </p:nvSpPr>
          <p:spPr bwMode="auto">
            <a:xfrm>
              <a:off x="4836" y="2204"/>
              <a:ext cx="467" cy="78"/>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317" name="Text Box 31"/>
            <p:cNvSpPr txBox="1">
              <a:spLocks noChangeArrowheads="1"/>
            </p:cNvSpPr>
            <p:nvPr/>
          </p:nvSpPr>
          <p:spPr bwMode="auto">
            <a:xfrm>
              <a:off x="4320" y="2351"/>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grpSp>
      <p:sp>
        <p:nvSpPr>
          <p:cNvPr id="10255" name="Text Box 32"/>
          <p:cNvSpPr txBox="1">
            <a:spLocks noChangeArrowheads="1"/>
          </p:cNvSpPr>
          <p:nvPr/>
        </p:nvSpPr>
        <p:spPr bwMode="auto">
          <a:xfrm>
            <a:off x="430213" y="4554538"/>
            <a:ext cx="165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Boron diffusion</a:t>
            </a:r>
          </a:p>
        </p:txBody>
      </p:sp>
      <p:sp>
        <p:nvSpPr>
          <p:cNvPr id="10256" name="Text Box 33"/>
          <p:cNvSpPr txBox="1">
            <a:spLocks noChangeArrowheads="1"/>
          </p:cNvSpPr>
          <p:nvPr/>
        </p:nvSpPr>
        <p:spPr bwMode="auto">
          <a:xfrm>
            <a:off x="3351213" y="4483100"/>
            <a:ext cx="15208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Aluminium metallisation</a:t>
            </a:r>
          </a:p>
        </p:txBody>
      </p:sp>
      <p:sp>
        <p:nvSpPr>
          <p:cNvPr id="10257" name="Text Box 34"/>
          <p:cNvSpPr txBox="1">
            <a:spLocks noChangeArrowheads="1"/>
          </p:cNvSpPr>
          <p:nvPr/>
        </p:nvSpPr>
        <p:spPr bwMode="auto">
          <a:xfrm>
            <a:off x="5578475" y="4503738"/>
            <a:ext cx="2224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Electrical contacts added top and bottom</a:t>
            </a:r>
          </a:p>
        </p:txBody>
      </p:sp>
      <p:grpSp>
        <p:nvGrpSpPr>
          <p:cNvPr id="10258" name="Group 35"/>
          <p:cNvGrpSpPr>
            <a:grpSpLocks/>
          </p:cNvGrpSpPr>
          <p:nvPr/>
        </p:nvGrpSpPr>
        <p:grpSpPr bwMode="auto">
          <a:xfrm>
            <a:off x="979488" y="4962525"/>
            <a:ext cx="2168525" cy="1141413"/>
            <a:chOff x="617" y="3126"/>
            <a:chExt cx="1366" cy="719"/>
          </a:xfrm>
        </p:grpSpPr>
        <p:sp>
          <p:nvSpPr>
            <p:cNvPr id="10291" name="Line 36"/>
            <p:cNvSpPr>
              <a:spLocks noChangeShapeType="1"/>
            </p:cNvSpPr>
            <p:nvPr/>
          </p:nvSpPr>
          <p:spPr bwMode="auto">
            <a:xfrm flipH="1">
              <a:off x="711" y="3449"/>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2" name="Line 37"/>
            <p:cNvSpPr>
              <a:spLocks noChangeShapeType="1"/>
            </p:cNvSpPr>
            <p:nvPr/>
          </p:nvSpPr>
          <p:spPr bwMode="auto">
            <a:xfrm flipH="1">
              <a:off x="639" y="3845"/>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3" name="Freeform 38"/>
            <p:cNvSpPr>
              <a:spLocks/>
            </p:cNvSpPr>
            <p:nvPr/>
          </p:nvSpPr>
          <p:spPr bwMode="auto">
            <a:xfrm>
              <a:off x="617" y="3449"/>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4" name="Freeform 39"/>
            <p:cNvSpPr>
              <a:spLocks/>
            </p:cNvSpPr>
            <p:nvPr/>
          </p:nvSpPr>
          <p:spPr bwMode="auto">
            <a:xfrm>
              <a:off x="1857" y="3452"/>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5" name="Rectangle 40"/>
            <p:cNvSpPr>
              <a:spLocks noChangeArrowheads="1"/>
            </p:cNvSpPr>
            <p:nvPr/>
          </p:nvSpPr>
          <p:spPr bwMode="auto">
            <a:xfrm>
              <a:off x="704" y="3364"/>
              <a:ext cx="358" cy="81"/>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96" name="Rectangle 41"/>
            <p:cNvSpPr>
              <a:spLocks noChangeArrowheads="1"/>
            </p:cNvSpPr>
            <p:nvPr/>
          </p:nvSpPr>
          <p:spPr bwMode="auto">
            <a:xfrm>
              <a:off x="1516" y="3371"/>
              <a:ext cx="467" cy="78"/>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97" name="Text Box 42"/>
            <p:cNvSpPr txBox="1">
              <a:spLocks noChangeArrowheads="1"/>
            </p:cNvSpPr>
            <p:nvPr/>
          </p:nvSpPr>
          <p:spPr bwMode="auto">
            <a:xfrm>
              <a:off x="1059" y="3640"/>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sp>
          <p:nvSpPr>
            <p:cNvPr id="10298" name="Arc 43"/>
            <p:cNvSpPr>
              <a:spLocks/>
            </p:cNvSpPr>
            <p:nvPr/>
          </p:nvSpPr>
          <p:spPr bwMode="auto">
            <a:xfrm flipH="1">
              <a:off x="897" y="3445"/>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99" name="Arc 44"/>
            <p:cNvSpPr>
              <a:spLocks/>
            </p:cNvSpPr>
            <p:nvPr/>
          </p:nvSpPr>
          <p:spPr bwMode="auto">
            <a:xfrm>
              <a:off x="1591" y="3448"/>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0" name="Line 45"/>
            <p:cNvSpPr>
              <a:spLocks noChangeShapeType="1"/>
            </p:cNvSpPr>
            <p:nvPr/>
          </p:nvSpPr>
          <p:spPr bwMode="auto">
            <a:xfrm flipH="1">
              <a:off x="982" y="3571"/>
              <a:ext cx="6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01" name="Group 46"/>
            <p:cNvGrpSpPr>
              <a:grpSpLocks/>
            </p:cNvGrpSpPr>
            <p:nvPr/>
          </p:nvGrpSpPr>
          <p:grpSpPr bwMode="auto">
            <a:xfrm>
              <a:off x="1075" y="3126"/>
              <a:ext cx="94" cy="245"/>
              <a:chOff x="1075" y="3132"/>
              <a:chExt cx="94" cy="245"/>
            </a:xfrm>
          </p:grpSpPr>
          <p:sp>
            <p:nvSpPr>
              <p:cNvPr id="10309" name="Arc 47"/>
              <p:cNvSpPr>
                <a:spLocks/>
              </p:cNvSpPr>
              <p:nvPr/>
            </p:nvSpPr>
            <p:spPr bwMode="auto">
              <a:xfrm>
                <a:off x="1121" y="3256"/>
                <a:ext cx="48" cy="121"/>
              </a:xfrm>
              <a:custGeom>
                <a:avLst/>
                <a:gdLst>
                  <a:gd name="T0" fmla="*/ 0 w 21270"/>
                  <a:gd name="T1" fmla="*/ 0 h 21600"/>
                  <a:gd name="T2" fmla="*/ 0 w 21270"/>
                  <a:gd name="T3" fmla="*/ 0 h 21600"/>
                  <a:gd name="T4" fmla="*/ 0 w 21270"/>
                  <a:gd name="T5" fmla="*/ 0 h 21600"/>
                  <a:gd name="T6" fmla="*/ 0 60000 65536"/>
                  <a:gd name="T7" fmla="*/ 0 60000 65536"/>
                  <a:gd name="T8" fmla="*/ 0 60000 65536"/>
                  <a:gd name="T9" fmla="*/ 0 w 21270"/>
                  <a:gd name="T10" fmla="*/ 0 h 21600"/>
                  <a:gd name="T11" fmla="*/ 21270 w 21270"/>
                  <a:gd name="T12" fmla="*/ 21600 h 21600"/>
                </a:gdLst>
                <a:ahLst/>
                <a:cxnLst>
                  <a:cxn ang="T6">
                    <a:pos x="T0" y="T1"/>
                  </a:cxn>
                  <a:cxn ang="T7">
                    <a:pos x="T2" y="T3"/>
                  </a:cxn>
                  <a:cxn ang="T8">
                    <a:pos x="T4" y="T5"/>
                  </a:cxn>
                </a:cxnLst>
                <a:rect l="T9" t="T10" r="T11" b="T12"/>
                <a:pathLst>
                  <a:path w="21270" h="21600" fill="none" extrusionOk="0">
                    <a:moveTo>
                      <a:pt x="-1" y="0"/>
                    </a:moveTo>
                    <a:cubicBezTo>
                      <a:pt x="10478" y="0"/>
                      <a:pt x="19446" y="7521"/>
                      <a:pt x="21270" y="17839"/>
                    </a:cubicBezTo>
                  </a:path>
                  <a:path w="21270" h="21600" stroke="0" extrusionOk="0">
                    <a:moveTo>
                      <a:pt x="-1" y="0"/>
                    </a:moveTo>
                    <a:cubicBezTo>
                      <a:pt x="10478" y="0"/>
                      <a:pt x="19446" y="7521"/>
                      <a:pt x="21270" y="17839"/>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10" name="Arc 48"/>
              <p:cNvSpPr>
                <a:spLocks/>
              </p:cNvSpPr>
              <p:nvPr/>
            </p:nvSpPr>
            <p:spPr bwMode="auto">
              <a:xfrm flipH="1">
                <a:off x="1075" y="3132"/>
                <a:ext cx="48" cy="121"/>
              </a:xfrm>
              <a:custGeom>
                <a:avLst/>
                <a:gdLst>
                  <a:gd name="T0" fmla="*/ 0 w 21600"/>
                  <a:gd name="T1" fmla="*/ 0 h 21601"/>
                  <a:gd name="T2" fmla="*/ 0 w 21600"/>
                  <a:gd name="T3" fmla="*/ 0 h 21601"/>
                  <a:gd name="T4" fmla="*/ 0 w 21600"/>
                  <a:gd name="T5" fmla="*/ 0 h 21601"/>
                  <a:gd name="T6" fmla="*/ 0 60000 65536"/>
                  <a:gd name="T7" fmla="*/ 0 60000 65536"/>
                  <a:gd name="T8" fmla="*/ 0 60000 65536"/>
                  <a:gd name="T9" fmla="*/ 0 w 21600"/>
                  <a:gd name="T10" fmla="*/ 0 h 21601"/>
                  <a:gd name="T11" fmla="*/ 21600 w 21600"/>
                  <a:gd name="T12" fmla="*/ 21601 h 21601"/>
                </a:gdLst>
                <a:ahLst/>
                <a:cxnLst>
                  <a:cxn ang="T6">
                    <a:pos x="T0" y="T1"/>
                  </a:cxn>
                  <a:cxn ang="T7">
                    <a:pos x="T2" y="T3"/>
                  </a:cxn>
                  <a:cxn ang="T8">
                    <a:pos x="T4" y="T5"/>
                  </a:cxn>
                </a:cxnLst>
                <a:rect l="T9" t="T10" r="T11" b="T12"/>
                <a:pathLst>
                  <a:path w="21600" h="21601" fill="none" extrusionOk="0">
                    <a:moveTo>
                      <a:pt x="21599" y="0"/>
                    </a:moveTo>
                    <a:cubicBezTo>
                      <a:pt x="21599" y="0"/>
                      <a:pt x="21600" y="0"/>
                      <a:pt x="21600" y="1"/>
                    </a:cubicBezTo>
                    <a:cubicBezTo>
                      <a:pt x="21600" y="11930"/>
                      <a:pt x="11929" y="21600"/>
                      <a:pt x="0" y="21601"/>
                    </a:cubicBezTo>
                  </a:path>
                  <a:path w="21600" h="21601" stroke="0" extrusionOk="0">
                    <a:moveTo>
                      <a:pt x="21599" y="0"/>
                    </a:moveTo>
                    <a:cubicBezTo>
                      <a:pt x="21599" y="0"/>
                      <a:pt x="21600" y="0"/>
                      <a:pt x="21600" y="1"/>
                    </a:cubicBezTo>
                    <a:cubicBezTo>
                      <a:pt x="21600" y="11930"/>
                      <a:pt x="11929" y="21600"/>
                      <a:pt x="0" y="21601"/>
                    </a:cubicBezTo>
                    <a:lnTo>
                      <a:pt x="0" y="1"/>
                    </a:lnTo>
                    <a:lnTo>
                      <a:pt x="2159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302" name="Group 49"/>
            <p:cNvGrpSpPr>
              <a:grpSpLocks/>
            </p:cNvGrpSpPr>
            <p:nvPr/>
          </p:nvGrpSpPr>
          <p:grpSpPr bwMode="auto">
            <a:xfrm>
              <a:off x="1211" y="3130"/>
              <a:ext cx="94" cy="245"/>
              <a:chOff x="1075" y="3132"/>
              <a:chExt cx="94" cy="245"/>
            </a:xfrm>
          </p:grpSpPr>
          <p:sp>
            <p:nvSpPr>
              <p:cNvPr id="10307" name="Arc 50"/>
              <p:cNvSpPr>
                <a:spLocks/>
              </p:cNvSpPr>
              <p:nvPr/>
            </p:nvSpPr>
            <p:spPr bwMode="auto">
              <a:xfrm>
                <a:off x="1121" y="3256"/>
                <a:ext cx="48" cy="121"/>
              </a:xfrm>
              <a:custGeom>
                <a:avLst/>
                <a:gdLst>
                  <a:gd name="T0" fmla="*/ 0 w 21270"/>
                  <a:gd name="T1" fmla="*/ 0 h 21600"/>
                  <a:gd name="T2" fmla="*/ 0 w 21270"/>
                  <a:gd name="T3" fmla="*/ 0 h 21600"/>
                  <a:gd name="T4" fmla="*/ 0 w 21270"/>
                  <a:gd name="T5" fmla="*/ 0 h 21600"/>
                  <a:gd name="T6" fmla="*/ 0 60000 65536"/>
                  <a:gd name="T7" fmla="*/ 0 60000 65536"/>
                  <a:gd name="T8" fmla="*/ 0 60000 65536"/>
                  <a:gd name="T9" fmla="*/ 0 w 21270"/>
                  <a:gd name="T10" fmla="*/ 0 h 21600"/>
                  <a:gd name="T11" fmla="*/ 21270 w 21270"/>
                  <a:gd name="T12" fmla="*/ 21600 h 21600"/>
                </a:gdLst>
                <a:ahLst/>
                <a:cxnLst>
                  <a:cxn ang="T6">
                    <a:pos x="T0" y="T1"/>
                  </a:cxn>
                  <a:cxn ang="T7">
                    <a:pos x="T2" y="T3"/>
                  </a:cxn>
                  <a:cxn ang="T8">
                    <a:pos x="T4" y="T5"/>
                  </a:cxn>
                </a:cxnLst>
                <a:rect l="T9" t="T10" r="T11" b="T12"/>
                <a:pathLst>
                  <a:path w="21270" h="21600" fill="none" extrusionOk="0">
                    <a:moveTo>
                      <a:pt x="-1" y="0"/>
                    </a:moveTo>
                    <a:cubicBezTo>
                      <a:pt x="10478" y="0"/>
                      <a:pt x="19446" y="7521"/>
                      <a:pt x="21270" y="17839"/>
                    </a:cubicBezTo>
                  </a:path>
                  <a:path w="21270" h="21600" stroke="0" extrusionOk="0">
                    <a:moveTo>
                      <a:pt x="-1" y="0"/>
                    </a:moveTo>
                    <a:cubicBezTo>
                      <a:pt x="10478" y="0"/>
                      <a:pt x="19446" y="7521"/>
                      <a:pt x="21270" y="17839"/>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8" name="Arc 51"/>
              <p:cNvSpPr>
                <a:spLocks/>
              </p:cNvSpPr>
              <p:nvPr/>
            </p:nvSpPr>
            <p:spPr bwMode="auto">
              <a:xfrm flipH="1">
                <a:off x="1075" y="3132"/>
                <a:ext cx="48" cy="121"/>
              </a:xfrm>
              <a:custGeom>
                <a:avLst/>
                <a:gdLst>
                  <a:gd name="T0" fmla="*/ 0 w 21600"/>
                  <a:gd name="T1" fmla="*/ 0 h 21601"/>
                  <a:gd name="T2" fmla="*/ 0 w 21600"/>
                  <a:gd name="T3" fmla="*/ 0 h 21601"/>
                  <a:gd name="T4" fmla="*/ 0 w 21600"/>
                  <a:gd name="T5" fmla="*/ 0 h 21601"/>
                  <a:gd name="T6" fmla="*/ 0 60000 65536"/>
                  <a:gd name="T7" fmla="*/ 0 60000 65536"/>
                  <a:gd name="T8" fmla="*/ 0 60000 65536"/>
                  <a:gd name="T9" fmla="*/ 0 w 21600"/>
                  <a:gd name="T10" fmla="*/ 0 h 21601"/>
                  <a:gd name="T11" fmla="*/ 21600 w 21600"/>
                  <a:gd name="T12" fmla="*/ 21601 h 21601"/>
                </a:gdLst>
                <a:ahLst/>
                <a:cxnLst>
                  <a:cxn ang="T6">
                    <a:pos x="T0" y="T1"/>
                  </a:cxn>
                  <a:cxn ang="T7">
                    <a:pos x="T2" y="T3"/>
                  </a:cxn>
                  <a:cxn ang="T8">
                    <a:pos x="T4" y="T5"/>
                  </a:cxn>
                </a:cxnLst>
                <a:rect l="T9" t="T10" r="T11" b="T12"/>
                <a:pathLst>
                  <a:path w="21600" h="21601" fill="none" extrusionOk="0">
                    <a:moveTo>
                      <a:pt x="21599" y="0"/>
                    </a:moveTo>
                    <a:cubicBezTo>
                      <a:pt x="21599" y="0"/>
                      <a:pt x="21600" y="0"/>
                      <a:pt x="21600" y="1"/>
                    </a:cubicBezTo>
                    <a:cubicBezTo>
                      <a:pt x="21600" y="11930"/>
                      <a:pt x="11929" y="21600"/>
                      <a:pt x="0" y="21601"/>
                    </a:cubicBezTo>
                  </a:path>
                  <a:path w="21600" h="21601" stroke="0" extrusionOk="0">
                    <a:moveTo>
                      <a:pt x="21599" y="0"/>
                    </a:moveTo>
                    <a:cubicBezTo>
                      <a:pt x="21599" y="0"/>
                      <a:pt x="21600" y="0"/>
                      <a:pt x="21600" y="1"/>
                    </a:cubicBezTo>
                    <a:cubicBezTo>
                      <a:pt x="21600" y="11930"/>
                      <a:pt x="11929" y="21600"/>
                      <a:pt x="0" y="21601"/>
                    </a:cubicBezTo>
                    <a:lnTo>
                      <a:pt x="0" y="1"/>
                    </a:lnTo>
                    <a:lnTo>
                      <a:pt x="2159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303" name="Group 52"/>
            <p:cNvGrpSpPr>
              <a:grpSpLocks/>
            </p:cNvGrpSpPr>
            <p:nvPr/>
          </p:nvGrpSpPr>
          <p:grpSpPr bwMode="auto">
            <a:xfrm>
              <a:off x="1347" y="3128"/>
              <a:ext cx="94" cy="245"/>
              <a:chOff x="1075" y="3132"/>
              <a:chExt cx="94" cy="245"/>
            </a:xfrm>
          </p:grpSpPr>
          <p:sp>
            <p:nvSpPr>
              <p:cNvPr id="10305" name="Arc 53"/>
              <p:cNvSpPr>
                <a:spLocks/>
              </p:cNvSpPr>
              <p:nvPr/>
            </p:nvSpPr>
            <p:spPr bwMode="auto">
              <a:xfrm>
                <a:off x="1121" y="3256"/>
                <a:ext cx="48" cy="121"/>
              </a:xfrm>
              <a:custGeom>
                <a:avLst/>
                <a:gdLst>
                  <a:gd name="T0" fmla="*/ 0 w 21270"/>
                  <a:gd name="T1" fmla="*/ 0 h 21600"/>
                  <a:gd name="T2" fmla="*/ 0 w 21270"/>
                  <a:gd name="T3" fmla="*/ 0 h 21600"/>
                  <a:gd name="T4" fmla="*/ 0 w 21270"/>
                  <a:gd name="T5" fmla="*/ 0 h 21600"/>
                  <a:gd name="T6" fmla="*/ 0 60000 65536"/>
                  <a:gd name="T7" fmla="*/ 0 60000 65536"/>
                  <a:gd name="T8" fmla="*/ 0 60000 65536"/>
                  <a:gd name="T9" fmla="*/ 0 w 21270"/>
                  <a:gd name="T10" fmla="*/ 0 h 21600"/>
                  <a:gd name="T11" fmla="*/ 21270 w 21270"/>
                  <a:gd name="T12" fmla="*/ 21600 h 21600"/>
                </a:gdLst>
                <a:ahLst/>
                <a:cxnLst>
                  <a:cxn ang="T6">
                    <a:pos x="T0" y="T1"/>
                  </a:cxn>
                  <a:cxn ang="T7">
                    <a:pos x="T2" y="T3"/>
                  </a:cxn>
                  <a:cxn ang="T8">
                    <a:pos x="T4" y="T5"/>
                  </a:cxn>
                </a:cxnLst>
                <a:rect l="T9" t="T10" r="T11" b="T12"/>
                <a:pathLst>
                  <a:path w="21270" h="21600" fill="none" extrusionOk="0">
                    <a:moveTo>
                      <a:pt x="-1" y="0"/>
                    </a:moveTo>
                    <a:cubicBezTo>
                      <a:pt x="10478" y="0"/>
                      <a:pt x="19446" y="7521"/>
                      <a:pt x="21270" y="17839"/>
                    </a:cubicBezTo>
                  </a:path>
                  <a:path w="21270" h="21600" stroke="0" extrusionOk="0">
                    <a:moveTo>
                      <a:pt x="-1" y="0"/>
                    </a:moveTo>
                    <a:cubicBezTo>
                      <a:pt x="10478" y="0"/>
                      <a:pt x="19446" y="7521"/>
                      <a:pt x="21270" y="17839"/>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6" name="Arc 54"/>
              <p:cNvSpPr>
                <a:spLocks/>
              </p:cNvSpPr>
              <p:nvPr/>
            </p:nvSpPr>
            <p:spPr bwMode="auto">
              <a:xfrm flipH="1">
                <a:off x="1075" y="3132"/>
                <a:ext cx="48" cy="121"/>
              </a:xfrm>
              <a:custGeom>
                <a:avLst/>
                <a:gdLst>
                  <a:gd name="T0" fmla="*/ 0 w 21600"/>
                  <a:gd name="T1" fmla="*/ 0 h 21601"/>
                  <a:gd name="T2" fmla="*/ 0 w 21600"/>
                  <a:gd name="T3" fmla="*/ 0 h 21601"/>
                  <a:gd name="T4" fmla="*/ 0 w 21600"/>
                  <a:gd name="T5" fmla="*/ 0 h 21601"/>
                  <a:gd name="T6" fmla="*/ 0 60000 65536"/>
                  <a:gd name="T7" fmla="*/ 0 60000 65536"/>
                  <a:gd name="T8" fmla="*/ 0 60000 65536"/>
                  <a:gd name="T9" fmla="*/ 0 w 21600"/>
                  <a:gd name="T10" fmla="*/ 0 h 21601"/>
                  <a:gd name="T11" fmla="*/ 21600 w 21600"/>
                  <a:gd name="T12" fmla="*/ 21601 h 21601"/>
                </a:gdLst>
                <a:ahLst/>
                <a:cxnLst>
                  <a:cxn ang="T6">
                    <a:pos x="T0" y="T1"/>
                  </a:cxn>
                  <a:cxn ang="T7">
                    <a:pos x="T2" y="T3"/>
                  </a:cxn>
                  <a:cxn ang="T8">
                    <a:pos x="T4" y="T5"/>
                  </a:cxn>
                </a:cxnLst>
                <a:rect l="T9" t="T10" r="T11" b="T12"/>
                <a:pathLst>
                  <a:path w="21600" h="21601" fill="none" extrusionOk="0">
                    <a:moveTo>
                      <a:pt x="21599" y="0"/>
                    </a:moveTo>
                    <a:cubicBezTo>
                      <a:pt x="21599" y="0"/>
                      <a:pt x="21600" y="0"/>
                      <a:pt x="21600" y="1"/>
                    </a:cubicBezTo>
                    <a:cubicBezTo>
                      <a:pt x="21600" y="11930"/>
                      <a:pt x="11929" y="21600"/>
                      <a:pt x="0" y="21601"/>
                    </a:cubicBezTo>
                  </a:path>
                  <a:path w="21600" h="21601" stroke="0" extrusionOk="0">
                    <a:moveTo>
                      <a:pt x="21599" y="0"/>
                    </a:moveTo>
                    <a:cubicBezTo>
                      <a:pt x="21599" y="0"/>
                      <a:pt x="21600" y="0"/>
                      <a:pt x="21600" y="1"/>
                    </a:cubicBezTo>
                    <a:cubicBezTo>
                      <a:pt x="21600" y="11930"/>
                      <a:pt x="11929" y="21600"/>
                      <a:pt x="0" y="21601"/>
                    </a:cubicBezTo>
                    <a:lnTo>
                      <a:pt x="0" y="1"/>
                    </a:lnTo>
                    <a:lnTo>
                      <a:pt x="2159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304" name="Text Box 55"/>
            <p:cNvSpPr txBox="1">
              <a:spLocks noChangeArrowheads="1"/>
            </p:cNvSpPr>
            <p:nvPr/>
          </p:nvSpPr>
          <p:spPr bwMode="auto">
            <a:xfrm>
              <a:off x="1056" y="3406"/>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P-type</a:t>
              </a:r>
            </a:p>
          </p:txBody>
        </p:sp>
      </p:grpSp>
      <p:grpSp>
        <p:nvGrpSpPr>
          <p:cNvPr id="10259" name="Group 56"/>
          <p:cNvGrpSpPr>
            <a:grpSpLocks/>
          </p:cNvGrpSpPr>
          <p:nvPr/>
        </p:nvGrpSpPr>
        <p:grpSpPr bwMode="auto">
          <a:xfrm>
            <a:off x="3484563" y="5218113"/>
            <a:ext cx="2168525" cy="869950"/>
            <a:chOff x="2117" y="3287"/>
            <a:chExt cx="1366" cy="548"/>
          </a:xfrm>
        </p:grpSpPr>
        <p:sp>
          <p:nvSpPr>
            <p:cNvPr id="10277" name="Line 57"/>
            <p:cNvSpPr>
              <a:spLocks noChangeShapeType="1"/>
            </p:cNvSpPr>
            <p:nvPr/>
          </p:nvSpPr>
          <p:spPr bwMode="auto">
            <a:xfrm flipH="1">
              <a:off x="2211" y="3439"/>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8" name="Line 58"/>
            <p:cNvSpPr>
              <a:spLocks noChangeShapeType="1"/>
            </p:cNvSpPr>
            <p:nvPr/>
          </p:nvSpPr>
          <p:spPr bwMode="auto">
            <a:xfrm flipH="1">
              <a:off x="2139" y="3835"/>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9" name="Freeform 59"/>
            <p:cNvSpPr>
              <a:spLocks/>
            </p:cNvSpPr>
            <p:nvPr/>
          </p:nvSpPr>
          <p:spPr bwMode="auto">
            <a:xfrm>
              <a:off x="2117" y="3439"/>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0" name="Freeform 60"/>
            <p:cNvSpPr>
              <a:spLocks/>
            </p:cNvSpPr>
            <p:nvPr/>
          </p:nvSpPr>
          <p:spPr bwMode="auto">
            <a:xfrm>
              <a:off x="3357" y="3442"/>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1" name="Rectangle 61"/>
            <p:cNvSpPr>
              <a:spLocks noChangeArrowheads="1"/>
            </p:cNvSpPr>
            <p:nvPr/>
          </p:nvSpPr>
          <p:spPr bwMode="auto">
            <a:xfrm>
              <a:off x="2204" y="3354"/>
              <a:ext cx="358" cy="81"/>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82" name="Rectangle 62"/>
            <p:cNvSpPr>
              <a:spLocks noChangeArrowheads="1"/>
            </p:cNvSpPr>
            <p:nvPr/>
          </p:nvSpPr>
          <p:spPr bwMode="auto">
            <a:xfrm>
              <a:off x="3016" y="3361"/>
              <a:ext cx="467" cy="78"/>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83" name="Text Box 63"/>
            <p:cNvSpPr txBox="1">
              <a:spLocks noChangeArrowheads="1"/>
            </p:cNvSpPr>
            <p:nvPr/>
          </p:nvSpPr>
          <p:spPr bwMode="auto">
            <a:xfrm>
              <a:off x="2559" y="3630"/>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sp>
          <p:nvSpPr>
            <p:cNvPr id="10284" name="Arc 64"/>
            <p:cNvSpPr>
              <a:spLocks/>
            </p:cNvSpPr>
            <p:nvPr/>
          </p:nvSpPr>
          <p:spPr bwMode="auto">
            <a:xfrm flipH="1">
              <a:off x="2397" y="3435"/>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5" name="Arc 65"/>
            <p:cNvSpPr>
              <a:spLocks/>
            </p:cNvSpPr>
            <p:nvPr/>
          </p:nvSpPr>
          <p:spPr bwMode="auto">
            <a:xfrm>
              <a:off x="3091" y="3438"/>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6" name="Line 66"/>
            <p:cNvSpPr>
              <a:spLocks noChangeShapeType="1"/>
            </p:cNvSpPr>
            <p:nvPr/>
          </p:nvSpPr>
          <p:spPr bwMode="auto">
            <a:xfrm flipH="1">
              <a:off x="2482" y="3561"/>
              <a:ext cx="6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Text Box 67"/>
            <p:cNvSpPr txBox="1">
              <a:spLocks noChangeArrowheads="1"/>
            </p:cNvSpPr>
            <p:nvPr/>
          </p:nvSpPr>
          <p:spPr bwMode="auto">
            <a:xfrm>
              <a:off x="2556" y="3396"/>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P-type</a:t>
              </a:r>
            </a:p>
          </p:txBody>
        </p:sp>
        <p:sp>
          <p:nvSpPr>
            <p:cNvPr id="10288" name="Rectangle 68"/>
            <p:cNvSpPr>
              <a:spLocks noChangeArrowheads="1"/>
            </p:cNvSpPr>
            <p:nvPr/>
          </p:nvSpPr>
          <p:spPr bwMode="auto">
            <a:xfrm>
              <a:off x="2195" y="3287"/>
              <a:ext cx="412"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sp>
          <p:nvSpPr>
            <p:cNvPr id="10289" name="Rectangle 69"/>
            <p:cNvSpPr>
              <a:spLocks noChangeArrowheads="1"/>
            </p:cNvSpPr>
            <p:nvPr/>
          </p:nvSpPr>
          <p:spPr bwMode="auto">
            <a:xfrm>
              <a:off x="2974" y="3290"/>
              <a:ext cx="412"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sp>
          <p:nvSpPr>
            <p:cNvPr id="10290" name="Rectangle 70"/>
            <p:cNvSpPr>
              <a:spLocks noChangeArrowheads="1"/>
            </p:cNvSpPr>
            <p:nvPr/>
          </p:nvSpPr>
          <p:spPr bwMode="auto">
            <a:xfrm>
              <a:off x="2561" y="3368"/>
              <a:ext cx="448"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grpSp>
      <p:grpSp>
        <p:nvGrpSpPr>
          <p:cNvPr id="10260" name="Group 71"/>
          <p:cNvGrpSpPr>
            <a:grpSpLocks/>
          </p:cNvGrpSpPr>
          <p:nvPr/>
        </p:nvGrpSpPr>
        <p:grpSpPr bwMode="auto">
          <a:xfrm>
            <a:off x="6110288" y="4946650"/>
            <a:ext cx="2168525" cy="1189038"/>
            <a:chOff x="3849" y="3116"/>
            <a:chExt cx="1366" cy="749"/>
          </a:xfrm>
        </p:grpSpPr>
        <p:sp>
          <p:nvSpPr>
            <p:cNvPr id="10261" name="Line 72"/>
            <p:cNvSpPr>
              <a:spLocks noChangeShapeType="1"/>
            </p:cNvSpPr>
            <p:nvPr/>
          </p:nvSpPr>
          <p:spPr bwMode="auto">
            <a:xfrm flipH="1">
              <a:off x="3943" y="3448"/>
              <a:ext cx="12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73"/>
            <p:cNvSpPr>
              <a:spLocks noChangeShapeType="1"/>
            </p:cNvSpPr>
            <p:nvPr/>
          </p:nvSpPr>
          <p:spPr bwMode="auto">
            <a:xfrm flipH="1">
              <a:off x="3871" y="3844"/>
              <a:ext cx="1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Freeform 74"/>
            <p:cNvSpPr>
              <a:spLocks/>
            </p:cNvSpPr>
            <p:nvPr/>
          </p:nvSpPr>
          <p:spPr bwMode="auto">
            <a:xfrm>
              <a:off x="3849" y="3448"/>
              <a:ext cx="95" cy="388"/>
            </a:xfrm>
            <a:custGeom>
              <a:avLst/>
              <a:gdLst>
                <a:gd name="T0" fmla="*/ 13 w 113"/>
                <a:gd name="T1" fmla="*/ 0 h 570"/>
                <a:gd name="T2" fmla="*/ 8 w 113"/>
                <a:gd name="T3" fmla="*/ 1 h 570"/>
                <a:gd name="T4" fmla="*/ 14 w 113"/>
                <a:gd name="T5" fmla="*/ 1 h 570"/>
                <a:gd name="T6" fmla="*/ 8 w 113"/>
                <a:gd name="T7" fmla="*/ 3 h 570"/>
                <a:gd name="T8" fmla="*/ 3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4" name="Freeform 75"/>
            <p:cNvSpPr>
              <a:spLocks/>
            </p:cNvSpPr>
            <p:nvPr/>
          </p:nvSpPr>
          <p:spPr bwMode="auto">
            <a:xfrm>
              <a:off x="5089" y="3451"/>
              <a:ext cx="125" cy="388"/>
            </a:xfrm>
            <a:custGeom>
              <a:avLst/>
              <a:gdLst>
                <a:gd name="T0" fmla="*/ 356 w 113"/>
                <a:gd name="T1" fmla="*/ 0 h 570"/>
                <a:gd name="T2" fmla="*/ 231 w 113"/>
                <a:gd name="T3" fmla="*/ 1 h 570"/>
                <a:gd name="T4" fmla="*/ 378 w 113"/>
                <a:gd name="T5" fmla="*/ 1 h 570"/>
                <a:gd name="T6" fmla="*/ 215 w 113"/>
                <a:gd name="T7" fmla="*/ 3 h 570"/>
                <a:gd name="T8" fmla="*/ 91 w 113"/>
                <a:gd name="T9" fmla="*/ 5 h 570"/>
                <a:gd name="T10" fmla="*/ 0 60000 65536"/>
                <a:gd name="T11" fmla="*/ 0 60000 65536"/>
                <a:gd name="T12" fmla="*/ 0 60000 65536"/>
                <a:gd name="T13" fmla="*/ 0 60000 65536"/>
                <a:gd name="T14" fmla="*/ 0 60000 65536"/>
                <a:gd name="T15" fmla="*/ 0 w 113"/>
                <a:gd name="T16" fmla="*/ 0 h 570"/>
                <a:gd name="T17" fmla="*/ 113 w 113"/>
                <a:gd name="T18" fmla="*/ 570 h 570"/>
              </a:gdLst>
              <a:ahLst/>
              <a:cxnLst>
                <a:cxn ang="T10">
                  <a:pos x="T0" y="T1"/>
                </a:cxn>
                <a:cxn ang="T11">
                  <a:pos x="T2" y="T3"/>
                </a:cxn>
                <a:cxn ang="T12">
                  <a:pos x="T4" y="T5"/>
                </a:cxn>
                <a:cxn ang="T13">
                  <a:pos x="T6" y="T7"/>
                </a:cxn>
                <a:cxn ang="T14">
                  <a:pos x="T8" y="T9"/>
                </a:cxn>
              </a:cxnLst>
              <a:rect l="T15" t="T16" r="T17" b="T18"/>
              <a:pathLst>
                <a:path w="113" h="570">
                  <a:moveTo>
                    <a:pt x="106" y="0"/>
                  </a:moveTo>
                  <a:cubicBezTo>
                    <a:pt x="87" y="48"/>
                    <a:pt x="69" y="96"/>
                    <a:pt x="70" y="127"/>
                  </a:cubicBezTo>
                  <a:cubicBezTo>
                    <a:pt x="71" y="158"/>
                    <a:pt x="113" y="146"/>
                    <a:pt x="112" y="188"/>
                  </a:cubicBezTo>
                  <a:cubicBezTo>
                    <a:pt x="111" y="230"/>
                    <a:pt x="78" y="318"/>
                    <a:pt x="64" y="382"/>
                  </a:cubicBezTo>
                  <a:cubicBezTo>
                    <a:pt x="50" y="446"/>
                    <a:pt x="0" y="500"/>
                    <a:pt x="27" y="5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5" name="Rectangle 76"/>
            <p:cNvSpPr>
              <a:spLocks noChangeArrowheads="1"/>
            </p:cNvSpPr>
            <p:nvPr/>
          </p:nvSpPr>
          <p:spPr bwMode="auto">
            <a:xfrm>
              <a:off x="3936" y="3363"/>
              <a:ext cx="358" cy="81"/>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66" name="Rectangle 77"/>
            <p:cNvSpPr>
              <a:spLocks noChangeArrowheads="1"/>
            </p:cNvSpPr>
            <p:nvPr/>
          </p:nvSpPr>
          <p:spPr bwMode="auto">
            <a:xfrm>
              <a:off x="4748" y="3370"/>
              <a:ext cx="467" cy="78"/>
            </a:xfrm>
            <a:prstGeom prst="rect">
              <a:avLst/>
            </a:prstGeom>
            <a:solidFill>
              <a:schemeClr val="accent1"/>
            </a:solidFill>
            <a:ln w="9525">
              <a:solidFill>
                <a:schemeClr val="tx1"/>
              </a:solidFill>
              <a:miter lim="800000"/>
              <a:headEnd/>
              <a:tailEnd/>
            </a:ln>
          </p:spPr>
          <p:txBody>
            <a:bodyPr wrap="none" anchor="ctr"/>
            <a:lstStyle/>
            <a:p>
              <a:endParaRPr lang="en-US" altLang="zh-CN">
                <a:ea typeface="SimSun" pitchFamily="2" charset="-122"/>
              </a:endParaRPr>
            </a:p>
          </p:txBody>
        </p:sp>
        <p:sp>
          <p:nvSpPr>
            <p:cNvPr id="10267" name="Text Box 78"/>
            <p:cNvSpPr txBox="1">
              <a:spLocks noChangeArrowheads="1"/>
            </p:cNvSpPr>
            <p:nvPr/>
          </p:nvSpPr>
          <p:spPr bwMode="auto">
            <a:xfrm>
              <a:off x="4291" y="3639"/>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N-type</a:t>
              </a:r>
            </a:p>
          </p:txBody>
        </p:sp>
        <p:sp>
          <p:nvSpPr>
            <p:cNvPr id="10268" name="Arc 79"/>
            <p:cNvSpPr>
              <a:spLocks/>
            </p:cNvSpPr>
            <p:nvPr/>
          </p:nvSpPr>
          <p:spPr bwMode="auto">
            <a:xfrm flipH="1">
              <a:off x="4129" y="3444"/>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9" name="Arc 80"/>
            <p:cNvSpPr>
              <a:spLocks/>
            </p:cNvSpPr>
            <p:nvPr/>
          </p:nvSpPr>
          <p:spPr bwMode="auto">
            <a:xfrm>
              <a:off x="4823" y="3447"/>
              <a:ext cx="102" cy="122"/>
            </a:xfrm>
            <a:custGeom>
              <a:avLst/>
              <a:gdLst>
                <a:gd name="T0" fmla="*/ 0 w 21600"/>
                <a:gd name="T1" fmla="*/ 0 h 24176"/>
                <a:gd name="T2" fmla="*/ 0 w 21600"/>
                <a:gd name="T3" fmla="*/ 0 h 24176"/>
                <a:gd name="T4" fmla="*/ 0 w 21600"/>
                <a:gd name="T5" fmla="*/ 0 h 24176"/>
                <a:gd name="T6" fmla="*/ 0 60000 65536"/>
                <a:gd name="T7" fmla="*/ 0 60000 65536"/>
                <a:gd name="T8" fmla="*/ 0 60000 65536"/>
                <a:gd name="T9" fmla="*/ 0 w 21600"/>
                <a:gd name="T10" fmla="*/ 0 h 24176"/>
                <a:gd name="T11" fmla="*/ 21600 w 21600"/>
                <a:gd name="T12" fmla="*/ 24176 h 24176"/>
              </a:gdLst>
              <a:ahLst/>
              <a:cxnLst>
                <a:cxn ang="T6">
                  <a:pos x="T0" y="T1"/>
                </a:cxn>
                <a:cxn ang="T7">
                  <a:pos x="T2" y="T3"/>
                </a:cxn>
                <a:cxn ang="T8">
                  <a:pos x="T4" y="T5"/>
                </a:cxn>
              </a:cxnLst>
              <a:rect l="T9" t="T10" r="T11" b="T12"/>
              <a:pathLst>
                <a:path w="21600" h="24176" fill="none" extrusionOk="0">
                  <a:moveTo>
                    <a:pt x="21445" y="0"/>
                  </a:moveTo>
                  <a:cubicBezTo>
                    <a:pt x="21548" y="854"/>
                    <a:pt x="21600" y="1715"/>
                    <a:pt x="21600" y="2576"/>
                  </a:cubicBezTo>
                  <a:cubicBezTo>
                    <a:pt x="21600" y="14505"/>
                    <a:pt x="11929" y="24175"/>
                    <a:pt x="0" y="24176"/>
                  </a:cubicBezTo>
                </a:path>
                <a:path w="21600" h="24176" stroke="0" extrusionOk="0">
                  <a:moveTo>
                    <a:pt x="21445" y="0"/>
                  </a:moveTo>
                  <a:cubicBezTo>
                    <a:pt x="21548" y="854"/>
                    <a:pt x="21600" y="1715"/>
                    <a:pt x="21600" y="2576"/>
                  </a:cubicBezTo>
                  <a:cubicBezTo>
                    <a:pt x="21600" y="14505"/>
                    <a:pt x="11929" y="24175"/>
                    <a:pt x="0" y="24176"/>
                  </a:cubicBezTo>
                  <a:lnTo>
                    <a:pt x="0" y="2576"/>
                  </a:lnTo>
                  <a:lnTo>
                    <a:pt x="21445"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0" name="Line 81"/>
            <p:cNvSpPr>
              <a:spLocks noChangeShapeType="1"/>
            </p:cNvSpPr>
            <p:nvPr/>
          </p:nvSpPr>
          <p:spPr bwMode="auto">
            <a:xfrm flipH="1">
              <a:off x="4214" y="3570"/>
              <a:ext cx="6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Text Box 82"/>
            <p:cNvSpPr txBox="1">
              <a:spLocks noChangeArrowheads="1"/>
            </p:cNvSpPr>
            <p:nvPr/>
          </p:nvSpPr>
          <p:spPr bwMode="auto">
            <a:xfrm>
              <a:off x="4288" y="3405"/>
              <a:ext cx="6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P-type</a:t>
              </a:r>
            </a:p>
          </p:txBody>
        </p:sp>
        <p:sp>
          <p:nvSpPr>
            <p:cNvPr id="10272" name="Rectangle 83"/>
            <p:cNvSpPr>
              <a:spLocks noChangeArrowheads="1"/>
            </p:cNvSpPr>
            <p:nvPr/>
          </p:nvSpPr>
          <p:spPr bwMode="auto">
            <a:xfrm>
              <a:off x="3927" y="3296"/>
              <a:ext cx="412"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sp>
          <p:nvSpPr>
            <p:cNvPr id="10273" name="Rectangle 84"/>
            <p:cNvSpPr>
              <a:spLocks noChangeArrowheads="1"/>
            </p:cNvSpPr>
            <p:nvPr/>
          </p:nvSpPr>
          <p:spPr bwMode="auto">
            <a:xfrm>
              <a:off x="4706" y="3299"/>
              <a:ext cx="412"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sp>
          <p:nvSpPr>
            <p:cNvPr id="10274" name="Rectangle 85"/>
            <p:cNvSpPr>
              <a:spLocks noChangeArrowheads="1"/>
            </p:cNvSpPr>
            <p:nvPr/>
          </p:nvSpPr>
          <p:spPr bwMode="auto">
            <a:xfrm>
              <a:off x="4293" y="3377"/>
              <a:ext cx="448" cy="74"/>
            </a:xfrm>
            <a:prstGeom prst="rect">
              <a:avLst/>
            </a:prstGeom>
            <a:solidFill>
              <a:srgbClr val="FF3300"/>
            </a:solidFill>
            <a:ln w="9525">
              <a:solidFill>
                <a:srgbClr val="FF3300"/>
              </a:solidFill>
              <a:miter lim="800000"/>
              <a:headEnd/>
              <a:tailEnd/>
            </a:ln>
          </p:spPr>
          <p:txBody>
            <a:bodyPr wrap="none" anchor="ctr"/>
            <a:lstStyle/>
            <a:p>
              <a:endParaRPr lang="en-US" altLang="zh-CN">
                <a:ea typeface="SimSun" pitchFamily="2" charset="-122"/>
              </a:endParaRPr>
            </a:p>
          </p:txBody>
        </p:sp>
        <p:sp>
          <p:nvSpPr>
            <p:cNvPr id="10275" name="Rectangle 86"/>
            <p:cNvSpPr>
              <a:spLocks noChangeArrowheads="1"/>
            </p:cNvSpPr>
            <p:nvPr/>
          </p:nvSpPr>
          <p:spPr bwMode="auto">
            <a:xfrm>
              <a:off x="4960" y="3116"/>
              <a:ext cx="74" cy="188"/>
            </a:xfrm>
            <a:prstGeom prst="rect">
              <a:avLst/>
            </a:prstGeom>
            <a:solidFill>
              <a:srgbClr val="6666FF"/>
            </a:solidFill>
            <a:ln w="9525">
              <a:solidFill>
                <a:srgbClr val="6666FF"/>
              </a:solidFill>
              <a:miter lim="800000"/>
              <a:headEnd/>
              <a:tailEnd/>
            </a:ln>
          </p:spPr>
          <p:txBody>
            <a:bodyPr wrap="none" anchor="ctr"/>
            <a:lstStyle/>
            <a:p>
              <a:endParaRPr lang="en-US" altLang="zh-CN">
                <a:ea typeface="SimSun" pitchFamily="2" charset="-122"/>
              </a:endParaRPr>
            </a:p>
          </p:txBody>
        </p:sp>
        <p:sp>
          <p:nvSpPr>
            <p:cNvPr id="10276" name="Rectangle 87"/>
            <p:cNvSpPr>
              <a:spLocks noChangeArrowheads="1"/>
            </p:cNvSpPr>
            <p:nvPr/>
          </p:nvSpPr>
          <p:spPr bwMode="auto">
            <a:xfrm rot="-5400000">
              <a:off x="4479" y="3221"/>
              <a:ext cx="27" cy="1261"/>
            </a:xfrm>
            <a:prstGeom prst="rect">
              <a:avLst/>
            </a:prstGeom>
            <a:solidFill>
              <a:srgbClr val="6666FF"/>
            </a:solidFill>
            <a:ln w="9525">
              <a:solidFill>
                <a:srgbClr val="6666FF"/>
              </a:solidFill>
              <a:miter lim="800000"/>
              <a:headEnd/>
              <a:tailEnd/>
            </a:ln>
          </p:spPr>
          <p:txBody>
            <a:bodyPr wrap="none" anchor="ctr"/>
            <a:lstStyle/>
            <a:p>
              <a:endParaRPr lang="en-US" altLang="zh-CN">
                <a:ea typeface="SimSun" pitchFamily="2"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4FEC9B7-C22C-43BC-8441-C89DB4C0CD7C}" type="slidenum">
              <a:rPr lang="en-GB" altLang="en-US" sz="1200" smtClean="0">
                <a:latin typeface="Garamond" pitchFamily="18" charset="0"/>
              </a:rPr>
              <a:pPr eaLnBrk="1" hangingPunct="1"/>
              <a:t>11</a:t>
            </a:fld>
            <a:endParaRPr lang="en-GB" altLang="en-US" sz="1200" smtClean="0">
              <a:latin typeface="Garamond" pitchFamily="18" charset="0"/>
            </a:endParaRPr>
          </a:p>
        </p:txBody>
      </p:sp>
      <p:sp>
        <p:nvSpPr>
          <p:cNvPr id="11267"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11268" name="Text Box 4"/>
          <p:cNvSpPr txBox="1">
            <a:spLocks noChangeArrowheads="1"/>
          </p:cNvSpPr>
          <p:nvPr/>
        </p:nvSpPr>
        <p:spPr bwMode="auto">
          <a:xfrm>
            <a:off x="523875" y="1127125"/>
            <a:ext cx="7962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What happens when n and p type semiconductors are brought into electrical contact?</a:t>
            </a:r>
          </a:p>
        </p:txBody>
      </p:sp>
      <p:sp>
        <p:nvSpPr>
          <p:cNvPr id="11269" name="Text Box 107"/>
          <p:cNvSpPr txBox="1">
            <a:spLocks noChangeArrowheads="1"/>
          </p:cNvSpPr>
          <p:nvPr/>
        </p:nvSpPr>
        <p:spPr bwMode="auto">
          <a:xfrm>
            <a:off x="5894388" y="2047875"/>
            <a:ext cx="2941637"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When in electrical contact, the large number of electrons in the n-type material are able to flow into the p-type region</a:t>
            </a:r>
          </a:p>
        </p:txBody>
      </p:sp>
      <p:sp>
        <p:nvSpPr>
          <p:cNvPr id="11270" name="Text Box 108"/>
          <p:cNvSpPr txBox="1">
            <a:spLocks noChangeArrowheads="1"/>
          </p:cNvSpPr>
          <p:nvPr/>
        </p:nvSpPr>
        <p:spPr bwMode="auto">
          <a:xfrm>
            <a:off x="5900738" y="3833813"/>
            <a:ext cx="29305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Likewise the large number of holes in the p-type flow into the n-type region</a:t>
            </a:r>
          </a:p>
        </p:txBody>
      </p:sp>
      <p:sp>
        <p:nvSpPr>
          <p:cNvPr id="288879" name="Text Box 111"/>
          <p:cNvSpPr txBox="1">
            <a:spLocks noChangeArrowheads="1"/>
          </p:cNvSpPr>
          <p:nvPr/>
        </p:nvSpPr>
        <p:spPr bwMode="auto">
          <a:xfrm>
            <a:off x="468313" y="533400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This transfer of electrons and holes causes the n-type to become positive with respect to the p-type material – a contact potential is created</a:t>
            </a:r>
          </a:p>
        </p:txBody>
      </p:sp>
      <p:grpSp>
        <p:nvGrpSpPr>
          <p:cNvPr id="11272" name="Group 129"/>
          <p:cNvGrpSpPr>
            <a:grpSpLocks/>
          </p:cNvGrpSpPr>
          <p:nvPr/>
        </p:nvGrpSpPr>
        <p:grpSpPr bwMode="auto">
          <a:xfrm>
            <a:off x="212725" y="2139950"/>
            <a:ext cx="4829175" cy="2779713"/>
            <a:chOff x="134" y="1341"/>
            <a:chExt cx="3042" cy="1751"/>
          </a:xfrm>
        </p:grpSpPr>
        <p:sp>
          <p:nvSpPr>
            <p:cNvPr id="11273" name="Text Box 7"/>
            <p:cNvSpPr txBox="1">
              <a:spLocks noChangeArrowheads="1"/>
            </p:cNvSpPr>
            <p:nvPr/>
          </p:nvSpPr>
          <p:spPr bwMode="auto">
            <a:xfrm>
              <a:off x="134" y="1344"/>
              <a:ext cx="5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Electron energy</a:t>
              </a:r>
            </a:p>
          </p:txBody>
        </p:sp>
        <p:sp>
          <p:nvSpPr>
            <p:cNvPr id="11274" name="Line 8"/>
            <p:cNvSpPr>
              <a:spLocks noChangeShapeType="1"/>
            </p:cNvSpPr>
            <p:nvPr/>
          </p:nvSpPr>
          <p:spPr bwMode="auto">
            <a:xfrm flipH="1">
              <a:off x="746" y="1824"/>
              <a:ext cx="894"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Text Box 10"/>
            <p:cNvSpPr txBox="1">
              <a:spLocks noChangeArrowheads="1"/>
            </p:cNvSpPr>
            <p:nvPr/>
          </p:nvSpPr>
          <p:spPr bwMode="auto">
            <a:xfrm>
              <a:off x="520" y="1732"/>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CB</a:t>
              </a:r>
            </a:p>
          </p:txBody>
        </p:sp>
        <p:sp>
          <p:nvSpPr>
            <p:cNvPr id="11276" name="Text Box 11"/>
            <p:cNvSpPr txBox="1">
              <a:spLocks noChangeArrowheads="1"/>
            </p:cNvSpPr>
            <p:nvPr/>
          </p:nvSpPr>
          <p:spPr bwMode="auto">
            <a:xfrm>
              <a:off x="520" y="2367"/>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VB</a:t>
              </a:r>
            </a:p>
          </p:txBody>
        </p:sp>
        <p:sp>
          <p:nvSpPr>
            <p:cNvPr id="11277" name="Line 16"/>
            <p:cNvSpPr>
              <a:spLocks noChangeShapeType="1"/>
            </p:cNvSpPr>
            <p:nvPr/>
          </p:nvSpPr>
          <p:spPr bwMode="auto">
            <a:xfrm flipV="1">
              <a:off x="337" y="1727"/>
              <a:ext cx="0" cy="7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Oval 22"/>
            <p:cNvSpPr>
              <a:spLocks noChangeArrowheads="1"/>
            </p:cNvSpPr>
            <p:nvPr/>
          </p:nvSpPr>
          <p:spPr bwMode="auto">
            <a:xfrm>
              <a:off x="854" y="1667"/>
              <a:ext cx="109"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79" name="Text Box 23"/>
            <p:cNvSpPr txBox="1">
              <a:spLocks noChangeArrowheads="1"/>
            </p:cNvSpPr>
            <p:nvPr/>
          </p:nvSpPr>
          <p:spPr bwMode="auto">
            <a:xfrm>
              <a:off x="833" y="1593"/>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80" name="Line 28"/>
            <p:cNvSpPr>
              <a:spLocks noChangeShapeType="1"/>
            </p:cNvSpPr>
            <p:nvPr/>
          </p:nvSpPr>
          <p:spPr bwMode="auto">
            <a:xfrm flipH="1">
              <a:off x="2128" y="1832"/>
              <a:ext cx="89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29"/>
            <p:cNvSpPr>
              <a:spLocks noChangeShapeType="1"/>
            </p:cNvSpPr>
            <p:nvPr/>
          </p:nvSpPr>
          <p:spPr bwMode="auto">
            <a:xfrm flipH="1">
              <a:off x="2132" y="2475"/>
              <a:ext cx="91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33"/>
            <p:cNvSpPr>
              <a:spLocks noChangeShapeType="1"/>
            </p:cNvSpPr>
            <p:nvPr/>
          </p:nvSpPr>
          <p:spPr bwMode="auto">
            <a:xfrm flipH="1">
              <a:off x="2238" y="190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Text Box 34"/>
            <p:cNvSpPr txBox="1">
              <a:spLocks noChangeArrowheads="1"/>
            </p:cNvSpPr>
            <p:nvPr/>
          </p:nvSpPr>
          <p:spPr bwMode="auto">
            <a:xfrm>
              <a:off x="2238" y="1864"/>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1284" name="Group 102"/>
            <p:cNvGrpSpPr>
              <a:grpSpLocks/>
            </p:cNvGrpSpPr>
            <p:nvPr/>
          </p:nvGrpSpPr>
          <p:grpSpPr bwMode="auto">
            <a:xfrm>
              <a:off x="2611" y="2473"/>
              <a:ext cx="176" cy="212"/>
              <a:chOff x="2514" y="2795"/>
              <a:chExt cx="204" cy="247"/>
            </a:xfrm>
          </p:grpSpPr>
          <p:sp>
            <p:nvSpPr>
              <p:cNvPr id="11355" name="Text Box 37"/>
              <p:cNvSpPr txBox="1">
                <a:spLocks noChangeArrowheads="1"/>
              </p:cNvSpPr>
              <p:nvPr/>
            </p:nvSpPr>
            <p:spPr bwMode="auto">
              <a:xfrm>
                <a:off x="2514" y="2795"/>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56" name="Oval 38"/>
              <p:cNvSpPr>
                <a:spLocks noChangeArrowheads="1"/>
              </p:cNvSpPr>
              <p:nvPr/>
            </p:nvSpPr>
            <p:spPr bwMode="auto">
              <a:xfrm>
                <a:off x="2548" y="2854"/>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1285" name="Oval 43"/>
            <p:cNvSpPr>
              <a:spLocks noChangeArrowheads="1"/>
            </p:cNvSpPr>
            <p:nvPr/>
          </p:nvSpPr>
          <p:spPr bwMode="auto">
            <a:xfrm>
              <a:off x="2276" y="166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86" name="Text Box 44"/>
            <p:cNvSpPr txBox="1">
              <a:spLocks noChangeArrowheads="1"/>
            </p:cNvSpPr>
            <p:nvPr/>
          </p:nvSpPr>
          <p:spPr bwMode="auto">
            <a:xfrm>
              <a:off x="2250" y="1588"/>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87" name="Oval 47"/>
            <p:cNvSpPr>
              <a:spLocks noChangeArrowheads="1"/>
            </p:cNvSpPr>
            <p:nvPr/>
          </p:nvSpPr>
          <p:spPr bwMode="auto">
            <a:xfrm>
              <a:off x="2450" y="1674"/>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88" name="Text Box 48"/>
            <p:cNvSpPr txBox="1">
              <a:spLocks noChangeArrowheads="1"/>
            </p:cNvSpPr>
            <p:nvPr/>
          </p:nvSpPr>
          <p:spPr bwMode="auto">
            <a:xfrm>
              <a:off x="2430" y="1601"/>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89" name="Oval 50"/>
            <p:cNvSpPr>
              <a:spLocks noChangeArrowheads="1"/>
            </p:cNvSpPr>
            <p:nvPr/>
          </p:nvSpPr>
          <p:spPr bwMode="auto">
            <a:xfrm>
              <a:off x="2639" y="1650"/>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90" name="Text Box 51"/>
            <p:cNvSpPr txBox="1">
              <a:spLocks noChangeArrowheads="1"/>
            </p:cNvSpPr>
            <p:nvPr/>
          </p:nvSpPr>
          <p:spPr bwMode="auto">
            <a:xfrm>
              <a:off x="2613" y="1577"/>
              <a:ext cx="1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91" name="Oval 53"/>
            <p:cNvSpPr>
              <a:spLocks noChangeArrowheads="1"/>
            </p:cNvSpPr>
            <p:nvPr/>
          </p:nvSpPr>
          <p:spPr bwMode="auto">
            <a:xfrm>
              <a:off x="2808" y="1678"/>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92" name="Text Box 54"/>
            <p:cNvSpPr txBox="1">
              <a:spLocks noChangeArrowheads="1"/>
            </p:cNvSpPr>
            <p:nvPr/>
          </p:nvSpPr>
          <p:spPr bwMode="auto">
            <a:xfrm>
              <a:off x="2788" y="1605"/>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93" name="Oval 56"/>
            <p:cNvSpPr>
              <a:spLocks noChangeArrowheads="1"/>
            </p:cNvSpPr>
            <p:nvPr/>
          </p:nvSpPr>
          <p:spPr bwMode="auto">
            <a:xfrm>
              <a:off x="2738" y="1525"/>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94" name="Text Box 57"/>
            <p:cNvSpPr txBox="1">
              <a:spLocks noChangeArrowheads="1"/>
            </p:cNvSpPr>
            <p:nvPr/>
          </p:nvSpPr>
          <p:spPr bwMode="auto">
            <a:xfrm>
              <a:off x="2718" y="1452"/>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95" name="Oval 59"/>
            <p:cNvSpPr>
              <a:spLocks noChangeArrowheads="1"/>
            </p:cNvSpPr>
            <p:nvPr/>
          </p:nvSpPr>
          <p:spPr bwMode="auto">
            <a:xfrm>
              <a:off x="2521" y="1537"/>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96" name="Text Box 60"/>
            <p:cNvSpPr txBox="1">
              <a:spLocks noChangeArrowheads="1"/>
            </p:cNvSpPr>
            <p:nvPr/>
          </p:nvSpPr>
          <p:spPr bwMode="auto">
            <a:xfrm>
              <a:off x="2501" y="1464"/>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97" name="Oval 62"/>
            <p:cNvSpPr>
              <a:spLocks noChangeArrowheads="1"/>
            </p:cNvSpPr>
            <p:nvPr/>
          </p:nvSpPr>
          <p:spPr bwMode="auto">
            <a:xfrm>
              <a:off x="2446" y="1414"/>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298" name="Text Box 63"/>
            <p:cNvSpPr txBox="1">
              <a:spLocks noChangeArrowheads="1"/>
            </p:cNvSpPr>
            <p:nvPr/>
          </p:nvSpPr>
          <p:spPr bwMode="auto">
            <a:xfrm>
              <a:off x="2420" y="1341"/>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299" name="Oval 65"/>
            <p:cNvSpPr>
              <a:spLocks noChangeArrowheads="1"/>
            </p:cNvSpPr>
            <p:nvPr/>
          </p:nvSpPr>
          <p:spPr bwMode="auto">
            <a:xfrm>
              <a:off x="2375" y="1541"/>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300" name="Text Box 66"/>
            <p:cNvSpPr txBox="1">
              <a:spLocks noChangeArrowheads="1"/>
            </p:cNvSpPr>
            <p:nvPr/>
          </p:nvSpPr>
          <p:spPr bwMode="auto">
            <a:xfrm>
              <a:off x="2355" y="146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01" name="Oval 68"/>
            <p:cNvSpPr>
              <a:spLocks noChangeArrowheads="1"/>
            </p:cNvSpPr>
            <p:nvPr/>
          </p:nvSpPr>
          <p:spPr bwMode="auto">
            <a:xfrm>
              <a:off x="2198" y="153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1302" name="Text Box 69"/>
            <p:cNvSpPr txBox="1">
              <a:spLocks noChangeArrowheads="1"/>
            </p:cNvSpPr>
            <p:nvPr/>
          </p:nvSpPr>
          <p:spPr bwMode="auto">
            <a:xfrm>
              <a:off x="2178" y="145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03" name="Line 71"/>
            <p:cNvSpPr>
              <a:spLocks noChangeShapeType="1"/>
            </p:cNvSpPr>
            <p:nvPr/>
          </p:nvSpPr>
          <p:spPr bwMode="auto">
            <a:xfrm flipH="1">
              <a:off x="2434" y="1902"/>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Text Box 72"/>
            <p:cNvSpPr txBox="1">
              <a:spLocks noChangeArrowheads="1"/>
            </p:cNvSpPr>
            <p:nvPr/>
          </p:nvSpPr>
          <p:spPr bwMode="auto">
            <a:xfrm>
              <a:off x="2434" y="1861"/>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05" name="Line 73"/>
            <p:cNvSpPr>
              <a:spLocks noChangeShapeType="1"/>
            </p:cNvSpPr>
            <p:nvPr/>
          </p:nvSpPr>
          <p:spPr bwMode="auto">
            <a:xfrm flipH="1">
              <a:off x="3014" y="1904"/>
              <a:ext cx="1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Text Box 74"/>
            <p:cNvSpPr txBox="1">
              <a:spLocks noChangeArrowheads="1"/>
            </p:cNvSpPr>
            <p:nvPr/>
          </p:nvSpPr>
          <p:spPr bwMode="auto">
            <a:xfrm>
              <a:off x="3014" y="1863"/>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07" name="Line 75"/>
            <p:cNvSpPr>
              <a:spLocks noChangeShapeType="1"/>
            </p:cNvSpPr>
            <p:nvPr/>
          </p:nvSpPr>
          <p:spPr bwMode="auto">
            <a:xfrm flipH="1">
              <a:off x="2626" y="1901"/>
              <a:ext cx="1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Text Box 76"/>
            <p:cNvSpPr txBox="1">
              <a:spLocks noChangeArrowheads="1"/>
            </p:cNvSpPr>
            <p:nvPr/>
          </p:nvSpPr>
          <p:spPr bwMode="auto">
            <a:xfrm>
              <a:off x="2626" y="1860"/>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09" name="Line 77"/>
            <p:cNvSpPr>
              <a:spLocks noChangeShapeType="1"/>
            </p:cNvSpPr>
            <p:nvPr/>
          </p:nvSpPr>
          <p:spPr bwMode="auto">
            <a:xfrm flipH="1">
              <a:off x="2822" y="1904"/>
              <a:ext cx="1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Text Box 78"/>
            <p:cNvSpPr txBox="1">
              <a:spLocks noChangeArrowheads="1"/>
            </p:cNvSpPr>
            <p:nvPr/>
          </p:nvSpPr>
          <p:spPr bwMode="auto">
            <a:xfrm>
              <a:off x="2822" y="1863"/>
              <a:ext cx="1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1311" name="Group 116"/>
            <p:cNvGrpSpPr>
              <a:grpSpLocks/>
            </p:cNvGrpSpPr>
            <p:nvPr/>
          </p:nvGrpSpPr>
          <p:grpSpPr bwMode="auto">
            <a:xfrm>
              <a:off x="745" y="2220"/>
              <a:ext cx="161" cy="231"/>
              <a:chOff x="1137" y="2227"/>
              <a:chExt cx="161" cy="231"/>
            </a:xfrm>
          </p:grpSpPr>
          <p:sp>
            <p:nvSpPr>
              <p:cNvPr id="11353" name="Text Box 19"/>
              <p:cNvSpPr txBox="1">
                <a:spLocks noChangeArrowheads="1"/>
              </p:cNvSpPr>
              <p:nvPr/>
            </p:nvSpPr>
            <p:spPr bwMode="auto">
              <a:xfrm>
                <a:off x="1137" y="2227"/>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54" name="Line 18"/>
              <p:cNvSpPr>
                <a:spLocks noChangeShapeType="1"/>
              </p:cNvSpPr>
              <p:nvPr/>
            </p:nvSpPr>
            <p:spPr bwMode="auto">
              <a:xfrm flipH="1">
                <a:off x="1162" y="241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12" name="Group 115"/>
            <p:cNvGrpSpPr>
              <a:grpSpLocks/>
            </p:cNvGrpSpPr>
            <p:nvPr/>
          </p:nvGrpSpPr>
          <p:grpSpPr bwMode="auto">
            <a:xfrm>
              <a:off x="749" y="2460"/>
              <a:ext cx="948" cy="386"/>
              <a:chOff x="749" y="2460"/>
              <a:chExt cx="948" cy="386"/>
            </a:xfrm>
          </p:grpSpPr>
          <p:sp>
            <p:nvSpPr>
              <p:cNvPr id="11329" name="Line 9"/>
              <p:cNvSpPr>
                <a:spLocks noChangeShapeType="1"/>
              </p:cNvSpPr>
              <p:nvPr/>
            </p:nvSpPr>
            <p:spPr bwMode="auto">
              <a:xfrm flipH="1">
                <a:off x="749" y="2474"/>
                <a:ext cx="91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30" name="Group 80"/>
              <p:cNvGrpSpPr>
                <a:grpSpLocks/>
              </p:cNvGrpSpPr>
              <p:nvPr/>
            </p:nvGrpSpPr>
            <p:grpSpPr bwMode="auto">
              <a:xfrm>
                <a:off x="786" y="2472"/>
                <a:ext cx="176" cy="212"/>
                <a:chOff x="893" y="2750"/>
                <a:chExt cx="204" cy="246"/>
              </a:xfrm>
            </p:grpSpPr>
            <p:sp>
              <p:nvSpPr>
                <p:cNvPr id="11351" name="Text Box 25"/>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52" name="Oval 26"/>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1331" name="Group 81"/>
              <p:cNvGrpSpPr>
                <a:grpSpLocks/>
              </p:cNvGrpSpPr>
              <p:nvPr/>
            </p:nvGrpSpPr>
            <p:grpSpPr bwMode="auto">
              <a:xfrm>
                <a:off x="908" y="2583"/>
                <a:ext cx="175" cy="212"/>
                <a:chOff x="893" y="2750"/>
                <a:chExt cx="204" cy="246"/>
              </a:xfrm>
            </p:grpSpPr>
            <p:sp>
              <p:nvSpPr>
                <p:cNvPr id="11349" name="Text Box 82"/>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50" name="Oval 83"/>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1332" name="Group 84"/>
              <p:cNvGrpSpPr>
                <a:grpSpLocks/>
              </p:cNvGrpSpPr>
              <p:nvPr/>
            </p:nvGrpSpPr>
            <p:grpSpPr bwMode="auto">
              <a:xfrm>
                <a:off x="1052" y="2493"/>
                <a:ext cx="175" cy="212"/>
                <a:chOff x="893" y="2750"/>
                <a:chExt cx="204" cy="247"/>
              </a:xfrm>
            </p:grpSpPr>
            <p:sp>
              <p:nvSpPr>
                <p:cNvPr id="11347" name="Text Box 85"/>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48" name="Oval 86"/>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1333" name="Group 87"/>
              <p:cNvGrpSpPr>
                <a:grpSpLocks/>
              </p:cNvGrpSpPr>
              <p:nvPr/>
            </p:nvGrpSpPr>
            <p:grpSpPr bwMode="auto">
              <a:xfrm>
                <a:off x="1210" y="2463"/>
                <a:ext cx="175" cy="212"/>
                <a:chOff x="893" y="2750"/>
                <a:chExt cx="204" cy="247"/>
              </a:xfrm>
            </p:grpSpPr>
            <p:sp>
              <p:nvSpPr>
                <p:cNvPr id="11345" name="Text Box 88"/>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46" name="Oval 89"/>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1334" name="Group 90"/>
              <p:cNvGrpSpPr>
                <a:grpSpLocks/>
              </p:cNvGrpSpPr>
              <p:nvPr/>
            </p:nvGrpSpPr>
            <p:grpSpPr bwMode="auto">
              <a:xfrm>
                <a:off x="1368" y="2460"/>
                <a:ext cx="175" cy="212"/>
                <a:chOff x="893" y="2750"/>
                <a:chExt cx="204" cy="246"/>
              </a:xfrm>
            </p:grpSpPr>
            <p:sp>
              <p:nvSpPr>
                <p:cNvPr id="11343" name="Text Box 91"/>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44" name="Oval 92"/>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1335" name="Group 93"/>
              <p:cNvGrpSpPr>
                <a:grpSpLocks/>
              </p:cNvGrpSpPr>
              <p:nvPr/>
            </p:nvGrpSpPr>
            <p:grpSpPr bwMode="auto">
              <a:xfrm>
                <a:off x="1522" y="2467"/>
                <a:ext cx="175" cy="212"/>
                <a:chOff x="893" y="2750"/>
                <a:chExt cx="204" cy="247"/>
              </a:xfrm>
            </p:grpSpPr>
            <p:sp>
              <p:nvSpPr>
                <p:cNvPr id="11341" name="Text Box 94"/>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42" name="Oval 95"/>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1336" name="Text Box 97"/>
              <p:cNvSpPr txBox="1">
                <a:spLocks noChangeArrowheads="1"/>
              </p:cNvSpPr>
              <p:nvPr/>
            </p:nvSpPr>
            <p:spPr bwMode="auto">
              <a:xfrm>
                <a:off x="1201" y="2616"/>
                <a:ext cx="1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37" name="Oval 98"/>
              <p:cNvSpPr>
                <a:spLocks noChangeArrowheads="1"/>
              </p:cNvSpPr>
              <p:nvPr/>
            </p:nvSpPr>
            <p:spPr bwMode="auto">
              <a:xfrm>
                <a:off x="1242" y="2679"/>
                <a:ext cx="111" cy="108"/>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nvGrpSpPr>
              <p:cNvPr id="11338" name="Group 99"/>
              <p:cNvGrpSpPr>
                <a:grpSpLocks/>
              </p:cNvGrpSpPr>
              <p:nvPr/>
            </p:nvGrpSpPr>
            <p:grpSpPr bwMode="auto">
              <a:xfrm>
                <a:off x="1426" y="2603"/>
                <a:ext cx="176" cy="212"/>
                <a:chOff x="893" y="2750"/>
                <a:chExt cx="204" cy="247"/>
              </a:xfrm>
            </p:grpSpPr>
            <p:sp>
              <p:nvSpPr>
                <p:cNvPr id="11339" name="Text Box 100"/>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1340" name="Oval 101"/>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sp>
          <p:nvSpPr>
            <p:cNvPr id="11313" name="Arc 105"/>
            <p:cNvSpPr>
              <a:spLocks/>
            </p:cNvSpPr>
            <p:nvPr/>
          </p:nvSpPr>
          <p:spPr bwMode="auto">
            <a:xfrm flipV="1">
              <a:off x="1175" y="1565"/>
              <a:ext cx="944" cy="162"/>
            </a:xfrm>
            <a:custGeom>
              <a:avLst/>
              <a:gdLst>
                <a:gd name="T0" fmla="*/ 0 w 19557"/>
                <a:gd name="T1" fmla="*/ 0 h 21600"/>
                <a:gd name="T2" fmla="*/ 0 w 19557"/>
                <a:gd name="T3" fmla="*/ 0 h 21600"/>
                <a:gd name="T4" fmla="*/ 0 w 19557"/>
                <a:gd name="T5" fmla="*/ 0 h 21600"/>
                <a:gd name="T6" fmla="*/ 0 60000 65536"/>
                <a:gd name="T7" fmla="*/ 0 60000 65536"/>
                <a:gd name="T8" fmla="*/ 0 60000 65536"/>
                <a:gd name="T9" fmla="*/ 0 w 19557"/>
                <a:gd name="T10" fmla="*/ 0 h 21600"/>
                <a:gd name="T11" fmla="*/ 19557 w 19557"/>
                <a:gd name="T12" fmla="*/ 21600 h 21600"/>
              </a:gdLst>
              <a:ahLst/>
              <a:cxnLst>
                <a:cxn ang="T6">
                  <a:pos x="T0" y="T1"/>
                </a:cxn>
                <a:cxn ang="T7">
                  <a:pos x="T2" y="T3"/>
                </a:cxn>
                <a:cxn ang="T8">
                  <a:pos x="T4" y="T5"/>
                </a:cxn>
              </a:cxnLst>
              <a:rect l="T9" t="T10" r="T11" b="T12"/>
              <a:pathLst>
                <a:path w="19557" h="21600" fill="none" extrusionOk="0">
                  <a:moveTo>
                    <a:pt x="-1" y="0"/>
                  </a:moveTo>
                  <a:cubicBezTo>
                    <a:pt x="8377" y="0"/>
                    <a:pt x="16000" y="4844"/>
                    <a:pt x="19556" y="12430"/>
                  </a:cubicBezTo>
                </a:path>
                <a:path w="19557" h="21600" stroke="0" extrusionOk="0">
                  <a:moveTo>
                    <a:pt x="-1" y="0"/>
                  </a:moveTo>
                  <a:cubicBezTo>
                    <a:pt x="8377" y="0"/>
                    <a:pt x="16000" y="4844"/>
                    <a:pt x="19556" y="12430"/>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4" name="Arc 106"/>
            <p:cNvSpPr>
              <a:spLocks/>
            </p:cNvSpPr>
            <p:nvPr/>
          </p:nvSpPr>
          <p:spPr bwMode="auto">
            <a:xfrm flipH="1">
              <a:off x="1636" y="2568"/>
              <a:ext cx="944" cy="162"/>
            </a:xfrm>
            <a:custGeom>
              <a:avLst/>
              <a:gdLst>
                <a:gd name="T0" fmla="*/ 0 w 19557"/>
                <a:gd name="T1" fmla="*/ 0 h 21600"/>
                <a:gd name="T2" fmla="*/ 0 w 19557"/>
                <a:gd name="T3" fmla="*/ 0 h 21600"/>
                <a:gd name="T4" fmla="*/ 0 w 19557"/>
                <a:gd name="T5" fmla="*/ 0 h 21600"/>
                <a:gd name="T6" fmla="*/ 0 60000 65536"/>
                <a:gd name="T7" fmla="*/ 0 60000 65536"/>
                <a:gd name="T8" fmla="*/ 0 60000 65536"/>
                <a:gd name="T9" fmla="*/ 0 w 19557"/>
                <a:gd name="T10" fmla="*/ 0 h 21600"/>
                <a:gd name="T11" fmla="*/ 19557 w 19557"/>
                <a:gd name="T12" fmla="*/ 21600 h 21600"/>
              </a:gdLst>
              <a:ahLst/>
              <a:cxnLst>
                <a:cxn ang="T6">
                  <a:pos x="T0" y="T1"/>
                </a:cxn>
                <a:cxn ang="T7">
                  <a:pos x="T2" y="T3"/>
                </a:cxn>
                <a:cxn ang="T8">
                  <a:pos x="T4" y="T5"/>
                </a:cxn>
              </a:cxnLst>
              <a:rect l="T9" t="T10" r="T11" b="T12"/>
              <a:pathLst>
                <a:path w="19557" h="21600" fill="none" extrusionOk="0">
                  <a:moveTo>
                    <a:pt x="-1" y="0"/>
                  </a:moveTo>
                  <a:cubicBezTo>
                    <a:pt x="8377" y="0"/>
                    <a:pt x="16000" y="4844"/>
                    <a:pt x="19556" y="12430"/>
                  </a:cubicBezTo>
                </a:path>
                <a:path w="19557" h="21600" stroke="0" extrusionOk="0">
                  <a:moveTo>
                    <a:pt x="-1" y="0"/>
                  </a:moveTo>
                  <a:cubicBezTo>
                    <a:pt x="8377" y="0"/>
                    <a:pt x="16000" y="4844"/>
                    <a:pt x="19556" y="12430"/>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15" name="Text Box 109"/>
            <p:cNvSpPr txBox="1">
              <a:spLocks noChangeArrowheads="1"/>
            </p:cNvSpPr>
            <p:nvPr/>
          </p:nvSpPr>
          <p:spPr bwMode="auto">
            <a:xfrm>
              <a:off x="879" y="2880"/>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P-type</a:t>
              </a:r>
            </a:p>
          </p:txBody>
        </p:sp>
        <p:sp>
          <p:nvSpPr>
            <p:cNvPr id="11316" name="Text Box 110"/>
            <p:cNvSpPr txBox="1">
              <a:spLocks noChangeArrowheads="1"/>
            </p:cNvSpPr>
            <p:nvPr/>
          </p:nvSpPr>
          <p:spPr bwMode="auto">
            <a:xfrm>
              <a:off x="2401" y="2877"/>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N-type</a:t>
              </a:r>
            </a:p>
          </p:txBody>
        </p:sp>
        <p:grpSp>
          <p:nvGrpSpPr>
            <p:cNvPr id="11317" name="Group 117"/>
            <p:cNvGrpSpPr>
              <a:grpSpLocks/>
            </p:cNvGrpSpPr>
            <p:nvPr/>
          </p:nvGrpSpPr>
          <p:grpSpPr bwMode="auto">
            <a:xfrm>
              <a:off x="951" y="2223"/>
              <a:ext cx="161" cy="231"/>
              <a:chOff x="1137" y="2227"/>
              <a:chExt cx="161" cy="231"/>
            </a:xfrm>
          </p:grpSpPr>
          <p:sp>
            <p:nvSpPr>
              <p:cNvPr id="11327" name="Text Box 118"/>
              <p:cNvSpPr txBox="1">
                <a:spLocks noChangeArrowheads="1"/>
              </p:cNvSpPr>
              <p:nvPr/>
            </p:nvSpPr>
            <p:spPr bwMode="auto">
              <a:xfrm>
                <a:off x="1137" y="2227"/>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28" name="Line 119"/>
              <p:cNvSpPr>
                <a:spLocks noChangeShapeType="1"/>
              </p:cNvSpPr>
              <p:nvPr/>
            </p:nvSpPr>
            <p:spPr bwMode="auto">
              <a:xfrm flipH="1">
                <a:off x="1162" y="241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18" name="Group 120"/>
            <p:cNvGrpSpPr>
              <a:grpSpLocks/>
            </p:cNvGrpSpPr>
            <p:nvPr/>
          </p:nvGrpSpPr>
          <p:grpSpPr bwMode="auto">
            <a:xfrm>
              <a:off x="1157" y="2226"/>
              <a:ext cx="161" cy="231"/>
              <a:chOff x="1137" y="2227"/>
              <a:chExt cx="161" cy="231"/>
            </a:xfrm>
          </p:grpSpPr>
          <p:sp>
            <p:nvSpPr>
              <p:cNvPr id="11325" name="Text Box 121"/>
              <p:cNvSpPr txBox="1">
                <a:spLocks noChangeArrowheads="1"/>
              </p:cNvSpPr>
              <p:nvPr/>
            </p:nvSpPr>
            <p:spPr bwMode="auto">
              <a:xfrm>
                <a:off x="1137" y="2227"/>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26" name="Line 122"/>
              <p:cNvSpPr>
                <a:spLocks noChangeShapeType="1"/>
              </p:cNvSpPr>
              <p:nvPr/>
            </p:nvSpPr>
            <p:spPr bwMode="auto">
              <a:xfrm flipH="1">
                <a:off x="1162" y="241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19" name="Group 123"/>
            <p:cNvGrpSpPr>
              <a:grpSpLocks/>
            </p:cNvGrpSpPr>
            <p:nvPr/>
          </p:nvGrpSpPr>
          <p:grpSpPr bwMode="auto">
            <a:xfrm>
              <a:off x="1363" y="2229"/>
              <a:ext cx="161" cy="231"/>
              <a:chOff x="1137" y="2227"/>
              <a:chExt cx="161" cy="231"/>
            </a:xfrm>
          </p:grpSpPr>
          <p:sp>
            <p:nvSpPr>
              <p:cNvPr id="11323" name="Text Box 124"/>
              <p:cNvSpPr txBox="1">
                <a:spLocks noChangeArrowheads="1"/>
              </p:cNvSpPr>
              <p:nvPr/>
            </p:nvSpPr>
            <p:spPr bwMode="auto">
              <a:xfrm>
                <a:off x="1137" y="2227"/>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24" name="Line 125"/>
              <p:cNvSpPr>
                <a:spLocks noChangeShapeType="1"/>
              </p:cNvSpPr>
              <p:nvPr/>
            </p:nvSpPr>
            <p:spPr bwMode="auto">
              <a:xfrm flipH="1">
                <a:off x="1162" y="241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20" name="Group 126"/>
            <p:cNvGrpSpPr>
              <a:grpSpLocks/>
            </p:cNvGrpSpPr>
            <p:nvPr/>
          </p:nvGrpSpPr>
          <p:grpSpPr bwMode="auto">
            <a:xfrm>
              <a:off x="1569" y="2232"/>
              <a:ext cx="161" cy="231"/>
              <a:chOff x="1137" y="2227"/>
              <a:chExt cx="161" cy="231"/>
            </a:xfrm>
          </p:grpSpPr>
          <p:sp>
            <p:nvSpPr>
              <p:cNvPr id="11321" name="Text Box 127"/>
              <p:cNvSpPr txBox="1">
                <a:spLocks noChangeArrowheads="1"/>
              </p:cNvSpPr>
              <p:nvPr/>
            </p:nvSpPr>
            <p:spPr bwMode="auto">
              <a:xfrm>
                <a:off x="1137" y="2227"/>
                <a:ext cx="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1322" name="Line 128"/>
              <p:cNvSpPr>
                <a:spLocks noChangeShapeType="1"/>
              </p:cNvSpPr>
              <p:nvPr/>
            </p:nvSpPr>
            <p:spPr bwMode="auto">
              <a:xfrm flipH="1">
                <a:off x="1162" y="2415"/>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79"/>
                                        </p:tgtEl>
                                        <p:attrNameLst>
                                          <p:attrName>style.visibility</p:attrName>
                                        </p:attrNameLst>
                                      </p:cBhvr>
                                      <p:to>
                                        <p:strVal val="visible"/>
                                      </p:to>
                                    </p:set>
                                    <p:animEffect transition="in" filter="dissolve">
                                      <p:cBhvr>
                                        <p:cTn id="7" dur="500"/>
                                        <p:tgtEl>
                                          <p:spTgt spid="28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E89FB27-4C04-4C53-A99C-4D2C57F01893}" type="slidenum">
              <a:rPr lang="en-GB" altLang="en-US" sz="1200" smtClean="0">
                <a:latin typeface="Garamond" pitchFamily="18" charset="0"/>
              </a:rPr>
              <a:pPr eaLnBrk="1" hangingPunct="1"/>
              <a:t>12</a:t>
            </a:fld>
            <a:endParaRPr lang="en-GB" altLang="en-US" sz="1200" smtClean="0">
              <a:latin typeface="Garamond" pitchFamily="18" charset="0"/>
            </a:endParaRPr>
          </a:p>
        </p:txBody>
      </p:sp>
      <p:sp>
        <p:nvSpPr>
          <p:cNvPr id="12291"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12292" name="Text Box 3"/>
          <p:cNvSpPr txBox="1">
            <a:spLocks noChangeArrowheads="1"/>
          </p:cNvSpPr>
          <p:nvPr/>
        </p:nvSpPr>
        <p:spPr bwMode="auto">
          <a:xfrm>
            <a:off x="544513" y="127635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This flow of charge ends when the contact potential becomes just sufficient to prevent any further flow of electrons and holes.</a:t>
            </a:r>
          </a:p>
        </p:txBody>
      </p:sp>
      <p:grpSp>
        <p:nvGrpSpPr>
          <p:cNvPr id="12293" name="Group 114"/>
          <p:cNvGrpSpPr>
            <a:grpSpLocks/>
          </p:cNvGrpSpPr>
          <p:nvPr/>
        </p:nvGrpSpPr>
        <p:grpSpPr bwMode="auto">
          <a:xfrm>
            <a:off x="3094038" y="2141538"/>
            <a:ext cx="5143500" cy="3367087"/>
            <a:chOff x="1025" y="1538"/>
            <a:chExt cx="3240" cy="2121"/>
          </a:xfrm>
        </p:grpSpPr>
        <p:sp>
          <p:nvSpPr>
            <p:cNvPr id="12295" name="Text Box 4"/>
            <p:cNvSpPr txBox="1">
              <a:spLocks noChangeArrowheads="1"/>
            </p:cNvSpPr>
            <p:nvPr/>
          </p:nvSpPr>
          <p:spPr bwMode="auto">
            <a:xfrm>
              <a:off x="1025" y="1538"/>
              <a:ext cx="66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Electron energy</a:t>
              </a:r>
            </a:p>
          </p:txBody>
        </p:sp>
        <p:sp>
          <p:nvSpPr>
            <p:cNvPr id="12296" name="Line 5"/>
            <p:cNvSpPr>
              <a:spLocks noChangeShapeType="1"/>
            </p:cNvSpPr>
            <p:nvPr/>
          </p:nvSpPr>
          <p:spPr bwMode="auto">
            <a:xfrm flipH="1">
              <a:off x="1737" y="2096"/>
              <a:ext cx="1041"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Line 6"/>
            <p:cNvSpPr>
              <a:spLocks noChangeShapeType="1"/>
            </p:cNvSpPr>
            <p:nvPr/>
          </p:nvSpPr>
          <p:spPr bwMode="auto">
            <a:xfrm flipH="1">
              <a:off x="1729" y="2844"/>
              <a:ext cx="106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Text Box 7"/>
            <p:cNvSpPr txBox="1">
              <a:spLocks noChangeArrowheads="1"/>
            </p:cNvSpPr>
            <p:nvPr/>
          </p:nvSpPr>
          <p:spPr bwMode="auto">
            <a:xfrm>
              <a:off x="1474" y="1989"/>
              <a:ext cx="3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CB</a:t>
              </a:r>
            </a:p>
          </p:txBody>
        </p:sp>
        <p:sp>
          <p:nvSpPr>
            <p:cNvPr id="12299" name="Text Box 8"/>
            <p:cNvSpPr txBox="1">
              <a:spLocks noChangeArrowheads="1"/>
            </p:cNvSpPr>
            <p:nvPr/>
          </p:nvSpPr>
          <p:spPr bwMode="auto">
            <a:xfrm>
              <a:off x="1474" y="2728"/>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VB</a:t>
              </a:r>
            </a:p>
          </p:txBody>
        </p:sp>
        <p:sp>
          <p:nvSpPr>
            <p:cNvPr id="12300" name="Line 9"/>
            <p:cNvSpPr>
              <a:spLocks noChangeShapeType="1"/>
            </p:cNvSpPr>
            <p:nvPr/>
          </p:nvSpPr>
          <p:spPr bwMode="auto">
            <a:xfrm flipV="1">
              <a:off x="1261" y="1984"/>
              <a:ext cx="0" cy="8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01" name="Group 96"/>
            <p:cNvGrpSpPr>
              <a:grpSpLocks/>
            </p:cNvGrpSpPr>
            <p:nvPr/>
          </p:nvGrpSpPr>
          <p:grpSpPr bwMode="auto">
            <a:xfrm>
              <a:off x="1710" y="2607"/>
              <a:ext cx="188" cy="231"/>
              <a:chOff x="1317" y="2413"/>
              <a:chExt cx="188" cy="231"/>
            </a:xfrm>
          </p:grpSpPr>
          <p:sp>
            <p:nvSpPr>
              <p:cNvPr id="12390" name="Line 10"/>
              <p:cNvSpPr>
                <a:spLocks noChangeShapeType="1"/>
              </p:cNvSpPr>
              <p:nvPr/>
            </p:nvSpPr>
            <p:spPr bwMode="auto">
              <a:xfrm flipH="1">
                <a:off x="1330" y="2582"/>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 name="Text Box 11"/>
              <p:cNvSpPr txBox="1">
                <a:spLocks noChangeArrowheads="1"/>
              </p:cNvSpPr>
              <p:nvPr/>
            </p:nvSpPr>
            <p:spPr bwMode="auto">
              <a:xfrm>
                <a:off x="1317" y="241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02" name="Group 12"/>
            <p:cNvGrpSpPr>
              <a:grpSpLocks/>
            </p:cNvGrpSpPr>
            <p:nvPr/>
          </p:nvGrpSpPr>
          <p:grpSpPr bwMode="auto">
            <a:xfrm>
              <a:off x="1852" y="1849"/>
              <a:ext cx="204" cy="231"/>
              <a:chOff x="913" y="1684"/>
              <a:chExt cx="204" cy="231"/>
            </a:xfrm>
          </p:grpSpPr>
          <p:sp>
            <p:nvSpPr>
              <p:cNvPr id="12388" name="Oval 13"/>
              <p:cNvSpPr>
                <a:spLocks noChangeArrowheads="1"/>
              </p:cNvSpPr>
              <p:nvPr/>
            </p:nvSpPr>
            <p:spPr bwMode="auto">
              <a:xfrm>
                <a:off x="923" y="1749"/>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89" name="Text Box 14"/>
              <p:cNvSpPr txBox="1">
                <a:spLocks noChangeArrowheads="1"/>
              </p:cNvSpPr>
              <p:nvPr/>
            </p:nvSpPr>
            <p:spPr bwMode="auto">
              <a:xfrm>
                <a:off x="913" y="168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03" name="Group 15"/>
            <p:cNvGrpSpPr>
              <a:grpSpLocks/>
            </p:cNvGrpSpPr>
            <p:nvPr/>
          </p:nvGrpSpPr>
          <p:grpSpPr bwMode="auto">
            <a:xfrm>
              <a:off x="1652" y="2842"/>
              <a:ext cx="204" cy="231"/>
              <a:chOff x="893" y="2750"/>
              <a:chExt cx="204" cy="231"/>
            </a:xfrm>
          </p:grpSpPr>
          <p:sp>
            <p:nvSpPr>
              <p:cNvPr id="12386" name="Text Box 16"/>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87" name="Oval 17"/>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2304" name="Line 19"/>
            <p:cNvSpPr>
              <a:spLocks noChangeShapeType="1"/>
            </p:cNvSpPr>
            <p:nvPr/>
          </p:nvSpPr>
          <p:spPr bwMode="auto">
            <a:xfrm flipH="1">
              <a:off x="3172" y="2405"/>
              <a:ext cx="1041"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20"/>
            <p:cNvSpPr>
              <a:spLocks noChangeShapeType="1"/>
            </p:cNvSpPr>
            <p:nvPr/>
          </p:nvSpPr>
          <p:spPr bwMode="auto">
            <a:xfrm flipH="1">
              <a:off x="3200" y="3153"/>
              <a:ext cx="106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21"/>
            <p:cNvSpPr>
              <a:spLocks noChangeShapeType="1"/>
            </p:cNvSpPr>
            <p:nvPr/>
          </p:nvSpPr>
          <p:spPr bwMode="auto">
            <a:xfrm flipH="1">
              <a:off x="3179" y="2491"/>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07" name="Group 23"/>
            <p:cNvGrpSpPr>
              <a:grpSpLocks/>
            </p:cNvGrpSpPr>
            <p:nvPr/>
          </p:nvGrpSpPr>
          <p:grpSpPr bwMode="auto">
            <a:xfrm>
              <a:off x="3758" y="3151"/>
              <a:ext cx="204" cy="231"/>
              <a:chOff x="2514" y="2795"/>
              <a:chExt cx="204" cy="231"/>
            </a:xfrm>
          </p:grpSpPr>
          <p:sp>
            <p:nvSpPr>
              <p:cNvPr id="12384" name="Text Box 24"/>
              <p:cNvSpPr txBox="1">
                <a:spLocks noChangeArrowheads="1"/>
              </p:cNvSpPr>
              <p:nvPr/>
            </p:nvSpPr>
            <p:spPr bwMode="auto">
              <a:xfrm>
                <a:off x="2514" y="279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85" name="Oval 25"/>
              <p:cNvSpPr>
                <a:spLocks noChangeArrowheads="1"/>
              </p:cNvSpPr>
              <p:nvPr/>
            </p:nvSpPr>
            <p:spPr bwMode="auto">
              <a:xfrm>
                <a:off x="2548" y="2854"/>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08" name="Group 26"/>
            <p:cNvGrpSpPr>
              <a:grpSpLocks/>
            </p:cNvGrpSpPr>
            <p:nvPr/>
          </p:nvGrpSpPr>
          <p:grpSpPr bwMode="auto">
            <a:xfrm>
              <a:off x="3351" y="2136"/>
              <a:ext cx="204" cy="231"/>
              <a:chOff x="2610" y="1744"/>
              <a:chExt cx="204" cy="231"/>
            </a:xfrm>
          </p:grpSpPr>
          <p:sp>
            <p:nvSpPr>
              <p:cNvPr id="12382" name="Oval 27"/>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83" name="Text Box 28"/>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09" name="Group 29"/>
            <p:cNvGrpSpPr>
              <a:grpSpLocks/>
            </p:cNvGrpSpPr>
            <p:nvPr/>
          </p:nvGrpSpPr>
          <p:grpSpPr bwMode="auto">
            <a:xfrm>
              <a:off x="3554" y="2151"/>
              <a:ext cx="204" cy="231"/>
              <a:chOff x="2610" y="1744"/>
              <a:chExt cx="204" cy="231"/>
            </a:xfrm>
          </p:grpSpPr>
          <p:sp>
            <p:nvSpPr>
              <p:cNvPr id="12380" name="Oval 30"/>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81" name="Text Box 31"/>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0" name="Group 32"/>
            <p:cNvGrpSpPr>
              <a:grpSpLocks/>
            </p:cNvGrpSpPr>
            <p:nvPr/>
          </p:nvGrpSpPr>
          <p:grpSpPr bwMode="auto">
            <a:xfrm>
              <a:off x="3774" y="2123"/>
              <a:ext cx="204" cy="231"/>
              <a:chOff x="2610" y="1744"/>
              <a:chExt cx="204" cy="231"/>
            </a:xfrm>
          </p:grpSpPr>
          <p:sp>
            <p:nvSpPr>
              <p:cNvPr id="12378" name="Oval 33"/>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79" name="Text Box 34"/>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1" name="Group 35"/>
            <p:cNvGrpSpPr>
              <a:grpSpLocks/>
            </p:cNvGrpSpPr>
            <p:nvPr/>
          </p:nvGrpSpPr>
          <p:grpSpPr bwMode="auto">
            <a:xfrm>
              <a:off x="3971" y="2156"/>
              <a:ext cx="204" cy="231"/>
              <a:chOff x="2610" y="1744"/>
              <a:chExt cx="204" cy="231"/>
            </a:xfrm>
          </p:grpSpPr>
          <p:sp>
            <p:nvSpPr>
              <p:cNvPr id="12376" name="Oval 36"/>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77" name="Text Box 37"/>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2" name="Group 38"/>
            <p:cNvGrpSpPr>
              <a:grpSpLocks/>
            </p:cNvGrpSpPr>
            <p:nvPr/>
          </p:nvGrpSpPr>
          <p:grpSpPr bwMode="auto">
            <a:xfrm>
              <a:off x="3889" y="1977"/>
              <a:ext cx="204" cy="231"/>
              <a:chOff x="2610" y="1744"/>
              <a:chExt cx="204" cy="231"/>
            </a:xfrm>
          </p:grpSpPr>
          <p:sp>
            <p:nvSpPr>
              <p:cNvPr id="12374" name="Oval 39"/>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75" name="Text Box 40"/>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3" name="Group 41"/>
            <p:cNvGrpSpPr>
              <a:grpSpLocks/>
            </p:cNvGrpSpPr>
            <p:nvPr/>
          </p:nvGrpSpPr>
          <p:grpSpPr bwMode="auto">
            <a:xfrm>
              <a:off x="3637" y="1991"/>
              <a:ext cx="204" cy="231"/>
              <a:chOff x="2610" y="1744"/>
              <a:chExt cx="204" cy="231"/>
            </a:xfrm>
          </p:grpSpPr>
          <p:sp>
            <p:nvSpPr>
              <p:cNvPr id="12372" name="Oval 42"/>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73" name="Text Box 43"/>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4" name="Group 47"/>
            <p:cNvGrpSpPr>
              <a:grpSpLocks/>
            </p:cNvGrpSpPr>
            <p:nvPr/>
          </p:nvGrpSpPr>
          <p:grpSpPr bwMode="auto">
            <a:xfrm>
              <a:off x="3467" y="1996"/>
              <a:ext cx="204" cy="231"/>
              <a:chOff x="2610" y="1744"/>
              <a:chExt cx="204" cy="231"/>
            </a:xfrm>
          </p:grpSpPr>
          <p:sp>
            <p:nvSpPr>
              <p:cNvPr id="12370" name="Oval 48"/>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71" name="Text Box 49"/>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15" name="Group 50"/>
            <p:cNvGrpSpPr>
              <a:grpSpLocks/>
            </p:cNvGrpSpPr>
            <p:nvPr/>
          </p:nvGrpSpPr>
          <p:grpSpPr bwMode="auto">
            <a:xfrm>
              <a:off x="3261" y="1985"/>
              <a:ext cx="204" cy="231"/>
              <a:chOff x="2610" y="1744"/>
              <a:chExt cx="204" cy="231"/>
            </a:xfrm>
          </p:grpSpPr>
          <p:sp>
            <p:nvSpPr>
              <p:cNvPr id="12368" name="Oval 51"/>
              <p:cNvSpPr>
                <a:spLocks noChangeArrowheads="1"/>
              </p:cNvSpPr>
              <p:nvPr/>
            </p:nvSpPr>
            <p:spPr bwMode="auto">
              <a:xfrm>
                <a:off x="2626" y="18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2369" name="Text Box 52"/>
              <p:cNvSpPr txBox="1">
                <a:spLocks noChangeArrowheads="1"/>
              </p:cNvSpPr>
              <p:nvPr/>
            </p:nvSpPr>
            <p:spPr bwMode="auto">
              <a:xfrm>
                <a:off x="2610" y="17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2316" name="Line 53"/>
            <p:cNvSpPr>
              <a:spLocks noChangeShapeType="1"/>
            </p:cNvSpPr>
            <p:nvPr/>
          </p:nvSpPr>
          <p:spPr bwMode="auto">
            <a:xfrm flipH="1">
              <a:off x="3407" y="2487"/>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55"/>
            <p:cNvSpPr>
              <a:spLocks noChangeShapeType="1"/>
            </p:cNvSpPr>
            <p:nvPr/>
          </p:nvSpPr>
          <p:spPr bwMode="auto">
            <a:xfrm flipH="1">
              <a:off x="4083" y="248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Text Box 56"/>
            <p:cNvSpPr txBox="1">
              <a:spLocks noChangeArrowheads="1"/>
            </p:cNvSpPr>
            <p:nvPr/>
          </p:nvSpPr>
          <p:spPr bwMode="auto">
            <a:xfrm>
              <a:off x="4059" y="2447"/>
              <a:ext cx="1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t>
              </a:r>
            </a:p>
          </p:txBody>
        </p:sp>
        <p:sp>
          <p:nvSpPr>
            <p:cNvPr id="12319" name="Line 57"/>
            <p:cNvSpPr>
              <a:spLocks noChangeShapeType="1"/>
            </p:cNvSpPr>
            <p:nvPr/>
          </p:nvSpPr>
          <p:spPr bwMode="auto">
            <a:xfrm flipH="1">
              <a:off x="3631" y="2486"/>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59"/>
            <p:cNvSpPr>
              <a:spLocks noChangeShapeType="1"/>
            </p:cNvSpPr>
            <p:nvPr/>
          </p:nvSpPr>
          <p:spPr bwMode="auto">
            <a:xfrm flipH="1">
              <a:off x="3859" y="248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21" name="Group 61"/>
            <p:cNvGrpSpPr>
              <a:grpSpLocks/>
            </p:cNvGrpSpPr>
            <p:nvPr/>
          </p:nvGrpSpPr>
          <p:grpSpPr bwMode="auto">
            <a:xfrm>
              <a:off x="1788" y="2978"/>
              <a:ext cx="204" cy="231"/>
              <a:chOff x="893" y="2750"/>
              <a:chExt cx="204" cy="231"/>
            </a:xfrm>
          </p:grpSpPr>
          <p:sp>
            <p:nvSpPr>
              <p:cNvPr id="12366" name="Text Box 62"/>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67" name="Oval 63"/>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2" name="Group 64"/>
            <p:cNvGrpSpPr>
              <a:grpSpLocks/>
            </p:cNvGrpSpPr>
            <p:nvPr/>
          </p:nvGrpSpPr>
          <p:grpSpPr bwMode="auto">
            <a:xfrm>
              <a:off x="1961" y="2866"/>
              <a:ext cx="204" cy="231"/>
              <a:chOff x="893" y="2750"/>
              <a:chExt cx="204" cy="231"/>
            </a:xfrm>
          </p:grpSpPr>
          <p:sp>
            <p:nvSpPr>
              <p:cNvPr id="12364" name="Text Box 65"/>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65" name="Oval 66"/>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3" name="Group 67"/>
            <p:cNvGrpSpPr>
              <a:grpSpLocks/>
            </p:cNvGrpSpPr>
            <p:nvPr/>
          </p:nvGrpSpPr>
          <p:grpSpPr bwMode="auto">
            <a:xfrm>
              <a:off x="2145" y="2831"/>
              <a:ext cx="204" cy="231"/>
              <a:chOff x="893" y="2750"/>
              <a:chExt cx="204" cy="231"/>
            </a:xfrm>
          </p:grpSpPr>
          <p:sp>
            <p:nvSpPr>
              <p:cNvPr id="12362" name="Text Box 68"/>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63" name="Oval 69"/>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4" name="Group 70"/>
            <p:cNvGrpSpPr>
              <a:grpSpLocks/>
            </p:cNvGrpSpPr>
            <p:nvPr/>
          </p:nvGrpSpPr>
          <p:grpSpPr bwMode="auto">
            <a:xfrm>
              <a:off x="2329" y="2828"/>
              <a:ext cx="204" cy="231"/>
              <a:chOff x="893" y="2750"/>
              <a:chExt cx="204" cy="231"/>
            </a:xfrm>
          </p:grpSpPr>
          <p:sp>
            <p:nvSpPr>
              <p:cNvPr id="12360" name="Text Box 71"/>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61" name="Oval 72"/>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5" name="Group 73"/>
            <p:cNvGrpSpPr>
              <a:grpSpLocks/>
            </p:cNvGrpSpPr>
            <p:nvPr/>
          </p:nvGrpSpPr>
          <p:grpSpPr bwMode="auto">
            <a:xfrm>
              <a:off x="2502" y="2836"/>
              <a:ext cx="204" cy="231"/>
              <a:chOff x="893" y="2750"/>
              <a:chExt cx="204" cy="231"/>
            </a:xfrm>
          </p:grpSpPr>
          <p:sp>
            <p:nvSpPr>
              <p:cNvPr id="12358" name="Text Box 74"/>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59" name="Oval 75"/>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6" name="Group 76"/>
            <p:cNvGrpSpPr>
              <a:grpSpLocks/>
            </p:cNvGrpSpPr>
            <p:nvPr/>
          </p:nvGrpSpPr>
          <p:grpSpPr bwMode="auto">
            <a:xfrm>
              <a:off x="2135" y="3009"/>
              <a:ext cx="204" cy="231"/>
              <a:chOff x="893" y="2750"/>
              <a:chExt cx="204" cy="231"/>
            </a:xfrm>
          </p:grpSpPr>
          <p:sp>
            <p:nvSpPr>
              <p:cNvPr id="12356" name="Text Box 77"/>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57" name="Oval 78"/>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2327" name="Group 79"/>
            <p:cNvGrpSpPr>
              <a:grpSpLocks/>
            </p:cNvGrpSpPr>
            <p:nvPr/>
          </p:nvGrpSpPr>
          <p:grpSpPr bwMode="auto">
            <a:xfrm>
              <a:off x="2397" y="2994"/>
              <a:ext cx="204" cy="231"/>
              <a:chOff x="893" y="2750"/>
              <a:chExt cx="204" cy="231"/>
            </a:xfrm>
          </p:grpSpPr>
          <p:sp>
            <p:nvSpPr>
              <p:cNvPr id="12354" name="Text Box 80"/>
              <p:cNvSpPr txBox="1">
                <a:spLocks noChangeArrowheads="1"/>
              </p:cNvSpPr>
              <p:nvPr/>
            </p:nvSpPr>
            <p:spPr bwMode="auto">
              <a:xfrm>
                <a:off x="893" y="27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2355" name="Oval 81"/>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2328" name="Arc 82"/>
            <p:cNvSpPr>
              <a:spLocks/>
            </p:cNvSpPr>
            <p:nvPr/>
          </p:nvSpPr>
          <p:spPr bwMode="auto">
            <a:xfrm flipV="1">
              <a:off x="2932" y="2141"/>
              <a:ext cx="385" cy="127"/>
            </a:xfrm>
            <a:custGeom>
              <a:avLst/>
              <a:gdLst>
                <a:gd name="T0" fmla="*/ 0 w 41157"/>
                <a:gd name="T1" fmla="*/ 0 h 43200"/>
                <a:gd name="T2" fmla="*/ 0 w 41157"/>
                <a:gd name="T3" fmla="*/ 0 h 43200"/>
                <a:gd name="T4" fmla="*/ 0 w 41157"/>
                <a:gd name="T5" fmla="*/ 0 h 43200"/>
                <a:gd name="T6" fmla="*/ 0 60000 65536"/>
                <a:gd name="T7" fmla="*/ 0 60000 65536"/>
                <a:gd name="T8" fmla="*/ 0 60000 65536"/>
                <a:gd name="T9" fmla="*/ 0 w 41157"/>
                <a:gd name="T10" fmla="*/ 0 h 43200"/>
                <a:gd name="T11" fmla="*/ 41157 w 41157"/>
                <a:gd name="T12" fmla="*/ 43200 h 43200"/>
              </a:gdLst>
              <a:ahLst/>
              <a:cxnLst>
                <a:cxn ang="T6">
                  <a:pos x="T0" y="T1"/>
                </a:cxn>
                <a:cxn ang="T7">
                  <a:pos x="T2" y="T3"/>
                </a:cxn>
                <a:cxn ang="T8">
                  <a:pos x="T4" y="T5"/>
                </a:cxn>
              </a:cxnLst>
              <a:rect l="T9" t="T10" r="T11" b="T12"/>
              <a:pathLst>
                <a:path w="41157" h="43200" fill="none" extrusionOk="0">
                  <a:moveTo>
                    <a:pt x="25338" y="42873"/>
                  </a:moveTo>
                  <a:cubicBezTo>
                    <a:pt x="24104" y="43090"/>
                    <a:pt x="22853" y="43199"/>
                    <a:pt x="21600" y="43200"/>
                  </a:cubicBezTo>
                  <a:cubicBezTo>
                    <a:pt x="9670" y="43200"/>
                    <a:pt x="0" y="33529"/>
                    <a:pt x="0" y="21600"/>
                  </a:cubicBezTo>
                  <a:cubicBezTo>
                    <a:pt x="0" y="9670"/>
                    <a:pt x="9670" y="0"/>
                    <a:pt x="21600" y="0"/>
                  </a:cubicBezTo>
                  <a:cubicBezTo>
                    <a:pt x="29977" y="-1"/>
                    <a:pt x="37600" y="4844"/>
                    <a:pt x="41156" y="12430"/>
                  </a:cubicBezTo>
                </a:path>
                <a:path w="41157" h="43200" stroke="0" extrusionOk="0">
                  <a:moveTo>
                    <a:pt x="25338" y="42873"/>
                  </a:moveTo>
                  <a:cubicBezTo>
                    <a:pt x="24104" y="43090"/>
                    <a:pt x="22853" y="43199"/>
                    <a:pt x="21600" y="43200"/>
                  </a:cubicBezTo>
                  <a:cubicBezTo>
                    <a:pt x="9670" y="43200"/>
                    <a:pt x="0" y="33529"/>
                    <a:pt x="0" y="21600"/>
                  </a:cubicBezTo>
                  <a:cubicBezTo>
                    <a:pt x="0" y="9670"/>
                    <a:pt x="9670" y="0"/>
                    <a:pt x="21600" y="0"/>
                  </a:cubicBezTo>
                  <a:cubicBezTo>
                    <a:pt x="29977" y="-1"/>
                    <a:pt x="37600" y="4844"/>
                    <a:pt x="41156" y="12430"/>
                  </a:cubicBezTo>
                  <a:lnTo>
                    <a:pt x="21600" y="21600"/>
                  </a:lnTo>
                  <a:lnTo>
                    <a:pt x="25338" y="42873"/>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9" name="Text Box 86"/>
            <p:cNvSpPr txBox="1">
              <a:spLocks noChangeArrowheads="1"/>
            </p:cNvSpPr>
            <p:nvPr/>
          </p:nvSpPr>
          <p:spPr bwMode="auto">
            <a:xfrm>
              <a:off x="1898" y="3439"/>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P-type</a:t>
              </a:r>
            </a:p>
          </p:txBody>
        </p:sp>
        <p:sp>
          <p:nvSpPr>
            <p:cNvPr id="12330" name="Text Box 87"/>
            <p:cNvSpPr txBox="1">
              <a:spLocks noChangeArrowheads="1"/>
            </p:cNvSpPr>
            <p:nvPr/>
          </p:nvSpPr>
          <p:spPr bwMode="auto">
            <a:xfrm>
              <a:off x="3513" y="3447"/>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N-type</a:t>
              </a:r>
            </a:p>
          </p:txBody>
        </p:sp>
        <p:grpSp>
          <p:nvGrpSpPr>
            <p:cNvPr id="12331" name="Group 91"/>
            <p:cNvGrpSpPr>
              <a:grpSpLocks/>
            </p:cNvGrpSpPr>
            <p:nvPr/>
          </p:nvGrpSpPr>
          <p:grpSpPr bwMode="auto">
            <a:xfrm>
              <a:off x="2771" y="2092"/>
              <a:ext cx="397" cy="310"/>
              <a:chOff x="1880" y="1898"/>
              <a:chExt cx="397" cy="255"/>
            </a:xfrm>
          </p:grpSpPr>
          <p:sp>
            <p:nvSpPr>
              <p:cNvPr id="12352" name="Arc 89"/>
              <p:cNvSpPr>
                <a:spLocks/>
              </p:cNvSpPr>
              <p:nvPr/>
            </p:nvSpPr>
            <p:spPr bwMode="auto">
              <a:xfrm>
                <a:off x="1880" y="1898"/>
                <a:ext cx="118" cy="103"/>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3" name="Arc 90"/>
              <p:cNvSpPr>
                <a:spLocks/>
              </p:cNvSpPr>
              <p:nvPr/>
            </p:nvSpPr>
            <p:spPr bwMode="auto">
              <a:xfrm flipV="1">
                <a:off x="2002" y="1903"/>
                <a:ext cx="275" cy="250"/>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332" name="Group 92"/>
            <p:cNvGrpSpPr>
              <a:grpSpLocks/>
            </p:cNvGrpSpPr>
            <p:nvPr/>
          </p:nvGrpSpPr>
          <p:grpSpPr bwMode="auto">
            <a:xfrm>
              <a:off x="2792" y="2847"/>
              <a:ext cx="397" cy="310"/>
              <a:chOff x="1880" y="1898"/>
              <a:chExt cx="397" cy="255"/>
            </a:xfrm>
          </p:grpSpPr>
          <p:sp>
            <p:nvSpPr>
              <p:cNvPr id="12350" name="Arc 93"/>
              <p:cNvSpPr>
                <a:spLocks/>
              </p:cNvSpPr>
              <p:nvPr/>
            </p:nvSpPr>
            <p:spPr bwMode="auto">
              <a:xfrm>
                <a:off x="1880" y="1898"/>
                <a:ext cx="118" cy="103"/>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1" name="Arc 94"/>
              <p:cNvSpPr>
                <a:spLocks/>
              </p:cNvSpPr>
              <p:nvPr/>
            </p:nvSpPr>
            <p:spPr bwMode="auto">
              <a:xfrm flipV="1">
                <a:off x="2002" y="1903"/>
                <a:ext cx="275" cy="250"/>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333" name="Arc 95"/>
            <p:cNvSpPr>
              <a:spLocks/>
            </p:cNvSpPr>
            <p:nvPr/>
          </p:nvSpPr>
          <p:spPr bwMode="auto">
            <a:xfrm flipH="1">
              <a:off x="2683" y="2950"/>
              <a:ext cx="237" cy="127"/>
            </a:xfrm>
            <a:custGeom>
              <a:avLst/>
              <a:gdLst>
                <a:gd name="T0" fmla="*/ 0 w 25339"/>
                <a:gd name="T1" fmla="*/ 0 h 43200"/>
                <a:gd name="T2" fmla="*/ 0 w 25339"/>
                <a:gd name="T3" fmla="*/ 0 h 43200"/>
                <a:gd name="T4" fmla="*/ 0 w 25339"/>
                <a:gd name="T5" fmla="*/ 0 h 43200"/>
                <a:gd name="T6" fmla="*/ 0 60000 65536"/>
                <a:gd name="T7" fmla="*/ 0 60000 65536"/>
                <a:gd name="T8" fmla="*/ 0 60000 65536"/>
                <a:gd name="T9" fmla="*/ 0 w 25339"/>
                <a:gd name="T10" fmla="*/ 0 h 43200"/>
                <a:gd name="T11" fmla="*/ 25339 w 25339"/>
                <a:gd name="T12" fmla="*/ 43200 h 43200"/>
              </a:gdLst>
              <a:ahLst/>
              <a:cxnLst>
                <a:cxn ang="T6">
                  <a:pos x="T0" y="T1"/>
                </a:cxn>
                <a:cxn ang="T7">
                  <a:pos x="T2" y="T3"/>
                </a:cxn>
                <a:cxn ang="T8">
                  <a:pos x="T4" y="T5"/>
                </a:cxn>
              </a:cxnLst>
              <a:rect l="T9" t="T10" r="T11" b="T12"/>
              <a:pathLst>
                <a:path w="25339" h="43200" fill="none" extrusionOk="0">
                  <a:moveTo>
                    <a:pt x="25338" y="42873"/>
                  </a:moveTo>
                  <a:cubicBezTo>
                    <a:pt x="24104" y="43090"/>
                    <a:pt x="22853" y="43199"/>
                    <a:pt x="21600" y="43200"/>
                  </a:cubicBezTo>
                  <a:cubicBezTo>
                    <a:pt x="9670" y="43200"/>
                    <a:pt x="0" y="33529"/>
                    <a:pt x="0" y="21600"/>
                  </a:cubicBezTo>
                  <a:cubicBezTo>
                    <a:pt x="0" y="9670"/>
                    <a:pt x="9670" y="0"/>
                    <a:pt x="21600" y="0"/>
                  </a:cubicBezTo>
                  <a:cubicBezTo>
                    <a:pt x="22678" y="-1"/>
                    <a:pt x="23754" y="80"/>
                    <a:pt x="24821" y="241"/>
                  </a:cubicBezTo>
                </a:path>
                <a:path w="25339" h="43200" stroke="0" extrusionOk="0">
                  <a:moveTo>
                    <a:pt x="25338" y="42873"/>
                  </a:moveTo>
                  <a:cubicBezTo>
                    <a:pt x="24104" y="43090"/>
                    <a:pt x="22853" y="43199"/>
                    <a:pt x="21600" y="43200"/>
                  </a:cubicBezTo>
                  <a:cubicBezTo>
                    <a:pt x="9670" y="43200"/>
                    <a:pt x="0" y="33529"/>
                    <a:pt x="0" y="21600"/>
                  </a:cubicBezTo>
                  <a:cubicBezTo>
                    <a:pt x="0" y="9670"/>
                    <a:pt x="9670" y="0"/>
                    <a:pt x="21600" y="0"/>
                  </a:cubicBezTo>
                  <a:cubicBezTo>
                    <a:pt x="22678" y="-1"/>
                    <a:pt x="23754" y="80"/>
                    <a:pt x="24821" y="241"/>
                  </a:cubicBezTo>
                  <a:lnTo>
                    <a:pt x="21600" y="21600"/>
                  </a:lnTo>
                  <a:lnTo>
                    <a:pt x="25338" y="42873"/>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334" name="Group 97"/>
            <p:cNvGrpSpPr>
              <a:grpSpLocks/>
            </p:cNvGrpSpPr>
            <p:nvPr/>
          </p:nvGrpSpPr>
          <p:grpSpPr bwMode="auto">
            <a:xfrm>
              <a:off x="1918" y="2611"/>
              <a:ext cx="188" cy="231"/>
              <a:chOff x="1317" y="2413"/>
              <a:chExt cx="188" cy="231"/>
            </a:xfrm>
          </p:grpSpPr>
          <p:sp>
            <p:nvSpPr>
              <p:cNvPr id="12348" name="Line 98"/>
              <p:cNvSpPr>
                <a:spLocks noChangeShapeType="1"/>
              </p:cNvSpPr>
              <p:nvPr/>
            </p:nvSpPr>
            <p:spPr bwMode="auto">
              <a:xfrm flipH="1">
                <a:off x="1330" y="2582"/>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Text Box 99"/>
              <p:cNvSpPr txBox="1">
                <a:spLocks noChangeArrowheads="1"/>
              </p:cNvSpPr>
              <p:nvPr/>
            </p:nvSpPr>
            <p:spPr bwMode="auto">
              <a:xfrm>
                <a:off x="1317" y="241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35" name="Group 100"/>
            <p:cNvGrpSpPr>
              <a:grpSpLocks/>
            </p:cNvGrpSpPr>
            <p:nvPr/>
          </p:nvGrpSpPr>
          <p:grpSpPr bwMode="auto">
            <a:xfrm>
              <a:off x="2126" y="2609"/>
              <a:ext cx="188" cy="231"/>
              <a:chOff x="1317" y="2413"/>
              <a:chExt cx="188" cy="231"/>
            </a:xfrm>
          </p:grpSpPr>
          <p:sp>
            <p:nvSpPr>
              <p:cNvPr id="12346" name="Line 101"/>
              <p:cNvSpPr>
                <a:spLocks noChangeShapeType="1"/>
              </p:cNvSpPr>
              <p:nvPr/>
            </p:nvSpPr>
            <p:spPr bwMode="auto">
              <a:xfrm flipH="1">
                <a:off x="1330" y="2582"/>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Text Box 102"/>
              <p:cNvSpPr txBox="1">
                <a:spLocks noChangeArrowheads="1"/>
              </p:cNvSpPr>
              <p:nvPr/>
            </p:nvSpPr>
            <p:spPr bwMode="auto">
              <a:xfrm>
                <a:off x="1317" y="241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36" name="Group 103"/>
            <p:cNvGrpSpPr>
              <a:grpSpLocks/>
            </p:cNvGrpSpPr>
            <p:nvPr/>
          </p:nvGrpSpPr>
          <p:grpSpPr bwMode="auto">
            <a:xfrm>
              <a:off x="2334" y="2607"/>
              <a:ext cx="188" cy="231"/>
              <a:chOff x="1317" y="2413"/>
              <a:chExt cx="188" cy="231"/>
            </a:xfrm>
          </p:grpSpPr>
          <p:sp>
            <p:nvSpPr>
              <p:cNvPr id="12344" name="Line 104"/>
              <p:cNvSpPr>
                <a:spLocks noChangeShapeType="1"/>
              </p:cNvSpPr>
              <p:nvPr/>
            </p:nvSpPr>
            <p:spPr bwMode="auto">
              <a:xfrm flipH="1">
                <a:off x="1330" y="2582"/>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Text Box 105"/>
              <p:cNvSpPr txBox="1">
                <a:spLocks noChangeArrowheads="1"/>
              </p:cNvSpPr>
              <p:nvPr/>
            </p:nvSpPr>
            <p:spPr bwMode="auto">
              <a:xfrm>
                <a:off x="1317" y="241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2337" name="Group 106"/>
            <p:cNvGrpSpPr>
              <a:grpSpLocks/>
            </p:cNvGrpSpPr>
            <p:nvPr/>
          </p:nvGrpSpPr>
          <p:grpSpPr bwMode="auto">
            <a:xfrm>
              <a:off x="2542" y="2605"/>
              <a:ext cx="188" cy="231"/>
              <a:chOff x="1317" y="2413"/>
              <a:chExt cx="188" cy="231"/>
            </a:xfrm>
          </p:grpSpPr>
          <p:sp>
            <p:nvSpPr>
              <p:cNvPr id="12342" name="Line 107"/>
              <p:cNvSpPr>
                <a:spLocks noChangeShapeType="1"/>
              </p:cNvSpPr>
              <p:nvPr/>
            </p:nvSpPr>
            <p:spPr bwMode="auto">
              <a:xfrm flipH="1">
                <a:off x="1330" y="2582"/>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Text Box 108"/>
              <p:cNvSpPr txBox="1">
                <a:spLocks noChangeArrowheads="1"/>
              </p:cNvSpPr>
              <p:nvPr/>
            </p:nvSpPr>
            <p:spPr bwMode="auto">
              <a:xfrm>
                <a:off x="1317" y="241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2338" name="Text Box 109"/>
            <p:cNvSpPr txBox="1">
              <a:spLocks noChangeArrowheads="1"/>
            </p:cNvSpPr>
            <p:nvPr/>
          </p:nvSpPr>
          <p:spPr bwMode="auto">
            <a:xfrm>
              <a:off x="3847" y="2445"/>
              <a:ext cx="1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t>
              </a:r>
            </a:p>
          </p:txBody>
        </p:sp>
        <p:sp>
          <p:nvSpPr>
            <p:cNvPr id="12339" name="Text Box 110"/>
            <p:cNvSpPr txBox="1">
              <a:spLocks noChangeArrowheads="1"/>
            </p:cNvSpPr>
            <p:nvPr/>
          </p:nvSpPr>
          <p:spPr bwMode="auto">
            <a:xfrm>
              <a:off x="3611" y="2443"/>
              <a:ext cx="1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t>
              </a:r>
            </a:p>
          </p:txBody>
        </p:sp>
        <p:sp>
          <p:nvSpPr>
            <p:cNvPr id="12340" name="Text Box 111"/>
            <p:cNvSpPr txBox="1">
              <a:spLocks noChangeArrowheads="1"/>
            </p:cNvSpPr>
            <p:nvPr/>
          </p:nvSpPr>
          <p:spPr bwMode="auto">
            <a:xfrm>
              <a:off x="3375" y="2441"/>
              <a:ext cx="1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t>
              </a:r>
            </a:p>
          </p:txBody>
        </p:sp>
        <p:sp>
          <p:nvSpPr>
            <p:cNvPr id="12341" name="Text Box 112"/>
            <p:cNvSpPr txBox="1">
              <a:spLocks noChangeArrowheads="1"/>
            </p:cNvSpPr>
            <p:nvPr/>
          </p:nvSpPr>
          <p:spPr bwMode="auto">
            <a:xfrm>
              <a:off x="3139" y="2439"/>
              <a:ext cx="1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a:t>
              </a:r>
            </a:p>
          </p:txBody>
        </p:sp>
      </p:grpSp>
      <p:sp>
        <p:nvSpPr>
          <p:cNvPr id="12294" name="Text Box 115"/>
          <p:cNvSpPr txBox="1">
            <a:spLocks noChangeArrowheads="1"/>
          </p:cNvSpPr>
          <p:nvPr/>
        </p:nvSpPr>
        <p:spPr bwMode="auto">
          <a:xfrm>
            <a:off x="496888" y="2593975"/>
            <a:ext cx="241617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Note: </a:t>
            </a:r>
          </a:p>
          <a:p>
            <a:pPr eaLnBrk="1" hangingPunct="1">
              <a:spcBef>
                <a:spcPct val="50000"/>
              </a:spcBef>
            </a:pPr>
            <a:r>
              <a:rPr lang="en-GB" altLang="zh-CN" i="1">
                <a:ea typeface="SimSun" pitchFamily="2" charset="-122"/>
              </a:rPr>
              <a:t>The n-type side is positive with respect to the p-type side. It appears </a:t>
            </a:r>
            <a:r>
              <a:rPr lang="en-GB" altLang="zh-CN" i="1" u="sng">
                <a:ea typeface="SimSun" pitchFamily="2" charset="-122"/>
              </a:rPr>
              <a:t>lower down</a:t>
            </a:r>
            <a:r>
              <a:rPr lang="en-GB" altLang="zh-CN" i="1">
                <a:ea typeface="SimSun" pitchFamily="2" charset="-122"/>
              </a:rPr>
              <a:t> on this diagram because electron energy is qV where q is the electronic charge, which is negative. </a:t>
            </a:r>
          </a:p>
          <a:p>
            <a:pPr eaLnBrk="1" hangingPunct="1">
              <a:spcBef>
                <a:spcPct val="50000"/>
              </a:spcBef>
            </a:pPr>
            <a:r>
              <a:rPr lang="en-GB" altLang="zh-CN" i="1">
                <a:ea typeface="SimSun" pitchFamily="2" charset="-122"/>
              </a:rPr>
              <a:t>(-1.609x10</a:t>
            </a:r>
            <a:r>
              <a:rPr lang="en-GB" altLang="zh-CN" i="1" baseline="30000">
                <a:ea typeface="SimSun" pitchFamily="2" charset="-122"/>
              </a:rPr>
              <a:t>-19</a:t>
            </a:r>
            <a:r>
              <a:rPr lang="en-GB" altLang="zh-CN" i="1">
                <a:ea typeface="SimSun" pitchFamily="2" charset="-122"/>
              </a:rPr>
              <a:t> coulombs)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D1C7AC1-317D-4C83-AF24-1893E65DFE80}" type="slidenum">
              <a:rPr lang="en-GB" altLang="en-US" sz="1200" smtClean="0">
                <a:latin typeface="Garamond" pitchFamily="18" charset="0"/>
              </a:rPr>
              <a:pPr eaLnBrk="1" hangingPunct="1"/>
              <a:t>13</a:t>
            </a:fld>
            <a:endParaRPr lang="en-GB" altLang="en-US" sz="1200" smtClean="0">
              <a:latin typeface="Garamond" pitchFamily="18" charset="0"/>
            </a:endParaRPr>
          </a:p>
        </p:txBody>
      </p:sp>
      <p:sp>
        <p:nvSpPr>
          <p:cNvPr id="13315"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13316" name="Text Box 3"/>
          <p:cNvSpPr txBox="1">
            <a:spLocks noChangeArrowheads="1"/>
          </p:cNvSpPr>
          <p:nvPr/>
        </p:nvSpPr>
        <p:spPr bwMode="auto">
          <a:xfrm>
            <a:off x="498475" y="127635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Note that the contact potential cannot be measured directly because there are equal and opposite contact potentials created at the contacts.</a:t>
            </a:r>
          </a:p>
        </p:txBody>
      </p:sp>
      <p:grpSp>
        <p:nvGrpSpPr>
          <p:cNvPr id="13317" name="Group 126"/>
          <p:cNvGrpSpPr>
            <a:grpSpLocks/>
          </p:cNvGrpSpPr>
          <p:nvPr/>
        </p:nvGrpSpPr>
        <p:grpSpPr bwMode="auto">
          <a:xfrm>
            <a:off x="552450" y="2357438"/>
            <a:ext cx="7697788" cy="2111375"/>
            <a:chOff x="216" y="1565"/>
            <a:chExt cx="4849" cy="1330"/>
          </a:xfrm>
        </p:grpSpPr>
        <p:sp>
          <p:nvSpPr>
            <p:cNvPr id="13319" name="Line 7"/>
            <p:cNvSpPr>
              <a:spLocks noChangeShapeType="1"/>
            </p:cNvSpPr>
            <p:nvPr/>
          </p:nvSpPr>
          <p:spPr bwMode="auto">
            <a:xfrm flipH="1">
              <a:off x="1544" y="1754"/>
              <a:ext cx="85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Line 21"/>
            <p:cNvSpPr>
              <a:spLocks noChangeShapeType="1"/>
            </p:cNvSpPr>
            <p:nvPr/>
          </p:nvSpPr>
          <p:spPr bwMode="auto">
            <a:xfrm flipH="1">
              <a:off x="2719" y="2006"/>
              <a:ext cx="85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21" name="Group 80"/>
            <p:cNvGrpSpPr>
              <a:grpSpLocks/>
            </p:cNvGrpSpPr>
            <p:nvPr/>
          </p:nvGrpSpPr>
          <p:grpSpPr bwMode="auto">
            <a:xfrm>
              <a:off x="2390" y="1750"/>
              <a:ext cx="325" cy="254"/>
              <a:chOff x="1880" y="1898"/>
              <a:chExt cx="397" cy="255"/>
            </a:xfrm>
          </p:grpSpPr>
          <p:sp>
            <p:nvSpPr>
              <p:cNvPr id="13339" name="Arc 81"/>
              <p:cNvSpPr>
                <a:spLocks/>
              </p:cNvSpPr>
              <p:nvPr/>
            </p:nvSpPr>
            <p:spPr bwMode="auto">
              <a:xfrm>
                <a:off x="1880" y="1898"/>
                <a:ext cx="118" cy="103"/>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0" name="Arc 82"/>
              <p:cNvSpPr>
                <a:spLocks/>
              </p:cNvSpPr>
              <p:nvPr/>
            </p:nvSpPr>
            <p:spPr bwMode="auto">
              <a:xfrm flipV="1">
                <a:off x="2002" y="1903"/>
                <a:ext cx="275" cy="250"/>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322" name="Line 104"/>
            <p:cNvSpPr>
              <a:spLocks noChangeShapeType="1"/>
            </p:cNvSpPr>
            <p:nvPr/>
          </p:nvSpPr>
          <p:spPr bwMode="auto">
            <a:xfrm>
              <a:off x="1543" y="1755"/>
              <a:ext cx="0"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105"/>
            <p:cNvSpPr>
              <a:spLocks noChangeShapeType="1"/>
            </p:cNvSpPr>
            <p:nvPr/>
          </p:nvSpPr>
          <p:spPr bwMode="auto">
            <a:xfrm>
              <a:off x="3570" y="1907"/>
              <a:ext cx="0" cy="99"/>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4" name="Line 106"/>
            <p:cNvSpPr>
              <a:spLocks noChangeShapeType="1"/>
            </p:cNvSpPr>
            <p:nvPr/>
          </p:nvSpPr>
          <p:spPr bwMode="auto">
            <a:xfrm flipH="1">
              <a:off x="3567" y="1899"/>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107"/>
            <p:cNvSpPr>
              <a:spLocks noChangeShapeType="1"/>
            </p:cNvSpPr>
            <p:nvPr/>
          </p:nvSpPr>
          <p:spPr bwMode="auto">
            <a:xfrm flipH="1">
              <a:off x="1312" y="1891"/>
              <a:ext cx="2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Text Box 108"/>
            <p:cNvSpPr txBox="1">
              <a:spLocks noChangeArrowheads="1"/>
            </p:cNvSpPr>
            <p:nvPr/>
          </p:nvSpPr>
          <p:spPr bwMode="auto">
            <a:xfrm>
              <a:off x="1880" y="2207"/>
              <a:ext cx="770"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pn junction contact potential</a:t>
              </a:r>
            </a:p>
          </p:txBody>
        </p:sp>
        <p:sp>
          <p:nvSpPr>
            <p:cNvPr id="13327" name="Text Box 110"/>
            <p:cNvSpPr txBox="1">
              <a:spLocks noChangeArrowheads="1"/>
            </p:cNvSpPr>
            <p:nvPr/>
          </p:nvSpPr>
          <p:spPr bwMode="auto">
            <a:xfrm>
              <a:off x="3979" y="2087"/>
              <a:ext cx="108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contact potential at contact to n-type</a:t>
              </a:r>
            </a:p>
          </p:txBody>
        </p:sp>
        <p:sp>
          <p:nvSpPr>
            <p:cNvPr id="13328" name="Text Box 111"/>
            <p:cNvSpPr txBox="1">
              <a:spLocks noChangeArrowheads="1"/>
            </p:cNvSpPr>
            <p:nvPr/>
          </p:nvSpPr>
          <p:spPr bwMode="auto">
            <a:xfrm>
              <a:off x="216" y="2233"/>
              <a:ext cx="10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contact potential at contact to p-type</a:t>
              </a:r>
            </a:p>
          </p:txBody>
        </p:sp>
        <p:sp>
          <p:nvSpPr>
            <p:cNvPr id="13329" name="Line 112"/>
            <p:cNvSpPr>
              <a:spLocks noChangeShapeType="1"/>
            </p:cNvSpPr>
            <p:nvPr/>
          </p:nvSpPr>
          <p:spPr bwMode="auto">
            <a:xfrm flipV="1">
              <a:off x="1106" y="1815"/>
              <a:ext cx="417"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Line 113"/>
            <p:cNvSpPr>
              <a:spLocks noChangeShapeType="1"/>
            </p:cNvSpPr>
            <p:nvPr/>
          </p:nvSpPr>
          <p:spPr bwMode="auto">
            <a:xfrm flipH="1" flipV="1">
              <a:off x="3603" y="1979"/>
              <a:ext cx="402" cy="1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Line 114"/>
            <p:cNvSpPr>
              <a:spLocks noChangeShapeType="1"/>
            </p:cNvSpPr>
            <p:nvPr/>
          </p:nvSpPr>
          <p:spPr bwMode="auto">
            <a:xfrm flipV="1">
              <a:off x="2302" y="1944"/>
              <a:ext cx="199"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2" name="Line 115"/>
            <p:cNvSpPr>
              <a:spLocks noChangeShapeType="1"/>
            </p:cNvSpPr>
            <p:nvPr/>
          </p:nvSpPr>
          <p:spPr bwMode="auto">
            <a:xfrm>
              <a:off x="1315" y="1889"/>
              <a:ext cx="0" cy="91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Line 116"/>
            <p:cNvSpPr>
              <a:spLocks noChangeShapeType="1"/>
            </p:cNvSpPr>
            <p:nvPr/>
          </p:nvSpPr>
          <p:spPr bwMode="auto">
            <a:xfrm>
              <a:off x="3873" y="1897"/>
              <a:ext cx="0" cy="9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117"/>
            <p:cNvSpPr>
              <a:spLocks noChangeShapeType="1"/>
            </p:cNvSpPr>
            <p:nvPr/>
          </p:nvSpPr>
          <p:spPr bwMode="auto">
            <a:xfrm flipH="1">
              <a:off x="2908" y="2807"/>
              <a:ext cx="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118"/>
            <p:cNvSpPr>
              <a:spLocks noChangeShapeType="1"/>
            </p:cNvSpPr>
            <p:nvPr/>
          </p:nvSpPr>
          <p:spPr bwMode="auto">
            <a:xfrm flipH="1">
              <a:off x="1312" y="2809"/>
              <a:ext cx="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120"/>
            <p:cNvSpPr>
              <a:spLocks noChangeShapeType="1"/>
            </p:cNvSpPr>
            <p:nvPr/>
          </p:nvSpPr>
          <p:spPr bwMode="auto">
            <a:xfrm>
              <a:off x="1547" y="1565"/>
              <a:ext cx="0" cy="56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Line 121"/>
            <p:cNvSpPr>
              <a:spLocks noChangeShapeType="1"/>
            </p:cNvSpPr>
            <p:nvPr/>
          </p:nvSpPr>
          <p:spPr bwMode="auto">
            <a:xfrm>
              <a:off x="3569" y="1667"/>
              <a:ext cx="0" cy="53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Text Box 122"/>
            <p:cNvSpPr txBox="1">
              <a:spLocks noChangeArrowheads="1"/>
            </p:cNvSpPr>
            <p:nvPr/>
          </p:nvSpPr>
          <p:spPr bwMode="auto">
            <a:xfrm>
              <a:off x="2395" y="2704"/>
              <a:ext cx="41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V = 0</a:t>
              </a:r>
            </a:p>
          </p:txBody>
        </p:sp>
      </p:grpSp>
      <p:sp>
        <p:nvSpPr>
          <p:cNvPr id="292988" name="Text Box 124"/>
          <p:cNvSpPr txBox="1">
            <a:spLocks noChangeArrowheads="1"/>
          </p:cNvSpPr>
          <p:nvPr/>
        </p:nvSpPr>
        <p:spPr bwMode="auto">
          <a:xfrm>
            <a:off x="403225" y="5130800"/>
            <a:ext cx="815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UNLESS – the temperature of the contacts becomes different from that of the junction – this changes one of the local contact potentials and a voltage is then measured - </a:t>
            </a:r>
            <a:r>
              <a:rPr lang="en-GB" altLang="zh-CN" sz="1800" i="1">
                <a:ea typeface="SimSun" pitchFamily="2" charset="-122"/>
              </a:rPr>
              <a:t>thermoelectric effect</a:t>
            </a:r>
            <a:r>
              <a:rPr lang="en-GB" altLang="zh-CN" sz="180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988"/>
                                        </p:tgtEl>
                                        <p:attrNameLst>
                                          <p:attrName>style.visibility</p:attrName>
                                        </p:attrNameLst>
                                      </p:cBhvr>
                                      <p:to>
                                        <p:strVal val="visible"/>
                                      </p:to>
                                    </p:set>
                                    <p:animEffect transition="in" filter="dissolve">
                                      <p:cBhvr>
                                        <p:cTn id="7" dur="500"/>
                                        <p:tgtEl>
                                          <p:spTgt spid="29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25E1A1A-3769-43F2-B67A-372D0EA3CD3B}" type="slidenum">
              <a:rPr lang="en-GB" altLang="en-US" sz="1200" smtClean="0">
                <a:latin typeface="Garamond" pitchFamily="18" charset="0"/>
              </a:rPr>
              <a:pPr eaLnBrk="1" hangingPunct="1"/>
              <a:t>14</a:t>
            </a:fld>
            <a:endParaRPr lang="en-GB" altLang="en-US" sz="1200" smtClean="0">
              <a:latin typeface="Garamond" pitchFamily="18" charset="0"/>
            </a:endParaRPr>
          </a:p>
        </p:txBody>
      </p:sp>
      <p:sp>
        <p:nvSpPr>
          <p:cNvPr id="14339" name="Text Box 2"/>
          <p:cNvSpPr txBox="1">
            <a:spLocks noChangeArrowheads="1"/>
          </p:cNvSpPr>
          <p:nvPr/>
        </p:nvSpPr>
        <p:spPr bwMode="auto">
          <a:xfrm>
            <a:off x="522288" y="1519238"/>
            <a:ext cx="7212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What happens at the pn interface when a forward voltage is applied - i.e. when the p-type side is made positive relative to the n-type side?</a:t>
            </a:r>
          </a:p>
        </p:txBody>
      </p:sp>
      <p:sp>
        <p:nvSpPr>
          <p:cNvPr id="14340" name="Text Box 3"/>
          <p:cNvSpPr txBox="1">
            <a:spLocks noChangeArrowheads="1"/>
          </p:cNvSpPr>
          <p:nvPr/>
        </p:nvSpPr>
        <p:spPr bwMode="auto">
          <a:xfrm>
            <a:off x="457200" y="1065213"/>
            <a:ext cx="4608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a:ea typeface="SimSun" pitchFamily="2" charset="-122"/>
              </a:rPr>
              <a:t>The pn junction under </a:t>
            </a:r>
            <a:r>
              <a:rPr lang="en-GB" altLang="zh-CN" sz="1800" b="1" u="sng">
                <a:ea typeface="SimSun" pitchFamily="2" charset="-122"/>
              </a:rPr>
              <a:t>forward</a:t>
            </a:r>
            <a:r>
              <a:rPr lang="en-GB" altLang="zh-CN" sz="1800" b="1">
                <a:ea typeface="SimSun" pitchFamily="2" charset="-122"/>
              </a:rPr>
              <a:t> bias</a:t>
            </a:r>
          </a:p>
        </p:txBody>
      </p:sp>
      <p:sp>
        <p:nvSpPr>
          <p:cNvPr id="303108" name="Text Box 4"/>
          <p:cNvSpPr txBox="1">
            <a:spLocks noChangeArrowheads="1"/>
          </p:cNvSpPr>
          <p:nvPr/>
        </p:nvSpPr>
        <p:spPr bwMode="auto">
          <a:xfrm>
            <a:off x="5927725" y="2273300"/>
            <a:ext cx="28495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applied voltage reduces the barrier height and electrons in the n-type material are able to flow into the p-type region</a:t>
            </a:r>
          </a:p>
        </p:txBody>
      </p:sp>
      <p:sp>
        <p:nvSpPr>
          <p:cNvPr id="303109" name="Text Box 5"/>
          <p:cNvSpPr txBox="1">
            <a:spLocks noChangeArrowheads="1"/>
          </p:cNvSpPr>
          <p:nvPr/>
        </p:nvSpPr>
        <p:spPr bwMode="auto">
          <a:xfrm>
            <a:off x="5945188" y="3783013"/>
            <a:ext cx="2849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Likewise holes in the p-type flow into the n-type region</a:t>
            </a:r>
          </a:p>
        </p:txBody>
      </p:sp>
      <p:sp>
        <p:nvSpPr>
          <p:cNvPr id="14343" name="Line 96"/>
          <p:cNvSpPr>
            <a:spLocks noChangeShapeType="1"/>
          </p:cNvSpPr>
          <p:nvPr/>
        </p:nvSpPr>
        <p:spPr bwMode="auto">
          <a:xfrm flipH="1">
            <a:off x="3224213" y="5541963"/>
            <a:ext cx="2473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Line 97"/>
          <p:cNvSpPr>
            <a:spLocks noChangeShapeType="1"/>
          </p:cNvSpPr>
          <p:nvPr/>
        </p:nvSpPr>
        <p:spPr bwMode="auto">
          <a:xfrm flipH="1">
            <a:off x="773113" y="5546725"/>
            <a:ext cx="22717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Line 98"/>
          <p:cNvSpPr>
            <a:spLocks noChangeShapeType="1"/>
          </p:cNvSpPr>
          <p:nvPr/>
        </p:nvSpPr>
        <p:spPr bwMode="auto">
          <a:xfrm>
            <a:off x="3070225" y="5243513"/>
            <a:ext cx="0" cy="606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Line 99"/>
          <p:cNvSpPr>
            <a:spLocks noChangeShapeType="1"/>
          </p:cNvSpPr>
          <p:nvPr/>
        </p:nvSpPr>
        <p:spPr bwMode="auto">
          <a:xfrm>
            <a:off x="3205163" y="5416550"/>
            <a:ext cx="0" cy="279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Line 100"/>
          <p:cNvSpPr>
            <a:spLocks noChangeShapeType="1"/>
          </p:cNvSpPr>
          <p:nvPr/>
        </p:nvSpPr>
        <p:spPr bwMode="auto">
          <a:xfrm flipV="1">
            <a:off x="769938" y="3355975"/>
            <a:ext cx="0" cy="2176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101"/>
          <p:cNvSpPr>
            <a:spLocks noChangeShapeType="1"/>
          </p:cNvSpPr>
          <p:nvPr/>
        </p:nvSpPr>
        <p:spPr bwMode="auto">
          <a:xfrm flipV="1">
            <a:off x="5683250" y="3360738"/>
            <a:ext cx="0" cy="2176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102"/>
          <p:cNvSpPr>
            <a:spLocks noChangeShapeType="1"/>
          </p:cNvSpPr>
          <p:nvPr/>
        </p:nvSpPr>
        <p:spPr bwMode="auto">
          <a:xfrm flipH="1">
            <a:off x="5322888" y="3355975"/>
            <a:ext cx="3651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Text Box 104"/>
          <p:cNvSpPr txBox="1">
            <a:spLocks noChangeArrowheads="1"/>
          </p:cNvSpPr>
          <p:nvPr/>
        </p:nvSpPr>
        <p:spPr bwMode="auto">
          <a:xfrm>
            <a:off x="2724150" y="52070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1800">
                <a:ea typeface="SimSun" pitchFamily="2" charset="-122"/>
              </a:rPr>
              <a:t>+</a:t>
            </a:r>
          </a:p>
        </p:txBody>
      </p:sp>
      <p:sp>
        <p:nvSpPr>
          <p:cNvPr id="303245" name="Text Box 141"/>
          <p:cNvSpPr txBox="1">
            <a:spLocks noChangeArrowheads="1"/>
          </p:cNvSpPr>
          <p:nvPr/>
        </p:nvSpPr>
        <p:spPr bwMode="auto">
          <a:xfrm>
            <a:off x="5978525" y="4630738"/>
            <a:ext cx="28495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Because of the energy distribution of the electrons and holes, the current increases </a:t>
            </a:r>
            <a:r>
              <a:rPr lang="en-GB" altLang="zh-CN" b="1" i="1" u="sng">
                <a:ea typeface="SimSun" pitchFamily="2" charset="-122"/>
              </a:rPr>
              <a:t>exponentially with the applied bias</a:t>
            </a:r>
          </a:p>
        </p:txBody>
      </p:sp>
      <p:sp>
        <p:nvSpPr>
          <p:cNvPr id="14352" name="Rectangle 143"/>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4353" name="Group 164"/>
          <p:cNvGrpSpPr>
            <a:grpSpLocks/>
          </p:cNvGrpSpPr>
          <p:nvPr/>
        </p:nvGrpSpPr>
        <p:grpSpPr bwMode="auto">
          <a:xfrm>
            <a:off x="212725" y="2390775"/>
            <a:ext cx="4492625" cy="2774950"/>
            <a:chOff x="134" y="1506"/>
            <a:chExt cx="2830" cy="1748"/>
          </a:xfrm>
        </p:grpSpPr>
        <p:sp>
          <p:nvSpPr>
            <p:cNvPr id="14354" name="Text Box 6"/>
            <p:cNvSpPr txBox="1">
              <a:spLocks noChangeArrowheads="1"/>
            </p:cNvSpPr>
            <p:nvPr/>
          </p:nvSpPr>
          <p:spPr bwMode="auto">
            <a:xfrm>
              <a:off x="134" y="1506"/>
              <a:ext cx="5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Electron energy</a:t>
              </a:r>
            </a:p>
          </p:txBody>
        </p:sp>
        <p:sp>
          <p:nvSpPr>
            <p:cNvPr id="14355" name="Line 7"/>
            <p:cNvSpPr>
              <a:spLocks noChangeShapeType="1"/>
            </p:cNvSpPr>
            <p:nvPr/>
          </p:nvSpPr>
          <p:spPr bwMode="auto">
            <a:xfrm flipH="1">
              <a:off x="746" y="1848"/>
              <a:ext cx="89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Text Box 8"/>
            <p:cNvSpPr txBox="1">
              <a:spLocks noChangeArrowheads="1"/>
            </p:cNvSpPr>
            <p:nvPr/>
          </p:nvSpPr>
          <p:spPr bwMode="auto">
            <a:xfrm>
              <a:off x="502" y="1748"/>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CB</a:t>
              </a:r>
            </a:p>
          </p:txBody>
        </p:sp>
        <p:sp>
          <p:nvSpPr>
            <p:cNvPr id="14357" name="Text Box 9"/>
            <p:cNvSpPr txBox="1">
              <a:spLocks noChangeArrowheads="1"/>
            </p:cNvSpPr>
            <p:nvPr/>
          </p:nvSpPr>
          <p:spPr bwMode="auto">
            <a:xfrm>
              <a:off x="429" y="2390"/>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VB</a:t>
              </a:r>
            </a:p>
          </p:txBody>
        </p:sp>
        <p:sp>
          <p:nvSpPr>
            <p:cNvPr id="14358" name="Line 10"/>
            <p:cNvSpPr>
              <a:spLocks noChangeShapeType="1"/>
            </p:cNvSpPr>
            <p:nvPr/>
          </p:nvSpPr>
          <p:spPr bwMode="auto">
            <a:xfrm flipV="1">
              <a:off x="337" y="1889"/>
              <a:ext cx="0" cy="7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59" name="Group 160"/>
            <p:cNvGrpSpPr>
              <a:grpSpLocks/>
            </p:cNvGrpSpPr>
            <p:nvPr/>
          </p:nvGrpSpPr>
          <p:grpSpPr bwMode="auto">
            <a:xfrm>
              <a:off x="1063" y="1629"/>
              <a:ext cx="175" cy="231"/>
              <a:chOff x="1063" y="1531"/>
              <a:chExt cx="175" cy="231"/>
            </a:xfrm>
          </p:grpSpPr>
          <p:sp>
            <p:nvSpPr>
              <p:cNvPr id="14482" name="Oval 11"/>
              <p:cNvSpPr>
                <a:spLocks noChangeArrowheads="1"/>
              </p:cNvSpPr>
              <p:nvPr/>
            </p:nvSpPr>
            <p:spPr bwMode="auto">
              <a:xfrm>
                <a:off x="1085" y="1605"/>
                <a:ext cx="109"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83" name="Text Box 12"/>
              <p:cNvSpPr txBox="1">
                <a:spLocks noChangeArrowheads="1"/>
              </p:cNvSpPr>
              <p:nvPr/>
            </p:nvSpPr>
            <p:spPr bwMode="auto">
              <a:xfrm>
                <a:off x="1063" y="1531"/>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4360" name="Group 13"/>
            <p:cNvGrpSpPr>
              <a:grpSpLocks/>
            </p:cNvGrpSpPr>
            <p:nvPr/>
          </p:nvGrpSpPr>
          <p:grpSpPr bwMode="auto">
            <a:xfrm>
              <a:off x="2611" y="2635"/>
              <a:ext cx="176" cy="212"/>
              <a:chOff x="2514" y="2795"/>
              <a:chExt cx="204" cy="247"/>
            </a:xfrm>
          </p:grpSpPr>
          <p:sp>
            <p:nvSpPr>
              <p:cNvPr id="14480" name="Text Box 14"/>
              <p:cNvSpPr txBox="1">
                <a:spLocks noChangeArrowheads="1"/>
              </p:cNvSpPr>
              <p:nvPr/>
            </p:nvSpPr>
            <p:spPr bwMode="auto">
              <a:xfrm>
                <a:off x="2514" y="2795"/>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81" name="Oval 15"/>
              <p:cNvSpPr>
                <a:spLocks noChangeArrowheads="1"/>
              </p:cNvSpPr>
              <p:nvPr/>
            </p:nvSpPr>
            <p:spPr bwMode="auto">
              <a:xfrm>
                <a:off x="2548" y="2854"/>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4361" name="Oval 16"/>
            <p:cNvSpPr>
              <a:spLocks noChangeArrowheads="1"/>
            </p:cNvSpPr>
            <p:nvPr/>
          </p:nvSpPr>
          <p:spPr bwMode="auto">
            <a:xfrm>
              <a:off x="2276" y="1823"/>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62" name="Text Box 17"/>
            <p:cNvSpPr txBox="1">
              <a:spLocks noChangeArrowheads="1"/>
            </p:cNvSpPr>
            <p:nvPr/>
          </p:nvSpPr>
          <p:spPr bwMode="auto">
            <a:xfrm>
              <a:off x="2250" y="1750"/>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4363" name="Oval 18"/>
            <p:cNvSpPr>
              <a:spLocks noChangeArrowheads="1"/>
            </p:cNvSpPr>
            <p:nvPr/>
          </p:nvSpPr>
          <p:spPr bwMode="auto">
            <a:xfrm>
              <a:off x="2450" y="1836"/>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64" name="Text Box 19"/>
            <p:cNvSpPr txBox="1">
              <a:spLocks noChangeArrowheads="1"/>
            </p:cNvSpPr>
            <p:nvPr/>
          </p:nvSpPr>
          <p:spPr bwMode="auto">
            <a:xfrm>
              <a:off x="2430" y="1763"/>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4365" name="Oval 20"/>
            <p:cNvSpPr>
              <a:spLocks noChangeArrowheads="1"/>
            </p:cNvSpPr>
            <p:nvPr/>
          </p:nvSpPr>
          <p:spPr bwMode="auto">
            <a:xfrm>
              <a:off x="2639" y="1812"/>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66" name="Text Box 21"/>
            <p:cNvSpPr txBox="1">
              <a:spLocks noChangeArrowheads="1"/>
            </p:cNvSpPr>
            <p:nvPr/>
          </p:nvSpPr>
          <p:spPr bwMode="auto">
            <a:xfrm>
              <a:off x="2613" y="1739"/>
              <a:ext cx="1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4367" name="Oval 22"/>
            <p:cNvSpPr>
              <a:spLocks noChangeArrowheads="1"/>
            </p:cNvSpPr>
            <p:nvPr/>
          </p:nvSpPr>
          <p:spPr bwMode="auto">
            <a:xfrm>
              <a:off x="2808" y="1840"/>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68" name="Text Box 23"/>
            <p:cNvSpPr txBox="1">
              <a:spLocks noChangeArrowheads="1"/>
            </p:cNvSpPr>
            <p:nvPr/>
          </p:nvSpPr>
          <p:spPr bwMode="auto">
            <a:xfrm>
              <a:off x="2788" y="1767"/>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4369" name="Oval 24"/>
            <p:cNvSpPr>
              <a:spLocks noChangeArrowheads="1"/>
            </p:cNvSpPr>
            <p:nvPr/>
          </p:nvSpPr>
          <p:spPr bwMode="auto">
            <a:xfrm>
              <a:off x="2738" y="1687"/>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70" name="Text Box 25"/>
            <p:cNvSpPr txBox="1">
              <a:spLocks noChangeArrowheads="1"/>
            </p:cNvSpPr>
            <p:nvPr/>
          </p:nvSpPr>
          <p:spPr bwMode="auto">
            <a:xfrm>
              <a:off x="2718" y="161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4371" name="Oval 26"/>
            <p:cNvSpPr>
              <a:spLocks noChangeArrowheads="1"/>
            </p:cNvSpPr>
            <p:nvPr/>
          </p:nvSpPr>
          <p:spPr bwMode="auto">
            <a:xfrm>
              <a:off x="2521" y="1699"/>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72" name="Text Box 27"/>
            <p:cNvSpPr txBox="1">
              <a:spLocks noChangeArrowheads="1"/>
            </p:cNvSpPr>
            <p:nvPr/>
          </p:nvSpPr>
          <p:spPr bwMode="auto">
            <a:xfrm>
              <a:off x="2501" y="162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4373" name="Group 28"/>
            <p:cNvGrpSpPr>
              <a:grpSpLocks/>
            </p:cNvGrpSpPr>
            <p:nvPr/>
          </p:nvGrpSpPr>
          <p:grpSpPr bwMode="auto">
            <a:xfrm>
              <a:off x="1491" y="1626"/>
              <a:ext cx="175" cy="232"/>
              <a:chOff x="2420" y="1341"/>
              <a:chExt cx="175" cy="232"/>
            </a:xfrm>
          </p:grpSpPr>
          <p:sp>
            <p:nvSpPr>
              <p:cNvPr id="14478" name="Oval 29"/>
              <p:cNvSpPr>
                <a:spLocks noChangeArrowheads="1"/>
              </p:cNvSpPr>
              <p:nvPr/>
            </p:nvSpPr>
            <p:spPr bwMode="auto">
              <a:xfrm>
                <a:off x="2446" y="1414"/>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79" name="Text Box 30"/>
              <p:cNvSpPr txBox="1">
                <a:spLocks noChangeArrowheads="1"/>
              </p:cNvSpPr>
              <p:nvPr/>
            </p:nvSpPr>
            <p:spPr bwMode="auto">
              <a:xfrm>
                <a:off x="2420" y="1341"/>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4374" name="Oval 31"/>
            <p:cNvSpPr>
              <a:spLocks noChangeArrowheads="1"/>
            </p:cNvSpPr>
            <p:nvPr/>
          </p:nvSpPr>
          <p:spPr bwMode="auto">
            <a:xfrm>
              <a:off x="2375" y="1703"/>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375" name="Text Box 32"/>
            <p:cNvSpPr txBox="1">
              <a:spLocks noChangeArrowheads="1"/>
            </p:cNvSpPr>
            <p:nvPr/>
          </p:nvSpPr>
          <p:spPr bwMode="auto">
            <a:xfrm>
              <a:off x="2355" y="1630"/>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4376" name="Group 33"/>
            <p:cNvGrpSpPr>
              <a:grpSpLocks/>
            </p:cNvGrpSpPr>
            <p:nvPr/>
          </p:nvGrpSpPr>
          <p:grpSpPr bwMode="auto">
            <a:xfrm>
              <a:off x="2015" y="1632"/>
              <a:ext cx="176" cy="231"/>
              <a:chOff x="2178" y="1458"/>
              <a:chExt cx="176" cy="231"/>
            </a:xfrm>
          </p:grpSpPr>
          <p:sp>
            <p:nvSpPr>
              <p:cNvPr id="14476" name="Oval 34"/>
              <p:cNvSpPr>
                <a:spLocks noChangeArrowheads="1"/>
              </p:cNvSpPr>
              <p:nvPr/>
            </p:nvSpPr>
            <p:spPr bwMode="auto">
              <a:xfrm>
                <a:off x="2198" y="153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77" name="Text Box 35"/>
              <p:cNvSpPr txBox="1">
                <a:spLocks noChangeArrowheads="1"/>
              </p:cNvSpPr>
              <p:nvPr/>
            </p:nvSpPr>
            <p:spPr bwMode="auto">
              <a:xfrm>
                <a:off x="2178" y="145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4377" name="Line 36"/>
            <p:cNvSpPr>
              <a:spLocks noChangeShapeType="1"/>
            </p:cNvSpPr>
            <p:nvPr/>
          </p:nvSpPr>
          <p:spPr bwMode="auto">
            <a:xfrm flipH="1">
              <a:off x="725" y="2485"/>
              <a:ext cx="9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78" name="Group 37"/>
            <p:cNvGrpSpPr>
              <a:grpSpLocks/>
            </p:cNvGrpSpPr>
            <p:nvPr/>
          </p:nvGrpSpPr>
          <p:grpSpPr bwMode="auto">
            <a:xfrm>
              <a:off x="786" y="2471"/>
              <a:ext cx="176" cy="212"/>
              <a:chOff x="893" y="2750"/>
              <a:chExt cx="204" cy="246"/>
            </a:xfrm>
          </p:grpSpPr>
          <p:sp>
            <p:nvSpPr>
              <p:cNvPr id="14474" name="Text Box 38"/>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75" name="Oval 39"/>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79" name="Group 40"/>
            <p:cNvGrpSpPr>
              <a:grpSpLocks/>
            </p:cNvGrpSpPr>
            <p:nvPr/>
          </p:nvGrpSpPr>
          <p:grpSpPr bwMode="auto">
            <a:xfrm>
              <a:off x="908" y="2582"/>
              <a:ext cx="175" cy="212"/>
              <a:chOff x="893" y="2750"/>
              <a:chExt cx="204" cy="246"/>
            </a:xfrm>
          </p:grpSpPr>
          <p:sp>
            <p:nvSpPr>
              <p:cNvPr id="14472" name="Text Box 41"/>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73" name="Oval 42"/>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80" name="Group 43"/>
            <p:cNvGrpSpPr>
              <a:grpSpLocks/>
            </p:cNvGrpSpPr>
            <p:nvPr/>
          </p:nvGrpSpPr>
          <p:grpSpPr bwMode="auto">
            <a:xfrm>
              <a:off x="1052" y="2492"/>
              <a:ext cx="175" cy="212"/>
              <a:chOff x="893" y="2750"/>
              <a:chExt cx="204" cy="247"/>
            </a:xfrm>
          </p:grpSpPr>
          <p:sp>
            <p:nvSpPr>
              <p:cNvPr id="14470" name="Text Box 44"/>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71" name="Oval 45"/>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81" name="Group 46"/>
            <p:cNvGrpSpPr>
              <a:grpSpLocks/>
            </p:cNvGrpSpPr>
            <p:nvPr/>
          </p:nvGrpSpPr>
          <p:grpSpPr bwMode="auto">
            <a:xfrm>
              <a:off x="1210" y="2486"/>
              <a:ext cx="175" cy="212"/>
              <a:chOff x="893" y="2750"/>
              <a:chExt cx="204" cy="247"/>
            </a:xfrm>
          </p:grpSpPr>
          <p:sp>
            <p:nvSpPr>
              <p:cNvPr id="14468" name="Text Box 47"/>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69" name="Oval 48"/>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82" name="Group 49"/>
            <p:cNvGrpSpPr>
              <a:grpSpLocks/>
            </p:cNvGrpSpPr>
            <p:nvPr/>
          </p:nvGrpSpPr>
          <p:grpSpPr bwMode="auto">
            <a:xfrm>
              <a:off x="1368" y="2471"/>
              <a:ext cx="175" cy="212"/>
              <a:chOff x="893" y="2750"/>
              <a:chExt cx="204" cy="246"/>
            </a:xfrm>
          </p:grpSpPr>
          <p:sp>
            <p:nvSpPr>
              <p:cNvPr id="14466" name="Text Box 50"/>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67" name="Oval 51"/>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83" name="Group 52"/>
            <p:cNvGrpSpPr>
              <a:grpSpLocks/>
            </p:cNvGrpSpPr>
            <p:nvPr/>
          </p:nvGrpSpPr>
          <p:grpSpPr bwMode="auto">
            <a:xfrm>
              <a:off x="1522" y="2466"/>
              <a:ext cx="175" cy="212"/>
              <a:chOff x="893" y="2750"/>
              <a:chExt cx="204" cy="247"/>
            </a:xfrm>
          </p:grpSpPr>
          <p:sp>
            <p:nvSpPr>
              <p:cNvPr id="14464" name="Text Box 53"/>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65" name="Oval 54"/>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384" name="Group 58"/>
            <p:cNvGrpSpPr>
              <a:grpSpLocks/>
            </p:cNvGrpSpPr>
            <p:nvPr/>
          </p:nvGrpSpPr>
          <p:grpSpPr bwMode="auto">
            <a:xfrm>
              <a:off x="1426" y="2602"/>
              <a:ext cx="176" cy="212"/>
              <a:chOff x="893" y="2750"/>
              <a:chExt cx="204" cy="247"/>
            </a:xfrm>
          </p:grpSpPr>
          <p:sp>
            <p:nvSpPr>
              <p:cNvPr id="14462" name="Text Box 59"/>
              <p:cNvSpPr txBox="1">
                <a:spLocks noChangeArrowheads="1"/>
              </p:cNvSpPr>
              <p:nvPr/>
            </p:nvSpPr>
            <p:spPr bwMode="auto">
              <a:xfrm>
                <a:off x="893" y="2750"/>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63" name="Oval 60"/>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4385" name="Text Box 61"/>
            <p:cNvSpPr txBox="1">
              <a:spLocks noChangeArrowheads="1"/>
            </p:cNvSpPr>
            <p:nvPr/>
          </p:nvSpPr>
          <p:spPr bwMode="auto">
            <a:xfrm>
              <a:off x="879" y="3042"/>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P-type</a:t>
              </a:r>
            </a:p>
          </p:txBody>
        </p:sp>
        <p:sp>
          <p:nvSpPr>
            <p:cNvPr id="14386" name="Text Box 62"/>
            <p:cNvSpPr txBox="1">
              <a:spLocks noChangeArrowheads="1"/>
            </p:cNvSpPr>
            <p:nvPr/>
          </p:nvSpPr>
          <p:spPr bwMode="auto">
            <a:xfrm>
              <a:off x="2401" y="3039"/>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N-type</a:t>
              </a:r>
            </a:p>
          </p:txBody>
        </p:sp>
        <p:sp>
          <p:nvSpPr>
            <p:cNvPr id="14387" name="Line 63"/>
            <p:cNvSpPr>
              <a:spLocks noChangeShapeType="1"/>
            </p:cNvSpPr>
            <p:nvPr/>
          </p:nvSpPr>
          <p:spPr bwMode="auto">
            <a:xfrm flipH="1">
              <a:off x="2008" y="2639"/>
              <a:ext cx="93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88" name="Group 64"/>
            <p:cNvGrpSpPr>
              <a:grpSpLocks/>
            </p:cNvGrpSpPr>
            <p:nvPr/>
          </p:nvGrpSpPr>
          <p:grpSpPr bwMode="auto">
            <a:xfrm>
              <a:off x="1616" y="1848"/>
              <a:ext cx="341" cy="149"/>
              <a:chOff x="1880" y="1898"/>
              <a:chExt cx="397" cy="255"/>
            </a:xfrm>
          </p:grpSpPr>
          <p:sp>
            <p:nvSpPr>
              <p:cNvPr id="14460" name="Arc 65"/>
              <p:cNvSpPr>
                <a:spLocks/>
              </p:cNvSpPr>
              <p:nvPr/>
            </p:nvSpPr>
            <p:spPr bwMode="auto">
              <a:xfrm>
                <a:off x="1880" y="1898"/>
                <a:ext cx="118" cy="103"/>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61" name="Arc 66"/>
              <p:cNvSpPr>
                <a:spLocks/>
              </p:cNvSpPr>
              <p:nvPr/>
            </p:nvSpPr>
            <p:spPr bwMode="auto">
              <a:xfrm flipV="1">
                <a:off x="2002" y="1903"/>
                <a:ext cx="275" cy="250"/>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89" name="Line 67"/>
            <p:cNvSpPr>
              <a:spLocks noChangeShapeType="1"/>
            </p:cNvSpPr>
            <p:nvPr/>
          </p:nvSpPr>
          <p:spPr bwMode="auto">
            <a:xfrm flipH="1">
              <a:off x="1661" y="1617"/>
              <a:ext cx="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90" name="Group 68"/>
            <p:cNvGrpSpPr>
              <a:grpSpLocks/>
            </p:cNvGrpSpPr>
            <p:nvPr/>
          </p:nvGrpSpPr>
          <p:grpSpPr bwMode="auto">
            <a:xfrm>
              <a:off x="1750" y="1647"/>
              <a:ext cx="176" cy="231"/>
              <a:chOff x="2178" y="1458"/>
              <a:chExt cx="176" cy="231"/>
            </a:xfrm>
          </p:grpSpPr>
          <p:sp>
            <p:nvSpPr>
              <p:cNvPr id="14458" name="Oval 69"/>
              <p:cNvSpPr>
                <a:spLocks noChangeArrowheads="1"/>
              </p:cNvSpPr>
              <p:nvPr/>
            </p:nvSpPr>
            <p:spPr bwMode="auto">
              <a:xfrm>
                <a:off x="2198" y="153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59" name="Text Box 70"/>
              <p:cNvSpPr txBox="1">
                <a:spLocks noChangeArrowheads="1"/>
              </p:cNvSpPr>
              <p:nvPr/>
            </p:nvSpPr>
            <p:spPr bwMode="auto">
              <a:xfrm>
                <a:off x="2178" y="145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4391" name="Group 71"/>
            <p:cNvGrpSpPr>
              <a:grpSpLocks/>
            </p:cNvGrpSpPr>
            <p:nvPr/>
          </p:nvGrpSpPr>
          <p:grpSpPr bwMode="auto">
            <a:xfrm>
              <a:off x="2062" y="1783"/>
              <a:ext cx="176" cy="231"/>
              <a:chOff x="2178" y="1458"/>
              <a:chExt cx="176" cy="231"/>
            </a:xfrm>
          </p:grpSpPr>
          <p:sp>
            <p:nvSpPr>
              <p:cNvPr id="14456" name="Oval 72"/>
              <p:cNvSpPr>
                <a:spLocks noChangeArrowheads="1"/>
              </p:cNvSpPr>
              <p:nvPr/>
            </p:nvSpPr>
            <p:spPr bwMode="auto">
              <a:xfrm>
                <a:off x="2198" y="153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57" name="Text Box 73"/>
              <p:cNvSpPr txBox="1">
                <a:spLocks noChangeArrowheads="1"/>
              </p:cNvSpPr>
              <p:nvPr/>
            </p:nvSpPr>
            <p:spPr bwMode="auto">
              <a:xfrm>
                <a:off x="2178" y="145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4392" name="Group 74"/>
            <p:cNvGrpSpPr>
              <a:grpSpLocks/>
            </p:cNvGrpSpPr>
            <p:nvPr/>
          </p:nvGrpSpPr>
          <p:grpSpPr bwMode="auto">
            <a:xfrm>
              <a:off x="1888" y="1767"/>
              <a:ext cx="176" cy="231"/>
              <a:chOff x="2178" y="1458"/>
              <a:chExt cx="176" cy="231"/>
            </a:xfrm>
          </p:grpSpPr>
          <p:sp>
            <p:nvSpPr>
              <p:cNvPr id="14454" name="Oval 75"/>
              <p:cNvSpPr>
                <a:spLocks noChangeArrowheads="1"/>
              </p:cNvSpPr>
              <p:nvPr/>
            </p:nvSpPr>
            <p:spPr bwMode="auto">
              <a:xfrm>
                <a:off x="2198" y="1531"/>
                <a:ext cx="110"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55" name="Text Box 76"/>
              <p:cNvSpPr txBox="1">
                <a:spLocks noChangeArrowheads="1"/>
              </p:cNvSpPr>
              <p:nvPr/>
            </p:nvSpPr>
            <p:spPr bwMode="auto">
              <a:xfrm>
                <a:off x="2178" y="1458"/>
                <a:ext cx="1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14393" name="Group 77"/>
            <p:cNvGrpSpPr>
              <a:grpSpLocks/>
            </p:cNvGrpSpPr>
            <p:nvPr/>
          </p:nvGrpSpPr>
          <p:grpSpPr bwMode="auto">
            <a:xfrm>
              <a:off x="2162" y="1578"/>
              <a:ext cx="175" cy="232"/>
              <a:chOff x="2420" y="1341"/>
              <a:chExt cx="175" cy="232"/>
            </a:xfrm>
          </p:grpSpPr>
          <p:sp>
            <p:nvSpPr>
              <p:cNvPr id="14452" name="Oval 78"/>
              <p:cNvSpPr>
                <a:spLocks noChangeArrowheads="1"/>
              </p:cNvSpPr>
              <p:nvPr/>
            </p:nvSpPr>
            <p:spPr bwMode="auto">
              <a:xfrm>
                <a:off x="2446" y="1414"/>
                <a:ext cx="110" cy="1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53" name="Text Box 79"/>
              <p:cNvSpPr txBox="1">
                <a:spLocks noChangeArrowheads="1"/>
              </p:cNvSpPr>
              <p:nvPr/>
            </p:nvSpPr>
            <p:spPr bwMode="auto">
              <a:xfrm>
                <a:off x="2420" y="1341"/>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4394" name="Line 92"/>
            <p:cNvSpPr>
              <a:spLocks noChangeShapeType="1"/>
            </p:cNvSpPr>
            <p:nvPr/>
          </p:nvSpPr>
          <p:spPr bwMode="auto">
            <a:xfrm>
              <a:off x="1625" y="2864"/>
              <a:ext cx="3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95" name="Group 93"/>
            <p:cNvGrpSpPr>
              <a:grpSpLocks/>
            </p:cNvGrpSpPr>
            <p:nvPr/>
          </p:nvGrpSpPr>
          <p:grpSpPr bwMode="auto">
            <a:xfrm>
              <a:off x="1625" y="2482"/>
              <a:ext cx="384" cy="155"/>
              <a:chOff x="1880" y="1898"/>
              <a:chExt cx="397" cy="255"/>
            </a:xfrm>
          </p:grpSpPr>
          <p:sp>
            <p:nvSpPr>
              <p:cNvPr id="14450" name="Arc 94"/>
              <p:cNvSpPr>
                <a:spLocks/>
              </p:cNvSpPr>
              <p:nvPr/>
            </p:nvSpPr>
            <p:spPr bwMode="auto">
              <a:xfrm>
                <a:off x="1880" y="1898"/>
                <a:ext cx="118" cy="103"/>
              </a:xfrm>
              <a:custGeom>
                <a:avLst/>
                <a:gdLst>
                  <a:gd name="T0" fmla="*/ 0 w 20078"/>
                  <a:gd name="T1" fmla="*/ 0 h 21600"/>
                  <a:gd name="T2" fmla="*/ 0 w 20078"/>
                  <a:gd name="T3" fmla="*/ 0 h 21600"/>
                  <a:gd name="T4" fmla="*/ 0 w 20078"/>
                  <a:gd name="T5" fmla="*/ 0 h 21600"/>
                  <a:gd name="T6" fmla="*/ 0 60000 65536"/>
                  <a:gd name="T7" fmla="*/ 0 60000 65536"/>
                  <a:gd name="T8" fmla="*/ 0 60000 65536"/>
                  <a:gd name="T9" fmla="*/ 0 w 20078"/>
                  <a:gd name="T10" fmla="*/ 0 h 21600"/>
                  <a:gd name="T11" fmla="*/ 20078 w 20078"/>
                  <a:gd name="T12" fmla="*/ 21600 h 21600"/>
                </a:gdLst>
                <a:ahLst/>
                <a:cxnLst>
                  <a:cxn ang="T6">
                    <a:pos x="T0" y="T1"/>
                  </a:cxn>
                  <a:cxn ang="T7">
                    <a:pos x="T2" y="T3"/>
                  </a:cxn>
                  <a:cxn ang="T8">
                    <a:pos x="T4" y="T5"/>
                  </a:cxn>
                </a:cxnLst>
                <a:rect l="T9" t="T10" r="T11" b="T12"/>
                <a:pathLst>
                  <a:path w="20078" h="21600" fill="none" extrusionOk="0">
                    <a:moveTo>
                      <a:pt x="-1" y="0"/>
                    </a:moveTo>
                    <a:cubicBezTo>
                      <a:pt x="8854" y="0"/>
                      <a:pt x="16812" y="5404"/>
                      <a:pt x="20077" y="13635"/>
                    </a:cubicBezTo>
                  </a:path>
                  <a:path w="20078" h="21600" stroke="0" extrusionOk="0">
                    <a:moveTo>
                      <a:pt x="-1" y="0"/>
                    </a:moveTo>
                    <a:cubicBezTo>
                      <a:pt x="8854" y="0"/>
                      <a:pt x="16812" y="5404"/>
                      <a:pt x="20077" y="13635"/>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51" name="Arc 95"/>
              <p:cNvSpPr>
                <a:spLocks/>
              </p:cNvSpPr>
              <p:nvPr/>
            </p:nvSpPr>
            <p:spPr bwMode="auto">
              <a:xfrm flipV="1">
                <a:off x="2002" y="1903"/>
                <a:ext cx="275" cy="250"/>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96" name="Line 103"/>
            <p:cNvSpPr>
              <a:spLocks noChangeShapeType="1"/>
            </p:cNvSpPr>
            <p:nvPr/>
          </p:nvSpPr>
          <p:spPr bwMode="auto">
            <a:xfrm flipH="1">
              <a:off x="482" y="2110"/>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105"/>
            <p:cNvSpPr>
              <a:spLocks noChangeShapeType="1"/>
            </p:cNvSpPr>
            <p:nvPr/>
          </p:nvSpPr>
          <p:spPr bwMode="auto">
            <a:xfrm flipH="1">
              <a:off x="1938" y="1999"/>
              <a:ext cx="93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98" name="Group 106"/>
            <p:cNvGrpSpPr>
              <a:grpSpLocks/>
            </p:cNvGrpSpPr>
            <p:nvPr/>
          </p:nvGrpSpPr>
          <p:grpSpPr bwMode="auto">
            <a:xfrm>
              <a:off x="1818" y="2010"/>
              <a:ext cx="1000" cy="245"/>
              <a:chOff x="1776" y="2022"/>
              <a:chExt cx="1108" cy="271"/>
            </a:xfrm>
          </p:grpSpPr>
          <p:grpSp>
            <p:nvGrpSpPr>
              <p:cNvPr id="14436" name="Group 107"/>
              <p:cNvGrpSpPr>
                <a:grpSpLocks/>
              </p:cNvGrpSpPr>
              <p:nvPr/>
            </p:nvGrpSpPr>
            <p:grpSpPr bwMode="auto">
              <a:xfrm>
                <a:off x="1964" y="2022"/>
                <a:ext cx="170" cy="255"/>
                <a:chOff x="3870" y="2419"/>
                <a:chExt cx="188" cy="282"/>
              </a:xfrm>
            </p:grpSpPr>
            <p:sp>
              <p:nvSpPr>
                <p:cNvPr id="14448" name="Line 108"/>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9" name="Text Box 109"/>
                <p:cNvSpPr txBox="1">
                  <a:spLocks noChangeArrowheads="1"/>
                </p:cNvSpPr>
                <p:nvPr/>
              </p:nvSpPr>
              <p:spPr bwMode="auto">
                <a:xfrm>
                  <a:off x="3870" y="2419"/>
                  <a:ext cx="18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sp>
            <p:nvSpPr>
              <p:cNvPr id="14437" name="Line 110"/>
              <p:cNvSpPr>
                <a:spLocks noChangeShapeType="1"/>
              </p:cNvSpPr>
              <p:nvPr/>
            </p:nvSpPr>
            <p:spPr bwMode="auto">
              <a:xfrm flipH="1">
                <a:off x="2169"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8" name="Text Box 111"/>
              <p:cNvSpPr txBox="1">
                <a:spLocks noChangeArrowheads="1"/>
              </p:cNvSpPr>
              <p:nvPr/>
            </p:nvSpPr>
            <p:spPr bwMode="auto">
              <a:xfrm>
                <a:off x="2157" y="2031"/>
                <a:ext cx="17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4439" name="Line 112"/>
              <p:cNvSpPr>
                <a:spLocks noChangeShapeType="1"/>
              </p:cNvSpPr>
              <p:nvPr/>
            </p:nvSpPr>
            <p:spPr bwMode="auto">
              <a:xfrm flipH="1">
                <a:off x="2367" y="2079"/>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 name="Text Box 113"/>
              <p:cNvSpPr txBox="1">
                <a:spLocks noChangeArrowheads="1"/>
              </p:cNvSpPr>
              <p:nvPr/>
            </p:nvSpPr>
            <p:spPr bwMode="auto">
              <a:xfrm>
                <a:off x="2355" y="2035"/>
                <a:ext cx="17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4441" name="Line 114"/>
              <p:cNvSpPr>
                <a:spLocks noChangeShapeType="1"/>
              </p:cNvSpPr>
              <p:nvPr/>
            </p:nvSpPr>
            <p:spPr bwMode="auto">
              <a:xfrm flipH="1">
                <a:off x="2550" y="2083"/>
                <a:ext cx="130"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 name="Text Box 115"/>
              <p:cNvSpPr txBox="1">
                <a:spLocks noChangeArrowheads="1"/>
              </p:cNvSpPr>
              <p:nvPr/>
            </p:nvSpPr>
            <p:spPr bwMode="auto">
              <a:xfrm>
                <a:off x="2527" y="2033"/>
                <a:ext cx="1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4443" name="Line 116"/>
              <p:cNvSpPr>
                <a:spLocks noChangeShapeType="1"/>
              </p:cNvSpPr>
              <p:nvPr/>
            </p:nvSpPr>
            <p:spPr bwMode="auto">
              <a:xfrm flipH="1">
                <a:off x="2737"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 name="Text Box 117"/>
              <p:cNvSpPr txBox="1">
                <a:spLocks noChangeArrowheads="1"/>
              </p:cNvSpPr>
              <p:nvPr/>
            </p:nvSpPr>
            <p:spPr bwMode="auto">
              <a:xfrm>
                <a:off x="2714" y="2038"/>
                <a:ext cx="17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nvGrpSpPr>
              <p:cNvPr id="14445" name="Group 118"/>
              <p:cNvGrpSpPr>
                <a:grpSpLocks/>
              </p:cNvGrpSpPr>
              <p:nvPr/>
            </p:nvGrpSpPr>
            <p:grpSpPr bwMode="auto">
              <a:xfrm>
                <a:off x="1776" y="2024"/>
                <a:ext cx="169" cy="256"/>
                <a:chOff x="3870" y="2419"/>
                <a:chExt cx="188" cy="284"/>
              </a:xfrm>
            </p:grpSpPr>
            <p:sp>
              <p:nvSpPr>
                <p:cNvPr id="14446" name="Line 119"/>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7" name="Text Box 120"/>
                <p:cNvSpPr txBox="1">
                  <a:spLocks noChangeArrowheads="1"/>
                </p:cNvSpPr>
                <p:nvPr/>
              </p:nvSpPr>
              <p:spPr bwMode="auto">
                <a:xfrm>
                  <a:off x="3870" y="2419"/>
                  <a:ext cx="1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grpSp>
          <p:nvGrpSpPr>
            <p:cNvPr id="14399" name="Group 121"/>
            <p:cNvGrpSpPr>
              <a:grpSpLocks/>
            </p:cNvGrpSpPr>
            <p:nvPr/>
          </p:nvGrpSpPr>
          <p:grpSpPr bwMode="auto">
            <a:xfrm>
              <a:off x="720" y="2238"/>
              <a:ext cx="1095" cy="237"/>
              <a:chOff x="2394" y="2595"/>
              <a:chExt cx="1270" cy="228"/>
            </a:xfrm>
          </p:grpSpPr>
          <p:grpSp>
            <p:nvGrpSpPr>
              <p:cNvPr id="14418" name="Group 122"/>
              <p:cNvGrpSpPr>
                <a:grpSpLocks/>
              </p:cNvGrpSpPr>
              <p:nvPr/>
            </p:nvGrpSpPr>
            <p:grpSpPr bwMode="auto">
              <a:xfrm>
                <a:off x="2394" y="2601"/>
                <a:ext cx="188" cy="222"/>
                <a:chOff x="2394" y="2601"/>
                <a:chExt cx="188" cy="222"/>
              </a:xfrm>
            </p:grpSpPr>
            <p:sp>
              <p:nvSpPr>
                <p:cNvPr id="14434" name="Line 123"/>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5" name="Text Box 124"/>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4419" name="Group 125"/>
              <p:cNvGrpSpPr>
                <a:grpSpLocks/>
              </p:cNvGrpSpPr>
              <p:nvPr/>
            </p:nvGrpSpPr>
            <p:grpSpPr bwMode="auto">
              <a:xfrm>
                <a:off x="2596" y="2599"/>
                <a:ext cx="188" cy="222"/>
                <a:chOff x="2394" y="2601"/>
                <a:chExt cx="188" cy="222"/>
              </a:xfrm>
            </p:grpSpPr>
            <p:sp>
              <p:nvSpPr>
                <p:cNvPr id="14432" name="Line 126"/>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3" name="Text Box 127"/>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4420" name="Group 128"/>
              <p:cNvGrpSpPr>
                <a:grpSpLocks/>
              </p:cNvGrpSpPr>
              <p:nvPr/>
            </p:nvGrpSpPr>
            <p:grpSpPr bwMode="auto">
              <a:xfrm>
                <a:off x="2816" y="2597"/>
                <a:ext cx="188" cy="222"/>
                <a:chOff x="2394" y="2601"/>
                <a:chExt cx="188" cy="222"/>
              </a:xfrm>
            </p:grpSpPr>
            <p:sp>
              <p:nvSpPr>
                <p:cNvPr id="14430" name="Line 129"/>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1" name="Text Box 130"/>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4421" name="Group 131"/>
              <p:cNvGrpSpPr>
                <a:grpSpLocks/>
              </p:cNvGrpSpPr>
              <p:nvPr/>
            </p:nvGrpSpPr>
            <p:grpSpPr bwMode="auto">
              <a:xfrm>
                <a:off x="3036" y="2595"/>
                <a:ext cx="188" cy="222"/>
                <a:chOff x="2394" y="2601"/>
                <a:chExt cx="188" cy="222"/>
              </a:xfrm>
            </p:grpSpPr>
            <p:sp>
              <p:nvSpPr>
                <p:cNvPr id="14428" name="Line 132"/>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9" name="Text Box 133"/>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4422" name="Group 134"/>
              <p:cNvGrpSpPr>
                <a:grpSpLocks/>
              </p:cNvGrpSpPr>
              <p:nvPr/>
            </p:nvGrpSpPr>
            <p:grpSpPr bwMode="auto">
              <a:xfrm>
                <a:off x="3256" y="2599"/>
                <a:ext cx="188" cy="222"/>
                <a:chOff x="2394" y="2601"/>
                <a:chExt cx="188" cy="222"/>
              </a:xfrm>
            </p:grpSpPr>
            <p:sp>
              <p:nvSpPr>
                <p:cNvPr id="14426" name="Line 135"/>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7" name="Text Box 136"/>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4423" name="Group 137"/>
              <p:cNvGrpSpPr>
                <a:grpSpLocks/>
              </p:cNvGrpSpPr>
              <p:nvPr/>
            </p:nvGrpSpPr>
            <p:grpSpPr bwMode="auto">
              <a:xfrm>
                <a:off x="3476" y="2597"/>
                <a:ext cx="188" cy="222"/>
                <a:chOff x="2394" y="2601"/>
                <a:chExt cx="188" cy="222"/>
              </a:xfrm>
            </p:grpSpPr>
            <p:sp>
              <p:nvSpPr>
                <p:cNvPr id="14424" name="Line 138"/>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5" name="Text Box 139"/>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grpSp>
          <p:nvGrpSpPr>
            <p:cNvPr id="14400" name="Group 145"/>
            <p:cNvGrpSpPr>
              <a:grpSpLocks/>
            </p:cNvGrpSpPr>
            <p:nvPr/>
          </p:nvGrpSpPr>
          <p:grpSpPr bwMode="auto">
            <a:xfrm>
              <a:off x="771" y="2718"/>
              <a:ext cx="175" cy="212"/>
              <a:chOff x="893" y="2750"/>
              <a:chExt cx="204" cy="246"/>
            </a:xfrm>
          </p:grpSpPr>
          <p:sp>
            <p:nvSpPr>
              <p:cNvPr id="14416" name="Text Box 146"/>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17" name="Oval 147"/>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401" name="Group 148"/>
            <p:cNvGrpSpPr>
              <a:grpSpLocks/>
            </p:cNvGrpSpPr>
            <p:nvPr/>
          </p:nvGrpSpPr>
          <p:grpSpPr bwMode="auto">
            <a:xfrm>
              <a:off x="1103" y="2637"/>
              <a:ext cx="175" cy="212"/>
              <a:chOff x="893" y="2750"/>
              <a:chExt cx="204" cy="246"/>
            </a:xfrm>
          </p:grpSpPr>
          <p:sp>
            <p:nvSpPr>
              <p:cNvPr id="14414" name="Text Box 149"/>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15" name="Oval 150"/>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402" name="Group 151"/>
            <p:cNvGrpSpPr>
              <a:grpSpLocks/>
            </p:cNvGrpSpPr>
            <p:nvPr/>
          </p:nvGrpSpPr>
          <p:grpSpPr bwMode="auto">
            <a:xfrm>
              <a:off x="1309" y="2696"/>
              <a:ext cx="175" cy="212"/>
              <a:chOff x="893" y="2750"/>
              <a:chExt cx="204" cy="246"/>
            </a:xfrm>
          </p:grpSpPr>
          <p:sp>
            <p:nvSpPr>
              <p:cNvPr id="14412" name="Text Box 152"/>
              <p:cNvSpPr txBox="1">
                <a:spLocks noChangeArrowheads="1"/>
              </p:cNvSpPr>
              <p:nvPr/>
            </p:nvSpPr>
            <p:spPr bwMode="auto">
              <a:xfrm>
                <a:off x="893" y="2750"/>
                <a:ext cx="20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13" name="Oval 153"/>
              <p:cNvSpPr>
                <a:spLocks noChangeArrowheads="1"/>
              </p:cNvSpPr>
              <p:nvPr/>
            </p:nvSpPr>
            <p:spPr bwMode="auto">
              <a:xfrm>
                <a:off x="927" y="2809"/>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403" name="Group 154"/>
            <p:cNvGrpSpPr>
              <a:grpSpLocks/>
            </p:cNvGrpSpPr>
            <p:nvPr/>
          </p:nvGrpSpPr>
          <p:grpSpPr bwMode="auto">
            <a:xfrm>
              <a:off x="2089" y="2647"/>
              <a:ext cx="176" cy="212"/>
              <a:chOff x="2514" y="2795"/>
              <a:chExt cx="204" cy="247"/>
            </a:xfrm>
          </p:grpSpPr>
          <p:sp>
            <p:nvSpPr>
              <p:cNvPr id="14410" name="Text Box 155"/>
              <p:cNvSpPr txBox="1">
                <a:spLocks noChangeArrowheads="1"/>
              </p:cNvSpPr>
              <p:nvPr/>
            </p:nvSpPr>
            <p:spPr bwMode="auto">
              <a:xfrm>
                <a:off x="2514" y="2795"/>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11" name="Oval 156"/>
              <p:cNvSpPr>
                <a:spLocks noChangeArrowheads="1"/>
              </p:cNvSpPr>
              <p:nvPr/>
            </p:nvSpPr>
            <p:spPr bwMode="auto">
              <a:xfrm>
                <a:off x="2548" y="2854"/>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404" name="Group 157"/>
            <p:cNvGrpSpPr>
              <a:grpSpLocks/>
            </p:cNvGrpSpPr>
            <p:nvPr/>
          </p:nvGrpSpPr>
          <p:grpSpPr bwMode="auto">
            <a:xfrm>
              <a:off x="1723" y="2603"/>
              <a:ext cx="176" cy="212"/>
              <a:chOff x="2514" y="2795"/>
              <a:chExt cx="204" cy="247"/>
            </a:xfrm>
          </p:grpSpPr>
          <p:sp>
            <p:nvSpPr>
              <p:cNvPr id="14408" name="Text Box 158"/>
              <p:cNvSpPr txBox="1">
                <a:spLocks noChangeArrowheads="1"/>
              </p:cNvSpPr>
              <p:nvPr/>
            </p:nvSpPr>
            <p:spPr bwMode="auto">
              <a:xfrm>
                <a:off x="2514" y="2795"/>
                <a:ext cx="20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4409" name="Oval 159"/>
              <p:cNvSpPr>
                <a:spLocks noChangeArrowheads="1"/>
              </p:cNvSpPr>
              <p:nvPr/>
            </p:nvSpPr>
            <p:spPr bwMode="auto">
              <a:xfrm>
                <a:off x="2548" y="2854"/>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4405" name="Group 161"/>
            <p:cNvGrpSpPr>
              <a:grpSpLocks/>
            </p:cNvGrpSpPr>
            <p:nvPr/>
          </p:nvGrpSpPr>
          <p:grpSpPr bwMode="auto">
            <a:xfrm>
              <a:off x="1318" y="1590"/>
              <a:ext cx="175" cy="231"/>
              <a:chOff x="1063" y="1531"/>
              <a:chExt cx="175" cy="231"/>
            </a:xfrm>
          </p:grpSpPr>
          <p:sp>
            <p:nvSpPr>
              <p:cNvPr id="14406" name="Oval 162"/>
              <p:cNvSpPr>
                <a:spLocks noChangeArrowheads="1"/>
              </p:cNvSpPr>
              <p:nvPr/>
            </p:nvSpPr>
            <p:spPr bwMode="auto">
              <a:xfrm>
                <a:off x="1085" y="1605"/>
                <a:ext cx="109" cy="1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4407" name="Text Box 163"/>
              <p:cNvSpPr txBox="1">
                <a:spLocks noChangeArrowheads="1"/>
              </p:cNvSpPr>
              <p:nvPr/>
            </p:nvSpPr>
            <p:spPr bwMode="auto">
              <a:xfrm>
                <a:off x="1063" y="1531"/>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Effect transition="in" filter="dissolve">
                                      <p:cBhvr>
                                        <p:cTn id="7" dur="500"/>
                                        <p:tgtEl>
                                          <p:spTgt spid="303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3109"/>
                                        </p:tgtEl>
                                        <p:attrNameLst>
                                          <p:attrName>style.visibility</p:attrName>
                                        </p:attrNameLst>
                                      </p:cBhvr>
                                      <p:to>
                                        <p:strVal val="visible"/>
                                      </p:to>
                                    </p:set>
                                    <p:animEffect transition="in" filter="dissolve">
                                      <p:cBhvr>
                                        <p:cTn id="12" dur="500"/>
                                        <p:tgtEl>
                                          <p:spTgt spid="303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3245"/>
                                        </p:tgtEl>
                                        <p:attrNameLst>
                                          <p:attrName>style.visibility</p:attrName>
                                        </p:attrNameLst>
                                      </p:cBhvr>
                                      <p:to>
                                        <p:strVal val="visible"/>
                                      </p:to>
                                    </p:set>
                                    <p:animEffect transition="in" filter="dissolve">
                                      <p:cBhvr>
                                        <p:cTn id="17" dur="500"/>
                                        <p:tgtEl>
                                          <p:spTgt spid="303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p:bldP spid="303109" grpId="0"/>
      <p:bldP spid="3032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C3BCC75-D415-44EE-8E71-99D098176E03}" type="slidenum">
              <a:rPr lang="en-GB" altLang="en-US" sz="1200" smtClean="0">
                <a:latin typeface="Garamond" pitchFamily="18" charset="0"/>
              </a:rPr>
              <a:pPr eaLnBrk="1" hangingPunct="1"/>
              <a:t>15</a:t>
            </a:fld>
            <a:endParaRPr lang="en-GB" altLang="en-US" sz="1200" smtClean="0">
              <a:latin typeface="Garamond" pitchFamily="18" charset="0"/>
            </a:endParaRPr>
          </a:p>
        </p:txBody>
      </p:sp>
      <p:sp>
        <p:nvSpPr>
          <p:cNvPr id="15363" name="Text Box 2"/>
          <p:cNvSpPr txBox="1">
            <a:spLocks noChangeArrowheads="1"/>
          </p:cNvSpPr>
          <p:nvPr/>
        </p:nvSpPr>
        <p:spPr bwMode="auto">
          <a:xfrm>
            <a:off x="533400" y="1554163"/>
            <a:ext cx="7991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If the polarity of the applied voltage is reversed, the barrier is made larger</a:t>
            </a:r>
          </a:p>
        </p:txBody>
      </p:sp>
      <p:sp>
        <p:nvSpPr>
          <p:cNvPr id="15364" name="Text Box 3"/>
          <p:cNvSpPr txBox="1">
            <a:spLocks noChangeArrowheads="1"/>
          </p:cNvSpPr>
          <p:nvPr/>
        </p:nvSpPr>
        <p:spPr bwMode="auto">
          <a:xfrm>
            <a:off x="457200" y="1065213"/>
            <a:ext cx="5380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a:ea typeface="SimSun" pitchFamily="2" charset="-122"/>
              </a:rPr>
              <a:t>The pn junction under </a:t>
            </a:r>
            <a:r>
              <a:rPr lang="en-GB" altLang="zh-CN" sz="1800" b="1" u="sng">
                <a:ea typeface="SimSun" pitchFamily="2" charset="-122"/>
              </a:rPr>
              <a:t>reverse</a:t>
            </a:r>
            <a:r>
              <a:rPr lang="en-GB" altLang="zh-CN" sz="1800" b="1">
                <a:ea typeface="SimSun" pitchFamily="2" charset="-122"/>
              </a:rPr>
              <a:t> bias</a:t>
            </a:r>
          </a:p>
        </p:txBody>
      </p:sp>
      <p:sp>
        <p:nvSpPr>
          <p:cNvPr id="15365" name="Text Box 4"/>
          <p:cNvSpPr txBox="1">
            <a:spLocks noChangeArrowheads="1"/>
          </p:cNvSpPr>
          <p:nvPr/>
        </p:nvSpPr>
        <p:spPr bwMode="auto">
          <a:xfrm>
            <a:off x="5784850" y="2082800"/>
            <a:ext cx="3089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The increased barrier height prevents electrons and holes crossing the junction </a:t>
            </a:r>
            <a:r>
              <a:rPr lang="en-GB" altLang="zh-CN" sz="1800" i="1" u="sng">
                <a:ea typeface="SimSun" pitchFamily="2" charset="-122"/>
              </a:rPr>
              <a:t>except</a:t>
            </a:r>
            <a:r>
              <a:rPr lang="en-GB" altLang="zh-CN" sz="1800">
                <a:ea typeface="SimSun" pitchFamily="2" charset="-122"/>
              </a:rPr>
              <a:t> for a small number of electrons in the p-type material and holes in the n-type region. These are called minority carriers</a:t>
            </a:r>
          </a:p>
        </p:txBody>
      </p:sp>
      <p:sp>
        <p:nvSpPr>
          <p:cNvPr id="15366" name="Text Box 5"/>
          <p:cNvSpPr txBox="1">
            <a:spLocks noChangeArrowheads="1"/>
          </p:cNvSpPr>
          <p:nvPr/>
        </p:nvSpPr>
        <p:spPr bwMode="auto">
          <a:xfrm>
            <a:off x="5799138" y="4600575"/>
            <a:ext cx="31384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The flow of minority carriers causes a small temperature dependant ‘leakage’ current to flow in reverse bias</a:t>
            </a:r>
          </a:p>
        </p:txBody>
      </p:sp>
      <p:sp>
        <p:nvSpPr>
          <p:cNvPr id="15367" name="Text Box 6"/>
          <p:cNvSpPr txBox="1">
            <a:spLocks noChangeArrowheads="1"/>
          </p:cNvSpPr>
          <p:nvPr/>
        </p:nvSpPr>
        <p:spPr bwMode="auto">
          <a:xfrm>
            <a:off x="115888" y="2424113"/>
            <a:ext cx="889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Electron energy</a:t>
            </a:r>
          </a:p>
        </p:txBody>
      </p:sp>
      <p:sp>
        <p:nvSpPr>
          <p:cNvPr id="15368" name="Line 7"/>
          <p:cNvSpPr>
            <a:spLocks noChangeShapeType="1"/>
          </p:cNvSpPr>
          <p:nvPr/>
        </p:nvSpPr>
        <p:spPr bwMode="auto">
          <a:xfrm flipH="1">
            <a:off x="1543050" y="2613025"/>
            <a:ext cx="124777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8"/>
          <p:cNvSpPr txBox="1">
            <a:spLocks noChangeArrowheads="1"/>
          </p:cNvSpPr>
          <p:nvPr/>
        </p:nvSpPr>
        <p:spPr bwMode="auto">
          <a:xfrm>
            <a:off x="1169988" y="2481263"/>
            <a:ext cx="474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CB</a:t>
            </a:r>
          </a:p>
        </p:txBody>
      </p:sp>
      <p:sp>
        <p:nvSpPr>
          <p:cNvPr id="15370" name="Text Box 9"/>
          <p:cNvSpPr txBox="1">
            <a:spLocks noChangeArrowheads="1"/>
          </p:cNvSpPr>
          <p:nvPr/>
        </p:nvSpPr>
        <p:spPr bwMode="auto">
          <a:xfrm>
            <a:off x="1162050" y="3394075"/>
            <a:ext cx="458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VB</a:t>
            </a:r>
          </a:p>
        </p:txBody>
      </p:sp>
      <p:sp>
        <p:nvSpPr>
          <p:cNvPr id="15371" name="Line 10"/>
          <p:cNvSpPr>
            <a:spLocks noChangeShapeType="1"/>
          </p:cNvSpPr>
          <p:nvPr/>
        </p:nvSpPr>
        <p:spPr bwMode="auto">
          <a:xfrm flipV="1">
            <a:off x="765175" y="2951163"/>
            <a:ext cx="0" cy="1009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Oval 11"/>
          <p:cNvSpPr>
            <a:spLocks noChangeArrowheads="1"/>
          </p:cNvSpPr>
          <p:nvPr/>
        </p:nvSpPr>
        <p:spPr bwMode="auto">
          <a:xfrm>
            <a:off x="2033588" y="2424113"/>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73" name="Text Box 12"/>
          <p:cNvSpPr txBox="1">
            <a:spLocks noChangeArrowheads="1"/>
          </p:cNvSpPr>
          <p:nvPr/>
        </p:nvSpPr>
        <p:spPr bwMode="auto">
          <a:xfrm>
            <a:off x="1982788" y="2292350"/>
            <a:ext cx="24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74" name="Line 13"/>
          <p:cNvSpPr>
            <a:spLocks noChangeShapeType="1"/>
          </p:cNvSpPr>
          <p:nvPr/>
        </p:nvSpPr>
        <p:spPr bwMode="auto">
          <a:xfrm flipH="1">
            <a:off x="3495675" y="4452938"/>
            <a:ext cx="127793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Text Box 14"/>
          <p:cNvSpPr txBox="1">
            <a:spLocks noChangeArrowheads="1"/>
          </p:cNvSpPr>
          <p:nvPr/>
        </p:nvSpPr>
        <p:spPr bwMode="auto">
          <a:xfrm>
            <a:off x="4135438" y="4421188"/>
            <a:ext cx="246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376" name="Oval 15"/>
          <p:cNvSpPr>
            <a:spLocks noChangeArrowheads="1"/>
          </p:cNvSpPr>
          <p:nvPr/>
        </p:nvSpPr>
        <p:spPr bwMode="auto">
          <a:xfrm>
            <a:off x="4205288" y="4521200"/>
            <a:ext cx="153987" cy="150813"/>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77" name="Oval 16"/>
          <p:cNvSpPr>
            <a:spLocks noChangeArrowheads="1"/>
          </p:cNvSpPr>
          <p:nvPr/>
        </p:nvSpPr>
        <p:spPr bwMode="auto">
          <a:xfrm>
            <a:off x="3697288" y="33147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78" name="Text Box 17"/>
          <p:cNvSpPr txBox="1">
            <a:spLocks noChangeArrowheads="1"/>
          </p:cNvSpPr>
          <p:nvPr/>
        </p:nvSpPr>
        <p:spPr bwMode="auto">
          <a:xfrm>
            <a:off x="3651250" y="3184525"/>
            <a:ext cx="24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79" name="Oval 18"/>
          <p:cNvSpPr>
            <a:spLocks noChangeArrowheads="1"/>
          </p:cNvSpPr>
          <p:nvPr/>
        </p:nvSpPr>
        <p:spPr bwMode="auto">
          <a:xfrm>
            <a:off x="3940175" y="3333750"/>
            <a:ext cx="153988"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80" name="Text Box 19"/>
          <p:cNvSpPr txBox="1">
            <a:spLocks noChangeArrowheads="1"/>
          </p:cNvSpPr>
          <p:nvPr/>
        </p:nvSpPr>
        <p:spPr bwMode="auto">
          <a:xfrm>
            <a:off x="3902075" y="3203575"/>
            <a:ext cx="24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81" name="Oval 20"/>
          <p:cNvSpPr>
            <a:spLocks noChangeArrowheads="1"/>
          </p:cNvSpPr>
          <p:nvPr/>
        </p:nvSpPr>
        <p:spPr bwMode="auto">
          <a:xfrm>
            <a:off x="4203700" y="3300413"/>
            <a:ext cx="153988" cy="1508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82" name="Text Box 21"/>
          <p:cNvSpPr txBox="1">
            <a:spLocks noChangeArrowheads="1"/>
          </p:cNvSpPr>
          <p:nvPr/>
        </p:nvSpPr>
        <p:spPr bwMode="auto">
          <a:xfrm>
            <a:off x="4157663" y="3170238"/>
            <a:ext cx="244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83" name="Oval 22"/>
          <p:cNvSpPr>
            <a:spLocks noChangeArrowheads="1"/>
          </p:cNvSpPr>
          <p:nvPr/>
        </p:nvSpPr>
        <p:spPr bwMode="auto">
          <a:xfrm>
            <a:off x="4440238" y="3338513"/>
            <a:ext cx="153987"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84" name="Text Box 23"/>
          <p:cNvSpPr txBox="1">
            <a:spLocks noChangeArrowheads="1"/>
          </p:cNvSpPr>
          <p:nvPr/>
        </p:nvSpPr>
        <p:spPr bwMode="auto">
          <a:xfrm>
            <a:off x="4402138" y="3208338"/>
            <a:ext cx="246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85" name="Oval 24"/>
          <p:cNvSpPr>
            <a:spLocks noChangeArrowheads="1"/>
          </p:cNvSpPr>
          <p:nvPr/>
        </p:nvSpPr>
        <p:spPr bwMode="auto">
          <a:xfrm>
            <a:off x="4341813" y="3125788"/>
            <a:ext cx="153987" cy="1508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86" name="Text Box 25"/>
          <p:cNvSpPr txBox="1">
            <a:spLocks noChangeArrowheads="1"/>
          </p:cNvSpPr>
          <p:nvPr/>
        </p:nvSpPr>
        <p:spPr bwMode="auto">
          <a:xfrm>
            <a:off x="4295775" y="2995613"/>
            <a:ext cx="244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87" name="Oval 26"/>
          <p:cNvSpPr>
            <a:spLocks noChangeArrowheads="1"/>
          </p:cNvSpPr>
          <p:nvPr/>
        </p:nvSpPr>
        <p:spPr bwMode="auto">
          <a:xfrm>
            <a:off x="4038600" y="3141663"/>
            <a:ext cx="153988" cy="1508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88" name="Text Box 27"/>
          <p:cNvSpPr txBox="1">
            <a:spLocks noChangeArrowheads="1"/>
          </p:cNvSpPr>
          <p:nvPr/>
        </p:nvSpPr>
        <p:spPr bwMode="auto">
          <a:xfrm>
            <a:off x="3992563" y="3011488"/>
            <a:ext cx="246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5389" name="Group 28"/>
          <p:cNvGrpSpPr>
            <a:grpSpLocks/>
          </p:cNvGrpSpPr>
          <p:nvPr/>
        </p:nvGrpSpPr>
        <p:grpSpPr bwMode="auto">
          <a:xfrm>
            <a:off x="3883025" y="2820988"/>
            <a:ext cx="244475" cy="366712"/>
            <a:chOff x="2332" y="1741"/>
            <a:chExt cx="154" cy="231"/>
          </a:xfrm>
        </p:grpSpPr>
        <p:sp>
          <p:nvSpPr>
            <p:cNvPr id="15490" name="Oval 29"/>
            <p:cNvSpPr>
              <a:spLocks noChangeArrowheads="1"/>
            </p:cNvSpPr>
            <p:nvPr/>
          </p:nvSpPr>
          <p:spPr bwMode="auto">
            <a:xfrm>
              <a:off x="2355" y="1823"/>
              <a:ext cx="97"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91" name="Text Box 30"/>
            <p:cNvSpPr txBox="1">
              <a:spLocks noChangeArrowheads="1"/>
            </p:cNvSpPr>
            <p:nvPr/>
          </p:nvSpPr>
          <p:spPr bwMode="auto">
            <a:xfrm>
              <a:off x="2332" y="1741"/>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5390" name="Oval 31"/>
          <p:cNvSpPr>
            <a:spLocks noChangeArrowheads="1"/>
          </p:cNvSpPr>
          <p:nvPr/>
        </p:nvSpPr>
        <p:spPr bwMode="auto">
          <a:xfrm>
            <a:off x="3835400" y="3148013"/>
            <a:ext cx="153988" cy="1508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91" name="Text Box 32"/>
          <p:cNvSpPr txBox="1">
            <a:spLocks noChangeArrowheads="1"/>
          </p:cNvSpPr>
          <p:nvPr/>
        </p:nvSpPr>
        <p:spPr bwMode="auto">
          <a:xfrm>
            <a:off x="3797300" y="3017838"/>
            <a:ext cx="24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92" name="Oval 33"/>
          <p:cNvSpPr>
            <a:spLocks noChangeArrowheads="1"/>
          </p:cNvSpPr>
          <p:nvPr/>
        </p:nvSpPr>
        <p:spPr bwMode="auto">
          <a:xfrm>
            <a:off x="3360738" y="3149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93" name="Text Box 34"/>
          <p:cNvSpPr txBox="1">
            <a:spLocks noChangeArrowheads="1"/>
          </p:cNvSpPr>
          <p:nvPr/>
        </p:nvSpPr>
        <p:spPr bwMode="auto">
          <a:xfrm>
            <a:off x="3313113" y="3019425"/>
            <a:ext cx="246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394" name="Text Box 35"/>
          <p:cNvSpPr txBox="1">
            <a:spLocks noChangeArrowheads="1"/>
          </p:cNvSpPr>
          <p:nvPr/>
        </p:nvSpPr>
        <p:spPr bwMode="auto">
          <a:xfrm>
            <a:off x="1587500" y="3514725"/>
            <a:ext cx="24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395" name="Oval 36"/>
          <p:cNvSpPr>
            <a:spLocks noChangeArrowheads="1"/>
          </p:cNvSpPr>
          <p:nvPr/>
        </p:nvSpPr>
        <p:spPr bwMode="auto">
          <a:xfrm>
            <a:off x="1657350" y="3595688"/>
            <a:ext cx="152400" cy="1524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96" name="Text Box 37"/>
          <p:cNvSpPr txBox="1">
            <a:spLocks noChangeArrowheads="1"/>
          </p:cNvSpPr>
          <p:nvPr/>
        </p:nvSpPr>
        <p:spPr bwMode="auto">
          <a:xfrm>
            <a:off x="1766888" y="3651250"/>
            <a:ext cx="2444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397" name="Oval 38"/>
          <p:cNvSpPr>
            <a:spLocks noChangeArrowheads="1"/>
          </p:cNvSpPr>
          <p:nvPr/>
        </p:nvSpPr>
        <p:spPr bwMode="auto">
          <a:xfrm>
            <a:off x="1827213" y="3751263"/>
            <a:ext cx="152400" cy="150812"/>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398" name="Text Box 39"/>
          <p:cNvSpPr txBox="1">
            <a:spLocks noChangeArrowheads="1"/>
          </p:cNvSpPr>
          <p:nvPr/>
        </p:nvSpPr>
        <p:spPr bwMode="auto">
          <a:xfrm>
            <a:off x="1968500" y="3535363"/>
            <a:ext cx="244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399" name="Oval 40"/>
          <p:cNvSpPr>
            <a:spLocks noChangeArrowheads="1"/>
          </p:cNvSpPr>
          <p:nvPr/>
        </p:nvSpPr>
        <p:spPr bwMode="auto">
          <a:xfrm>
            <a:off x="2028825" y="3625850"/>
            <a:ext cx="152400" cy="150813"/>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00" name="Text Box 41"/>
          <p:cNvSpPr txBox="1">
            <a:spLocks noChangeArrowheads="1"/>
          </p:cNvSpPr>
          <p:nvPr/>
        </p:nvSpPr>
        <p:spPr bwMode="auto">
          <a:xfrm>
            <a:off x="2179638" y="3527425"/>
            <a:ext cx="244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01" name="Oval 42"/>
          <p:cNvSpPr>
            <a:spLocks noChangeArrowheads="1"/>
          </p:cNvSpPr>
          <p:nvPr/>
        </p:nvSpPr>
        <p:spPr bwMode="auto">
          <a:xfrm>
            <a:off x="2249488" y="3617913"/>
            <a:ext cx="152400" cy="150812"/>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02" name="Text Box 43"/>
          <p:cNvSpPr txBox="1">
            <a:spLocks noChangeArrowheads="1"/>
          </p:cNvSpPr>
          <p:nvPr/>
        </p:nvSpPr>
        <p:spPr bwMode="auto">
          <a:xfrm>
            <a:off x="2400300" y="3514725"/>
            <a:ext cx="24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03" name="Oval 44"/>
          <p:cNvSpPr>
            <a:spLocks noChangeArrowheads="1"/>
          </p:cNvSpPr>
          <p:nvPr/>
        </p:nvSpPr>
        <p:spPr bwMode="auto">
          <a:xfrm>
            <a:off x="2470150" y="3595688"/>
            <a:ext cx="152400" cy="1524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nvGrpSpPr>
          <p:cNvPr id="15404" name="Group 45"/>
          <p:cNvGrpSpPr>
            <a:grpSpLocks/>
          </p:cNvGrpSpPr>
          <p:nvPr/>
        </p:nvGrpSpPr>
        <p:grpSpPr bwMode="auto">
          <a:xfrm>
            <a:off x="1238250" y="3568700"/>
            <a:ext cx="244475" cy="334963"/>
            <a:chOff x="1653" y="2540"/>
            <a:chExt cx="154" cy="211"/>
          </a:xfrm>
        </p:grpSpPr>
        <p:sp>
          <p:nvSpPr>
            <p:cNvPr id="15488" name="Text Box 46"/>
            <p:cNvSpPr txBox="1">
              <a:spLocks noChangeArrowheads="1"/>
            </p:cNvSpPr>
            <p:nvPr/>
          </p:nvSpPr>
          <p:spPr bwMode="auto">
            <a:xfrm>
              <a:off x="1653" y="25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89" name="Oval 47"/>
            <p:cNvSpPr>
              <a:spLocks noChangeArrowheads="1"/>
            </p:cNvSpPr>
            <p:nvPr/>
          </p:nvSpPr>
          <p:spPr bwMode="auto">
            <a:xfrm>
              <a:off x="1691" y="2596"/>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15405" name="Text Box 50"/>
          <p:cNvSpPr txBox="1">
            <a:spLocks noChangeArrowheads="1"/>
          </p:cNvSpPr>
          <p:nvPr/>
        </p:nvSpPr>
        <p:spPr bwMode="auto">
          <a:xfrm>
            <a:off x="2481263" y="3689350"/>
            <a:ext cx="246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06" name="Oval 51"/>
          <p:cNvSpPr>
            <a:spLocks noChangeArrowheads="1"/>
          </p:cNvSpPr>
          <p:nvPr/>
        </p:nvSpPr>
        <p:spPr bwMode="auto">
          <a:xfrm>
            <a:off x="2551113" y="3779838"/>
            <a:ext cx="153987" cy="150812"/>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07" name="Text Box 52"/>
          <p:cNvSpPr txBox="1">
            <a:spLocks noChangeArrowheads="1"/>
          </p:cNvSpPr>
          <p:nvPr/>
        </p:nvSpPr>
        <p:spPr bwMode="auto">
          <a:xfrm>
            <a:off x="1497013" y="5018088"/>
            <a:ext cx="944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P-type</a:t>
            </a:r>
          </a:p>
        </p:txBody>
      </p:sp>
      <p:sp>
        <p:nvSpPr>
          <p:cNvPr id="15408" name="Text Box 53"/>
          <p:cNvSpPr txBox="1">
            <a:spLocks noChangeArrowheads="1"/>
          </p:cNvSpPr>
          <p:nvPr/>
        </p:nvSpPr>
        <p:spPr bwMode="auto">
          <a:xfrm>
            <a:off x="3624263" y="5013325"/>
            <a:ext cx="942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N-type</a:t>
            </a:r>
          </a:p>
        </p:txBody>
      </p:sp>
      <p:sp>
        <p:nvSpPr>
          <p:cNvPr id="15409" name="Line 54"/>
          <p:cNvSpPr>
            <a:spLocks noChangeShapeType="1"/>
          </p:cNvSpPr>
          <p:nvPr/>
        </p:nvSpPr>
        <p:spPr bwMode="auto">
          <a:xfrm flipH="1">
            <a:off x="3241675" y="3560763"/>
            <a:ext cx="14493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Line 55"/>
          <p:cNvSpPr>
            <a:spLocks noChangeShapeType="1"/>
          </p:cNvSpPr>
          <p:nvPr/>
        </p:nvSpPr>
        <p:spPr bwMode="auto">
          <a:xfrm flipH="1">
            <a:off x="3322638" y="4454525"/>
            <a:ext cx="148272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11" name="Group 56"/>
          <p:cNvGrpSpPr>
            <a:grpSpLocks/>
          </p:cNvGrpSpPr>
          <p:nvPr/>
        </p:nvGrpSpPr>
        <p:grpSpPr bwMode="auto">
          <a:xfrm>
            <a:off x="2774950" y="2616200"/>
            <a:ext cx="450850" cy="933450"/>
            <a:chOff x="1748" y="1648"/>
            <a:chExt cx="284" cy="588"/>
          </a:xfrm>
        </p:grpSpPr>
        <p:sp>
          <p:nvSpPr>
            <p:cNvPr id="15486" name="Arc 57"/>
            <p:cNvSpPr>
              <a:spLocks/>
            </p:cNvSpPr>
            <p:nvPr/>
          </p:nvSpPr>
          <p:spPr bwMode="auto">
            <a:xfrm>
              <a:off x="1748" y="1648"/>
              <a:ext cx="87" cy="238"/>
            </a:xfrm>
            <a:custGeom>
              <a:avLst/>
              <a:gdLst>
                <a:gd name="T0" fmla="*/ 0 w 20787"/>
                <a:gd name="T1" fmla="*/ 0 h 21600"/>
                <a:gd name="T2" fmla="*/ 0 w 20787"/>
                <a:gd name="T3" fmla="*/ 0 h 21600"/>
                <a:gd name="T4" fmla="*/ 0 w 20787"/>
                <a:gd name="T5" fmla="*/ 0 h 21600"/>
                <a:gd name="T6" fmla="*/ 0 60000 65536"/>
                <a:gd name="T7" fmla="*/ 0 60000 65536"/>
                <a:gd name="T8" fmla="*/ 0 60000 65536"/>
                <a:gd name="T9" fmla="*/ 0 w 20787"/>
                <a:gd name="T10" fmla="*/ 0 h 21600"/>
                <a:gd name="T11" fmla="*/ 20787 w 20787"/>
                <a:gd name="T12" fmla="*/ 21600 h 21600"/>
              </a:gdLst>
              <a:ahLst/>
              <a:cxnLst>
                <a:cxn ang="T6">
                  <a:pos x="T0" y="T1"/>
                </a:cxn>
                <a:cxn ang="T7">
                  <a:pos x="T2" y="T3"/>
                </a:cxn>
                <a:cxn ang="T8">
                  <a:pos x="T4" y="T5"/>
                </a:cxn>
              </a:cxnLst>
              <a:rect l="T9" t="T10" r="T11" b="T12"/>
              <a:pathLst>
                <a:path w="20787" h="21600" fill="none" extrusionOk="0">
                  <a:moveTo>
                    <a:pt x="-1" y="0"/>
                  </a:moveTo>
                  <a:cubicBezTo>
                    <a:pt x="9668" y="0"/>
                    <a:pt x="18160" y="6425"/>
                    <a:pt x="20787" y="15730"/>
                  </a:cubicBezTo>
                </a:path>
                <a:path w="20787" h="21600" stroke="0" extrusionOk="0">
                  <a:moveTo>
                    <a:pt x="-1" y="0"/>
                  </a:moveTo>
                  <a:cubicBezTo>
                    <a:pt x="9668" y="0"/>
                    <a:pt x="18160" y="6425"/>
                    <a:pt x="20787" y="15730"/>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87" name="Arc 58"/>
            <p:cNvSpPr>
              <a:spLocks/>
            </p:cNvSpPr>
            <p:nvPr/>
          </p:nvSpPr>
          <p:spPr bwMode="auto">
            <a:xfrm flipV="1">
              <a:off x="1835" y="1659"/>
              <a:ext cx="197" cy="577"/>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5412" name="Group 59"/>
          <p:cNvGrpSpPr>
            <a:grpSpLocks/>
          </p:cNvGrpSpPr>
          <p:nvPr/>
        </p:nvGrpSpPr>
        <p:grpSpPr bwMode="auto">
          <a:xfrm>
            <a:off x="4560888" y="2935288"/>
            <a:ext cx="246062" cy="366712"/>
            <a:chOff x="3036" y="1461"/>
            <a:chExt cx="155" cy="231"/>
          </a:xfrm>
        </p:grpSpPr>
        <p:sp>
          <p:nvSpPr>
            <p:cNvPr id="15484" name="Oval 60"/>
            <p:cNvSpPr>
              <a:spLocks noChangeArrowheads="1"/>
            </p:cNvSpPr>
            <p:nvPr/>
          </p:nvSpPr>
          <p:spPr bwMode="auto">
            <a:xfrm>
              <a:off x="3065" y="1544"/>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85" name="Text Box 61"/>
            <p:cNvSpPr txBox="1">
              <a:spLocks noChangeArrowheads="1"/>
            </p:cNvSpPr>
            <p:nvPr/>
          </p:nvSpPr>
          <p:spPr bwMode="auto">
            <a:xfrm>
              <a:off x="3036" y="1461"/>
              <a:ext cx="1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15413" name="Oval 62"/>
          <p:cNvSpPr>
            <a:spLocks noChangeArrowheads="1"/>
          </p:cNvSpPr>
          <p:nvPr/>
        </p:nvSpPr>
        <p:spPr bwMode="auto">
          <a:xfrm>
            <a:off x="3425825" y="33607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14" name="Text Box 63"/>
          <p:cNvSpPr txBox="1">
            <a:spLocks noChangeArrowheads="1"/>
          </p:cNvSpPr>
          <p:nvPr/>
        </p:nvSpPr>
        <p:spPr bwMode="auto">
          <a:xfrm>
            <a:off x="3378200" y="3230563"/>
            <a:ext cx="24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415" name="Oval 64"/>
          <p:cNvSpPr>
            <a:spLocks noChangeArrowheads="1"/>
          </p:cNvSpPr>
          <p:nvPr/>
        </p:nvSpPr>
        <p:spPr bwMode="auto">
          <a:xfrm>
            <a:off x="3182938" y="3338513"/>
            <a:ext cx="152400" cy="1539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16" name="Text Box 65"/>
          <p:cNvSpPr txBox="1">
            <a:spLocks noChangeArrowheads="1"/>
          </p:cNvSpPr>
          <p:nvPr/>
        </p:nvSpPr>
        <p:spPr bwMode="auto">
          <a:xfrm>
            <a:off x="3135313" y="3208338"/>
            <a:ext cx="246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15417" name="Oval 66"/>
          <p:cNvSpPr>
            <a:spLocks noChangeArrowheads="1"/>
          </p:cNvSpPr>
          <p:nvPr/>
        </p:nvSpPr>
        <p:spPr bwMode="auto">
          <a:xfrm>
            <a:off x="3573463" y="3074988"/>
            <a:ext cx="153987" cy="1508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5418" name="Text Box 67"/>
          <p:cNvSpPr txBox="1">
            <a:spLocks noChangeArrowheads="1"/>
          </p:cNvSpPr>
          <p:nvPr/>
        </p:nvSpPr>
        <p:spPr bwMode="auto">
          <a:xfrm>
            <a:off x="3527425" y="2944813"/>
            <a:ext cx="244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15419" name="Group 76"/>
          <p:cNvGrpSpPr>
            <a:grpSpLocks/>
          </p:cNvGrpSpPr>
          <p:nvPr/>
        </p:nvGrpSpPr>
        <p:grpSpPr bwMode="auto">
          <a:xfrm>
            <a:off x="2787650" y="3535363"/>
            <a:ext cx="536575" cy="917575"/>
            <a:chOff x="1756" y="2227"/>
            <a:chExt cx="338" cy="578"/>
          </a:xfrm>
        </p:grpSpPr>
        <p:sp>
          <p:nvSpPr>
            <p:cNvPr id="15482" name="Arc 77"/>
            <p:cNvSpPr>
              <a:spLocks/>
            </p:cNvSpPr>
            <p:nvPr/>
          </p:nvSpPr>
          <p:spPr bwMode="auto">
            <a:xfrm>
              <a:off x="1756" y="2227"/>
              <a:ext cx="105" cy="234"/>
            </a:xfrm>
            <a:custGeom>
              <a:avLst/>
              <a:gdLst>
                <a:gd name="T0" fmla="*/ 0 w 21051"/>
                <a:gd name="T1" fmla="*/ 0 h 21600"/>
                <a:gd name="T2" fmla="*/ 0 w 21051"/>
                <a:gd name="T3" fmla="*/ 0 h 21600"/>
                <a:gd name="T4" fmla="*/ 0 w 21051"/>
                <a:gd name="T5" fmla="*/ 0 h 21600"/>
                <a:gd name="T6" fmla="*/ 0 60000 65536"/>
                <a:gd name="T7" fmla="*/ 0 60000 65536"/>
                <a:gd name="T8" fmla="*/ 0 60000 65536"/>
                <a:gd name="T9" fmla="*/ 0 w 21051"/>
                <a:gd name="T10" fmla="*/ 0 h 21600"/>
                <a:gd name="T11" fmla="*/ 21051 w 21051"/>
                <a:gd name="T12" fmla="*/ 21600 h 21600"/>
              </a:gdLst>
              <a:ahLst/>
              <a:cxnLst>
                <a:cxn ang="T6">
                  <a:pos x="T0" y="T1"/>
                </a:cxn>
                <a:cxn ang="T7">
                  <a:pos x="T2" y="T3"/>
                </a:cxn>
                <a:cxn ang="T8">
                  <a:pos x="T4" y="T5"/>
                </a:cxn>
              </a:cxnLst>
              <a:rect l="T9" t="T10" r="T11" b="T12"/>
              <a:pathLst>
                <a:path w="21051" h="21600" fill="none" extrusionOk="0">
                  <a:moveTo>
                    <a:pt x="-1" y="0"/>
                  </a:moveTo>
                  <a:cubicBezTo>
                    <a:pt x="10065" y="0"/>
                    <a:pt x="18796" y="6951"/>
                    <a:pt x="21050" y="16761"/>
                  </a:cubicBezTo>
                </a:path>
                <a:path w="21051" h="21600" stroke="0" extrusionOk="0">
                  <a:moveTo>
                    <a:pt x="-1" y="0"/>
                  </a:moveTo>
                  <a:cubicBezTo>
                    <a:pt x="10065" y="0"/>
                    <a:pt x="18796" y="6951"/>
                    <a:pt x="21050" y="16761"/>
                  </a:cubicBezTo>
                  <a:lnTo>
                    <a:pt x="0" y="21600"/>
                  </a:lnTo>
                  <a:lnTo>
                    <a:pt x="-1"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83" name="Arc 78"/>
            <p:cNvSpPr>
              <a:spLocks/>
            </p:cNvSpPr>
            <p:nvPr/>
          </p:nvSpPr>
          <p:spPr bwMode="auto">
            <a:xfrm flipV="1">
              <a:off x="1860" y="2237"/>
              <a:ext cx="234" cy="568"/>
            </a:xfrm>
            <a:custGeom>
              <a:avLst/>
              <a:gdLst>
                <a:gd name="T0" fmla="*/ 0 w 21769"/>
                <a:gd name="T1" fmla="*/ 0 h 21600"/>
                <a:gd name="T2" fmla="*/ 0 w 21769"/>
                <a:gd name="T3" fmla="*/ 0 h 21600"/>
                <a:gd name="T4" fmla="*/ 0 w 21769"/>
                <a:gd name="T5" fmla="*/ 0 h 21600"/>
                <a:gd name="T6" fmla="*/ 0 60000 65536"/>
                <a:gd name="T7" fmla="*/ 0 60000 65536"/>
                <a:gd name="T8" fmla="*/ 0 60000 65536"/>
                <a:gd name="T9" fmla="*/ 0 w 21769"/>
                <a:gd name="T10" fmla="*/ 0 h 21600"/>
                <a:gd name="T11" fmla="*/ 21769 w 21769"/>
                <a:gd name="T12" fmla="*/ 21600 h 21600"/>
              </a:gdLst>
              <a:ahLst/>
              <a:cxnLst>
                <a:cxn ang="T6">
                  <a:pos x="T0" y="T1"/>
                </a:cxn>
                <a:cxn ang="T7">
                  <a:pos x="T2" y="T3"/>
                </a:cxn>
                <a:cxn ang="T8">
                  <a:pos x="T4" y="T5"/>
                </a:cxn>
              </a:cxnLst>
              <a:rect l="T9" t="T10" r="T11" b="T12"/>
              <a:pathLst>
                <a:path w="21769" h="21600" fill="none" extrusionOk="0">
                  <a:moveTo>
                    <a:pt x="0" y="15797"/>
                  </a:moveTo>
                  <a:cubicBezTo>
                    <a:pt x="2604" y="6458"/>
                    <a:pt x="11111" y="-1"/>
                    <a:pt x="20806" y="0"/>
                  </a:cubicBezTo>
                  <a:cubicBezTo>
                    <a:pt x="21127" y="0"/>
                    <a:pt x="21448" y="7"/>
                    <a:pt x="21768" y="21"/>
                  </a:cubicBezTo>
                </a:path>
                <a:path w="21769" h="21600" stroke="0" extrusionOk="0">
                  <a:moveTo>
                    <a:pt x="0" y="15797"/>
                  </a:moveTo>
                  <a:cubicBezTo>
                    <a:pt x="2604" y="6458"/>
                    <a:pt x="11111" y="-1"/>
                    <a:pt x="20806" y="0"/>
                  </a:cubicBezTo>
                  <a:cubicBezTo>
                    <a:pt x="21127" y="0"/>
                    <a:pt x="21448" y="7"/>
                    <a:pt x="21768" y="21"/>
                  </a:cubicBezTo>
                  <a:lnTo>
                    <a:pt x="20806" y="21600"/>
                  </a:lnTo>
                  <a:lnTo>
                    <a:pt x="0" y="15797"/>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20" name="Line 79"/>
          <p:cNvSpPr>
            <a:spLocks noChangeShapeType="1"/>
          </p:cNvSpPr>
          <p:nvPr/>
        </p:nvSpPr>
        <p:spPr bwMode="auto">
          <a:xfrm flipH="1">
            <a:off x="3106738" y="5645150"/>
            <a:ext cx="2176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1" name="Line 80"/>
          <p:cNvSpPr>
            <a:spLocks noChangeShapeType="1"/>
          </p:cNvSpPr>
          <p:nvPr/>
        </p:nvSpPr>
        <p:spPr bwMode="auto">
          <a:xfrm flipH="1">
            <a:off x="950913" y="5649913"/>
            <a:ext cx="1998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Line 81"/>
          <p:cNvSpPr>
            <a:spLocks noChangeShapeType="1"/>
          </p:cNvSpPr>
          <p:nvPr/>
        </p:nvSpPr>
        <p:spPr bwMode="auto">
          <a:xfrm>
            <a:off x="3090863" y="5391150"/>
            <a:ext cx="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3" name="Line 82"/>
          <p:cNvSpPr>
            <a:spLocks noChangeShapeType="1"/>
          </p:cNvSpPr>
          <p:nvPr/>
        </p:nvSpPr>
        <p:spPr bwMode="auto">
          <a:xfrm>
            <a:off x="2963863" y="5535613"/>
            <a:ext cx="0" cy="244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83"/>
          <p:cNvSpPr>
            <a:spLocks noChangeShapeType="1"/>
          </p:cNvSpPr>
          <p:nvPr/>
        </p:nvSpPr>
        <p:spPr bwMode="auto">
          <a:xfrm flipV="1">
            <a:off x="947738" y="3084513"/>
            <a:ext cx="0" cy="2566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5" name="Line 84"/>
          <p:cNvSpPr>
            <a:spLocks noChangeShapeType="1"/>
          </p:cNvSpPr>
          <p:nvPr/>
        </p:nvSpPr>
        <p:spPr bwMode="auto">
          <a:xfrm flipV="1">
            <a:off x="5270500" y="3725863"/>
            <a:ext cx="0" cy="1914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6" name="Line 85"/>
          <p:cNvSpPr>
            <a:spLocks noChangeShapeType="1"/>
          </p:cNvSpPr>
          <p:nvPr/>
        </p:nvSpPr>
        <p:spPr bwMode="auto">
          <a:xfrm flipH="1">
            <a:off x="4953000" y="3721100"/>
            <a:ext cx="3222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7" name="Line 86"/>
          <p:cNvSpPr>
            <a:spLocks noChangeShapeType="1"/>
          </p:cNvSpPr>
          <p:nvPr/>
        </p:nvSpPr>
        <p:spPr bwMode="auto">
          <a:xfrm flipH="1">
            <a:off x="942975" y="3079750"/>
            <a:ext cx="320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Line 87"/>
          <p:cNvSpPr>
            <a:spLocks noChangeShapeType="1"/>
          </p:cNvSpPr>
          <p:nvPr/>
        </p:nvSpPr>
        <p:spPr bwMode="auto">
          <a:xfrm flipH="1">
            <a:off x="3313113" y="4597400"/>
            <a:ext cx="922337"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9" name="Line 88"/>
          <p:cNvSpPr>
            <a:spLocks noChangeShapeType="1"/>
          </p:cNvSpPr>
          <p:nvPr/>
        </p:nvSpPr>
        <p:spPr bwMode="auto">
          <a:xfrm>
            <a:off x="2347913" y="2497138"/>
            <a:ext cx="34766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30" name="Text Box 89"/>
          <p:cNvSpPr txBox="1">
            <a:spLocks noChangeArrowheads="1"/>
          </p:cNvSpPr>
          <p:nvPr/>
        </p:nvSpPr>
        <p:spPr bwMode="auto">
          <a:xfrm>
            <a:off x="3148013" y="53038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1800">
                <a:ea typeface="SimSun" pitchFamily="2" charset="-122"/>
              </a:rPr>
              <a:t>+</a:t>
            </a:r>
          </a:p>
        </p:txBody>
      </p:sp>
      <p:sp>
        <p:nvSpPr>
          <p:cNvPr id="15431" name="Line 91"/>
          <p:cNvSpPr>
            <a:spLocks noChangeShapeType="1"/>
          </p:cNvSpPr>
          <p:nvPr/>
        </p:nvSpPr>
        <p:spPr bwMode="auto">
          <a:xfrm flipH="1">
            <a:off x="3219450" y="3554413"/>
            <a:ext cx="14859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32" name="Group 92"/>
          <p:cNvGrpSpPr>
            <a:grpSpLocks/>
          </p:cNvGrpSpPr>
          <p:nvPr/>
        </p:nvGrpSpPr>
        <p:grpSpPr bwMode="auto">
          <a:xfrm>
            <a:off x="3028950" y="3571875"/>
            <a:ext cx="1587500" cy="388938"/>
            <a:chOff x="1776" y="2022"/>
            <a:chExt cx="1108" cy="271"/>
          </a:xfrm>
        </p:grpSpPr>
        <p:grpSp>
          <p:nvGrpSpPr>
            <p:cNvPr id="15468" name="Group 93"/>
            <p:cNvGrpSpPr>
              <a:grpSpLocks/>
            </p:cNvGrpSpPr>
            <p:nvPr/>
          </p:nvGrpSpPr>
          <p:grpSpPr bwMode="auto">
            <a:xfrm>
              <a:off x="1964" y="2022"/>
              <a:ext cx="170" cy="255"/>
              <a:chOff x="3870" y="2419"/>
              <a:chExt cx="188" cy="282"/>
            </a:xfrm>
          </p:grpSpPr>
          <p:sp>
            <p:nvSpPr>
              <p:cNvPr id="15480" name="Line 94"/>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1" name="Text Box 95"/>
              <p:cNvSpPr txBox="1">
                <a:spLocks noChangeArrowheads="1"/>
              </p:cNvSpPr>
              <p:nvPr/>
            </p:nvSpPr>
            <p:spPr bwMode="auto">
              <a:xfrm>
                <a:off x="3870" y="2419"/>
                <a:ext cx="18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sp>
          <p:nvSpPr>
            <p:cNvPr id="15469" name="Line 96"/>
            <p:cNvSpPr>
              <a:spLocks noChangeShapeType="1"/>
            </p:cNvSpPr>
            <p:nvPr/>
          </p:nvSpPr>
          <p:spPr bwMode="auto">
            <a:xfrm flipH="1">
              <a:off x="2169"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0" name="Text Box 97"/>
            <p:cNvSpPr txBox="1">
              <a:spLocks noChangeArrowheads="1"/>
            </p:cNvSpPr>
            <p:nvPr/>
          </p:nvSpPr>
          <p:spPr bwMode="auto">
            <a:xfrm>
              <a:off x="2157" y="2031"/>
              <a:ext cx="17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5471" name="Line 98"/>
            <p:cNvSpPr>
              <a:spLocks noChangeShapeType="1"/>
            </p:cNvSpPr>
            <p:nvPr/>
          </p:nvSpPr>
          <p:spPr bwMode="auto">
            <a:xfrm flipH="1">
              <a:off x="2367" y="2079"/>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 name="Text Box 99"/>
            <p:cNvSpPr txBox="1">
              <a:spLocks noChangeArrowheads="1"/>
            </p:cNvSpPr>
            <p:nvPr/>
          </p:nvSpPr>
          <p:spPr bwMode="auto">
            <a:xfrm>
              <a:off x="2355" y="2035"/>
              <a:ext cx="17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5473" name="Line 100"/>
            <p:cNvSpPr>
              <a:spLocks noChangeShapeType="1"/>
            </p:cNvSpPr>
            <p:nvPr/>
          </p:nvSpPr>
          <p:spPr bwMode="auto">
            <a:xfrm flipH="1">
              <a:off x="2550" y="2083"/>
              <a:ext cx="130"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 name="Text Box 101"/>
            <p:cNvSpPr txBox="1">
              <a:spLocks noChangeArrowheads="1"/>
            </p:cNvSpPr>
            <p:nvPr/>
          </p:nvSpPr>
          <p:spPr bwMode="auto">
            <a:xfrm>
              <a:off x="2527" y="2033"/>
              <a:ext cx="1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sp>
          <p:nvSpPr>
            <p:cNvPr id="15475" name="Line 102"/>
            <p:cNvSpPr>
              <a:spLocks noChangeShapeType="1"/>
            </p:cNvSpPr>
            <p:nvPr/>
          </p:nvSpPr>
          <p:spPr bwMode="auto">
            <a:xfrm flipH="1">
              <a:off x="2737" y="2081"/>
              <a:ext cx="131"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6" name="Text Box 103"/>
            <p:cNvSpPr txBox="1">
              <a:spLocks noChangeArrowheads="1"/>
            </p:cNvSpPr>
            <p:nvPr/>
          </p:nvSpPr>
          <p:spPr bwMode="auto">
            <a:xfrm>
              <a:off x="2714" y="2038"/>
              <a:ext cx="17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nvGrpSpPr>
            <p:cNvPr id="15477" name="Group 104"/>
            <p:cNvGrpSpPr>
              <a:grpSpLocks/>
            </p:cNvGrpSpPr>
            <p:nvPr/>
          </p:nvGrpSpPr>
          <p:grpSpPr bwMode="auto">
            <a:xfrm>
              <a:off x="1776" y="2024"/>
              <a:ext cx="169" cy="256"/>
              <a:chOff x="3870" y="2419"/>
              <a:chExt cx="188" cy="284"/>
            </a:xfrm>
          </p:grpSpPr>
          <p:sp>
            <p:nvSpPr>
              <p:cNvPr id="15478" name="Line 105"/>
              <p:cNvSpPr>
                <a:spLocks noChangeShapeType="1"/>
              </p:cNvSpPr>
              <p:nvPr/>
            </p:nvSpPr>
            <p:spPr bwMode="auto">
              <a:xfrm flipH="1">
                <a:off x="3895" y="248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9" name="Text Box 106"/>
              <p:cNvSpPr txBox="1">
                <a:spLocks noChangeArrowheads="1"/>
              </p:cNvSpPr>
              <p:nvPr/>
            </p:nvSpPr>
            <p:spPr bwMode="auto">
              <a:xfrm>
                <a:off x="3870" y="2419"/>
                <a:ext cx="1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sp>
        <p:nvSpPr>
          <p:cNvPr id="15433" name="Line 107"/>
          <p:cNvSpPr>
            <a:spLocks noChangeShapeType="1"/>
          </p:cNvSpPr>
          <p:nvPr/>
        </p:nvSpPr>
        <p:spPr bwMode="auto">
          <a:xfrm flipH="1">
            <a:off x="1341438" y="3535363"/>
            <a:ext cx="145256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34" name="Group 108"/>
          <p:cNvGrpSpPr>
            <a:grpSpLocks/>
          </p:cNvGrpSpPr>
          <p:nvPr/>
        </p:nvGrpSpPr>
        <p:grpSpPr bwMode="auto">
          <a:xfrm>
            <a:off x="1333500" y="3143250"/>
            <a:ext cx="1738313" cy="376238"/>
            <a:chOff x="2394" y="2595"/>
            <a:chExt cx="1270" cy="228"/>
          </a:xfrm>
        </p:grpSpPr>
        <p:grpSp>
          <p:nvGrpSpPr>
            <p:cNvPr id="15450" name="Group 109"/>
            <p:cNvGrpSpPr>
              <a:grpSpLocks/>
            </p:cNvGrpSpPr>
            <p:nvPr/>
          </p:nvGrpSpPr>
          <p:grpSpPr bwMode="auto">
            <a:xfrm>
              <a:off x="2394" y="2601"/>
              <a:ext cx="188" cy="222"/>
              <a:chOff x="2394" y="2601"/>
              <a:chExt cx="188" cy="222"/>
            </a:xfrm>
          </p:grpSpPr>
          <p:sp>
            <p:nvSpPr>
              <p:cNvPr id="15466" name="Line 110"/>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Text Box 111"/>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5451" name="Group 112"/>
            <p:cNvGrpSpPr>
              <a:grpSpLocks/>
            </p:cNvGrpSpPr>
            <p:nvPr/>
          </p:nvGrpSpPr>
          <p:grpSpPr bwMode="auto">
            <a:xfrm>
              <a:off x="2596" y="2599"/>
              <a:ext cx="188" cy="222"/>
              <a:chOff x="2394" y="2601"/>
              <a:chExt cx="188" cy="222"/>
            </a:xfrm>
          </p:grpSpPr>
          <p:sp>
            <p:nvSpPr>
              <p:cNvPr id="15464" name="Line 113"/>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5" name="Text Box 114"/>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5452" name="Group 115"/>
            <p:cNvGrpSpPr>
              <a:grpSpLocks/>
            </p:cNvGrpSpPr>
            <p:nvPr/>
          </p:nvGrpSpPr>
          <p:grpSpPr bwMode="auto">
            <a:xfrm>
              <a:off x="2816" y="2597"/>
              <a:ext cx="188" cy="222"/>
              <a:chOff x="2394" y="2601"/>
              <a:chExt cx="188" cy="222"/>
            </a:xfrm>
          </p:grpSpPr>
          <p:sp>
            <p:nvSpPr>
              <p:cNvPr id="15462" name="Line 116"/>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 name="Text Box 117"/>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5453" name="Group 118"/>
            <p:cNvGrpSpPr>
              <a:grpSpLocks/>
            </p:cNvGrpSpPr>
            <p:nvPr/>
          </p:nvGrpSpPr>
          <p:grpSpPr bwMode="auto">
            <a:xfrm>
              <a:off x="3036" y="2595"/>
              <a:ext cx="188" cy="222"/>
              <a:chOff x="2394" y="2601"/>
              <a:chExt cx="188" cy="222"/>
            </a:xfrm>
          </p:grpSpPr>
          <p:sp>
            <p:nvSpPr>
              <p:cNvPr id="15460" name="Line 119"/>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1" name="Text Box 120"/>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5454" name="Group 121"/>
            <p:cNvGrpSpPr>
              <a:grpSpLocks/>
            </p:cNvGrpSpPr>
            <p:nvPr/>
          </p:nvGrpSpPr>
          <p:grpSpPr bwMode="auto">
            <a:xfrm>
              <a:off x="3256" y="2599"/>
              <a:ext cx="188" cy="222"/>
              <a:chOff x="2394" y="2601"/>
              <a:chExt cx="188" cy="222"/>
            </a:xfrm>
          </p:grpSpPr>
          <p:sp>
            <p:nvSpPr>
              <p:cNvPr id="15458" name="Line 122"/>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9" name="Text Box 123"/>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nvGrpSpPr>
            <p:cNvPr id="15455" name="Group 124"/>
            <p:cNvGrpSpPr>
              <a:grpSpLocks/>
            </p:cNvGrpSpPr>
            <p:nvPr/>
          </p:nvGrpSpPr>
          <p:grpSpPr bwMode="auto">
            <a:xfrm>
              <a:off x="3476" y="2597"/>
              <a:ext cx="188" cy="222"/>
              <a:chOff x="2394" y="2601"/>
              <a:chExt cx="188" cy="222"/>
            </a:xfrm>
          </p:grpSpPr>
          <p:sp>
            <p:nvSpPr>
              <p:cNvPr id="15456" name="Line 125"/>
              <p:cNvSpPr>
                <a:spLocks noChangeShapeType="1"/>
              </p:cNvSpPr>
              <p:nvPr/>
            </p:nvSpPr>
            <p:spPr bwMode="auto">
              <a:xfrm flipH="1">
                <a:off x="2407" y="2776"/>
                <a:ext cx="145" cy="0"/>
              </a:xfrm>
              <a:prstGeom prst="line">
                <a:avLst/>
              </a:prstGeom>
              <a:noFill/>
              <a:ln w="3810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7" name="Text Box 126"/>
              <p:cNvSpPr txBox="1">
                <a:spLocks noChangeArrowheads="1"/>
              </p:cNvSpPr>
              <p:nvPr/>
            </p:nvSpPr>
            <p:spPr bwMode="auto">
              <a:xfrm>
                <a:off x="2394" y="2601"/>
                <a:ext cx="1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solidFill>
                      <a:srgbClr val="B2B2B2"/>
                    </a:solidFill>
                    <a:ea typeface="SimSun" pitchFamily="2" charset="-122"/>
                  </a:rPr>
                  <a:t>-</a:t>
                </a:r>
              </a:p>
            </p:txBody>
          </p:sp>
        </p:grpSp>
      </p:grpSp>
      <p:sp>
        <p:nvSpPr>
          <p:cNvPr id="15435" name="Rectangle 12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5436" name="Arc 130"/>
          <p:cNvSpPr>
            <a:spLocks/>
          </p:cNvSpPr>
          <p:nvPr/>
        </p:nvSpPr>
        <p:spPr bwMode="auto">
          <a:xfrm>
            <a:off x="2851150" y="2498725"/>
            <a:ext cx="184150" cy="314325"/>
          </a:xfrm>
          <a:custGeom>
            <a:avLst/>
            <a:gdLst>
              <a:gd name="T0" fmla="*/ 0 w 19960"/>
              <a:gd name="T1" fmla="*/ 0 h 21600"/>
              <a:gd name="T2" fmla="*/ 2147483647 w 19960"/>
              <a:gd name="T3" fmla="*/ 2147483647 h 21600"/>
              <a:gd name="T4" fmla="*/ 0 w 19960"/>
              <a:gd name="T5" fmla="*/ 2147483647 h 21600"/>
              <a:gd name="T6" fmla="*/ 0 60000 65536"/>
              <a:gd name="T7" fmla="*/ 0 60000 65536"/>
              <a:gd name="T8" fmla="*/ 0 60000 65536"/>
              <a:gd name="T9" fmla="*/ 0 w 19960"/>
              <a:gd name="T10" fmla="*/ 0 h 21600"/>
              <a:gd name="T11" fmla="*/ 19960 w 19960"/>
              <a:gd name="T12" fmla="*/ 21600 h 21600"/>
            </a:gdLst>
            <a:ahLst/>
            <a:cxnLst>
              <a:cxn ang="T6">
                <a:pos x="T0" y="T1"/>
              </a:cxn>
              <a:cxn ang="T7">
                <a:pos x="T2" y="T3"/>
              </a:cxn>
              <a:cxn ang="T8">
                <a:pos x="T4" y="T5"/>
              </a:cxn>
            </a:cxnLst>
            <a:rect l="T9" t="T10" r="T11" b="T12"/>
            <a:pathLst>
              <a:path w="19960" h="21600" fill="none" extrusionOk="0">
                <a:moveTo>
                  <a:pt x="-1" y="0"/>
                </a:moveTo>
                <a:cubicBezTo>
                  <a:pt x="8740" y="0"/>
                  <a:pt x="16619" y="5267"/>
                  <a:pt x="19960" y="13344"/>
                </a:cubicBezTo>
              </a:path>
              <a:path w="19960" h="21600" stroke="0" extrusionOk="0">
                <a:moveTo>
                  <a:pt x="-1" y="0"/>
                </a:moveTo>
                <a:cubicBezTo>
                  <a:pt x="8740" y="0"/>
                  <a:pt x="16619" y="5267"/>
                  <a:pt x="19960" y="13344"/>
                </a:cubicBezTo>
                <a:lnTo>
                  <a:pt x="0" y="21600"/>
                </a:lnTo>
                <a:lnTo>
                  <a:pt x="-1" y="0"/>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37" name="Arc 131"/>
          <p:cNvSpPr>
            <a:spLocks/>
          </p:cNvSpPr>
          <p:nvPr/>
        </p:nvSpPr>
        <p:spPr bwMode="auto">
          <a:xfrm flipH="1" flipV="1">
            <a:off x="2974975" y="4225925"/>
            <a:ext cx="184150" cy="314325"/>
          </a:xfrm>
          <a:custGeom>
            <a:avLst/>
            <a:gdLst>
              <a:gd name="T0" fmla="*/ 0 w 19960"/>
              <a:gd name="T1" fmla="*/ 0 h 21600"/>
              <a:gd name="T2" fmla="*/ 2147483647 w 19960"/>
              <a:gd name="T3" fmla="*/ 2147483647 h 21600"/>
              <a:gd name="T4" fmla="*/ 0 w 19960"/>
              <a:gd name="T5" fmla="*/ 2147483647 h 21600"/>
              <a:gd name="T6" fmla="*/ 0 60000 65536"/>
              <a:gd name="T7" fmla="*/ 0 60000 65536"/>
              <a:gd name="T8" fmla="*/ 0 60000 65536"/>
              <a:gd name="T9" fmla="*/ 0 w 19960"/>
              <a:gd name="T10" fmla="*/ 0 h 21600"/>
              <a:gd name="T11" fmla="*/ 19960 w 19960"/>
              <a:gd name="T12" fmla="*/ 21600 h 21600"/>
            </a:gdLst>
            <a:ahLst/>
            <a:cxnLst>
              <a:cxn ang="T6">
                <a:pos x="T0" y="T1"/>
              </a:cxn>
              <a:cxn ang="T7">
                <a:pos x="T2" y="T3"/>
              </a:cxn>
              <a:cxn ang="T8">
                <a:pos x="T4" y="T5"/>
              </a:cxn>
            </a:cxnLst>
            <a:rect l="T9" t="T10" r="T11" b="T12"/>
            <a:pathLst>
              <a:path w="19960" h="21600" fill="none" extrusionOk="0">
                <a:moveTo>
                  <a:pt x="-1" y="0"/>
                </a:moveTo>
                <a:cubicBezTo>
                  <a:pt x="8740" y="0"/>
                  <a:pt x="16619" y="5267"/>
                  <a:pt x="19960" y="13344"/>
                </a:cubicBezTo>
              </a:path>
              <a:path w="19960" h="21600" stroke="0" extrusionOk="0">
                <a:moveTo>
                  <a:pt x="-1" y="0"/>
                </a:moveTo>
                <a:cubicBezTo>
                  <a:pt x="8740" y="0"/>
                  <a:pt x="16619" y="5267"/>
                  <a:pt x="19960" y="13344"/>
                </a:cubicBezTo>
                <a:lnTo>
                  <a:pt x="0" y="21600"/>
                </a:lnTo>
                <a:lnTo>
                  <a:pt x="-1" y="0"/>
                </a:lnTo>
                <a:close/>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5438" name="Group 132"/>
          <p:cNvGrpSpPr>
            <a:grpSpLocks/>
          </p:cNvGrpSpPr>
          <p:nvPr/>
        </p:nvGrpSpPr>
        <p:grpSpPr bwMode="auto">
          <a:xfrm>
            <a:off x="1354138" y="3762375"/>
            <a:ext cx="244475" cy="334963"/>
            <a:chOff x="1653" y="2540"/>
            <a:chExt cx="154" cy="211"/>
          </a:xfrm>
        </p:grpSpPr>
        <p:sp>
          <p:nvSpPr>
            <p:cNvPr id="15448" name="Text Box 133"/>
            <p:cNvSpPr txBox="1">
              <a:spLocks noChangeArrowheads="1"/>
            </p:cNvSpPr>
            <p:nvPr/>
          </p:nvSpPr>
          <p:spPr bwMode="auto">
            <a:xfrm>
              <a:off x="1653" y="25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49" name="Oval 134"/>
            <p:cNvSpPr>
              <a:spLocks noChangeArrowheads="1"/>
            </p:cNvSpPr>
            <p:nvPr/>
          </p:nvSpPr>
          <p:spPr bwMode="auto">
            <a:xfrm>
              <a:off x="1691" y="2596"/>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5439" name="Group 135"/>
          <p:cNvGrpSpPr>
            <a:grpSpLocks/>
          </p:cNvGrpSpPr>
          <p:nvPr/>
        </p:nvGrpSpPr>
        <p:grpSpPr bwMode="auto">
          <a:xfrm>
            <a:off x="1892300" y="3844925"/>
            <a:ext cx="244475" cy="334963"/>
            <a:chOff x="1653" y="2540"/>
            <a:chExt cx="154" cy="211"/>
          </a:xfrm>
        </p:grpSpPr>
        <p:sp>
          <p:nvSpPr>
            <p:cNvPr id="15446" name="Text Box 136"/>
            <p:cNvSpPr txBox="1">
              <a:spLocks noChangeArrowheads="1"/>
            </p:cNvSpPr>
            <p:nvPr/>
          </p:nvSpPr>
          <p:spPr bwMode="auto">
            <a:xfrm>
              <a:off x="1653" y="25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47" name="Oval 137"/>
            <p:cNvSpPr>
              <a:spLocks noChangeArrowheads="1"/>
            </p:cNvSpPr>
            <p:nvPr/>
          </p:nvSpPr>
          <p:spPr bwMode="auto">
            <a:xfrm>
              <a:off x="1691" y="2596"/>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5440" name="Group 138"/>
          <p:cNvGrpSpPr>
            <a:grpSpLocks/>
          </p:cNvGrpSpPr>
          <p:nvPr/>
        </p:nvGrpSpPr>
        <p:grpSpPr bwMode="auto">
          <a:xfrm>
            <a:off x="1563688" y="3760788"/>
            <a:ext cx="244475" cy="334962"/>
            <a:chOff x="1653" y="2540"/>
            <a:chExt cx="154" cy="211"/>
          </a:xfrm>
        </p:grpSpPr>
        <p:sp>
          <p:nvSpPr>
            <p:cNvPr id="15444" name="Text Box 139"/>
            <p:cNvSpPr txBox="1">
              <a:spLocks noChangeArrowheads="1"/>
            </p:cNvSpPr>
            <p:nvPr/>
          </p:nvSpPr>
          <p:spPr bwMode="auto">
            <a:xfrm>
              <a:off x="1653" y="25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45" name="Oval 140"/>
            <p:cNvSpPr>
              <a:spLocks noChangeArrowheads="1"/>
            </p:cNvSpPr>
            <p:nvPr/>
          </p:nvSpPr>
          <p:spPr bwMode="auto">
            <a:xfrm>
              <a:off x="1691" y="2596"/>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15441" name="Group 141"/>
          <p:cNvGrpSpPr>
            <a:grpSpLocks/>
          </p:cNvGrpSpPr>
          <p:nvPr/>
        </p:nvGrpSpPr>
        <p:grpSpPr bwMode="auto">
          <a:xfrm>
            <a:off x="2101850" y="3776663"/>
            <a:ext cx="244475" cy="334962"/>
            <a:chOff x="1653" y="2540"/>
            <a:chExt cx="154" cy="211"/>
          </a:xfrm>
        </p:grpSpPr>
        <p:sp>
          <p:nvSpPr>
            <p:cNvPr id="15442" name="Text Box 142"/>
            <p:cNvSpPr txBox="1">
              <a:spLocks noChangeArrowheads="1"/>
            </p:cNvSpPr>
            <p:nvPr/>
          </p:nvSpPr>
          <p:spPr bwMode="auto">
            <a:xfrm>
              <a:off x="1653" y="2540"/>
              <a:ext cx="1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t>
              </a:r>
            </a:p>
          </p:txBody>
        </p:sp>
        <p:sp>
          <p:nvSpPr>
            <p:cNvPr id="15443" name="Oval 143"/>
            <p:cNvSpPr>
              <a:spLocks noChangeArrowheads="1"/>
            </p:cNvSpPr>
            <p:nvPr/>
          </p:nvSpPr>
          <p:spPr bwMode="auto">
            <a:xfrm>
              <a:off x="1691" y="2596"/>
              <a:ext cx="96" cy="95"/>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xfrm>
            <a:off x="6538913" y="6240463"/>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37F1ED9-D977-48F5-BBF2-23C08FC69B86}" type="slidenum">
              <a:rPr lang="en-GB" altLang="en-US" sz="1200" smtClean="0">
                <a:latin typeface="Garamond" pitchFamily="18" charset="0"/>
              </a:rPr>
              <a:pPr eaLnBrk="1" hangingPunct="1"/>
              <a:t>16</a:t>
            </a:fld>
            <a:endParaRPr lang="en-GB" altLang="en-US" sz="1200" smtClean="0">
              <a:latin typeface="Garamond" pitchFamily="18" charset="0"/>
            </a:endParaRPr>
          </a:p>
        </p:txBody>
      </p:sp>
      <p:sp>
        <p:nvSpPr>
          <p:cNvPr id="16387" name="Text Box 2"/>
          <p:cNvSpPr txBox="1">
            <a:spLocks noChangeArrowheads="1"/>
          </p:cNvSpPr>
          <p:nvPr/>
        </p:nvSpPr>
        <p:spPr bwMode="auto">
          <a:xfrm>
            <a:off x="533400" y="1095375"/>
            <a:ext cx="7991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The electrical characteristics for the diode are therefore:</a:t>
            </a:r>
          </a:p>
        </p:txBody>
      </p:sp>
      <p:sp>
        <p:nvSpPr>
          <p:cNvPr id="16388" name="Rectangle 3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pSp>
        <p:nvGrpSpPr>
          <p:cNvPr id="16389" name="Group 78"/>
          <p:cNvGrpSpPr>
            <a:grpSpLocks/>
          </p:cNvGrpSpPr>
          <p:nvPr/>
        </p:nvGrpSpPr>
        <p:grpSpPr bwMode="auto">
          <a:xfrm>
            <a:off x="1854200" y="1828800"/>
            <a:ext cx="5156200" cy="3867150"/>
            <a:chOff x="1854428" y="1828573"/>
            <a:chExt cx="5155973" cy="3867150"/>
          </a:xfrm>
        </p:grpSpPr>
        <p:sp>
          <p:nvSpPr>
            <p:cNvPr id="16390" name="Text Box 5"/>
            <p:cNvSpPr txBox="1">
              <a:spLocks noChangeArrowheads="1"/>
            </p:cNvSpPr>
            <p:nvPr/>
          </p:nvSpPr>
          <p:spPr bwMode="auto">
            <a:xfrm>
              <a:off x="2949803" y="1828573"/>
              <a:ext cx="1935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Diode current (mA) (linear scale)</a:t>
              </a:r>
            </a:p>
          </p:txBody>
        </p:sp>
        <p:sp>
          <p:nvSpPr>
            <p:cNvPr id="16391" name="Text Box 6"/>
            <p:cNvSpPr txBox="1">
              <a:spLocks noChangeArrowheads="1"/>
            </p:cNvSpPr>
            <p:nvPr/>
          </p:nvSpPr>
          <p:spPr bwMode="auto">
            <a:xfrm>
              <a:off x="5129440" y="4870223"/>
              <a:ext cx="1676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Applied diode voltage, V</a:t>
              </a:r>
              <a:r>
                <a:rPr lang="en-GB" altLang="zh-CN" baseline="-25000">
                  <a:ea typeface="SimSun" pitchFamily="2" charset="-122"/>
                </a:rPr>
                <a:t>D </a:t>
              </a:r>
              <a:r>
                <a:rPr lang="en-GB" altLang="zh-CN">
                  <a:ea typeface="SimSun" pitchFamily="2" charset="-122"/>
                </a:rPr>
                <a:t>(linear scale)</a:t>
              </a:r>
            </a:p>
          </p:txBody>
        </p:sp>
        <p:sp>
          <p:nvSpPr>
            <p:cNvPr id="16392" name="Text Box 7"/>
            <p:cNvSpPr txBox="1">
              <a:spLocks noChangeArrowheads="1"/>
            </p:cNvSpPr>
            <p:nvPr/>
          </p:nvSpPr>
          <p:spPr bwMode="auto">
            <a:xfrm>
              <a:off x="4311878" y="4936898"/>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l-GR" altLang="zh-CN">
                  <a:latin typeface="Times New Roman" pitchFamily="18" charset="0"/>
                  <a:cs typeface="Times New Roman" pitchFamily="18" charset="0"/>
                </a:rPr>
                <a:t>γ</a:t>
              </a:r>
            </a:p>
          </p:txBody>
        </p:sp>
        <p:sp>
          <p:nvSpPr>
            <p:cNvPr id="16393" name="Line 8"/>
            <p:cNvSpPr>
              <a:spLocks noChangeShapeType="1"/>
            </p:cNvSpPr>
            <p:nvPr/>
          </p:nvSpPr>
          <p:spPr bwMode="auto">
            <a:xfrm flipH="1">
              <a:off x="2268765" y="4728936"/>
              <a:ext cx="3573462" cy="0"/>
            </a:xfrm>
            <a:prstGeom prst="line">
              <a:avLst/>
            </a:prstGeom>
            <a:noFill/>
            <a:ln w="127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6394" name="Line 9"/>
            <p:cNvSpPr>
              <a:spLocks noChangeShapeType="1"/>
            </p:cNvSpPr>
            <p:nvPr/>
          </p:nvSpPr>
          <p:spPr bwMode="auto">
            <a:xfrm>
              <a:off x="4462690" y="4646386"/>
              <a:ext cx="0" cy="244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Line 10"/>
            <p:cNvSpPr>
              <a:spLocks noChangeShapeType="1"/>
            </p:cNvSpPr>
            <p:nvPr/>
          </p:nvSpPr>
          <p:spPr bwMode="auto">
            <a:xfrm flipV="1">
              <a:off x="3738790" y="2449286"/>
              <a:ext cx="0" cy="2566988"/>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6396" name="Group 11"/>
            <p:cNvGrpSpPr>
              <a:grpSpLocks/>
            </p:cNvGrpSpPr>
            <p:nvPr/>
          </p:nvGrpSpPr>
          <p:grpSpPr bwMode="auto">
            <a:xfrm>
              <a:off x="3754665" y="2569936"/>
              <a:ext cx="806450" cy="2157413"/>
              <a:chOff x="735" y="1425"/>
              <a:chExt cx="508" cy="1359"/>
            </a:xfrm>
          </p:grpSpPr>
          <p:sp>
            <p:nvSpPr>
              <p:cNvPr id="16404" name="Arc 12"/>
              <p:cNvSpPr>
                <a:spLocks/>
              </p:cNvSpPr>
              <p:nvPr/>
            </p:nvSpPr>
            <p:spPr bwMode="auto">
              <a:xfrm flipV="1">
                <a:off x="735" y="2585"/>
                <a:ext cx="413" cy="199"/>
              </a:xfrm>
              <a:custGeom>
                <a:avLst/>
                <a:gdLst>
                  <a:gd name="T0" fmla="*/ 0 w 21384"/>
                  <a:gd name="T1" fmla="*/ 0 h 21600"/>
                  <a:gd name="T2" fmla="*/ 0 w 21384"/>
                  <a:gd name="T3" fmla="*/ 0 h 21600"/>
                  <a:gd name="T4" fmla="*/ 0 w 21384"/>
                  <a:gd name="T5" fmla="*/ 0 h 21600"/>
                  <a:gd name="T6" fmla="*/ 0 60000 65536"/>
                  <a:gd name="T7" fmla="*/ 0 60000 65536"/>
                  <a:gd name="T8" fmla="*/ 0 60000 65536"/>
                  <a:gd name="T9" fmla="*/ 0 w 21384"/>
                  <a:gd name="T10" fmla="*/ 0 h 21600"/>
                  <a:gd name="T11" fmla="*/ 21384 w 21384"/>
                  <a:gd name="T12" fmla="*/ 21600 h 21600"/>
                </a:gdLst>
                <a:ahLst/>
                <a:cxnLst>
                  <a:cxn ang="T6">
                    <a:pos x="T0" y="T1"/>
                  </a:cxn>
                  <a:cxn ang="T7">
                    <a:pos x="T2" y="T3"/>
                  </a:cxn>
                  <a:cxn ang="T8">
                    <a:pos x="T4" y="T5"/>
                  </a:cxn>
                </a:cxnLst>
                <a:rect l="T9" t="T10" r="T11" b="T12"/>
                <a:pathLst>
                  <a:path w="21384" h="21600" fill="none" extrusionOk="0">
                    <a:moveTo>
                      <a:pt x="-1" y="0"/>
                    </a:moveTo>
                    <a:cubicBezTo>
                      <a:pt x="10752" y="0"/>
                      <a:pt x="19867" y="7908"/>
                      <a:pt x="21384" y="18553"/>
                    </a:cubicBezTo>
                  </a:path>
                  <a:path w="21384" h="21600" stroke="0" extrusionOk="0">
                    <a:moveTo>
                      <a:pt x="-1" y="0"/>
                    </a:moveTo>
                    <a:cubicBezTo>
                      <a:pt x="10752" y="0"/>
                      <a:pt x="19867" y="7908"/>
                      <a:pt x="21384" y="18553"/>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5" name="Arc 13"/>
              <p:cNvSpPr>
                <a:spLocks/>
              </p:cNvSpPr>
              <p:nvPr/>
            </p:nvSpPr>
            <p:spPr bwMode="auto">
              <a:xfrm flipV="1">
                <a:off x="1108" y="1425"/>
                <a:ext cx="135" cy="1195"/>
              </a:xfrm>
              <a:custGeom>
                <a:avLst/>
                <a:gdLst>
                  <a:gd name="T0" fmla="*/ 0 w 21600"/>
                  <a:gd name="T1" fmla="*/ 0 h 20696"/>
                  <a:gd name="T2" fmla="*/ 0 w 21600"/>
                  <a:gd name="T3" fmla="*/ 0 h 20696"/>
                  <a:gd name="T4" fmla="*/ 0 w 21600"/>
                  <a:gd name="T5" fmla="*/ 0 h 20696"/>
                  <a:gd name="T6" fmla="*/ 0 60000 65536"/>
                  <a:gd name="T7" fmla="*/ 0 60000 65536"/>
                  <a:gd name="T8" fmla="*/ 0 60000 65536"/>
                  <a:gd name="T9" fmla="*/ 0 w 21600"/>
                  <a:gd name="T10" fmla="*/ 0 h 20696"/>
                  <a:gd name="T11" fmla="*/ 21600 w 21600"/>
                  <a:gd name="T12" fmla="*/ 20696 h 20696"/>
                </a:gdLst>
                <a:ahLst/>
                <a:cxnLst>
                  <a:cxn ang="T6">
                    <a:pos x="T0" y="T1"/>
                  </a:cxn>
                  <a:cxn ang="T7">
                    <a:pos x="T2" y="T3"/>
                  </a:cxn>
                  <a:cxn ang="T8">
                    <a:pos x="T4" y="T5"/>
                  </a:cxn>
                </a:cxnLst>
                <a:rect l="T9" t="T10" r="T11" b="T12"/>
                <a:pathLst>
                  <a:path w="21600" h="20696" fill="none" extrusionOk="0">
                    <a:moveTo>
                      <a:pt x="6184" y="0"/>
                    </a:moveTo>
                    <a:cubicBezTo>
                      <a:pt x="15332" y="2734"/>
                      <a:pt x="21600" y="11148"/>
                      <a:pt x="21600" y="20696"/>
                    </a:cubicBezTo>
                  </a:path>
                  <a:path w="21600" h="20696" stroke="0" extrusionOk="0">
                    <a:moveTo>
                      <a:pt x="6184" y="0"/>
                    </a:moveTo>
                    <a:cubicBezTo>
                      <a:pt x="15332" y="2734"/>
                      <a:pt x="21600" y="11148"/>
                      <a:pt x="21600" y="20696"/>
                    </a:cubicBezTo>
                    <a:lnTo>
                      <a:pt x="0" y="20696"/>
                    </a:lnTo>
                    <a:lnTo>
                      <a:pt x="6184"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6397" name="Arc 14"/>
            <p:cNvSpPr>
              <a:spLocks/>
            </p:cNvSpPr>
            <p:nvPr/>
          </p:nvSpPr>
          <p:spPr bwMode="auto">
            <a:xfrm flipH="1">
              <a:off x="2016353" y="4740048"/>
              <a:ext cx="1727200" cy="42863"/>
            </a:xfrm>
            <a:custGeom>
              <a:avLst/>
              <a:gdLst>
                <a:gd name="T0" fmla="*/ 0 w 21600"/>
                <a:gd name="T1" fmla="*/ 0 h 21600"/>
                <a:gd name="T2" fmla="*/ 2147483647 w 21600"/>
                <a:gd name="T3" fmla="*/ 159818607 h 21600"/>
                <a:gd name="T4" fmla="*/ 0 w 21600"/>
                <a:gd name="T5" fmla="*/ 15981860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8" name="Line 15"/>
            <p:cNvSpPr>
              <a:spLocks noChangeShapeType="1"/>
            </p:cNvSpPr>
            <p:nvPr/>
          </p:nvSpPr>
          <p:spPr bwMode="auto">
            <a:xfrm>
              <a:off x="2371953" y="4251098"/>
              <a:ext cx="0" cy="477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6"/>
            <p:cNvSpPr>
              <a:spLocks noChangeShapeType="1"/>
            </p:cNvSpPr>
            <p:nvPr/>
          </p:nvSpPr>
          <p:spPr bwMode="auto">
            <a:xfrm flipV="1">
              <a:off x="2364015" y="4771798"/>
              <a:ext cx="0" cy="477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Text Box 17"/>
            <p:cNvSpPr txBox="1">
              <a:spLocks noChangeArrowheads="1"/>
            </p:cNvSpPr>
            <p:nvPr/>
          </p:nvSpPr>
          <p:spPr bwMode="auto">
            <a:xfrm>
              <a:off x="1854428" y="3368448"/>
              <a:ext cx="1676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Very small ‘leakage’ current (typ ~nA)</a:t>
              </a:r>
            </a:p>
          </p:txBody>
        </p:sp>
        <p:sp>
          <p:nvSpPr>
            <p:cNvPr id="16401" name="Text Box 18"/>
            <p:cNvSpPr txBox="1">
              <a:spLocks noChangeArrowheads="1"/>
            </p:cNvSpPr>
            <p:nvPr/>
          </p:nvSpPr>
          <p:spPr bwMode="auto">
            <a:xfrm>
              <a:off x="5094515" y="2376261"/>
              <a:ext cx="1915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Rapid increase in current when V</a:t>
              </a:r>
              <a:r>
                <a:rPr lang="en-GB" altLang="zh-CN" sz="1400" i="1" baseline="-25000">
                  <a:ea typeface="SimSun" pitchFamily="2" charset="-122"/>
                </a:rPr>
                <a:t>D</a:t>
              </a:r>
              <a:r>
                <a:rPr lang="en-GB" altLang="zh-CN" sz="1400" i="1">
                  <a:ea typeface="SimSun" pitchFamily="2" charset="-122"/>
                </a:rPr>
                <a:t> = V</a:t>
              </a:r>
              <a:r>
                <a:rPr lang="el-GR" altLang="zh-CN" sz="1400" i="1">
                  <a:latin typeface="Times New Roman" pitchFamily="18" charset="0"/>
                  <a:cs typeface="Times New Roman" pitchFamily="18" charset="0"/>
                </a:rPr>
                <a:t>γ</a:t>
              </a:r>
            </a:p>
          </p:txBody>
        </p:sp>
        <p:sp>
          <p:nvSpPr>
            <p:cNvPr id="16402" name="Line 19"/>
            <p:cNvSpPr>
              <a:spLocks noChangeShapeType="1"/>
            </p:cNvSpPr>
            <p:nvPr/>
          </p:nvSpPr>
          <p:spPr bwMode="auto">
            <a:xfrm flipH="1">
              <a:off x="4607153" y="2939823"/>
              <a:ext cx="528637"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403" name="Object 39"/>
            <p:cNvGraphicFramePr>
              <a:graphicFrameLocks noChangeAspect="1"/>
            </p:cNvGraphicFramePr>
            <p:nvPr/>
          </p:nvGraphicFramePr>
          <p:xfrm>
            <a:off x="2409146" y="5072742"/>
            <a:ext cx="741362" cy="290513"/>
          </p:xfrm>
          <a:graphic>
            <a:graphicData uri="http://schemas.openxmlformats.org/presentationml/2006/ole">
              <mc:AlternateContent xmlns:mc="http://schemas.openxmlformats.org/markup-compatibility/2006">
                <mc:Choice xmlns:v="urn:schemas-microsoft-com:vml" Requires="v">
                  <p:oleObj spid="_x0000_s16420" name="Equation" r:id="rId4" imgW="583947" imgH="228501" progId="Equation.3">
                    <p:embed/>
                  </p:oleObj>
                </mc:Choice>
                <mc:Fallback>
                  <p:oleObj name="Equation" r:id="rId4" imgW="583947" imgH="228501"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146" y="5072742"/>
                          <a:ext cx="741362"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8367B0F-2749-4F10-8A59-158CDBFA912F}" type="slidenum">
              <a:rPr lang="en-GB" altLang="en-US" sz="1200" smtClean="0">
                <a:latin typeface="Garamond" pitchFamily="18" charset="0"/>
              </a:rPr>
              <a:pPr eaLnBrk="1" hangingPunct="1"/>
              <a:t>17</a:t>
            </a:fld>
            <a:endParaRPr lang="en-GB" altLang="en-US" sz="1200" smtClean="0">
              <a:latin typeface="Garamond" pitchFamily="18" charset="0"/>
            </a:endParaRPr>
          </a:p>
        </p:txBody>
      </p:sp>
      <p:sp>
        <p:nvSpPr>
          <p:cNvPr id="17411" name="Text Box 3"/>
          <p:cNvSpPr txBox="1">
            <a:spLocks noChangeArrowheads="1"/>
          </p:cNvSpPr>
          <p:nvPr/>
        </p:nvSpPr>
        <p:spPr bwMode="auto">
          <a:xfrm>
            <a:off x="471488" y="906463"/>
            <a:ext cx="806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1800">
                <a:ea typeface="SimSun" pitchFamily="2" charset="-122"/>
              </a:rPr>
              <a:t>A detailed analysis of the electron and hole currents that flow in the diode support the experimentally verified diode equation:</a:t>
            </a:r>
            <a:endParaRPr lang="el-GR" altLang="zh-CN" sz="1800">
              <a:latin typeface="Times New Roman" pitchFamily="18" charset="0"/>
              <a:cs typeface="Times New Roman" pitchFamily="18" charset="0"/>
            </a:endParaRPr>
          </a:p>
        </p:txBody>
      </p:sp>
      <p:graphicFrame>
        <p:nvGraphicFramePr>
          <p:cNvPr id="17412" name="Object 4"/>
          <p:cNvGraphicFramePr>
            <a:graphicFrameLocks noChangeAspect="1"/>
          </p:cNvGraphicFramePr>
          <p:nvPr/>
        </p:nvGraphicFramePr>
        <p:xfrm>
          <a:off x="574675" y="2776538"/>
          <a:ext cx="4394200" cy="1595437"/>
        </p:xfrm>
        <a:graphic>
          <a:graphicData uri="http://schemas.openxmlformats.org/presentationml/2006/ole">
            <mc:AlternateContent xmlns:mc="http://schemas.openxmlformats.org/markup-compatibility/2006">
              <mc:Choice xmlns:v="urn:schemas-microsoft-com:vml" Requires="v">
                <p:oleObj spid="_x0000_s17485" name="Equation" r:id="rId4" imgW="2451100" imgH="889000" progId="Equation.3">
                  <p:embed/>
                </p:oleObj>
              </mc:Choice>
              <mc:Fallback>
                <p:oleObj name="Equation" r:id="rId4" imgW="2451100" imgH="889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2776538"/>
                        <a:ext cx="4394200" cy="159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21"/>
          <p:cNvGraphicFramePr>
            <a:graphicFrameLocks noChangeAspect="1"/>
          </p:cNvGraphicFramePr>
          <p:nvPr/>
        </p:nvGraphicFramePr>
        <p:xfrm>
          <a:off x="655638" y="1731963"/>
          <a:ext cx="2641600" cy="911225"/>
        </p:xfrm>
        <a:graphic>
          <a:graphicData uri="http://schemas.openxmlformats.org/presentationml/2006/ole">
            <mc:AlternateContent xmlns:mc="http://schemas.openxmlformats.org/markup-compatibility/2006">
              <mc:Choice xmlns:v="urn:schemas-microsoft-com:vml" Requires="v">
                <p:oleObj spid="_x0000_s17486" name="Equation" r:id="rId6" imgW="1473200" imgH="508000" progId="Equation.3">
                  <p:embed/>
                </p:oleObj>
              </mc:Choice>
              <mc:Fallback>
                <p:oleObj name="Equation" r:id="rId6" imgW="1473200" imgH="5080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638" y="1731963"/>
                        <a:ext cx="26416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6"/>
          <p:cNvGrpSpPr>
            <a:grpSpLocks/>
          </p:cNvGrpSpPr>
          <p:nvPr/>
        </p:nvGrpSpPr>
        <p:grpSpPr bwMode="auto">
          <a:xfrm>
            <a:off x="330200" y="5283200"/>
            <a:ext cx="8210550" cy="1244600"/>
            <a:chOff x="327" y="3337"/>
            <a:chExt cx="5172" cy="784"/>
          </a:xfrm>
        </p:grpSpPr>
        <p:sp>
          <p:nvSpPr>
            <p:cNvPr id="17441" name="Text Box 22"/>
            <p:cNvSpPr txBox="1">
              <a:spLocks noChangeArrowheads="1"/>
            </p:cNvSpPr>
            <p:nvPr/>
          </p:nvSpPr>
          <p:spPr bwMode="auto">
            <a:xfrm>
              <a:off x="338" y="3337"/>
              <a:ext cx="51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The diode has a very non-linear characteristic </a:t>
              </a:r>
            </a:p>
            <a:p>
              <a:pPr eaLnBrk="1" hangingPunct="1">
                <a:spcBef>
                  <a:spcPct val="50000"/>
                </a:spcBef>
              </a:pPr>
              <a:r>
                <a:rPr lang="en-GB" altLang="zh-CN" sz="1800">
                  <a:ea typeface="SimSun" pitchFamily="2" charset="-122"/>
                </a:rPr>
                <a:t>– not like a resistor. </a:t>
              </a:r>
            </a:p>
          </p:txBody>
        </p:sp>
        <p:sp>
          <p:nvSpPr>
            <p:cNvPr id="17442" name="Text Box 23"/>
            <p:cNvSpPr txBox="1">
              <a:spLocks noChangeArrowheads="1"/>
            </p:cNvSpPr>
            <p:nvPr/>
          </p:nvSpPr>
          <p:spPr bwMode="auto">
            <a:xfrm>
              <a:off x="327" y="3890"/>
              <a:ext cx="51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So how do we analyse circuits that have diodes in them?</a:t>
              </a:r>
            </a:p>
          </p:txBody>
        </p:sp>
      </p:grpSp>
      <p:sp>
        <p:nvSpPr>
          <p:cNvPr id="17415" name="Rectangle 25"/>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311323" name="Text Box 27"/>
          <p:cNvSpPr txBox="1">
            <a:spLocks noChangeArrowheads="1"/>
          </p:cNvSpPr>
          <p:nvPr/>
        </p:nvSpPr>
        <p:spPr bwMode="auto">
          <a:xfrm>
            <a:off x="420688" y="4654550"/>
            <a:ext cx="34718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REMEMBER THIS EQUATION</a:t>
            </a:r>
          </a:p>
        </p:txBody>
      </p:sp>
      <p:grpSp>
        <p:nvGrpSpPr>
          <p:cNvPr id="17417" name="Group 50"/>
          <p:cNvGrpSpPr>
            <a:grpSpLocks/>
          </p:cNvGrpSpPr>
          <p:nvPr/>
        </p:nvGrpSpPr>
        <p:grpSpPr bwMode="auto">
          <a:xfrm>
            <a:off x="5030788" y="1563688"/>
            <a:ext cx="3913187" cy="4379912"/>
            <a:chOff x="5030561" y="1563008"/>
            <a:chExt cx="3914095" cy="4380592"/>
          </a:xfrm>
        </p:grpSpPr>
        <p:sp>
          <p:nvSpPr>
            <p:cNvPr id="17418" name="Text Box 21"/>
            <p:cNvSpPr txBox="1">
              <a:spLocks noChangeArrowheads="1"/>
            </p:cNvSpPr>
            <p:nvPr/>
          </p:nvSpPr>
          <p:spPr bwMode="auto">
            <a:xfrm>
              <a:off x="5030561" y="1626507"/>
              <a:ext cx="200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Diode current (</a:t>
              </a:r>
              <a:r>
                <a:rPr lang="en-GB" altLang="zh-CN" b="1" i="1">
                  <a:ea typeface="SimSun" pitchFamily="2" charset="-122"/>
                </a:rPr>
                <a:t>logarithmic scale</a:t>
              </a:r>
              <a:r>
                <a:rPr lang="en-GB" altLang="zh-CN">
                  <a:ea typeface="SimSun" pitchFamily="2" charset="-122"/>
                </a:rPr>
                <a:t>)</a:t>
              </a:r>
            </a:p>
          </p:txBody>
        </p:sp>
        <p:sp>
          <p:nvSpPr>
            <p:cNvPr id="17419" name="Text Box 22"/>
            <p:cNvSpPr txBox="1">
              <a:spLocks noChangeArrowheads="1"/>
            </p:cNvSpPr>
            <p:nvPr/>
          </p:nvSpPr>
          <p:spPr bwMode="auto">
            <a:xfrm>
              <a:off x="7268256" y="5118100"/>
              <a:ext cx="1676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Applied diode voltage, V</a:t>
              </a:r>
              <a:r>
                <a:rPr lang="en-GB" altLang="zh-CN" baseline="-25000">
                  <a:ea typeface="SimSun" pitchFamily="2" charset="-122"/>
                </a:rPr>
                <a:t>D </a:t>
              </a:r>
              <a:r>
                <a:rPr lang="en-GB" altLang="zh-CN">
                  <a:ea typeface="SimSun" pitchFamily="2" charset="-122"/>
                </a:rPr>
                <a:t>(linear scale)</a:t>
              </a:r>
            </a:p>
          </p:txBody>
        </p:sp>
        <p:sp>
          <p:nvSpPr>
            <p:cNvPr id="17420" name="Text Box 23"/>
            <p:cNvSpPr txBox="1">
              <a:spLocks noChangeArrowheads="1"/>
            </p:cNvSpPr>
            <p:nvPr/>
          </p:nvSpPr>
          <p:spPr bwMode="auto">
            <a:xfrm>
              <a:off x="6363609" y="5184775"/>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l-GR" altLang="zh-CN">
                  <a:latin typeface="Times New Roman" pitchFamily="18" charset="0"/>
                  <a:cs typeface="Times New Roman" pitchFamily="18" charset="0"/>
                </a:rPr>
                <a:t>γ</a:t>
              </a:r>
            </a:p>
          </p:txBody>
        </p:sp>
        <p:sp>
          <p:nvSpPr>
            <p:cNvPr id="17421" name="Line 24"/>
            <p:cNvSpPr>
              <a:spLocks noChangeShapeType="1"/>
            </p:cNvSpPr>
            <p:nvPr/>
          </p:nvSpPr>
          <p:spPr bwMode="auto">
            <a:xfrm flipH="1">
              <a:off x="5485493" y="4976813"/>
              <a:ext cx="2495550" cy="0"/>
            </a:xfrm>
            <a:prstGeom prst="line">
              <a:avLst/>
            </a:prstGeom>
            <a:noFill/>
            <a:ln w="127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7422" name="Line 25"/>
            <p:cNvSpPr>
              <a:spLocks noChangeShapeType="1"/>
            </p:cNvSpPr>
            <p:nvPr/>
          </p:nvSpPr>
          <p:spPr bwMode="auto">
            <a:xfrm>
              <a:off x="6514422" y="4894263"/>
              <a:ext cx="0" cy="244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26"/>
            <p:cNvSpPr>
              <a:spLocks noChangeShapeType="1"/>
            </p:cNvSpPr>
            <p:nvPr/>
          </p:nvSpPr>
          <p:spPr bwMode="auto">
            <a:xfrm flipV="1">
              <a:off x="5877606" y="2276701"/>
              <a:ext cx="0" cy="298745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7424" name="Group 27"/>
            <p:cNvGrpSpPr>
              <a:grpSpLocks/>
            </p:cNvGrpSpPr>
            <p:nvPr/>
          </p:nvGrpSpPr>
          <p:grpSpPr bwMode="auto">
            <a:xfrm>
              <a:off x="5945875" y="2563814"/>
              <a:ext cx="1382715" cy="3149598"/>
              <a:chOff x="3875" y="1246"/>
              <a:chExt cx="1121" cy="2554"/>
            </a:xfrm>
          </p:grpSpPr>
          <p:sp>
            <p:nvSpPr>
              <p:cNvPr id="17435" name="Arc 28"/>
              <p:cNvSpPr>
                <a:spLocks/>
              </p:cNvSpPr>
              <p:nvPr/>
            </p:nvSpPr>
            <p:spPr bwMode="auto">
              <a:xfrm rot="-5400000" flipH="1" flipV="1">
                <a:off x="3918" y="2657"/>
                <a:ext cx="554" cy="159"/>
              </a:xfrm>
              <a:custGeom>
                <a:avLst/>
                <a:gdLst>
                  <a:gd name="T0" fmla="*/ 0 w 20158"/>
                  <a:gd name="T1" fmla="*/ 0 h 17270"/>
                  <a:gd name="T2" fmla="*/ 0 w 20158"/>
                  <a:gd name="T3" fmla="*/ 0 h 17270"/>
                  <a:gd name="T4" fmla="*/ 0 w 20158"/>
                  <a:gd name="T5" fmla="*/ 0 h 17270"/>
                  <a:gd name="T6" fmla="*/ 0 60000 65536"/>
                  <a:gd name="T7" fmla="*/ 0 60000 65536"/>
                  <a:gd name="T8" fmla="*/ 0 60000 65536"/>
                  <a:gd name="T9" fmla="*/ 0 w 20158"/>
                  <a:gd name="T10" fmla="*/ 0 h 17270"/>
                  <a:gd name="T11" fmla="*/ 20158 w 20158"/>
                  <a:gd name="T12" fmla="*/ 17270 h 17270"/>
                </a:gdLst>
                <a:ahLst/>
                <a:cxnLst>
                  <a:cxn ang="T6">
                    <a:pos x="T0" y="T1"/>
                  </a:cxn>
                  <a:cxn ang="T7">
                    <a:pos x="T2" y="T3"/>
                  </a:cxn>
                  <a:cxn ang="T8">
                    <a:pos x="T4" y="T5"/>
                  </a:cxn>
                </a:cxnLst>
                <a:rect l="T9" t="T10" r="T11" b="T12"/>
                <a:pathLst>
                  <a:path w="20158" h="17270" fill="none" extrusionOk="0">
                    <a:moveTo>
                      <a:pt x="12973" y="-1"/>
                    </a:moveTo>
                    <a:cubicBezTo>
                      <a:pt x="16212" y="2433"/>
                      <a:pt x="18702" y="5728"/>
                      <a:pt x="20157" y="9510"/>
                    </a:cubicBezTo>
                  </a:path>
                  <a:path w="20158" h="17270" stroke="0" extrusionOk="0">
                    <a:moveTo>
                      <a:pt x="12973" y="-1"/>
                    </a:moveTo>
                    <a:cubicBezTo>
                      <a:pt x="16212" y="2433"/>
                      <a:pt x="18702" y="5728"/>
                      <a:pt x="20157" y="9510"/>
                    </a:cubicBezTo>
                    <a:lnTo>
                      <a:pt x="0" y="17270"/>
                    </a:lnTo>
                    <a:lnTo>
                      <a:pt x="12973"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7436" name="Group 29"/>
              <p:cNvGrpSpPr>
                <a:grpSpLocks/>
              </p:cNvGrpSpPr>
              <p:nvPr/>
            </p:nvGrpSpPr>
            <p:grpSpPr bwMode="auto">
              <a:xfrm>
                <a:off x="3875" y="1246"/>
                <a:ext cx="1121" cy="2554"/>
                <a:chOff x="3875" y="1246"/>
                <a:chExt cx="1121" cy="2554"/>
              </a:xfrm>
            </p:grpSpPr>
            <p:sp>
              <p:nvSpPr>
                <p:cNvPr id="17437" name="Arc 30"/>
                <p:cNvSpPr>
                  <a:spLocks/>
                </p:cNvSpPr>
                <p:nvPr/>
              </p:nvSpPr>
              <p:spPr bwMode="auto">
                <a:xfrm rot="-5400000">
                  <a:off x="3716" y="3441"/>
                  <a:ext cx="518" cy="199"/>
                </a:xfrm>
                <a:custGeom>
                  <a:avLst/>
                  <a:gdLst>
                    <a:gd name="T0" fmla="*/ 0 w 18846"/>
                    <a:gd name="T1" fmla="*/ 0 h 21600"/>
                    <a:gd name="T2" fmla="*/ 0 w 18846"/>
                    <a:gd name="T3" fmla="*/ 0 h 21600"/>
                    <a:gd name="T4" fmla="*/ 0 w 18846"/>
                    <a:gd name="T5" fmla="*/ 0 h 21600"/>
                    <a:gd name="T6" fmla="*/ 0 60000 65536"/>
                    <a:gd name="T7" fmla="*/ 0 60000 65536"/>
                    <a:gd name="T8" fmla="*/ 0 60000 65536"/>
                    <a:gd name="T9" fmla="*/ 0 w 18846"/>
                    <a:gd name="T10" fmla="*/ 0 h 21600"/>
                    <a:gd name="T11" fmla="*/ 18846 w 18846"/>
                    <a:gd name="T12" fmla="*/ 21600 h 21600"/>
                  </a:gdLst>
                  <a:ahLst/>
                  <a:cxnLst>
                    <a:cxn ang="T6">
                      <a:pos x="T0" y="T1"/>
                    </a:cxn>
                    <a:cxn ang="T7">
                      <a:pos x="T2" y="T3"/>
                    </a:cxn>
                    <a:cxn ang="T8">
                      <a:pos x="T4" y="T5"/>
                    </a:cxn>
                  </a:cxnLst>
                  <a:rect l="T9" t="T10" r="T11" b="T12"/>
                  <a:pathLst>
                    <a:path w="18846" h="21600" fill="none" extrusionOk="0">
                      <a:moveTo>
                        <a:pt x="-1" y="0"/>
                      </a:moveTo>
                      <a:cubicBezTo>
                        <a:pt x="7818" y="0"/>
                        <a:pt x="15025" y="4224"/>
                        <a:pt x="18846" y="11045"/>
                      </a:cubicBezTo>
                    </a:path>
                    <a:path w="18846" h="21600" stroke="0" extrusionOk="0">
                      <a:moveTo>
                        <a:pt x="-1" y="0"/>
                      </a:moveTo>
                      <a:cubicBezTo>
                        <a:pt x="7818" y="0"/>
                        <a:pt x="15025" y="4224"/>
                        <a:pt x="18846" y="11045"/>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8" name="Line 31"/>
                <p:cNvSpPr>
                  <a:spLocks noChangeShapeType="1"/>
                </p:cNvSpPr>
                <p:nvPr/>
              </p:nvSpPr>
              <p:spPr bwMode="auto">
                <a:xfrm flipV="1">
                  <a:off x="3974" y="3015"/>
                  <a:ext cx="213" cy="2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32"/>
                <p:cNvSpPr>
                  <a:spLocks noChangeShapeType="1"/>
                </p:cNvSpPr>
                <p:nvPr/>
              </p:nvSpPr>
              <p:spPr bwMode="auto">
                <a:xfrm flipV="1">
                  <a:off x="4272" y="1767"/>
                  <a:ext cx="183" cy="10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Arc 33"/>
                <p:cNvSpPr>
                  <a:spLocks/>
                </p:cNvSpPr>
                <p:nvPr/>
              </p:nvSpPr>
              <p:spPr bwMode="auto">
                <a:xfrm rot="-5400000">
                  <a:off x="4293" y="1403"/>
                  <a:ext cx="859" cy="546"/>
                </a:xfrm>
                <a:custGeom>
                  <a:avLst/>
                  <a:gdLst>
                    <a:gd name="T0" fmla="*/ 0 w 21012"/>
                    <a:gd name="T1" fmla="*/ 0 h 20148"/>
                    <a:gd name="T2" fmla="*/ 0 w 21012"/>
                    <a:gd name="T3" fmla="*/ 0 h 20148"/>
                    <a:gd name="T4" fmla="*/ 0 w 21012"/>
                    <a:gd name="T5" fmla="*/ 0 h 20148"/>
                    <a:gd name="T6" fmla="*/ 0 60000 65536"/>
                    <a:gd name="T7" fmla="*/ 0 60000 65536"/>
                    <a:gd name="T8" fmla="*/ 0 60000 65536"/>
                    <a:gd name="T9" fmla="*/ 0 w 21012"/>
                    <a:gd name="T10" fmla="*/ 0 h 20148"/>
                    <a:gd name="T11" fmla="*/ 21012 w 21012"/>
                    <a:gd name="T12" fmla="*/ 20148 h 20148"/>
                  </a:gdLst>
                  <a:ahLst/>
                  <a:cxnLst>
                    <a:cxn ang="T6">
                      <a:pos x="T0" y="T1"/>
                    </a:cxn>
                    <a:cxn ang="T7">
                      <a:pos x="T2" y="T3"/>
                    </a:cxn>
                    <a:cxn ang="T8">
                      <a:pos x="T4" y="T5"/>
                    </a:cxn>
                  </a:cxnLst>
                  <a:rect l="T9" t="T10" r="T11" b="T12"/>
                  <a:pathLst>
                    <a:path w="21012" h="20148" fill="none" extrusionOk="0">
                      <a:moveTo>
                        <a:pt x="7785" y="-1"/>
                      </a:moveTo>
                      <a:cubicBezTo>
                        <a:pt x="14417" y="2562"/>
                        <a:pt x="19363" y="8224"/>
                        <a:pt x="21011" y="15141"/>
                      </a:cubicBezTo>
                    </a:path>
                    <a:path w="21012" h="20148" stroke="0" extrusionOk="0">
                      <a:moveTo>
                        <a:pt x="7785" y="-1"/>
                      </a:moveTo>
                      <a:cubicBezTo>
                        <a:pt x="14417" y="2562"/>
                        <a:pt x="19363" y="8224"/>
                        <a:pt x="21011" y="15141"/>
                      </a:cubicBezTo>
                      <a:lnTo>
                        <a:pt x="0" y="20148"/>
                      </a:lnTo>
                      <a:lnTo>
                        <a:pt x="7785" y="-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7425" name="Line 34"/>
            <p:cNvSpPr>
              <a:spLocks noChangeShapeType="1"/>
            </p:cNvSpPr>
            <p:nvPr/>
          </p:nvSpPr>
          <p:spPr bwMode="auto">
            <a:xfrm>
              <a:off x="7215868" y="3135313"/>
              <a:ext cx="0" cy="14636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6" name="Text Box 35"/>
            <p:cNvSpPr txBox="1">
              <a:spLocks noChangeArrowheads="1"/>
            </p:cNvSpPr>
            <p:nvPr/>
          </p:nvSpPr>
          <p:spPr bwMode="auto">
            <a:xfrm>
              <a:off x="7307943" y="3246438"/>
              <a:ext cx="152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Exponential increase in current</a:t>
              </a:r>
            </a:p>
          </p:txBody>
        </p:sp>
        <p:sp>
          <p:nvSpPr>
            <p:cNvPr id="17427" name="Arc 36"/>
            <p:cNvSpPr>
              <a:spLocks/>
            </p:cNvSpPr>
            <p:nvPr/>
          </p:nvSpPr>
          <p:spPr bwMode="auto">
            <a:xfrm flipH="1">
              <a:off x="7065056" y="2528888"/>
              <a:ext cx="681038" cy="109538"/>
            </a:xfrm>
            <a:custGeom>
              <a:avLst/>
              <a:gdLst>
                <a:gd name="T0" fmla="*/ 2147483647 w 20993"/>
                <a:gd name="T1" fmla="*/ 0 h 17762"/>
                <a:gd name="T2" fmla="*/ 2147483647 w 20993"/>
                <a:gd name="T3" fmla="*/ 2147483647 h 17762"/>
                <a:gd name="T4" fmla="*/ 0 w 20993"/>
                <a:gd name="T5" fmla="*/ 2147483647 h 17762"/>
                <a:gd name="T6" fmla="*/ 0 60000 65536"/>
                <a:gd name="T7" fmla="*/ 0 60000 65536"/>
                <a:gd name="T8" fmla="*/ 0 60000 65536"/>
                <a:gd name="T9" fmla="*/ 0 w 20993"/>
                <a:gd name="T10" fmla="*/ 0 h 17762"/>
                <a:gd name="T11" fmla="*/ 20993 w 20993"/>
                <a:gd name="T12" fmla="*/ 17762 h 17762"/>
              </a:gdLst>
              <a:ahLst/>
              <a:cxnLst>
                <a:cxn ang="T6">
                  <a:pos x="T0" y="T1"/>
                </a:cxn>
                <a:cxn ang="T7">
                  <a:pos x="T2" y="T3"/>
                </a:cxn>
                <a:cxn ang="T8">
                  <a:pos x="T4" y="T5"/>
                </a:cxn>
              </a:cxnLst>
              <a:rect l="T9" t="T10" r="T11" b="T12"/>
              <a:pathLst>
                <a:path w="20993" h="17762" fill="none" extrusionOk="0">
                  <a:moveTo>
                    <a:pt x="12291" y="-1"/>
                  </a:moveTo>
                  <a:cubicBezTo>
                    <a:pt x="16648" y="3015"/>
                    <a:pt x="19745" y="7526"/>
                    <a:pt x="20992" y="12676"/>
                  </a:cubicBezTo>
                </a:path>
                <a:path w="20993" h="17762" stroke="0" extrusionOk="0">
                  <a:moveTo>
                    <a:pt x="12291" y="-1"/>
                  </a:moveTo>
                  <a:cubicBezTo>
                    <a:pt x="16648" y="3015"/>
                    <a:pt x="19745" y="7526"/>
                    <a:pt x="20992" y="12676"/>
                  </a:cubicBezTo>
                  <a:lnTo>
                    <a:pt x="0" y="17762"/>
                  </a:lnTo>
                  <a:lnTo>
                    <a:pt x="12291" y="-1"/>
                  </a:lnTo>
                  <a:close/>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28" name="Object 28"/>
            <p:cNvGraphicFramePr>
              <a:graphicFrameLocks noChangeAspect="1"/>
            </p:cNvGraphicFramePr>
            <p:nvPr/>
          </p:nvGraphicFramePr>
          <p:xfrm>
            <a:off x="7137400" y="1563008"/>
            <a:ext cx="1481138" cy="612775"/>
          </p:xfrm>
          <a:graphic>
            <a:graphicData uri="http://schemas.openxmlformats.org/presentationml/2006/ole">
              <mc:AlternateContent xmlns:mc="http://schemas.openxmlformats.org/markup-compatibility/2006">
                <mc:Choice xmlns:v="urn:schemas-microsoft-com:vml" Requires="v">
                  <p:oleObj spid="_x0000_s17487" name="Equation" r:id="rId8" imgW="1167893" imgH="482391" progId="Equation.3">
                    <p:embed/>
                  </p:oleObj>
                </mc:Choice>
                <mc:Fallback>
                  <p:oleObj name="Equation" r:id="rId8" imgW="1167893" imgH="482391"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7400" y="1563008"/>
                          <a:ext cx="148113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9" name="Text Box 35"/>
            <p:cNvSpPr txBox="1">
              <a:spLocks noChangeArrowheads="1"/>
            </p:cNvSpPr>
            <p:nvPr/>
          </p:nvSpPr>
          <p:spPr bwMode="auto">
            <a:xfrm>
              <a:off x="7431314" y="2194151"/>
              <a:ext cx="71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n = 2</a:t>
              </a:r>
            </a:p>
          </p:txBody>
        </p:sp>
        <p:cxnSp>
          <p:nvCxnSpPr>
            <p:cNvPr id="40" name="Straight Connector 39"/>
            <p:cNvCxnSpPr/>
            <p:nvPr/>
          </p:nvCxnSpPr>
          <p:spPr>
            <a:xfrm rot="5400000">
              <a:off x="6639890" y="2414813"/>
              <a:ext cx="654152" cy="522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18059" y="3706450"/>
              <a:ext cx="2468946" cy="42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776896" y="4432035"/>
              <a:ext cx="949472" cy="790758"/>
            </a:xfrm>
            <a:prstGeom prst="line">
              <a:avLst/>
            </a:prstGeom>
          </p:spPr>
          <p:style>
            <a:lnRef idx="1">
              <a:schemeClr val="accent1"/>
            </a:lnRef>
            <a:fillRef idx="0">
              <a:schemeClr val="accent1"/>
            </a:fillRef>
            <a:effectRef idx="0">
              <a:schemeClr val="accent1"/>
            </a:effectRef>
            <a:fontRef idx="minor">
              <a:schemeClr val="tx1"/>
            </a:fontRef>
          </p:style>
        </p:cxnSp>
        <p:sp>
          <p:nvSpPr>
            <p:cNvPr id="17433" name="Text Box 35"/>
            <p:cNvSpPr txBox="1">
              <a:spLocks noChangeArrowheads="1"/>
            </p:cNvSpPr>
            <p:nvPr/>
          </p:nvSpPr>
          <p:spPr bwMode="auto">
            <a:xfrm>
              <a:off x="6582227" y="4422094"/>
              <a:ext cx="71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n = 2</a:t>
              </a:r>
            </a:p>
          </p:txBody>
        </p:sp>
        <p:sp>
          <p:nvSpPr>
            <p:cNvPr id="17434" name="Text Box 35"/>
            <p:cNvSpPr txBox="1">
              <a:spLocks noChangeArrowheads="1"/>
            </p:cNvSpPr>
            <p:nvPr/>
          </p:nvSpPr>
          <p:spPr bwMode="auto">
            <a:xfrm>
              <a:off x="6596742" y="3623808"/>
              <a:ext cx="71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n = 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1323"/>
                                        </p:tgtEl>
                                        <p:attrNameLst>
                                          <p:attrName>style.visibility</p:attrName>
                                        </p:attrNameLst>
                                      </p:cBhvr>
                                      <p:to>
                                        <p:strVal val="visible"/>
                                      </p:to>
                                    </p:set>
                                    <p:animEffect transition="in" filter="dissolve">
                                      <p:cBhvr>
                                        <p:cTn id="7" dur="500"/>
                                        <p:tgtEl>
                                          <p:spTgt spid="311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
          <p:cNvSpPr>
            <a:spLocks noGrp="1" noChangeArrowheads="1"/>
          </p:cNvSpPr>
          <p:nvPr>
            <p:ph type="ctrTitle"/>
          </p:nvPr>
        </p:nvSpPr>
        <p:spPr>
          <a:xfrm>
            <a:off x="468313" y="315913"/>
            <a:ext cx="7772400" cy="520700"/>
          </a:xfrm>
        </p:spPr>
        <p:txBody>
          <a:bodyPr/>
          <a:lstStyle/>
          <a:p>
            <a:pPr eaLnBrk="1" hangingPunct="1"/>
            <a:r>
              <a:rPr lang="en-GB" altLang="zh-CN" sz="2000" smtClean="0">
                <a:ea typeface="SimSun" pitchFamily="2" charset="-122"/>
              </a:rPr>
              <a:t>Electronic Circuits and Systems			   	EEE211</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8187B5D-08A0-4AA0-9CEC-77EE80CAAFAB}" type="slidenum">
              <a:rPr lang="en-GB" altLang="en-US" sz="1200" smtClean="0">
                <a:latin typeface="Garamond" pitchFamily="18" charset="0"/>
              </a:rPr>
              <a:pPr eaLnBrk="1" hangingPunct="1"/>
              <a:t>18</a:t>
            </a:fld>
            <a:endParaRPr lang="en-GB" altLang="en-US" sz="1200" smtClean="0">
              <a:latin typeface="Garamond" pitchFamily="18" charset="0"/>
            </a:endParaRPr>
          </a:p>
        </p:txBody>
      </p:sp>
      <p:sp>
        <p:nvSpPr>
          <p:cNvPr id="18436" name="Text Box 2"/>
          <p:cNvSpPr txBox="1">
            <a:spLocks noChangeArrowheads="1"/>
          </p:cNvSpPr>
          <p:nvPr/>
        </p:nvSpPr>
        <p:spPr bwMode="auto">
          <a:xfrm>
            <a:off x="276225" y="2979738"/>
            <a:ext cx="4745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Compare the real diode characteristic with an approximate ‘straight line’ characteristic</a:t>
            </a:r>
          </a:p>
        </p:txBody>
      </p:sp>
      <p:sp>
        <p:nvSpPr>
          <p:cNvPr id="18437" name="Text Box 5"/>
          <p:cNvSpPr txBox="1">
            <a:spLocks noChangeArrowheads="1"/>
          </p:cNvSpPr>
          <p:nvPr/>
        </p:nvSpPr>
        <p:spPr bwMode="auto">
          <a:xfrm>
            <a:off x="2324100" y="3803650"/>
            <a:ext cx="377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D</a:t>
            </a:r>
          </a:p>
        </p:txBody>
      </p:sp>
      <p:sp>
        <p:nvSpPr>
          <p:cNvPr id="18438" name="Text Box 6"/>
          <p:cNvSpPr txBox="1">
            <a:spLocks noChangeArrowheads="1"/>
          </p:cNvSpPr>
          <p:nvPr/>
        </p:nvSpPr>
        <p:spPr bwMode="auto">
          <a:xfrm>
            <a:off x="4054475" y="6134100"/>
            <a:ext cx="4175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D</a:t>
            </a:r>
            <a:endParaRPr lang="en-GB" altLang="zh-CN">
              <a:ea typeface="SimSun" pitchFamily="2" charset="-122"/>
            </a:endParaRPr>
          </a:p>
        </p:txBody>
      </p:sp>
      <p:sp>
        <p:nvSpPr>
          <p:cNvPr id="18439" name="Text Box 7"/>
          <p:cNvSpPr txBox="1">
            <a:spLocks noChangeArrowheads="1"/>
          </p:cNvSpPr>
          <p:nvPr/>
        </p:nvSpPr>
        <p:spPr bwMode="auto">
          <a:xfrm>
            <a:off x="2928938" y="6210300"/>
            <a:ext cx="496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l-GR" altLang="zh-CN">
                <a:latin typeface="Times New Roman" pitchFamily="18" charset="0"/>
                <a:cs typeface="Times New Roman" pitchFamily="18" charset="0"/>
              </a:rPr>
              <a:t>γ</a:t>
            </a:r>
          </a:p>
        </p:txBody>
      </p:sp>
      <p:sp>
        <p:nvSpPr>
          <p:cNvPr id="18440" name="Line 8"/>
          <p:cNvSpPr>
            <a:spLocks noChangeShapeType="1"/>
          </p:cNvSpPr>
          <p:nvPr/>
        </p:nvSpPr>
        <p:spPr bwMode="auto">
          <a:xfrm flipH="1">
            <a:off x="1258888" y="6042025"/>
            <a:ext cx="2922587" cy="0"/>
          </a:xfrm>
          <a:prstGeom prst="line">
            <a:avLst/>
          </a:prstGeom>
          <a:noFill/>
          <a:ln w="127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441" name="Line 9"/>
          <p:cNvSpPr>
            <a:spLocks noChangeShapeType="1"/>
          </p:cNvSpPr>
          <p:nvPr/>
        </p:nvSpPr>
        <p:spPr bwMode="auto">
          <a:xfrm>
            <a:off x="3052763" y="5973763"/>
            <a:ext cx="0"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Line 10"/>
          <p:cNvSpPr>
            <a:spLocks noChangeShapeType="1"/>
          </p:cNvSpPr>
          <p:nvPr/>
        </p:nvSpPr>
        <p:spPr bwMode="auto">
          <a:xfrm flipV="1">
            <a:off x="2460625" y="4194175"/>
            <a:ext cx="0" cy="207962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8443" name="Group 11"/>
          <p:cNvGrpSpPr>
            <a:grpSpLocks/>
          </p:cNvGrpSpPr>
          <p:nvPr/>
        </p:nvGrpSpPr>
        <p:grpSpPr bwMode="auto">
          <a:xfrm rot="519490">
            <a:off x="2516188" y="4349750"/>
            <a:ext cx="660400" cy="1747838"/>
            <a:chOff x="735" y="1425"/>
            <a:chExt cx="508" cy="1359"/>
          </a:xfrm>
        </p:grpSpPr>
        <p:sp>
          <p:nvSpPr>
            <p:cNvPr id="18457" name="Arc 12"/>
            <p:cNvSpPr>
              <a:spLocks/>
            </p:cNvSpPr>
            <p:nvPr/>
          </p:nvSpPr>
          <p:spPr bwMode="auto">
            <a:xfrm flipV="1">
              <a:off x="735" y="2585"/>
              <a:ext cx="413" cy="199"/>
            </a:xfrm>
            <a:custGeom>
              <a:avLst/>
              <a:gdLst>
                <a:gd name="T0" fmla="*/ 0 w 21384"/>
                <a:gd name="T1" fmla="*/ 0 h 21600"/>
                <a:gd name="T2" fmla="*/ 0 w 21384"/>
                <a:gd name="T3" fmla="*/ 0 h 21600"/>
                <a:gd name="T4" fmla="*/ 0 w 21384"/>
                <a:gd name="T5" fmla="*/ 0 h 21600"/>
                <a:gd name="T6" fmla="*/ 0 60000 65536"/>
                <a:gd name="T7" fmla="*/ 0 60000 65536"/>
                <a:gd name="T8" fmla="*/ 0 60000 65536"/>
                <a:gd name="T9" fmla="*/ 0 w 21384"/>
                <a:gd name="T10" fmla="*/ 0 h 21600"/>
                <a:gd name="T11" fmla="*/ 21384 w 21384"/>
                <a:gd name="T12" fmla="*/ 21600 h 21600"/>
              </a:gdLst>
              <a:ahLst/>
              <a:cxnLst>
                <a:cxn ang="T6">
                  <a:pos x="T0" y="T1"/>
                </a:cxn>
                <a:cxn ang="T7">
                  <a:pos x="T2" y="T3"/>
                </a:cxn>
                <a:cxn ang="T8">
                  <a:pos x="T4" y="T5"/>
                </a:cxn>
              </a:cxnLst>
              <a:rect l="T9" t="T10" r="T11" b="T12"/>
              <a:pathLst>
                <a:path w="21384" h="21600" fill="none" extrusionOk="0">
                  <a:moveTo>
                    <a:pt x="-1" y="0"/>
                  </a:moveTo>
                  <a:cubicBezTo>
                    <a:pt x="10752" y="0"/>
                    <a:pt x="19867" y="7908"/>
                    <a:pt x="21384" y="18553"/>
                  </a:cubicBezTo>
                </a:path>
                <a:path w="21384" h="21600" stroke="0" extrusionOk="0">
                  <a:moveTo>
                    <a:pt x="-1" y="0"/>
                  </a:moveTo>
                  <a:cubicBezTo>
                    <a:pt x="10752" y="0"/>
                    <a:pt x="19867" y="7908"/>
                    <a:pt x="21384" y="18553"/>
                  </a:cubicBezTo>
                  <a:lnTo>
                    <a:pt x="0" y="21600"/>
                  </a:lnTo>
                  <a:lnTo>
                    <a:pt x="-1" y="0"/>
                  </a:lnTo>
                  <a:close/>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8" name="Arc 13"/>
            <p:cNvSpPr>
              <a:spLocks/>
            </p:cNvSpPr>
            <p:nvPr/>
          </p:nvSpPr>
          <p:spPr bwMode="auto">
            <a:xfrm flipV="1">
              <a:off x="1108" y="1425"/>
              <a:ext cx="135" cy="1195"/>
            </a:xfrm>
            <a:custGeom>
              <a:avLst/>
              <a:gdLst>
                <a:gd name="T0" fmla="*/ 0 w 21600"/>
                <a:gd name="T1" fmla="*/ 0 h 20696"/>
                <a:gd name="T2" fmla="*/ 0 w 21600"/>
                <a:gd name="T3" fmla="*/ 0 h 20696"/>
                <a:gd name="T4" fmla="*/ 0 w 21600"/>
                <a:gd name="T5" fmla="*/ 0 h 20696"/>
                <a:gd name="T6" fmla="*/ 0 60000 65536"/>
                <a:gd name="T7" fmla="*/ 0 60000 65536"/>
                <a:gd name="T8" fmla="*/ 0 60000 65536"/>
                <a:gd name="T9" fmla="*/ 0 w 21600"/>
                <a:gd name="T10" fmla="*/ 0 h 20696"/>
                <a:gd name="T11" fmla="*/ 21600 w 21600"/>
                <a:gd name="T12" fmla="*/ 20696 h 20696"/>
              </a:gdLst>
              <a:ahLst/>
              <a:cxnLst>
                <a:cxn ang="T6">
                  <a:pos x="T0" y="T1"/>
                </a:cxn>
                <a:cxn ang="T7">
                  <a:pos x="T2" y="T3"/>
                </a:cxn>
                <a:cxn ang="T8">
                  <a:pos x="T4" y="T5"/>
                </a:cxn>
              </a:cxnLst>
              <a:rect l="T9" t="T10" r="T11" b="T12"/>
              <a:pathLst>
                <a:path w="21600" h="20696" fill="none" extrusionOk="0">
                  <a:moveTo>
                    <a:pt x="6184" y="0"/>
                  </a:moveTo>
                  <a:cubicBezTo>
                    <a:pt x="15332" y="2734"/>
                    <a:pt x="21600" y="11148"/>
                    <a:pt x="21600" y="20696"/>
                  </a:cubicBezTo>
                </a:path>
                <a:path w="21600" h="20696" stroke="0" extrusionOk="0">
                  <a:moveTo>
                    <a:pt x="6184" y="0"/>
                  </a:moveTo>
                  <a:cubicBezTo>
                    <a:pt x="15332" y="2734"/>
                    <a:pt x="21600" y="11148"/>
                    <a:pt x="21600" y="20696"/>
                  </a:cubicBezTo>
                  <a:lnTo>
                    <a:pt x="0" y="20696"/>
                  </a:lnTo>
                  <a:lnTo>
                    <a:pt x="6184" y="0"/>
                  </a:lnTo>
                  <a:close/>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8444" name="Line 15"/>
          <p:cNvSpPr>
            <a:spLocks noChangeShapeType="1"/>
          </p:cNvSpPr>
          <p:nvPr/>
        </p:nvSpPr>
        <p:spPr bwMode="auto">
          <a:xfrm>
            <a:off x="1343025" y="5654675"/>
            <a:ext cx="0" cy="387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16"/>
          <p:cNvSpPr>
            <a:spLocks noChangeShapeType="1"/>
          </p:cNvSpPr>
          <p:nvPr/>
        </p:nvSpPr>
        <p:spPr bwMode="auto">
          <a:xfrm flipV="1">
            <a:off x="1335088" y="6076950"/>
            <a:ext cx="0" cy="385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Text Box 17"/>
          <p:cNvSpPr txBox="1">
            <a:spLocks noChangeArrowheads="1"/>
          </p:cNvSpPr>
          <p:nvPr/>
        </p:nvSpPr>
        <p:spPr bwMode="auto">
          <a:xfrm>
            <a:off x="798513" y="5100638"/>
            <a:ext cx="1001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Neglect leakage</a:t>
            </a:r>
          </a:p>
        </p:txBody>
      </p:sp>
      <p:sp>
        <p:nvSpPr>
          <p:cNvPr id="18447" name="Line 20"/>
          <p:cNvSpPr>
            <a:spLocks noChangeShapeType="1"/>
          </p:cNvSpPr>
          <p:nvPr/>
        </p:nvSpPr>
        <p:spPr bwMode="auto">
          <a:xfrm flipH="1">
            <a:off x="3052763" y="4064000"/>
            <a:ext cx="342900" cy="199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1"/>
          <p:cNvSpPr>
            <a:spLocks noChangeShapeType="1"/>
          </p:cNvSpPr>
          <p:nvPr/>
        </p:nvSpPr>
        <p:spPr bwMode="auto">
          <a:xfrm flipH="1">
            <a:off x="1090613" y="6043613"/>
            <a:ext cx="1962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Text Box 22"/>
          <p:cNvSpPr txBox="1">
            <a:spLocks noChangeArrowheads="1"/>
          </p:cNvSpPr>
          <p:nvPr/>
        </p:nvSpPr>
        <p:spPr bwMode="auto">
          <a:xfrm>
            <a:off x="3454400" y="4264025"/>
            <a:ext cx="1490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Approximate with a straight line, slope 1/R</a:t>
            </a:r>
            <a:r>
              <a:rPr lang="en-GB" altLang="zh-CN" sz="1400" i="1" baseline="-25000">
                <a:ea typeface="SimSun" pitchFamily="2" charset="-122"/>
              </a:rPr>
              <a:t>d</a:t>
            </a:r>
          </a:p>
        </p:txBody>
      </p:sp>
      <p:sp>
        <p:nvSpPr>
          <p:cNvPr id="18450" name="Text Box 23"/>
          <p:cNvSpPr txBox="1">
            <a:spLocks noChangeArrowheads="1"/>
          </p:cNvSpPr>
          <p:nvPr/>
        </p:nvSpPr>
        <p:spPr bwMode="auto">
          <a:xfrm>
            <a:off x="3257550" y="6532563"/>
            <a:ext cx="16192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‘Turn-on’ voltage</a:t>
            </a:r>
          </a:p>
        </p:txBody>
      </p:sp>
      <p:sp>
        <p:nvSpPr>
          <p:cNvPr id="18451" name="Line 24"/>
          <p:cNvSpPr>
            <a:spLocks noChangeShapeType="1"/>
          </p:cNvSpPr>
          <p:nvPr/>
        </p:nvSpPr>
        <p:spPr bwMode="auto">
          <a:xfrm flipH="1">
            <a:off x="3227388" y="4962525"/>
            <a:ext cx="436562" cy="133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25"/>
          <p:cNvSpPr>
            <a:spLocks noChangeShapeType="1"/>
          </p:cNvSpPr>
          <p:nvPr/>
        </p:nvSpPr>
        <p:spPr bwMode="auto">
          <a:xfrm flipH="1" flipV="1">
            <a:off x="3095625" y="6086475"/>
            <a:ext cx="530225" cy="4429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Text Box 26"/>
          <p:cNvSpPr txBox="1">
            <a:spLocks noChangeArrowheads="1"/>
          </p:cNvSpPr>
          <p:nvPr/>
        </p:nvSpPr>
        <p:spPr bwMode="auto">
          <a:xfrm>
            <a:off x="5235575" y="2943225"/>
            <a:ext cx="36830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0700" indent="-1790700"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b="1">
                <a:ea typeface="SimSun" pitchFamily="2" charset="-122"/>
              </a:rPr>
              <a:t>Typical values for V</a:t>
            </a:r>
            <a:r>
              <a:rPr lang="el-GR" altLang="zh-CN" b="1">
                <a:latin typeface="Times New Roman" pitchFamily="18" charset="0"/>
                <a:cs typeface="Times New Roman" pitchFamily="18" charset="0"/>
              </a:rPr>
              <a:t>γ</a:t>
            </a:r>
            <a:r>
              <a:rPr lang="en-GB" altLang="zh-CN">
                <a:ea typeface="SimSun" pitchFamily="2" charset="-122"/>
              </a:rPr>
              <a:t> </a:t>
            </a:r>
          </a:p>
          <a:p>
            <a:pPr>
              <a:spcBef>
                <a:spcPct val="50000"/>
              </a:spcBef>
            </a:pPr>
            <a:r>
              <a:rPr lang="en-GB" altLang="zh-CN">
                <a:ea typeface="SimSun" pitchFamily="2" charset="-122"/>
              </a:rPr>
              <a:t>(N.B. varies with diode size and temp):</a:t>
            </a:r>
          </a:p>
          <a:p>
            <a:pPr>
              <a:spcBef>
                <a:spcPct val="50000"/>
              </a:spcBef>
            </a:pPr>
            <a:r>
              <a:rPr lang="en-GB" altLang="zh-CN">
                <a:ea typeface="SimSun" pitchFamily="2" charset="-122"/>
              </a:rPr>
              <a:t>Material	turn-on voltage</a:t>
            </a:r>
          </a:p>
          <a:p>
            <a:pPr>
              <a:spcBef>
                <a:spcPct val="50000"/>
              </a:spcBef>
            </a:pPr>
            <a:r>
              <a:rPr lang="en-GB" altLang="zh-CN">
                <a:ea typeface="SimSun" pitchFamily="2" charset="-122"/>
              </a:rPr>
              <a:t>Ge	0.3</a:t>
            </a:r>
          </a:p>
          <a:p>
            <a:pPr>
              <a:spcBef>
                <a:spcPct val="50000"/>
              </a:spcBef>
            </a:pPr>
            <a:r>
              <a:rPr lang="en-GB" altLang="zh-CN">
                <a:ea typeface="SimSun" pitchFamily="2" charset="-122"/>
              </a:rPr>
              <a:t>Si  	0.7</a:t>
            </a:r>
          </a:p>
          <a:p>
            <a:pPr>
              <a:spcBef>
                <a:spcPct val="50000"/>
              </a:spcBef>
            </a:pPr>
            <a:r>
              <a:rPr lang="en-GB" altLang="zh-CN">
                <a:ea typeface="SimSun" pitchFamily="2" charset="-122"/>
              </a:rPr>
              <a:t>GaAs	1.1</a:t>
            </a:r>
          </a:p>
          <a:p>
            <a:pPr>
              <a:spcBef>
                <a:spcPct val="50000"/>
              </a:spcBef>
            </a:pPr>
            <a:r>
              <a:rPr lang="en-GB" altLang="zh-CN">
                <a:ea typeface="SimSun" pitchFamily="2" charset="-122"/>
              </a:rPr>
              <a:t>GaAsP	2.1</a:t>
            </a:r>
            <a:endParaRPr lang="el-GR" altLang="zh-CN">
              <a:latin typeface="Times New Roman" pitchFamily="18" charset="0"/>
              <a:cs typeface="Times New Roman" pitchFamily="18" charset="0"/>
            </a:endParaRPr>
          </a:p>
        </p:txBody>
      </p:sp>
      <p:sp>
        <p:nvSpPr>
          <p:cNvPr id="18454" name="Text Box 27"/>
          <p:cNvSpPr txBox="1">
            <a:spLocks noChangeArrowheads="1"/>
          </p:cNvSpPr>
          <p:nvPr/>
        </p:nvSpPr>
        <p:spPr bwMode="auto">
          <a:xfrm>
            <a:off x="3263900" y="5616575"/>
            <a:ext cx="412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R</a:t>
            </a:r>
            <a:r>
              <a:rPr lang="en-GB" altLang="zh-CN" baseline="-25000">
                <a:ea typeface="SimSun" pitchFamily="2" charset="-122"/>
              </a:rPr>
              <a:t>d</a:t>
            </a:r>
            <a:r>
              <a:rPr lang="en-GB" altLang="zh-CN">
                <a:ea typeface="SimSun" pitchFamily="2" charset="-122"/>
              </a:rPr>
              <a:t> is usually a few ohms (often neglected)</a:t>
            </a:r>
          </a:p>
        </p:txBody>
      </p:sp>
      <p:sp>
        <p:nvSpPr>
          <p:cNvPr id="18455" name="Text Box 28"/>
          <p:cNvSpPr txBox="1">
            <a:spLocks noChangeArrowheads="1"/>
          </p:cNvSpPr>
          <p:nvPr/>
        </p:nvSpPr>
        <p:spPr bwMode="auto">
          <a:xfrm>
            <a:off x="304800" y="836613"/>
            <a:ext cx="88392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1800">
                <a:ea typeface="SimSun" pitchFamily="2" charset="-122"/>
              </a:rPr>
              <a:t>In most electronic circuits, it is sufficiently accurate to replace the diode with an </a:t>
            </a:r>
            <a:r>
              <a:rPr lang="en-GB" altLang="zh-CN" sz="1800" b="1" i="1" u="sng">
                <a:ea typeface="SimSun" pitchFamily="2" charset="-122"/>
              </a:rPr>
              <a:t>equivalent circuit </a:t>
            </a:r>
            <a:r>
              <a:rPr lang="en-GB" altLang="zh-CN" sz="1800" b="1" i="1">
                <a:ea typeface="SimSun" pitchFamily="2" charset="-122"/>
              </a:rPr>
              <a:t>made up from linear components, that reproduces the actual electrical characteristic of the diode.</a:t>
            </a:r>
            <a:endParaRPr lang="en-GB" altLang="zh-CN" sz="1800">
              <a:ea typeface="SimSun" pitchFamily="2" charset="-122"/>
            </a:endParaRPr>
          </a:p>
          <a:p>
            <a:pPr>
              <a:spcBef>
                <a:spcPct val="50000"/>
              </a:spcBef>
            </a:pPr>
            <a:r>
              <a:rPr lang="en-GB" altLang="zh-CN" sz="1800">
                <a:ea typeface="SimSun" pitchFamily="2" charset="-122"/>
              </a:rPr>
              <a:t>NB we may need to be careful </a:t>
            </a:r>
            <a:r>
              <a:rPr lang="en-GB" altLang="zh-CN" sz="1800" b="1" i="1" u="sng">
                <a:ea typeface="SimSun" pitchFamily="2" charset="-122"/>
              </a:rPr>
              <a:t>not</a:t>
            </a:r>
            <a:r>
              <a:rPr lang="en-GB" altLang="zh-CN" sz="1800">
                <a:ea typeface="SimSun" pitchFamily="2" charset="-122"/>
              </a:rPr>
              <a:t> to use the equivalent circuit model if high accuracy is required or the circuit is conducting either very low or very high currents. In these cases a computer analysis using (for example) Pspice will be needed. </a:t>
            </a:r>
            <a:endParaRPr lang="el-GR" altLang="zh-CN" sz="1800">
              <a:cs typeface="Times New Roman" pitchFamily="18" charset="0"/>
            </a:endParaRPr>
          </a:p>
        </p:txBody>
      </p:sp>
      <p:cxnSp>
        <p:nvCxnSpPr>
          <p:cNvPr id="34" name="Straight Connector 33"/>
          <p:cNvCxnSpPr/>
          <p:nvPr/>
        </p:nvCxnSpPr>
        <p:spPr>
          <a:xfrm rot="10800000" flipV="1">
            <a:off x="1058863" y="6053138"/>
            <a:ext cx="1422400" cy="57150"/>
          </a:xfrm>
          <a:prstGeom prst="line">
            <a:avLst/>
          </a:prstGeom>
          <a:ln w="25400">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1E6BA8E2-F139-4DDB-B741-6DCF8B8CCDF9}" type="slidenum">
              <a:rPr lang="en-GB" altLang="en-US" sz="1200" smtClean="0">
                <a:latin typeface="Garamond" pitchFamily="18" charset="0"/>
              </a:rPr>
              <a:pPr eaLnBrk="1" hangingPunct="1"/>
              <a:t>19</a:t>
            </a:fld>
            <a:endParaRPr lang="en-GB" altLang="en-US" sz="1200" smtClean="0">
              <a:latin typeface="Garamond" pitchFamily="18" charset="0"/>
            </a:endParaRPr>
          </a:p>
        </p:txBody>
      </p:sp>
      <p:sp>
        <p:nvSpPr>
          <p:cNvPr id="19459" name="Text Box 2"/>
          <p:cNvSpPr txBox="1">
            <a:spLocks noChangeArrowheads="1"/>
          </p:cNvSpPr>
          <p:nvPr/>
        </p:nvSpPr>
        <p:spPr bwMode="auto">
          <a:xfrm>
            <a:off x="355600" y="920750"/>
            <a:ext cx="84375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To create the equivalent circuit, we represent the real diode as a perfect diode but with added circuit components that take into account the differences between the characteristics of the real diode and a perfect diode. This is known as a ‘piece-wise linear’ equivalent circuit model of the diode.</a:t>
            </a:r>
          </a:p>
        </p:txBody>
      </p:sp>
      <p:sp>
        <p:nvSpPr>
          <p:cNvPr id="19460" name="Text Box 5"/>
          <p:cNvSpPr txBox="1">
            <a:spLocks noChangeArrowheads="1"/>
          </p:cNvSpPr>
          <p:nvPr/>
        </p:nvSpPr>
        <p:spPr bwMode="auto">
          <a:xfrm>
            <a:off x="1714500" y="2073275"/>
            <a:ext cx="366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I</a:t>
            </a:r>
            <a:r>
              <a:rPr lang="en-GB" altLang="zh-CN" baseline="-25000">
                <a:ea typeface="SimSun" pitchFamily="2" charset="-122"/>
              </a:rPr>
              <a:t>D</a:t>
            </a:r>
          </a:p>
        </p:txBody>
      </p:sp>
      <p:sp>
        <p:nvSpPr>
          <p:cNvPr id="19461" name="Text Box 6"/>
          <p:cNvSpPr txBox="1">
            <a:spLocks noChangeArrowheads="1"/>
          </p:cNvSpPr>
          <p:nvPr/>
        </p:nvSpPr>
        <p:spPr bwMode="auto">
          <a:xfrm>
            <a:off x="3390900" y="4354513"/>
            <a:ext cx="519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n-GB" altLang="zh-CN" baseline="-25000">
                <a:ea typeface="SimSun" pitchFamily="2" charset="-122"/>
              </a:rPr>
              <a:t>D</a:t>
            </a:r>
            <a:endParaRPr lang="en-GB" altLang="zh-CN">
              <a:ea typeface="SimSun" pitchFamily="2" charset="-122"/>
            </a:endParaRPr>
          </a:p>
        </p:txBody>
      </p:sp>
      <p:sp>
        <p:nvSpPr>
          <p:cNvPr id="19462" name="Text Box 7"/>
          <p:cNvSpPr txBox="1">
            <a:spLocks noChangeArrowheads="1"/>
          </p:cNvSpPr>
          <p:nvPr/>
        </p:nvSpPr>
        <p:spPr bwMode="auto">
          <a:xfrm>
            <a:off x="2198688" y="4427538"/>
            <a:ext cx="455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t>
            </a:r>
            <a:r>
              <a:rPr lang="el-GR" altLang="zh-CN">
                <a:latin typeface="Times New Roman" pitchFamily="18" charset="0"/>
                <a:cs typeface="Times New Roman" pitchFamily="18" charset="0"/>
              </a:rPr>
              <a:t>γ</a:t>
            </a:r>
          </a:p>
        </p:txBody>
      </p:sp>
      <p:sp>
        <p:nvSpPr>
          <p:cNvPr id="19463" name="Line 8"/>
          <p:cNvSpPr>
            <a:spLocks noChangeShapeType="1"/>
          </p:cNvSpPr>
          <p:nvPr/>
        </p:nvSpPr>
        <p:spPr bwMode="auto">
          <a:xfrm flipH="1">
            <a:off x="682625" y="4262438"/>
            <a:ext cx="2830513" cy="0"/>
          </a:xfrm>
          <a:prstGeom prst="line">
            <a:avLst/>
          </a:prstGeom>
          <a:noFill/>
          <a:ln w="12700">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9464" name="Line 9"/>
          <p:cNvSpPr>
            <a:spLocks noChangeShapeType="1"/>
          </p:cNvSpPr>
          <p:nvPr/>
        </p:nvSpPr>
        <p:spPr bwMode="auto">
          <a:xfrm>
            <a:off x="2419350" y="4195763"/>
            <a:ext cx="0" cy="195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Line 10"/>
          <p:cNvSpPr>
            <a:spLocks noChangeShapeType="1"/>
          </p:cNvSpPr>
          <p:nvPr/>
        </p:nvSpPr>
        <p:spPr bwMode="auto">
          <a:xfrm flipV="1">
            <a:off x="1846263" y="2455863"/>
            <a:ext cx="0" cy="203358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9466" name="Group 11"/>
          <p:cNvGrpSpPr>
            <a:grpSpLocks/>
          </p:cNvGrpSpPr>
          <p:nvPr/>
        </p:nvGrpSpPr>
        <p:grpSpPr bwMode="auto">
          <a:xfrm rot="463958">
            <a:off x="1811338" y="2362200"/>
            <a:ext cx="719137" cy="1958975"/>
            <a:chOff x="735" y="1425"/>
            <a:chExt cx="508" cy="1359"/>
          </a:xfrm>
        </p:grpSpPr>
        <p:sp>
          <p:nvSpPr>
            <p:cNvPr id="19524" name="Arc 12"/>
            <p:cNvSpPr>
              <a:spLocks/>
            </p:cNvSpPr>
            <p:nvPr/>
          </p:nvSpPr>
          <p:spPr bwMode="auto">
            <a:xfrm flipV="1">
              <a:off x="735" y="2585"/>
              <a:ext cx="413" cy="199"/>
            </a:xfrm>
            <a:custGeom>
              <a:avLst/>
              <a:gdLst>
                <a:gd name="T0" fmla="*/ 0 w 21384"/>
                <a:gd name="T1" fmla="*/ 0 h 21600"/>
                <a:gd name="T2" fmla="*/ 0 w 21384"/>
                <a:gd name="T3" fmla="*/ 0 h 21600"/>
                <a:gd name="T4" fmla="*/ 0 w 21384"/>
                <a:gd name="T5" fmla="*/ 0 h 21600"/>
                <a:gd name="T6" fmla="*/ 0 60000 65536"/>
                <a:gd name="T7" fmla="*/ 0 60000 65536"/>
                <a:gd name="T8" fmla="*/ 0 60000 65536"/>
                <a:gd name="T9" fmla="*/ 0 w 21384"/>
                <a:gd name="T10" fmla="*/ 0 h 21600"/>
                <a:gd name="T11" fmla="*/ 21384 w 21384"/>
                <a:gd name="T12" fmla="*/ 21600 h 21600"/>
              </a:gdLst>
              <a:ahLst/>
              <a:cxnLst>
                <a:cxn ang="T6">
                  <a:pos x="T0" y="T1"/>
                </a:cxn>
                <a:cxn ang="T7">
                  <a:pos x="T2" y="T3"/>
                </a:cxn>
                <a:cxn ang="T8">
                  <a:pos x="T4" y="T5"/>
                </a:cxn>
              </a:cxnLst>
              <a:rect l="T9" t="T10" r="T11" b="T12"/>
              <a:pathLst>
                <a:path w="21384" h="21600" fill="none" extrusionOk="0">
                  <a:moveTo>
                    <a:pt x="-1" y="0"/>
                  </a:moveTo>
                  <a:cubicBezTo>
                    <a:pt x="10752" y="0"/>
                    <a:pt x="19867" y="7908"/>
                    <a:pt x="21384" y="18553"/>
                  </a:cubicBezTo>
                </a:path>
                <a:path w="21384" h="21600" stroke="0" extrusionOk="0">
                  <a:moveTo>
                    <a:pt x="-1" y="0"/>
                  </a:moveTo>
                  <a:cubicBezTo>
                    <a:pt x="10752" y="0"/>
                    <a:pt x="19867" y="7908"/>
                    <a:pt x="21384" y="18553"/>
                  </a:cubicBezTo>
                  <a:lnTo>
                    <a:pt x="0" y="21600"/>
                  </a:lnTo>
                  <a:lnTo>
                    <a:pt x="-1" y="0"/>
                  </a:lnTo>
                  <a:close/>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25" name="Arc 13"/>
            <p:cNvSpPr>
              <a:spLocks/>
            </p:cNvSpPr>
            <p:nvPr/>
          </p:nvSpPr>
          <p:spPr bwMode="auto">
            <a:xfrm flipV="1">
              <a:off x="1108" y="1425"/>
              <a:ext cx="135" cy="1195"/>
            </a:xfrm>
            <a:custGeom>
              <a:avLst/>
              <a:gdLst>
                <a:gd name="T0" fmla="*/ 0 w 21600"/>
                <a:gd name="T1" fmla="*/ 0 h 20696"/>
                <a:gd name="T2" fmla="*/ 0 w 21600"/>
                <a:gd name="T3" fmla="*/ 0 h 20696"/>
                <a:gd name="T4" fmla="*/ 0 w 21600"/>
                <a:gd name="T5" fmla="*/ 0 h 20696"/>
                <a:gd name="T6" fmla="*/ 0 60000 65536"/>
                <a:gd name="T7" fmla="*/ 0 60000 65536"/>
                <a:gd name="T8" fmla="*/ 0 60000 65536"/>
                <a:gd name="T9" fmla="*/ 0 w 21600"/>
                <a:gd name="T10" fmla="*/ 0 h 20696"/>
                <a:gd name="T11" fmla="*/ 21600 w 21600"/>
                <a:gd name="T12" fmla="*/ 20696 h 20696"/>
              </a:gdLst>
              <a:ahLst/>
              <a:cxnLst>
                <a:cxn ang="T6">
                  <a:pos x="T0" y="T1"/>
                </a:cxn>
                <a:cxn ang="T7">
                  <a:pos x="T2" y="T3"/>
                </a:cxn>
                <a:cxn ang="T8">
                  <a:pos x="T4" y="T5"/>
                </a:cxn>
              </a:cxnLst>
              <a:rect l="T9" t="T10" r="T11" b="T12"/>
              <a:pathLst>
                <a:path w="21600" h="20696" fill="none" extrusionOk="0">
                  <a:moveTo>
                    <a:pt x="6184" y="0"/>
                  </a:moveTo>
                  <a:cubicBezTo>
                    <a:pt x="15332" y="2734"/>
                    <a:pt x="21600" y="11148"/>
                    <a:pt x="21600" y="20696"/>
                  </a:cubicBezTo>
                </a:path>
                <a:path w="21600" h="20696" stroke="0" extrusionOk="0">
                  <a:moveTo>
                    <a:pt x="6184" y="0"/>
                  </a:moveTo>
                  <a:cubicBezTo>
                    <a:pt x="15332" y="2734"/>
                    <a:pt x="21600" y="11148"/>
                    <a:pt x="21600" y="20696"/>
                  </a:cubicBezTo>
                  <a:lnTo>
                    <a:pt x="0" y="20696"/>
                  </a:lnTo>
                  <a:lnTo>
                    <a:pt x="6184" y="0"/>
                  </a:lnTo>
                  <a:close/>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467" name="Arc 14"/>
          <p:cNvSpPr>
            <a:spLocks/>
          </p:cNvSpPr>
          <p:nvPr/>
        </p:nvSpPr>
        <p:spPr bwMode="auto">
          <a:xfrm flipH="1">
            <a:off x="479425" y="4270375"/>
            <a:ext cx="1371600" cy="14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8" name="Line 15"/>
          <p:cNvSpPr>
            <a:spLocks noChangeShapeType="1"/>
          </p:cNvSpPr>
          <p:nvPr/>
        </p:nvSpPr>
        <p:spPr bwMode="auto">
          <a:xfrm>
            <a:off x="763588" y="3883025"/>
            <a:ext cx="0" cy="379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Line 16"/>
          <p:cNvSpPr>
            <a:spLocks noChangeShapeType="1"/>
          </p:cNvSpPr>
          <p:nvPr/>
        </p:nvSpPr>
        <p:spPr bwMode="auto">
          <a:xfrm flipV="1">
            <a:off x="757238" y="4297363"/>
            <a:ext cx="0"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0" name="Text Box 17"/>
          <p:cNvSpPr txBox="1">
            <a:spLocks noChangeArrowheads="1"/>
          </p:cNvSpPr>
          <p:nvPr/>
        </p:nvSpPr>
        <p:spPr bwMode="auto">
          <a:xfrm>
            <a:off x="254000" y="3340100"/>
            <a:ext cx="13287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Neglect leakage</a:t>
            </a:r>
          </a:p>
        </p:txBody>
      </p:sp>
      <p:sp>
        <p:nvSpPr>
          <p:cNvPr id="19471" name="Line 18"/>
          <p:cNvSpPr>
            <a:spLocks noChangeShapeType="1"/>
          </p:cNvSpPr>
          <p:nvPr/>
        </p:nvSpPr>
        <p:spPr bwMode="auto">
          <a:xfrm flipV="1">
            <a:off x="1838325" y="2776538"/>
            <a:ext cx="0" cy="145891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19"/>
          <p:cNvSpPr>
            <a:spLocks noChangeShapeType="1"/>
          </p:cNvSpPr>
          <p:nvPr/>
        </p:nvSpPr>
        <p:spPr bwMode="auto">
          <a:xfrm flipH="1">
            <a:off x="550863" y="4256088"/>
            <a:ext cx="128746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Text Box 22"/>
          <p:cNvSpPr txBox="1">
            <a:spLocks noChangeArrowheads="1"/>
          </p:cNvSpPr>
          <p:nvPr/>
        </p:nvSpPr>
        <p:spPr bwMode="auto">
          <a:xfrm>
            <a:off x="2697163" y="2446338"/>
            <a:ext cx="14446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Approximate with a straight line, slope 1/R</a:t>
            </a:r>
            <a:r>
              <a:rPr lang="en-GB" altLang="zh-CN" sz="1400" i="1" baseline="-25000">
                <a:ea typeface="SimSun" pitchFamily="2" charset="-122"/>
              </a:rPr>
              <a:t>d</a:t>
            </a:r>
          </a:p>
        </p:txBody>
      </p:sp>
      <p:sp>
        <p:nvSpPr>
          <p:cNvPr id="19474" name="Text Box 23"/>
          <p:cNvSpPr txBox="1">
            <a:spLocks noChangeArrowheads="1"/>
          </p:cNvSpPr>
          <p:nvPr/>
        </p:nvSpPr>
        <p:spPr bwMode="auto">
          <a:xfrm>
            <a:off x="2579688" y="4845050"/>
            <a:ext cx="157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‘Turn-on’ voltage</a:t>
            </a:r>
          </a:p>
        </p:txBody>
      </p:sp>
      <p:sp>
        <p:nvSpPr>
          <p:cNvPr id="19475" name="Line 24"/>
          <p:cNvSpPr>
            <a:spLocks noChangeShapeType="1"/>
          </p:cNvSpPr>
          <p:nvPr/>
        </p:nvSpPr>
        <p:spPr bwMode="auto">
          <a:xfrm flipH="1">
            <a:off x="2565400" y="3178175"/>
            <a:ext cx="422275" cy="130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6" name="Line 25"/>
          <p:cNvSpPr>
            <a:spLocks noChangeShapeType="1"/>
          </p:cNvSpPr>
          <p:nvPr/>
        </p:nvSpPr>
        <p:spPr bwMode="auto">
          <a:xfrm flipH="1" flipV="1">
            <a:off x="2462213" y="4306888"/>
            <a:ext cx="51435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77" name="Group 26"/>
          <p:cNvGrpSpPr>
            <a:grpSpLocks/>
          </p:cNvGrpSpPr>
          <p:nvPr/>
        </p:nvGrpSpPr>
        <p:grpSpPr bwMode="auto">
          <a:xfrm>
            <a:off x="4508500" y="2514600"/>
            <a:ext cx="542925" cy="2132013"/>
            <a:chOff x="2840" y="1808"/>
            <a:chExt cx="342" cy="1343"/>
          </a:xfrm>
        </p:grpSpPr>
        <p:sp>
          <p:nvSpPr>
            <p:cNvPr id="19518" name="Rectangle 27"/>
            <p:cNvSpPr>
              <a:spLocks noChangeArrowheads="1"/>
            </p:cNvSpPr>
            <p:nvPr/>
          </p:nvSpPr>
          <p:spPr bwMode="auto">
            <a:xfrm>
              <a:off x="2840" y="2082"/>
              <a:ext cx="3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9519" name="Rectangle 28"/>
            <p:cNvSpPr>
              <a:spLocks noChangeArrowheads="1"/>
            </p:cNvSpPr>
            <p:nvPr/>
          </p:nvSpPr>
          <p:spPr bwMode="auto">
            <a:xfrm>
              <a:off x="2840" y="2477"/>
              <a:ext cx="3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9520" name="Text Box 29"/>
            <p:cNvSpPr txBox="1">
              <a:spLocks noChangeArrowheads="1"/>
            </p:cNvSpPr>
            <p:nvPr/>
          </p:nvSpPr>
          <p:spPr bwMode="auto">
            <a:xfrm>
              <a:off x="2892" y="2182"/>
              <a:ext cx="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P</a:t>
              </a:r>
            </a:p>
          </p:txBody>
        </p:sp>
        <p:sp>
          <p:nvSpPr>
            <p:cNvPr id="19521" name="Text Box 30"/>
            <p:cNvSpPr txBox="1">
              <a:spLocks noChangeArrowheads="1"/>
            </p:cNvSpPr>
            <p:nvPr/>
          </p:nvSpPr>
          <p:spPr bwMode="auto">
            <a:xfrm>
              <a:off x="2902" y="2548"/>
              <a:ext cx="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N</a:t>
              </a:r>
            </a:p>
          </p:txBody>
        </p:sp>
        <p:sp>
          <p:nvSpPr>
            <p:cNvPr id="19522" name="Line 31"/>
            <p:cNvSpPr>
              <a:spLocks noChangeShapeType="1"/>
            </p:cNvSpPr>
            <p:nvPr/>
          </p:nvSpPr>
          <p:spPr bwMode="auto">
            <a:xfrm flipV="1">
              <a:off x="3008" y="1808"/>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32"/>
            <p:cNvSpPr>
              <a:spLocks noChangeShapeType="1"/>
            </p:cNvSpPr>
            <p:nvPr/>
          </p:nvSpPr>
          <p:spPr bwMode="auto">
            <a:xfrm flipV="1">
              <a:off x="3014" y="287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78" name="Group 33"/>
          <p:cNvGrpSpPr>
            <a:grpSpLocks/>
          </p:cNvGrpSpPr>
          <p:nvPr/>
        </p:nvGrpSpPr>
        <p:grpSpPr bwMode="auto">
          <a:xfrm>
            <a:off x="5753100" y="2895600"/>
            <a:ext cx="495300" cy="1155700"/>
            <a:chOff x="4808" y="2272"/>
            <a:chExt cx="312" cy="728"/>
          </a:xfrm>
        </p:grpSpPr>
        <p:sp>
          <p:nvSpPr>
            <p:cNvPr id="19512" name="Line 34"/>
            <p:cNvSpPr>
              <a:spLocks noChangeShapeType="1"/>
            </p:cNvSpPr>
            <p:nvPr/>
          </p:nvSpPr>
          <p:spPr bwMode="auto">
            <a:xfrm flipV="1">
              <a:off x="4968" y="2736"/>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Line 35"/>
            <p:cNvSpPr>
              <a:spLocks noChangeShapeType="1"/>
            </p:cNvSpPr>
            <p:nvPr/>
          </p:nvSpPr>
          <p:spPr bwMode="auto">
            <a:xfrm flipH="1">
              <a:off x="4808" y="2544"/>
              <a:ext cx="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4" name="Line 36"/>
            <p:cNvSpPr>
              <a:spLocks noChangeShapeType="1"/>
            </p:cNvSpPr>
            <p:nvPr/>
          </p:nvSpPr>
          <p:spPr bwMode="auto">
            <a:xfrm>
              <a:off x="4808" y="2544"/>
              <a:ext cx="152" cy="1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5" name="Line 37"/>
            <p:cNvSpPr>
              <a:spLocks noChangeShapeType="1"/>
            </p:cNvSpPr>
            <p:nvPr/>
          </p:nvSpPr>
          <p:spPr bwMode="auto">
            <a:xfrm flipH="1">
              <a:off x="4968" y="2552"/>
              <a:ext cx="152" cy="1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6" name="Line 38"/>
            <p:cNvSpPr>
              <a:spLocks noChangeShapeType="1"/>
            </p:cNvSpPr>
            <p:nvPr/>
          </p:nvSpPr>
          <p:spPr bwMode="auto">
            <a:xfrm flipH="1">
              <a:off x="4816" y="2736"/>
              <a:ext cx="2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7" name="Line 39"/>
            <p:cNvSpPr>
              <a:spLocks noChangeShapeType="1"/>
            </p:cNvSpPr>
            <p:nvPr/>
          </p:nvSpPr>
          <p:spPr bwMode="auto">
            <a:xfrm flipV="1">
              <a:off x="4968" y="2272"/>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9" name="Text Box 40"/>
          <p:cNvSpPr txBox="1">
            <a:spLocks noChangeArrowheads="1"/>
          </p:cNvSpPr>
          <p:nvPr/>
        </p:nvSpPr>
        <p:spPr bwMode="auto">
          <a:xfrm>
            <a:off x="5270500" y="3276600"/>
            <a:ext cx="41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400">
                <a:ea typeface="SimSun" pitchFamily="2" charset="-122"/>
              </a:rPr>
              <a:t>=</a:t>
            </a:r>
          </a:p>
        </p:txBody>
      </p:sp>
      <p:sp>
        <p:nvSpPr>
          <p:cNvPr id="19480" name="Text Box 41"/>
          <p:cNvSpPr txBox="1">
            <a:spLocks noChangeArrowheads="1"/>
          </p:cNvSpPr>
          <p:nvPr/>
        </p:nvSpPr>
        <p:spPr bwMode="auto">
          <a:xfrm>
            <a:off x="6400800" y="3289300"/>
            <a:ext cx="41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400">
                <a:ea typeface="SimSun" pitchFamily="2" charset="-122"/>
              </a:rPr>
              <a:t>=</a:t>
            </a:r>
          </a:p>
        </p:txBody>
      </p:sp>
      <p:sp>
        <p:nvSpPr>
          <p:cNvPr id="19481" name="Text Box 42"/>
          <p:cNvSpPr txBox="1">
            <a:spLocks noChangeArrowheads="1"/>
          </p:cNvSpPr>
          <p:nvPr/>
        </p:nvSpPr>
        <p:spPr bwMode="auto">
          <a:xfrm>
            <a:off x="5549900" y="42799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(real)</a:t>
            </a:r>
          </a:p>
        </p:txBody>
      </p:sp>
      <p:grpSp>
        <p:nvGrpSpPr>
          <p:cNvPr id="19482" name="Group 43"/>
          <p:cNvGrpSpPr>
            <a:grpSpLocks/>
          </p:cNvGrpSpPr>
          <p:nvPr/>
        </p:nvGrpSpPr>
        <p:grpSpPr bwMode="auto">
          <a:xfrm>
            <a:off x="6731000" y="2184400"/>
            <a:ext cx="2222500" cy="2870200"/>
            <a:chOff x="4240" y="1600"/>
            <a:chExt cx="1400" cy="1808"/>
          </a:xfrm>
        </p:grpSpPr>
        <p:grpSp>
          <p:nvGrpSpPr>
            <p:cNvPr id="19492" name="Group 44"/>
            <p:cNvGrpSpPr>
              <a:grpSpLocks/>
            </p:cNvGrpSpPr>
            <p:nvPr/>
          </p:nvGrpSpPr>
          <p:grpSpPr bwMode="auto">
            <a:xfrm>
              <a:off x="4240" y="1600"/>
              <a:ext cx="1016" cy="1808"/>
              <a:chOff x="4464" y="1600"/>
              <a:chExt cx="1016" cy="1808"/>
            </a:xfrm>
          </p:grpSpPr>
          <p:grpSp>
            <p:nvGrpSpPr>
              <p:cNvPr id="19497" name="Group 45"/>
              <p:cNvGrpSpPr>
                <a:grpSpLocks/>
              </p:cNvGrpSpPr>
              <p:nvPr/>
            </p:nvGrpSpPr>
            <p:grpSpPr bwMode="auto">
              <a:xfrm>
                <a:off x="4800" y="2736"/>
                <a:ext cx="328" cy="616"/>
                <a:chOff x="4800" y="2736"/>
                <a:chExt cx="328" cy="616"/>
              </a:xfrm>
            </p:grpSpPr>
            <p:sp>
              <p:nvSpPr>
                <p:cNvPr id="19508" name="Line 46"/>
                <p:cNvSpPr>
                  <a:spLocks noChangeShapeType="1"/>
                </p:cNvSpPr>
                <p:nvPr/>
              </p:nvSpPr>
              <p:spPr bwMode="auto">
                <a:xfrm flipH="1">
                  <a:off x="4800" y="3008"/>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47"/>
                <p:cNvSpPr>
                  <a:spLocks noChangeShapeType="1"/>
                </p:cNvSpPr>
                <p:nvPr/>
              </p:nvSpPr>
              <p:spPr bwMode="auto">
                <a:xfrm flipH="1">
                  <a:off x="4904" y="3080"/>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48"/>
                <p:cNvSpPr>
                  <a:spLocks noChangeShapeType="1"/>
                </p:cNvSpPr>
                <p:nvPr/>
              </p:nvSpPr>
              <p:spPr bwMode="auto">
                <a:xfrm flipV="1">
                  <a:off x="4968" y="3088"/>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49"/>
                <p:cNvSpPr>
                  <a:spLocks noChangeShapeType="1"/>
                </p:cNvSpPr>
                <p:nvPr/>
              </p:nvSpPr>
              <p:spPr bwMode="auto">
                <a:xfrm flipV="1">
                  <a:off x="4968" y="2736"/>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98" name="Line 50"/>
              <p:cNvSpPr>
                <a:spLocks noChangeShapeType="1"/>
              </p:cNvSpPr>
              <p:nvPr/>
            </p:nvSpPr>
            <p:spPr bwMode="auto">
              <a:xfrm flipH="1">
                <a:off x="4808" y="2544"/>
                <a:ext cx="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51"/>
              <p:cNvSpPr>
                <a:spLocks noChangeShapeType="1"/>
              </p:cNvSpPr>
              <p:nvPr/>
            </p:nvSpPr>
            <p:spPr bwMode="auto">
              <a:xfrm>
                <a:off x="4808" y="2544"/>
                <a:ext cx="152" cy="1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52"/>
              <p:cNvSpPr>
                <a:spLocks noChangeShapeType="1"/>
              </p:cNvSpPr>
              <p:nvPr/>
            </p:nvSpPr>
            <p:spPr bwMode="auto">
              <a:xfrm flipH="1">
                <a:off x="4968" y="2552"/>
                <a:ext cx="152" cy="1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1" name="Line 53"/>
              <p:cNvSpPr>
                <a:spLocks noChangeShapeType="1"/>
              </p:cNvSpPr>
              <p:nvPr/>
            </p:nvSpPr>
            <p:spPr bwMode="auto">
              <a:xfrm flipH="1">
                <a:off x="4816" y="2736"/>
                <a:ext cx="2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2" name="Line 54"/>
              <p:cNvSpPr>
                <a:spLocks noChangeShapeType="1"/>
              </p:cNvSpPr>
              <p:nvPr/>
            </p:nvSpPr>
            <p:spPr bwMode="auto">
              <a:xfrm flipV="1">
                <a:off x="4968" y="2272"/>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Rectangle 55"/>
              <p:cNvSpPr>
                <a:spLocks noChangeArrowheads="1"/>
              </p:cNvSpPr>
              <p:nvPr/>
            </p:nvSpPr>
            <p:spPr bwMode="auto">
              <a:xfrm>
                <a:off x="4912" y="1944"/>
                <a:ext cx="104"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9504" name="Line 56"/>
              <p:cNvSpPr>
                <a:spLocks noChangeShapeType="1"/>
              </p:cNvSpPr>
              <p:nvPr/>
            </p:nvSpPr>
            <p:spPr bwMode="auto">
              <a:xfrm flipV="1">
                <a:off x="4968" y="1672"/>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5" name="Rectangle 57"/>
              <p:cNvSpPr>
                <a:spLocks noChangeArrowheads="1"/>
              </p:cNvSpPr>
              <p:nvPr/>
            </p:nvSpPr>
            <p:spPr bwMode="auto">
              <a:xfrm>
                <a:off x="4464" y="1768"/>
                <a:ext cx="1016" cy="1496"/>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19506" name="Oval 58"/>
              <p:cNvSpPr>
                <a:spLocks noChangeArrowheads="1"/>
              </p:cNvSpPr>
              <p:nvPr/>
            </p:nvSpPr>
            <p:spPr bwMode="auto">
              <a:xfrm>
                <a:off x="4928" y="1600"/>
                <a:ext cx="72" cy="72"/>
              </a:xfrm>
              <a:prstGeom prst="ellipse">
                <a:avLst/>
              </a:prstGeom>
              <a:solidFill>
                <a:schemeClr val="tx1"/>
              </a:solidFill>
              <a:ln w="9525">
                <a:solidFill>
                  <a:schemeClr val="tx1"/>
                </a:solidFill>
                <a:round/>
                <a:headEnd/>
                <a:tailEnd/>
              </a:ln>
            </p:spPr>
            <p:txBody>
              <a:bodyPr wrap="none" anchor="ctr"/>
              <a:lstStyle/>
              <a:p>
                <a:endParaRPr lang="en-US" altLang="zh-CN">
                  <a:ea typeface="SimSun" pitchFamily="2" charset="-122"/>
                </a:endParaRPr>
              </a:p>
            </p:txBody>
          </p:sp>
          <p:sp>
            <p:nvSpPr>
              <p:cNvPr id="19507" name="Oval 59"/>
              <p:cNvSpPr>
                <a:spLocks noChangeArrowheads="1"/>
              </p:cNvSpPr>
              <p:nvPr/>
            </p:nvSpPr>
            <p:spPr bwMode="auto">
              <a:xfrm>
                <a:off x="4936" y="3336"/>
                <a:ext cx="72" cy="72"/>
              </a:xfrm>
              <a:prstGeom prst="ellipse">
                <a:avLst/>
              </a:prstGeom>
              <a:solidFill>
                <a:schemeClr val="tx1"/>
              </a:solidFill>
              <a:ln w="9525">
                <a:solidFill>
                  <a:schemeClr val="tx1"/>
                </a:solidFill>
                <a:round/>
                <a:headEnd/>
                <a:tailEnd/>
              </a:ln>
            </p:spPr>
            <p:txBody>
              <a:bodyPr wrap="none" anchor="ctr"/>
              <a:lstStyle/>
              <a:p>
                <a:endParaRPr lang="en-US" altLang="zh-CN">
                  <a:ea typeface="SimSun" pitchFamily="2" charset="-122"/>
                </a:endParaRPr>
              </a:p>
            </p:txBody>
          </p:sp>
        </p:grpSp>
        <p:sp>
          <p:nvSpPr>
            <p:cNvPr id="19493" name="Text Box 60"/>
            <p:cNvSpPr txBox="1">
              <a:spLocks noChangeArrowheads="1"/>
            </p:cNvSpPr>
            <p:nvPr/>
          </p:nvSpPr>
          <p:spPr bwMode="auto">
            <a:xfrm>
              <a:off x="5064" y="248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(ideal)</a:t>
              </a:r>
            </a:p>
          </p:txBody>
        </p:sp>
        <p:sp>
          <p:nvSpPr>
            <p:cNvPr id="19494" name="Line 61"/>
            <p:cNvSpPr>
              <a:spLocks noChangeShapeType="1"/>
            </p:cNvSpPr>
            <p:nvPr/>
          </p:nvSpPr>
          <p:spPr bwMode="auto">
            <a:xfrm flipH="1">
              <a:off x="4888" y="2624"/>
              <a:ext cx="200" cy="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5" name="Text Box 62"/>
            <p:cNvSpPr txBox="1">
              <a:spLocks noChangeArrowheads="1"/>
            </p:cNvSpPr>
            <p:nvPr/>
          </p:nvSpPr>
          <p:spPr bwMode="auto">
            <a:xfrm>
              <a:off x="4840" y="1976"/>
              <a:ext cx="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R</a:t>
              </a:r>
              <a:r>
                <a:rPr lang="en-GB" altLang="zh-CN" sz="2000" baseline="-25000">
                  <a:ea typeface="SimSun" pitchFamily="2" charset="-122"/>
                </a:rPr>
                <a:t>d</a:t>
              </a:r>
            </a:p>
          </p:txBody>
        </p:sp>
        <p:sp>
          <p:nvSpPr>
            <p:cNvPr id="19496" name="Text Box 63"/>
            <p:cNvSpPr txBox="1">
              <a:spLocks noChangeArrowheads="1"/>
            </p:cNvSpPr>
            <p:nvPr/>
          </p:nvSpPr>
          <p:spPr bwMode="auto">
            <a:xfrm>
              <a:off x="4912" y="2904"/>
              <a:ext cx="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spcBef>
                  <a:spcPct val="50000"/>
                </a:spcBef>
              </a:pPr>
              <a:r>
                <a:rPr lang="en-GB" altLang="zh-CN" sz="2000">
                  <a:ea typeface="SimSun" pitchFamily="2" charset="-122"/>
                </a:rPr>
                <a:t>V</a:t>
              </a:r>
              <a:r>
                <a:rPr lang="el-GR" altLang="zh-CN" sz="2000">
                  <a:latin typeface="Times New Roman" pitchFamily="18" charset="0"/>
                  <a:cs typeface="Times New Roman" pitchFamily="18" charset="0"/>
                </a:rPr>
                <a:t>γ</a:t>
              </a:r>
              <a:endParaRPr lang="el-GR" altLang="zh-CN" sz="2000" baseline="-25000">
                <a:latin typeface="Times New Roman" pitchFamily="18" charset="0"/>
                <a:cs typeface="Times New Roman" pitchFamily="18" charset="0"/>
              </a:endParaRPr>
            </a:p>
          </p:txBody>
        </p:sp>
      </p:grpSp>
      <p:sp>
        <p:nvSpPr>
          <p:cNvPr id="19483" name="Rectangle 65"/>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19484" name="Line 66"/>
          <p:cNvSpPr>
            <a:spLocks noChangeShapeType="1"/>
          </p:cNvSpPr>
          <p:nvPr/>
        </p:nvSpPr>
        <p:spPr bwMode="auto">
          <a:xfrm>
            <a:off x="1817688" y="4251325"/>
            <a:ext cx="6127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67"/>
          <p:cNvSpPr>
            <a:spLocks noChangeShapeType="1"/>
          </p:cNvSpPr>
          <p:nvPr/>
        </p:nvSpPr>
        <p:spPr bwMode="auto">
          <a:xfrm flipV="1">
            <a:off x="2419350" y="2336800"/>
            <a:ext cx="295275" cy="1903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Text Box 68"/>
          <p:cNvSpPr txBox="1">
            <a:spLocks noChangeArrowheads="1"/>
          </p:cNvSpPr>
          <p:nvPr/>
        </p:nvSpPr>
        <p:spPr bwMode="auto">
          <a:xfrm>
            <a:off x="2014538" y="5257800"/>
            <a:ext cx="2559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Actual diode characteristic</a:t>
            </a:r>
          </a:p>
        </p:txBody>
      </p:sp>
      <p:sp>
        <p:nvSpPr>
          <p:cNvPr id="19487" name="Line 70"/>
          <p:cNvSpPr>
            <a:spLocks noChangeShapeType="1"/>
          </p:cNvSpPr>
          <p:nvPr/>
        </p:nvSpPr>
        <p:spPr bwMode="auto">
          <a:xfrm>
            <a:off x="1030288" y="5384800"/>
            <a:ext cx="7635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Text Box 71"/>
          <p:cNvSpPr txBox="1">
            <a:spLocks noChangeArrowheads="1"/>
          </p:cNvSpPr>
          <p:nvPr/>
        </p:nvSpPr>
        <p:spPr bwMode="auto">
          <a:xfrm>
            <a:off x="2009775" y="5530850"/>
            <a:ext cx="3379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Equivalent circuit diode characteristic</a:t>
            </a:r>
          </a:p>
        </p:txBody>
      </p:sp>
      <p:sp>
        <p:nvSpPr>
          <p:cNvPr id="19489" name="Line 72"/>
          <p:cNvSpPr>
            <a:spLocks noChangeShapeType="1"/>
          </p:cNvSpPr>
          <p:nvPr/>
        </p:nvSpPr>
        <p:spPr bwMode="auto">
          <a:xfrm>
            <a:off x="1025525" y="5657850"/>
            <a:ext cx="763588" cy="0"/>
          </a:xfrm>
          <a:prstGeom prst="line">
            <a:avLst/>
          </a:prstGeom>
          <a:noFill/>
          <a:ln w="38100">
            <a:solidFill>
              <a:srgbClr val="6666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Text Box 73"/>
          <p:cNvSpPr txBox="1">
            <a:spLocks noChangeArrowheads="1"/>
          </p:cNvSpPr>
          <p:nvPr/>
        </p:nvSpPr>
        <p:spPr bwMode="auto">
          <a:xfrm>
            <a:off x="2005013" y="5805488"/>
            <a:ext cx="33797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Ideal diode characteristic</a:t>
            </a:r>
          </a:p>
        </p:txBody>
      </p:sp>
      <p:sp>
        <p:nvSpPr>
          <p:cNvPr id="19491" name="Line 74"/>
          <p:cNvSpPr>
            <a:spLocks noChangeShapeType="1"/>
          </p:cNvSpPr>
          <p:nvPr/>
        </p:nvSpPr>
        <p:spPr bwMode="auto">
          <a:xfrm>
            <a:off x="1020763" y="5932488"/>
            <a:ext cx="763587" cy="0"/>
          </a:xfrm>
          <a:prstGeom prst="line">
            <a:avLst/>
          </a:prstGeom>
          <a:noFill/>
          <a:ln w="38100">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D7A4BE7-CDDA-4E20-A066-B03D05D5A68A}" type="slidenum">
              <a:rPr lang="en-GB" altLang="en-US" smtClean="0"/>
              <a:pPr>
                <a:defRPr/>
              </a:pPr>
              <a:t>2</a:t>
            </a:fld>
            <a:endParaRPr lang="en-GB" altLang="en-US"/>
          </a:p>
        </p:txBody>
      </p:sp>
      <p:sp>
        <p:nvSpPr>
          <p:cNvPr id="7" name="Text Box 12"/>
          <p:cNvSpPr txBox="1">
            <a:spLocks noChangeArrowheads="1"/>
          </p:cNvSpPr>
          <p:nvPr/>
        </p:nvSpPr>
        <p:spPr bwMode="auto">
          <a:xfrm>
            <a:off x="569913" y="2469109"/>
            <a:ext cx="826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lgn="ctr"/>
            <a:r>
              <a:rPr lang="en-GB" altLang="ja-JP" sz="3600" b="1" dirty="0" smtClean="0">
                <a:latin typeface="Times New Roman" panose="02020603050405020304" pitchFamily="18" charset="0"/>
                <a:ea typeface="MS PGothic" pitchFamily="34" charset="-128"/>
                <a:cs typeface="Times New Roman" panose="02020603050405020304" pitchFamily="18" charset="0"/>
              </a:rPr>
              <a:t>Part </a:t>
            </a:r>
            <a:r>
              <a:rPr lang="en-GB" altLang="ja-JP" sz="3600" b="1" dirty="0">
                <a:latin typeface="Times New Roman" panose="02020603050405020304" pitchFamily="18" charset="0"/>
                <a:ea typeface="MS PGothic" pitchFamily="34" charset="-128"/>
                <a:cs typeface="Times New Roman" panose="02020603050405020304" pitchFamily="18" charset="0"/>
              </a:rPr>
              <a:t>1</a:t>
            </a:r>
            <a:r>
              <a:rPr lang="en-GB" altLang="ja-JP" sz="3600" b="1" dirty="0" smtClean="0">
                <a:latin typeface="Times New Roman" panose="02020603050405020304" pitchFamily="18" charset="0"/>
                <a:ea typeface="MS PGothic" pitchFamily="34" charset="-128"/>
                <a:cs typeface="Times New Roman" panose="02020603050405020304" pitchFamily="18" charset="0"/>
              </a:rPr>
              <a:t>: Diode</a:t>
            </a:r>
            <a:endParaRPr lang="en-GB" altLang="ja-JP" sz="3600" b="1" dirty="0">
              <a:latin typeface="Times New Roman" panose="02020603050405020304" pitchFamily="18" charset="0"/>
              <a:ea typeface="MS PGothic" pitchFamily="34" charset="-128"/>
              <a:cs typeface="Times New Roman" panose="02020603050405020304" pitchFamily="18" charset="0"/>
            </a:endParaRPr>
          </a:p>
        </p:txBody>
      </p:sp>
    </p:spTree>
    <p:extLst>
      <p:ext uri="{BB962C8B-B14F-4D97-AF65-F5344CB8AC3E}">
        <p14:creationId xmlns:p14="http://schemas.microsoft.com/office/powerpoint/2010/main" val="187323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DBE402A8-7731-4322-8DB2-E12C1A58A905}" type="slidenum">
              <a:rPr lang="en-GB" altLang="en-US" sz="1200" smtClean="0">
                <a:latin typeface="Garamond" pitchFamily="18" charset="0"/>
              </a:rPr>
              <a:pPr eaLnBrk="1" hangingPunct="1"/>
              <a:t>20</a:t>
            </a:fld>
            <a:endParaRPr lang="en-GB" altLang="en-US" sz="1200" smtClean="0">
              <a:latin typeface="Garamond" pitchFamily="18" charset="0"/>
            </a:endParaRPr>
          </a:p>
        </p:txBody>
      </p:sp>
      <p:sp>
        <p:nvSpPr>
          <p:cNvPr id="20483" name="Rectangle 3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graphicFrame>
        <p:nvGraphicFramePr>
          <p:cNvPr id="20484" name="Object 18"/>
          <p:cNvGraphicFramePr>
            <a:graphicFrameLocks noChangeAspect="1"/>
          </p:cNvGraphicFramePr>
          <p:nvPr/>
        </p:nvGraphicFramePr>
        <p:xfrm>
          <a:off x="2411413" y="2220913"/>
          <a:ext cx="2276475" cy="739775"/>
        </p:xfrm>
        <a:graphic>
          <a:graphicData uri="http://schemas.openxmlformats.org/presentationml/2006/ole">
            <mc:AlternateContent xmlns:mc="http://schemas.openxmlformats.org/markup-compatibility/2006">
              <mc:Choice xmlns:v="urn:schemas-microsoft-com:vml" Requires="v">
                <p:oleObj spid="_x0000_s20530" name="Equation" r:id="rId4" imgW="1497950" imgH="482391" progId="Equation.3">
                  <p:embed/>
                </p:oleObj>
              </mc:Choice>
              <mc:Fallback>
                <p:oleObj name="Equation" r:id="rId4" imgW="1497950" imgH="482391"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220913"/>
                        <a:ext cx="22764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17"/>
          <p:cNvGraphicFramePr>
            <a:graphicFrameLocks noChangeAspect="1"/>
          </p:cNvGraphicFramePr>
          <p:nvPr/>
        </p:nvGraphicFramePr>
        <p:xfrm>
          <a:off x="5380038" y="2424113"/>
          <a:ext cx="1733550" cy="358775"/>
        </p:xfrm>
        <a:graphic>
          <a:graphicData uri="http://schemas.openxmlformats.org/presentationml/2006/ole">
            <mc:AlternateContent xmlns:mc="http://schemas.openxmlformats.org/markup-compatibility/2006">
              <mc:Choice xmlns:v="urn:schemas-microsoft-com:vml" Requires="v">
                <p:oleObj spid="_x0000_s20531" name="Equation" r:id="rId6" imgW="1104900" imgH="228600" progId="Equation.3">
                  <p:embed/>
                </p:oleObj>
              </mc:Choice>
              <mc:Fallback>
                <p:oleObj name="Equation" r:id="rId6" imgW="1104900" imgH="2286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038" y="2424113"/>
                        <a:ext cx="1733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486" name="Group 4"/>
          <p:cNvGrpSpPr>
            <a:grpSpLocks noChangeAspect="1"/>
          </p:cNvGrpSpPr>
          <p:nvPr/>
        </p:nvGrpSpPr>
        <p:grpSpPr bwMode="auto">
          <a:xfrm>
            <a:off x="773113" y="2927350"/>
            <a:ext cx="7688262" cy="3095625"/>
            <a:chOff x="1591" y="4603"/>
            <a:chExt cx="9994" cy="5066"/>
          </a:xfrm>
        </p:grpSpPr>
        <p:sp>
          <p:nvSpPr>
            <p:cNvPr id="20491" name="Text Box 15"/>
            <p:cNvSpPr txBox="1">
              <a:spLocks noChangeArrowheads="1"/>
            </p:cNvSpPr>
            <p:nvPr/>
          </p:nvSpPr>
          <p:spPr bwMode="auto">
            <a:xfrm>
              <a:off x="1666" y="4603"/>
              <a:ext cx="9919"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where I</a:t>
              </a:r>
              <a:r>
                <a:rPr lang="en-GB" altLang="zh-CN" baseline="-30000">
                  <a:solidFill>
                    <a:srgbClr val="000000"/>
                  </a:solidFill>
                  <a:ea typeface="Times New Roman" pitchFamily="18" charset="0"/>
                  <a:cs typeface="Arial" charset="0"/>
                </a:rPr>
                <a:t>s</a:t>
              </a:r>
              <a:r>
                <a:rPr lang="en-GB" altLang="zh-CN">
                  <a:solidFill>
                    <a:srgbClr val="000000"/>
                  </a:solidFill>
                  <a:ea typeface="Times New Roman" pitchFamily="18" charset="0"/>
                  <a:cs typeface="Arial" charset="0"/>
                </a:rPr>
                <a:t> = 1e-14 amps and R</a:t>
              </a:r>
              <a:r>
                <a:rPr lang="en-GB" altLang="zh-CN" baseline="-30000">
                  <a:solidFill>
                    <a:srgbClr val="000000"/>
                  </a:solidFill>
                  <a:ea typeface="Times New Roman" pitchFamily="18" charset="0"/>
                  <a:cs typeface="Arial" charset="0"/>
                </a:rPr>
                <a:t>S</a:t>
              </a:r>
              <a:r>
                <a:rPr lang="en-GB" altLang="zh-CN">
                  <a:solidFill>
                    <a:srgbClr val="000000"/>
                  </a:solidFill>
                  <a:ea typeface="Times New Roman" pitchFamily="18" charset="0"/>
                  <a:cs typeface="Arial" charset="0"/>
                </a:rPr>
                <a:t> = a ‘parasitic’  series resistance = 20 ohms </a:t>
              </a:r>
              <a:endParaRPr lang="en-GB" altLang="zh-CN">
                <a:ea typeface="Times New Roman" pitchFamily="18" charset="0"/>
                <a:cs typeface="Arial" charset="0"/>
              </a:endParaRPr>
            </a:p>
          </p:txBody>
        </p:sp>
        <p:sp>
          <p:nvSpPr>
            <p:cNvPr id="20492" name="Text Box 14"/>
            <p:cNvSpPr txBox="1">
              <a:spLocks noChangeArrowheads="1"/>
            </p:cNvSpPr>
            <p:nvPr/>
          </p:nvSpPr>
          <p:spPr bwMode="auto">
            <a:xfrm>
              <a:off x="1646" y="5361"/>
              <a:ext cx="5391"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Plotting this characteristic gives: </a:t>
              </a:r>
              <a:endParaRPr lang="en-GB" altLang="zh-CN">
                <a:ea typeface="Times New Roman" pitchFamily="18" charset="0"/>
                <a:cs typeface="Arial" charset="0"/>
              </a:endParaRPr>
            </a:p>
          </p:txBody>
        </p:sp>
        <p:grpSp>
          <p:nvGrpSpPr>
            <p:cNvPr id="20493" name="Group 6"/>
            <p:cNvGrpSpPr>
              <a:grpSpLocks/>
            </p:cNvGrpSpPr>
            <p:nvPr/>
          </p:nvGrpSpPr>
          <p:grpSpPr bwMode="auto">
            <a:xfrm>
              <a:off x="3180" y="5400"/>
              <a:ext cx="8367" cy="3645"/>
              <a:chOff x="3792" y="3930"/>
              <a:chExt cx="8075" cy="3020"/>
            </a:xfrm>
          </p:grpSpPr>
          <p:pic>
            <p:nvPicPr>
              <p:cNvPr id="20495" name="Picture 13"/>
              <p:cNvPicPr>
                <a:picLocks noChangeAspect="1" noChangeArrowheads="1"/>
              </p:cNvPicPr>
              <p:nvPr/>
            </p:nvPicPr>
            <p:blipFill>
              <a:blip r:embed="rId8">
                <a:lum bright="-20000" contrast="50000"/>
                <a:grayscl/>
                <a:extLst>
                  <a:ext uri="{28A0092B-C50C-407E-A947-70E740481C1C}">
                    <a14:useLocalDpi xmlns:a14="http://schemas.microsoft.com/office/drawing/2010/main" val="0"/>
                  </a:ext>
                </a:extLst>
              </a:blip>
              <a:srcRect/>
              <a:stretch>
                <a:fillRect/>
              </a:stretch>
            </p:blipFill>
            <p:spPr bwMode="auto">
              <a:xfrm>
                <a:off x="3792" y="4453"/>
                <a:ext cx="4147" cy="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96" name="AutoShape 12"/>
              <p:cNvCxnSpPr>
                <a:cxnSpLocks noChangeShapeType="1"/>
              </p:cNvCxnSpPr>
              <p:nvPr/>
            </p:nvCxnSpPr>
            <p:spPr bwMode="auto">
              <a:xfrm flipH="1">
                <a:off x="6579" y="4517"/>
                <a:ext cx="1050" cy="217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20497" name="Text Box 11"/>
              <p:cNvSpPr txBox="1">
                <a:spLocks noChangeArrowheads="1"/>
              </p:cNvSpPr>
              <p:nvPr/>
            </p:nvSpPr>
            <p:spPr bwMode="auto">
              <a:xfrm>
                <a:off x="8166" y="3930"/>
                <a:ext cx="3701"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sz="1200">
                    <a:solidFill>
                      <a:srgbClr val="000000"/>
                    </a:solidFill>
                    <a:ea typeface="Times New Roman" pitchFamily="18" charset="0"/>
                    <a:cs typeface="Arial" charset="0"/>
                  </a:rPr>
                  <a:t>R</a:t>
                </a:r>
                <a:r>
                  <a:rPr lang="en-GB" altLang="zh-CN" sz="1200" baseline="-30000">
                    <a:solidFill>
                      <a:srgbClr val="000000"/>
                    </a:solidFill>
                    <a:ea typeface="Times New Roman" pitchFamily="18" charset="0"/>
                    <a:cs typeface="Arial" charset="0"/>
                  </a:rPr>
                  <a:t>D</a:t>
                </a:r>
                <a:r>
                  <a:rPr lang="en-GB" altLang="zh-CN" sz="1200">
                    <a:solidFill>
                      <a:srgbClr val="000000"/>
                    </a:solidFill>
                    <a:ea typeface="Times New Roman" pitchFamily="18" charset="0"/>
                    <a:cs typeface="Arial" charset="0"/>
                  </a:rPr>
                  <a:t> = 1/slope = 25ohms</a:t>
                </a:r>
                <a:endParaRPr lang="en-GB" altLang="zh-CN" sz="800">
                  <a:ea typeface="Times New Roman" pitchFamily="18" charset="0"/>
                  <a:cs typeface="Arial" charset="0"/>
                </a:endParaRPr>
              </a:p>
              <a:p>
                <a:r>
                  <a:rPr lang="en-GB" altLang="zh-CN" sz="1200">
                    <a:solidFill>
                      <a:srgbClr val="000000"/>
                    </a:solidFill>
                    <a:ea typeface="Times New Roman" pitchFamily="18" charset="0"/>
                    <a:cs typeface="Arial" charset="0"/>
                  </a:rPr>
                  <a:t>(note R</a:t>
                </a:r>
                <a:r>
                  <a:rPr lang="en-GB" altLang="zh-CN" sz="1200" baseline="-30000">
                    <a:solidFill>
                      <a:srgbClr val="000000"/>
                    </a:solidFill>
                    <a:ea typeface="Times New Roman" pitchFamily="18" charset="0"/>
                    <a:cs typeface="Arial" charset="0"/>
                  </a:rPr>
                  <a:t>D</a:t>
                </a:r>
                <a:r>
                  <a:rPr lang="en-GB" altLang="zh-CN" sz="1200">
                    <a:solidFill>
                      <a:srgbClr val="000000"/>
                    </a:solidFill>
                    <a:ea typeface="Times New Roman" pitchFamily="18" charset="0"/>
                    <a:cs typeface="Arial" charset="0"/>
                  </a:rPr>
                  <a:t> is slightly more than R</a:t>
                </a:r>
                <a:r>
                  <a:rPr lang="en-GB" altLang="zh-CN" sz="1200" baseline="-30000">
                    <a:solidFill>
                      <a:srgbClr val="000000"/>
                    </a:solidFill>
                    <a:ea typeface="Times New Roman" pitchFamily="18" charset="0"/>
                    <a:cs typeface="Arial" charset="0"/>
                  </a:rPr>
                  <a:t>S</a:t>
                </a:r>
                <a:r>
                  <a:rPr lang="en-GB" altLang="zh-CN" sz="1200">
                    <a:solidFill>
                      <a:srgbClr val="000000"/>
                    </a:solidFill>
                    <a:ea typeface="Times New Roman" pitchFamily="18" charset="0"/>
                    <a:cs typeface="Arial" charset="0"/>
                  </a:rPr>
                  <a:t> because of the finite slope of the exponential diode characteristic) </a:t>
                </a:r>
                <a:endParaRPr lang="en-GB" altLang="zh-CN">
                  <a:ea typeface="Times New Roman" pitchFamily="18" charset="0"/>
                  <a:cs typeface="Arial" charset="0"/>
                </a:endParaRPr>
              </a:p>
            </p:txBody>
          </p:sp>
          <p:cxnSp>
            <p:nvCxnSpPr>
              <p:cNvPr id="20498" name="AutoShape 10"/>
              <p:cNvCxnSpPr>
                <a:cxnSpLocks noChangeShapeType="1"/>
              </p:cNvCxnSpPr>
              <p:nvPr/>
            </p:nvCxnSpPr>
            <p:spPr bwMode="auto">
              <a:xfrm flipH="1" flipV="1">
                <a:off x="7625" y="4762"/>
                <a:ext cx="541" cy="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99" name="Text Box 9"/>
              <p:cNvSpPr txBox="1">
                <a:spLocks noChangeArrowheads="1"/>
              </p:cNvSpPr>
              <p:nvPr/>
            </p:nvSpPr>
            <p:spPr bwMode="auto">
              <a:xfrm>
                <a:off x="8317" y="5784"/>
                <a:ext cx="2715"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sz="1200">
                    <a:solidFill>
                      <a:srgbClr val="000000"/>
                    </a:solidFill>
                    <a:ea typeface="Arial Unicode MS" pitchFamily="34" charset="-128"/>
                    <a:cs typeface="Arial Unicode MS" pitchFamily="34" charset="-128"/>
                  </a:rPr>
                  <a:t>V</a:t>
                </a:r>
                <a:r>
                  <a:rPr lang="en-GB" altLang="zh-CN" sz="1200" baseline="-30000">
                    <a:solidFill>
                      <a:srgbClr val="000000"/>
                    </a:solidFill>
                    <a:latin typeface="Symbol" pitchFamily="18" charset="2"/>
                    <a:ea typeface="Times New Roman" pitchFamily="18" charset="0"/>
                    <a:cs typeface="Arial" charset="0"/>
                  </a:rPr>
                  <a:t>g</a:t>
                </a:r>
                <a:r>
                  <a:rPr lang="en-GB" altLang="zh-CN" sz="1200">
                    <a:solidFill>
                      <a:srgbClr val="000000"/>
                    </a:solidFill>
                    <a:latin typeface="Symbol" pitchFamily="18" charset="2"/>
                    <a:ea typeface="Times New Roman" pitchFamily="18" charset="0"/>
                    <a:cs typeface="Arial" charset="0"/>
                  </a:rPr>
                  <a:t> = 0.67</a:t>
                </a:r>
                <a:r>
                  <a:rPr lang="en-GB" altLang="zh-CN" sz="1200">
                    <a:solidFill>
                      <a:srgbClr val="000000"/>
                    </a:solidFill>
                    <a:ea typeface="Arial Unicode MS" pitchFamily="34" charset="-128"/>
                    <a:cs typeface="Arial Unicode MS" pitchFamily="34" charset="-128"/>
                  </a:rPr>
                  <a:t> volts</a:t>
                </a:r>
                <a:endParaRPr lang="en-GB" altLang="zh-CN">
                  <a:ea typeface="SimSun" pitchFamily="2" charset="-122"/>
                </a:endParaRPr>
              </a:p>
            </p:txBody>
          </p:sp>
          <p:cxnSp>
            <p:nvCxnSpPr>
              <p:cNvPr id="20500" name="AutoShape 8"/>
              <p:cNvCxnSpPr>
                <a:cxnSpLocks noChangeShapeType="1"/>
              </p:cNvCxnSpPr>
              <p:nvPr/>
            </p:nvCxnSpPr>
            <p:spPr bwMode="auto">
              <a:xfrm flipH="1">
                <a:off x="6765" y="6117"/>
                <a:ext cx="1552" cy="3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501" name="Oval 7"/>
              <p:cNvSpPr>
                <a:spLocks noChangeArrowheads="1"/>
              </p:cNvSpPr>
              <p:nvPr/>
            </p:nvSpPr>
            <p:spPr bwMode="auto">
              <a:xfrm>
                <a:off x="6669" y="6456"/>
                <a:ext cx="57" cy="57"/>
              </a:xfrm>
              <a:prstGeom prst="ellipse">
                <a:avLst/>
              </a:prstGeom>
              <a:solidFill>
                <a:srgbClr val="000000"/>
              </a:solidFill>
              <a:ln w="9525">
                <a:solidFill>
                  <a:srgbClr val="000000"/>
                </a:solidFill>
                <a:round/>
                <a:headEnd/>
                <a:tailEnd/>
              </a:ln>
            </p:spPr>
            <p:txBody>
              <a:bodyPr/>
              <a:lstStyle/>
              <a:p>
                <a:endParaRPr lang="en-US" altLang="zh-CN">
                  <a:ea typeface="SimSun" pitchFamily="2" charset="-122"/>
                </a:endParaRPr>
              </a:p>
            </p:txBody>
          </p:sp>
        </p:grpSp>
        <p:sp>
          <p:nvSpPr>
            <p:cNvPr id="20494" name="Text Box 5"/>
            <p:cNvSpPr txBox="1">
              <a:spLocks noChangeArrowheads="1"/>
            </p:cNvSpPr>
            <p:nvPr/>
          </p:nvSpPr>
          <p:spPr bwMode="auto">
            <a:xfrm>
              <a:off x="1591" y="9168"/>
              <a:ext cx="9881"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Fitting a straight line to the characteristic gives V</a:t>
              </a:r>
              <a:r>
                <a:rPr lang="en-GB" altLang="zh-CN">
                  <a:solidFill>
                    <a:srgbClr val="000000"/>
                  </a:solidFill>
                  <a:latin typeface="Symbol" pitchFamily="18" charset="2"/>
                  <a:ea typeface="Times New Roman" pitchFamily="18" charset="0"/>
                  <a:cs typeface="Arial" charset="0"/>
                </a:rPr>
                <a:t>g</a:t>
              </a:r>
              <a:r>
                <a:rPr lang="en-GB" altLang="zh-CN">
                  <a:solidFill>
                    <a:srgbClr val="000000"/>
                  </a:solidFill>
                  <a:ea typeface="Times New Roman" pitchFamily="18" charset="0"/>
                  <a:cs typeface="Arial" charset="0"/>
                </a:rPr>
                <a:t> = 0.67 volts and R</a:t>
              </a:r>
              <a:r>
                <a:rPr lang="en-GB" altLang="zh-CN" baseline="-30000">
                  <a:solidFill>
                    <a:srgbClr val="000000"/>
                  </a:solidFill>
                  <a:ea typeface="Times New Roman" pitchFamily="18" charset="0"/>
                  <a:cs typeface="Arial" charset="0"/>
                </a:rPr>
                <a:t>D</a:t>
              </a:r>
              <a:r>
                <a:rPr lang="en-GB" altLang="zh-CN">
                  <a:solidFill>
                    <a:srgbClr val="000000"/>
                  </a:solidFill>
                  <a:ea typeface="Times New Roman" pitchFamily="18" charset="0"/>
                  <a:cs typeface="Arial" charset="0"/>
                </a:rPr>
                <a:t> = 25 ohms </a:t>
              </a:r>
              <a:endParaRPr lang="en-GB" altLang="zh-CN">
                <a:ea typeface="Times New Roman" pitchFamily="18" charset="0"/>
                <a:cs typeface="Arial" charset="0"/>
              </a:endParaRPr>
            </a:p>
          </p:txBody>
        </p:sp>
      </p:grpSp>
      <p:sp>
        <p:nvSpPr>
          <p:cNvPr id="20487" name="Rectangle 2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zh-CN">
              <a:ea typeface="SimSun" pitchFamily="2" charset="-122"/>
            </a:endParaRPr>
          </a:p>
        </p:txBody>
      </p:sp>
      <p:sp>
        <p:nvSpPr>
          <p:cNvPr id="20488" name="Rectangle 23"/>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p:spPr>
        <p:txBody>
          <a:bodyPr/>
          <a:lstStyle/>
          <a:p>
            <a:pPr indent="457200" eaLnBrk="0" hangingPunct="0"/>
            <a:endParaRPr lang="en-US" altLang="zh-CN">
              <a:ea typeface="SimSun" pitchFamily="2" charset="-122"/>
            </a:endParaRPr>
          </a:p>
        </p:txBody>
      </p:sp>
      <p:sp>
        <p:nvSpPr>
          <p:cNvPr id="20489" name="Rectangle 24"/>
          <p:cNvSpPr>
            <a:spLocks noChangeArrowheads="1"/>
          </p:cNvSpPr>
          <p:nvPr/>
        </p:nvSpPr>
        <p:spPr bwMode="auto">
          <a:xfrm>
            <a:off x="0" y="94297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457200" eaLnBrk="0" hangingPunct="0"/>
            <a:r>
              <a:rPr lang="en-GB" altLang="zh-CN" sz="1200">
                <a:solidFill>
                  <a:srgbClr val="000000"/>
                </a:solidFill>
                <a:ea typeface="Times New Roman" pitchFamily="18" charset="0"/>
                <a:cs typeface="Arial" charset="0"/>
              </a:rPr>
              <a:t> </a:t>
            </a:r>
            <a:endParaRPr lang="en-GB" altLang="zh-CN" sz="800">
              <a:ea typeface="Times New Roman" pitchFamily="18" charset="0"/>
              <a:cs typeface="Arial" charset="0"/>
            </a:endParaRPr>
          </a:p>
          <a:p>
            <a:pPr indent="457200" eaLnBrk="0" hangingPunct="0"/>
            <a:r>
              <a:rPr lang="en-GB" altLang="zh-CN" sz="1200">
                <a:solidFill>
                  <a:srgbClr val="000000"/>
                </a:solidFill>
                <a:ea typeface="Times New Roman" pitchFamily="18" charset="0"/>
                <a:cs typeface="Arial" charset="0"/>
              </a:rPr>
              <a:t> </a:t>
            </a:r>
            <a:endParaRPr lang="en-GB" altLang="zh-CN">
              <a:ea typeface="Times New Roman" pitchFamily="18" charset="0"/>
              <a:cs typeface="Arial" charset="0"/>
            </a:endParaRPr>
          </a:p>
        </p:txBody>
      </p:sp>
      <p:sp>
        <p:nvSpPr>
          <p:cNvPr id="20490" name="Rectangle 56"/>
          <p:cNvSpPr>
            <a:spLocks noChangeArrowheads="1"/>
          </p:cNvSpPr>
          <p:nvPr/>
        </p:nvSpPr>
        <p:spPr bwMode="auto">
          <a:xfrm>
            <a:off x="812800" y="873125"/>
            <a:ext cx="80851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altLang="zh-CN" b="1">
                <a:solidFill>
                  <a:srgbClr val="000000"/>
                </a:solidFill>
                <a:ea typeface="Times New Roman" pitchFamily="18" charset="0"/>
                <a:cs typeface="Arial" charset="0"/>
              </a:rPr>
              <a:t>Example</a:t>
            </a:r>
          </a:p>
          <a:p>
            <a:pPr eaLnBrk="0" hangingPunct="0"/>
            <a:endParaRPr lang="en-GB" altLang="zh-CN" b="1">
              <a:solidFill>
                <a:srgbClr val="000000"/>
              </a:solidFill>
              <a:ea typeface="Times New Roman" pitchFamily="18" charset="0"/>
              <a:cs typeface="Arial" charset="0"/>
            </a:endParaRPr>
          </a:p>
          <a:p>
            <a:pPr eaLnBrk="0" hangingPunct="0"/>
            <a:r>
              <a:rPr lang="en-GB" altLang="zh-CN">
                <a:solidFill>
                  <a:srgbClr val="000000"/>
                </a:solidFill>
                <a:ea typeface="Times New Roman" pitchFamily="18" charset="0"/>
                <a:cs typeface="Arial" charset="0"/>
              </a:rPr>
              <a:t>We will analyse a diode circuit using a piece-wise linear approximation to the true diode characteristic.</a:t>
            </a:r>
            <a:endParaRPr lang="en-GB" altLang="zh-CN" sz="1000">
              <a:ea typeface="Times New Roman" pitchFamily="18" charset="0"/>
              <a:cs typeface="Arial" charset="0"/>
            </a:endParaRPr>
          </a:p>
          <a:p>
            <a:pPr eaLnBrk="0" hangingPunct="0"/>
            <a:r>
              <a:rPr lang="en-GB" altLang="zh-CN">
                <a:solidFill>
                  <a:srgbClr val="000000"/>
                </a:solidFill>
                <a:ea typeface="Times New Roman" pitchFamily="18" charset="0"/>
                <a:cs typeface="Arial" charset="0"/>
              </a:rPr>
              <a:t>Suppose the diode characteristic is given by:</a:t>
            </a:r>
            <a:endParaRPr lang="en-GB" altLang="zh-CN" sz="1000">
              <a:ea typeface="Times New Roman" pitchFamily="18" charset="0"/>
              <a:cs typeface="Arial" charset="0"/>
            </a:endParaRPr>
          </a:p>
          <a:p>
            <a:endParaRPr lang="en-GB" altLang="zh-CN">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E8B7FAA-35FF-4F1F-AE8E-E4E6B300F7D3}" type="slidenum">
              <a:rPr lang="en-GB" altLang="en-US" sz="1200" smtClean="0">
                <a:latin typeface="Garamond" pitchFamily="18" charset="0"/>
              </a:rPr>
              <a:pPr eaLnBrk="1" hangingPunct="1"/>
              <a:t>21</a:t>
            </a:fld>
            <a:endParaRPr lang="en-GB" altLang="en-US" sz="1200" smtClean="0">
              <a:latin typeface="Garamond" pitchFamily="18" charset="0"/>
            </a:endParaRPr>
          </a:p>
        </p:txBody>
      </p:sp>
      <p:sp>
        <p:nvSpPr>
          <p:cNvPr id="21507" name="Rectangle 38"/>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1508" name="Rectangle 3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zh-CN">
              <a:ea typeface="SimSun" pitchFamily="2" charset="-122"/>
            </a:endParaRPr>
          </a:p>
        </p:txBody>
      </p:sp>
      <p:grpSp>
        <p:nvGrpSpPr>
          <p:cNvPr id="21509" name="Group 4"/>
          <p:cNvGrpSpPr>
            <a:grpSpLocks noChangeAspect="1"/>
          </p:cNvGrpSpPr>
          <p:nvPr/>
        </p:nvGrpSpPr>
        <p:grpSpPr bwMode="auto">
          <a:xfrm>
            <a:off x="276225" y="973138"/>
            <a:ext cx="7154863" cy="3613150"/>
            <a:chOff x="1399" y="6961"/>
            <a:chExt cx="10044" cy="3180"/>
          </a:xfrm>
        </p:grpSpPr>
        <p:sp>
          <p:nvSpPr>
            <p:cNvPr id="21520" name="AutoShape 36"/>
            <p:cNvSpPr>
              <a:spLocks noChangeAspect="1" noChangeArrowheads="1" noTextEdit="1"/>
            </p:cNvSpPr>
            <p:nvPr/>
          </p:nvSpPr>
          <p:spPr bwMode="auto">
            <a:xfrm>
              <a:off x="1399" y="6961"/>
              <a:ext cx="9662" cy="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1521" name="Group 6"/>
            <p:cNvGrpSpPr>
              <a:grpSpLocks/>
            </p:cNvGrpSpPr>
            <p:nvPr/>
          </p:nvGrpSpPr>
          <p:grpSpPr bwMode="auto">
            <a:xfrm>
              <a:off x="1571" y="7722"/>
              <a:ext cx="4930" cy="2256"/>
              <a:chOff x="1571" y="7722"/>
              <a:chExt cx="4930" cy="2256"/>
            </a:xfrm>
          </p:grpSpPr>
          <p:sp>
            <p:nvSpPr>
              <p:cNvPr id="21523" name="Rectangle 35"/>
              <p:cNvSpPr>
                <a:spLocks noChangeArrowheads="1"/>
              </p:cNvSpPr>
              <p:nvPr/>
            </p:nvSpPr>
            <p:spPr bwMode="auto">
              <a:xfrm>
                <a:off x="3942" y="8088"/>
                <a:ext cx="1511" cy="189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ltLang="zh-CN">
                  <a:ea typeface="SimSun" pitchFamily="2" charset="-122"/>
                </a:endParaRPr>
              </a:p>
            </p:txBody>
          </p:sp>
          <p:grpSp>
            <p:nvGrpSpPr>
              <p:cNvPr id="21524" name="Group 7"/>
              <p:cNvGrpSpPr>
                <a:grpSpLocks/>
              </p:cNvGrpSpPr>
              <p:nvPr/>
            </p:nvGrpSpPr>
            <p:grpSpPr bwMode="auto">
              <a:xfrm>
                <a:off x="1571" y="7722"/>
                <a:ext cx="4930" cy="2160"/>
                <a:chOff x="2093" y="7866"/>
                <a:chExt cx="4930" cy="2160"/>
              </a:xfrm>
            </p:grpSpPr>
            <p:sp>
              <p:nvSpPr>
                <p:cNvPr id="21525" name="Line 34"/>
                <p:cNvSpPr>
                  <a:spLocks noChangeShapeType="1"/>
                </p:cNvSpPr>
                <p:nvPr/>
              </p:nvSpPr>
              <p:spPr bwMode="auto">
                <a:xfrm flipH="1">
                  <a:off x="4536" y="9693"/>
                  <a:ext cx="4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33"/>
                <p:cNvSpPr>
                  <a:spLocks noChangeShapeType="1"/>
                </p:cNvSpPr>
                <p:nvPr/>
              </p:nvSpPr>
              <p:spPr bwMode="auto">
                <a:xfrm flipH="1">
                  <a:off x="4683" y="9783"/>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Line 32"/>
                <p:cNvSpPr>
                  <a:spLocks noChangeShapeType="1"/>
                </p:cNvSpPr>
                <p:nvPr/>
              </p:nvSpPr>
              <p:spPr bwMode="auto">
                <a:xfrm flipV="1">
                  <a:off x="4773" y="9783"/>
                  <a:ext cx="0" cy="20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Line 31"/>
                <p:cNvSpPr>
                  <a:spLocks noChangeShapeType="1"/>
                </p:cNvSpPr>
                <p:nvPr/>
              </p:nvSpPr>
              <p:spPr bwMode="auto">
                <a:xfrm flipV="1">
                  <a:off x="4773" y="9460"/>
                  <a:ext cx="0" cy="2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30"/>
                <p:cNvSpPr>
                  <a:spLocks noChangeShapeType="1"/>
                </p:cNvSpPr>
                <p:nvPr/>
              </p:nvSpPr>
              <p:spPr bwMode="auto">
                <a:xfrm flipH="1">
                  <a:off x="4548" y="9217"/>
                  <a:ext cx="43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9"/>
                <p:cNvSpPr>
                  <a:spLocks noChangeShapeType="1"/>
                </p:cNvSpPr>
                <p:nvPr/>
              </p:nvSpPr>
              <p:spPr bwMode="auto">
                <a:xfrm>
                  <a:off x="4548" y="9217"/>
                  <a:ext cx="214" cy="23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28"/>
                <p:cNvSpPr>
                  <a:spLocks noChangeShapeType="1"/>
                </p:cNvSpPr>
                <p:nvPr/>
              </p:nvSpPr>
              <p:spPr bwMode="auto">
                <a:xfrm flipH="1">
                  <a:off x="4773" y="9228"/>
                  <a:ext cx="214" cy="2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27"/>
                <p:cNvSpPr>
                  <a:spLocks noChangeShapeType="1"/>
                </p:cNvSpPr>
                <p:nvPr/>
              </p:nvSpPr>
              <p:spPr bwMode="auto">
                <a:xfrm flipH="1">
                  <a:off x="4559" y="9460"/>
                  <a:ext cx="3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26"/>
                <p:cNvSpPr>
                  <a:spLocks noChangeShapeType="1"/>
                </p:cNvSpPr>
                <p:nvPr/>
              </p:nvSpPr>
              <p:spPr bwMode="auto">
                <a:xfrm flipV="1">
                  <a:off x="4773" y="8874"/>
                  <a:ext cx="0" cy="33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Rectangle 25"/>
                <p:cNvSpPr>
                  <a:spLocks noChangeArrowheads="1"/>
                </p:cNvSpPr>
                <p:nvPr/>
              </p:nvSpPr>
              <p:spPr bwMode="auto">
                <a:xfrm>
                  <a:off x="4694" y="8652"/>
                  <a:ext cx="147" cy="414"/>
                </a:xfrm>
                <a:prstGeom prst="rect">
                  <a:avLst/>
                </a:prstGeom>
                <a:solidFill>
                  <a:srgbClr val="FFFFFF"/>
                </a:solidFill>
                <a:ln w="28575">
                  <a:solidFill>
                    <a:srgbClr val="000000"/>
                  </a:solidFill>
                  <a:miter lim="800000"/>
                  <a:headEnd/>
                  <a:tailEnd/>
                </a:ln>
              </p:spPr>
              <p:txBody>
                <a:bodyPr anchor="ctr"/>
                <a:lstStyle/>
                <a:p>
                  <a:endParaRPr lang="en-US" altLang="zh-CN">
                    <a:ea typeface="SimSun" pitchFamily="2" charset="-122"/>
                  </a:endParaRPr>
                </a:p>
              </p:txBody>
            </p:sp>
            <p:sp>
              <p:nvSpPr>
                <p:cNvPr id="21535" name="Line 24"/>
                <p:cNvSpPr>
                  <a:spLocks noChangeShapeType="1"/>
                </p:cNvSpPr>
                <p:nvPr/>
              </p:nvSpPr>
              <p:spPr bwMode="auto">
                <a:xfrm flipV="1">
                  <a:off x="4773" y="8440"/>
                  <a:ext cx="0" cy="2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Oval 23"/>
                <p:cNvSpPr>
                  <a:spLocks noChangeArrowheads="1"/>
                </p:cNvSpPr>
                <p:nvPr/>
              </p:nvSpPr>
              <p:spPr bwMode="auto">
                <a:xfrm>
                  <a:off x="4717" y="8388"/>
                  <a:ext cx="101" cy="92"/>
                </a:xfrm>
                <a:prstGeom prst="ellipse">
                  <a:avLst/>
                </a:prstGeom>
                <a:solidFill>
                  <a:srgbClr val="000000"/>
                </a:solidFill>
                <a:ln w="9525">
                  <a:solidFill>
                    <a:srgbClr val="000000"/>
                  </a:solidFill>
                  <a:round/>
                  <a:headEnd/>
                  <a:tailEnd/>
                </a:ln>
              </p:spPr>
              <p:txBody>
                <a:bodyPr anchor="ctr"/>
                <a:lstStyle/>
                <a:p>
                  <a:endParaRPr lang="en-US" altLang="zh-CN">
                    <a:ea typeface="SimSun" pitchFamily="2" charset="-122"/>
                  </a:endParaRPr>
                </a:p>
              </p:txBody>
            </p:sp>
            <p:sp>
              <p:nvSpPr>
                <p:cNvPr id="21537" name="Oval 22"/>
                <p:cNvSpPr>
                  <a:spLocks noChangeArrowheads="1"/>
                </p:cNvSpPr>
                <p:nvPr/>
              </p:nvSpPr>
              <p:spPr bwMode="auto">
                <a:xfrm>
                  <a:off x="4727" y="9935"/>
                  <a:ext cx="102" cy="91"/>
                </a:xfrm>
                <a:prstGeom prst="ellipse">
                  <a:avLst/>
                </a:prstGeom>
                <a:solidFill>
                  <a:srgbClr val="000000"/>
                </a:solidFill>
                <a:ln w="9525">
                  <a:solidFill>
                    <a:srgbClr val="000000"/>
                  </a:solidFill>
                  <a:round/>
                  <a:headEnd/>
                  <a:tailEnd/>
                </a:ln>
              </p:spPr>
              <p:txBody>
                <a:bodyPr anchor="ctr"/>
                <a:lstStyle/>
                <a:p>
                  <a:endParaRPr lang="en-US" altLang="zh-CN">
                    <a:ea typeface="SimSun" pitchFamily="2" charset="-122"/>
                  </a:endParaRPr>
                </a:p>
              </p:txBody>
            </p:sp>
            <p:sp>
              <p:nvSpPr>
                <p:cNvPr id="21538" name="Text Box 21"/>
                <p:cNvSpPr txBox="1">
                  <a:spLocks noChangeArrowheads="1"/>
                </p:cNvSpPr>
                <p:nvPr/>
              </p:nvSpPr>
              <p:spPr bwMode="auto">
                <a:xfrm>
                  <a:off x="5236" y="9056"/>
                  <a:ext cx="1787"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(ideal diode)</a:t>
                  </a:r>
                  <a:endParaRPr lang="en-GB" altLang="zh-CN">
                    <a:ea typeface="Times New Roman" pitchFamily="18" charset="0"/>
                    <a:cs typeface="Arial" charset="0"/>
                  </a:endParaRPr>
                </a:p>
              </p:txBody>
            </p:sp>
            <p:sp>
              <p:nvSpPr>
                <p:cNvPr id="21539" name="Line 20"/>
                <p:cNvSpPr>
                  <a:spLocks noChangeShapeType="1"/>
                </p:cNvSpPr>
                <p:nvPr/>
              </p:nvSpPr>
              <p:spPr bwMode="auto">
                <a:xfrm flipH="1">
                  <a:off x="4976" y="9319"/>
                  <a:ext cx="283" cy="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0" name="Text Box 19"/>
                <p:cNvSpPr txBox="1">
                  <a:spLocks noChangeArrowheads="1"/>
                </p:cNvSpPr>
                <p:nvPr/>
              </p:nvSpPr>
              <p:spPr bwMode="auto">
                <a:xfrm>
                  <a:off x="4908" y="8500"/>
                  <a:ext cx="66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R</a:t>
                  </a:r>
                  <a:r>
                    <a:rPr lang="en-GB" altLang="zh-CN" baseline="-30000">
                      <a:solidFill>
                        <a:srgbClr val="000000"/>
                      </a:solidFill>
                      <a:ea typeface="Times New Roman" pitchFamily="18" charset="0"/>
                      <a:cs typeface="Arial" charset="0"/>
                    </a:rPr>
                    <a:t>D</a:t>
                  </a:r>
                  <a:endParaRPr lang="en-GB" altLang="zh-CN">
                    <a:ea typeface="Times New Roman" pitchFamily="18" charset="0"/>
                    <a:cs typeface="Arial" charset="0"/>
                  </a:endParaRPr>
                </a:p>
              </p:txBody>
            </p:sp>
            <p:sp>
              <p:nvSpPr>
                <p:cNvPr id="21541" name="Text Box 18"/>
                <p:cNvSpPr txBox="1">
                  <a:spLocks noChangeArrowheads="1"/>
                </p:cNvSpPr>
                <p:nvPr/>
              </p:nvSpPr>
              <p:spPr bwMode="auto">
                <a:xfrm>
                  <a:off x="5010" y="9561"/>
                  <a:ext cx="72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V</a:t>
                  </a:r>
                  <a:r>
                    <a:rPr lang="el-GR" altLang="zh-CN">
                      <a:solidFill>
                        <a:srgbClr val="000000"/>
                      </a:solidFill>
                      <a:ea typeface="Times New Roman" pitchFamily="18" charset="0"/>
                      <a:cs typeface="Arial" charset="0"/>
                    </a:rPr>
                    <a:t>γ</a:t>
                  </a:r>
                  <a:endParaRPr lang="el-GR" altLang="zh-CN">
                    <a:ea typeface="Times New Roman" pitchFamily="18" charset="0"/>
                    <a:cs typeface="Arial" charset="0"/>
                  </a:endParaRPr>
                </a:p>
              </p:txBody>
            </p:sp>
            <p:sp>
              <p:nvSpPr>
                <p:cNvPr id="21542" name="Text Box 17"/>
                <p:cNvSpPr txBox="1">
                  <a:spLocks noChangeArrowheads="1"/>
                </p:cNvSpPr>
                <p:nvPr/>
              </p:nvSpPr>
              <p:spPr bwMode="auto">
                <a:xfrm>
                  <a:off x="4566" y="7866"/>
                  <a:ext cx="2457"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Real diode</a:t>
                  </a:r>
                  <a:endParaRPr lang="en-GB" altLang="zh-CN">
                    <a:ea typeface="Times New Roman" pitchFamily="18" charset="0"/>
                    <a:cs typeface="Arial" charset="0"/>
                  </a:endParaRPr>
                </a:p>
              </p:txBody>
            </p:sp>
            <p:sp>
              <p:nvSpPr>
                <p:cNvPr id="21543" name="Text Box 16"/>
                <p:cNvSpPr txBox="1">
                  <a:spLocks noChangeArrowheads="1"/>
                </p:cNvSpPr>
                <p:nvPr/>
              </p:nvSpPr>
              <p:spPr bwMode="auto">
                <a:xfrm>
                  <a:off x="3343" y="8021"/>
                  <a:ext cx="57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1k</a:t>
                  </a:r>
                  <a:endParaRPr lang="en-GB" altLang="zh-CN">
                    <a:ea typeface="Times New Roman" pitchFamily="18" charset="0"/>
                    <a:cs typeface="Arial" charset="0"/>
                  </a:endParaRPr>
                </a:p>
              </p:txBody>
            </p:sp>
            <p:sp>
              <p:nvSpPr>
                <p:cNvPr id="21544" name="Line 15"/>
                <p:cNvSpPr>
                  <a:spLocks noChangeShapeType="1"/>
                </p:cNvSpPr>
                <p:nvPr/>
              </p:nvSpPr>
              <p:spPr bwMode="auto">
                <a:xfrm flipH="1">
                  <a:off x="2663" y="9135"/>
                  <a:ext cx="4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Line 14"/>
                <p:cNvSpPr>
                  <a:spLocks noChangeShapeType="1"/>
                </p:cNvSpPr>
                <p:nvPr/>
              </p:nvSpPr>
              <p:spPr bwMode="auto">
                <a:xfrm flipH="1">
                  <a:off x="2821" y="9235"/>
                  <a:ext cx="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Line 13"/>
                <p:cNvSpPr>
                  <a:spLocks noChangeShapeType="1"/>
                </p:cNvSpPr>
                <p:nvPr/>
              </p:nvSpPr>
              <p:spPr bwMode="auto">
                <a:xfrm flipV="1">
                  <a:off x="2918" y="9244"/>
                  <a:ext cx="0" cy="7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7" name="Line 12"/>
                <p:cNvSpPr>
                  <a:spLocks noChangeShapeType="1"/>
                </p:cNvSpPr>
                <p:nvPr/>
              </p:nvSpPr>
              <p:spPr bwMode="auto">
                <a:xfrm flipV="1">
                  <a:off x="2918" y="8441"/>
                  <a:ext cx="0" cy="6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8" name="Line 11"/>
                <p:cNvSpPr>
                  <a:spLocks noChangeShapeType="1"/>
                </p:cNvSpPr>
                <p:nvPr/>
              </p:nvSpPr>
              <p:spPr bwMode="auto">
                <a:xfrm rot="16200000" flipV="1">
                  <a:off x="3852" y="7498"/>
                  <a:ext cx="0" cy="18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9" name="Line 10"/>
                <p:cNvSpPr>
                  <a:spLocks noChangeShapeType="1"/>
                </p:cNvSpPr>
                <p:nvPr/>
              </p:nvSpPr>
              <p:spPr bwMode="auto">
                <a:xfrm flipH="1">
                  <a:off x="2935" y="9986"/>
                  <a:ext cx="18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Rectangle 9"/>
                <p:cNvSpPr>
                  <a:spLocks noChangeArrowheads="1"/>
                </p:cNvSpPr>
                <p:nvPr/>
              </p:nvSpPr>
              <p:spPr bwMode="auto">
                <a:xfrm rot="5400000">
                  <a:off x="3538" y="8186"/>
                  <a:ext cx="137" cy="481"/>
                </a:xfrm>
                <a:prstGeom prst="rect">
                  <a:avLst/>
                </a:prstGeom>
                <a:solidFill>
                  <a:srgbClr val="FFFFFF"/>
                </a:solidFill>
                <a:ln w="28575">
                  <a:solidFill>
                    <a:srgbClr val="000000"/>
                  </a:solidFill>
                  <a:miter lim="800000"/>
                  <a:headEnd/>
                  <a:tailEnd/>
                </a:ln>
              </p:spPr>
              <p:txBody>
                <a:bodyPr anchor="ctr"/>
                <a:lstStyle/>
                <a:p>
                  <a:endParaRPr lang="en-US" altLang="zh-CN">
                    <a:ea typeface="SimSun" pitchFamily="2" charset="-122"/>
                  </a:endParaRPr>
                </a:p>
              </p:txBody>
            </p:sp>
            <p:sp>
              <p:nvSpPr>
                <p:cNvPr id="21551" name="Text Box 8"/>
                <p:cNvSpPr txBox="1">
                  <a:spLocks noChangeArrowheads="1"/>
                </p:cNvSpPr>
                <p:nvPr/>
              </p:nvSpPr>
              <p:spPr bwMode="auto">
                <a:xfrm>
                  <a:off x="2093" y="9043"/>
                  <a:ext cx="52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5v</a:t>
                  </a:r>
                  <a:endParaRPr lang="en-GB" altLang="zh-CN">
                    <a:ea typeface="Times New Roman" pitchFamily="18" charset="0"/>
                    <a:cs typeface="Arial" charset="0"/>
                  </a:endParaRPr>
                </a:p>
              </p:txBody>
            </p:sp>
          </p:grpSp>
        </p:grpSp>
        <p:sp>
          <p:nvSpPr>
            <p:cNvPr id="21522" name="Text Box 5"/>
            <p:cNvSpPr txBox="1">
              <a:spLocks noChangeArrowheads="1"/>
            </p:cNvSpPr>
            <p:nvPr/>
          </p:nvSpPr>
          <p:spPr bwMode="auto">
            <a:xfrm>
              <a:off x="1620" y="7095"/>
              <a:ext cx="982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Now consider the following diode circuit and solve it using a piecewise linear approximation for the diode. </a:t>
              </a:r>
              <a:endParaRPr lang="en-GB" altLang="zh-CN">
                <a:ea typeface="Times New Roman" pitchFamily="18" charset="0"/>
                <a:cs typeface="Arial" charset="0"/>
              </a:endParaRPr>
            </a:p>
          </p:txBody>
        </p:sp>
      </p:grpSp>
      <p:sp>
        <p:nvSpPr>
          <p:cNvPr id="21510" name="Rectangle 8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zh-CN">
              <a:ea typeface="SimSun" pitchFamily="2" charset="-122"/>
            </a:endParaRPr>
          </a:p>
        </p:txBody>
      </p:sp>
      <p:grpSp>
        <p:nvGrpSpPr>
          <p:cNvPr id="21511" name="Group 45"/>
          <p:cNvGrpSpPr>
            <a:grpSpLocks noChangeAspect="1"/>
          </p:cNvGrpSpPr>
          <p:nvPr/>
        </p:nvGrpSpPr>
        <p:grpSpPr bwMode="auto">
          <a:xfrm>
            <a:off x="574675" y="1727200"/>
            <a:ext cx="8264525" cy="4387850"/>
            <a:chOff x="-4611" y="9781"/>
            <a:chExt cx="16948" cy="6911"/>
          </a:xfrm>
        </p:grpSpPr>
        <p:sp>
          <p:nvSpPr>
            <p:cNvPr id="21512" name="AutoShape 81"/>
            <p:cNvSpPr>
              <a:spLocks noChangeAspect="1" noChangeArrowheads="1" noTextEdit="1"/>
            </p:cNvSpPr>
            <p:nvPr/>
          </p:nvSpPr>
          <p:spPr bwMode="auto">
            <a:xfrm>
              <a:off x="1800" y="9781"/>
              <a:ext cx="9822" cy="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13" name="Text Box 80"/>
            <p:cNvSpPr txBox="1">
              <a:spLocks noChangeArrowheads="1"/>
            </p:cNvSpPr>
            <p:nvPr/>
          </p:nvSpPr>
          <p:spPr bwMode="auto">
            <a:xfrm>
              <a:off x="2682" y="9830"/>
              <a:ext cx="928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Sum the voltages around the circuit :   </a:t>
              </a:r>
              <a:endParaRPr lang="en-GB" altLang="zh-CN">
                <a:ea typeface="Times New Roman" pitchFamily="18" charset="0"/>
                <a:cs typeface="Arial" charset="0"/>
              </a:endParaRPr>
            </a:p>
          </p:txBody>
        </p:sp>
        <p:graphicFrame>
          <p:nvGraphicFramePr>
            <p:cNvPr id="21514" name="Object 52"/>
            <p:cNvGraphicFramePr>
              <a:graphicFrameLocks noChangeAspect="1"/>
            </p:cNvGraphicFramePr>
            <p:nvPr/>
          </p:nvGraphicFramePr>
          <p:xfrm>
            <a:off x="4134" y="10768"/>
            <a:ext cx="116" cy="220"/>
          </p:xfrm>
          <a:graphic>
            <a:graphicData uri="http://schemas.openxmlformats.org/presentationml/2006/ole">
              <mc:AlternateContent xmlns:mc="http://schemas.openxmlformats.org/markup-compatibility/2006">
                <mc:Choice xmlns:v="urn:schemas-microsoft-com:vml" Requires="v">
                  <p:oleObj spid="_x0000_s21566" name="Equation" r:id="rId4" imgW="114151" imgH="215619" progId="Equation.3">
                    <p:embed/>
                  </p:oleObj>
                </mc:Choice>
                <mc:Fallback>
                  <p:oleObj name="Equation" r:id="rId4" imgW="114151" imgH="215619"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4" y="10768"/>
                          <a:ext cx="11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5" name="Text Box 50"/>
            <p:cNvSpPr txBox="1">
              <a:spLocks noChangeArrowheads="1"/>
            </p:cNvSpPr>
            <p:nvPr/>
          </p:nvSpPr>
          <p:spPr bwMode="auto">
            <a:xfrm>
              <a:off x="2625" y="12247"/>
              <a:ext cx="9503" cy="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Now compare with more accurate answer using the previous piece wise linear model with R</a:t>
              </a:r>
              <a:r>
                <a:rPr lang="en-GB" altLang="zh-CN" baseline="-30000">
                  <a:solidFill>
                    <a:srgbClr val="000000"/>
                  </a:solidFill>
                  <a:ea typeface="Times New Roman" pitchFamily="18" charset="0"/>
                  <a:cs typeface="Arial" charset="0"/>
                </a:rPr>
                <a:t>D</a:t>
              </a:r>
              <a:r>
                <a:rPr lang="en-GB" altLang="zh-CN">
                  <a:solidFill>
                    <a:srgbClr val="000000"/>
                  </a:solidFill>
                  <a:ea typeface="Times New Roman" pitchFamily="18" charset="0"/>
                  <a:cs typeface="Arial" charset="0"/>
                </a:rPr>
                <a:t> = 25 ohms and V</a:t>
              </a:r>
              <a:r>
                <a:rPr lang="en-GB" altLang="zh-CN">
                  <a:solidFill>
                    <a:srgbClr val="000000"/>
                  </a:solidFill>
                  <a:latin typeface="Symbol" pitchFamily="18" charset="2"/>
                  <a:ea typeface="Times New Roman" pitchFamily="18" charset="0"/>
                  <a:cs typeface="Arial" charset="0"/>
                </a:rPr>
                <a:t>g</a:t>
              </a:r>
              <a:r>
                <a:rPr lang="en-GB" altLang="zh-CN">
                  <a:solidFill>
                    <a:srgbClr val="000000"/>
                  </a:solidFill>
                  <a:ea typeface="Times New Roman" pitchFamily="18" charset="0"/>
                  <a:cs typeface="Arial" charset="0"/>
                </a:rPr>
                <a:t> = 0.67 volts</a:t>
              </a:r>
              <a:endParaRPr lang="en-GB" altLang="zh-CN">
                <a:ea typeface="Times New Roman" pitchFamily="18" charset="0"/>
                <a:cs typeface="Arial" charset="0"/>
              </a:endParaRPr>
            </a:p>
            <a:p>
              <a:endParaRPr lang="en-GB" altLang="zh-CN">
                <a:ea typeface="Times New Roman" pitchFamily="18" charset="0"/>
                <a:cs typeface="Arial" charset="0"/>
              </a:endParaRPr>
            </a:p>
          </p:txBody>
        </p:sp>
        <p:sp>
          <p:nvSpPr>
            <p:cNvPr id="21516" name="Text Box 49"/>
            <p:cNvSpPr txBox="1">
              <a:spLocks noChangeArrowheads="1"/>
            </p:cNvSpPr>
            <p:nvPr/>
          </p:nvSpPr>
          <p:spPr bwMode="auto">
            <a:xfrm>
              <a:off x="2744" y="10432"/>
              <a:ext cx="9011" cy="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First approximation assuming R</a:t>
              </a:r>
              <a:r>
                <a:rPr lang="en-GB" altLang="zh-CN" baseline="-30000">
                  <a:solidFill>
                    <a:srgbClr val="000000"/>
                  </a:solidFill>
                  <a:ea typeface="Times New Roman" pitchFamily="18" charset="0"/>
                  <a:cs typeface="Arial" charset="0"/>
                </a:rPr>
                <a:t>D</a:t>
              </a:r>
              <a:r>
                <a:rPr lang="en-GB" altLang="zh-CN">
                  <a:solidFill>
                    <a:srgbClr val="000000"/>
                  </a:solidFill>
                  <a:ea typeface="Times New Roman" pitchFamily="18" charset="0"/>
                  <a:cs typeface="Arial" charset="0"/>
                </a:rPr>
                <a:t> ~ 0 and V</a:t>
              </a:r>
              <a:r>
                <a:rPr lang="en-GB" altLang="zh-CN">
                  <a:solidFill>
                    <a:srgbClr val="000000"/>
                  </a:solidFill>
                  <a:latin typeface="Symbol" pitchFamily="18" charset="2"/>
                  <a:ea typeface="Times New Roman" pitchFamily="18" charset="0"/>
                  <a:cs typeface="Arial" charset="0"/>
                </a:rPr>
                <a:t>g</a:t>
              </a:r>
              <a:r>
                <a:rPr lang="en-GB" altLang="zh-CN">
                  <a:solidFill>
                    <a:srgbClr val="000000"/>
                  </a:solidFill>
                  <a:ea typeface="Times New Roman" pitchFamily="18" charset="0"/>
                  <a:cs typeface="Arial" charset="0"/>
                </a:rPr>
                <a:t> ~ 0.7 volts</a:t>
              </a:r>
              <a:endParaRPr lang="en-GB" altLang="zh-CN">
                <a:ea typeface="Times New Roman" pitchFamily="18" charset="0"/>
                <a:cs typeface="Arial" charset="0"/>
              </a:endParaRPr>
            </a:p>
            <a:p>
              <a:r>
                <a:rPr lang="en-GB" altLang="zh-CN">
                  <a:solidFill>
                    <a:srgbClr val="000000"/>
                  </a:solidFill>
                  <a:ea typeface="Times New Roman" pitchFamily="18" charset="0"/>
                  <a:cs typeface="Arial" charset="0"/>
                </a:rPr>
                <a:t>5 – I x 1000 – 0.7 = 0</a:t>
              </a:r>
              <a:endParaRPr lang="en-GB" altLang="zh-CN">
                <a:ea typeface="Times New Roman" pitchFamily="18" charset="0"/>
                <a:cs typeface="Arial" charset="0"/>
              </a:endParaRPr>
            </a:p>
            <a:p>
              <a:r>
                <a:rPr lang="en-GB" altLang="zh-CN">
                  <a:solidFill>
                    <a:srgbClr val="000000"/>
                  </a:solidFill>
                  <a:ea typeface="Times New Roman" pitchFamily="18" charset="0"/>
                  <a:cs typeface="Arial" charset="0"/>
                </a:rPr>
                <a:t>I = 4.3  mA </a:t>
              </a:r>
              <a:endParaRPr lang="en-GB" altLang="zh-CN">
                <a:ea typeface="Times New Roman" pitchFamily="18" charset="0"/>
                <a:cs typeface="Arial" charset="0"/>
              </a:endParaRPr>
            </a:p>
          </p:txBody>
        </p:sp>
        <p:sp>
          <p:nvSpPr>
            <p:cNvPr id="21517" name="Text Box 48"/>
            <p:cNvSpPr txBox="1">
              <a:spLocks noChangeArrowheads="1"/>
            </p:cNvSpPr>
            <p:nvPr/>
          </p:nvSpPr>
          <p:spPr bwMode="auto">
            <a:xfrm>
              <a:off x="2723" y="13510"/>
              <a:ext cx="940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I = 4.224 mA  </a:t>
              </a:r>
              <a:endParaRPr lang="en-GB" altLang="zh-CN">
                <a:ea typeface="Times New Roman" pitchFamily="18" charset="0"/>
                <a:cs typeface="Arial" charset="0"/>
              </a:endParaRPr>
            </a:p>
          </p:txBody>
        </p:sp>
        <p:sp>
          <p:nvSpPr>
            <p:cNvPr id="21518" name="Text Box 47"/>
            <p:cNvSpPr txBox="1">
              <a:spLocks noChangeArrowheads="1"/>
            </p:cNvSpPr>
            <p:nvPr/>
          </p:nvSpPr>
          <p:spPr bwMode="auto">
            <a:xfrm>
              <a:off x="-4611" y="15046"/>
              <a:ext cx="16709" cy="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u="sng">
                  <a:solidFill>
                    <a:srgbClr val="000000"/>
                  </a:solidFill>
                  <a:ea typeface="Times New Roman" pitchFamily="18" charset="0"/>
                  <a:cs typeface="Arial" charset="0"/>
                </a:rPr>
                <a:t>Conclusion</a:t>
              </a:r>
              <a:r>
                <a:rPr lang="en-GB" altLang="zh-CN">
                  <a:solidFill>
                    <a:srgbClr val="000000"/>
                  </a:solidFill>
                  <a:ea typeface="Times New Roman" pitchFamily="18" charset="0"/>
                  <a:cs typeface="Arial" charset="0"/>
                </a:rPr>
                <a:t> – the accuracy of the piecewise model is often good enough for most applications and allows quick estimates to be made in simple circuits.</a:t>
              </a:r>
              <a:endParaRPr lang="en-GB" altLang="zh-CN">
                <a:ea typeface="Times New Roman" pitchFamily="18" charset="0"/>
                <a:cs typeface="Arial" charset="0"/>
              </a:endParaRPr>
            </a:p>
            <a:p>
              <a:r>
                <a:rPr lang="en-GB" altLang="zh-CN">
                  <a:solidFill>
                    <a:srgbClr val="000000"/>
                  </a:solidFill>
                  <a:ea typeface="Times New Roman" pitchFamily="18" charset="0"/>
                  <a:cs typeface="Arial" charset="0"/>
                </a:rPr>
                <a:t> </a:t>
              </a:r>
              <a:endParaRPr lang="en-GB" altLang="zh-CN">
                <a:ea typeface="Times New Roman" pitchFamily="18" charset="0"/>
                <a:cs typeface="Arial" charset="0"/>
              </a:endParaRPr>
            </a:p>
            <a:p>
              <a:r>
                <a:rPr lang="en-GB" altLang="zh-CN">
                  <a:solidFill>
                    <a:srgbClr val="000000"/>
                  </a:solidFill>
                  <a:ea typeface="Times New Roman" pitchFamily="18" charset="0"/>
                  <a:cs typeface="Arial" charset="0"/>
                </a:rPr>
                <a:t>Use PSpice if greater accuracy is necessary or if the circuit is complex.</a:t>
              </a:r>
              <a:endParaRPr lang="en-GB" altLang="zh-CN">
                <a:ea typeface="Times New Roman" pitchFamily="18" charset="0"/>
                <a:cs typeface="Arial" charset="0"/>
              </a:endParaRPr>
            </a:p>
          </p:txBody>
        </p:sp>
        <p:sp>
          <p:nvSpPr>
            <p:cNvPr id="21519" name="Text Box 46"/>
            <p:cNvSpPr txBox="1">
              <a:spLocks noChangeArrowheads="1"/>
            </p:cNvSpPr>
            <p:nvPr/>
          </p:nvSpPr>
          <p:spPr bwMode="auto">
            <a:xfrm>
              <a:off x="2604" y="14078"/>
              <a:ext cx="9733"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zh-CN">
                  <a:solidFill>
                    <a:srgbClr val="000000"/>
                  </a:solidFill>
                  <a:ea typeface="Times New Roman" pitchFamily="18" charset="0"/>
                  <a:cs typeface="Arial" charset="0"/>
                </a:rPr>
                <a:t>Finally compare with accurate (computer) solution:  </a:t>
              </a:r>
            </a:p>
            <a:p>
              <a:r>
                <a:rPr lang="en-GB" altLang="zh-CN">
                  <a:solidFill>
                    <a:srgbClr val="000000"/>
                  </a:solidFill>
                  <a:ea typeface="Times New Roman" pitchFamily="18" charset="0"/>
                  <a:cs typeface="Arial" charset="0"/>
                </a:rPr>
                <a:t> I = 4.223 mA </a:t>
              </a:r>
              <a:endParaRPr lang="en-GB" altLang="zh-CN">
                <a:ea typeface="Times New Roman" pitchFamily="18" charset="0"/>
                <a:cs typeface="Arial"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D7A4BE7-CDDA-4E20-A066-B03D05D5A68A}" type="slidenum">
              <a:rPr lang="en-GB" altLang="en-US" smtClean="0"/>
              <a:pPr>
                <a:defRPr/>
              </a:pPr>
              <a:t>22</a:t>
            </a:fld>
            <a:endParaRPr lang="en-GB" altLang="en-US"/>
          </a:p>
        </p:txBody>
      </p:sp>
      <p:sp>
        <p:nvSpPr>
          <p:cNvPr id="7" name="Text Box 12"/>
          <p:cNvSpPr txBox="1">
            <a:spLocks noChangeArrowheads="1"/>
          </p:cNvSpPr>
          <p:nvPr/>
        </p:nvSpPr>
        <p:spPr bwMode="auto">
          <a:xfrm>
            <a:off x="569913" y="2469109"/>
            <a:ext cx="826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lgn="ctr"/>
            <a:r>
              <a:rPr lang="en-GB" altLang="ja-JP" sz="3600" b="1" dirty="0" smtClean="0">
                <a:latin typeface="Times New Roman" panose="02020603050405020304" pitchFamily="18" charset="0"/>
                <a:ea typeface="MS PGothic" pitchFamily="34" charset="-128"/>
                <a:cs typeface="Times New Roman" panose="02020603050405020304" pitchFamily="18" charset="0"/>
              </a:rPr>
              <a:t>Part 2: Exercise on Diodes</a:t>
            </a:r>
            <a:endParaRPr lang="en-GB" altLang="ja-JP" sz="3600" b="1" dirty="0">
              <a:latin typeface="Times New Roman" panose="02020603050405020304" pitchFamily="18" charset="0"/>
              <a:ea typeface="MS PGothic" pitchFamily="34" charset="-128"/>
              <a:cs typeface="Times New Roman" panose="02020603050405020304" pitchFamily="18" charset="0"/>
            </a:endParaRPr>
          </a:p>
        </p:txBody>
      </p:sp>
    </p:spTree>
    <p:extLst>
      <p:ext uri="{BB962C8B-B14F-4D97-AF65-F5344CB8AC3E}">
        <p14:creationId xmlns:p14="http://schemas.microsoft.com/office/powerpoint/2010/main" val="308224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3C1B365-51D8-4437-B60B-580ED361E759}" type="slidenum">
              <a:rPr lang="en-GB" altLang="en-US" smtClean="0"/>
              <a:pPr>
                <a:defRPr/>
              </a:pPr>
              <a:t>23</a:t>
            </a:fld>
            <a:endParaRPr lang="en-GB"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70" y="551539"/>
            <a:ext cx="7262560" cy="5707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59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3C1B365-51D8-4437-B60B-580ED361E759}" type="slidenum">
              <a:rPr lang="en-GB" altLang="en-US" smtClean="0"/>
              <a:pPr>
                <a:defRPr/>
              </a:pPr>
              <a:t>24</a:t>
            </a:fld>
            <a:endParaRPr lang="en-GB"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83" y="624114"/>
            <a:ext cx="8284492" cy="526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748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25</a:t>
            </a:fld>
            <a:endParaRPr lang="en-GB" altLang="en-US" sz="1200" smtClean="0">
              <a:latin typeface="Garamond" pitchFamily="18" charset="0"/>
            </a:endParaRPr>
          </a:p>
        </p:txBody>
      </p:sp>
      <p:pic>
        <p:nvPicPr>
          <p:cNvPr id="225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64" y="2059395"/>
            <a:ext cx="3625038" cy="306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4288971" y="1665238"/>
                <a:ext cx="4572000" cy="3834768"/>
              </a:xfrm>
              <a:prstGeom prst="rect">
                <a:avLst/>
              </a:prstGeom>
            </p:spPr>
            <p:txBody>
              <a:bodyPr>
                <a:spAutoFit/>
              </a:bodyPr>
              <a:lstStyle/>
              <a:p>
                <a:r>
                  <a:rPr lang="en-US" sz="2000" b="1" dirty="0" smtClean="0">
                    <a:latin typeface="Times New Roman" panose="02020603050405020304" pitchFamily="18" charset="0"/>
                    <a:cs typeface="Times New Roman" panose="02020603050405020304" pitchFamily="18" charset="0"/>
                  </a:rPr>
                  <a:t>TYU 1.11</a:t>
                </a:r>
              </a:p>
              <a:p>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power supply (input) voltage in the circuit of Figure </a:t>
                </a:r>
                <a:r>
                  <a:rPr lang="en-US" sz="2000" dirty="0" smtClean="0">
                    <a:latin typeface="Times New Roman" panose="02020603050405020304" pitchFamily="18" charset="0"/>
                    <a:cs typeface="Times New Roman" panose="02020603050405020304" pitchFamily="18" charset="0"/>
                  </a:rPr>
                  <a:t>is </a:t>
                </a:r>
                <a14:m>
                  <m:oMath xmlns:m="http://schemas.openxmlformats.org/officeDocument/2006/math">
                    <m:sSub>
                      <m:sSubPr>
                        <m:ctrlPr>
                          <a:rPr lang="en-US" sz="2000" b="0" i="1" dirty="0" smtClean="0">
                            <a:latin typeface="Cambria Math"/>
                          </a:rPr>
                        </m:ctrlPr>
                      </m:sSubPr>
                      <m:e>
                        <m:r>
                          <a:rPr lang="en-US" sz="2000" i="1" dirty="0" smtClean="0">
                            <a:latin typeface="Cambria Math"/>
                          </a:rPr>
                          <m:t>𝑉</m:t>
                        </m:r>
                      </m:e>
                      <m:sub>
                        <m:r>
                          <a:rPr lang="en-US" sz="2000" i="1" dirty="0" smtClean="0">
                            <a:latin typeface="Cambria Math"/>
                          </a:rPr>
                          <m:t>𝑃𝑆</m:t>
                        </m:r>
                      </m:sub>
                    </m:sSub>
                    <m:r>
                      <a:rPr lang="en-US" sz="2000" i="1" dirty="0" smtClean="0">
                        <a:latin typeface="Cambria Math"/>
                      </a:rPr>
                      <m:t> =10 </m:t>
                    </m:r>
                    <m:r>
                      <a:rPr lang="en-US" sz="2000" i="1" dirty="0">
                        <a:latin typeface="Cambria Math"/>
                      </a:rPr>
                      <m:t>𝑉</m:t>
                    </m:r>
                  </m:oMath>
                </a14:m>
                <a:r>
                  <a:rPr lang="en-US" sz="2000" dirty="0">
                    <a:latin typeface="Times New Roman" panose="02020603050405020304" pitchFamily="18" charset="0"/>
                    <a:cs typeface="Times New Roman" panose="02020603050405020304" pitchFamily="18" charset="0"/>
                  </a:rPr>
                  <a:t> and the diode cut-in voltage is </a:t>
                </a:r>
                <a14:m>
                  <m:oMath xmlns:m="http://schemas.openxmlformats.org/officeDocument/2006/math">
                    <m:sSub>
                      <m:sSubPr>
                        <m:ctrlPr>
                          <a:rPr lang="en-US" sz="2000" b="0" i="1" dirty="0" smtClean="0">
                            <a:latin typeface="Cambria Math"/>
                          </a:rPr>
                        </m:ctrlPr>
                      </m:sSubPr>
                      <m:e>
                        <m:r>
                          <a:rPr lang="en-US" sz="2000" i="1" dirty="0" smtClean="0">
                            <a:latin typeface="Cambria Math"/>
                          </a:rPr>
                          <m:t>𝑉</m:t>
                        </m:r>
                      </m:e>
                      <m:sub>
                        <m:r>
                          <a:rPr lang="en-US" sz="2000" i="1" dirty="0" smtClean="0">
                            <a:latin typeface="Cambria Math"/>
                          </a:rPr>
                          <m:t>𝛾</m:t>
                        </m:r>
                      </m:sub>
                    </m:sSub>
                    <m:r>
                      <a:rPr lang="en-US" sz="2000" i="1" dirty="0">
                        <a:latin typeface="Cambria Math"/>
                      </a:rPr>
                      <m:t> = 0.7 </m:t>
                    </m:r>
                    <m:r>
                      <a:rPr lang="en-US" sz="2000" i="1" dirty="0">
                        <a:latin typeface="Cambria Math"/>
                      </a:rPr>
                      <m:t>𝑉</m:t>
                    </m:r>
                    <m:r>
                      <a:rPr lang="en-US" sz="2000" i="1" dirty="0">
                        <a:latin typeface="Cambria Math"/>
                      </a:rPr>
                      <m:t>  </m:t>
                    </m:r>
                  </m:oMath>
                </a14:m>
                <a:endParaRPr lang="en-US" sz="2000" b="0" dirty="0" smtClean="0">
                  <a:latin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assume </a:t>
                </a:r>
                <a:r>
                  <a:rPr lang="en-US" sz="2000" dirty="0" smtClean="0">
                    <a:latin typeface="Times New Roman" panose="02020603050405020304" pitchFamily="18" charset="0"/>
                    <a:cs typeface="Times New Roman" panose="02020603050405020304" pitchFamily="18" charset="0"/>
                  </a:rPr>
                  <a:t>forward diode resistance </a:t>
                </a:r>
                <a14:m>
                  <m:oMath xmlns:m="http://schemas.openxmlformats.org/officeDocument/2006/math">
                    <m:sSub>
                      <m:sSubPr>
                        <m:ctrlPr>
                          <a:rPr lang="en-US" sz="2000" b="0" i="1" dirty="0" smtClean="0">
                            <a:latin typeface="Cambria Math"/>
                          </a:rPr>
                        </m:ctrlPr>
                      </m:sSubPr>
                      <m:e>
                        <m:r>
                          <a:rPr lang="en-US" sz="2000" i="1" dirty="0" smtClean="0">
                            <a:latin typeface="Cambria Math"/>
                          </a:rPr>
                          <m:t>𝑟</m:t>
                        </m:r>
                      </m:e>
                      <m:sub>
                        <m:r>
                          <a:rPr lang="en-US" sz="2000" i="1" dirty="0" smtClean="0">
                            <a:latin typeface="Cambria Math"/>
                          </a:rPr>
                          <m:t>𝑓</m:t>
                        </m:r>
                      </m:sub>
                    </m:sSub>
                    <m:r>
                      <a:rPr lang="en-US" sz="2000" i="1" dirty="0">
                        <a:latin typeface="Cambria Math"/>
                      </a:rPr>
                      <m:t> = 0</m:t>
                    </m:r>
                  </m:oMath>
                </a14:m>
                <a:r>
                  <a:rPr lang="en-US" sz="2000" dirty="0">
                    <a:latin typeface="Times New Roman" panose="02020603050405020304" pitchFamily="18" charset="0"/>
                    <a:cs typeface="Times New Roman" panose="02020603050405020304" pitchFamily="18" charset="0"/>
                  </a:rPr>
                  <a:t>). The power </a:t>
                </a:r>
                <a:r>
                  <a:rPr lang="en-US" sz="2000" dirty="0" smtClean="0">
                    <a:latin typeface="Times New Roman" panose="02020603050405020304" pitchFamily="18" charset="0"/>
                    <a:cs typeface="Times New Roman" panose="02020603050405020304" pitchFamily="18" charset="0"/>
                  </a:rPr>
                  <a:t>dissipated in </a:t>
                </a:r>
                <a:r>
                  <a:rPr lang="en-US" sz="2000" dirty="0">
                    <a:latin typeface="Times New Roman" panose="02020603050405020304" pitchFamily="18" charset="0"/>
                    <a:cs typeface="Times New Roman" panose="02020603050405020304" pitchFamily="18" charset="0"/>
                  </a:rPr>
                  <a:t>the diode is to be </a:t>
                </a:r>
                <a:r>
                  <a:rPr lang="en-US" sz="2000" b="1" i="1" dirty="0">
                    <a:solidFill>
                      <a:srgbClr val="7030A0"/>
                    </a:solidFill>
                    <a:latin typeface="Times New Roman" panose="02020603050405020304" pitchFamily="18" charset="0"/>
                    <a:cs typeface="Times New Roman" panose="02020603050405020304" pitchFamily="18" charset="0"/>
                  </a:rPr>
                  <a:t>no more than </a:t>
                </a:r>
                <a14:m>
                  <m:oMath xmlns:m="http://schemas.openxmlformats.org/officeDocument/2006/math">
                    <m:r>
                      <a:rPr lang="en-US" sz="2000" i="1" dirty="0" smtClean="0">
                        <a:latin typeface="Cambria Math"/>
                      </a:rPr>
                      <m:t>1.05 </m:t>
                    </m:r>
                    <m:r>
                      <a:rPr lang="en-US" sz="2000" i="1" dirty="0" err="1">
                        <a:latin typeface="Cambria Math"/>
                      </a:rPr>
                      <m:t>𝑚𝑊</m:t>
                    </m:r>
                  </m:oMath>
                </a14:m>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the maximum diode</a:t>
                </a:r>
              </a:p>
              <a:p>
                <a:pPr algn="just"/>
                <a:r>
                  <a:rPr lang="en-US" sz="2000" dirty="0">
                    <a:latin typeface="Times New Roman" panose="02020603050405020304" pitchFamily="18" charset="0"/>
                    <a:cs typeface="Times New Roman" panose="02020603050405020304" pitchFamily="18" charset="0"/>
                  </a:rPr>
                  <a:t>current and the minimum value of </a:t>
                </a:r>
                <a14:m>
                  <m:oMath xmlns:m="http://schemas.openxmlformats.org/officeDocument/2006/math">
                    <m:r>
                      <a:rPr lang="en-US" sz="2000" i="1" dirty="0" smtClean="0">
                        <a:latin typeface="Cambria Math"/>
                      </a:rPr>
                      <m:t>𝑅</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meet the power specification. </a:t>
                </a:r>
              </a:p>
            </p:txBody>
          </p:sp>
        </mc:Choice>
        <mc:Fallback xmlns="">
          <p:sp>
            <p:nvSpPr>
              <p:cNvPr id="2" name="Rectangle 1"/>
              <p:cNvSpPr>
                <a:spLocks noRot="1" noChangeAspect="1" noMove="1" noResize="1" noEditPoints="1" noAdjustHandles="1" noChangeArrowheads="1" noChangeShapeType="1" noTextEdit="1"/>
              </p:cNvSpPr>
              <p:nvPr/>
            </p:nvSpPr>
            <p:spPr>
              <a:xfrm>
                <a:off x="4288971" y="1665238"/>
                <a:ext cx="4572000" cy="3834768"/>
              </a:xfrm>
              <a:prstGeom prst="rect">
                <a:avLst/>
              </a:prstGeom>
              <a:blipFill rotWithShape="1">
                <a:blip r:embed="rId4"/>
                <a:stretch>
                  <a:fillRect l="-1467" t="-795" r="-1333" b="-1908"/>
                </a:stretch>
              </a:blipFill>
            </p:spPr>
            <p:txBody>
              <a:bodyPr/>
              <a:lstStyle/>
              <a:p>
                <a:r>
                  <a:rPr lang="en-US">
                    <a:noFill/>
                  </a:rPr>
                  <a:t> </a:t>
                </a:r>
              </a:p>
            </p:txBody>
          </p:sp>
        </mc:Fallback>
      </mc:AlternateContent>
      <p:sp>
        <p:nvSpPr>
          <p:cNvPr id="3" name="Rectangle 2"/>
          <p:cNvSpPr/>
          <p:nvPr/>
        </p:nvSpPr>
        <p:spPr>
          <a:xfrm>
            <a:off x="501663" y="342352"/>
            <a:ext cx="2070823"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DC Analysis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26</a:t>
            </a:fld>
            <a:endParaRPr lang="en-GB" altLang="en-US" sz="1200" smtClean="0">
              <a:latin typeface="Garamond" pitchFamily="18" charset="0"/>
            </a:endParaRPr>
          </a:p>
        </p:txBody>
      </p:sp>
      <p:sp>
        <p:nvSpPr>
          <p:cNvPr id="22533" name="Rectangle 33"/>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pic>
        <p:nvPicPr>
          <p:cNvPr id="22536"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t="-14177" b="17509"/>
          <a:stretch/>
        </p:blipFill>
        <p:spPr bwMode="auto">
          <a:xfrm>
            <a:off x="2090056" y="911590"/>
            <a:ext cx="4273893" cy="3531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237" y="4443556"/>
            <a:ext cx="6571569" cy="159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668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27</a:t>
            </a:fld>
            <a:endParaRPr lang="en-GB" altLang="en-US" sz="1200" smtClean="0">
              <a:latin typeface="Garamond" pitchFamily="18" charset="0"/>
            </a:endParaRPr>
          </a:p>
        </p:txBody>
      </p:sp>
      <p:graphicFrame>
        <p:nvGraphicFramePr>
          <p:cNvPr id="22532" name="Object 32"/>
          <p:cNvGraphicFramePr>
            <a:graphicFrameLocks noChangeAspect="1"/>
          </p:cNvGraphicFramePr>
          <p:nvPr/>
        </p:nvGraphicFramePr>
        <p:xfrm>
          <a:off x="5281613" y="-4397375"/>
          <a:ext cx="2284412" cy="14612938"/>
        </p:xfrm>
        <a:graphic>
          <a:graphicData uri="http://schemas.openxmlformats.org/presentationml/2006/ole">
            <mc:AlternateContent xmlns:mc="http://schemas.openxmlformats.org/markup-compatibility/2006">
              <mc:Choice xmlns:v="urn:schemas-microsoft-com:vml" Requires="v">
                <p:oleObj spid="_x0000_s23570" name="Equation" r:id="rId4" imgW="1282700" imgH="8204200" progId="Equation.3">
                  <p:embed/>
                </p:oleObj>
              </mc:Choice>
              <mc:Fallback>
                <p:oleObj name="Equation" r:id="rId4" imgW="1282700" imgH="820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13" y="-4397375"/>
                        <a:ext cx="2284412" cy="1461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235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6789" y="764325"/>
            <a:ext cx="6509430" cy="40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456373" y="5194041"/>
            <a:ext cx="4572000" cy="584775"/>
          </a:xfrm>
          <a:prstGeom prst="rect">
            <a:avLst/>
          </a:prstGeom>
        </p:spPr>
        <p:txBody>
          <a:bodyPr>
            <a:spAutoFit/>
          </a:bodyPr>
          <a:lstStyle/>
          <a:p>
            <a:r>
              <a:rPr lang="en-US" b="1" dirty="0" smtClean="0"/>
              <a:t>Figure:  Diode circuit </a:t>
            </a:r>
            <a:r>
              <a:rPr lang="en-US" b="1" dirty="0"/>
              <a:t>with combined D</a:t>
            </a:r>
            <a:r>
              <a:rPr lang="en-US" b="1" dirty="0" smtClean="0"/>
              <a:t>C </a:t>
            </a:r>
            <a:r>
              <a:rPr lang="en-US" b="1" dirty="0"/>
              <a:t>and sinusoidal </a:t>
            </a:r>
            <a:r>
              <a:rPr lang="en-US" b="1" dirty="0" smtClean="0"/>
              <a:t>input voltages</a:t>
            </a:r>
            <a:endParaRPr lang="en-US" b="1" dirty="0"/>
          </a:p>
        </p:txBody>
      </p:sp>
    </p:spTree>
    <p:extLst>
      <p:ext uri="{BB962C8B-B14F-4D97-AF65-F5344CB8AC3E}">
        <p14:creationId xmlns:p14="http://schemas.microsoft.com/office/powerpoint/2010/main" val="1867550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28</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69" y="1521914"/>
            <a:ext cx="4116607" cy="4199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676" y="87084"/>
            <a:ext cx="4199483" cy="548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2274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29</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50" y="1423535"/>
            <a:ext cx="8239250" cy="4237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730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55C930B0-9197-4793-ADD0-348C69ED9FB9}" type="slidenum">
              <a:rPr lang="en-GB" altLang="en-US" sz="1200" smtClean="0">
                <a:latin typeface="Garamond" pitchFamily="18" charset="0"/>
              </a:rPr>
              <a:pPr eaLnBrk="1" hangingPunct="1"/>
              <a:t>3</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264195" name="Text Box 3"/>
          <p:cNvSpPr txBox="1">
            <a:spLocks noChangeArrowheads="1"/>
          </p:cNvSpPr>
          <p:nvPr/>
        </p:nvSpPr>
        <p:spPr bwMode="auto">
          <a:xfrm>
            <a:off x="420688" y="2573338"/>
            <a:ext cx="8293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 indent="-952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sym typeface="Symbol" pitchFamily="18" charset="2"/>
              </a:rPr>
              <a:t>Silicon is by far the most common semiconductor material used to make transistors. There are some other semiconductor materials used, but only for very special purposes (e.g. for use at microwave frequencies). </a:t>
            </a:r>
          </a:p>
        </p:txBody>
      </p:sp>
      <p:sp>
        <p:nvSpPr>
          <p:cNvPr id="3077" name="Text Box 6"/>
          <p:cNvSpPr txBox="1">
            <a:spLocks noChangeArrowheads="1"/>
          </p:cNvSpPr>
          <p:nvPr/>
        </p:nvSpPr>
        <p:spPr bwMode="auto">
          <a:xfrm>
            <a:off x="434975" y="1625600"/>
            <a:ext cx="8293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 indent="-952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sym typeface="Symbol" pitchFamily="18" charset="2"/>
              </a:rPr>
              <a:t>To understand how semiconductor devices work it is first necessary to be familiar with the electrical behaviour of semiconductor materials. </a:t>
            </a:r>
            <a:endParaRPr lang="en-GB" altLang="zh-CN" sz="1800" i="1">
              <a:ea typeface="SimSun" pitchFamily="2" charset="-122"/>
              <a:sym typeface="Symbol" pitchFamily="18" charset="2"/>
            </a:endParaRPr>
          </a:p>
        </p:txBody>
      </p:sp>
      <p:sp>
        <p:nvSpPr>
          <p:cNvPr id="264199" name="Text Box 7"/>
          <p:cNvSpPr txBox="1">
            <a:spLocks noChangeArrowheads="1"/>
          </p:cNvSpPr>
          <p:nvPr/>
        </p:nvSpPr>
        <p:spPr bwMode="auto">
          <a:xfrm>
            <a:off x="409575" y="3843338"/>
            <a:ext cx="82931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 indent="-952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sym typeface="Symbol" pitchFamily="18" charset="2"/>
              </a:rPr>
              <a:t>Silicon has gained this lead because its basic properties are well suited for most transistor applications and because of the large amount of research and development work undertaken on this material over the years – in particular it is possible to grow a very good quality oxide on its surface (which is an excellent insulator), and the silicon itself can be made with very high quality – i.e. free of defects and unintended impurities.</a:t>
            </a:r>
          </a:p>
        </p:txBody>
      </p:sp>
      <p:sp>
        <p:nvSpPr>
          <p:cNvPr id="3079" name="Text Box 6"/>
          <p:cNvSpPr txBox="1">
            <a:spLocks noChangeArrowheads="1"/>
          </p:cNvSpPr>
          <p:nvPr/>
        </p:nvSpPr>
        <p:spPr bwMode="auto">
          <a:xfrm>
            <a:off x="442913" y="1023938"/>
            <a:ext cx="829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 indent="-952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a:ea typeface="SimSun" pitchFamily="2" charset="-122"/>
                <a:sym typeface="Symbol" pitchFamily="18" charset="2"/>
              </a:rPr>
              <a:t>How Diodes and Transistors work (review)</a:t>
            </a:r>
            <a:endParaRPr lang="en-GB" altLang="zh-CN" sz="1800" b="1" i="1">
              <a:ea typeface="SimSun"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dissolve">
                                      <p:cBhvr>
                                        <p:cTn id="7" dur="500"/>
                                        <p:tgtEl>
                                          <p:spTgt spid="264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4199"/>
                                        </p:tgtEl>
                                        <p:attrNameLst>
                                          <p:attrName>style.visibility</p:attrName>
                                        </p:attrNameLst>
                                      </p:cBhvr>
                                      <p:to>
                                        <p:strVal val="visible"/>
                                      </p:to>
                                    </p:set>
                                    <p:animEffect transition="in" filter="dissolve">
                                      <p:cBhvr>
                                        <p:cTn id="12" dur="500"/>
                                        <p:tgtEl>
                                          <p:spTgt spid="264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p:bldP spid="26419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30</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1" y="1443945"/>
            <a:ext cx="48291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71" y="2482170"/>
            <a:ext cx="7572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864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31</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105" y="1684336"/>
            <a:ext cx="3439153" cy="4488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73" y="1104221"/>
            <a:ext cx="75152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584" y="2465057"/>
            <a:ext cx="3423885" cy="292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372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32</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50" y="764325"/>
            <a:ext cx="4291684" cy="265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474" y="3398868"/>
            <a:ext cx="6037943" cy="273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1843314" y="4281714"/>
            <a:ext cx="827315" cy="483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163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33</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178" y="1011068"/>
            <a:ext cx="4291684" cy="265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453" y="3947432"/>
            <a:ext cx="63055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875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34</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50" y="1372467"/>
            <a:ext cx="8105308" cy="3643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751" t="12782" r="52843" b="20276"/>
          <a:stretch/>
        </p:blipFill>
        <p:spPr bwMode="auto">
          <a:xfrm>
            <a:off x="5733142" y="2882194"/>
            <a:ext cx="256032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6324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35</a:t>
            </a:fld>
            <a:endParaRPr lang="en-GB" altLang="en-US" sz="1200" smtClean="0">
              <a:latin typeface="Garamond" pitchFamily="18" charset="0"/>
            </a:endParaRPr>
          </a:p>
        </p:txBody>
      </p:sp>
      <p:sp>
        <p:nvSpPr>
          <p:cNvPr id="6" name="Rectangle 5"/>
          <p:cNvSpPr/>
          <p:nvPr/>
        </p:nvSpPr>
        <p:spPr>
          <a:xfrm>
            <a:off x="385550" y="241105"/>
            <a:ext cx="207082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 Analysis</a:t>
            </a:r>
            <a:endParaRPr lang="en-US" sz="2800" b="1" dirty="0">
              <a:latin typeface="Times New Roman" panose="02020603050405020304" pitchFamily="18" charset="0"/>
              <a:cs typeface="Times New Roman" panose="02020603050405020304" pitchFamily="18"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50" y="782745"/>
            <a:ext cx="8622314" cy="426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513" y="2668540"/>
            <a:ext cx="2905351" cy="2383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551" y="5052262"/>
            <a:ext cx="4578336" cy="98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473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B00D04F-6FAB-4A19-BFB0-FB89F33651B9}" type="slidenum">
              <a:rPr lang="en-GB" altLang="en-US" sz="1200" smtClean="0">
                <a:latin typeface="Garamond" pitchFamily="18" charset="0"/>
              </a:rPr>
              <a:pPr eaLnBrk="1" hangingPunct="1"/>
              <a:t>36</a:t>
            </a:fld>
            <a:endParaRPr lang="en-GB" altLang="en-US" sz="1200" smtClean="0">
              <a:latin typeface="Garamond" pitchFamily="18" charset="0"/>
            </a:endParaRPr>
          </a:p>
        </p:txBody>
      </p:sp>
      <p:graphicFrame>
        <p:nvGraphicFramePr>
          <p:cNvPr id="22532" name="Object 32"/>
          <p:cNvGraphicFramePr>
            <a:graphicFrameLocks noChangeAspect="1"/>
          </p:cNvGraphicFramePr>
          <p:nvPr/>
        </p:nvGraphicFramePr>
        <p:xfrm>
          <a:off x="5281613" y="-4397375"/>
          <a:ext cx="2284412" cy="14612938"/>
        </p:xfrm>
        <a:graphic>
          <a:graphicData uri="http://schemas.openxmlformats.org/presentationml/2006/ole">
            <mc:AlternateContent xmlns:mc="http://schemas.openxmlformats.org/markup-compatibility/2006">
              <mc:Choice xmlns:v="urn:schemas-microsoft-com:vml" Requires="v">
                <p:oleObj spid="_x0000_s25614" name="Equation" r:id="rId4" imgW="1282700" imgH="8204200" progId="Equation.3">
                  <p:embed/>
                </p:oleObj>
              </mc:Choice>
              <mc:Fallback>
                <p:oleObj name="Equation" r:id="rId4" imgW="1282700" imgH="820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13" y="-4397375"/>
                        <a:ext cx="2284412" cy="1461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33"/>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TextBox 1"/>
          <p:cNvSpPr txBox="1"/>
          <p:nvPr/>
        </p:nvSpPr>
        <p:spPr>
          <a:xfrm>
            <a:off x="1146626" y="2138493"/>
            <a:ext cx="6371771" cy="1938992"/>
          </a:xfrm>
          <a:prstGeom prst="rect">
            <a:avLst/>
          </a:prstGeom>
          <a:noFill/>
        </p:spPr>
        <p:txBody>
          <a:bodyPr wrap="square" rtlCol="0">
            <a:spAutoFit/>
          </a:bodyPr>
          <a:lstStyle/>
          <a:p>
            <a:r>
              <a:rPr lang="en-US" sz="4000" dirty="0" smtClean="0"/>
              <a:t>See Page 57 in </a:t>
            </a:r>
            <a:r>
              <a:rPr lang="en-US" sz="4000" dirty="0" err="1" smtClean="0"/>
              <a:t>Neamen’s</a:t>
            </a:r>
            <a:r>
              <a:rPr lang="en-US" sz="4000" dirty="0" smtClean="0"/>
              <a:t> textbook (4</a:t>
            </a:r>
            <a:r>
              <a:rPr lang="en-US" sz="4000" baseline="30000" dirty="0" smtClean="0"/>
              <a:t>th</a:t>
            </a:r>
            <a:r>
              <a:rPr lang="en-US" sz="4000" dirty="0" smtClean="0"/>
              <a:t> edition) for more exercise.</a:t>
            </a:r>
            <a:endParaRPr lang="en-US" sz="4000" dirty="0"/>
          </a:p>
        </p:txBody>
      </p:sp>
    </p:spTree>
    <p:extLst>
      <p:ext uri="{BB962C8B-B14F-4D97-AF65-F5344CB8AC3E}">
        <p14:creationId xmlns:p14="http://schemas.microsoft.com/office/powerpoint/2010/main" val="422054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ADDAAC0-0037-4C68-B47B-65FC7F52F437}" type="slidenum">
              <a:rPr lang="en-GB" altLang="en-US" sz="1200" smtClean="0">
                <a:latin typeface="Garamond" pitchFamily="18" charset="0"/>
              </a:rPr>
              <a:pPr eaLnBrk="1" hangingPunct="1"/>
              <a:t>4</a:t>
            </a:fld>
            <a:endParaRPr lang="en-GB" altLang="en-US" sz="1200" smtClean="0">
              <a:latin typeface="Garamond" pitchFamily="18" charset="0"/>
            </a:endParaRPr>
          </a:p>
        </p:txBody>
      </p:sp>
      <p:sp>
        <p:nvSpPr>
          <p:cNvPr id="4099"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4100" name="Text Box 3"/>
          <p:cNvSpPr txBox="1">
            <a:spLocks noChangeArrowheads="1"/>
          </p:cNvSpPr>
          <p:nvPr/>
        </p:nvSpPr>
        <p:spPr bwMode="auto">
          <a:xfrm>
            <a:off x="423863" y="1017588"/>
            <a:ext cx="3810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i="1">
                <a:latin typeface="Comic Sans MS" pitchFamily="66" charset="0"/>
                <a:ea typeface="SimSun" pitchFamily="2" charset="-122"/>
              </a:rPr>
              <a:t>‘</a:t>
            </a:r>
            <a:r>
              <a:rPr lang="en-GB" altLang="zh-CN" sz="1800" b="1">
                <a:ea typeface="SimSun" pitchFamily="2" charset="-122"/>
              </a:rPr>
              <a:t>Intrinsic’ semiconductors</a:t>
            </a:r>
          </a:p>
        </p:txBody>
      </p:sp>
      <p:sp>
        <p:nvSpPr>
          <p:cNvPr id="4101" name="Text Box 70"/>
          <p:cNvSpPr txBox="1">
            <a:spLocks noChangeArrowheads="1"/>
          </p:cNvSpPr>
          <p:nvPr/>
        </p:nvSpPr>
        <p:spPr bwMode="auto">
          <a:xfrm>
            <a:off x="4832350" y="2970213"/>
            <a:ext cx="110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Electron energy</a:t>
            </a:r>
          </a:p>
        </p:txBody>
      </p:sp>
      <p:sp>
        <p:nvSpPr>
          <p:cNvPr id="4102" name="Line 93"/>
          <p:cNvSpPr>
            <a:spLocks noChangeShapeType="1"/>
          </p:cNvSpPr>
          <p:nvPr/>
        </p:nvSpPr>
        <p:spPr bwMode="auto">
          <a:xfrm flipH="1">
            <a:off x="5454650" y="3868738"/>
            <a:ext cx="3124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Line 94"/>
          <p:cNvSpPr>
            <a:spLocks noChangeShapeType="1"/>
          </p:cNvSpPr>
          <p:nvPr/>
        </p:nvSpPr>
        <p:spPr bwMode="auto">
          <a:xfrm flipH="1">
            <a:off x="5461000" y="5056188"/>
            <a:ext cx="3124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Text Box 96"/>
          <p:cNvSpPr txBox="1">
            <a:spLocks noChangeArrowheads="1"/>
          </p:cNvSpPr>
          <p:nvPr/>
        </p:nvSpPr>
        <p:spPr bwMode="auto">
          <a:xfrm>
            <a:off x="7054850" y="3468688"/>
            <a:ext cx="203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Conduction band</a:t>
            </a:r>
          </a:p>
        </p:txBody>
      </p:sp>
      <p:sp>
        <p:nvSpPr>
          <p:cNvPr id="4105" name="Text Box 97"/>
          <p:cNvSpPr txBox="1">
            <a:spLocks noChangeArrowheads="1"/>
          </p:cNvSpPr>
          <p:nvPr/>
        </p:nvSpPr>
        <p:spPr bwMode="auto">
          <a:xfrm>
            <a:off x="7169150" y="5094288"/>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Valence band</a:t>
            </a:r>
          </a:p>
        </p:txBody>
      </p:sp>
      <p:sp>
        <p:nvSpPr>
          <p:cNvPr id="4106" name="Line 99"/>
          <p:cNvSpPr>
            <a:spLocks noChangeShapeType="1"/>
          </p:cNvSpPr>
          <p:nvPr/>
        </p:nvSpPr>
        <p:spPr bwMode="auto">
          <a:xfrm flipV="1">
            <a:off x="6330950" y="3697288"/>
            <a:ext cx="0" cy="1466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07" name="Group 107"/>
          <p:cNvGrpSpPr>
            <a:grpSpLocks/>
          </p:cNvGrpSpPr>
          <p:nvPr/>
        </p:nvGrpSpPr>
        <p:grpSpPr bwMode="auto">
          <a:xfrm>
            <a:off x="6223000" y="3360738"/>
            <a:ext cx="323850" cy="366712"/>
            <a:chOff x="3796" y="1624"/>
            <a:chExt cx="204" cy="231"/>
          </a:xfrm>
        </p:grpSpPr>
        <p:sp>
          <p:nvSpPr>
            <p:cNvPr id="4206" name="Oval 100"/>
            <p:cNvSpPr>
              <a:spLocks noChangeArrowheads="1"/>
            </p:cNvSpPr>
            <p:nvPr/>
          </p:nvSpPr>
          <p:spPr bwMode="auto">
            <a:xfrm>
              <a:off x="3800" y="1677"/>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207" name="Text Box 101"/>
            <p:cNvSpPr txBox="1">
              <a:spLocks noChangeArrowheads="1"/>
            </p:cNvSpPr>
            <p:nvPr/>
          </p:nvSpPr>
          <p:spPr bwMode="auto">
            <a:xfrm>
              <a:off x="3796" y="16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4108" name="Group 113"/>
          <p:cNvGrpSpPr>
            <a:grpSpLocks/>
          </p:cNvGrpSpPr>
          <p:nvPr/>
        </p:nvGrpSpPr>
        <p:grpSpPr bwMode="auto">
          <a:xfrm>
            <a:off x="6172200" y="5176838"/>
            <a:ext cx="323850" cy="366712"/>
            <a:chOff x="3776" y="3224"/>
            <a:chExt cx="204" cy="231"/>
          </a:xfrm>
        </p:grpSpPr>
        <p:sp>
          <p:nvSpPr>
            <p:cNvPr id="4204" name="Text Box 104"/>
            <p:cNvSpPr txBox="1">
              <a:spLocks noChangeArrowheads="1"/>
            </p:cNvSpPr>
            <p:nvPr/>
          </p:nvSpPr>
          <p:spPr bwMode="auto">
            <a:xfrm>
              <a:off x="3776" y="32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4205" name="Oval 105"/>
            <p:cNvSpPr>
              <a:spLocks noChangeArrowheads="1"/>
            </p:cNvSpPr>
            <p:nvPr/>
          </p:nvSpPr>
          <p:spPr bwMode="auto">
            <a:xfrm>
              <a:off x="3816" y="3277"/>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4109" name="Line 108"/>
          <p:cNvSpPr>
            <a:spLocks noChangeShapeType="1"/>
          </p:cNvSpPr>
          <p:nvPr/>
        </p:nvSpPr>
        <p:spPr bwMode="auto">
          <a:xfrm>
            <a:off x="6540500" y="356393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0" name="Line 109"/>
          <p:cNvSpPr>
            <a:spLocks noChangeShapeType="1"/>
          </p:cNvSpPr>
          <p:nvPr/>
        </p:nvSpPr>
        <p:spPr bwMode="auto">
          <a:xfrm flipH="1">
            <a:off x="5689600" y="534193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1" name="Line 110"/>
          <p:cNvSpPr>
            <a:spLocks noChangeShapeType="1"/>
          </p:cNvSpPr>
          <p:nvPr/>
        </p:nvSpPr>
        <p:spPr bwMode="auto">
          <a:xfrm>
            <a:off x="7207250" y="5811838"/>
            <a:ext cx="1123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111"/>
          <p:cNvSpPr>
            <a:spLocks noChangeShapeType="1"/>
          </p:cNvSpPr>
          <p:nvPr/>
        </p:nvSpPr>
        <p:spPr bwMode="auto">
          <a:xfrm flipV="1">
            <a:off x="5207000" y="3619500"/>
            <a:ext cx="0" cy="1333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3" name="Text Box 112"/>
          <p:cNvSpPr txBox="1">
            <a:spLocks noChangeArrowheads="1"/>
          </p:cNvSpPr>
          <p:nvPr/>
        </p:nvSpPr>
        <p:spPr bwMode="auto">
          <a:xfrm>
            <a:off x="7829550" y="5864225"/>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Distance</a:t>
            </a:r>
            <a:r>
              <a:rPr lang="en-GB" altLang="zh-CN">
                <a:ea typeface="SimSun" pitchFamily="2" charset="-122"/>
              </a:rPr>
              <a:t> </a:t>
            </a:r>
          </a:p>
        </p:txBody>
      </p:sp>
      <p:sp>
        <p:nvSpPr>
          <p:cNvPr id="4114" name="Text Box 121"/>
          <p:cNvSpPr txBox="1">
            <a:spLocks noChangeArrowheads="1"/>
          </p:cNvSpPr>
          <p:nvPr/>
        </p:nvSpPr>
        <p:spPr bwMode="auto">
          <a:xfrm>
            <a:off x="6092825" y="2625725"/>
            <a:ext cx="2781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Free electrons move in the conduction band and represent a negative charge</a:t>
            </a:r>
          </a:p>
        </p:txBody>
      </p:sp>
      <p:sp>
        <p:nvSpPr>
          <p:cNvPr id="4115" name="Text Box 122"/>
          <p:cNvSpPr txBox="1">
            <a:spLocks noChangeArrowheads="1"/>
          </p:cNvSpPr>
          <p:nvPr/>
        </p:nvSpPr>
        <p:spPr bwMode="auto">
          <a:xfrm>
            <a:off x="3698875" y="5513388"/>
            <a:ext cx="3141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Free holes move in the valence band and represent a positive charge</a:t>
            </a:r>
          </a:p>
        </p:txBody>
      </p:sp>
      <p:grpSp>
        <p:nvGrpSpPr>
          <p:cNvPr id="4116" name="Group 125"/>
          <p:cNvGrpSpPr>
            <a:grpSpLocks/>
          </p:cNvGrpSpPr>
          <p:nvPr/>
        </p:nvGrpSpPr>
        <p:grpSpPr bwMode="auto">
          <a:xfrm>
            <a:off x="4730750" y="849313"/>
            <a:ext cx="4157663" cy="1876425"/>
            <a:chOff x="2841" y="590"/>
            <a:chExt cx="2619" cy="1182"/>
          </a:xfrm>
        </p:grpSpPr>
        <p:sp>
          <p:nvSpPr>
            <p:cNvPr id="4202" name="Text Box 4"/>
            <p:cNvSpPr txBox="1">
              <a:spLocks noChangeArrowheads="1"/>
            </p:cNvSpPr>
            <p:nvPr/>
          </p:nvSpPr>
          <p:spPr bwMode="auto">
            <a:xfrm>
              <a:off x="2856" y="590"/>
              <a:ext cx="26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Free electrons can be created thermally by liberating an electron from the crystal covalent bonding scheme</a:t>
              </a:r>
            </a:p>
          </p:txBody>
        </p:sp>
        <p:sp>
          <p:nvSpPr>
            <p:cNvPr id="4203" name="Text Box 124"/>
            <p:cNvSpPr txBox="1">
              <a:spLocks noChangeArrowheads="1"/>
            </p:cNvSpPr>
            <p:nvPr/>
          </p:nvSpPr>
          <p:spPr bwMode="auto">
            <a:xfrm>
              <a:off x="2841" y="1195"/>
              <a:ext cx="26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This also creates a hole that is able to move and, like the electron, conduct electricity</a:t>
              </a:r>
            </a:p>
          </p:txBody>
        </p:sp>
      </p:grpSp>
      <p:grpSp>
        <p:nvGrpSpPr>
          <p:cNvPr id="4117" name="Group 136"/>
          <p:cNvGrpSpPr>
            <a:grpSpLocks/>
          </p:cNvGrpSpPr>
          <p:nvPr/>
        </p:nvGrpSpPr>
        <p:grpSpPr bwMode="auto">
          <a:xfrm>
            <a:off x="231775" y="1660525"/>
            <a:ext cx="4821238" cy="3270250"/>
            <a:chOff x="146" y="1148"/>
            <a:chExt cx="3037" cy="2060"/>
          </a:xfrm>
        </p:grpSpPr>
        <p:grpSp>
          <p:nvGrpSpPr>
            <p:cNvPr id="4119" name="Group 126"/>
            <p:cNvGrpSpPr>
              <a:grpSpLocks/>
            </p:cNvGrpSpPr>
            <p:nvPr/>
          </p:nvGrpSpPr>
          <p:grpSpPr bwMode="auto">
            <a:xfrm>
              <a:off x="455" y="1148"/>
              <a:ext cx="2376" cy="2060"/>
              <a:chOff x="528" y="1148"/>
              <a:chExt cx="2376" cy="2060"/>
            </a:xfrm>
          </p:grpSpPr>
          <p:sp>
            <p:nvSpPr>
              <p:cNvPr id="4125" name="Oval 5"/>
              <p:cNvSpPr>
                <a:spLocks noChangeArrowheads="1"/>
              </p:cNvSpPr>
              <p:nvPr/>
            </p:nvSpPr>
            <p:spPr bwMode="auto">
              <a:xfrm>
                <a:off x="1463" y="1812"/>
                <a:ext cx="79"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26" name="Oval 6"/>
              <p:cNvSpPr>
                <a:spLocks noChangeArrowheads="1"/>
              </p:cNvSpPr>
              <p:nvPr/>
            </p:nvSpPr>
            <p:spPr bwMode="auto">
              <a:xfrm>
                <a:off x="1209" y="2092"/>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27" name="Oval 7"/>
              <p:cNvSpPr>
                <a:spLocks noChangeArrowheads="1"/>
              </p:cNvSpPr>
              <p:nvPr/>
            </p:nvSpPr>
            <p:spPr bwMode="auto">
              <a:xfrm>
                <a:off x="1879" y="2066"/>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28" name="Oval 9"/>
              <p:cNvSpPr>
                <a:spLocks noChangeArrowheads="1"/>
              </p:cNvSpPr>
              <p:nvPr/>
            </p:nvSpPr>
            <p:spPr bwMode="auto">
              <a:xfrm>
                <a:off x="1492" y="2083"/>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29" name="Text Box 10"/>
              <p:cNvSpPr txBox="1">
                <a:spLocks noChangeArrowheads="1"/>
              </p:cNvSpPr>
              <p:nvPr/>
            </p:nvSpPr>
            <p:spPr bwMode="auto">
              <a:xfrm>
                <a:off x="1482" y="2089"/>
                <a:ext cx="3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30" name="Oval 11"/>
              <p:cNvSpPr>
                <a:spLocks noChangeArrowheads="1"/>
              </p:cNvSpPr>
              <p:nvPr/>
            </p:nvSpPr>
            <p:spPr bwMode="auto">
              <a:xfrm>
                <a:off x="1487" y="2462"/>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1" name="Oval 12"/>
              <p:cNvSpPr>
                <a:spLocks noChangeArrowheads="1"/>
              </p:cNvSpPr>
              <p:nvPr/>
            </p:nvSpPr>
            <p:spPr bwMode="auto">
              <a:xfrm>
                <a:off x="1639" y="2465"/>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2" name="Oval 13"/>
              <p:cNvSpPr>
                <a:spLocks noChangeArrowheads="1"/>
              </p:cNvSpPr>
              <p:nvPr/>
            </p:nvSpPr>
            <p:spPr bwMode="auto">
              <a:xfrm>
                <a:off x="796" y="1822"/>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3" name="Oval 14"/>
              <p:cNvSpPr>
                <a:spLocks noChangeArrowheads="1"/>
              </p:cNvSpPr>
              <p:nvPr/>
            </p:nvSpPr>
            <p:spPr bwMode="auto">
              <a:xfrm>
                <a:off x="556" y="2109"/>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4" name="Oval 15"/>
              <p:cNvSpPr>
                <a:spLocks noChangeArrowheads="1"/>
              </p:cNvSpPr>
              <p:nvPr/>
            </p:nvSpPr>
            <p:spPr bwMode="auto">
              <a:xfrm>
                <a:off x="948" y="1824"/>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5" name="Oval 16"/>
              <p:cNvSpPr>
                <a:spLocks noChangeArrowheads="1"/>
              </p:cNvSpPr>
              <p:nvPr/>
            </p:nvSpPr>
            <p:spPr bwMode="auto">
              <a:xfrm>
                <a:off x="563" y="2251"/>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6" name="Oval 17"/>
              <p:cNvSpPr>
                <a:spLocks noChangeArrowheads="1"/>
              </p:cNvSpPr>
              <p:nvPr/>
            </p:nvSpPr>
            <p:spPr bwMode="auto">
              <a:xfrm>
                <a:off x="825" y="209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37" name="Text Box 18"/>
              <p:cNvSpPr txBox="1">
                <a:spLocks noChangeArrowheads="1"/>
              </p:cNvSpPr>
              <p:nvPr/>
            </p:nvSpPr>
            <p:spPr bwMode="auto">
              <a:xfrm>
                <a:off x="815" y="2099"/>
                <a:ext cx="3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38" name="Oval 19"/>
              <p:cNvSpPr>
                <a:spLocks noChangeArrowheads="1"/>
              </p:cNvSpPr>
              <p:nvPr/>
            </p:nvSpPr>
            <p:spPr bwMode="auto">
              <a:xfrm>
                <a:off x="819" y="2472"/>
                <a:ext cx="79"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39" name="Oval 20"/>
              <p:cNvSpPr>
                <a:spLocks noChangeArrowheads="1"/>
              </p:cNvSpPr>
              <p:nvPr/>
            </p:nvSpPr>
            <p:spPr bwMode="auto">
              <a:xfrm>
                <a:off x="972" y="2475"/>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0" name="Oval 21"/>
              <p:cNvSpPr>
                <a:spLocks noChangeArrowheads="1"/>
              </p:cNvSpPr>
              <p:nvPr/>
            </p:nvSpPr>
            <p:spPr bwMode="auto">
              <a:xfrm>
                <a:off x="2130" y="1817"/>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1" name="Oval 22"/>
              <p:cNvSpPr>
                <a:spLocks noChangeArrowheads="1"/>
              </p:cNvSpPr>
              <p:nvPr/>
            </p:nvSpPr>
            <p:spPr bwMode="auto">
              <a:xfrm>
                <a:off x="2283" y="1819"/>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2" name="Oval 23"/>
              <p:cNvSpPr>
                <a:spLocks noChangeArrowheads="1"/>
              </p:cNvSpPr>
              <p:nvPr/>
            </p:nvSpPr>
            <p:spPr bwMode="auto">
              <a:xfrm>
                <a:off x="2159" y="2087"/>
                <a:ext cx="192" cy="1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43" name="Text Box 24"/>
              <p:cNvSpPr txBox="1">
                <a:spLocks noChangeArrowheads="1"/>
              </p:cNvSpPr>
              <p:nvPr/>
            </p:nvSpPr>
            <p:spPr bwMode="auto">
              <a:xfrm>
                <a:off x="2149" y="2094"/>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44" name="Oval 25"/>
              <p:cNvSpPr>
                <a:spLocks noChangeArrowheads="1"/>
              </p:cNvSpPr>
              <p:nvPr/>
            </p:nvSpPr>
            <p:spPr bwMode="auto">
              <a:xfrm>
                <a:off x="2542" y="2092"/>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5" name="Oval 26"/>
              <p:cNvSpPr>
                <a:spLocks noChangeArrowheads="1"/>
              </p:cNvSpPr>
              <p:nvPr/>
            </p:nvSpPr>
            <p:spPr bwMode="auto">
              <a:xfrm>
                <a:off x="2548" y="2235"/>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6" name="Oval 27"/>
              <p:cNvSpPr>
                <a:spLocks noChangeArrowheads="1"/>
              </p:cNvSpPr>
              <p:nvPr/>
            </p:nvSpPr>
            <p:spPr bwMode="auto">
              <a:xfrm>
                <a:off x="2154" y="2468"/>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7" name="Oval 28"/>
              <p:cNvSpPr>
                <a:spLocks noChangeArrowheads="1"/>
              </p:cNvSpPr>
              <p:nvPr/>
            </p:nvSpPr>
            <p:spPr bwMode="auto">
              <a:xfrm>
                <a:off x="2306" y="2470"/>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8" name="Oval 29"/>
              <p:cNvSpPr>
                <a:spLocks noChangeArrowheads="1"/>
              </p:cNvSpPr>
              <p:nvPr/>
            </p:nvSpPr>
            <p:spPr bwMode="auto">
              <a:xfrm>
                <a:off x="1896" y="2223"/>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49" name="Oval 30"/>
              <p:cNvSpPr>
                <a:spLocks noChangeArrowheads="1"/>
              </p:cNvSpPr>
              <p:nvPr/>
            </p:nvSpPr>
            <p:spPr bwMode="auto">
              <a:xfrm>
                <a:off x="1221" y="2747"/>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0" name="Oval 31"/>
              <p:cNvSpPr>
                <a:spLocks noChangeArrowheads="1"/>
              </p:cNvSpPr>
              <p:nvPr/>
            </p:nvSpPr>
            <p:spPr bwMode="auto">
              <a:xfrm>
                <a:off x="1228" y="2890"/>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1" name="Oval 32"/>
              <p:cNvSpPr>
                <a:spLocks noChangeArrowheads="1"/>
              </p:cNvSpPr>
              <p:nvPr/>
            </p:nvSpPr>
            <p:spPr bwMode="auto">
              <a:xfrm>
                <a:off x="1504" y="273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52" name="Text Box 33"/>
              <p:cNvSpPr txBox="1">
                <a:spLocks noChangeArrowheads="1"/>
              </p:cNvSpPr>
              <p:nvPr/>
            </p:nvSpPr>
            <p:spPr bwMode="auto">
              <a:xfrm>
                <a:off x="1494" y="2744"/>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53" name="Oval 34"/>
              <p:cNvSpPr>
                <a:spLocks noChangeArrowheads="1"/>
              </p:cNvSpPr>
              <p:nvPr/>
            </p:nvSpPr>
            <p:spPr bwMode="auto">
              <a:xfrm>
                <a:off x="1499" y="3117"/>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4" name="Oval 35"/>
              <p:cNvSpPr>
                <a:spLocks noChangeArrowheads="1"/>
              </p:cNvSpPr>
              <p:nvPr/>
            </p:nvSpPr>
            <p:spPr bwMode="auto">
              <a:xfrm>
                <a:off x="1651" y="3120"/>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5" name="Oval 36"/>
              <p:cNvSpPr>
                <a:spLocks noChangeArrowheads="1"/>
              </p:cNvSpPr>
              <p:nvPr/>
            </p:nvSpPr>
            <p:spPr bwMode="auto">
              <a:xfrm>
                <a:off x="568" y="2764"/>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6" name="Oval 37"/>
              <p:cNvSpPr>
                <a:spLocks noChangeArrowheads="1"/>
              </p:cNvSpPr>
              <p:nvPr/>
            </p:nvSpPr>
            <p:spPr bwMode="auto">
              <a:xfrm>
                <a:off x="575" y="2906"/>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57" name="Oval 38"/>
              <p:cNvSpPr>
                <a:spLocks noChangeArrowheads="1"/>
              </p:cNvSpPr>
              <p:nvPr/>
            </p:nvSpPr>
            <p:spPr bwMode="auto">
              <a:xfrm>
                <a:off x="837" y="2747"/>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58" name="Text Box 39"/>
              <p:cNvSpPr txBox="1">
                <a:spLocks noChangeArrowheads="1"/>
              </p:cNvSpPr>
              <p:nvPr/>
            </p:nvSpPr>
            <p:spPr bwMode="auto">
              <a:xfrm>
                <a:off x="828" y="2754"/>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59" name="Oval 40"/>
              <p:cNvSpPr>
                <a:spLocks noChangeArrowheads="1"/>
              </p:cNvSpPr>
              <p:nvPr/>
            </p:nvSpPr>
            <p:spPr bwMode="auto">
              <a:xfrm>
                <a:off x="832" y="3127"/>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0" name="Oval 41"/>
              <p:cNvSpPr>
                <a:spLocks noChangeArrowheads="1"/>
              </p:cNvSpPr>
              <p:nvPr/>
            </p:nvSpPr>
            <p:spPr bwMode="auto">
              <a:xfrm>
                <a:off x="984" y="3130"/>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1" name="Oval 42"/>
              <p:cNvSpPr>
                <a:spLocks noChangeArrowheads="1"/>
              </p:cNvSpPr>
              <p:nvPr/>
            </p:nvSpPr>
            <p:spPr bwMode="auto">
              <a:xfrm>
                <a:off x="2171" y="2742"/>
                <a:ext cx="193" cy="1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62" name="Text Box 43"/>
              <p:cNvSpPr txBox="1">
                <a:spLocks noChangeArrowheads="1"/>
              </p:cNvSpPr>
              <p:nvPr/>
            </p:nvSpPr>
            <p:spPr bwMode="auto">
              <a:xfrm>
                <a:off x="2161" y="2749"/>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63" name="Oval 44"/>
              <p:cNvSpPr>
                <a:spLocks noChangeArrowheads="1"/>
              </p:cNvSpPr>
              <p:nvPr/>
            </p:nvSpPr>
            <p:spPr bwMode="auto">
              <a:xfrm>
                <a:off x="2554" y="2747"/>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4" name="Oval 45"/>
              <p:cNvSpPr>
                <a:spLocks noChangeArrowheads="1"/>
              </p:cNvSpPr>
              <p:nvPr/>
            </p:nvSpPr>
            <p:spPr bwMode="auto">
              <a:xfrm>
                <a:off x="2561" y="2890"/>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5" name="Oval 46"/>
              <p:cNvSpPr>
                <a:spLocks noChangeArrowheads="1"/>
              </p:cNvSpPr>
              <p:nvPr/>
            </p:nvSpPr>
            <p:spPr bwMode="auto">
              <a:xfrm>
                <a:off x="2167" y="3123"/>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6" name="Oval 47"/>
              <p:cNvSpPr>
                <a:spLocks noChangeArrowheads="1"/>
              </p:cNvSpPr>
              <p:nvPr/>
            </p:nvSpPr>
            <p:spPr bwMode="auto">
              <a:xfrm>
                <a:off x="2318" y="3125"/>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7" name="Oval 48"/>
              <p:cNvSpPr>
                <a:spLocks noChangeArrowheads="1"/>
              </p:cNvSpPr>
              <p:nvPr/>
            </p:nvSpPr>
            <p:spPr bwMode="auto">
              <a:xfrm>
                <a:off x="1900" y="2736"/>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8" name="Oval 49"/>
              <p:cNvSpPr>
                <a:spLocks noChangeArrowheads="1"/>
              </p:cNvSpPr>
              <p:nvPr/>
            </p:nvSpPr>
            <p:spPr bwMode="auto">
              <a:xfrm>
                <a:off x="1908" y="2878"/>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69" name="Oval 50"/>
              <p:cNvSpPr>
                <a:spLocks noChangeArrowheads="1"/>
              </p:cNvSpPr>
              <p:nvPr/>
            </p:nvSpPr>
            <p:spPr bwMode="auto">
              <a:xfrm>
                <a:off x="1451" y="1148"/>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0" name="Oval 51"/>
              <p:cNvSpPr>
                <a:spLocks noChangeArrowheads="1"/>
              </p:cNvSpPr>
              <p:nvPr/>
            </p:nvSpPr>
            <p:spPr bwMode="auto">
              <a:xfrm>
                <a:off x="1197" y="1428"/>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1" name="Oval 52"/>
              <p:cNvSpPr>
                <a:spLocks noChangeArrowheads="1"/>
              </p:cNvSpPr>
              <p:nvPr/>
            </p:nvSpPr>
            <p:spPr bwMode="auto">
              <a:xfrm>
                <a:off x="1603" y="1150"/>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2" name="Oval 53"/>
              <p:cNvSpPr>
                <a:spLocks noChangeArrowheads="1"/>
              </p:cNvSpPr>
              <p:nvPr/>
            </p:nvSpPr>
            <p:spPr bwMode="auto">
              <a:xfrm>
                <a:off x="1624" y="1811"/>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3" name="Oval 54"/>
              <p:cNvSpPr>
                <a:spLocks noChangeArrowheads="1"/>
              </p:cNvSpPr>
              <p:nvPr/>
            </p:nvSpPr>
            <p:spPr bwMode="auto">
              <a:xfrm>
                <a:off x="1480" y="1419"/>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74" name="Text Box 55"/>
              <p:cNvSpPr txBox="1">
                <a:spLocks noChangeArrowheads="1"/>
              </p:cNvSpPr>
              <p:nvPr/>
            </p:nvSpPr>
            <p:spPr bwMode="auto">
              <a:xfrm>
                <a:off x="1481" y="1425"/>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75" name="Oval 56"/>
              <p:cNvSpPr>
                <a:spLocks noChangeArrowheads="1"/>
              </p:cNvSpPr>
              <p:nvPr/>
            </p:nvSpPr>
            <p:spPr bwMode="auto">
              <a:xfrm>
                <a:off x="784" y="1158"/>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6" name="Oval 57"/>
              <p:cNvSpPr>
                <a:spLocks noChangeArrowheads="1"/>
              </p:cNvSpPr>
              <p:nvPr/>
            </p:nvSpPr>
            <p:spPr bwMode="auto">
              <a:xfrm>
                <a:off x="544" y="1445"/>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7" name="Oval 58"/>
              <p:cNvSpPr>
                <a:spLocks noChangeArrowheads="1"/>
              </p:cNvSpPr>
              <p:nvPr/>
            </p:nvSpPr>
            <p:spPr bwMode="auto">
              <a:xfrm>
                <a:off x="936" y="1160"/>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8" name="Oval 59"/>
              <p:cNvSpPr>
                <a:spLocks noChangeArrowheads="1"/>
              </p:cNvSpPr>
              <p:nvPr/>
            </p:nvSpPr>
            <p:spPr bwMode="auto">
              <a:xfrm>
                <a:off x="1199" y="1563"/>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79" name="Oval 60"/>
              <p:cNvSpPr>
                <a:spLocks noChangeArrowheads="1"/>
              </p:cNvSpPr>
              <p:nvPr/>
            </p:nvSpPr>
            <p:spPr bwMode="auto">
              <a:xfrm>
                <a:off x="813" y="14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80" name="Text Box 61"/>
              <p:cNvSpPr txBox="1">
                <a:spLocks noChangeArrowheads="1"/>
              </p:cNvSpPr>
              <p:nvPr/>
            </p:nvSpPr>
            <p:spPr bwMode="auto">
              <a:xfrm>
                <a:off x="811" y="1436"/>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81" name="Oval 62"/>
              <p:cNvSpPr>
                <a:spLocks noChangeArrowheads="1"/>
              </p:cNvSpPr>
              <p:nvPr/>
            </p:nvSpPr>
            <p:spPr bwMode="auto">
              <a:xfrm>
                <a:off x="2118" y="1153"/>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2" name="Oval 63"/>
              <p:cNvSpPr>
                <a:spLocks noChangeArrowheads="1"/>
              </p:cNvSpPr>
              <p:nvPr/>
            </p:nvSpPr>
            <p:spPr bwMode="auto">
              <a:xfrm>
                <a:off x="2271" y="1155"/>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3" name="Oval 64"/>
              <p:cNvSpPr>
                <a:spLocks noChangeArrowheads="1"/>
              </p:cNvSpPr>
              <p:nvPr/>
            </p:nvSpPr>
            <p:spPr bwMode="auto">
              <a:xfrm>
                <a:off x="2147" y="1423"/>
                <a:ext cx="192" cy="1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84" name="Text Box 65"/>
              <p:cNvSpPr txBox="1">
                <a:spLocks noChangeArrowheads="1"/>
              </p:cNvSpPr>
              <p:nvPr/>
            </p:nvSpPr>
            <p:spPr bwMode="auto">
              <a:xfrm>
                <a:off x="2137" y="143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4185" name="Oval 66"/>
              <p:cNvSpPr>
                <a:spLocks noChangeArrowheads="1"/>
              </p:cNvSpPr>
              <p:nvPr/>
            </p:nvSpPr>
            <p:spPr bwMode="auto">
              <a:xfrm>
                <a:off x="2530" y="1428"/>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6" name="Oval 67"/>
              <p:cNvSpPr>
                <a:spLocks noChangeArrowheads="1"/>
              </p:cNvSpPr>
              <p:nvPr/>
            </p:nvSpPr>
            <p:spPr bwMode="auto">
              <a:xfrm>
                <a:off x="2536" y="1571"/>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7" name="Oval 68"/>
              <p:cNvSpPr>
                <a:spLocks noChangeArrowheads="1"/>
              </p:cNvSpPr>
              <p:nvPr/>
            </p:nvSpPr>
            <p:spPr bwMode="auto">
              <a:xfrm>
                <a:off x="1876" y="1417"/>
                <a:ext cx="79"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8" name="Oval 69"/>
              <p:cNvSpPr>
                <a:spLocks noChangeArrowheads="1"/>
              </p:cNvSpPr>
              <p:nvPr/>
            </p:nvSpPr>
            <p:spPr bwMode="auto">
              <a:xfrm>
                <a:off x="1884" y="1559"/>
                <a:ext cx="78" cy="78"/>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89" name="Oval 80"/>
              <p:cNvSpPr>
                <a:spLocks noChangeArrowheads="1"/>
              </p:cNvSpPr>
              <p:nvPr/>
            </p:nvSpPr>
            <p:spPr bwMode="auto">
              <a:xfrm>
                <a:off x="1188" y="2232"/>
                <a:ext cx="144" cy="144"/>
              </a:xfrm>
              <a:prstGeom prst="ellipse">
                <a:avLst/>
              </a:prstGeom>
              <a:noFill/>
              <a:ln w="9525">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90" name="Freeform 81"/>
              <p:cNvSpPr>
                <a:spLocks/>
              </p:cNvSpPr>
              <p:nvPr/>
            </p:nvSpPr>
            <p:spPr bwMode="auto">
              <a:xfrm flipH="1" flipV="1">
                <a:off x="1272" y="2300"/>
                <a:ext cx="1428" cy="316"/>
              </a:xfrm>
              <a:custGeom>
                <a:avLst/>
                <a:gdLst>
                  <a:gd name="T0" fmla="*/ 31048711 w 576"/>
                  <a:gd name="T1" fmla="*/ 5424 h 244"/>
                  <a:gd name="T2" fmla="*/ 25877304 w 576"/>
                  <a:gd name="T3" fmla="*/ 620 h 244"/>
                  <a:gd name="T4" fmla="*/ 0 w 576"/>
                  <a:gd name="T5" fmla="*/ 1678 h 244"/>
                  <a:gd name="T6" fmla="*/ 0 60000 65536"/>
                  <a:gd name="T7" fmla="*/ 0 60000 65536"/>
                  <a:gd name="T8" fmla="*/ 0 60000 65536"/>
                  <a:gd name="T9" fmla="*/ 0 w 576"/>
                  <a:gd name="T10" fmla="*/ 0 h 244"/>
                  <a:gd name="T11" fmla="*/ 576 w 576"/>
                  <a:gd name="T12" fmla="*/ 244 h 244"/>
                </a:gdLst>
                <a:ahLst/>
                <a:cxnLst>
                  <a:cxn ang="T6">
                    <a:pos x="T0" y="T1"/>
                  </a:cxn>
                  <a:cxn ang="T7">
                    <a:pos x="T2" y="T3"/>
                  </a:cxn>
                  <a:cxn ang="T8">
                    <a:pos x="T4" y="T5"/>
                  </a:cxn>
                </a:cxnLst>
                <a:rect l="T9" t="T10" r="T11" b="T12"/>
                <a:pathLst>
                  <a:path w="576" h="244">
                    <a:moveTo>
                      <a:pt x="576" y="244"/>
                    </a:moveTo>
                    <a:cubicBezTo>
                      <a:pt x="576" y="150"/>
                      <a:pt x="576" y="56"/>
                      <a:pt x="480" y="28"/>
                    </a:cubicBezTo>
                    <a:cubicBezTo>
                      <a:pt x="384" y="0"/>
                      <a:pt x="82" y="60"/>
                      <a:pt x="0" y="7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1" name="Group 102"/>
              <p:cNvGrpSpPr>
                <a:grpSpLocks/>
              </p:cNvGrpSpPr>
              <p:nvPr/>
            </p:nvGrpSpPr>
            <p:grpSpPr bwMode="auto">
              <a:xfrm>
                <a:off x="2700" y="2388"/>
                <a:ext cx="204" cy="231"/>
                <a:chOff x="2700" y="2388"/>
                <a:chExt cx="204" cy="231"/>
              </a:xfrm>
            </p:grpSpPr>
            <p:sp>
              <p:nvSpPr>
                <p:cNvPr id="4200" name="Oval 83"/>
                <p:cNvSpPr>
                  <a:spLocks noChangeArrowheads="1"/>
                </p:cNvSpPr>
                <p:nvPr/>
              </p:nvSpPr>
              <p:spPr bwMode="auto">
                <a:xfrm>
                  <a:off x="2716" y="2441"/>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201" name="Text Box 84"/>
                <p:cNvSpPr txBox="1">
                  <a:spLocks noChangeArrowheads="1"/>
                </p:cNvSpPr>
                <p:nvPr/>
              </p:nvSpPr>
              <p:spPr bwMode="auto">
                <a:xfrm>
                  <a:off x="2700" y="238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4192" name="Oval 85"/>
              <p:cNvSpPr>
                <a:spLocks noChangeArrowheads="1"/>
              </p:cNvSpPr>
              <p:nvPr/>
            </p:nvSpPr>
            <p:spPr bwMode="auto">
              <a:xfrm>
                <a:off x="528" y="1596"/>
                <a:ext cx="144" cy="144"/>
              </a:xfrm>
              <a:prstGeom prst="ellipse">
                <a:avLst/>
              </a:prstGeom>
              <a:noFill/>
              <a:ln w="9525">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93" name="Arc 86"/>
              <p:cNvSpPr>
                <a:spLocks/>
              </p:cNvSpPr>
              <p:nvPr/>
            </p:nvSpPr>
            <p:spPr bwMode="auto">
              <a:xfrm>
                <a:off x="1068" y="1884"/>
                <a:ext cx="192"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94" name="Arc 87"/>
              <p:cNvSpPr>
                <a:spLocks/>
              </p:cNvSpPr>
              <p:nvPr/>
            </p:nvSpPr>
            <p:spPr bwMode="auto">
              <a:xfrm>
                <a:off x="640" y="1660"/>
                <a:ext cx="303" cy="180"/>
              </a:xfrm>
              <a:custGeom>
                <a:avLst/>
                <a:gdLst>
                  <a:gd name="T0" fmla="*/ 0 w 20572"/>
                  <a:gd name="T1" fmla="*/ 0 h 21600"/>
                  <a:gd name="T2" fmla="*/ 0 w 20572"/>
                  <a:gd name="T3" fmla="*/ 0 h 21600"/>
                  <a:gd name="T4" fmla="*/ 0 w 20572"/>
                  <a:gd name="T5" fmla="*/ 0 h 21600"/>
                  <a:gd name="T6" fmla="*/ 0 60000 65536"/>
                  <a:gd name="T7" fmla="*/ 0 60000 65536"/>
                  <a:gd name="T8" fmla="*/ 0 60000 65536"/>
                  <a:gd name="T9" fmla="*/ 0 w 20572"/>
                  <a:gd name="T10" fmla="*/ 0 h 21600"/>
                  <a:gd name="T11" fmla="*/ 20572 w 20572"/>
                  <a:gd name="T12" fmla="*/ 21600 h 21600"/>
                </a:gdLst>
                <a:ahLst/>
                <a:cxnLst>
                  <a:cxn ang="T6">
                    <a:pos x="T0" y="T1"/>
                  </a:cxn>
                  <a:cxn ang="T7">
                    <a:pos x="T2" y="T3"/>
                  </a:cxn>
                  <a:cxn ang="T8">
                    <a:pos x="T4" y="T5"/>
                  </a:cxn>
                </a:cxnLst>
                <a:rect l="T9" t="T10" r="T11" b="T12"/>
                <a:pathLst>
                  <a:path w="20572" h="21600" fill="none" extrusionOk="0">
                    <a:moveTo>
                      <a:pt x="-1" y="0"/>
                    </a:moveTo>
                    <a:cubicBezTo>
                      <a:pt x="9393" y="0"/>
                      <a:pt x="17709" y="6070"/>
                      <a:pt x="20572" y="15016"/>
                    </a:cubicBezTo>
                  </a:path>
                  <a:path w="20572" h="21600" stroke="0" extrusionOk="0">
                    <a:moveTo>
                      <a:pt x="-1" y="0"/>
                    </a:moveTo>
                    <a:cubicBezTo>
                      <a:pt x="9393" y="0"/>
                      <a:pt x="17709" y="6070"/>
                      <a:pt x="20572" y="15016"/>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95" name="Arc 88"/>
              <p:cNvSpPr>
                <a:spLocks/>
              </p:cNvSpPr>
              <p:nvPr/>
            </p:nvSpPr>
            <p:spPr bwMode="auto">
              <a:xfrm rot="2256396">
                <a:off x="1253" y="2117"/>
                <a:ext cx="133" cy="118"/>
              </a:xfrm>
              <a:custGeom>
                <a:avLst/>
                <a:gdLst>
                  <a:gd name="T0" fmla="*/ 0 w 21600"/>
                  <a:gd name="T1" fmla="*/ 0 h 19315"/>
                  <a:gd name="T2" fmla="*/ 0 w 21600"/>
                  <a:gd name="T3" fmla="*/ 0 h 19315"/>
                  <a:gd name="T4" fmla="*/ 0 w 21600"/>
                  <a:gd name="T5" fmla="*/ 0 h 19315"/>
                  <a:gd name="T6" fmla="*/ 0 60000 65536"/>
                  <a:gd name="T7" fmla="*/ 0 60000 65536"/>
                  <a:gd name="T8" fmla="*/ 0 60000 65536"/>
                  <a:gd name="T9" fmla="*/ 0 w 21600"/>
                  <a:gd name="T10" fmla="*/ 0 h 19315"/>
                  <a:gd name="T11" fmla="*/ 21600 w 21600"/>
                  <a:gd name="T12" fmla="*/ 19315 h 19315"/>
                </a:gdLst>
                <a:ahLst/>
                <a:cxnLst>
                  <a:cxn ang="T6">
                    <a:pos x="T0" y="T1"/>
                  </a:cxn>
                  <a:cxn ang="T7">
                    <a:pos x="T2" y="T3"/>
                  </a:cxn>
                  <a:cxn ang="T8">
                    <a:pos x="T4" y="T5"/>
                  </a:cxn>
                </a:cxnLst>
                <a:rect l="T9" t="T10" r="T11" b="T12"/>
                <a:pathLst>
                  <a:path w="21600" h="19315" fill="none" extrusionOk="0">
                    <a:moveTo>
                      <a:pt x="9669" y="-1"/>
                    </a:moveTo>
                    <a:cubicBezTo>
                      <a:pt x="16981" y="3660"/>
                      <a:pt x="21600" y="11137"/>
                      <a:pt x="21600" y="19315"/>
                    </a:cubicBezTo>
                  </a:path>
                  <a:path w="21600" h="19315" stroke="0" extrusionOk="0">
                    <a:moveTo>
                      <a:pt x="9669" y="-1"/>
                    </a:moveTo>
                    <a:cubicBezTo>
                      <a:pt x="16981" y="3660"/>
                      <a:pt x="21600" y="11137"/>
                      <a:pt x="21600" y="19315"/>
                    </a:cubicBezTo>
                    <a:lnTo>
                      <a:pt x="0" y="19315"/>
                    </a:lnTo>
                    <a:lnTo>
                      <a:pt x="9669"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96" name="Oval 89"/>
              <p:cNvSpPr>
                <a:spLocks noChangeArrowheads="1"/>
              </p:cNvSpPr>
              <p:nvPr/>
            </p:nvSpPr>
            <p:spPr bwMode="auto">
              <a:xfrm>
                <a:off x="1168" y="2056"/>
                <a:ext cx="144" cy="144"/>
              </a:xfrm>
              <a:prstGeom prst="ellipse">
                <a:avLst/>
              </a:prstGeom>
              <a:noFill/>
              <a:ln w="9525">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97" name="Oval 90"/>
              <p:cNvSpPr>
                <a:spLocks noChangeArrowheads="1"/>
              </p:cNvSpPr>
              <p:nvPr/>
            </p:nvSpPr>
            <p:spPr bwMode="auto">
              <a:xfrm>
                <a:off x="916" y="1792"/>
                <a:ext cx="144" cy="144"/>
              </a:xfrm>
              <a:prstGeom prst="ellipse">
                <a:avLst/>
              </a:prstGeom>
              <a:noFill/>
              <a:ln w="9525">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4198" name="Oval 91"/>
              <p:cNvSpPr>
                <a:spLocks noChangeArrowheads="1"/>
              </p:cNvSpPr>
              <p:nvPr/>
            </p:nvSpPr>
            <p:spPr bwMode="auto">
              <a:xfrm>
                <a:off x="1227" y="2275"/>
                <a:ext cx="78" cy="79"/>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4199" name="Text Box 92"/>
              <p:cNvSpPr txBox="1">
                <a:spLocks noChangeArrowheads="1"/>
              </p:cNvSpPr>
              <p:nvPr/>
            </p:nvSpPr>
            <p:spPr bwMode="auto">
              <a:xfrm>
                <a:off x="648" y="145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4120" name="Group 131"/>
            <p:cNvGrpSpPr>
              <a:grpSpLocks/>
            </p:cNvGrpSpPr>
            <p:nvPr/>
          </p:nvGrpSpPr>
          <p:grpSpPr bwMode="auto">
            <a:xfrm>
              <a:off x="1160" y="2383"/>
              <a:ext cx="109" cy="96"/>
              <a:chOff x="1233" y="2398"/>
              <a:chExt cx="109" cy="96"/>
            </a:xfrm>
          </p:grpSpPr>
          <p:sp>
            <p:nvSpPr>
              <p:cNvPr id="4123" name="Line 129"/>
              <p:cNvSpPr>
                <a:spLocks noChangeShapeType="1"/>
              </p:cNvSpPr>
              <p:nvPr/>
            </p:nvSpPr>
            <p:spPr bwMode="auto">
              <a:xfrm flipH="1">
                <a:off x="1254" y="2398"/>
                <a:ext cx="73" cy="9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Line 130"/>
              <p:cNvSpPr>
                <a:spLocks noChangeShapeType="1"/>
              </p:cNvSpPr>
              <p:nvPr/>
            </p:nvSpPr>
            <p:spPr bwMode="auto">
              <a:xfrm>
                <a:off x="1233" y="2399"/>
                <a:ext cx="109" cy="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21" name="Text Box 133"/>
            <p:cNvSpPr txBox="1">
              <a:spLocks noChangeArrowheads="1"/>
            </p:cNvSpPr>
            <p:nvPr/>
          </p:nvSpPr>
          <p:spPr bwMode="auto">
            <a:xfrm>
              <a:off x="146" y="1495"/>
              <a:ext cx="43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Free hole</a:t>
              </a:r>
            </a:p>
          </p:txBody>
        </p:sp>
        <p:sp>
          <p:nvSpPr>
            <p:cNvPr id="4122" name="Text Box 134"/>
            <p:cNvSpPr txBox="1">
              <a:spLocks noChangeArrowheads="1"/>
            </p:cNvSpPr>
            <p:nvPr/>
          </p:nvSpPr>
          <p:spPr bwMode="auto">
            <a:xfrm>
              <a:off x="2651" y="2542"/>
              <a:ext cx="5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a:ea typeface="SimSun" pitchFamily="2" charset="-122"/>
                </a:rPr>
                <a:t>Free electron</a:t>
              </a:r>
            </a:p>
          </p:txBody>
        </p:sp>
      </p:grpSp>
      <p:sp>
        <p:nvSpPr>
          <p:cNvPr id="4118" name="Text Box 137"/>
          <p:cNvSpPr txBox="1">
            <a:spLocks noChangeArrowheads="1"/>
          </p:cNvSpPr>
          <p:nvPr/>
        </p:nvSpPr>
        <p:spPr bwMode="auto">
          <a:xfrm>
            <a:off x="198438" y="5133975"/>
            <a:ext cx="34877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In an intrinsic semiconductor, the electrons and holes will exist in equal numbers.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CC83C3D-312E-44BE-BBC9-61D971C3FFFD}" type="slidenum">
              <a:rPr lang="en-GB" altLang="en-US" sz="1200" smtClean="0">
                <a:latin typeface="Garamond" pitchFamily="18" charset="0"/>
              </a:rPr>
              <a:pPr eaLnBrk="1" hangingPunct="1"/>
              <a:t>5</a:t>
            </a:fld>
            <a:endParaRPr lang="en-GB" altLang="en-US" sz="1200" smtClean="0">
              <a:latin typeface="Garamond" pitchFamily="18" charset="0"/>
            </a:endParaRPr>
          </a:p>
        </p:txBody>
      </p:sp>
      <p:sp>
        <p:nvSpPr>
          <p:cNvPr id="5123"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5124" name="Text Box 3"/>
          <p:cNvSpPr txBox="1">
            <a:spLocks noChangeArrowheads="1"/>
          </p:cNvSpPr>
          <p:nvPr/>
        </p:nvSpPr>
        <p:spPr bwMode="auto">
          <a:xfrm>
            <a:off x="260350" y="879475"/>
            <a:ext cx="4608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i="1">
                <a:latin typeface="Comic Sans MS" pitchFamily="66" charset="0"/>
                <a:ea typeface="SimSun" pitchFamily="2" charset="-122"/>
              </a:rPr>
              <a:t>‘</a:t>
            </a:r>
            <a:r>
              <a:rPr lang="en-GB" altLang="zh-CN" sz="1800" b="1">
                <a:ea typeface="SimSun" pitchFamily="2" charset="-122"/>
              </a:rPr>
              <a:t>Extrinsic’ semiconductors</a:t>
            </a:r>
          </a:p>
        </p:txBody>
      </p:sp>
      <p:sp>
        <p:nvSpPr>
          <p:cNvPr id="5125" name="Text Box 4"/>
          <p:cNvSpPr txBox="1">
            <a:spLocks noChangeArrowheads="1"/>
          </p:cNvSpPr>
          <p:nvPr/>
        </p:nvSpPr>
        <p:spPr bwMode="auto">
          <a:xfrm>
            <a:off x="304800" y="1303338"/>
            <a:ext cx="862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An N-type extrinsic semiconductor is made by adding </a:t>
            </a:r>
            <a:r>
              <a:rPr lang="en-GB" altLang="zh-CN" sz="1800" i="1" u="sng">
                <a:ea typeface="SimSun" pitchFamily="2" charset="-122"/>
              </a:rPr>
              <a:t>donor</a:t>
            </a:r>
            <a:r>
              <a:rPr lang="en-GB" altLang="zh-CN" sz="1800">
                <a:ea typeface="SimSun" pitchFamily="2" charset="-122"/>
              </a:rPr>
              <a:t> impurities (i.e. valence 5 atoms) in controlled numbers into the pure (intrinsic) silicon. These take the place of a silicon atom in the crystal and are therefore known as ‘substitutional’ impurities.</a:t>
            </a:r>
            <a:endParaRPr lang="en-GB" altLang="zh-CN" sz="1800" u="sng">
              <a:ea typeface="SimSun" pitchFamily="2" charset="-122"/>
            </a:endParaRPr>
          </a:p>
        </p:txBody>
      </p:sp>
      <p:sp>
        <p:nvSpPr>
          <p:cNvPr id="5126" name="Oval 5"/>
          <p:cNvSpPr>
            <a:spLocks noChangeArrowheads="1"/>
          </p:cNvSpPr>
          <p:nvPr/>
        </p:nvSpPr>
        <p:spPr bwMode="auto">
          <a:xfrm>
            <a:off x="2017713" y="3733800"/>
            <a:ext cx="125412"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27" name="Oval 6"/>
          <p:cNvSpPr>
            <a:spLocks noChangeArrowheads="1"/>
          </p:cNvSpPr>
          <p:nvPr/>
        </p:nvSpPr>
        <p:spPr bwMode="auto">
          <a:xfrm>
            <a:off x="1614488" y="41783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28" name="Oval 7"/>
          <p:cNvSpPr>
            <a:spLocks noChangeArrowheads="1"/>
          </p:cNvSpPr>
          <p:nvPr/>
        </p:nvSpPr>
        <p:spPr bwMode="auto">
          <a:xfrm>
            <a:off x="2678113" y="413702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29" name="Oval 8"/>
          <p:cNvSpPr>
            <a:spLocks noChangeArrowheads="1"/>
          </p:cNvSpPr>
          <p:nvPr/>
        </p:nvSpPr>
        <p:spPr bwMode="auto">
          <a:xfrm>
            <a:off x="2044700" y="4144963"/>
            <a:ext cx="361950" cy="36195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30" name="Text Box 9"/>
          <p:cNvSpPr txBox="1">
            <a:spLocks noChangeArrowheads="1"/>
          </p:cNvSpPr>
          <p:nvPr/>
        </p:nvSpPr>
        <p:spPr bwMode="auto">
          <a:xfrm>
            <a:off x="2009775" y="4154488"/>
            <a:ext cx="48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P+</a:t>
            </a:r>
          </a:p>
        </p:txBody>
      </p:sp>
      <p:sp>
        <p:nvSpPr>
          <p:cNvPr id="5131" name="Oval 10"/>
          <p:cNvSpPr>
            <a:spLocks noChangeArrowheads="1"/>
          </p:cNvSpPr>
          <p:nvPr/>
        </p:nvSpPr>
        <p:spPr bwMode="auto">
          <a:xfrm>
            <a:off x="2055813" y="476567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2" name="Oval 11"/>
          <p:cNvSpPr>
            <a:spLocks noChangeArrowheads="1"/>
          </p:cNvSpPr>
          <p:nvPr/>
        </p:nvSpPr>
        <p:spPr bwMode="auto">
          <a:xfrm>
            <a:off x="2297113" y="4770438"/>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3" name="Oval 12"/>
          <p:cNvSpPr>
            <a:spLocks noChangeArrowheads="1"/>
          </p:cNvSpPr>
          <p:nvPr/>
        </p:nvSpPr>
        <p:spPr bwMode="auto">
          <a:xfrm>
            <a:off x="958850" y="374967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4" name="Oval 13"/>
          <p:cNvSpPr>
            <a:spLocks noChangeArrowheads="1"/>
          </p:cNvSpPr>
          <p:nvPr/>
        </p:nvSpPr>
        <p:spPr bwMode="auto">
          <a:xfrm>
            <a:off x="577850" y="420528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5" name="Oval 14"/>
          <p:cNvSpPr>
            <a:spLocks noChangeArrowheads="1"/>
          </p:cNvSpPr>
          <p:nvPr/>
        </p:nvSpPr>
        <p:spPr bwMode="auto">
          <a:xfrm>
            <a:off x="1200150" y="375285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6" name="Oval 15"/>
          <p:cNvSpPr>
            <a:spLocks noChangeArrowheads="1"/>
          </p:cNvSpPr>
          <p:nvPr/>
        </p:nvSpPr>
        <p:spPr bwMode="auto">
          <a:xfrm>
            <a:off x="588963" y="443071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37" name="Oval 16"/>
          <p:cNvSpPr>
            <a:spLocks noChangeArrowheads="1"/>
          </p:cNvSpPr>
          <p:nvPr/>
        </p:nvSpPr>
        <p:spPr bwMode="auto">
          <a:xfrm>
            <a:off x="1004888" y="41783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38" name="Text Box 17"/>
          <p:cNvSpPr txBox="1">
            <a:spLocks noChangeArrowheads="1"/>
          </p:cNvSpPr>
          <p:nvPr/>
        </p:nvSpPr>
        <p:spPr bwMode="auto">
          <a:xfrm>
            <a:off x="989013" y="4189413"/>
            <a:ext cx="485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39" name="Oval 18"/>
          <p:cNvSpPr>
            <a:spLocks noChangeArrowheads="1"/>
          </p:cNvSpPr>
          <p:nvPr/>
        </p:nvSpPr>
        <p:spPr bwMode="auto">
          <a:xfrm>
            <a:off x="995363" y="4781550"/>
            <a:ext cx="125412"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0" name="Oval 19"/>
          <p:cNvSpPr>
            <a:spLocks noChangeArrowheads="1"/>
          </p:cNvSpPr>
          <p:nvPr/>
        </p:nvSpPr>
        <p:spPr bwMode="auto">
          <a:xfrm>
            <a:off x="1238250" y="47863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1" name="Oval 20"/>
          <p:cNvSpPr>
            <a:spLocks noChangeArrowheads="1"/>
          </p:cNvSpPr>
          <p:nvPr/>
        </p:nvSpPr>
        <p:spPr bwMode="auto">
          <a:xfrm>
            <a:off x="3076575" y="37417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2" name="Oval 21"/>
          <p:cNvSpPr>
            <a:spLocks noChangeArrowheads="1"/>
          </p:cNvSpPr>
          <p:nvPr/>
        </p:nvSpPr>
        <p:spPr bwMode="auto">
          <a:xfrm>
            <a:off x="3319463" y="37449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3" name="Oval 22"/>
          <p:cNvSpPr>
            <a:spLocks noChangeArrowheads="1"/>
          </p:cNvSpPr>
          <p:nvPr/>
        </p:nvSpPr>
        <p:spPr bwMode="auto">
          <a:xfrm>
            <a:off x="3122613" y="4170363"/>
            <a:ext cx="304800" cy="306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44" name="Text Box 23"/>
          <p:cNvSpPr txBox="1">
            <a:spLocks noChangeArrowheads="1"/>
          </p:cNvSpPr>
          <p:nvPr/>
        </p:nvSpPr>
        <p:spPr bwMode="auto">
          <a:xfrm>
            <a:off x="3106738" y="4181475"/>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45" name="Oval 24"/>
          <p:cNvSpPr>
            <a:spLocks noChangeArrowheads="1"/>
          </p:cNvSpPr>
          <p:nvPr/>
        </p:nvSpPr>
        <p:spPr bwMode="auto">
          <a:xfrm>
            <a:off x="3730625" y="41783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6" name="Oval 25"/>
          <p:cNvSpPr>
            <a:spLocks noChangeArrowheads="1"/>
          </p:cNvSpPr>
          <p:nvPr/>
        </p:nvSpPr>
        <p:spPr bwMode="auto">
          <a:xfrm>
            <a:off x="3740150" y="4405313"/>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7" name="Oval 26"/>
          <p:cNvSpPr>
            <a:spLocks noChangeArrowheads="1"/>
          </p:cNvSpPr>
          <p:nvPr/>
        </p:nvSpPr>
        <p:spPr bwMode="auto">
          <a:xfrm>
            <a:off x="3114675" y="477520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8" name="Oval 27"/>
          <p:cNvSpPr>
            <a:spLocks noChangeArrowheads="1"/>
          </p:cNvSpPr>
          <p:nvPr/>
        </p:nvSpPr>
        <p:spPr bwMode="auto">
          <a:xfrm>
            <a:off x="3355975" y="477837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49" name="Oval 28"/>
          <p:cNvSpPr>
            <a:spLocks noChangeArrowheads="1"/>
          </p:cNvSpPr>
          <p:nvPr/>
        </p:nvSpPr>
        <p:spPr bwMode="auto">
          <a:xfrm>
            <a:off x="2705100" y="438626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0" name="Oval 29"/>
          <p:cNvSpPr>
            <a:spLocks noChangeArrowheads="1"/>
          </p:cNvSpPr>
          <p:nvPr/>
        </p:nvSpPr>
        <p:spPr bwMode="auto">
          <a:xfrm>
            <a:off x="1633538" y="52181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1" name="Oval 30"/>
          <p:cNvSpPr>
            <a:spLocks noChangeArrowheads="1"/>
          </p:cNvSpPr>
          <p:nvPr/>
        </p:nvSpPr>
        <p:spPr bwMode="auto">
          <a:xfrm>
            <a:off x="1644650" y="544512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2" name="Oval 31"/>
          <p:cNvSpPr>
            <a:spLocks noChangeArrowheads="1"/>
          </p:cNvSpPr>
          <p:nvPr/>
        </p:nvSpPr>
        <p:spPr bwMode="auto">
          <a:xfrm>
            <a:off x="2082800" y="5203825"/>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53" name="Text Box 32"/>
          <p:cNvSpPr txBox="1">
            <a:spLocks noChangeArrowheads="1"/>
          </p:cNvSpPr>
          <p:nvPr/>
        </p:nvSpPr>
        <p:spPr bwMode="auto">
          <a:xfrm>
            <a:off x="2066925" y="5213350"/>
            <a:ext cx="487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54" name="Oval 33"/>
          <p:cNvSpPr>
            <a:spLocks noChangeArrowheads="1"/>
          </p:cNvSpPr>
          <p:nvPr/>
        </p:nvSpPr>
        <p:spPr bwMode="auto">
          <a:xfrm>
            <a:off x="2074863" y="5805488"/>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5" name="Oval 34"/>
          <p:cNvSpPr>
            <a:spLocks noChangeArrowheads="1"/>
          </p:cNvSpPr>
          <p:nvPr/>
        </p:nvSpPr>
        <p:spPr bwMode="auto">
          <a:xfrm>
            <a:off x="2316163" y="5810250"/>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6" name="Oval 35"/>
          <p:cNvSpPr>
            <a:spLocks noChangeArrowheads="1"/>
          </p:cNvSpPr>
          <p:nvPr/>
        </p:nvSpPr>
        <p:spPr bwMode="auto">
          <a:xfrm>
            <a:off x="596900" y="524510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7" name="Oval 36"/>
          <p:cNvSpPr>
            <a:spLocks noChangeArrowheads="1"/>
          </p:cNvSpPr>
          <p:nvPr/>
        </p:nvSpPr>
        <p:spPr bwMode="auto">
          <a:xfrm>
            <a:off x="608013" y="547052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58" name="Oval 37"/>
          <p:cNvSpPr>
            <a:spLocks noChangeArrowheads="1"/>
          </p:cNvSpPr>
          <p:nvPr/>
        </p:nvSpPr>
        <p:spPr bwMode="auto">
          <a:xfrm>
            <a:off x="1023938" y="521811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59" name="Text Box 38"/>
          <p:cNvSpPr txBox="1">
            <a:spLocks noChangeArrowheads="1"/>
          </p:cNvSpPr>
          <p:nvPr/>
        </p:nvSpPr>
        <p:spPr bwMode="auto">
          <a:xfrm>
            <a:off x="1009650" y="522922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60" name="Oval 39"/>
          <p:cNvSpPr>
            <a:spLocks noChangeArrowheads="1"/>
          </p:cNvSpPr>
          <p:nvPr/>
        </p:nvSpPr>
        <p:spPr bwMode="auto">
          <a:xfrm>
            <a:off x="1016000" y="582136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1" name="Oval 40"/>
          <p:cNvSpPr>
            <a:spLocks noChangeArrowheads="1"/>
          </p:cNvSpPr>
          <p:nvPr/>
        </p:nvSpPr>
        <p:spPr bwMode="auto">
          <a:xfrm>
            <a:off x="1257300" y="582612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2" name="Oval 41"/>
          <p:cNvSpPr>
            <a:spLocks noChangeArrowheads="1"/>
          </p:cNvSpPr>
          <p:nvPr/>
        </p:nvSpPr>
        <p:spPr bwMode="auto">
          <a:xfrm>
            <a:off x="3141663" y="5210175"/>
            <a:ext cx="306387" cy="3063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63" name="Text Box 42"/>
          <p:cNvSpPr txBox="1">
            <a:spLocks noChangeArrowheads="1"/>
          </p:cNvSpPr>
          <p:nvPr/>
        </p:nvSpPr>
        <p:spPr bwMode="auto">
          <a:xfrm>
            <a:off x="3125788" y="522128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64" name="Oval 43"/>
          <p:cNvSpPr>
            <a:spLocks noChangeArrowheads="1"/>
          </p:cNvSpPr>
          <p:nvPr/>
        </p:nvSpPr>
        <p:spPr bwMode="auto">
          <a:xfrm>
            <a:off x="3749675" y="52181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5" name="Oval 44"/>
          <p:cNvSpPr>
            <a:spLocks noChangeArrowheads="1"/>
          </p:cNvSpPr>
          <p:nvPr/>
        </p:nvSpPr>
        <p:spPr bwMode="auto">
          <a:xfrm>
            <a:off x="3760788" y="544512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6" name="Oval 45"/>
          <p:cNvSpPr>
            <a:spLocks noChangeArrowheads="1"/>
          </p:cNvSpPr>
          <p:nvPr/>
        </p:nvSpPr>
        <p:spPr bwMode="auto">
          <a:xfrm>
            <a:off x="3135313" y="58150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7" name="Oval 46"/>
          <p:cNvSpPr>
            <a:spLocks noChangeArrowheads="1"/>
          </p:cNvSpPr>
          <p:nvPr/>
        </p:nvSpPr>
        <p:spPr bwMode="auto">
          <a:xfrm>
            <a:off x="3375025" y="581818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8" name="Oval 47"/>
          <p:cNvSpPr>
            <a:spLocks noChangeArrowheads="1"/>
          </p:cNvSpPr>
          <p:nvPr/>
        </p:nvSpPr>
        <p:spPr bwMode="auto">
          <a:xfrm>
            <a:off x="2711450" y="520065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69" name="Oval 48"/>
          <p:cNvSpPr>
            <a:spLocks noChangeArrowheads="1"/>
          </p:cNvSpPr>
          <p:nvPr/>
        </p:nvSpPr>
        <p:spPr bwMode="auto">
          <a:xfrm>
            <a:off x="2724150" y="542607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0" name="Oval 49"/>
          <p:cNvSpPr>
            <a:spLocks noChangeArrowheads="1"/>
          </p:cNvSpPr>
          <p:nvPr/>
        </p:nvSpPr>
        <p:spPr bwMode="auto">
          <a:xfrm>
            <a:off x="1998663" y="2679700"/>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1" name="Oval 50"/>
          <p:cNvSpPr>
            <a:spLocks noChangeArrowheads="1"/>
          </p:cNvSpPr>
          <p:nvPr/>
        </p:nvSpPr>
        <p:spPr bwMode="auto">
          <a:xfrm>
            <a:off x="1595438" y="31242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2" name="Oval 51"/>
          <p:cNvSpPr>
            <a:spLocks noChangeArrowheads="1"/>
          </p:cNvSpPr>
          <p:nvPr/>
        </p:nvSpPr>
        <p:spPr bwMode="auto">
          <a:xfrm>
            <a:off x="2239963" y="268287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3" name="Oval 52"/>
          <p:cNvSpPr>
            <a:spLocks noChangeArrowheads="1"/>
          </p:cNvSpPr>
          <p:nvPr/>
        </p:nvSpPr>
        <p:spPr bwMode="auto">
          <a:xfrm>
            <a:off x="2273300" y="3732213"/>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4" name="Oval 53"/>
          <p:cNvSpPr>
            <a:spLocks noChangeArrowheads="1"/>
          </p:cNvSpPr>
          <p:nvPr/>
        </p:nvSpPr>
        <p:spPr bwMode="auto">
          <a:xfrm>
            <a:off x="2044700" y="310991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75" name="Text Box 54"/>
          <p:cNvSpPr txBox="1">
            <a:spLocks noChangeArrowheads="1"/>
          </p:cNvSpPr>
          <p:nvPr/>
        </p:nvSpPr>
        <p:spPr bwMode="auto">
          <a:xfrm>
            <a:off x="2046288" y="311943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76" name="Oval 55"/>
          <p:cNvSpPr>
            <a:spLocks noChangeArrowheads="1"/>
          </p:cNvSpPr>
          <p:nvPr/>
        </p:nvSpPr>
        <p:spPr bwMode="auto">
          <a:xfrm>
            <a:off x="939800" y="269557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7" name="Oval 56"/>
          <p:cNvSpPr>
            <a:spLocks noChangeArrowheads="1"/>
          </p:cNvSpPr>
          <p:nvPr/>
        </p:nvSpPr>
        <p:spPr bwMode="auto">
          <a:xfrm>
            <a:off x="558800" y="3151188"/>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8" name="Oval 57"/>
          <p:cNvSpPr>
            <a:spLocks noChangeArrowheads="1"/>
          </p:cNvSpPr>
          <p:nvPr/>
        </p:nvSpPr>
        <p:spPr bwMode="auto">
          <a:xfrm>
            <a:off x="1181100" y="269875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79" name="Oval 58"/>
          <p:cNvSpPr>
            <a:spLocks noChangeArrowheads="1"/>
          </p:cNvSpPr>
          <p:nvPr/>
        </p:nvSpPr>
        <p:spPr bwMode="auto">
          <a:xfrm>
            <a:off x="1598613" y="333851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0" name="Oval 59"/>
          <p:cNvSpPr>
            <a:spLocks noChangeArrowheads="1"/>
          </p:cNvSpPr>
          <p:nvPr/>
        </p:nvSpPr>
        <p:spPr bwMode="auto">
          <a:xfrm>
            <a:off x="985838" y="31242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81" name="Text Box 60"/>
          <p:cNvSpPr txBox="1">
            <a:spLocks noChangeArrowheads="1"/>
          </p:cNvSpPr>
          <p:nvPr/>
        </p:nvSpPr>
        <p:spPr bwMode="auto">
          <a:xfrm>
            <a:off x="982663" y="3136900"/>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82" name="Oval 61"/>
          <p:cNvSpPr>
            <a:spLocks noChangeArrowheads="1"/>
          </p:cNvSpPr>
          <p:nvPr/>
        </p:nvSpPr>
        <p:spPr bwMode="auto">
          <a:xfrm>
            <a:off x="3057525" y="26876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3" name="Oval 62"/>
          <p:cNvSpPr>
            <a:spLocks noChangeArrowheads="1"/>
          </p:cNvSpPr>
          <p:nvPr/>
        </p:nvSpPr>
        <p:spPr bwMode="auto">
          <a:xfrm>
            <a:off x="3300413" y="26908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4" name="Oval 63"/>
          <p:cNvSpPr>
            <a:spLocks noChangeArrowheads="1"/>
          </p:cNvSpPr>
          <p:nvPr/>
        </p:nvSpPr>
        <p:spPr bwMode="auto">
          <a:xfrm>
            <a:off x="3103563" y="3116263"/>
            <a:ext cx="304800" cy="306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185" name="Text Box 64"/>
          <p:cNvSpPr txBox="1">
            <a:spLocks noChangeArrowheads="1"/>
          </p:cNvSpPr>
          <p:nvPr/>
        </p:nvSpPr>
        <p:spPr bwMode="auto">
          <a:xfrm>
            <a:off x="3087688" y="3127375"/>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5186" name="Oval 65"/>
          <p:cNvSpPr>
            <a:spLocks noChangeArrowheads="1"/>
          </p:cNvSpPr>
          <p:nvPr/>
        </p:nvSpPr>
        <p:spPr bwMode="auto">
          <a:xfrm>
            <a:off x="3711575" y="31242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7" name="Oval 66"/>
          <p:cNvSpPr>
            <a:spLocks noChangeArrowheads="1"/>
          </p:cNvSpPr>
          <p:nvPr/>
        </p:nvSpPr>
        <p:spPr bwMode="auto">
          <a:xfrm>
            <a:off x="3721100" y="3351213"/>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8" name="Oval 67"/>
          <p:cNvSpPr>
            <a:spLocks noChangeArrowheads="1"/>
          </p:cNvSpPr>
          <p:nvPr/>
        </p:nvSpPr>
        <p:spPr bwMode="auto">
          <a:xfrm>
            <a:off x="2673350" y="31067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89" name="Oval 68"/>
          <p:cNvSpPr>
            <a:spLocks noChangeArrowheads="1"/>
          </p:cNvSpPr>
          <p:nvPr/>
        </p:nvSpPr>
        <p:spPr bwMode="auto">
          <a:xfrm>
            <a:off x="2686050" y="333216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90" name="Freeform 69"/>
          <p:cNvSpPr>
            <a:spLocks/>
          </p:cNvSpPr>
          <p:nvPr/>
        </p:nvSpPr>
        <p:spPr bwMode="auto">
          <a:xfrm flipH="1" flipV="1">
            <a:off x="2743200" y="4794250"/>
            <a:ext cx="1276350" cy="292100"/>
          </a:xfrm>
          <a:custGeom>
            <a:avLst/>
            <a:gdLst>
              <a:gd name="T0" fmla="*/ 2147483647 w 576"/>
              <a:gd name="T1" fmla="*/ 2147483647 h 244"/>
              <a:gd name="T2" fmla="*/ 2147483647 w 576"/>
              <a:gd name="T3" fmla="*/ 2147483647 h 244"/>
              <a:gd name="T4" fmla="*/ 0 w 576"/>
              <a:gd name="T5" fmla="*/ 2147483647 h 244"/>
              <a:gd name="T6" fmla="*/ 0 60000 65536"/>
              <a:gd name="T7" fmla="*/ 0 60000 65536"/>
              <a:gd name="T8" fmla="*/ 0 60000 65536"/>
              <a:gd name="T9" fmla="*/ 0 w 576"/>
              <a:gd name="T10" fmla="*/ 0 h 244"/>
              <a:gd name="T11" fmla="*/ 576 w 576"/>
              <a:gd name="T12" fmla="*/ 244 h 244"/>
            </a:gdLst>
            <a:ahLst/>
            <a:cxnLst>
              <a:cxn ang="T6">
                <a:pos x="T0" y="T1"/>
              </a:cxn>
              <a:cxn ang="T7">
                <a:pos x="T2" y="T3"/>
              </a:cxn>
              <a:cxn ang="T8">
                <a:pos x="T4" y="T5"/>
              </a:cxn>
            </a:cxnLst>
            <a:rect l="T9" t="T10" r="T11" b="T12"/>
            <a:pathLst>
              <a:path w="576" h="244">
                <a:moveTo>
                  <a:pt x="576" y="244"/>
                </a:moveTo>
                <a:cubicBezTo>
                  <a:pt x="576" y="150"/>
                  <a:pt x="576" y="56"/>
                  <a:pt x="480" y="28"/>
                </a:cubicBezTo>
                <a:cubicBezTo>
                  <a:pt x="384" y="0"/>
                  <a:pt x="82" y="60"/>
                  <a:pt x="0" y="76"/>
                </a:cubicBezTo>
              </a:path>
            </a:pathLst>
          </a:custGeom>
          <a:noFill/>
          <a:ln w="9525" cap="flat">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191" name="Group 70"/>
          <p:cNvGrpSpPr>
            <a:grpSpLocks/>
          </p:cNvGrpSpPr>
          <p:nvPr/>
        </p:nvGrpSpPr>
        <p:grpSpPr bwMode="auto">
          <a:xfrm>
            <a:off x="4038600" y="4800600"/>
            <a:ext cx="323850" cy="366713"/>
            <a:chOff x="2700" y="2388"/>
            <a:chExt cx="204" cy="231"/>
          </a:xfrm>
        </p:grpSpPr>
        <p:sp>
          <p:nvSpPr>
            <p:cNvPr id="5201" name="Oval 71"/>
            <p:cNvSpPr>
              <a:spLocks noChangeArrowheads="1"/>
            </p:cNvSpPr>
            <p:nvPr/>
          </p:nvSpPr>
          <p:spPr bwMode="auto">
            <a:xfrm>
              <a:off x="2716" y="2441"/>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5202" name="Text Box 72"/>
            <p:cNvSpPr txBox="1">
              <a:spLocks noChangeArrowheads="1"/>
            </p:cNvSpPr>
            <p:nvPr/>
          </p:nvSpPr>
          <p:spPr bwMode="auto">
            <a:xfrm>
              <a:off x="2700" y="238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5192" name="Oval 73"/>
          <p:cNvSpPr>
            <a:spLocks noChangeArrowheads="1"/>
          </p:cNvSpPr>
          <p:nvPr/>
        </p:nvSpPr>
        <p:spPr bwMode="auto">
          <a:xfrm>
            <a:off x="1624013" y="441166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93" name="Text Box 74"/>
          <p:cNvSpPr txBox="1">
            <a:spLocks noChangeArrowheads="1"/>
          </p:cNvSpPr>
          <p:nvPr/>
        </p:nvSpPr>
        <p:spPr bwMode="auto">
          <a:xfrm>
            <a:off x="4562475" y="2328863"/>
            <a:ext cx="41529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For example, if a known quantity of phosphorous atoms (valence 5) are introduced into the silicon lattice, each phosphorous atom can take the place of one silicon atom. </a:t>
            </a:r>
          </a:p>
        </p:txBody>
      </p:sp>
      <p:sp>
        <p:nvSpPr>
          <p:cNvPr id="278603" name="Text Box 75"/>
          <p:cNvSpPr txBox="1">
            <a:spLocks noChangeArrowheads="1"/>
          </p:cNvSpPr>
          <p:nvPr/>
        </p:nvSpPr>
        <p:spPr bwMode="auto">
          <a:xfrm>
            <a:off x="4527550" y="3924300"/>
            <a:ext cx="45593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Only four of the five valence electrons from each phosphorous atom are needed to satisfy the covalent bonding of the crystal. </a:t>
            </a:r>
          </a:p>
        </p:txBody>
      </p:sp>
      <p:sp>
        <p:nvSpPr>
          <p:cNvPr id="5195" name="Oval 76"/>
          <p:cNvSpPr>
            <a:spLocks noChangeArrowheads="1"/>
          </p:cNvSpPr>
          <p:nvPr/>
        </p:nvSpPr>
        <p:spPr bwMode="auto">
          <a:xfrm>
            <a:off x="558800" y="337820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5196" name="Line 77"/>
          <p:cNvSpPr>
            <a:spLocks noChangeShapeType="1"/>
          </p:cNvSpPr>
          <p:nvPr/>
        </p:nvSpPr>
        <p:spPr bwMode="auto">
          <a:xfrm flipH="1">
            <a:off x="2457450" y="3486150"/>
            <a:ext cx="2057400" cy="666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8607" name="Text Box 79"/>
          <p:cNvSpPr txBox="1">
            <a:spLocks noChangeArrowheads="1"/>
          </p:cNvSpPr>
          <p:nvPr/>
        </p:nvSpPr>
        <p:spPr bwMode="auto">
          <a:xfrm>
            <a:off x="4518025" y="4989513"/>
            <a:ext cx="45593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i="1" u="sng">
                <a:ea typeface="SimSun" pitchFamily="2" charset="-122"/>
              </a:rPr>
              <a:t>The remaining electron is free to move in the semiconductor, leaving a </a:t>
            </a:r>
            <a:r>
              <a:rPr lang="en-GB" altLang="zh-CN" sz="1800" b="1" i="1" u="sng">
                <a:ea typeface="SimSun" pitchFamily="2" charset="-122"/>
              </a:rPr>
              <a:t>positive charge on the fixed phosphorous atom</a:t>
            </a:r>
            <a:r>
              <a:rPr lang="en-GB" altLang="zh-CN" sz="1800" b="1">
                <a:ea typeface="SimSun" pitchFamily="2" charset="-122"/>
              </a:rPr>
              <a:t>. </a:t>
            </a:r>
          </a:p>
        </p:txBody>
      </p:sp>
      <p:grpSp>
        <p:nvGrpSpPr>
          <p:cNvPr id="5198" name="Group 81"/>
          <p:cNvGrpSpPr>
            <a:grpSpLocks/>
          </p:cNvGrpSpPr>
          <p:nvPr/>
        </p:nvGrpSpPr>
        <p:grpSpPr bwMode="auto">
          <a:xfrm>
            <a:off x="2640013" y="4651375"/>
            <a:ext cx="173037" cy="152400"/>
            <a:chOff x="1233" y="2398"/>
            <a:chExt cx="109" cy="96"/>
          </a:xfrm>
        </p:grpSpPr>
        <p:sp>
          <p:nvSpPr>
            <p:cNvPr id="5199" name="Line 82"/>
            <p:cNvSpPr>
              <a:spLocks noChangeShapeType="1"/>
            </p:cNvSpPr>
            <p:nvPr/>
          </p:nvSpPr>
          <p:spPr bwMode="auto">
            <a:xfrm flipH="1">
              <a:off x="1254" y="2398"/>
              <a:ext cx="73" cy="9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00" name="Line 83"/>
            <p:cNvSpPr>
              <a:spLocks noChangeShapeType="1"/>
            </p:cNvSpPr>
            <p:nvPr/>
          </p:nvSpPr>
          <p:spPr bwMode="auto">
            <a:xfrm>
              <a:off x="1233" y="2399"/>
              <a:ext cx="109" cy="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603"/>
                                        </p:tgtEl>
                                        <p:attrNameLst>
                                          <p:attrName>style.visibility</p:attrName>
                                        </p:attrNameLst>
                                      </p:cBhvr>
                                      <p:to>
                                        <p:strVal val="visible"/>
                                      </p:to>
                                    </p:set>
                                    <p:animEffect transition="in" filter="dissolve">
                                      <p:cBhvr>
                                        <p:cTn id="7" dur="500"/>
                                        <p:tgtEl>
                                          <p:spTgt spid="278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607"/>
                                        </p:tgtEl>
                                        <p:attrNameLst>
                                          <p:attrName>style.visibility</p:attrName>
                                        </p:attrNameLst>
                                      </p:cBhvr>
                                      <p:to>
                                        <p:strVal val="visible"/>
                                      </p:to>
                                    </p:set>
                                    <p:animEffect transition="in" filter="dissolve">
                                      <p:cBhvr>
                                        <p:cTn id="12" dur="500"/>
                                        <p:tgtEl>
                                          <p:spTgt spid="27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03" grpId="0"/>
      <p:bldP spid="2786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2129F3F8-32EC-4055-A5AF-A1D4EF27BA32}"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6147"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6148" name="Text Box 4"/>
          <p:cNvSpPr txBox="1">
            <a:spLocks noChangeArrowheads="1"/>
          </p:cNvSpPr>
          <p:nvPr/>
        </p:nvSpPr>
        <p:spPr bwMode="auto">
          <a:xfrm>
            <a:off x="420688" y="852488"/>
            <a:ext cx="7981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Relatively little energy is required to separate the spare electron from its parent phosphorous atom (0.045eV compared with the average thermal energy of 0.025eV). At normal operating temperatures, almost all the phosphorous atoms will have been separated from their spare electron.</a:t>
            </a:r>
          </a:p>
        </p:txBody>
      </p:sp>
      <p:sp>
        <p:nvSpPr>
          <p:cNvPr id="276613" name="Text Box 133"/>
          <p:cNvSpPr txBox="1">
            <a:spLocks noChangeArrowheads="1"/>
          </p:cNvSpPr>
          <p:nvPr/>
        </p:nvSpPr>
        <p:spPr bwMode="auto">
          <a:xfrm>
            <a:off x="350838" y="5545138"/>
            <a:ext cx="3275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i="1">
                <a:ea typeface="SimSun" pitchFamily="2" charset="-122"/>
              </a:rPr>
              <a:t>This is n-type material.</a:t>
            </a:r>
          </a:p>
        </p:txBody>
      </p:sp>
      <p:grpSp>
        <p:nvGrpSpPr>
          <p:cNvPr id="6150" name="Group 172"/>
          <p:cNvGrpSpPr>
            <a:grpSpLocks/>
          </p:cNvGrpSpPr>
          <p:nvPr/>
        </p:nvGrpSpPr>
        <p:grpSpPr bwMode="auto">
          <a:xfrm>
            <a:off x="3225800" y="2573338"/>
            <a:ext cx="5605463" cy="3187700"/>
            <a:chOff x="1967" y="1788"/>
            <a:chExt cx="3531" cy="2008"/>
          </a:xfrm>
        </p:grpSpPr>
        <p:sp>
          <p:nvSpPr>
            <p:cNvPr id="6153" name="Text Box 108"/>
            <p:cNvSpPr txBox="1">
              <a:spLocks noChangeArrowheads="1"/>
            </p:cNvSpPr>
            <p:nvPr/>
          </p:nvSpPr>
          <p:spPr bwMode="auto">
            <a:xfrm>
              <a:off x="1967" y="1788"/>
              <a:ext cx="66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Electron energy</a:t>
              </a:r>
            </a:p>
          </p:txBody>
        </p:sp>
        <p:sp>
          <p:nvSpPr>
            <p:cNvPr id="6154" name="Line 109"/>
            <p:cNvSpPr>
              <a:spLocks noChangeShapeType="1"/>
            </p:cNvSpPr>
            <p:nvPr/>
          </p:nvSpPr>
          <p:spPr bwMode="auto">
            <a:xfrm flipH="1">
              <a:off x="2460" y="2485"/>
              <a:ext cx="1968"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 name="Line 110"/>
            <p:cNvSpPr>
              <a:spLocks noChangeShapeType="1"/>
            </p:cNvSpPr>
            <p:nvPr/>
          </p:nvSpPr>
          <p:spPr bwMode="auto">
            <a:xfrm flipH="1">
              <a:off x="2464" y="3233"/>
              <a:ext cx="1968"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Text Box 111"/>
            <p:cNvSpPr txBox="1">
              <a:spLocks noChangeArrowheads="1"/>
            </p:cNvSpPr>
            <p:nvPr/>
          </p:nvSpPr>
          <p:spPr bwMode="auto">
            <a:xfrm>
              <a:off x="3846" y="2233"/>
              <a:ext cx="12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Conduction band</a:t>
              </a:r>
            </a:p>
          </p:txBody>
        </p:sp>
        <p:sp>
          <p:nvSpPr>
            <p:cNvPr id="6157" name="Text Box 112"/>
            <p:cNvSpPr txBox="1">
              <a:spLocks noChangeArrowheads="1"/>
            </p:cNvSpPr>
            <p:nvPr/>
          </p:nvSpPr>
          <p:spPr bwMode="auto">
            <a:xfrm>
              <a:off x="3900" y="3257"/>
              <a:ext cx="10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Valence band</a:t>
              </a:r>
            </a:p>
          </p:txBody>
        </p:sp>
        <p:sp>
          <p:nvSpPr>
            <p:cNvPr id="6158" name="Line 122"/>
            <p:cNvSpPr>
              <a:spLocks noChangeShapeType="1"/>
            </p:cNvSpPr>
            <p:nvPr/>
          </p:nvSpPr>
          <p:spPr bwMode="auto">
            <a:xfrm>
              <a:off x="4278" y="3571"/>
              <a:ext cx="7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9" name="Line 123"/>
            <p:cNvSpPr>
              <a:spLocks noChangeShapeType="1"/>
            </p:cNvSpPr>
            <p:nvPr/>
          </p:nvSpPr>
          <p:spPr bwMode="auto">
            <a:xfrm flipV="1">
              <a:off x="2160" y="2161"/>
              <a:ext cx="0" cy="8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0" name="Text Box 124"/>
            <p:cNvSpPr txBox="1">
              <a:spLocks noChangeArrowheads="1"/>
            </p:cNvSpPr>
            <p:nvPr/>
          </p:nvSpPr>
          <p:spPr bwMode="auto">
            <a:xfrm>
              <a:off x="4670" y="3604"/>
              <a:ext cx="8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Distance </a:t>
              </a:r>
            </a:p>
          </p:txBody>
        </p:sp>
        <p:sp>
          <p:nvSpPr>
            <p:cNvPr id="6161" name="Line 113"/>
            <p:cNvSpPr>
              <a:spLocks noChangeShapeType="1"/>
            </p:cNvSpPr>
            <p:nvPr/>
          </p:nvSpPr>
          <p:spPr bwMode="auto">
            <a:xfrm flipV="1">
              <a:off x="2820" y="2377"/>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2" name="Oval 115"/>
            <p:cNvSpPr>
              <a:spLocks noChangeArrowheads="1"/>
            </p:cNvSpPr>
            <p:nvPr/>
          </p:nvSpPr>
          <p:spPr bwMode="auto">
            <a:xfrm>
              <a:off x="2756" y="2218"/>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6163" name="Text Box 116"/>
            <p:cNvSpPr txBox="1">
              <a:spLocks noChangeArrowheads="1"/>
            </p:cNvSpPr>
            <p:nvPr/>
          </p:nvSpPr>
          <p:spPr bwMode="auto">
            <a:xfrm>
              <a:off x="2738" y="215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64" name="Line 127"/>
            <p:cNvSpPr>
              <a:spLocks noChangeShapeType="1"/>
            </p:cNvSpPr>
            <p:nvPr/>
          </p:nvSpPr>
          <p:spPr bwMode="auto">
            <a:xfrm flipH="1">
              <a:off x="2752" y="2577"/>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Text Box 128"/>
            <p:cNvSpPr txBox="1">
              <a:spLocks noChangeArrowheads="1"/>
            </p:cNvSpPr>
            <p:nvPr/>
          </p:nvSpPr>
          <p:spPr bwMode="auto">
            <a:xfrm>
              <a:off x="2723" y="252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66" name="Line 134"/>
            <p:cNvSpPr>
              <a:spLocks noChangeShapeType="1"/>
            </p:cNvSpPr>
            <p:nvPr/>
          </p:nvSpPr>
          <p:spPr bwMode="auto">
            <a:xfrm flipV="1">
              <a:off x="2601" y="2383"/>
              <a:ext cx="0" cy="9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7" name="Oval 136"/>
            <p:cNvSpPr>
              <a:spLocks noChangeArrowheads="1"/>
            </p:cNvSpPr>
            <p:nvPr/>
          </p:nvSpPr>
          <p:spPr bwMode="auto">
            <a:xfrm>
              <a:off x="2537" y="2224"/>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6168" name="Text Box 137"/>
            <p:cNvSpPr txBox="1">
              <a:spLocks noChangeArrowheads="1"/>
            </p:cNvSpPr>
            <p:nvPr/>
          </p:nvSpPr>
          <p:spPr bwMode="auto">
            <a:xfrm>
              <a:off x="2526" y="215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nvGrpSpPr>
            <p:cNvPr id="6169" name="Group 138"/>
            <p:cNvGrpSpPr>
              <a:grpSpLocks/>
            </p:cNvGrpSpPr>
            <p:nvPr/>
          </p:nvGrpSpPr>
          <p:grpSpPr bwMode="auto">
            <a:xfrm>
              <a:off x="2501" y="3315"/>
              <a:ext cx="204" cy="231"/>
              <a:chOff x="3776" y="3224"/>
              <a:chExt cx="204" cy="231"/>
            </a:xfrm>
          </p:grpSpPr>
          <p:sp>
            <p:nvSpPr>
              <p:cNvPr id="6185" name="Text Box 139"/>
              <p:cNvSpPr txBox="1">
                <a:spLocks noChangeArrowheads="1"/>
              </p:cNvSpPr>
              <p:nvPr/>
            </p:nvSpPr>
            <p:spPr bwMode="auto">
              <a:xfrm>
                <a:off x="3776" y="32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86" name="Oval 140"/>
              <p:cNvSpPr>
                <a:spLocks noChangeArrowheads="1"/>
              </p:cNvSpPr>
              <p:nvPr/>
            </p:nvSpPr>
            <p:spPr bwMode="auto">
              <a:xfrm>
                <a:off x="3816" y="3277"/>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sp>
          <p:nvSpPr>
            <p:cNvPr id="6170" name="Line 144"/>
            <p:cNvSpPr>
              <a:spLocks noChangeShapeType="1"/>
            </p:cNvSpPr>
            <p:nvPr/>
          </p:nvSpPr>
          <p:spPr bwMode="auto">
            <a:xfrm flipV="1">
              <a:off x="3134" y="2377"/>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1" name="Oval 146"/>
            <p:cNvSpPr>
              <a:spLocks noChangeArrowheads="1"/>
            </p:cNvSpPr>
            <p:nvPr/>
          </p:nvSpPr>
          <p:spPr bwMode="auto">
            <a:xfrm>
              <a:off x="3070" y="2218"/>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6172" name="Text Box 147"/>
            <p:cNvSpPr txBox="1">
              <a:spLocks noChangeArrowheads="1"/>
            </p:cNvSpPr>
            <p:nvPr/>
          </p:nvSpPr>
          <p:spPr bwMode="auto">
            <a:xfrm>
              <a:off x="3059" y="215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73" name="Line 148"/>
            <p:cNvSpPr>
              <a:spLocks noChangeShapeType="1"/>
            </p:cNvSpPr>
            <p:nvPr/>
          </p:nvSpPr>
          <p:spPr bwMode="auto">
            <a:xfrm flipH="1">
              <a:off x="3066" y="2577"/>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Text Box 149"/>
            <p:cNvSpPr txBox="1">
              <a:spLocks noChangeArrowheads="1"/>
            </p:cNvSpPr>
            <p:nvPr/>
          </p:nvSpPr>
          <p:spPr bwMode="auto">
            <a:xfrm>
              <a:off x="3042" y="252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75" name="Line 158"/>
            <p:cNvSpPr>
              <a:spLocks noChangeShapeType="1"/>
            </p:cNvSpPr>
            <p:nvPr/>
          </p:nvSpPr>
          <p:spPr bwMode="auto">
            <a:xfrm flipV="1">
              <a:off x="3420" y="2374"/>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6" name="Oval 160"/>
            <p:cNvSpPr>
              <a:spLocks noChangeArrowheads="1"/>
            </p:cNvSpPr>
            <p:nvPr/>
          </p:nvSpPr>
          <p:spPr bwMode="auto">
            <a:xfrm>
              <a:off x="3356" y="2215"/>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6177" name="Text Box 161"/>
            <p:cNvSpPr txBox="1">
              <a:spLocks noChangeArrowheads="1"/>
            </p:cNvSpPr>
            <p:nvPr/>
          </p:nvSpPr>
          <p:spPr bwMode="auto">
            <a:xfrm>
              <a:off x="3345" y="214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78" name="Line 162"/>
            <p:cNvSpPr>
              <a:spLocks noChangeShapeType="1"/>
            </p:cNvSpPr>
            <p:nvPr/>
          </p:nvSpPr>
          <p:spPr bwMode="auto">
            <a:xfrm flipH="1">
              <a:off x="3352" y="2574"/>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9" name="Text Box 163"/>
            <p:cNvSpPr txBox="1">
              <a:spLocks noChangeArrowheads="1"/>
            </p:cNvSpPr>
            <p:nvPr/>
          </p:nvSpPr>
          <p:spPr bwMode="auto">
            <a:xfrm>
              <a:off x="3329" y="2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80" name="Line 165"/>
            <p:cNvSpPr>
              <a:spLocks noChangeShapeType="1"/>
            </p:cNvSpPr>
            <p:nvPr/>
          </p:nvSpPr>
          <p:spPr bwMode="auto">
            <a:xfrm flipV="1">
              <a:off x="3720" y="2373"/>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1" name="Oval 167"/>
            <p:cNvSpPr>
              <a:spLocks noChangeArrowheads="1"/>
            </p:cNvSpPr>
            <p:nvPr/>
          </p:nvSpPr>
          <p:spPr bwMode="auto">
            <a:xfrm>
              <a:off x="3656" y="2214"/>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6182" name="Text Box 168"/>
            <p:cNvSpPr txBox="1">
              <a:spLocks noChangeArrowheads="1"/>
            </p:cNvSpPr>
            <p:nvPr/>
          </p:nvSpPr>
          <p:spPr bwMode="auto">
            <a:xfrm>
              <a:off x="3645" y="214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6183" name="Line 169"/>
            <p:cNvSpPr>
              <a:spLocks noChangeShapeType="1"/>
            </p:cNvSpPr>
            <p:nvPr/>
          </p:nvSpPr>
          <p:spPr bwMode="auto">
            <a:xfrm flipH="1">
              <a:off x="3652" y="2573"/>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4" name="Text Box 170"/>
            <p:cNvSpPr txBox="1">
              <a:spLocks noChangeArrowheads="1"/>
            </p:cNvSpPr>
            <p:nvPr/>
          </p:nvSpPr>
          <p:spPr bwMode="auto">
            <a:xfrm>
              <a:off x="3623" y="251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276653" name="Text Box 173"/>
          <p:cNvSpPr txBox="1">
            <a:spLocks noChangeArrowheads="1"/>
          </p:cNvSpPr>
          <p:nvPr/>
        </p:nvSpPr>
        <p:spPr bwMode="auto">
          <a:xfrm>
            <a:off x="403225" y="2397125"/>
            <a:ext cx="25812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just" eaLnBrk="1" hangingPunct="1">
              <a:spcBef>
                <a:spcPct val="50000"/>
              </a:spcBef>
            </a:pPr>
            <a:r>
              <a:rPr lang="en-GB" altLang="zh-CN" b="1">
                <a:ea typeface="SimSun" pitchFamily="2" charset="-122"/>
              </a:rPr>
              <a:t>Note that the free electron has been introduced without a corresponding hole in the valence band – so the density of electrons will now be higher than the density of holes</a:t>
            </a:r>
            <a:r>
              <a:rPr lang="en-GB" altLang="zh-CN">
                <a:ea typeface="SimSun" pitchFamily="2" charset="-122"/>
              </a:rPr>
              <a:t>.</a:t>
            </a:r>
            <a:r>
              <a:rPr lang="en-GB" altLang="zh-CN" sz="1800">
                <a:ea typeface="SimSun" pitchFamily="2" charset="-122"/>
              </a:rPr>
              <a:t> </a:t>
            </a:r>
            <a:endParaRPr lang="en-GB" altLang="zh-CN" sz="1800" b="1" i="1">
              <a:ea typeface="SimSun" pitchFamily="2" charset="-122"/>
            </a:endParaRPr>
          </a:p>
        </p:txBody>
      </p:sp>
      <p:sp>
        <p:nvSpPr>
          <p:cNvPr id="276654" name="Text Box 174"/>
          <p:cNvSpPr txBox="1">
            <a:spLocks noChangeArrowheads="1"/>
          </p:cNvSpPr>
          <p:nvPr/>
        </p:nvSpPr>
        <p:spPr bwMode="auto">
          <a:xfrm>
            <a:off x="406400" y="4491038"/>
            <a:ext cx="284003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However, note that the material is still electrically neutral because n = p + N</a:t>
            </a:r>
            <a:r>
              <a:rPr lang="en-GB" altLang="zh-CN" baseline="-25000">
                <a:ea typeface="SimSun" pitchFamily="2" charset="-122"/>
              </a:rPr>
              <a:t>D</a:t>
            </a:r>
            <a:r>
              <a:rPr lang="en-GB" altLang="zh-CN" sz="1800">
                <a:ea typeface="SimSun" pitchFamily="2" charset="-122"/>
              </a:rPr>
              <a:t> </a:t>
            </a:r>
            <a:endParaRPr lang="en-GB" altLang="zh-CN" sz="1800" b="1" i="1">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653"/>
                                        </p:tgtEl>
                                        <p:attrNameLst>
                                          <p:attrName>style.visibility</p:attrName>
                                        </p:attrNameLst>
                                      </p:cBhvr>
                                      <p:to>
                                        <p:strVal val="visible"/>
                                      </p:to>
                                    </p:set>
                                    <p:animEffect transition="in" filter="dissolve">
                                      <p:cBhvr>
                                        <p:cTn id="7" dur="500"/>
                                        <p:tgtEl>
                                          <p:spTgt spid="276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654"/>
                                        </p:tgtEl>
                                        <p:attrNameLst>
                                          <p:attrName>style.visibility</p:attrName>
                                        </p:attrNameLst>
                                      </p:cBhvr>
                                      <p:to>
                                        <p:strVal val="visible"/>
                                      </p:to>
                                    </p:set>
                                    <p:animEffect transition="in" filter="dissolve">
                                      <p:cBhvr>
                                        <p:cTn id="12" dur="500"/>
                                        <p:tgtEl>
                                          <p:spTgt spid="276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613"/>
                                        </p:tgtEl>
                                        <p:attrNameLst>
                                          <p:attrName>style.visibility</p:attrName>
                                        </p:attrNameLst>
                                      </p:cBhvr>
                                      <p:to>
                                        <p:strVal val="visible"/>
                                      </p:to>
                                    </p:set>
                                    <p:animEffect transition="in" filter="dissolve">
                                      <p:cBhvr>
                                        <p:cTn id="17" dur="500"/>
                                        <p:tgtEl>
                                          <p:spTgt spid="27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3" grpId="0"/>
      <p:bldP spid="276653" grpId="0"/>
      <p:bldP spid="2766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6A64456-9AF7-4549-8EEE-D82CE9418BCF}" type="slidenum">
              <a:rPr lang="en-GB" altLang="en-US" sz="1200" smtClean="0">
                <a:latin typeface="Garamond" pitchFamily="18" charset="0"/>
              </a:rPr>
              <a:pPr eaLnBrk="1" hangingPunct="1"/>
              <a:t>7</a:t>
            </a:fld>
            <a:endParaRPr lang="en-GB" altLang="en-US" sz="1200" smtClean="0">
              <a:latin typeface="Garamond" pitchFamily="18" charset="0"/>
            </a:endParaRPr>
          </a:p>
        </p:txBody>
      </p:sp>
      <p:sp>
        <p:nvSpPr>
          <p:cNvPr id="7171"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7172" name="Text Box 4"/>
          <p:cNvSpPr txBox="1">
            <a:spLocks noChangeArrowheads="1"/>
          </p:cNvSpPr>
          <p:nvPr/>
        </p:nvSpPr>
        <p:spPr bwMode="auto">
          <a:xfrm>
            <a:off x="361950" y="2052638"/>
            <a:ext cx="1406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 e.g. boron</a:t>
            </a:r>
            <a:endParaRPr lang="en-GB" altLang="zh-CN" sz="1800" u="sng">
              <a:ea typeface="SimSun" pitchFamily="2" charset="-122"/>
            </a:endParaRPr>
          </a:p>
        </p:txBody>
      </p:sp>
      <p:sp>
        <p:nvSpPr>
          <p:cNvPr id="7173" name="Oval 5"/>
          <p:cNvSpPr>
            <a:spLocks noChangeArrowheads="1"/>
          </p:cNvSpPr>
          <p:nvPr/>
        </p:nvSpPr>
        <p:spPr bwMode="auto">
          <a:xfrm>
            <a:off x="2017713" y="3733800"/>
            <a:ext cx="125412"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74" name="Oval 6"/>
          <p:cNvSpPr>
            <a:spLocks noChangeArrowheads="1"/>
          </p:cNvSpPr>
          <p:nvPr/>
        </p:nvSpPr>
        <p:spPr bwMode="auto">
          <a:xfrm>
            <a:off x="1614488" y="41783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75" name="Oval 7"/>
          <p:cNvSpPr>
            <a:spLocks noChangeArrowheads="1"/>
          </p:cNvSpPr>
          <p:nvPr/>
        </p:nvSpPr>
        <p:spPr bwMode="auto">
          <a:xfrm>
            <a:off x="2678113" y="413702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76" name="Oval 8"/>
          <p:cNvSpPr>
            <a:spLocks noChangeArrowheads="1"/>
          </p:cNvSpPr>
          <p:nvPr/>
        </p:nvSpPr>
        <p:spPr bwMode="auto">
          <a:xfrm>
            <a:off x="2044700" y="4144963"/>
            <a:ext cx="361950" cy="36195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177" name="Text Box 9"/>
          <p:cNvSpPr txBox="1">
            <a:spLocks noChangeArrowheads="1"/>
          </p:cNvSpPr>
          <p:nvPr/>
        </p:nvSpPr>
        <p:spPr bwMode="auto">
          <a:xfrm>
            <a:off x="2009775" y="4135438"/>
            <a:ext cx="48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B-</a:t>
            </a:r>
          </a:p>
        </p:txBody>
      </p:sp>
      <p:sp>
        <p:nvSpPr>
          <p:cNvPr id="7178" name="Oval 10"/>
          <p:cNvSpPr>
            <a:spLocks noChangeArrowheads="1"/>
          </p:cNvSpPr>
          <p:nvPr/>
        </p:nvSpPr>
        <p:spPr bwMode="auto">
          <a:xfrm>
            <a:off x="2055813" y="476567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79" name="Oval 11"/>
          <p:cNvSpPr>
            <a:spLocks noChangeArrowheads="1"/>
          </p:cNvSpPr>
          <p:nvPr/>
        </p:nvSpPr>
        <p:spPr bwMode="auto">
          <a:xfrm>
            <a:off x="2297113" y="4770438"/>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0" name="Oval 12"/>
          <p:cNvSpPr>
            <a:spLocks noChangeArrowheads="1"/>
          </p:cNvSpPr>
          <p:nvPr/>
        </p:nvSpPr>
        <p:spPr bwMode="auto">
          <a:xfrm>
            <a:off x="958850" y="374967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1" name="Oval 13"/>
          <p:cNvSpPr>
            <a:spLocks noChangeArrowheads="1"/>
          </p:cNvSpPr>
          <p:nvPr/>
        </p:nvSpPr>
        <p:spPr bwMode="auto">
          <a:xfrm>
            <a:off x="577850" y="420528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2" name="Oval 14"/>
          <p:cNvSpPr>
            <a:spLocks noChangeArrowheads="1"/>
          </p:cNvSpPr>
          <p:nvPr/>
        </p:nvSpPr>
        <p:spPr bwMode="auto">
          <a:xfrm>
            <a:off x="1200150" y="375285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3" name="Oval 15"/>
          <p:cNvSpPr>
            <a:spLocks noChangeArrowheads="1"/>
          </p:cNvSpPr>
          <p:nvPr/>
        </p:nvSpPr>
        <p:spPr bwMode="auto">
          <a:xfrm>
            <a:off x="588963" y="443071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4" name="Oval 16"/>
          <p:cNvSpPr>
            <a:spLocks noChangeArrowheads="1"/>
          </p:cNvSpPr>
          <p:nvPr/>
        </p:nvSpPr>
        <p:spPr bwMode="auto">
          <a:xfrm>
            <a:off x="1004888" y="41783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185" name="Text Box 17"/>
          <p:cNvSpPr txBox="1">
            <a:spLocks noChangeArrowheads="1"/>
          </p:cNvSpPr>
          <p:nvPr/>
        </p:nvSpPr>
        <p:spPr bwMode="auto">
          <a:xfrm>
            <a:off x="989013" y="4189413"/>
            <a:ext cx="485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186" name="Oval 18"/>
          <p:cNvSpPr>
            <a:spLocks noChangeArrowheads="1"/>
          </p:cNvSpPr>
          <p:nvPr/>
        </p:nvSpPr>
        <p:spPr bwMode="auto">
          <a:xfrm>
            <a:off x="995363" y="4781550"/>
            <a:ext cx="125412"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7" name="Oval 19"/>
          <p:cNvSpPr>
            <a:spLocks noChangeArrowheads="1"/>
          </p:cNvSpPr>
          <p:nvPr/>
        </p:nvSpPr>
        <p:spPr bwMode="auto">
          <a:xfrm>
            <a:off x="1238250" y="47863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8" name="Oval 20"/>
          <p:cNvSpPr>
            <a:spLocks noChangeArrowheads="1"/>
          </p:cNvSpPr>
          <p:nvPr/>
        </p:nvSpPr>
        <p:spPr bwMode="auto">
          <a:xfrm>
            <a:off x="3076575" y="37417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89" name="Oval 21"/>
          <p:cNvSpPr>
            <a:spLocks noChangeArrowheads="1"/>
          </p:cNvSpPr>
          <p:nvPr/>
        </p:nvSpPr>
        <p:spPr bwMode="auto">
          <a:xfrm>
            <a:off x="3319463" y="37449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0" name="Oval 22"/>
          <p:cNvSpPr>
            <a:spLocks noChangeArrowheads="1"/>
          </p:cNvSpPr>
          <p:nvPr/>
        </p:nvSpPr>
        <p:spPr bwMode="auto">
          <a:xfrm>
            <a:off x="3122613" y="4170363"/>
            <a:ext cx="304800" cy="306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191" name="Text Box 23"/>
          <p:cNvSpPr txBox="1">
            <a:spLocks noChangeArrowheads="1"/>
          </p:cNvSpPr>
          <p:nvPr/>
        </p:nvSpPr>
        <p:spPr bwMode="auto">
          <a:xfrm>
            <a:off x="3106738" y="4181475"/>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192" name="Oval 24"/>
          <p:cNvSpPr>
            <a:spLocks noChangeArrowheads="1"/>
          </p:cNvSpPr>
          <p:nvPr/>
        </p:nvSpPr>
        <p:spPr bwMode="auto">
          <a:xfrm>
            <a:off x="3730625" y="41783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3" name="Oval 25"/>
          <p:cNvSpPr>
            <a:spLocks noChangeArrowheads="1"/>
          </p:cNvSpPr>
          <p:nvPr/>
        </p:nvSpPr>
        <p:spPr bwMode="auto">
          <a:xfrm>
            <a:off x="3740150" y="4405313"/>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4" name="Oval 26"/>
          <p:cNvSpPr>
            <a:spLocks noChangeArrowheads="1"/>
          </p:cNvSpPr>
          <p:nvPr/>
        </p:nvSpPr>
        <p:spPr bwMode="auto">
          <a:xfrm>
            <a:off x="3114675" y="477520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5" name="Oval 27"/>
          <p:cNvSpPr>
            <a:spLocks noChangeArrowheads="1"/>
          </p:cNvSpPr>
          <p:nvPr/>
        </p:nvSpPr>
        <p:spPr bwMode="auto">
          <a:xfrm>
            <a:off x="3355975" y="477837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6" name="Oval 28"/>
          <p:cNvSpPr>
            <a:spLocks noChangeArrowheads="1"/>
          </p:cNvSpPr>
          <p:nvPr/>
        </p:nvSpPr>
        <p:spPr bwMode="auto">
          <a:xfrm>
            <a:off x="2705100" y="438626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7" name="Oval 29"/>
          <p:cNvSpPr>
            <a:spLocks noChangeArrowheads="1"/>
          </p:cNvSpPr>
          <p:nvPr/>
        </p:nvSpPr>
        <p:spPr bwMode="auto">
          <a:xfrm>
            <a:off x="1633538" y="52181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8" name="Oval 30"/>
          <p:cNvSpPr>
            <a:spLocks noChangeArrowheads="1"/>
          </p:cNvSpPr>
          <p:nvPr/>
        </p:nvSpPr>
        <p:spPr bwMode="auto">
          <a:xfrm>
            <a:off x="1644650" y="5445125"/>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199" name="Oval 31"/>
          <p:cNvSpPr>
            <a:spLocks noChangeArrowheads="1"/>
          </p:cNvSpPr>
          <p:nvPr/>
        </p:nvSpPr>
        <p:spPr bwMode="auto">
          <a:xfrm>
            <a:off x="2082800" y="5203825"/>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00" name="Text Box 32"/>
          <p:cNvSpPr txBox="1">
            <a:spLocks noChangeArrowheads="1"/>
          </p:cNvSpPr>
          <p:nvPr/>
        </p:nvSpPr>
        <p:spPr bwMode="auto">
          <a:xfrm>
            <a:off x="2066925" y="5213350"/>
            <a:ext cx="487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01" name="Oval 33"/>
          <p:cNvSpPr>
            <a:spLocks noChangeArrowheads="1"/>
          </p:cNvSpPr>
          <p:nvPr/>
        </p:nvSpPr>
        <p:spPr bwMode="auto">
          <a:xfrm>
            <a:off x="2074863" y="5805488"/>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2" name="Oval 34"/>
          <p:cNvSpPr>
            <a:spLocks noChangeArrowheads="1"/>
          </p:cNvSpPr>
          <p:nvPr/>
        </p:nvSpPr>
        <p:spPr bwMode="auto">
          <a:xfrm>
            <a:off x="2316163" y="5810250"/>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3" name="Oval 35"/>
          <p:cNvSpPr>
            <a:spLocks noChangeArrowheads="1"/>
          </p:cNvSpPr>
          <p:nvPr/>
        </p:nvSpPr>
        <p:spPr bwMode="auto">
          <a:xfrm>
            <a:off x="596900" y="524510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4" name="Oval 36"/>
          <p:cNvSpPr>
            <a:spLocks noChangeArrowheads="1"/>
          </p:cNvSpPr>
          <p:nvPr/>
        </p:nvSpPr>
        <p:spPr bwMode="auto">
          <a:xfrm>
            <a:off x="608013" y="547052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5" name="Oval 37"/>
          <p:cNvSpPr>
            <a:spLocks noChangeArrowheads="1"/>
          </p:cNvSpPr>
          <p:nvPr/>
        </p:nvSpPr>
        <p:spPr bwMode="auto">
          <a:xfrm>
            <a:off x="1023938" y="521811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06" name="Text Box 38"/>
          <p:cNvSpPr txBox="1">
            <a:spLocks noChangeArrowheads="1"/>
          </p:cNvSpPr>
          <p:nvPr/>
        </p:nvSpPr>
        <p:spPr bwMode="auto">
          <a:xfrm>
            <a:off x="1009650" y="522922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07" name="Oval 39"/>
          <p:cNvSpPr>
            <a:spLocks noChangeArrowheads="1"/>
          </p:cNvSpPr>
          <p:nvPr/>
        </p:nvSpPr>
        <p:spPr bwMode="auto">
          <a:xfrm>
            <a:off x="1016000" y="582136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8" name="Oval 40"/>
          <p:cNvSpPr>
            <a:spLocks noChangeArrowheads="1"/>
          </p:cNvSpPr>
          <p:nvPr/>
        </p:nvSpPr>
        <p:spPr bwMode="auto">
          <a:xfrm>
            <a:off x="1257300" y="582612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09" name="Oval 41"/>
          <p:cNvSpPr>
            <a:spLocks noChangeArrowheads="1"/>
          </p:cNvSpPr>
          <p:nvPr/>
        </p:nvSpPr>
        <p:spPr bwMode="auto">
          <a:xfrm>
            <a:off x="3141663" y="5210175"/>
            <a:ext cx="306387" cy="3063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10" name="Text Box 42"/>
          <p:cNvSpPr txBox="1">
            <a:spLocks noChangeArrowheads="1"/>
          </p:cNvSpPr>
          <p:nvPr/>
        </p:nvSpPr>
        <p:spPr bwMode="auto">
          <a:xfrm>
            <a:off x="3125788" y="522128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11" name="Oval 43"/>
          <p:cNvSpPr>
            <a:spLocks noChangeArrowheads="1"/>
          </p:cNvSpPr>
          <p:nvPr/>
        </p:nvSpPr>
        <p:spPr bwMode="auto">
          <a:xfrm>
            <a:off x="3749675" y="52181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2" name="Oval 44"/>
          <p:cNvSpPr>
            <a:spLocks noChangeArrowheads="1"/>
          </p:cNvSpPr>
          <p:nvPr/>
        </p:nvSpPr>
        <p:spPr bwMode="auto">
          <a:xfrm>
            <a:off x="3760788" y="544512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3" name="Oval 45"/>
          <p:cNvSpPr>
            <a:spLocks noChangeArrowheads="1"/>
          </p:cNvSpPr>
          <p:nvPr/>
        </p:nvSpPr>
        <p:spPr bwMode="auto">
          <a:xfrm>
            <a:off x="3135313" y="58150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4" name="Oval 46"/>
          <p:cNvSpPr>
            <a:spLocks noChangeArrowheads="1"/>
          </p:cNvSpPr>
          <p:nvPr/>
        </p:nvSpPr>
        <p:spPr bwMode="auto">
          <a:xfrm>
            <a:off x="3375025" y="581818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5" name="Oval 47"/>
          <p:cNvSpPr>
            <a:spLocks noChangeArrowheads="1"/>
          </p:cNvSpPr>
          <p:nvPr/>
        </p:nvSpPr>
        <p:spPr bwMode="auto">
          <a:xfrm>
            <a:off x="2711450" y="5200650"/>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6" name="Oval 48"/>
          <p:cNvSpPr>
            <a:spLocks noChangeArrowheads="1"/>
          </p:cNvSpPr>
          <p:nvPr/>
        </p:nvSpPr>
        <p:spPr bwMode="auto">
          <a:xfrm>
            <a:off x="2724150" y="542607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7" name="Oval 49"/>
          <p:cNvSpPr>
            <a:spLocks noChangeArrowheads="1"/>
          </p:cNvSpPr>
          <p:nvPr/>
        </p:nvSpPr>
        <p:spPr bwMode="auto">
          <a:xfrm>
            <a:off x="1998663" y="2679700"/>
            <a:ext cx="125412"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8" name="Oval 50"/>
          <p:cNvSpPr>
            <a:spLocks noChangeArrowheads="1"/>
          </p:cNvSpPr>
          <p:nvPr/>
        </p:nvSpPr>
        <p:spPr bwMode="auto">
          <a:xfrm>
            <a:off x="1595438" y="31242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19" name="Oval 51"/>
          <p:cNvSpPr>
            <a:spLocks noChangeArrowheads="1"/>
          </p:cNvSpPr>
          <p:nvPr/>
        </p:nvSpPr>
        <p:spPr bwMode="auto">
          <a:xfrm>
            <a:off x="2239963" y="2682875"/>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0" name="Oval 53"/>
          <p:cNvSpPr>
            <a:spLocks noChangeArrowheads="1"/>
          </p:cNvSpPr>
          <p:nvPr/>
        </p:nvSpPr>
        <p:spPr bwMode="auto">
          <a:xfrm>
            <a:off x="2044700" y="310991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21" name="Text Box 54"/>
          <p:cNvSpPr txBox="1">
            <a:spLocks noChangeArrowheads="1"/>
          </p:cNvSpPr>
          <p:nvPr/>
        </p:nvSpPr>
        <p:spPr bwMode="auto">
          <a:xfrm>
            <a:off x="2046288" y="311943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22" name="Oval 55"/>
          <p:cNvSpPr>
            <a:spLocks noChangeArrowheads="1"/>
          </p:cNvSpPr>
          <p:nvPr/>
        </p:nvSpPr>
        <p:spPr bwMode="auto">
          <a:xfrm>
            <a:off x="939800" y="2695575"/>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3" name="Oval 56"/>
          <p:cNvSpPr>
            <a:spLocks noChangeArrowheads="1"/>
          </p:cNvSpPr>
          <p:nvPr/>
        </p:nvSpPr>
        <p:spPr bwMode="auto">
          <a:xfrm>
            <a:off x="558800" y="3151188"/>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4" name="Oval 57"/>
          <p:cNvSpPr>
            <a:spLocks noChangeArrowheads="1"/>
          </p:cNvSpPr>
          <p:nvPr/>
        </p:nvSpPr>
        <p:spPr bwMode="auto">
          <a:xfrm>
            <a:off x="1181100" y="269875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5" name="Oval 58"/>
          <p:cNvSpPr>
            <a:spLocks noChangeArrowheads="1"/>
          </p:cNvSpPr>
          <p:nvPr/>
        </p:nvSpPr>
        <p:spPr bwMode="auto">
          <a:xfrm>
            <a:off x="1598613" y="333851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6" name="Oval 59"/>
          <p:cNvSpPr>
            <a:spLocks noChangeArrowheads="1"/>
          </p:cNvSpPr>
          <p:nvPr/>
        </p:nvSpPr>
        <p:spPr bwMode="auto">
          <a:xfrm>
            <a:off x="985838" y="3124200"/>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27" name="Text Box 60"/>
          <p:cNvSpPr txBox="1">
            <a:spLocks noChangeArrowheads="1"/>
          </p:cNvSpPr>
          <p:nvPr/>
        </p:nvSpPr>
        <p:spPr bwMode="auto">
          <a:xfrm>
            <a:off x="982663" y="3136900"/>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28" name="Oval 61"/>
          <p:cNvSpPr>
            <a:spLocks noChangeArrowheads="1"/>
          </p:cNvSpPr>
          <p:nvPr/>
        </p:nvSpPr>
        <p:spPr bwMode="auto">
          <a:xfrm>
            <a:off x="3057525" y="26876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29" name="Oval 62"/>
          <p:cNvSpPr>
            <a:spLocks noChangeArrowheads="1"/>
          </p:cNvSpPr>
          <p:nvPr/>
        </p:nvSpPr>
        <p:spPr bwMode="auto">
          <a:xfrm>
            <a:off x="3300413" y="269081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0" name="Oval 63"/>
          <p:cNvSpPr>
            <a:spLocks noChangeArrowheads="1"/>
          </p:cNvSpPr>
          <p:nvPr/>
        </p:nvSpPr>
        <p:spPr bwMode="auto">
          <a:xfrm>
            <a:off x="3103563" y="3116263"/>
            <a:ext cx="304800" cy="306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31" name="Text Box 64"/>
          <p:cNvSpPr txBox="1">
            <a:spLocks noChangeArrowheads="1"/>
          </p:cNvSpPr>
          <p:nvPr/>
        </p:nvSpPr>
        <p:spPr bwMode="auto">
          <a:xfrm>
            <a:off x="3087688" y="3127375"/>
            <a:ext cx="487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200">
                <a:ea typeface="SimSun" pitchFamily="2" charset="-122"/>
              </a:rPr>
              <a:t>Si</a:t>
            </a:r>
          </a:p>
        </p:txBody>
      </p:sp>
      <p:sp>
        <p:nvSpPr>
          <p:cNvPr id="7232" name="Oval 65"/>
          <p:cNvSpPr>
            <a:spLocks noChangeArrowheads="1"/>
          </p:cNvSpPr>
          <p:nvPr/>
        </p:nvSpPr>
        <p:spPr bwMode="auto">
          <a:xfrm>
            <a:off x="3711575" y="3124200"/>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3" name="Oval 66"/>
          <p:cNvSpPr>
            <a:spLocks noChangeArrowheads="1"/>
          </p:cNvSpPr>
          <p:nvPr/>
        </p:nvSpPr>
        <p:spPr bwMode="auto">
          <a:xfrm>
            <a:off x="3721100" y="3351213"/>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4" name="Oval 67"/>
          <p:cNvSpPr>
            <a:spLocks noChangeArrowheads="1"/>
          </p:cNvSpPr>
          <p:nvPr/>
        </p:nvSpPr>
        <p:spPr bwMode="auto">
          <a:xfrm>
            <a:off x="2673350" y="3106738"/>
            <a:ext cx="125413"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5" name="Oval 68"/>
          <p:cNvSpPr>
            <a:spLocks noChangeArrowheads="1"/>
          </p:cNvSpPr>
          <p:nvPr/>
        </p:nvSpPr>
        <p:spPr bwMode="auto">
          <a:xfrm>
            <a:off x="2686050" y="3332163"/>
            <a:ext cx="123825" cy="123825"/>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6" name="Oval 73"/>
          <p:cNvSpPr>
            <a:spLocks noChangeArrowheads="1"/>
          </p:cNvSpPr>
          <p:nvPr/>
        </p:nvSpPr>
        <p:spPr bwMode="auto">
          <a:xfrm>
            <a:off x="1624013" y="4411663"/>
            <a:ext cx="123825" cy="125412"/>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7" name="Text Box 75"/>
          <p:cNvSpPr txBox="1">
            <a:spLocks noChangeArrowheads="1"/>
          </p:cNvSpPr>
          <p:nvPr/>
        </p:nvSpPr>
        <p:spPr bwMode="auto">
          <a:xfrm>
            <a:off x="4279900" y="2503488"/>
            <a:ext cx="45593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This time, there are only </a:t>
            </a:r>
            <a:r>
              <a:rPr lang="en-GB" altLang="zh-CN" sz="1800" b="1">
                <a:ea typeface="SimSun" pitchFamily="2" charset="-122"/>
              </a:rPr>
              <a:t>three valence electrons available </a:t>
            </a:r>
            <a:r>
              <a:rPr lang="en-GB" altLang="zh-CN" sz="1800">
                <a:ea typeface="SimSun" pitchFamily="2" charset="-122"/>
              </a:rPr>
              <a:t>to satisfy the covalent bonding of the crystal. This effectively introduces a ‘hole’ (i.e. an empty valence state) into the semiconductor</a:t>
            </a:r>
          </a:p>
        </p:txBody>
      </p:sp>
      <p:sp>
        <p:nvSpPr>
          <p:cNvPr id="7238" name="Oval 76"/>
          <p:cNvSpPr>
            <a:spLocks noChangeArrowheads="1"/>
          </p:cNvSpPr>
          <p:nvPr/>
        </p:nvSpPr>
        <p:spPr bwMode="auto">
          <a:xfrm>
            <a:off x="558800" y="3378200"/>
            <a:ext cx="123825" cy="125413"/>
          </a:xfrm>
          <a:prstGeom prst="ellipse">
            <a:avLst/>
          </a:prstGeom>
          <a:solidFill>
            <a:schemeClr val="bg1"/>
          </a:solidFill>
          <a:ln w="9525">
            <a:solidFill>
              <a:schemeClr val="tx1"/>
            </a:solidFill>
            <a:round/>
            <a:headEnd/>
            <a:tailEnd/>
          </a:ln>
        </p:spPr>
        <p:txBody>
          <a:bodyPr wrap="none" anchor="ctr"/>
          <a:lstStyle/>
          <a:p>
            <a:endParaRPr lang="en-US" altLang="zh-CN">
              <a:ea typeface="SimSun" pitchFamily="2" charset="-122"/>
            </a:endParaRPr>
          </a:p>
        </p:txBody>
      </p:sp>
      <p:sp>
        <p:nvSpPr>
          <p:cNvPr id="7239" name="Line 77"/>
          <p:cNvSpPr>
            <a:spLocks noChangeShapeType="1"/>
          </p:cNvSpPr>
          <p:nvPr/>
        </p:nvSpPr>
        <p:spPr bwMode="auto">
          <a:xfrm flipH="1">
            <a:off x="2533650" y="3124200"/>
            <a:ext cx="1682750" cy="730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40" name="Text Box 78"/>
          <p:cNvSpPr txBox="1">
            <a:spLocks noChangeArrowheads="1"/>
          </p:cNvSpPr>
          <p:nvPr/>
        </p:nvSpPr>
        <p:spPr bwMode="auto">
          <a:xfrm>
            <a:off x="4332288" y="4379913"/>
            <a:ext cx="4254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i="1" u="sng">
                <a:ea typeface="SimSun" pitchFamily="2" charset="-122"/>
              </a:rPr>
              <a:t>The hole is free to move (in the same way as a hole was able to move in an intrinsic semiconductor), leaving a </a:t>
            </a:r>
            <a:r>
              <a:rPr lang="en-GB" altLang="zh-CN" sz="1800" b="1" i="1" u="sng">
                <a:ea typeface="SimSun" pitchFamily="2" charset="-122"/>
              </a:rPr>
              <a:t>negative charge on the fixed boron atom</a:t>
            </a:r>
            <a:r>
              <a:rPr lang="en-GB" altLang="zh-CN" sz="1800" b="1">
                <a:ea typeface="SimSun" pitchFamily="2" charset="-122"/>
              </a:rPr>
              <a:t>. </a:t>
            </a:r>
          </a:p>
        </p:txBody>
      </p:sp>
      <p:sp>
        <p:nvSpPr>
          <p:cNvPr id="7241" name="Oval 79"/>
          <p:cNvSpPr>
            <a:spLocks noChangeArrowheads="1"/>
          </p:cNvSpPr>
          <p:nvPr/>
        </p:nvSpPr>
        <p:spPr bwMode="auto">
          <a:xfrm>
            <a:off x="2273300" y="3697288"/>
            <a:ext cx="228600" cy="228600"/>
          </a:xfrm>
          <a:prstGeom prst="ellipse">
            <a:avLst/>
          </a:prstGeom>
          <a:noFill/>
          <a:ln w="9525">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7242" name="Text Box 80"/>
          <p:cNvSpPr txBox="1">
            <a:spLocks noChangeArrowheads="1"/>
          </p:cNvSpPr>
          <p:nvPr/>
        </p:nvSpPr>
        <p:spPr bwMode="auto">
          <a:xfrm>
            <a:off x="387350" y="1049338"/>
            <a:ext cx="7899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Alternatively, a P-type extrinsic semiconductor is made by adding </a:t>
            </a:r>
            <a:r>
              <a:rPr lang="en-GB" altLang="zh-CN" sz="1800" i="1" u="sng">
                <a:ea typeface="SimSun" pitchFamily="2" charset="-122"/>
              </a:rPr>
              <a:t>acceptor</a:t>
            </a:r>
            <a:r>
              <a:rPr lang="en-GB" altLang="zh-CN" sz="1800">
                <a:ea typeface="SimSun" pitchFamily="2" charset="-122"/>
              </a:rPr>
              <a:t> impurities (i.e. valence 3 atoms) in controlled numbers into the pure (intrinsic) silicon. These also become ‘substitutional’ impurities.</a:t>
            </a:r>
            <a:endParaRPr lang="en-GB" altLang="zh-CN" sz="1800" u="sng">
              <a:ea typeface="SimSun"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B1911C45-E0E7-4866-97B8-70BF38F95557}" type="slidenum">
              <a:rPr lang="en-GB" altLang="en-US" sz="1200" smtClean="0">
                <a:latin typeface="Garamond" pitchFamily="18" charset="0"/>
              </a:rPr>
              <a:pPr eaLnBrk="1" hangingPunct="1"/>
              <a:t>8</a:t>
            </a:fld>
            <a:endParaRPr lang="en-GB" altLang="en-US" sz="1200" smtClean="0">
              <a:latin typeface="Garamond" pitchFamily="18" charset="0"/>
            </a:endParaRPr>
          </a:p>
        </p:txBody>
      </p:sp>
      <p:sp>
        <p:nvSpPr>
          <p:cNvPr id="8195"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8196" name="Text Box 4"/>
          <p:cNvSpPr txBox="1">
            <a:spLocks noChangeArrowheads="1"/>
          </p:cNvSpPr>
          <p:nvPr/>
        </p:nvSpPr>
        <p:spPr bwMode="auto">
          <a:xfrm>
            <a:off x="525463" y="887413"/>
            <a:ext cx="83407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 small amount of energy will be required to move a valence electron from a neighbouring silicon atom into the vicinity of the boron atom. The energy is small however and is easily available thermally (0.045eV compared with the average thermal energy of 0.025eV). When this happens, the boron atom may be considered to have released its previously bound hole into the valence band. </a:t>
            </a:r>
          </a:p>
          <a:p>
            <a:pPr eaLnBrk="1" hangingPunct="1">
              <a:spcBef>
                <a:spcPct val="50000"/>
              </a:spcBef>
            </a:pPr>
            <a:r>
              <a:rPr lang="en-GB" altLang="zh-CN" sz="1800">
                <a:ea typeface="SimSun" pitchFamily="2" charset="-122"/>
              </a:rPr>
              <a:t>At room temperature, almost all the boron atoms will have accepted an electron from the valence band and therefore their previously bound hole is free to move in the valence band. </a:t>
            </a:r>
          </a:p>
        </p:txBody>
      </p:sp>
      <p:sp>
        <p:nvSpPr>
          <p:cNvPr id="282630" name="Text Box 6"/>
          <p:cNvSpPr txBox="1">
            <a:spLocks noChangeArrowheads="1"/>
          </p:cNvSpPr>
          <p:nvPr/>
        </p:nvSpPr>
        <p:spPr bwMode="auto">
          <a:xfrm>
            <a:off x="531813" y="5467350"/>
            <a:ext cx="3275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b="1" i="1">
                <a:ea typeface="SimSun" pitchFamily="2" charset="-122"/>
              </a:rPr>
              <a:t>This is p-type material.</a:t>
            </a:r>
          </a:p>
        </p:txBody>
      </p:sp>
      <p:grpSp>
        <p:nvGrpSpPr>
          <p:cNvPr id="8198" name="Group 93"/>
          <p:cNvGrpSpPr>
            <a:grpSpLocks/>
          </p:cNvGrpSpPr>
          <p:nvPr/>
        </p:nvGrpSpPr>
        <p:grpSpPr bwMode="auto">
          <a:xfrm>
            <a:off x="3332163" y="3238500"/>
            <a:ext cx="5141912" cy="2921000"/>
            <a:chOff x="2099" y="2040"/>
            <a:chExt cx="3239" cy="1840"/>
          </a:xfrm>
        </p:grpSpPr>
        <p:sp>
          <p:nvSpPr>
            <p:cNvPr id="8201" name="Text Box 8"/>
            <p:cNvSpPr txBox="1">
              <a:spLocks noChangeArrowheads="1"/>
            </p:cNvSpPr>
            <p:nvPr/>
          </p:nvSpPr>
          <p:spPr bwMode="auto">
            <a:xfrm>
              <a:off x="2099" y="2040"/>
              <a:ext cx="66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i="1">
                  <a:ea typeface="SimSun" pitchFamily="2" charset="-122"/>
                </a:rPr>
                <a:t>Electron energy</a:t>
              </a:r>
            </a:p>
          </p:txBody>
        </p:sp>
        <p:sp>
          <p:nvSpPr>
            <p:cNvPr id="8202" name="Line 9"/>
            <p:cNvSpPr>
              <a:spLocks noChangeShapeType="1"/>
            </p:cNvSpPr>
            <p:nvPr/>
          </p:nvSpPr>
          <p:spPr bwMode="auto">
            <a:xfrm flipH="1">
              <a:off x="2592" y="2659"/>
              <a:ext cx="196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10"/>
            <p:cNvSpPr>
              <a:spLocks noChangeShapeType="1"/>
            </p:cNvSpPr>
            <p:nvPr/>
          </p:nvSpPr>
          <p:spPr bwMode="auto">
            <a:xfrm flipH="1">
              <a:off x="2596" y="3407"/>
              <a:ext cx="196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Text Box 11"/>
            <p:cNvSpPr txBox="1">
              <a:spLocks noChangeArrowheads="1"/>
            </p:cNvSpPr>
            <p:nvPr/>
          </p:nvSpPr>
          <p:spPr bwMode="auto">
            <a:xfrm>
              <a:off x="3978" y="2407"/>
              <a:ext cx="12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Conduction band</a:t>
              </a:r>
            </a:p>
          </p:txBody>
        </p:sp>
        <p:sp>
          <p:nvSpPr>
            <p:cNvPr id="8205" name="Text Box 12"/>
            <p:cNvSpPr txBox="1">
              <a:spLocks noChangeArrowheads="1"/>
            </p:cNvSpPr>
            <p:nvPr/>
          </p:nvSpPr>
          <p:spPr bwMode="auto">
            <a:xfrm>
              <a:off x="4032" y="3431"/>
              <a:ext cx="10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Valence band</a:t>
              </a:r>
            </a:p>
          </p:txBody>
        </p:sp>
        <p:sp>
          <p:nvSpPr>
            <p:cNvPr id="8206" name="Line 17"/>
            <p:cNvSpPr>
              <a:spLocks noChangeShapeType="1"/>
            </p:cNvSpPr>
            <p:nvPr/>
          </p:nvSpPr>
          <p:spPr bwMode="auto">
            <a:xfrm>
              <a:off x="4258" y="3691"/>
              <a:ext cx="7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8"/>
            <p:cNvSpPr>
              <a:spLocks noChangeShapeType="1"/>
            </p:cNvSpPr>
            <p:nvPr/>
          </p:nvSpPr>
          <p:spPr bwMode="auto">
            <a:xfrm flipV="1">
              <a:off x="2292" y="2413"/>
              <a:ext cx="0" cy="8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Text Box 19"/>
            <p:cNvSpPr txBox="1">
              <a:spLocks noChangeArrowheads="1"/>
            </p:cNvSpPr>
            <p:nvPr/>
          </p:nvSpPr>
          <p:spPr bwMode="auto">
            <a:xfrm>
              <a:off x="4741" y="3688"/>
              <a:ext cx="5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400" i="1">
                  <a:ea typeface="SimSun" pitchFamily="2" charset="-122"/>
                </a:rPr>
                <a:t>Distance </a:t>
              </a:r>
            </a:p>
          </p:txBody>
        </p:sp>
        <p:grpSp>
          <p:nvGrpSpPr>
            <p:cNvPr id="8209" name="Group 55"/>
            <p:cNvGrpSpPr>
              <a:grpSpLocks/>
            </p:cNvGrpSpPr>
            <p:nvPr/>
          </p:nvGrpSpPr>
          <p:grpSpPr bwMode="auto">
            <a:xfrm>
              <a:off x="2885" y="3146"/>
              <a:ext cx="224" cy="576"/>
              <a:chOff x="2885" y="3146"/>
              <a:chExt cx="224" cy="576"/>
            </a:xfrm>
          </p:grpSpPr>
          <p:grpSp>
            <p:nvGrpSpPr>
              <p:cNvPr id="8245" name="Group 54"/>
              <p:cNvGrpSpPr>
                <a:grpSpLocks/>
              </p:cNvGrpSpPr>
              <p:nvPr/>
            </p:nvGrpSpPr>
            <p:grpSpPr bwMode="auto">
              <a:xfrm>
                <a:off x="2885" y="3331"/>
                <a:ext cx="204" cy="391"/>
                <a:chOff x="2885" y="3331"/>
                <a:chExt cx="204" cy="391"/>
              </a:xfrm>
            </p:grpSpPr>
            <p:sp>
              <p:nvSpPr>
                <p:cNvPr id="8247" name="Line 13"/>
                <p:cNvSpPr>
                  <a:spLocks noChangeShapeType="1"/>
                </p:cNvSpPr>
                <p:nvPr/>
              </p:nvSpPr>
              <p:spPr bwMode="auto">
                <a:xfrm>
                  <a:off x="2990" y="3331"/>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48" name="Oval 15"/>
                <p:cNvSpPr>
                  <a:spLocks noChangeArrowheads="1"/>
                </p:cNvSpPr>
                <p:nvPr/>
              </p:nvSpPr>
              <p:spPr bwMode="auto">
                <a:xfrm>
                  <a:off x="2919" y="3550"/>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49" name="Text Box 16"/>
                <p:cNvSpPr txBox="1">
                  <a:spLocks noChangeArrowheads="1"/>
                </p:cNvSpPr>
                <p:nvPr/>
              </p:nvSpPr>
              <p:spPr bwMode="auto">
                <a:xfrm>
                  <a:off x="2885" y="34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50" name="Line 20"/>
                <p:cNvSpPr>
                  <a:spLocks noChangeShapeType="1"/>
                </p:cNvSpPr>
                <p:nvPr/>
              </p:nvSpPr>
              <p:spPr bwMode="auto">
                <a:xfrm flipH="1">
                  <a:off x="2922" y="333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46" name="Text Box 21"/>
              <p:cNvSpPr txBox="1">
                <a:spLocks noChangeArrowheads="1"/>
              </p:cNvSpPr>
              <p:nvPr/>
            </p:nvSpPr>
            <p:spPr bwMode="auto">
              <a:xfrm>
                <a:off x="2921" y="31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sp>
          <p:nvSpPr>
            <p:cNvPr id="8210" name="Line 22"/>
            <p:cNvSpPr>
              <a:spLocks noChangeShapeType="1"/>
            </p:cNvSpPr>
            <p:nvPr/>
          </p:nvSpPr>
          <p:spPr bwMode="auto">
            <a:xfrm flipV="1">
              <a:off x="2733" y="2563"/>
              <a:ext cx="0" cy="9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211" name="Group 23"/>
            <p:cNvGrpSpPr>
              <a:grpSpLocks/>
            </p:cNvGrpSpPr>
            <p:nvPr/>
          </p:nvGrpSpPr>
          <p:grpSpPr bwMode="auto">
            <a:xfrm>
              <a:off x="2665" y="2351"/>
              <a:ext cx="204" cy="231"/>
              <a:chOff x="3796" y="1624"/>
              <a:chExt cx="204" cy="231"/>
            </a:xfrm>
          </p:grpSpPr>
          <p:sp>
            <p:nvSpPr>
              <p:cNvPr id="8243" name="Oval 24"/>
              <p:cNvSpPr>
                <a:spLocks noChangeArrowheads="1"/>
              </p:cNvSpPr>
              <p:nvPr/>
            </p:nvSpPr>
            <p:spPr bwMode="auto">
              <a:xfrm>
                <a:off x="3800" y="1677"/>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44" name="Text Box 25"/>
              <p:cNvSpPr txBox="1">
                <a:spLocks noChangeArrowheads="1"/>
              </p:cNvSpPr>
              <p:nvPr/>
            </p:nvSpPr>
            <p:spPr bwMode="auto">
              <a:xfrm>
                <a:off x="3796" y="16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8212" name="Group 26"/>
            <p:cNvGrpSpPr>
              <a:grpSpLocks/>
            </p:cNvGrpSpPr>
            <p:nvPr/>
          </p:nvGrpSpPr>
          <p:grpSpPr bwMode="auto">
            <a:xfrm>
              <a:off x="2633" y="3495"/>
              <a:ext cx="204" cy="231"/>
              <a:chOff x="3776" y="3224"/>
              <a:chExt cx="204" cy="231"/>
            </a:xfrm>
          </p:grpSpPr>
          <p:sp>
            <p:nvSpPr>
              <p:cNvPr id="8241" name="Text Box 27"/>
              <p:cNvSpPr txBox="1">
                <a:spLocks noChangeArrowheads="1"/>
              </p:cNvSpPr>
              <p:nvPr/>
            </p:nvSpPr>
            <p:spPr bwMode="auto">
              <a:xfrm>
                <a:off x="3776" y="32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42" name="Oval 28"/>
              <p:cNvSpPr>
                <a:spLocks noChangeArrowheads="1"/>
              </p:cNvSpPr>
              <p:nvPr/>
            </p:nvSpPr>
            <p:spPr bwMode="auto">
              <a:xfrm>
                <a:off x="3816" y="3277"/>
                <a:ext cx="128" cy="126"/>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grpSp>
        <p:grpSp>
          <p:nvGrpSpPr>
            <p:cNvPr id="8213" name="Group 56"/>
            <p:cNvGrpSpPr>
              <a:grpSpLocks/>
            </p:cNvGrpSpPr>
            <p:nvPr/>
          </p:nvGrpSpPr>
          <p:grpSpPr bwMode="auto">
            <a:xfrm>
              <a:off x="3133" y="3142"/>
              <a:ext cx="224" cy="576"/>
              <a:chOff x="2885" y="3146"/>
              <a:chExt cx="224" cy="576"/>
            </a:xfrm>
          </p:grpSpPr>
          <p:grpSp>
            <p:nvGrpSpPr>
              <p:cNvPr id="8235" name="Group 57"/>
              <p:cNvGrpSpPr>
                <a:grpSpLocks/>
              </p:cNvGrpSpPr>
              <p:nvPr/>
            </p:nvGrpSpPr>
            <p:grpSpPr bwMode="auto">
              <a:xfrm>
                <a:off x="2885" y="3331"/>
                <a:ext cx="204" cy="391"/>
                <a:chOff x="2885" y="3331"/>
                <a:chExt cx="204" cy="391"/>
              </a:xfrm>
            </p:grpSpPr>
            <p:sp>
              <p:nvSpPr>
                <p:cNvPr id="8237" name="Line 58"/>
                <p:cNvSpPr>
                  <a:spLocks noChangeShapeType="1"/>
                </p:cNvSpPr>
                <p:nvPr/>
              </p:nvSpPr>
              <p:spPr bwMode="auto">
                <a:xfrm>
                  <a:off x="2990" y="3331"/>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8" name="Oval 59"/>
                <p:cNvSpPr>
                  <a:spLocks noChangeArrowheads="1"/>
                </p:cNvSpPr>
                <p:nvPr/>
              </p:nvSpPr>
              <p:spPr bwMode="auto">
                <a:xfrm>
                  <a:off x="2919" y="3550"/>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39" name="Text Box 60"/>
                <p:cNvSpPr txBox="1">
                  <a:spLocks noChangeArrowheads="1"/>
                </p:cNvSpPr>
                <p:nvPr/>
              </p:nvSpPr>
              <p:spPr bwMode="auto">
                <a:xfrm>
                  <a:off x="2885" y="34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40" name="Line 61"/>
                <p:cNvSpPr>
                  <a:spLocks noChangeShapeType="1"/>
                </p:cNvSpPr>
                <p:nvPr/>
              </p:nvSpPr>
              <p:spPr bwMode="auto">
                <a:xfrm flipH="1">
                  <a:off x="2922" y="333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36" name="Text Box 62"/>
              <p:cNvSpPr txBox="1">
                <a:spLocks noChangeArrowheads="1"/>
              </p:cNvSpPr>
              <p:nvPr/>
            </p:nvSpPr>
            <p:spPr bwMode="auto">
              <a:xfrm>
                <a:off x="2921" y="31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8214" name="Group 63"/>
            <p:cNvGrpSpPr>
              <a:grpSpLocks/>
            </p:cNvGrpSpPr>
            <p:nvPr/>
          </p:nvGrpSpPr>
          <p:grpSpPr bwMode="auto">
            <a:xfrm>
              <a:off x="3381" y="3152"/>
              <a:ext cx="224" cy="576"/>
              <a:chOff x="2885" y="3146"/>
              <a:chExt cx="224" cy="576"/>
            </a:xfrm>
          </p:grpSpPr>
          <p:grpSp>
            <p:nvGrpSpPr>
              <p:cNvPr id="8229" name="Group 64"/>
              <p:cNvGrpSpPr>
                <a:grpSpLocks/>
              </p:cNvGrpSpPr>
              <p:nvPr/>
            </p:nvGrpSpPr>
            <p:grpSpPr bwMode="auto">
              <a:xfrm>
                <a:off x="2885" y="3331"/>
                <a:ext cx="204" cy="391"/>
                <a:chOff x="2885" y="3331"/>
                <a:chExt cx="204" cy="391"/>
              </a:xfrm>
            </p:grpSpPr>
            <p:sp>
              <p:nvSpPr>
                <p:cNvPr id="8231" name="Line 65"/>
                <p:cNvSpPr>
                  <a:spLocks noChangeShapeType="1"/>
                </p:cNvSpPr>
                <p:nvPr/>
              </p:nvSpPr>
              <p:spPr bwMode="auto">
                <a:xfrm>
                  <a:off x="2990" y="3331"/>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32" name="Oval 66"/>
                <p:cNvSpPr>
                  <a:spLocks noChangeArrowheads="1"/>
                </p:cNvSpPr>
                <p:nvPr/>
              </p:nvSpPr>
              <p:spPr bwMode="auto">
                <a:xfrm>
                  <a:off x="2919" y="3550"/>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33" name="Text Box 67"/>
                <p:cNvSpPr txBox="1">
                  <a:spLocks noChangeArrowheads="1"/>
                </p:cNvSpPr>
                <p:nvPr/>
              </p:nvSpPr>
              <p:spPr bwMode="auto">
                <a:xfrm>
                  <a:off x="2885" y="34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34" name="Line 68"/>
                <p:cNvSpPr>
                  <a:spLocks noChangeShapeType="1"/>
                </p:cNvSpPr>
                <p:nvPr/>
              </p:nvSpPr>
              <p:spPr bwMode="auto">
                <a:xfrm flipH="1">
                  <a:off x="2922" y="333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30" name="Text Box 69"/>
              <p:cNvSpPr txBox="1">
                <a:spLocks noChangeArrowheads="1"/>
              </p:cNvSpPr>
              <p:nvPr/>
            </p:nvSpPr>
            <p:spPr bwMode="auto">
              <a:xfrm>
                <a:off x="2921" y="31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8215" name="Group 70"/>
            <p:cNvGrpSpPr>
              <a:grpSpLocks/>
            </p:cNvGrpSpPr>
            <p:nvPr/>
          </p:nvGrpSpPr>
          <p:grpSpPr bwMode="auto">
            <a:xfrm>
              <a:off x="3629" y="3148"/>
              <a:ext cx="224" cy="576"/>
              <a:chOff x="2885" y="3146"/>
              <a:chExt cx="224" cy="576"/>
            </a:xfrm>
          </p:grpSpPr>
          <p:grpSp>
            <p:nvGrpSpPr>
              <p:cNvPr id="8223" name="Group 71"/>
              <p:cNvGrpSpPr>
                <a:grpSpLocks/>
              </p:cNvGrpSpPr>
              <p:nvPr/>
            </p:nvGrpSpPr>
            <p:grpSpPr bwMode="auto">
              <a:xfrm>
                <a:off x="2885" y="3331"/>
                <a:ext cx="204" cy="391"/>
                <a:chOff x="2885" y="3331"/>
                <a:chExt cx="204" cy="391"/>
              </a:xfrm>
            </p:grpSpPr>
            <p:sp>
              <p:nvSpPr>
                <p:cNvPr id="8225" name="Line 72"/>
                <p:cNvSpPr>
                  <a:spLocks noChangeShapeType="1"/>
                </p:cNvSpPr>
                <p:nvPr/>
              </p:nvSpPr>
              <p:spPr bwMode="auto">
                <a:xfrm>
                  <a:off x="2990" y="3331"/>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Oval 73"/>
                <p:cNvSpPr>
                  <a:spLocks noChangeArrowheads="1"/>
                </p:cNvSpPr>
                <p:nvPr/>
              </p:nvSpPr>
              <p:spPr bwMode="auto">
                <a:xfrm>
                  <a:off x="2919" y="3550"/>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27" name="Text Box 74"/>
                <p:cNvSpPr txBox="1">
                  <a:spLocks noChangeArrowheads="1"/>
                </p:cNvSpPr>
                <p:nvPr/>
              </p:nvSpPr>
              <p:spPr bwMode="auto">
                <a:xfrm>
                  <a:off x="2885" y="34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28" name="Line 75"/>
                <p:cNvSpPr>
                  <a:spLocks noChangeShapeType="1"/>
                </p:cNvSpPr>
                <p:nvPr/>
              </p:nvSpPr>
              <p:spPr bwMode="auto">
                <a:xfrm flipH="1">
                  <a:off x="2922" y="333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24" name="Text Box 76"/>
              <p:cNvSpPr txBox="1">
                <a:spLocks noChangeArrowheads="1"/>
              </p:cNvSpPr>
              <p:nvPr/>
            </p:nvSpPr>
            <p:spPr bwMode="auto">
              <a:xfrm>
                <a:off x="2921" y="31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nvGrpSpPr>
            <p:cNvPr id="8216" name="Group 86"/>
            <p:cNvGrpSpPr>
              <a:grpSpLocks/>
            </p:cNvGrpSpPr>
            <p:nvPr/>
          </p:nvGrpSpPr>
          <p:grpSpPr bwMode="auto">
            <a:xfrm>
              <a:off x="3877" y="3144"/>
              <a:ext cx="224" cy="576"/>
              <a:chOff x="2885" y="3146"/>
              <a:chExt cx="224" cy="576"/>
            </a:xfrm>
          </p:grpSpPr>
          <p:grpSp>
            <p:nvGrpSpPr>
              <p:cNvPr id="8217" name="Group 87"/>
              <p:cNvGrpSpPr>
                <a:grpSpLocks/>
              </p:cNvGrpSpPr>
              <p:nvPr/>
            </p:nvGrpSpPr>
            <p:grpSpPr bwMode="auto">
              <a:xfrm>
                <a:off x="2885" y="3331"/>
                <a:ext cx="204" cy="391"/>
                <a:chOff x="2885" y="3331"/>
                <a:chExt cx="204" cy="391"/>
              </a:xfrm>
            </p:grpSpPr>
            <p:sp>
              <p:nvSpPr>
                <p:cNvPr id="8219" name="Line 88"/>
                <p:cNvSpPr>
                  <a:spLocks noChangeShapeType="1"/>
                </p:cNvSpPr>
                <p:nvPr/>
              </p:nvSpPr>
              <p:spPr bwMode="auto">
                <a:xfrm>
                  <a:off x="2990" y="3331"/>
                  <a:ext cx="0" cy="1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0" name="Oval 89"/>
                <p:cNvSpPr>
                  <a:spLocks noChangeArrowheads="1"/>
                </p:cNvSpPr>
                <p:nvPr/>
              </p:nvSpPr>
              <p:spPr bwMode="auto">
                <a:xfrm>
                  <a:off x="2919" y="3550"/>
                  <a:ext cx="128" cy="1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a:ea typeface="SimSun" pitchFamily="2" charset="-122"/>
                  </a:endParaRPr>
                </a:p>
              </p:txBody>
            </p:sp>
            <p:sp>
              <p:nvSpPr>
                <p:cNvPr id="8221" name="Text Box 90"/>
                <p:cNvSpPr txBox="1">
                  <a:spLocks noChangeArrowheads="1"/>
                </p:cNvSpPr>
                <p:nvPr/>
              </p:nvSpPr>
              <p:spPr bwMode="auto">
                <a:xfrm>
                  <a:off x="2885" y="349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sp>
              <p:nvSpPr>
                <p:cNvPr id="8222" name="Line 91"/>
                <p:cNvSpPr>
                  <a:spLocks noChangeShapeType="1"/>
                </p:cNvSpPr>
                <p:nvPr/>
              </p:nvSpPr>
              <p:spPr bwMode="auto">
                <a:xfrm flipH="1">
                  <a:off x="2922" y="3339"/>
                  <a:ext cx="1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18" name="Text Box 92"/>
              <p:cNvSpPr txBox="1">
                <a:spLocks noChangeArrowheads="1"/>
              </p:cNvSpPr>
              <p:nvPr/>
            </p:nvSpPr>
            <p:spPr bwMode="auto">
              <a:xfrm>
                <a:off x="2921" y="31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a:t>
                </a:r>
              </a:p>
            </p:txBody>
          </p:sp>
        </p:grpSp>
      </p:grpSp>
      <p:sp>
        <p:nvSpPr>
          <p:cNvPr id="282718" name="Text Box 94"/>
          <p:cNvSpPr txBox="1">
            <a:spLocks noChangeArrowheads="1"/>
          </p:cNvSpPr>
          <p:nvPr/>
        </p:nvSpPr>
        <p:spPr bwMode="auto">
          <a:xfrm>
            <a:off x="614363" y="3328988"/>
            <a:ext cx="22923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This time, the density of holes will be higher than the density of electrons. </a:t>
            </a:r>
            <a:endParaRPr lang="en-GB" altLang="zh-CN" b="1" i="1">
              <a:ea typeface="SimSun" pitchFamily="2" charset="-122"/>
            </a:endParaRPr>
          </a:p>
        </p:txBody>
      </p:sp>
      <p:sp>
        <p:nvSpPr>
          <p:cNvPr id="282719" name="Text Box 95"/>
          <p:cNvSpPr txBox="1">
            <a:spLocks noChangeArrowheads="1"/>
          </p:cNvSpPr>
          <p:nvPr/>
        </p:nvSpPr>
        <p:spPr bwMode="auto">
          <a:xfrm>
            <a:off x="606425" y="4422775"/>
            <a:ext cx="26860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a:ea typeface="SimSun" pitchFamily="2" charset="-122"/>
              </a:rPr>
              <a:t>The material is still electrically neutral because p = n + N</a:t>
            </a:r>
            <a:r>
              <a:rPr lang="en-GB" altLang="zh-CN" baseline="-25000">
                <a:ea typeface="SimSun" pitchFamily="2" charset="-122"/>
              </a:rPr>
              <a:t>A</a:t>
            </a:r>
            <a:r>
              <a:rPr lang="en-GB" altLang="zh-CN" sz="1800">
                <a:ea typeface="SimSun" pitchFamily="2" charset="-122"/>
              </a:rPr>
              <a:t> </a:t>
            </a:r>
            <a:endParaRPr lang="en-GB" altLang="zh-CN" sz="1800" b="1" i="1">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718"/>
                                        </p:tgtEl>
                                        <p:attrNameLst>
                                          <p:attrName>style.visibility</p:attrName>
                                        </p:attrNameLst>
                                      </p:cBhvr>
                                      <p:to>
                                        <p:strVal val="visible"/>
                                      </p:to>
                                    </p:set>
                                    <p:animEffect transition="in" filter="dissolve">
                                      <p:cBhvr>
                                        <p:cTn id="7" dur="500"/>
                                        <p:tgtEl>
                                          <p:spTgt spid="2827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2719"/>
                                        </p:tgtEl>
                                        <p:attrNameLst>
                                          <p:attrName>style.visibility</p:attrName>
                                        </p:attrNameLst>
                                      </p:cBhvr>
                                      <p:to>
                                        <p:strVal val="visible"/>
                                      </p:to>
                                    </p:set>
                                    <p:animEffect transition="in" filter="dissolve">
                                      <p:cBhvr>
                                        <p:cTn id="10" dur="500"/>
                                        <p:tgtEl>
                                          <p:spTgt spid="2827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2630"/>
                                        </p:tgtEl>
                                        <p:attrNameLst>
                                          <p:attrName>style.visibility</p:attrName>
                                        </p:attrNameLst>
                                      </p:cBhvr>
                                      <p:to>
                                        <p:strVal val="visible"/>
                                      </p:to>
                                    </p:set>
                                    <p:animEffect transition="in" filter="dissolve">
                                      <p:cBhvr>
                                        <p:cTn id="15" dur="500"/>
                                        <p:tgtEl>
                                          <p:spTgt spid="282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0" grpId="0"/>
      <p:bldP spid="282718" grpId="0"/>
      <p:bldP spid="2827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A3C1DF7-03EA-4C62-9FC8-4E92313E264E}" type="slidenum">
              <a:rPr lang="en-GB" altLang="en-US" sz="1200" smtClean="0">
                <a:latin typeface="Garamond" pitchFamily="18" charset="0"/>
              </a:rPr>
              <a:pPr eaLnBrk="1" hangingPunct="1"/>
              <a:t>9</a:t>
            </a:fld>
            <a:endParaRPr lang="en-GB" altLang="en-US" sz="1200" smtClean="0">
              <a:latin typeface="Garamond" pitchFamily="18" charset="0"/>
            </a:endParaRPr>
          </a:p>
        </p:txBody>
      </p:sp>
      <p:sp>
        <p:nvSpPr>
          <p:cNvPr id="9219" name="Rectangle 2"/>
          <p:cNvSpPr>
            <a:spLocks noGrp="1" noChangeArrowheads="1"/>
          </p:cNvSpPr>
          <p:nvPr>
            <p:ph type="ctrTitle"/>
          </p:nvPr>
        </p:nvSpPr>
        <p:spPr>
          <a:xfrm>
            <a:off x="481013" y="369888"/>
            <a:ext cx="8159750" cy="555625"/>
          </a:xfrm>
        </p:spPr>
        <p:txBody>
          <a:bodyPr/>
          <a:lstStyle/>
          <a:p>
            <a:pPr eaLnBrk="1" hangingPunct="1"/>
            <a:r>
              <a:rPr lang="en-GB" altLang="zh-CN" sz="2000" smtClean="0">
                <a:ea typeface="SimSun" pitchFamily="2" charset="-122"/>
              </a:rPr>
              <a:t>Electronic Circuits and Systems			   	EEE211</a:t>
            </a:r>
          </a:p>
        </p:txBody>
      </p:sp>
      <p:sp>
        <p:nvSpPr>
          <p:cNvPr id="9220" name="Text Box 4"/>
          <p:cNvSpPr txBox="1">
            <a:spLocks noChangeArrowheads="1"/>
          </p:cNvSpPr>
          <p:nvPr/>
        </p:nvSpPr>
        <p:spPr bwMode="auto">
          <a:xfrm>
            <a:off x="285750" y="1270000"/>
            <a:ext cx="885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GB" altLang="zh-CN" sz="1800">
                <a:ea typeface="SimSun" pitchFamily="2" charset="-122"/>
              </a:rPr>
              <a:t>The Table below shows the activation energies (in eV) of common dopant impurities.</a:t>
            </a:r>
          </a:p>
        </p:txBody>
      </p:sp>
      <p:graphicFrame>
        <p:nvGraphicFramePr>
          <p:cNvPr id="284908" name="Group 236"/>
          <p:cNvGraphicFramePr>
            <a:graphicFrameLocks noGrp="1"/>
          </p:cNvGraphicFramePr>
          <p:nvPr/>
        </p:nvGraphicFramePr>
        <p:xfrm>
          <a:off x="692150" y="2136775"/>
          <a:ext cx="7599363" cy="3458560"/>
        </p:xfrm>
        <a:graphic>
          <a:graphicData uri="http://schemas.openxmlformats.org/drawingml/2006/table">
            <a:tbl>
              <a:tblPr/>
              <a:tblGrid>
                <a:gridCol w="1778000"/>
                <a:gridCol w="2120900"/>
                <a:gridCol w="1800225"/>
                <a:gridCol w="1900238"/>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1" i="0" u="none" strike="noStrike" cap="none" normalizeH="0" baseline="0" smtClean="0">
                          <a:ln>
                            <a:noFill/>
                          </a:ln>
                          <a:solidFill>
                            <a:schemeClr val="tx1"/>
                          </a:solidFill>
                          <a:effectLst/>
                          <a:latin typeface="Arial" charset="0"/>
                          <a:ea typeface="SimSun" pitchFamily="2" charset="-122"/>
                        </a:rPr>
                        <a:t>Impurity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1" i="0" u="none" strike="noStrike" cap="none" normalizeH="0" baseline="0" smtClean="0">
                          <a:ln>
                            <a:noFill/>
                          </a:ln>
                          <a:solidFill>
                            <a:schemeClr val="tx1"/>
                          </a:solidFill>
                          <a:effectLst/>
                          <a:latin typeface="Arial" charset="0"/>
                          <a:ea typeface="SimSun" pitchFamily="2" charset="-122"/>
                        </a:rPr>
                        <a:t>Silicon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1" i="0" u="none" strike="noStrike" cap="none" normalizeH="0" baseline="0" smtClean="0">
                          <a:ln>
                            <a:noFill/>
                          </a:ln>
                          <a:solidFill>
                            <a:schemeClr val="tx1"/>
                          </a:solidFill>
                          <a:effectLst/>
                          <a:latin typeface="Arial" charset="0"/>
                          <a:ea typeface="SimSun" pitchFamily="2" charset="-122"/>
                        </a:rPr>
                        <a:t>Germanium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rowSpan="4">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altLang="zh-CN" sz="26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2000" b="0" i="0" u="none" strike="noStrike" cap="none" normalizeH="0" baseline="0" smtClean="0">
                          <a:ln>
                            <a:noFill/>
                          </a:ln>
                          <a:solidFill>
                            <a:schemeClr val="tx1"/>
                          </a:solidFill>
                          <a:effectLst/>
                          <a:latin typeface="Arial" charset="0"/>
                          <a:ea typeface="SimSun" pitchFamily="2" charset="-122"/>
                        </a:rPr>
                        <a:t>P-type</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Boron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0.045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Aluminium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0.057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Gallium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0.065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Indium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0.16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6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SimSun"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2000" b="0" i="0" u="none" strike="noStrike" cap="none" normalizeH="0" baseline="0" smtClean="0">
                          <a:ln>
                            <a:noFill/>
                          </a:ln>
                          <a:solidFill>
                            <a:schemeClr val="tx1"/>
                          </a:solidFill>
                          <a:effectLst/>
                          <a:latin typeface="Arial" charset="0"/>
                          <a:ea typeface="SimSun" pitchFamily="2" charset="-122"/>
                        </a:rPr>
                        <a:t>N-type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Phosphorous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0.045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Arsenic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0.049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Antimonide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0.039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800" b="0" i="0" u="none" strike="noStrike" cap="none" normalizeH="0" baseline="0" smtClean="0">
                          <a:ln>
                            <a:noFill/>
                          </a:ln>
                          <a:solidFill>
                            <a:schemeClr val="tx1"/>
                          </a:solidFill>
                          <a:effectLst/>
                          <a:latin typeface="Arial" charset="0"/>
                          <a:ea typeface="SimSun" pitchFamily="2" charset="-122"/>
                        </a:rPr>
                        <a:t>0.010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14035</TotalTime>
  <Words>2352</Words>
  <Application>Microsoft Office PowerPoint</Application>
  <PresentationFormat>On-screen Show (4:3)</PresentationFormat>
  <Paragraphs>551</Paragraphs>
  <Slides>36</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Edge</vt:lpstr>
      <vt:lpstr>Equation</vt:lpstr>
      <vt:lpstr>Electronic Circuits and Systems       EEE211</vt:lpstr>
      <vt:lpstr>PowerPoint Presentation</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Circuits and Systems       EEE211</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189</cp:revision>
  <dcterms:created xsi:type="dcterms:W3CDTF">2007-12-30T16:32:35Z</dcterms:created>
  <dcterms:modified xsi:type="dcterms:W3CDTF">2017-09-04T02:58:49Z</dcterms:modified>
</cp:coreProperties>
</file>