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5"/>
  </p:notesMasterIdLst>
  <p:handoutMasterIdLst>
    <p:handoutMasterId r:id="rId66"/>
  </p:handoutMasterIdLst>
  <p:sldIdLst>
    <p:sldId id="472" r:id="rId2"/>
    <p:sldId id="492" r:id="rId3"/>
    <p:sldId id="453" r:id="rId4"/>
    <p:sldId id="454" r:id="rId5"/>
    <p:sldId id="455" r:id="rId6"/>
    <p:sldId id="457" r:id="rId7"/>
    <p:sldId id="458" r:id="rId8"/>
    <p:sldId id="459" r:id="rId9"/>
    <p:sldId id="473" r:id="rId10"/>
    <p:sldId id="460" r:id="rId11"/>
    <p:sldId id="493" r:id="rId12"/>
    <p:sldId id="424" r:id="rId13"/>
    <p:sldId id="425" r:id="rId14"/>
    <p:sldId id="426" r:id="rId15"/>
    <p:sldId id="427" r:id="rId16"/>
    <p:sldId id="428" r:id="rId17"/>
    <p:sldId id="429" r:id="rId18"/>
    <p:sldId id="494" r:id="rId19"/>
    <p:sldId id="430" r:id="rId20"/>
    <p:sldId id="431" r:id="rId21"/>
    <p:sldId id="448" r:id="rId22"/>
    <p:sldId id="432" r:id="rId23"/>
    <p:sldId id="433" r:id="rId24"/>
    <p:sldId id="434" r:id="rId25"/>
    <p:sldId id="435" r:id="rId26"/>
    <p:sldId id="495" r:id="rId27"/>
    <p:sldId id="436" r:id="rId28"/>
    <p:sldId id="437" r:id="rId29"/>
    <p:sldId id="461" r:id="rId30"/>
    <p:sldId id="438" r:id="rId31"/>
    <p:sldId id="439" r:id="rId32"/>
    <p:sldId id="463" r:id="rId33"/>
    <p:sldId id="440" r:id="rId34"/>
    <p:sldId id="496" r:id="rId35"/>
    <p:sldId id="450" r:id="rId36"/>
    <p:sldId id="465" r:id="rId37"/>
    <p:sldId id="468" r:id="rId38"/>
    <p:sldId id="466" r:id="rId39"/>
    <p:sldId id="469" r:id="rId40"/>
    <p:sldId id="442" r:id="rId41"/>
    <p:sldId id="443" r:id="rId42"/>
    <p:sldId id="497" r:id="rId43"/>
    <p:sldId id="444" r:id="rId44"/>
    <p:sldId id="446" r:id="rId45"/>
    <p:sldId id="447" r:id="rId46"/>
    <p:sldId id="471" r:id="rId47"/>
    <p:sldId id="477" r:id="rId48"/>
    <p:sldId id="478" r:id="rId49"/>
    <p:sldId id="479" r:id="rId50"/>
    <p:sldId id="480" r:id="rId51"/>
    <p:sldId id="481" r:id="rId52"/>
    <p:sldId id="482" r:id="rId53"/>
    <p:sldId id="483" r:id="rId54"/>
    <p:sldId id="484" r:id="rId55"/>
    <p:sldId id="485" r:id="rId56"/>
    <p:sldId id="486" r:id="rId57"/>
    <p:sldId id="487" r:id="rId58"/>
    <p:sldId id="488" r:id="rId59"/>
    <p:sldId id="489" r:id="rId60"/>
    <p:sldId id="490" r:id="rId61"/>
    <p:sldId id="491" r:id="rId62"/>
    <p:sldId id="445" r:id="rId63"/>
    <p:sldId id="475" r:id="rId64"/>
  </p:sldIdLst>
  <p:sldSz cx="9144000" cy="6858000" type="screen4x3"/>
  <p:notesSz cx="9928225" cy="6797675"/>
  <p:defaultTextStyle>
    <a:defPPr>
      <a:defRPr lang="en-GB"/>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6600"/>
    <a:srgbClr val="FF9933"/>
    <a:srgbClr val="B2B2B2"/>
    <a:srgbClr val="DDDDDD"/>
    <a:srgbClr val="FFFFFF"/>
    <a:srgbClr val="FF3300"/>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72" autoAdjust="0"/>
    <p:restoredTop sz="92345" autoAdjust="0"/>
  </p:normalViewPr>
  <p:slideViewPr>
    <p:cSldViewPr snapToGrid="0">
      <p:cViewPr>
        <p:scale>
          <a:sx n="96" d="100"/>
          <a:sy n="96" d="100"/>
        </p:scale>
        <p:origin x="-2238" y="-552"/>
      </p:cViewPr>
      <p:guideLst>
        <p:guide orient="horz"/>
        <p:guide/>
      </p:guideLst>
    </p:cSldViewPr>
  </p:slideViewPr>
  <p:notesTextViewPr>
    <p:cViewPr>
      <p:scale>
        <a:sx n="100" d="100"/>
        <a:sy n="100" d="100"/>
      </p:scale>
      <p:origin x="0" y="0"/>
    </p:cViewPr>
  </p:notesTextViewPr>
  <p:notesViewPr>
    <p:cSldViewPr snapToGrid="0">
      <p:cViewPr varScale="1">
        <p:scale>
          <a:sx n="87" d="100"/>
          <a:sy n="87" d="100"/>
        </p:scale>
        <p:origin x="-2226" y="-90"/>
      </p:cViewPr>
      <p:guideLst>
        <p:guide orient="horz" pos="2141"/>
        <p:guide pos="312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0.wmf"/><Relationship Id="rId1" Type="http://schemas.openxmlformats.org/officeDocument/2006/relationships/image" Target="../media/image38.wmf"/><Relationship Id="rId6" Type="http://schemas.openxmlformats.org/officeDocument/2006/relationships/image" Target="../media/image33.wmf"/><Relationship Id="rId5" Type="http://schemas.openxmlformats.org/officeDocument/2006/relationships/image" Target="../media/image41.wmf"/><Relationship Id="rId4"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4302125" cy="339725"/>
          </a:xfrm>
          <a:prstGeom prst="rect">
            <a:avLst/>
          </a:prstGeom>
          <a:noFill/>
          <a:ln w="9525">
            <a:noFill/>
            <a:miter lim="800000"/>
            <a:headEnd/>
            <a:tailEnd/>
          </a:ln>
          <a:effectLst/>
        </p:spPr>
        <p:txBody>
          <a:bodyPr vert="horz" wrap="square" lIns="91531" tIns="45766" rIns="91531" bIns="45766" numCol="1" anchor="t" anchorCtr="0" compatLnSpc="1">
            <a:prstTxWarp prst="textNoShape">
              <a:avLst/>
            </a:prstTxWarp>
          </a:bodyPr>
          <a:lstStyle>
            <a:lvl1pPr>
              <a:defRPr sz="1200"/>
            </a:lvl1pPr>
          </a:lstStyle>
          <a:p>
            <a:pPr>
              <a:defRPr/>
            </a:pPr>
            <a:endParaRPr lang="en-US"/>
          </a:p>
        </p:txBody>
      </p:sp>
      <p:sp>
        <p:nvSpPr>
          <p:cNvPr id="101379" name="Rectangle 3"/>
          <p:cNvSpPr>
            <a:spLocks noGrp="1" noChangeArrowheads="1"/>
          </p:cNvSpPr>
          <p:nvPr>
            <p:ph type="dt" sz="quarter" idx="1"/>
          </p:nvPr>
        </p:nvSpPr>
        <p:spPr bwMode="auto">
          <a:xfrm>
            <a:off x="5624513" y="0"/>
            <a:ext cx="4302125" cy="339725"/>
          </a:xfrm>
          <a:prstGeom prst="rect">
            <a:avLst/>
          </a:prstGeom>
          <a:noFill/>
          <a:ln w="9525">
            <a:noFill/>
            <a:miter lim="800000"/>
            <a:headEnd/>
            <a:tailEnd/>
          </a:ln>
          <a:effectLst/>
        </p:spPr>
        <p:txBody>
          <a:bodyPr vert="horz" wrap="square" lIns="91531" tIns="45766" rIns="91531" bIns="45766" numCol="1" anchor="t" anchorCtr="0" compatLnSpc="1">
            <a:prstTxWarp prst="textNoShape">
              <a:avLst/>
            </a:prstTxWarp>
          </a:bodyPr>
          <a:lstStyle>
            <a:lvl1pPr algn="r">
              <a:defRPr sz="1200"/>
            </a:lvl1pPr>
          </a:lstStyle>
          <a:p>
            <a:pPr>
              <a:defRPr/>
            </a:pPr>
            <a:endParaRPr lang="en-US"/>
          </a:p>
        </p:txBody>
      </p:sp>
      <p:sp>
        <p:nvSpPr>
          <p:cNvPr id="101380" name="Rectangle 4"/>
          <p:cNvSpPr>
            <a:spLocks noGrp="1" noChangeArrowheads="1"/>
          </p:cNvSpPr>
          <p:nvPr>
            <p:ph type="ftr" sz="quarter" idx="2"/>
          </p:nvPr>
        </p:nvSpPr>
        <p:spPr bwMode="auto">
          <a:xfrm>
            <a:off x="0" y="6456363"/>
            <a:ext cx="4302125" cy="339725"/>
          </a:xfrm>
          <a:prstGeom prst="rect">
            <a:avLst/>
          </a:prstGeom>
          <a:noFill/>
          <a:ln w="9525">
            <a:noFill/>
            <a:miter lim="800000"/>
            <a:headEnd/>
            <a:tailEnd/>
          </a:ln>
          <a:effectLst/>
        </p:spPr>
        <p:txBody>
          <a:bodyPr vert="horz" wrap="square" lIns="91531" tIns="45766" rIns="91531" bIns="45766" numCol="1" anchor="b" anchorCtr="0" compatLnSpc="1">
            <a:prstTxWarp prst="textNoShape">
              <a:avLst/>
            </a:prstTxWarp>
          </a:bodyPr>
          <a:lstStyle>
            <a:lvl1pPr>
              <a:defRPr sz="1200">
                <a:latin typeface="Arial" charset="0"/>
              </a:defRPr>
            </a:lvl1pPr>
          </a:lstStyle>
          <a:p>
            <a:pPr>
              <a:defRPr/>
            </a:pPr>
            <a:r>
              <a:rPr lang="en-GB"/>
              <a:t>XJTLU</a:t>
            </a:r>
          </a:p>
        </p:txBody>
      </p:sp>
      <p:sp>
        <p:nvSpPr>
          <p:cNvPr id="101381" name="Rectangle 5"/>
          <p:cNvSpPr>
            <a:spLocks noGrp="1" noChangeArrowheads="1"/>
          </p:cNvSpPr>
          <p:nvPr>
            <p:ph type="sldNum" sz="quarter" idx="3"/>
          </p:nvPr>
        </p:nvSpPr>
        <p:spPr bwMode="auto">
          <a:xfrm>
            <a:off x="5624513" y="6456363"/>
            <a:ext cx="4302125" cy="339725"/>
          </a:xfrm>
          <a:prstGeom prst="rect">
            <a:avLst/>
          </a:prstGeom>
          <a:noFill/>
          <a:ln w="9525">
            <a:noFill/>
            <a:miter lim="800000"/>
            <a:headEnd/>
            <a:tailEnd/>
          </a:ln>
          <a:effectLst/>
        </p:spPr>
        <p:txBody>
          <a:bodyPr vert="horz" wrap="square" lIns="91531" tIns="45766" rIns="91531" bIns="45766" numCol="1" anchor="b" anchorCtr="0" compatLnSpc="1">
            <a:prstTxWarp prst="textNoShape">
              <a:avLst/>
            </a:prstTxWarp>
          </a:bodyPr>
          <a:lstStyle>
            <a:lvl1pPr algn="r">
              <a:defRPr sz="1200"/>
            </a:lvl1pPr>
          </a:lstStyle>
          <a:p>
            <a:pPr>
              <a:defRPr/>
            </a:pPr>
            <a:fld id="{3DF957E2-68D8-4098-86F6-65B484131EF0}" type="slidenum">
              <a:rPr lang="en-GB"/>
              <a:pPr>
                <a:defRPr/>
              </a:pPr>
              <a:t>‹#›</a:t>
            </a:fld>
            <a:endParaRPr lang="en-GB"/>
          </a:p>
        </p:txBody>
      </p:sp>
    </p:spTree>
    <p:extLst>
      <p:ext uri="{BB962C8B-B14F-4D97-AF65-F5344CB8AC3E}">
        <p14:creationId xmlns:p14="http://schemas.microsoft.com/office/powerpoint/2010/main" val="2222105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302125" cy="339725"/>
          </a:xfrm>
          <a:prstGeom prst="rect">
            <a:avLst/>
          </a:prstGeom>
          <a:noFill/>
          <a:ln w="9525">
            <a:noFill/>
            <a:miter lim="800000"/>
            <a:headEnd/>
            <a:tailEnd/>
          </a:ln>
          <a:effectLst/>
        </p:spPr>
        <p:txBody>
          <a:bodyPr vert="horz" wrap="square" lIns="91531" tIns="45766" rIns="91531" bIns="45766"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5624513" y="0"/>
            <a:ext cx="4302125" cy="339725"/>
          </a:xfrm>
          <a:prstGeom prst="rect">
            <a:avLst/>
          </a:prstGeom>
          <a:noFill/>
          <a:ln w="9525">
            <a:noFill/>
            <a:miter lim="800000"/>
            <a:headEnd/>
            <a:tailEnd/>
          </a:ln>
          <a:effectLst/>
        </p:spPr>
        <p:txBody>
          <a:bodyPr vert="horz" wrap="square" lIns="91531" tIns="45766" rIns="91531" bIns="45766" numCol="1" anchor="t" anchorCtr="0" compatLnSpc="1">
            <a:prstTxWarp prst="textNoShape">
              <a:avLst/>
            </a:prstTxWarp>
          </a:bodyPr>
          <a:lstStyle>
            <a:lvl1pPr algn="r">
              <a:defRPr sz="1200"/>
            </a:lvl1pPr>
          </a:lstStyle>
          <a:p>
            <a:pPr>
              <a:defRPr/>
            </a:pPr>
            <a:endParaRPr lang="en-US"/>
          </a:p>
        </p:txBody>
      </p:sp>
      <p:sp>
        <p:nvSpPr>
          <p:cNvPr id="3077" name="Rectangle 5"/>
          <p:cNvSpPr>
            <a:spLocks noGrp="1" noChangeArrowheads="1"/>
          </p:cNvSpPr>
          <p:nvPr>
            <p:ph type="body" sz="quarter" idx="3"/>
          </p:nvPr>
        </p:nvSpPr>
        <p:spPr bwMode="auto">
          <a:xfrm>
            <a:off x="911225" y="671513"/>
            <a:ext cx="7940675" cy="3059112"/>
          </a:xfrm>
          <a:prstGeom prst="rect">
            <a:avLst/>
          </a:prstGeom>
          <a:noFill/>
          <a:ln w="9525">
            <a:noFill/>
            <a:miter lim="800000"/>
            <a:headEnd/>
            <a:tailEnd/>
          </a:ln>
          <a:effectLst/>
        </p:spPr>
        <p:txBody>
          <a:bodyPr vert="horz" wrap="square" lIns="91531" tIns="45766" rIns="91531" bIns="45766" numCol="1" anchor="t" anchorCtr="0" compatLnSpc="1">
            <a:prstTxWarp prst="textNoShape">
              <a:avLst/>
            </a:prstTxWarp>
          </a:bodyPr>
          <a:lstStyle/>
          <a:p>
            <a:pPr lvl="0"/>
            <a:r>
              <a:rPr lang="en-GB" noProof="0" smtClean="0"/>
              <a:t>Frequencies between 100kHz and up to 3MHz (the medium frequency range) can propagate by ground or sky wave, but ground attenuation increases with frequency and sky wave is subject to variation. Reception at long distances can be unreliable. However, losses in the ionosphere decrease with frequency up to the maximum when the waves do not reflect, so HF communication – short wave (3 – 30MHz) - is usually by sky waves.</a:t>
            </a:r>
          </a:p>
          <a:p>
            <a:pPr lvl="0"/>
            <a:endParaRPr lang="en-GB" noProof="0" smtClean="0"/>
          </a:p>
        </p:txBody>
      </p:sp>
      <p:sp>
        <p:nvSpPr>
          <p:cNvPr id="3078" name="Rectangle 6"/>
          <p:cNvSpPr>
            <a:spLocks noGrp="1" noChangeArrowheads="1"/>
          </p:cNvSpPr>
          <p:nvPr>
            <p:ph type="ftr" sz="quarter" idx="4"/>
          </p:nvPr>
        </p:nvSpPr>
        <p:spPr bwMode="auto">
          <a:xfrm>
            <a:off x="0" y="6456363"/>
            <a:ext cx="4302125" cy="339725"/>
          </a:xfrm>
          <a:prstGeom prst="rect">
            <a:avLst/>
          </a:prstGeom>
          <a:noFill/>
          <a:ln w="9525">
            <a:noFill/>
            <a:miter lim="800000"/>
            <a:headEnd/>
            <a:tailEnd/>
          </a:ln>
          <a:effectLst/>
        </p:spPr>
        <p:txBody>
          <a:bodyPr vert="horz" wrap="square" lIns="91531" tIns="45766" rIns="91531" bIns="45766" numCol="1" anchor="b" anchorCtr="0" compatLnSpc="1">
            <a:prstTxWarp prst="textNoShape">
              <a:avLst/>
            </a:prstTxWarp>
          </a:bodyPr>
          <a:lstStyle>
            <a:lvl1pPr>
              <a:defRPr sz="1200">
                <a:latin typeface="Arial" charset="0"/>
              </a:defRPr>
            </a:lvl1pPr>
          </a:lstStyle>
          <a:p>
            <a:pPr>
              <a:defRPr/>
            </a:pPr>
            <a:r>
              <a:rPr lang="en-GB"/>
              <a:t>XJTLU</a:t>
            </a:r>
          </a:p>
        </p:txBody>
      </p:sp>
      <p:sp>
        <p:nvSpPr>
          <p:cNvPr id="3079" name="Rectangle 7"/>
          <p:cNvSpPr>
            <a:spLocks noGrp="1" noChangeArrowheads="1"/>
          </p:cNvSpPr>
          <p:nvPr>
            <p:ph type="sldNum" sz="quarter" idx="5"/>
          </p:nvPr>
        </p:nvSpPr>
        <p:spPr bwMode="auto">
          <a:xfrm>
            <a:off x="5624513" y="6456363"/>
            <a:ext cx="4302125" cy="339725"/>
          </a:xfrm>
          <a:prstGeom prst="rect">
            <a:avLst/>
          </a:prstGeom>
          <a:noFill/>
          <a:ln w="9525">
            <a:noFill/>
            <a:miter lim="800000"/>
            <a:headEnd/>
            <a:tailEnd/>
          </a:ln>
          <a:effectLst/>
        </p:spPr>
        <p:txBody>
          <a:bodyPr vert="horz" wrap="square" lIns="91531" tIns="45766" rIns="91531" bIns="45766" numCol="1" anchor="b" anchorCtr="0" compatLnSpc="1">
            <a:prstTxWarp prst="textNoShape">
              <a:avLst/>
            </a:prstTxWarp>
          </a:bodyPr>
          <a:lstStyle>
            <a:lvl1pPr algn="r">
              <a:defRPr sz="1200"/>
            </a:lvl1pPr>
          </a:lstStyle>
          <a:p>
            <a:pPr>
              <a:defRPr/>
            </a:pPr>
            <a:fld id="{420819C6-249B-40EF-B03B-A63B6BF4DDE7}" type="slidenum">
              <a:rPr lang="en-GB"/>
              <a:pPr>
                <a:defRPr/>
              </a:pPr>
              <a:t>‹#›</a:t>
            </a:fld>
            <a:endParaRPr lang="en-GB"/>
          </a:p>
        </p:txBody>
      </p:sp>
    </p:spTree>
    <p:extLst>
      <p:ext uri="{BB962C8B-B14F-4D97-AF65-F5344CB8AC3E}">
        <p14:creationId xmlns:p14="http://schemas.microsoft.com/office/powerpoint/2010/main" val="63683477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Arial"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Arial"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440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D62EBE5-6B60-4CF6-9831-3E07910CAC13}" type="slidenum">
              <a:rPr lang="en-GB" altLang="en-US" smtClean="0"/>
              <a:pPr eaLnBrk="1" hangingPunct="1">
                <a:spcBef>
                  <a:spcPct val="0"/>
                </a:spcBef>
              </a:pPr>
              <a:t>1</a:t>
            </a:fld>
            <a:endParaRPr lang="en-GB" altLang="en-US" smtClean="0"/>
          </a:p>
        </p:txBody>
      </p:sp>
      <p:sp>
        <p:nvSpPr>
          <p:cNvPr id="44036" name="Rectangle 2"/>
          <p:cNvSpPr>
            <a:spLocks noGrp="1" noRot="1" noChangeAspect="1" noChangeArrowheads="1" noTextEdit="1"/>
          </p:cNvSpPr>
          <p:nvPr>
            <p:ph type="sldImg"/>
          </p:nvPr>
        </p:nvSpPr>
        <p:spPr bwMode="auto">
          <a:xfrm>
            <a:off x="3265488" y="509588"/>
            <a:ext cx="3400425" cy="2549525"/>
          </a:xfrm>
          <a:prstGeom prst="rect">
            <a:avLst/>
          </a:prstGeom>
          <a:solidFill>
            <a:srgbClr val="FFFFFF"/>
          </a:solidFill>
          <a:ln>
            <a:solidFill>
              <a:srgbClr val="000000"/>
            </a:solidFill>
            <a:miter lim="800000"/>
            <a:headEnd/>
            <a:tailEnd/>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3693" indent="-286036" eaLnBrk="0" hangingPunct="0">
              <a:defRPr sz="1600">
                <a:solidFill>
                  <a:schemeClr val="tx1"/>
                </a:solidFill>
                <a:latin typeface="Arial" charset="0"/>
              </a:defRPr>
            </a:lvl2pPr>
            <a:lvl3pPr marL="1144143" indent="-228829" eaLnBrk="0" hangingPunct="0">
              <a:defRPr sz="1600">
                <a:solidFill>
                  <a:schemeClr val="tx1"/>
                </a:solidFill>
                <a:latin typeface="Arial" charset="0"/>
              </a:defRPr>
            </a:lvl3pPr>
            <a:lvl4pPr marL="1601800" indent="-228829" eaLnBrk="0" hangingPunct="0">
              <a:defRPr sz="1600">
                <a:solidFill>
                  <a:schemeClr val="tx1"/>
                </a:solidFill>
                <a:latin typeface="Arial" charset="0"/>
              </a:defRPr>
            </a:lvl4pPr>
            <a:lvl5pPr marL="2059457" indent="-228829" eaLnBrk="0" hangingPunct="0">
              <a:defRPr sz="1600">
                <a:solidFill>
                  <a:schemeClr val="tx1"/>
                </a:solidFill>
                <a:latin typeface="Arial" charset="0"/>
              </a:defRPr>
            </a:lvl5pPr>
            <a:lvl6pPr marL="2517115" indent="-228829" eaLnBrk="0" fontAlgn="base" hangingPunct="0">
              <a:spcBef>
                <a:spcPct val="0"/>
              </a:spcBef>
              <a:spcAft>
                <a:spcPct val="0"/>
              </a:spcAft>
              <a:defRPr sz="1600">
                <a:solidFill>
                  <a:schemeClr val="tx1"/>
                </a:solidFill>
                <a:latin typeface="Arial" charset="0"/>
              </a:defRPr>
            </a:lvl6pPr>
            <a:lvl7pPr marL="2974772" indent="-228829" eaLnBrk="0" fontAlgn="base" hangingPunct="0">
              <a:spcBef>
                <a:spcPct val="0"/>
              </a:spcBef>
              <a:spcAft>
                <a:spcPct val="0"/>
              </a:spcAft>
              <a:defRPr sz="1600">
                <a:solidFill>
                  <a:schemeClr val="tx1"/>
                </a:solidFill>
                <a:latin typeface="Arial" charset="0"/>
              </a:defRPr>
            </a:lvl7pPr>
            <a:lvl8pPr marL="3432429" indent="-228829" eaLnBrk="0" fontAlgn="base" hangingPunct="0">
              <a:spcBef>
                <a:spcPct val="0"/>
              </a:spcBef>
              <a:spcAft>
                <a:spcPct val="0"/>
              </a:spcAft>
              <a:defRPr sz="1600">
                <a:solidFill>
                  <a:schemeClr val="tx1"/>
                </a:solidFill>
                <a:latin typeface="Arial" charset="0"/>
              </a:defRPr>
            </a:lvl8pPr>
            <a:lvl9pPr marL="3890086" indent="-228829" eaLnBrk="0" fontAlgn="base" hangingPunct="0">
              <a:spcBef>
                <a:spcPct val="0"/>
              </a:spcBef>
              <a:spcAft>
                <a:spcPct val="0"/>
              </a:spcAft>
              <a:defRPr sz="1600">
                <a:solidFill>
                  <a:schemeClr val="tx1"/>
                </a:solidFill>
                <a:latin typeface="Arial" charset="0"/>
              </a:defRPr>
            </a:lvl9pPr>
          </a:lstStyle>
          <a:p>
            <a:pPr eaLnBrk="1" hangingPunct="1"/>
            <a:r>
              <a:rPr lang="en-GB" altLang="zh-CN" sz="120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3693" indent="-286036" eaLnBrk="0" hangingPunct="0">
              <a:defRPr sz="1600">
                <a:solidFill>
                  <a:schemeClr val="tx1"/>
                </a:solidFill>
                <a:latin typeface="Arial" charset="0"/>
              </a:defRPr>
            </a:lvl2pPr>
            <a:lvl3pPr marL="1144143" indent="-228829" eaLnBrk="0" hangingPunct="0">
              <a:defRPr sz="1600">
                <a:solidFill>
                  <a:schemeClr val="tx1"/>
                </a:solidFill>
                <a:latin typeface="Arial" charset="0"/>
              </a:defRPr>
            </a:lvl3pPr>
            <a:lvl4pPr marL="1601800" indent="-228829" eaLnBrk="0" hangingPunct="0">
              <a:defRPr sz="1600">
                <a:solidFill>
                  <a:schemeClr val="tx1"/>
                </a:solidFill>
                <a:latin typeface="Arial" charset="0"/>
              </a:defRPr>
            </a:lvl4pPr>
            <a:lvl5pPr marL="2059457" indent="-228829" eaLnBrk="0" hangingPunct="0">
              <a:defRPr sz="1600">
                <a:solidFill>
                  <a:schemeClr val="tx1"/>
                </a:solidFill>
                <a:latin typeface="Arial" charset="0"/>
              </a:defRPr>
            </a:lvl5pPr>
            <a:lvl6pPr marL="2517115" indent="-228829" eaLnBrk="0" fontAlgn="base" hangingPunct="0">
              <a:spcBef>
                <a:spcPct val="0"/>
              </a:spcBef>
              <a:spcAft>
                <a:spcPct val="0"/>
              </a:spcAft>
              <a:defRPr sz="1600">
                <a:solidFill>
                  <a:schemeClr val="tx1"/>
                </a:solidFill>
                <a:latin typeface="Arial" charset="0"/>
              </a:defRPr>
            </a:lvl6pPr>
            <a:lvl7pPr marL="2974772" indent="-228829" eaLnBrk="0" fontAlgn="base" hangingPunct="0">
              <a:spcBef>
                <a:spcPct val="0"/>
              </a:spcBef>
              <a:spcAft>
                <a:spcPct val="0"/>
              </a:spcAft>
              <a:defRPr sz="1600">
                <a:solidFill>
                  <a:schemeClr val="tx1"/>
                </a:solidFill>
                <a:latin typeface="Arial" charset="0"/>
              </a:defRPr>
            </a:lvl7pPr>
            <a:lvl8pPr marL="3432429" indent="-228829" eaLnBrk="0" fontAlgn="base" hangingPunct="0">
              <a:spcBef>
                <a:spcPct val="0"/>
              </a:spcBef>
              <a:spcAft>
                <a:spcPct val="0"/>
              </a:spcAft>
              <a:defRPr sz="1600">
                <a:solidFill>
                  <a:schemeClr val="tx1"/>
                </a:solidFill>
                <a:latin typeface="Arial" charset="0"/>
              </a:defRPr>
            </a:lvl8pPr>
            <a:lvl9pPr marL="3890086" indent="-228829"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11</a:t>
            </a:fld>
            <a:endParaRPr lang="en-GB" altLang="zh-CN" sz="1200"/>
          </a:p>
        </p:txBody>
      </p:sp>
      <p:sp>
        <p:nvSpPr>
          <p:cNvPr id="67588"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992363" y="3228190"/>
            <a:ext cx="7943507" cy="305971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522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BE0B2B4-FAD4-41E1-8D04-6287E3AEB941}" type="slidenum">
              <a:rPr lang="en-GB" altLang="en-US" smtClean="0"/>
              <a:pPr eaLnBrk="1" hangingPunct="1">
                <a:spcBef>
                  <a:spcPct val="0"/>
                </a:spcBef>
              </a:pPr>
              <a:t>12</a:t>
            </a:fld>
            <a:endParaRPr lang="en-GB" altLang="en-US" smtClean="0"/>
          </a:p>
        </p:txBody>
      </p:sp>
      <p:sp>
        <p:nvSpPr>
          <p:cNvPr id="52228"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532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168CC11-53A9-44E2-8062-64887D87D306}" type="slidenum">
              <a:rPr lang="en-GB" altLang="en-US" smtClean="0"/>
              <a:pPr eaLnBrk="1" hangingPunct="1">
                <a:spcBef>
                  <a:spcPct val="0"/>
                </a:spcBef>
              </a:pPr>
              <a:t>13</a:t>
            </a:fld>
            <a:endParaRPr lang="en-GB" altLang="en-US" smtClean="0"/>
          </a:p>
        </p:txBody>
      </p:sp>
      <p:sp>
        <p:nvSpPr>
          <p:cNvPr id="53252"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542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738C2D9-52D5-4847-84FB-C9B328C98A49}" type="slidenum">
              <a:rPr lang="en-GB" altLang="en-US" smtClean="0"/>
              <a:pPr eaLnBrk="1" hangingPunct="1">
                <a:spcBef>
                  <a:spcPct val="0"/>
                </a:spcBef>
              </a:pPr>
              <a:t>14</a:t>
            </a:fld>
            <a:endParaRPr lang="en-GB" altLang="en-US" smtClean="0"/>
          </a:p>
        </p:txBody>
      </p:sp>
      <p:sp>
        <p:nvSpPr>
          <p:cNvPr id="54276"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552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27AC272-E1CB-4D5C-97DE-AEAADA61C8CC}" type="slidenum">
              <a:rPr lang="en-GB" altLang="en-US" smtClean="0"/>
              <a:pPr eaLnBrk="1" hangingPunct="1">
                <a:spcBef>
                  <a:spcPct val="0"/>
                </a:spcBef>
              </a:pPr>
              <a:t>15</a:t>
            </a:fld>
            <a:endParaRPr lang="en-GB" altLang="en-US" smtClean="0"/>
          </a:p>
        </p:txBody>
      </p:sp>
      <p:sp>
        <p:nvSpPr>
          <p:cNvPr id="55300"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563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679818D-416B-4473-B715-8E2EE7E22DFA}" type="slidenum">
              <a:rPr lang="en-GB" altLang="en-US" smtClean="0"/>
              <a:pPr eaLnBrk="1" hangingPunct="1">
                <a:spcBef>
                  <a:spcPct val="0"/>
                </a:spcBef>
              </a:pPr>
              <a:t>16</a:t>
            </a:fld>
            <a:endParaRPr lang="en-GB" altLang="en-US" smtClean="0"/>
          </a:p>
        </p:txBody>
      </p:sp>
      <p:sp>
        <p:nvSpPr>
          <p:cNvPr id="56324"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573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39FA8CE-B04B-45E1-93FB-A24EFACE8EF9}" type="slidenum">
              <a:rPr lang="en-GB" altLang="en-US" smtClean="0"/>
              <a:pPr eaLnBrk="1" hangingPunct="1">
                <a:spcBef>
                  <a:spcPct val="0"/>
                </a:spcBef>
              </a:pPr>
              <a:t>17</a:t>
            </a:fld>
            <a:endParaRPr lang="en-GB" altLang="en-US" smtClean="0"/>
          </a:p>
        </p:txBody>
      </p:sp>
      <p:sp>
        <p:nvSpPr>
          <p:cNvPr id="57348"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3693" indent="-286036" eaLnBrk="0" hangingPunct="0">
              <a:defRPr sz="1600">
                <a:solidFill>
                  <a:schemeClr val="tx1"/>
                </a:solidFill>
                <a:latin typeface="Arial" charset="0"/>
              </a:defRPr>
            </a:lvl2pPr>
            <a:lvl3pPr marL="1144143" indent="-228829" eaLnBrk="0" hangingPunct="0">
              <a:defRPr sz="1600">
                <a:solidFill>
                  <a:schemeClr val="tx1"/>
                </a:solidFill>
                <a:latin typeface="Arial" charset="0"/>
              </a:defRPr>
            </a:lvl3pPr>
            <a:lvl4pPr marL="1601800" indent="-228829" eaLnBrk="0" hangingPunct="0">
              <a:defRPr sz="1600">
                <a:solidFill>
                  <a:schemeClr val="tx1"/>
                </a:solidFill>
                <a:latin typeface="Arial" charset="0"/>
              </a:defRPr>
            </a:lvl4pPr>
            <a:lvl5pPr marL="2059457" indent="-228829" eaLnBrk="0" hangingPunct="0">
              <a:defRPr sz="1600">
                <a:solidFill>
                  <a:schemeClr val="tx1"/>
                </a:solidFill>
                <a:latin typeface="Arial" charset="0"/>
              </a:defRPr>
            </a:lvl5pPr>
            <a:lvl6pPr marL="2517115" indent="-228829" eaLnBrk="0" fontAlgn="base" hangingPunct="0">
              <a:spcBef>
                <a:spcPct val="0"/>
              </a:spcBef>
              <a:spcAft>
                <a:spcPct val="0"/>
              </a:spcAft>
              <a:defRPr sz="1600">
                <a:solidFill>
                  <a:schemeClr val="tx1"/>
                </a:solidFill>
                <a:latin typeface="Arial" charset="0"/>
              </a:defRPr>
            </a:lvl6pPr>
            <a:lvl7pPr marL="2974772" indent="-228829" eaLnBrk="0" fontAlgn="base" hangingPunct="0">
              <a:spcBef>
                <a:spcPct val="0"/>
              </a:spcBef>
              <a:spcAft>
                <a:spcPct val="0"/>
              </a:spcAft>
              <a:defRPr sz="1600">
                <a:solidFill>
                  <a:schemeClr val="tx1"/>
                </a:solidFill>
                <a:latin typeface="Arial" charset="0"/>
              </a:defRPr>
            </a:lvl7pPr>
            <a:lvl8pPr marL="3432429" indent="-228829" eaLnBrk="0" fontAlgn="base" hangingPunct="0">
              <a:spcBef>
                <a:spcPct val="0"/>
              </a:spcBef>
              <a:spcAft>
                <a:spcPct val="0"/>
              </a:spcAft>
              <a:defRPr sz="1600">
                <a:solidFill>
                  <a:schemeClr val="tx1"/>
                </a:solidFill>
                <a:latin typeface="Arial" charset="0"/>
              </a:defRPr>
            </a:lvl8pPr>
            <a:lvl9pPr marL="3890086" indent="-228829" eaLnBrk="0" fontAlgn="base" hangingPunct="0">
              <a:spcBef>
                <a:spcPct val="0"/>
              </a:spcBef>
              <a:spcAft>
                <a:spcPct val="0"/>
              </a:spcAft>
              <a:defRPr sz="1600">
                <a:solidFill>
                  <a:schemeClr val="tx1"/>
                </a:solidFill>
                <a:latin typeface="Arial" charset="0"/>
              </a:defRPr>
            </a:lvl9pPr>
          </a:lstStyle>
          <a:p>
            <a:pPr eaLnBrk="1" hangingPunct="1"/>
            <a:r>
              <a:rPr lang="en-GB" altLang="zh-CN" sz="120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3693" indent="-286036" eaLnBrk="0" hangingPunct="0">
              <a:defRPr sz="1600">
                <a:solidFill>
                  <a:schemeClr val="tx1"/>
                </a:solidFill>
                <a:latin typeface="Arial" charset="0"/>
              </a:defRPr>
            </a:lvl2pPr>
            <a:lvl3pPr marL="1144143" indent="-228829" eaLnBrk="0" hangingPunct="0">
              <a:defRPr sz="1600">
                <a:solidFill>
                  <a:schemeClr val="tx1"/>
                </a:solidFill>
                <a:latin typeface="Arial" charset="0"/>
              </a:defRPr>
            </a:lvl3pPr>
            <a:lvl4pPr marL="1601800" indent="-228829" eaLnBrk="0" hangingPunct="0">
              <a:defRPr sz="1600">
                <a:solidFill>
                  <a:schemeClr val="tx1"/>
                </a:solidFill>
                <a:latin typeface="Arial" charset="0"/>
              </a:defRPr>
            </a:lvl4pPr>
            <a:lvl5pPr marL="2059457" indent="-228829" eaLnBrk="0" hangingPunct="0">
              <a:defRPr sz="1600">
                <a:solidFill>
                  <a:schemeClr val="tx1"/>
                </a:solidFill>
                <a:latin typeface="Arial" charset="0"/>
              </a:defRPr>
            </a:lvl5pPr>
            <a:lvl6pPr marL="2517115" indent="-228829" eaLnBrk="0" fontAlgn="base" hangingPunct="0">
              <a:spcBef>
                <a:spcPct val="0"/>
              </a:spcBef>
              <a:spcAft>
                <a:spcPct val="0"/>
              </a:spcAft>
              <a:defRPr sz="1600">
                <a:solidFill>
                  <a:schemeClr val="tx1"/>
                </a:solidFill>
                <a:latin typeface="Arial" charset="0"/>
              </a:defRPr>
            </a:lvl6pPr>
            <a:lvl7pPr marL="2974772" indent="-228829" eaLnBrk="0" fontAlgn="base" hangingPunct="0">
              <a:spcBef>
                <a:spcPct val="0"/>
              </a:spcBef>
              <a:spcAft>
                <a:spcPct val="0"/>
              </a:spcAft>
              <a:defRPr sz="1600">
                <a:solidFill>
                  <a:schemeClr val="tx1"/>
                </a:solidFill>
                <a:latin typeface="Arial" charset="0"/>
              </a:defRPr>
            </a:lvl7pPr>
            <a:lvl8pPr marL="3432429" indent="-228829" eaLnBrk="0" fontAlgn="base" hangingPunct="0">
              <a:spcBef>
                <a:spcPct val="0"/>
              </a:spcBef>
              <a:spcAft>
                <a:spcPct val="0"/>
              </a:spcAft>
              <a:defRPr sz="1600">
                <a:solidFill>
                  <a:schemeClr val="tx1"/>
                </a:solidFill>
                <a:latin typeface="Arial" charset="0"/>
              </a:defRPr>
            </a:lvl8pPr>
            <a:lvl9pPr marL="3890086" indent="-228829"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18</a:t>
            </a:fld>
            <a:endParaRPr lang="en-GB" altLang="zh-CN" sz="1200"/>
          </a:p>
        </p:txBody>
      </p:sp>
      <p:sp>
        <p:nvSpPr>
          <p:cNvPr id="67588"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992363" y="3228190"/>
            <a:ext cx="7943507" cy="305971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583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34875E1-6381-4FBF-A00A-ECC580884560}" type="slidenum">
              <a:rPr lang="en-GB" altLang="en-US" smtClean="0"/>
              <a:pPr eaLnBrk="1" hangingPunct="1">
                <a:spcBef>
                  <a:spcPct val="0"/>
                </a:spcBef>
              </a:pPr>
              <a:t>19</a:t>
            </a:fld>
            <a:endParaRPr lang="en-GB" altLang="en-US" smtClean="0"/>
          </a:p>
        </p:txBody>
      </p:sp>
      <p:sp>
        <p:nvSpPr>
          <p:cNvPr id="58372"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593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597EE2A3-BD0C-4D23-90A7-3AAEFA288426}" type="slidenum">
              <a:rPr lang="en-GB" altLang="en-US" smtClean="0"/>
              <a:pPr eaLnBrk="1" hangingPunct="1">
                <a:spcBef>
                  <a:spcPct val="0"/>
                </a:spcBef>
              </a:pPr>
              <a:t>20</a:t>
            </a:fld>
            <a:endParaRPr lang="en-GB" altLang="en-US" smtClean="0"/>
          </a:p>
        </p:txBody>
      </p:sp>
      <p:sp>
        <p:nvSpPr>
          <p:cNvPr id="59396"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3693" indent="-286036" eaLnBrk="0" hangingPunct="0">
              <a:defRPr sz="1600">
                <a:solidFill>
                  <a:schemeClr val="tx1"/>
                </a:solidFill>
                <a:latin typeface="Arial" charset="0"/>
              </a:defRPr>
            </a:lvl2pPr>
            <a:lvl3pPr marL="1144143" indent="-228829" eaLnBrk="0" hangingPunct="0">
              <a:defRPr sz="1600">
                <a:solidFill>
                  <a:schemeClr val="tx1"/>
                </a:solidFill>
                <a:latin typeface="Arial" charset="0"/>
              </a:defRPr>
            </a:lvl3pPr>
            <a:lvl4pPr marL="1601800" indent="-228829" eaLnBrk="0" hangingPunct="0">
              <a:defRPr sz="1600">
                <a:solidFill>
                  <a:schemeClr val="tx1"/>
                </a:solidFill>
                <a:latin typeface="Arial" charset="0"/>
              </a:defRPr>
            </a:lvl4pPr>
            <a:lvl5pPr marL="2059457" indent="-228829" eaLnBrk="0" hangingPunct="0">
              <a:defRPr sz="1600">
                <a:solidFill>
                  <a:schemeClr val="tx1"/>
                </a:solidFill>
                <a:latin typeface="Arial" charset="0"/>
              </a:defRPr>
            </a:lvl5pPr>
            <a:lvl6pPr marL="2517115" indent="-228829" eaLnBrk="0" fontAlgn="base" hangingPunct="0">
              <a:spcBef>
                <a:spcPct val="0"/>
              </a:spcBef>
              <a:spcAft>
                <a:spcPct val="0"/>
              </a:spcAft>
              <a:defRPr sz="1600">
                <a:solidFill>
                  <a:schemeClr val="tx1"/>
                </a:solidFill>
                <a:latin typeface="Arial" charset="0"/>
              </a:defRPr>
            </a:lvl6pPr>
            <a:lvl7pPr marL="2974772" indent="-228829" eaLnBrk="0" fontAlgn="base" hangingPunct="0">
              <a:spcBef>
                <a:spcPct val="0"/>
              </a:spcBef>
              <a:spcAft>
                <a:spcPct val="0"/>
              </a:spcAft>
              <a:defRPr sz="1600">
                <a:solidFill>
                  <a:schemeClr val="tx1"/>
                </a:solidFill>
                <a:latin typeface="Arial" charset="0"/>
              </a:defRPr>
            </a:lvl7pPr>
            <a:lvl8pPr marL="3432429" indent="-228829" eaLnBrk="0" fontAlgn="base" hangingPunct="0">
              <a:spcBef>
                <a:spcPct val="0"/>
              </a:spcBef>
              <a:spcAft>
                <a:spcPct val="0"/>
              </a:spcAft>
              <a:defRPr sz="1600">
                <a:solidFill>
                  <a:schemeClr val="tx1"/>
                </a:solidFill>
                <a:latin typeface="Arial" charset="0"/>
              </a:defRPr>
            </a:lvl8pPr>
            <a:lvl9pPr marL="3890086" indent="-228829" eaLnBrk="0" fontAlgn="base" hangingPunct="0">
              <a:spcBef>
                <a:spcPct val="0"/>
              </a:spcBef>
              <a:spcAft>
                <a:spcPct val="0"/>
              </a:spcAft>
              <a:defRPr sz="1600">
                <a:solidFill>
                  <a:schemeClr val="tx1"/>
                </a:solidFill>
                <a:latin typeface="Arial" charset="0"/>
              </a:defRPr>
            </a:lvl9pPr>
          </a:lstStyle>
          <a:p>
            <a:pPr eaLnBrk="1" hangingPunct="1"/>
            <a:r>
              <a:rPr lang="en-GB" altLang="zh-CN" sz="120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3693" indent="-286036" eaLnBrk="0" hangingPunct="0">
              <a:defRPr sz="1600">
                <a:solidFill>
                  <a:schemeClr val="tx1"/>
                </a:solidFill>
                <a:latin typeface="Arial" charset="0"/>
              </a:defRPr>
            </a:lvl2pPr>
            <a:lvl3pPr marL="1144143" indent="-228829" eaLnBrk="0" hangingPunct="0">
              <a:defRPr sz="1600">
                <a:solidFill>
                  <a:schemeClr val="tx1"/>
                </a:solidFill>
                <a:latin typeface="Arial" charset="0"/>
              </a:defRPr>
            </a:lvl3pPr>
            <a:lvl4pPr marL="1601800" indent="-228829" eaLnBrk="0" hangingPunct="0">
              <a:defRPr sz="1600">
                <a:solidFill>
                  <a:schemeClr val="tx1"/>
                </a:solidFill>
                <a:latin typeface="Arial" charset="0"/>
              </a:defRPr>
            </a:lvl4pPr>
            <a:lvl5pPr marL="2059457" indent="-228829" eaLnBrk="0" hangingPunct="0">
              <a:defRPr sz="1600">
                <a:solidFill>
                  <a:schemeClr val="tx1"/>
                </a:solidFill>
                <a:latin typeface="Arial" charset="0"/>
              </a:defRPr>
            </a:lvl5pPr>
            <a:lvl6pPr marL="2517115" indent="-228829" eaLnBrk="0" fontAlgn="base" hangingPunct="0">
              <a:spcBef>
                <a:spcPct val="0"/>
              </a:spcBef>
              <a:spcAft>
                <a:spcPct val="0"/>
              </a:spcAft>
              <a:defRPr sz="1600">
                <a:solidFill>
                  <a:schemeClr val="tx1"/>
                </a:solidFill>
                <a:latin typeface="Arial" charset="0"/>
              </a:defRPr>
            </a:lvl6pPr>
            <a:lvl7pPr marL="2974772" indent="-228829" eaLnBrk="0" fontAlgn="base" hangingPunct="0">
              <a:spcBef>
                <a:spcPct val="0"/>
              </a:spcBef>
              <a:spcAft>
                <a:spcPct val="0"/>
              </a:spcAft>
              <a:defRPr sz="1600">
                <a:solidFill>
                  <a:schemeClr val="tx1"/>
                </a:solidFill>
                <a:latin typeface="Arial" charset="0"/>
              </a:defRPr>
            </a:lvl7pPr>
            <a:lvl8pPr marL="3432429" indent="-228829" eaLnBrk="0" fontAlgn="base" hangingPunct="0">
              <a:spcBef>
                <a:spcPct val="0"/>
              </a:spcBef>
              <a:spcAft>
                <a:spcPct val="0"/>
              </a:spcAft>
              <a:defRPr sz="1600">
                <a:solidFill>
                  <a:schemeClr val="tx1"/>
                </a:solidFill>
                <a:latin typeface="Arial" charset="0"/>
              </a:defRPr>
            </a:lvl8pPr>
            <a:lvl9pPr marL="3890086" indent="-228829"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2</a:t>
            </a:fld>
            <a:endParaRPr lang="en-GB" altLang="zh-CN" sz="1200"/>
          </a:p>
        </p:txBody>
      </p:sp>
      <p:sp>
        <p:nvSpPr>
          <p:cNvPr id="67588"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992363" y="3228190"/>
            <a:ext cx="7943507" cy="305971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604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D9AF49E-D892-4AF5-9062-23FD6514C4CD}" type="slidenum">
              <a:rPr lang="en-GB" altLang="en-US" smtClean="0"/>
              <a:pPr eaLnBrk="1" hangingPunct="1">
                <a:spcBef>
                  <a:spcPct val="0"/>
                </a:spcBef>
              </a:pPr>
              <a:t>21</a:t>
            </a:fld>
            <a:endParaRPr lang="en-GB" altLang="en-US" smtClean="0"/>
          </a:p>
        </p:txBody>
      </p:sp>
      <p:sp>
        <p:nvSpPr>
          <p:cNvPr id="60420"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614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FE2FD7D-BBBF-4B75-BC92-BDB2A81E5002}" type="slidenum">
              <a:rPr lang="en-GB" altLang="en-US" smtClean="0"/>
              <a:pPr eaLnBrk="1" hangingPunct="1">
                <a:spcBef>
                  <a:spcPct val="0"/>
                </a:spcBef>
              </a:pPr>
              <a:t>22</a:t>
            </a:fld>
            <a:endParaRPr lang="en-GB" altLang="en-US" smtClean="0"/>
          </a:p>
        </p:txBody>
      </p:sp>
      <p:sp>
        <p:nvSpPr>
          <p:cNvPr id="61444"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624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C6B0C2A-9116-4D3F-AA1B-200719412EFF}" type="slidenum">
              <a:rPr lang="en-GB" altLang="en-US" smtClean="0"/>
              <a:pPr eaLnBrk="1" hangingPunct="1">
                <a:spcBef>
                  <a:spcPct val="0"/>
                </a:spcBef>
              </a:pPr>
              <a:t>23</a:t>
            </a:fld>
            <a:endParaRPr lang="en-GB" altLang="en-US" smtClean="0"/>
          </a:p>
        </p:txBody>
      </p:sp>
      <p:sp>
        <p:nvSpPr>
          <p:cNvPr id="62468"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634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112AF16-1FAC-4887-BCAA-1AF9AC0C297F}" type="slidenum">
              <a:rPr lang="en-GB" altLang="en-US" smtClean="0"/>
              <a:pPr eaLnBrk="1" hangingPunct="1">
                <a:spcBef>
                  <a:spcPct val="0"/>
                </a:spcBef>
              </a:pPr>
              <a:t>24</a:t>
            </a:fld>
            <a:endParaRPr lang="en-GB" altLang="en-US" smtClean="0"/>
          </a:p>
        </p:txBody>
      </p:sp>
      <p:sp>
        <p:nvSpPr>
          <p:cNvPr id="63492"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645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1C8E311-B0F6-4D8B-9F2C-0C91EC675AE9}" type="slidenum">
              <a:rPr lang="en-GB" altLang="en-US" smtClean="0"/>
              <a:pPr eaLnBrk="1" hangingPunct="1">
                <a:spcBef>
                  <a:spcPct val="0"/>
                </a:spcBef>
              </a:pPr>
              <a:t>25</a:t>
            </a:fld>
            <a:endParaRPr lang="en-GB" altLang="en-US" smtClean="0"/>
          </a:p>
        </p:txBody>
      </p:sp>
      <p:sp>
        <p:nvSpPr>
          <p:cNvPr id="64516"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3693" indent="-286036" eaLnBrk="0" hangingPunct="0">
              <a:defRPr sz="1600">
                <a:solidFill>
                  <a:schemeClr val="tx1"/>
                </a:solidFill>
                <a:latin typeface="Arial" charset="0"/>
              </a:defRPr>
            </a:lvl2pPr>
            <a:lvl3pPr marL="1144143" indent="-228829" eaLnBrk="0" hangingPunct="0">
              <a:defRPr sz="1600">
                <a:solidFill>
                  <a:schemeClr val="tx1"/>
                </a:solidFill>
                <a:latin typeface="Arial" charset="0"/>
              </a:defRPr>
            </a:lvl3pPr>
            <a:lvl4pPr marL="1601800" indent="-228829" eaLnBrk="0" hangingPunct="0">
              <a:defRPr sz="1600">
                <a:solidFill>
                  <a:schemeClr val="tx1"/>
                </a:solidFill>
                <a:latin typeface="Arial" charset="0"/>
              </a:defRPr>
            </a:lvl4pPr>
            <a:lvl5pPr marL="2059457" indent="-228829" eaLnBrk="0" hangingPunct="0">
              <a:defRPr sz="1600">
                <a:solidFill>
                  <a:schemeClr val="tx1"/>
                </a:solidFill>
                <a:latin typeface="Arial" charset="0"/>
              </a:defRPr>
            </a:lvl5pPr>
            <a:lvl6pPr marL="2517115" indent="-228829" eaLnBrk="0" fontAlgn="base" hangingPunct="0">
              <a:spcBef>
                <a:spcPct val="0"/>
              </a:spcBef>
              <a:spcAft>
                <a:spcPct val="0"/>
              </a:spcAft>
              <a:defRPr sz="1600">
                <a:solidFill>
                  <a:schemeClr val="tx1"/>
                </a:solidFill>
                <a:latin typeface="Arial" charset="0"/>
              </a:defRPr>
            </a:lvl6pPr>
            <a:lvl7pPr marL="2974772" indent="-228829" eaLnBrk="0" fontAlgn="base" hangingPunct="0">
              <a:spcBef>
                <a:spcPct val="0"/>
              </a:spcBef>
              <a:spcAft>
                <a:spcPct val="0"/>
              </a:spcAft>
              <a:defRPr sz="1600">
                <a:solidFill>
                  <a:schemeClr val="tx1"/>
                </a:solidFill>
                <a:latin typeface="Arial" charset="0"/>
              </a:defRPr>
            </a:lvl7pPr>
            <a:lvl8pPr marL="3432429" indent="-228829" eaLnBrk="0" fontAlgn="base" hangingPunct="0">
              <a:spcBef>
                <a:spcPct val="0"/>
              </a:spcBef>
              <a:spcAft>
                <a:spcPct val="0"/>
              </a:spcAft>
              <a:defRPr sz="1600">
                <a:solidFill>
                  <a:schemeClr val="tx1"/>
                </a:solidFill>
                <a:latin typeface="Arial" charset="0"/>
              </a:defRPr>
            </a:lvl8pPr>
            <a:lvl9pPr marL="3890086" indent="-228829" eaLnBrk="0" fontAlgn="base" hangingPunct="0">
              <a:spcBef>
                <a:spcPct val="0"/>
              </a:spcBef>
              <a:spcAft>
                <a:spcPct val="0"/>
              </a:spcAft>
              <a:defRPr sz="1600">
                <a:solidFill>
                  <a:schemeClr val="tx1"/>
                </a:solidFill>
                <a:latin typeface="Arial" charset="0"/>
              </a:defRPr>
            </a:lvl9pPr>
          </a:lstStyle>
          <a:p>
            <a:pPr eaLnBrk="1" hangingPunct="1"/>
            <a:r>
              <a:rPr lang="en-GB" altLang="zh-CN" sz="120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3693" indent="-286036" eaLnBrk="0" hangingPunct="0">
              <a:defRPr sz="1600">
                <a:solidFill>
                  <a:schemeClr val="tx1"/>
                </a:solidFill>
                <a:latin typeface="Arial" charset="0"/>
              </a:defRPr>
            </a:lvl2pPr>
            <a:lvl3pPr marL="1144143" indent="-228829" eaLnBrk="0" hangingPunct="0">
              <a:defRPr sz="1600">
                <a:solidFill>
                  <a:schemeClr val="tx1"/>
                </a:solidFill>
                <a:latin typeface="Arial" charset="0"/>
              </a:defRPr>
            </a:lvl3pPr>
            <a:lvl4pPr marL="1601800" indent="-228829" eaLnBrk="0" hangingPunct="0">
              <a:defRPr sz="1600">
                <a:solidFill>
                  <a:schemeClr val="tx1"/>
                </a:solidFill>
                <a:latin typeface="Arial" charset="0"/>
              </a:defRPr>
            </a:lvl4pPr>
            <a:lvl5pPr marL="2059457" indent="-228829" eaLnBrk="0" hangingPunct="0">
              <a:defRPr sz="1600">
                <a:solidFill>
                  <a:schemeClr val="tx1"/>
                </a:solidFill>
                <a:latin typeface="Arial" charset="0"/>
              </a:defRPr>
            </a:lvl5pPr>
            <a:lvl6pPr marL="2517115" indent="-228829" eaLnBrk="0" fontAlgn="base" hangingPunct="0">
              <a:spcBef>
                <a:spcPct val="0"/>
              </a:spcBef>
              <a:spcAft>
                <a:spcPct val="0"/>
              </a:spcAft>
              <a:defRPr sz="1600">
                <a:solidFill>
                  <a:schemeClr val="tx1"/>
                </a:solidFill>
                <a:latin typeface="Arial" charset="0"/>
              </a:defRPr>
            </a:lvl6pPr>
            <a:lvl7pPr marL="2974772" indent="-228829" eaLnBrk="0" fontAlgn="base" hangingPunct="0">
              <a:spcBef>
                <a:spcPct val="0"/>
              </a:spcBef>
              <a:spcAft>
                <a:spcPct val="0"/>
              </a:spcAft>
              <a:defRPr sz="1600">
                <a:solidFill>
                  <a:schemeClr val="tx1"/>
                </a:solidFill>
                <a:latin typeface="Arial" charset="0"/>
              </a:defRPr>
            </a:lvl7pPr>
            <a:lvl8pPr marL="3432429" indent="-228829" eaLnBrk="0" fontAlgn="base" hangingPunct="0">
              <a:spcBef>
                <a:spcPct val="0"/>
              </a:spcBef>
              <a:spcAft>
                <a:spcPct val="0"/>
              </a:spcAft>
              <a:defRPr sz="1600">
                <a:solidFill>
                  <a:schemeClr val="tx1"/>
                </a:solidFill>
                <a:latin typeface="Arial" charset="0"/>
              </a:defRPr>
            </a:lvl8pPr>
            <a:lvl9pPr marL="3890086" indent="-228829"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26</a:t>
            </a:fld>
            <a:endParaRPr lang="en-GB" altLang="zh-CN" sz="1200"/>
          </a:p>
        </p:txBody>
      </p:sp>
      <p:sp>
        <p:nvSpPr>
          <p:cNvPr id="67588"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992363" y="3228190"/>
            <a:ext cx="7943507" cy="305971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655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B6484D7-9EF2-45BA-8D3B-9F37783DD6A6}" type="slidenum">
              <a:rPr lang="en-GB" altLang="en-US" smtClean="0"/>
              <a:pPr eaLnBrk="1" hangingPunct="1">
                <a:spcBef>
                  <a:spcPct val="0"/>
                </a:spcBef>
              </a:pPr>
              <a:t>27</a:t>
            </a:fld>
            <a:endParaRPr lang="en-GB" altLang="en-US" smtClean="0"/>
          </a:p>
        </p:txBody>
      </p:sp>
      <p:sp>
        <p:nvSpPr>
          <p:cNvPr id="65540"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665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5F3D87D9-1ECD-433F-A0F4-ABB6AE2AC408}" type="slidenum">
              <a:rPr lang="en-GB" altLang="en-US" smtClean="0"/>
              <a:pPr eaLnBrk="1" hangingPunct="1">
                <a:spcBef>
                  <a:spcPct val="0"/>
                </a:spcBef>
              </a:pPr>
              <a:t>28</a:t>
            </a:fld>
            <a:endParaRPr lang="en-GB" altLang="en-US" smtClean="0"/>
          </a:p>
        </p:txBody>
      </p:sp>
      <p:sp>
        <p:nvSpPr>
          <p:cNvPr id="66564"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78AA803-C68B-4661-BF05-E95A096272D3}" type="slidenum">
              <a:rPr lang="en-GB" altLang="en-US" smtClean="0"/>
              <a:pPr eaLnBrk="1" hangingPunct="1">
                <a:spcBef>
                  <a:spcPct val="0"/>
                </a:spcBef>
              </a:pPr>
              <a:t>29</a:t>
            </a:fld>
            <a:endParaRPr lang="en-GB" altLang="en-US" smtClean="0"/>
          </a:p>
        </p:txBody>
      </p:sp>
      <p:sp>
        <p:nvSpPr>
          <p:cNvPr id="67588"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686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2D22A11-B53A-49B6-AE78-B8F392B70353}" type="slidenum">
              <a:rPr lang="en-GB" altLang="en-US" smtClean="0"/>
              <a:pPr eaLnBrk="1" hangingPunct="1">
                <a:spcBef>
                  <a:spcPct val="0"/>
                </a:spcBef>
              </a:pPr>
              <a:t>30</a:t>
            </a:fld>
            <a:endParaRPr lang="en-GB" altLang="en-US" smtClean="0"/>
          </a:p>
        </p:txBody>
      </p:sp>
      <p:sp>
        <p:nvSpPr>
          <p:cNvPr id="68612"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1B20015-A4A0-4109-B505-5918D5DB5113}" type="slidenum">
              <a:rPr lang="en-GB" altLang="en-US" smtClean="0"/>
              <a:pPr eaLnBrk="1" hangingPunct="1">
                <a:spcBef>
                  <a:spcPct val="0"/>
                </a:spcBef>
              </a:pPr>
              <a:t>3</a:t>
            </a:fld>
            <a:endParaRPr lang="en-GB" altLang="en-US" smtClean="0"/>
          </a:p>
        </p:txBody>
      </p:sp>
      <p:sp>
        <p:nvSpPr>
          <p:cNvPr id="45060"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696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953C33F-CCEA-4C38-951F-114EE0B75469}" type="slidenum">
              <a:rPr lang="en-GB" altLang="en-US" smtClean="0"/>
              <a:pPr eaLnBrk="1" hangingPunct="1">
                <a:spcBef>
                  <a:spcPct val="0"/>
                </a:spcBef>
              </a:pPr>
              <a:t>31</a:t>
            </a:fld>
            <a:endParaRPr lang="en-GB" altLang="en-US" smtClean="0"/>
          </a:p>
        </p:txBody>
      </p:sp>
      <p:sp>
        <p:nvSpPr>
          <p:cNvPr id="69636"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706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5D51C5C-B3F9-4718-9464-9FD96617665C}" type="slidenum">
              <a:rPr lang="en-GB" altLang="en-US" smtClean="0"/>
              <a:pPr eaLnBrk="1" hangingPunct="1">
                <a:spcBef>
                  <a:spcPct val="0"/>
                </a:spcBef>
              </a:pPr>
              <a:t>32</a:t>
            </a:fld>
            <a:endParaRPr lang="en-GB" altLang="en-US" smtClean="0"/>
          </a:p>
        </p:txBody>
      </p:sp>
      <p:sp>
        <p:nvSpPr>
          <p:cNvPr id="70660"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716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EB231EE-E98C-4669-BF35-6D3976517478}" type="slidenum">
              <a:rPr lang="en-GB" altLang="en-US" smtClean="0"/>
              <a:pPr eaLnBrk="1" hangingPunct="1">
                <a:spcBef>
                  <a:spcPct val="0"/>
                </a:spcBef>
              </a:pPr>
              <a:t>33</a:t>
            </a:fld>
            <a:endParaRPr lang="en-GB" altLang="en-US" smtClean="0"/>
          </a:p>
        </p:txBody>
      </p:sp>
      <p:sp>
        <p:nvSpPr>
          <p:cNvPr id="71684"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3693" indent="-286036" eaLnBrk="0" hangingPunct="0">
              <a:defRPr sz="1600">
                <a:solidFill>
                  <a:schemeClr val="tx1"/>
                </a:solidFill>
                <a:latin typeface="Arial" charset="0"/>
              </a:defRPr>
            </a:lvl2pPr>
            <a:lvl3pPr marL="1144143" indent="-228829" eaLnBrk="0" hangingPunct="0">
              <a:defRPr sz="1600">
                <a:solidFill>
                  <a:schemeClr val="tx1"/>
                </a:solidFill>
                <a:latin typeface="Arial" charset="0"/>
              </a:defRPr>
            </a:lvl3pPr>
            <a:lvl4pPr marL="1601800" indent="-228829" eaLnBrk="0" hangingPunct="0">
              <a:defRPr sz="1600">
                <a:solidFill>
                  <a:schemeClr val="tx1"/>
                </a:solidFill>
                <a:latin typeface="Arial" charset="0"/>
              </a:defRPr>
            </a:lvl4pPr>
            <a:lvl5pPr marL="2059457" indent="-228829" eaLnBrk="0" hangingPunct="0">
              <a:defRPr sz="1600">
                <a:solidFill>
                  <a:schemeClr val="tx1"/>
                </a:solidFill>
                <a:latin typeface="Arial" charset="0"/>
              </a:defRPr>
            </a:lvl5pPr>
            <a:lvl6pPr marL="2517115" indent="-228829" eaLnBrk="0" fontAlgn="base" hangingPunct="0">
              <a:spcBef>
                <a:spcPct val="0"/>
              </a:spcBef>
              <a:spcAft>
                <a:spcPct val="0"/>
              </a:spcAft>
              <a:defRPr sz="1600">
                <a:solidFill>
                  <a:schemeClr val="tx1"/>
                </a:solidFill>
                <a:latin typeface="Arial" charset="0"/>
              </a:defRPr>
            </a:lvl6pPr>
            <a:lvl7pPr marL="2974772" indent="-228829" eaLnBrk="0" fontAlgn="base" hangingPunct="0">
              <a:spcBef>
                <a:spcPct val="0"/>
              </a:spcBef>
              <a:spcAft>
                <a:spcPct val="0"/>
              </a:spcAft>
              <a:defRPr sz="1600">
                <a:solidFill>
                  <a:schemeClr val="tx1"/>
                </a:solidFill>
                <a:latin typeface="Arial" charset="0"/>
              </a:defRPr>
            </a:lvl7pPr>
            <a:lvl8pPr marL="3432429" indent="-228829" eaLnBrk="0" fontAlgn="base" hangingPunct="0">
              <a:spcBef>
                <a:spcPct val="0"/>
              </a:spcBef>
              <a:spcAft>
                <a:spcPct val="0"/>
              </a:spcAft>
              <a:defRPr sz="1600">
                <a:solidFill>
                  <a:schemeClr val="tx1"/>
                </a:solidFill>
                <a:latin typeface="Arial" charset="0"/>
              </a:defRPr>
            </a:lvl8pPr>
            <a:lvl9pPr marL="3890086" indent="-228829" eaLnBrk="0" fontAlgn="base" hangingPunct="0">
              <a:spcBef>
                <a:spcPct val="0"/>
              </a:spcBef>
              <a:spcAft>
                <a:spcPct val="0"/>
              </a:spcAft>
              <a:defRPr sz="1600">
                <a:solidFill>
                  <a:schemeClr val="tx1"/>
                </a:solidFill>
                <a:latin typeface="Arial" charset="0"/>
              </a:defRPr>
            </a:lvl9pPr>
          </a:lstStyle>
          <a:p>
            <a:pPr eaLnBrk="1" hangingPunct="1"/>
            <a:r>
              <a:rPr lang="en-GB" altLang="zh-CN" sz="120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3693" indent="-286036" eaLnBrk="0" hangingPunct="0">
              <a:defRPr sz="1600">
                <a:solidFill>
                  <a:schemeClr val="tx1"/>
                </a:solidFill>
                <a:latin typeface="Arial" charset="0"/>
              </a:defRPr>
            </a:lvl2pPr>
            <a:lvl3pPr marL="1144143" indent="-228829" eaLnBrk="0" hangingPunct="0">
              <a:defRPr sz="1600">
                <a:solidFill>
                  <a:schemeClr val="tx1"/>
                </a:solidFill>
                <a:latin typeface="Arial" charset="0"/>
              </a:defRPr>
            </a:lvl3pPr>
            <a:lvl4pPr marL="1601800" indent="-228829" eaLnBrk="0" hangingPunct="0">
              <a:defRPr sz="1600">
                <a:solidFill>
                  <a:schemeClr val="tx1"/>
                </a:solidFill>
                <a:latin typeface="Arial" charset="0"/>
              </a:defRPr>
            </a:lvl4pPr>
            <a:lvl5pPr marL="2059457" indent="-228829" eaLnBrk="0" hangingPunct="0">
              <a:defRPr sz="1600">
                <a:solidFill>
                  <a:schemeClr val="tx1"/>
                </a:solidFill>
                <a:latin typeface="Arial" charset="0"/>
              </a:defRPr>
            </a:lvl5pPr>
            <a:lvl6pPr marL="2517115" indent="-228829" eaLnBrk="0" fontAlgn="base" hangingPunct="0">
              <a:spcBef>
                <a:spcPct val="0"/>
              </a:spcBef>
              <a:spcAft>
                <a:spcPct val="0"/>
              </a:spcAft>
              <a:defRPr sz="1600">
                <a:solidFill>
                  <a:schemeClr val="tx1"/>
                </a:solidFill>
                <a:latin typeface="Arial" charset="0"/>
              </a:defRPr>
            </a:lvl6pPr>
            <a:lvl7pPr marL="2974772" indent="-228829" eaLnBrk="0" fontAlgn="base" hangingPunct="0">
              <a:spcBef>
                <a:spcPct val="0"/>
              </a:spcBef>
              <a:spcAft>
                <a:spcPct val="0"/>
              </a:spcAft>
              <a:defRPr sz="1600">
                <a:solidFill>
                  <a:schemeClr val="tx1"/>
                </a:solidFill>
                <a:latin typeface="Arial" charset="0"/>
              </a:defRPr>
            </a:lvl7pPr>
            <a:lvl8pPr marL="3432429" indent="-228829" eaLnBrk="0" fontAlgn="base" hangingPunct="0">
              <a:spcBef>
                <a:spcPct val="0"/>
              </a:spcBef>
              <a:spcAft>
                <a:spcPct val="0"/>
              </a:spcAft>
              <a:defRPr sz="1600">
                <a:solidFill>
                  <a:schemeClr val="tx1"/>
                </a:solidFill>
                <a:latin typeface="Arial" charset="0"/>
              </a:defRPr>
            </a:lvl8pPr>
            <a:lvl9pPr marL="3890086" indent="-228829"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34</a:t>
            </a:fld>
            <a:endParaRPr lang="en-GB" altLang="zh-CN" sz="1200"/>
          </a:p>
        </p:txBody>
      </p:sp>
      <p:sp>
        <p:nvSpPr>
          <p:cNvPr id="67588"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992363" y="3228190"/>
            <a:ext cx="7943507" cy="305971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727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9EAE509-E8EC-4535-AF5B-7C11C1EBB9FD}" type="slidenum">
              <a:rPr lang="en-GB" altLang="en-US" smtClean="0"/>
              <a:pPr eaLnBrk="1" hangingPunct="1">
                <a:spcBef>
                  <a:spcPct val="0"/>
                </a:spcBef>
              </a:pPr>
              <a:t>35</a:t>
            </a:fld>
            <a:endParaRPr lang="en-GB" altLang="en-US" smtClean="0"/>
          </a:p>
        </p:txBody>
      </p:sp>
      <p:sp>
        <p:nvSpPr>
          <p:cNvPr id="72708" name="Rectangle 2"/>
          <p:cNvSpPr>
            <a:spLocks noGrp="1" noRot="1" noChangeAspect="1" noChangeArrowheads="1" noTextEdit="1"/>
          </p:cNvSpPr>
          <p:nvPr>
            <p:ph type="sldImg"/>
          </p:nvPr>
        </p:nvSpPr>
        <p:spPr bwMode="auto">
          <a:xfrm>
            <a:off x="3263900" y="509588"/>
            <a:ext cx="3400425" cy="2551112"/>
          </a:xfrm>
          <a:prstGeom prst="rect">
            <a:avLst/>
          </a:prstGeom>
          <a:solidFill>
            <a:srgbClr val="FFFFFF"/>
          </a:solidFill>
          <a:ln>
            <a:solidFill>
              <a:srgbClr val="000000"/>
            </a:solidFill>
            <a:miter lim="800000"/>
            <a:headEnd/>
            <a:tailEnd/>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737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2802AFB-ADE0-433C-A37D-51005D4FBEA1}" type="slidenum">
              <a:rPr lang="en-GB" altLang="en-US" smtClean="0"/>
              <a:pPr eaLnBrk="1" hangingPunct="1">
                <a:spcBef>
                  <a:spcPct val="0"/>
                </a:spcBef>
              </a:pPr>
              <a:t>36</a:t>
            </a:fld>
            <a:endParaRPr lang="en-GB" altLang="en-US" smtClean="0"/>
          </a:p>
        </p:txBody>
      </p:sp>
      <p:sp>
        <p:nvSpPr>
          <p:cNvPr id="73732" name="Rectangle 2"/>
          <p:cNvSpPr>
            <a:spLocks noGrp="1" noRot="1" noChangeAspect="1" noChangeArrowheads="1" noTextEdit="1"/>
          </p:cNvSpPr>
          <p:nvPr>
            <p:ph type="sldImg"/>
          </p:nvPr>
        </p:nvSpPr>
        <p:spPr bwMode="auto">
          <a:xfrm>
            <a:off x="3263900" y="509588"/>
            <a:ext cx="3400425" cy="2551112"/>
          </a:xfrm>
          <a:prstGeom prst="rect">
            <a:avLst/>
          </a:prstGeom>
          <a:solidFill>
            <a:srgbClr val="FFFFFF"/>
          </a:solidFill>
          <a:ln>
            <a:solidFill>
              <a:srgbClr val="000000"/>
            </a:solidFill>
            <a:miter lim="800000"/>
            <a:headEnd/>
            <a:tailEnd/>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747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B44159C-A28F-4671-8BFE-8B4C505A4C6A}" type="slidenum">
              <a:rPr lang="en-GB" altLang="en-US" smtClean="0"/>
              <a:pPr eaLnBrk="1" hangingPunct="1">
                <a:spcBef>
                  <a:spcPct val="0"/>
                </a:spcBef>
              </a:pPr>
              <a:t>37</a:t>
            </a:fld>
            <a:endParaRPr lang="en-GB" altLang="en-US" smtClean="0"/>
          </a:p>
        </p:txBody>
      </p:sp>
      <p:sp>
        <p:nvSpPr>
          <p:cNvPr id="74756" name="Rectangle 2"/>
          <p:cNvSpPr>
            <a:spLocks noGrp="1" noRot="1" noChangeAspect="1" noChangeArrowheads="1" noTextEdit="1"/>
          </p:cNvSpPr>
          <p:nvPr>
            <p:ph type="sldImg"/>
          </p:nvPr>
        </p:nvSpPr>
        <p:spPr bwMode="auto">
          <a:xfrm>
            <a:off x="3263900" y="509588"/>
            <a:ext cx="3400425" cy="2551112"/>
          </a:xfrm>
          <a:prstGeom prst="rect">
            <a:avLst/>
          </a:prstGeom>
          <a:solidFill>
            <a:srgbClr val="FFFFFF"/>
          </a:solidFill>
          <a:ln>
            <a:solidFill>
              <a:srgbClr val="000000"/>
            </a:solidFill>
            <a:miter lim="800000"/>
            <a:headEnd/>
            <a:tailEnd/>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757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9B56047-A7E1-4A3D-9F82-DD0493C57B5B}" type="slidenum">
              <a:rPr lang="en-GB" altLang="en-US" smtClean="0"/>
              <a:pPr eaLnBrk="1" hangingPunct="1">
                <a:spcBef>
                  <a:spcPct val="0"/>
                </a:spcBef>
              </a:pPr>
              <a:t>38</a:t>
            </a:fld>
            <a:endParaRPr lang="en-GB" altLang="en-US" smtClean="0"/>
          </a:p>
        </p:txBody>
      </p:sp>
      <p:sp>
        <p:nvSpPr>
          <p:cNvPr id="75780" name="Rectangle 2"/>
          <p:cNvSpPr>
            <a:spLocks noGrp="1" noRot="1" noChangeAspect="1" noChangeArrowheads="1" noTextEdit="1"/>
          </p:cNvSpPr>
          <p:nvPr>
            <p:ph type="sldImg"/>
          </p:nvPr>
        </p:nvSpPr>
        <p:spPr bwMode="auto">
          <a:xfrm>
            <a:off x="3263900" y="509588"/>
            <a:ext cx="3400425" cy="2551112"/>
          </a:xfrm>
          <a:prstGeom prst="rect">
            <a:avLst/>
          </a:prstGeom>
          <a:solidFill>
            <a:srgbClr val="FFFFFF"/>
          </a:solidFill>
          <a:ln>
            <a:solidFill>
              <a:srgbClr val="000000"/>
            </a:solidFill>
            <a:miter lim="800000"/>
            <a:headEnd/>
            <a:tailEnd/>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768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E4B181A-FC11-4855-BCC5-3BA033EA4C91}" type="slidenum">
              <a:rPr lang="en-GB" altLang="en-US" smtClean="0"/>
              <a:pPr eaLnBrk="1" hangingPunct="1">
                <a:spcBef>
                  <a:spcPct val="0"/>
                </a:spcBef>
              </a:pPr>
              <a:t>39</a:t>
            </a:fld>
            <a:endParaRPr lang="en-GB" altLang="en-US" smtClean="0"/>
          </a:p>
        </p:txBody>
      </p:sp>
      <p:sp>
        <p:nvSpPr>
          <p:cNvPr id="76804" name="Rectangle 2"/>
          <p:cNvSpPr>
            <a:spLocks noGrp="1" noRot="1" noChangeAspect="1" noChangeArrowheads="1" noTextEdit="1"/>
          </p:cNvSpPr>
          <p:nvPr>
            <p:ph type="sldImg"/>
          </p:nvPr>
        </p:nvSpPr>
        <p:spPr bwMode="auto">
          <a:xfrm>
            <a:off x="3263900" y="509588"/>
            <a:ext cx="3400425" cy="2551112"/>
          </a:xfrm>
          <a:prstGeom prst="rect">
            <a:avLst/>
          </a:prstGeom>
          <a:solidFill>
            <a:srgbClr val="FFFFFF"/>
          </a:solidFill>
          <a:ln>
            <a:solidFill>
              <a:srgbClr val="000000"/>
            </a:solidFill>
            <a:miter lim="800000"/>
            <a:headEnd/>
            <a:tailEnd/>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778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3FEFDAEB-1ADA-4A7A-AFDE-F0101885A6C2}" type="slidenum">
              <a:rPr lang="en-GB" altLang="en-US" smtClean="0"/>
              <a:pPr eaLnBrk="1" hangingPunct="1">
                <a:spcBef>
                  <a:spcPct val="0"/>
                </a:spcBef>
              </a:pPr>
              <a:t>40</a:t>
            </a:fld>
            <a:endParaRPr lang="en-GB" altLang="en-US" smtClean="0"/>
          </a:p>
        </p:txBody>
      </p:sp>
      <p:sp>
        <p:nvSpPr>
          <p:cNvPr id="77828"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460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5A576AA6-BB68-4FF6-84D2-A3DED6D5FE2E}" type="slidenum">
              <a:rPr lang="en-GB" altLang="en-US" smtClean="0"/>
              <a:pPr eaLnBrk="1" hangingPunct="1">
                <a:spcBef>
                  <a:spcPct val="0"/>
                </a:spcBef>
              </a:pPr>
              <a:t>4</a:t>
            </a:fld>
            <a:endParaRPr lang="en-GB" altLang="en-US" smtClean="0"/>
          </a:p>
        </p:txBody>
      </p:sp>
      <p:sp>
        <p:nvSpPr>
          <p:cNvPr id="46084"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788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F0C5A28-1B05-4FBB-8D08-9FAB30EDA3A5}" type="slidenum">
              <a:rPr lang="en-GB" altLang="en-US" smtClean="0"/>
              <a:pPr eaLnBrk="1" hangingPunct="1">
                <a:spcBef>
                  <a:spcPct val="0"/>
                </a:spcBef>
              </a:pPr>
              <a:t>41</a:t>
            </a:fld>
            <a:endParaRPr lang="en-GB" altLang="en-US" smtClean="0"/>
          </a:p>
        </p:txBody>
      </p:sp>
      <p:sp>
        <p:nvSpPr>
          <p:cNvPr id="78852"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3693" indent="-286036" eaLnBrk="0" hangingPunct="0">
              <a:defRPr sz="1600">
                <a:solidFill>
                  <a:schemeClr val="tx1"/>
                </a:solidFill>
                <a:latin typeface="Arial" charset="0"/>
              </a:defRPr>
            </a:lvl2pPr>
            <a:lvl3pPr marL="1144143" indent="-228829" eaLnBrk="0" hangingPunct="0">
              <a:defRPr sz="1600">
                <a:solidFill>
                  <a:schemeClr val="tx1"/>
                </a:solidFill>
                <a:latin typeface="Arial" charset="0"/>
              </a:defRPr>
            </a:lvl3pPr>
            <a:lvl4pPr marL="1601800" indent="-228829" eaLnBrk="0" hangingPunct="0">
              <a:defRPr sz="1600">
                <a:solidFill>
                  <a:schemeClr val="tx1"/>
                </a:solidFill>
                <a:latin typeface="Arial" charset="0"/>
              </a:defRPr>
            </a:lvl4pPr>
            <a:lvl5pPr marL="2059457" indent="-228829" eaLnBrk="0" hangingPunct="0">
              <a:defRPr sz="1600">
                <a:solidFill>
                  <a:schemeClr val="tx1"/>
                </a:solidFill>
                <a:latin typeface="Arial" charset="0"/>
              </a:defRPr>
            </a:lvl5pPr>
            <a:lvl6pPr marL="2517115" indent="-228829" eaLnBrk="0" fontAlgn="base" hangingPunct="0">
              <a:spcBef>
                <a:spcPct val="0"/>
              </a:spcBef>
              <a:spcAft>
                <a:spcPct val="0"/>
              </a:spcAft>
              <a:defRPr sz="1600">
                <a:solidFill>
                  <a:schemeClr val="tx1"/>
                </a:solidFill>
                <a:latin typeface="Arial" charset="0"/>
              </a:defRPr>
            </a:lvl6pPr>
            <a:lvl7pPr marL="2974772" indent="-228829" eaLnBrk="0" fontAlgn="base" hangingPunct="0">
              <a:spcBef>
                <a:spcPct val="0"/>
              </a:spcBef>
              <a:spcAft>
                <a:spcPct val="0"/>
              </a:spcAft>
              <a:defRPr sz="1600">
                <a:solidFill>
                  <a:schemeClr val="tx1"/>
                </a:solidFill>
                <a:latin typeface="Arial" charset="0"/>
              </a:defRPr>
            </a:lvl7pPr>
            <a:lvl8pPr marL="3432429" indent="-228829" eaLnBrk="0" fontAlgn="base" hangingPunct="0">
              <a:spcBef>
                <a:spcPct val="0"/>
              </a:spcBef>
              <a:spcAft>
                <a:spcPct val="0"/>
              </a:spcAft>
              <a:defRPr sz="1600">
                <a:solidFill>
                  <a:schemeClr val="tx1"/>
                </a:solidFill>
                <a:latin typeface="Arial" charset="0"/>
              </a:defRPr>
            </a:lvl8pPr>
            <a:lvl9pPr marL="3890086" indent="-228829" eaLnBrk="0" fontAlgn="base" hangingPunct="0">
              <a:spcBef>
                <a:spcPct val="0"/>
              </a:spcBef>
              <a:spcAft>
                <a:spcPct val="0"/>
              </a:spcAft>
              <a:defRPr sz="1600">
                <a:solidFill>
                  <a:schemeClr val="tx1"/>
                </a:solidFill>
                <a:latin typeface="Arial" charset="0"/>
              </a:defRPr>
            </a:lvl9pPr>
          </a:lstStyle>
          <a:p>
            <a:pPr eaLnBrk="1" hangingPunct="1"/>
            <a:r>
              <a:rPr lang="en-GB" altLang="zh-CN" sz="120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3693" indent="-286036" eaLnBrk="0" hangingPunct="0">
              <a:defRPr sz="1600">
                <a:solidFill>
                  <a:schemeClr val="tx1"/>
                </a:solidFill>
                <a:latin typeface="Arial" charset="0"/>
              </a:defRPr>
            </a:lvl2pPr>
            <a:lvl3pPr marL="1144143" indent="-228829" eaLnBrk="0" hangingPunct="0">
              <a:defRPr sz="1600">
                <a:solidFill>
                  <a:schemeClr val="tx1"/>
                </a:solidFill>
                <a:latin typeface="Arial" charset="0"/>
              </a:defRPr>
            </a:lvl3pPr>
            <a:lvl4pPr marL="1601800" indent="-228829" eaLnBrk="0" hangingPunct="0">
              <a:defRPr sz="1600">
                <a:solidFill>
                  <a:schemeClr val="tx1"/>
                </a:solidFill>
                <a:latin typeface="Arial" charset="0"/>
              </a:defRPr>
            </a:lvl4pPr>
            <a:lvl5pPr marL="2059457" indent="-228829" eaLnBrk="0" hangingPunct="0">
              <a:defRPr sz="1600">
                <a:solidFill>
                  <a:schemeClr val="tx1"/>
                </a:solidFill>
                <a:latin typeface="Arial" charset="0"/>
              </a:defRPr>
            </a:lvl5pPr>
            <a:lvl6pPr marL="2517115" indent="-228829" eaLnBrk="0" fontAlgn="base" hangingPunct="0">
              <a:spcBef>
                <a:spcPct val="0"/>
              </a:spcBef>
              <a:spcAft>
                <a:spcPct val="0"/>
              </a:spcAft>
              <a:defRPr sz="1600">
                <a:solidFill>
                  <a:schemeClr val="tx1"/>
                </a:solidFill>
                <a:latin typeface="Arial" charset="0"/>
              </a:defRPr>
            </a:lvl6pPr>
            <a:lvl7pPr marL="2974772" indent="-228829" eaLnBrk="0" fontAlgn="base" hangingPunct="0">
              <a:spcBef>
                <a:spcPct val="0"/>
              </a:spcBef>
              <a:spcAft>
                <a:spcPct val="0"/>
              </a:spcAft>
              <a:defRPr sz="1600">
                <a:solidFill>
                  <a:schemeClr val="tx1"/>
                </a:solidFill>
                <a:latin typeface="Arial" charset="0"/>
              </a:defRPr>
            </a:lvl7pPr>
            <a:lvl8pPr marL="3432429" indent="-228829" eaLnBrk="0" fontAlgn="base" hangingPunct="0">
              <a:spcBef>
                <a:spcPct val="0"/>
              </a:spcBef>
              <a:spcAft>
                <a:spcPct val="0"/>
              </a:spcAft>
              <a:defRPr sz="1600">
                <a:solidFill>
                  <a:schemeClr val="tx1"/>
                </a:solidFill>
                <a:latin typeface="Arial" charset="0"/>
              </a:defRPr>
            </a:lvl8pPr>
            <a:lvl9pPr marL="3890086" indent="-228829"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42</a:t>
            </a:fld>
            <a:endParaRPr lang="en-GB" altLang="zh-CN" sz="1200"/>
          </a:p>
        </p:txBody>
      </p:sp>
      <p:sp>
        <p:nvSpPr>
          <p:cNvPr id="67588"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992363" y="3228190"/>
            <a:ext cx="7943507" cy="305971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798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A49CF3B-CFA5-4C9B-8BEE-DA2F3FD9A98C}" type="slidenum">
              <a:rPr lang="en-GB" altLang="en-US" smtClean="0"/>
              <a:pPr eaLnBrk="1" hangingPunct="1">
                <a:spcBef>
                  <a:spcPct val="0"/>
                </a:spcBef>
              </a:pPr>
              <a:t>43</a:t>
            </a:fld>
            <a:endParaRPr lang="en-GB" altLang="en-US" smtClean="0"/>
          </a:p>
        </p:txBody>
      </p:sp>
      <p:sp>
        <p:nvSpPr>
          <p:cNvPr id="79876"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808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403C0B3-0DE9-4506-A004-F3D83B98514C}" type="slidenum">
              <a:rPr lang="en-GB" altLang="en-US" smtClean="0"/>
              <a:pPr eaLnBrk="1" hangingPunct="1">
                <a:spcBef>
                  <a:spcPct val="0"/>
                </a:spcBef>
              </a:pPr>
              <a:t>44</a:t>
            </a:fld>
            <a:endParaRPr lang="en-GB" altLang="en-US" smtClean="0"/>
          </a:p>
        </p:txBody>
      </p:sp>
      <p:sp>
        <p:nvSpPr>
          <p:cNvPr id="80900"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819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FEE2EE5-73BC-4A24-B83C-A5CF06D31C0A}" type="slidenum">
              <a:rPr lang="en-GB" altLang="en-US" smtClean="0"/>
              <a:pPr eaLnBrk="1" hangingPunct="1">
                <a:spcBef>
                  <a:spcPct val="0"/>
                </a:spcBef>
              </a:pPr>
              <a:t>45</a:t>
            </a:fld>
            <a:endParaRPr lang="en-GB" altLang="en-US" smtClean="0"/>
          </a:p>
        </p:txBody>
      </p:sp>
      <p:sp>
        <p:nvSpPr>
          <p:cNvPr id="81924"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829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6FA9C3F-B527-422A-BE53-DFC472841849}" type="slidenum">
              <a:rPr lang="en-GB" altLang="en-US" smtClean="0"/>
              <a:pPr eaLnBrk="1" hangingPunct="1">
                <a:spcBef>
                  <a:spcPct val="0"/>
                </a:spcBef>
              </a:pPr>
              <a:t>46</a:t>
            </a:fld>
            <a:endParaRPr lang="en-GB" altLang="en-US" smtClean="0"/>
          </a:p>
        </p:txBody>
      </p:sp>
      <p:sp>
        <p:nvSpPr>
          <p:cNvPr id="82948"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839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E5D5D45-AC31-4176-AC43-AFA7BF49D31D}" type="slidenum">
              <a:rPr lang="en-GB" altLang="en-US" smtClean="0"/>
              <a:pPr eaLnBrk="1" hangingPunct="1">
                <a:spcBef>
                  <a:spcPct val="0"/>
                </a:spcBef>
              </a:pPr>
              <a:t>62</a:t>
            </a:fld>
            <a:endParaRPr lang="en-GB" altLang="en-US" smtClean="0"/>
          </a:p>
        </p:txBody>
      </p:sp>
      <p:sp>
        <p:nvSpPr>
          <p:cNvPr id="83972"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839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E5D5D45-AC31-4176-AC43-AFA7BF49D31D}" type="slidenum">
              <a:rPr lang="en-GB" altLang="en-US" smtClean="0"/>
              <a:pPr eaLnBrk="1" hangingPunct="1">
                <a:spcBef>
                  <a:spcPct val="0"/>
                </a:spcBef>
              </a:pPr>
              <a:t>63</a:t>
            </a:fld>
            <a:endParaRPr lang="en-GB" altLang="en-US" smtClean="0"/>
          </a:p>
        </p:txBody>
      </p:sp>
      <p:sp>
        <p:nvSpPr>
          <p:cNvPr id="83972"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471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DB01B05-17C7-4564-9D75-A42C5EA91F56}" type="slidenum">
              <a:rPr lang="en-GB" altLang="en-US" smtClean="0"/>
              <a:pPr eaLnBrk="1" hangingPunct="1">
                <a:spcBef>
                  <a:spcPct val="0"/>
                </a:spcBef>
              </a:pPr>
              <a:t>5</a:t>
            </a:fld>
            <a:endParaRPr lang="en-GB" altLang="en-US" smtClean="0"/>
          </a:p>
        </p:txBody>
      </p:sp>
      <p:sp>
        <p:nvSpPr>
          <p:cNvPr id="47108"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481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D47FBCA-880C-455C-82CA-5C77915CC06D}" type="slidenum">
              <a:rPr lang="en-GB" altLang="en-US" smtClean="0"/>
              <a:pPr eaLnBrk="1" hangingPunct="1">
                <a:spcBef>
                  <a:spcPct val="0"/>
                </a:spcBef>
              </a:pPr>
              <a:t>6</a:t>
            </a:fld>
            <a:endParaRPr lang="en-GB" altLang="en-US" smtClean="0"/>
          </a:p>
        </p:txBody>
      </p:sp>
      <p:sp>
        <p:nvSpPr>
          <p:cNvPr id="48132"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491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956D335-7609-43BA-8C05-ED8868F1FC7E}" type="slidenum">
              <a:rPr lang="en-GB" altLang="en-US" smtClean="0"/>
              <a:pPr eaLnBrk="1" hangingPunct="1">
                <a:spcBef>
                  <a:spcPct val="0"/>
                </a:spcBef>
              </a:pPr>
              <a:t>7</a:t>
            </a:fld>
            <a:endParaRPr lang="en-GB" altLang="en-US" smtClean="0"/>
          </a:p>
        </p:txBody>
      </p:sp>
      <p:sp>
        <p:nvSpPr>
          <p:cNvPr id="49156"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501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71C5FB0-7143-4C40-B6C1-4D35784A264A}" type="slidenum">
              <a:rPr lang="en-GB" altLang="en-US" smtClean="0"/>
              <a:pPr eaLnBrk="1" hangingPunct="1">
                <a:spcBef>
                  <a:spcPct val="0"/>
                </a:spcBef>
              </a:pPr>
              <a:t>8</a:t>
            </a:fld>
            <a:endParaRPr lang="en-GB" altLang="en-US" smtClean="0"/>
          </a:p>
        </p:txBody>
      </p:sp>
      <p:sp>
        <p:nvSpPr>
          <p:cNvPr id="50180"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GB" altLang="en-US" smtClean="0"/>
              <a:t>XJTLU</a:t>
            </a:r>
          </a:p>
        </p:txBody>
      </p:sp>
      <p:sp>
        <p:nvSpPr>
          <p:cNvPr id="512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616440D-838C-44F2-87CF-27002FD9A766}" type="slidenum">
              <a:rPr lang="en-GB" altLang="en-US" smtClean="0"/>
              <a:pPr eaLnBrk="1" hangingPunct="1">
                <a:spcBef>
                  <a:spcPct val="0"/>
                </a:spcBef>
              </a:pPr>
              <a:t>10</a:t>
            </a:fld>
            <a:endParaRPr lang="en-GB" altLang="en-US" smtClean="0"/>
          </a:p>
        </p:txBody>
      </p:sp>
      <p:sp>
        <p:nvSpPr>
          <p:cNvPr id="51204" name="Rectangle 2"/>
          <p:cNvSpPr>
            <a:spLocks noGrp="1" noRot="1" noChangeAspect="1" noChangeArrowheads="1" noTextEdit="1"/>
          </p:cNvSpPr>
          <p:nvPr>
            <p:ph type="sldImg"/>
          </p:nvPr>
        </p:nvSpPr>
        <p:spPr bwMode="auto">
          <a:xfrm>
            <a:off x="3265488" y="509588"/>
            <a:ext cx="3400425" cy="2551112"/>
          </a:xfrm>
          <a:prstGeom prst="rect">
            <a:avLst/>
          </a:prstGeom>
          <a:solidFill>
            <a:srgbClr val="FFFFFF"/>
          </a:solidFill>
          <a:ln>
            <a:solidFill>
              <a:srgbClr val="000000"/>
            </a:solidFill>
            <a:miter lim="800000"/>
            <a:headEnd/>
            <a:tailEnd/>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6E603BB7-2904-4859-8566-DCC05EF63209}" type="slidenum">
              <a:rPr lang="en-GB" altLang="en-US"/>
              <a:pPr>
                <a:defRPr/>
              </a:pPr>
              <a:t>‹#›</a:t>
            </a:fld>
            <a:endParaRPr lang="en-GB" altLang="en-US"/>
          </a:p>
        </p:txBody>
      </p:sp>
    </p:spTree>
    <p:extLst>
      <p:ext uri="{BB962C8B-B14F-4D97-AF65-F5344CB8AC3E}">
        <p14:creationId xmlns:p14="http://schemas.microsoft.com/office/powerpoint/2010/main" val="4016597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C37698AB-8916-4C76-B8DB-0DE18D065E4D}" type="slidenum">
              <a:rPr lang="en-GB" altLang="en-US"/>
              <a:pPr>
                <a:defRPr/>
              </a:pPr>
              <a:t>‹#›</a:t>
            </a:fld>
            <a:endParaRPr lang="en-GB" altLang="en-US"/>
          </a:p>
        </p:txBody>
      </p:sp>
    </p:spTree>
    <p:extLst>
      <p:ext uri="{BB962C8B-B14F-4D97-AF65-F5344CB8AC3E}">
        <p14:creationId xmlns:p14="http://schemas.microsoft.com/office/powerpoint/2010/main" val="335185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B30BB069-B52B-4F30-B87F-09C4D8773A75}" type="slidenum">
              <a:rPr lang="en-GB" altLang="en-US"/>
              <a:pPr>
                <a:defRPr/>
              </a:pPr>
              <a:t>‹#›</a:t>
            </a:fld>
            <a:endParaRPr lang="en-GB" altLang="en-US"/>
          </a:p>
        </p:txBody>
      </p:sp>
    </p:spTree>
    <p:extLst>
      <p:ext uri="{BB962C8B-B14F-4D97-AF65-F5344CB8AC3E}">
        <p14:creationId xmlns:p14="http://schemas.microsoft.com/office/powerpoint/2010/main" val="179251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6F22B303-645B-462E-BA40-7183A30613CD}" type="slidenum">
              <a:rPr lang="en-GB" altLang="en-US"/>
              <a:pPr>
                <a:defRPr/>
              </a:pPr>
              <a:t>‹#›</a:t>
            </a:fld>
            <a:endParaRPr lang="en-GB" altLang="en-US"/>
          </a:p>
        </p:txBody>
      </p:sp>
    </p:spTree>
    <p:extLst>
      <p:ext uri="{BB962C8B-B14F-4D97-AF65-F5344CB8AC3E}">
        <p14:creationId xmlns:p14="http://schemas.microsoft.com/office/powerpoint/2010/main" val="294236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D223757E-AB01-4653-8366-91EB1AABF806}" type="slidenum">
              <a:rPr lang="en-GB" altLang="en-US"/>
              <a:pPr>
                <a:defRPr/>
              </a:pPr>
              <a:t>‹#›</a:t>
            </a:fld>
            <a:endParaRPr lang="en-GB" altLang="en-US"/>
          </a:p>
        </p:txBody>
      </p:sp>
    </p:spTree>
    <p:extLst>
      <p:ext uri="{BB962C8B-B14F-4D97-AF65-F5344CB8AC3E}">
        <p14:creationId xmlns:p14="http://schemas.microsoft.com/office/powerpoint/2010/main" val="790083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BA094727-81D6-4F54-A0AA-8B6F252E7879}" type="slidenum">
              <a:rPr lang="en-GB" altLang="en-US"/>
              <a:pPr>
                <a:defRPr/>
              </a:pPr>
              <a:t>‹#›</a:t>
            </a:fld>
            <a:endParaRPr lang="en-GB" altLang="en-US"/>
          </a:p>
        </p:txBody>
      </p:sp>
    </p:spTree>
    <p:extLst>
      <p:ext uri="{BB962C8B-B14F-4D97-AF65-F5344CB8AC3E}">
        <p14:creationId xmlns:p14="http://schemas.microsoft.com/office/powerpoint/2010/main" val="1247429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6"/>
          <p:cNvSpPr>
            <a:spLocks noGrp="1" noChangeArrowheads="1"/>
          </p:cNvSpPr>
          <p:nvPr>
            <p:ph type="sldNum" sz="quarter" idx="12"/>
          </p:nvPr>
        </p:nvSpPr>
        <p:spPr>
          <a:ln/>
        </p:spPr>
        <p:txBody>
          <a:bodyPr/>
          <a:lstStyle>
            <a:lvl1pPr>
              <a:defRPr/>
            </a:lvl1pPr>
          </a:lstStyle>
          <a:p>
            <a:pPr>
              <a:defRPr/>
            </a:pPr>
            <a:fld id="{6B360234-6E31-4917-8A90-08452ED5E10A}" type="slidenum">
              <a:rPr lang="en-GB" altLang="en-US"/>
              <a:pPr>
                <a:defRPr/>
              </a:pPr>
              <a:t>‹#›</a:t>
            </a:fld>
            <a:endParaRPr lang="en-GB" altLang="en-US"/>
          </a:p>
        </p:txBody>
      </p:sp>
    </p:spTree>
    <p:extLst>
      <p:ext uri="{BB962C8B-B14F-4D97-AF65-F5344CB8AC3E}">
        <p14:creationId xmlns:p14="http://schemas.microsoft.com/office/powerpoint/2010/main" val="360548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6"/>
          <p:cNvSpPr>
            <a:spLocks noGrp="1" noChangeArrowheads="1"/>
          </p:cNvSpPr>
          <p:nvPr>
            <p:ph type="sldNum" sz="quarter" idx="12"/>
          </p:nvPr>
        </p:nvSpPr>
        <p:spPr>
          <a:ln/>
        </p:spPr>
        <p:txBody>
          <a:bodyPr/>
          <a:lstStyle>
            <a:lvl1pPr>
              <a:defRPr/>
            </a:lvl1pPr>
          </a:lstStyle>
          <a:p>
            <a:pPr>
              <a:defRPr/>
            </a:pPr>
            <a:fld id="{DE70B5B7-0401-4508-AB75-2D9B83BC004E}" type="slidenum">
              <a:rPr lang="en-GB" altLang="en-US"/>
              <a:pPr>
                <a:defRPr/>
              </a:pPr>
              <a:t>‹#›</a:t>
            </a:fld>
            <a:endParaRPr lang="en-GB" altLang="en-US"/>
          </a:p>
        </p:txBody>
      </p:sp>
    </p:spTree>
    <p:extLst>
      <p:ext uri="{BB962C8B-B14F-4D97-AF65-F5344CB8AC3E}">
        <p14:creationId xmlns:p14="http://schemas.microsoft.com/office/powerpoint/2010/main" val="189516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6"/>
          <p:cNvSpPr>
            <a:spLocks noGrp="1" noChangeArrowheads="1"/>
          </p:cNvSpPr>
          <p:nvPr>
            <p:ph type="sldNum" sz="quarter" idx="12"/>
          </p:nvPr>
        </p:nvSpPr>
        <p:spPr>
          <a:ln/>
        </p:spPr>
        <p:txBody>
          <a:bodyPr/>
          <a:lstStyle>
            <a:lvl1pPr>
              <a:defRPr/>
            </a:lvl1pPr>
          </a:lstStyle>
          <a:p>
            <a:pPr>
              <a:defRPr/>
            </a:pPr>
            <a:fld id="{D3F8A845-6985-4092-8D71-D1F4AA6E5DFC}" type="slidenum">
              <a:rPr lang="en-GB" altLang="en-US"/>
              <a:pPr>
                <a:defRPr/>
              </a:pPr>
              <a:t>‹#›</a:t>
            </a:fld>
            <a:endParaRPr lang="en-GB" altLang="en-US"/>
          </a:p>
        </p:txBody>
      </p:sp>
    </p:spTree>
    <p:extLst>
      <p:ext uri="{BB962C8B-B14F-4D97-AF65-F5344CB8AC3E}">
        <p14:creationId xmlns:p14="http://schemas.microsoft.com/office/powerpoint/2010/main" val="357073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DFBECD60-59F8-48C5-856C-F4099B4616E3}" type="slidenum">
              <a:rPr lang="en-GB" altLang="en-US"/>
              <a:pPr>
                <a:defRPr/>
              </a:pPr>
              <a:t>‹#›</a:t>
            </a:fld>
            <a:endParaRPr lang="en-GB" altLang="en-US"/>
          </a:p>
        </p:txBody>
      </p:sp>
    </p:spTree>
    <p:extLst>
      <p:ext uri="{BB962C8B-B14F-4D97-AF65-F5344CB8AC3E}">
        <p14:creationId xmlns:p14="http://schemas.microsoft.com/office/powerpoint/2010/main" val="1195617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DBEE64BA-3077-4EC2-8719-C94BD778EE2F}" type="slidenum">
              <a:rPr lang="en-GB" altLang="en-US"/>
              <a:pPr>
                <a:defRPr/>
              </a:pPr>
              <a:t>‹#›</a:t>
            </a:fld>
            <a:endParaRPr lang="en-GB" altLang="en-US"/>
          </a:p>
        </p:txBody>
      </p:sp>
    </p:spTree>
    <p:extLst>
      <p:ext uri="{BB962C8B-B14F-4D97-AF65-F5344CB8AC3E}">
        <p14:creationId xmlns:p14="http://schemas.microsoft.com/office/powerpoint/2010/main" val="1867293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Electronic Circuits and </a:t>
            </a:r>
            <a:r>
              <a:rPr lang="en-US" altLang="en-US" smtClean="0"/>
              <a:t>S</a:t>
            </a:r>
            <a:r>
              <a:rPr lang="en-GB" altLang="en-US" smtClean="0"/>
              <a:t>ystems			</a:t>
            </a:r>
            <a:r>
              <a:rPr lang="en-US" altLang="en-US" smtClean="0"/>
              <a:t>EE20145</a:t>
            </a:r>
            <a:endParaRPr lang="en-GB" altLang="en-US" smtClean="0"/>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2000">
                <a:latin typeface="Garamond" pitchFamily="18" charset="0"/>
              </a:defRPr>
            </a:lvl1pPr>
          </a:lstStyle>
          <a:p>
            <a:pPr>
              <a:defRPr/>
            </a:pPr>
            <a:endParaRPr lang="en-GB" altLang="en-US"/>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a:defRPr/>
            </a:pPr>
            <a:endParaRPr lang="en-GB" altLang="en-US"/>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pitchFamily="18" charset="0"/>
              </a:defRPr>
            </a:lvl1pPr>
          </a:lstStyle>
          <a:p>
            <a:pPr>
              <a:defRPr/>
            </a:pPr>
            <a:fld id="{FC54438C-1434-4A65-A602-2C54A890461B}" type="slidenum">
              <a:rPr lang="en-GB" altLang="en-US"/>
              <a:pPr>
                <a:defRPr/>
              </a:pPr>
              <a:t>‹#›</a:t>
            </a:fld>
            <a:endParaRPr lang="en-GB" altLang="en-US"/>
          </a:p>
        </p:txBody>
      </p:sp>
      <p:sp>
        <p:nvSpPr>
          <p:cNvPr id="1031" name="Freeform 7"/>
          <p:cNvSpPr>
            <a:spLocks noChangeArrowheads="1"/>
          </p:cNvSpPr>
          <p:nvPr/>
        </p:nvSpPr>
        <p:spPr bwMode="auto">
          <a:xfrm>
            <a:off x="381000" y="228600"/>
            <a:ext cx="4079875"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1.wmf"/><Relationship Id="rId3" Type="http://schemas.openxmlformats.org/officeDocument/2006/relationships/notesSlide" Target="../notesSlides/notesSlide13.xml"/><Relationship Id="rId7" Type="http://schemas.openxmlformats.org/officeDocument/2006/relationships/image" Target="../media/image8.wmf"/><Relationship Id="rId12"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9.wmf"/><Relationship Id="rId1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6.xml"/><Relationship Id="rId7" Type="http://schemas.openxmlformats.org/officeDocument/2006/relationships/image" Target="../media/image14.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12.wmf"/><Relationship Id="rId5" Type="http://schemas.openxmlformats.org/officeDocument/2006/relationships/image" Target="../media/image13.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7.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15.wmf"/><Relationship Id="rId4" Type="http://schemas.openxmlformats.org/officeDocument/2006/relationships/oleObject" Target="../embeddings/oleObject14.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20.xml"/><Relationship Id="rId7" Type="http://schemas.openxmlformats.org/officeDocument/2006/relationships/image" Target="../media/image17.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image" Target="../media/image16.wmf"/><Relationship Id="rId4" Type="http://schemas.openxmlformats.org/officeDocument/2006/relationships/oleObject" Target="../embeddings/oleObject15.bin"/><Relationship Id="rId9" Type="http://schemas.openxmlformats.org/officeDocument/2006/relationships/image" Target="../media/image18.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21.xml"/><Relationship Id="rId7" Type="http://schemas.openxmlformats.org/officeDocument/2006/relationships/image" Target="../media/image20.w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image" Target="../media/image19.wmf"/><Relationship Id="rId4" Type="http://schemas.openxmlformats.org/officeDocument/2006/relationships/oleObject" Target="../embeddings/oleObject18.bin"/><Relationship Id="rId9" Type="http://schemas.openxmlformats.org/officeDocument/2006/relationships/image" Target="../media/image18.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21.wmf"/><Relationship Id="rId4" Type="http://schemas.openxmlformats.org/officeDocument/2006/relationships/oleObject" Target="../embeddings/oleObject21.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23.w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23.bin"/><Relationship Id="rId5" Type="http://schemas.openxmlformats.org/officeDocument/2006/relationships/image" Target="../media/image22.wmf"/><Relationship Id="rId4" Type="http://schemas.openxmlformats.org/officeDocument/2006/relationships/oleObject" Target="../embeddings/oleObject22.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28.wmf"/><Relationship Id="rId3" Type="http://schemas.openxmlformats.org/officeDocument/2006/relationships/notesSlide" Target="../notesSlides/notesSlide24.xml"/><Relationship Id="rId7" Type="http://schemas.openxmlformats.org/officeDocument/2006/relationships/image" Target="../media/image25.wmf"/><Relationship Id="rId12" Type="http://schemas.openxmlformats.org/officeDocument/2006/relationships/oleObject" Target="../embeddings/oleObject28.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25.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26.wmf"/><Relationship Id="rId1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33.wmf"/><Relationship Id="rId3" Type="http://schemas.openxmlformats.org/officeDocument/2006/relationships/notesSlide" Target="../notesSlides/notesSlide26.xml"/><Relationship Id="rId7" Type="http://schemas.openxmlformats.org/officeDocument/2006/relationships/image" Target="../media/image30.wmf"/><Relationship Id="rId12" Type="http://schemas.openxmlformats.org/officeDocument/2006/relationships/oleObject" Target="../embeddings/oleObject33.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30.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31.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27.xml"/><Relationship Id="rId7" Type="http://schemas.openxmlformats.org/officeDocument/2006/relationships/image" Target="../media/image35.wmf"/><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35.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36.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41.wmf"/><Relationship Id="rId3" Type="http://schemas.openxmlformats.org/officeDocument/2006/relationships/notesSlide" Target="../notesSlides/notesSlide28.xml"/><Relationship Id="rId7" Type="http://schemas.openxmlformats.org/officeDocument/2006/relationships/image" Target="../media/image30.wmf"/><Relationship Id="rId12" Type="http://schemas.openxmlformats.org/officeDocument/2006/relationships/oleObject" Target="../embeddings/oleObject42.bin"/><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oleObject" Target="../embeddings/oleObject39.bin"/><Relationship Id="rId11" Type="http://schemas.openxmlformats.org/officeDocument/2006/relationships/image" Target="../media/image40.wmf"/><Relationship Id="rId5" Type="http://schemas.openxmlformats.org/officeDocument/2006/relationships/image" Target="../media/image38.wmf"/><Relationship Id="rId15" Type="http://schemas.openxmlformats.org/officeDocument/2006/relationships/image" Target="../media/image33.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39.wmf"/><Relationship Id="rId14" Type="http://schemas.openxmlformats.org/officeDocument/2006/relationships/oleObject" Target="../embeddings/oleObject4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notesSlide" Target="../notesSlides/notesSlide29.xml"/><Relationship Id="rId7" Type="http://schemas.openxmlformats.org/officeDocument/2006/relationships/image" Target="../media/image43.wmf"/><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oleObject" Target="../embeddings/oleObject45.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44.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vmlDrawing" Target="../drawings/vmlDrawing15.vml"/><Relationship Id="rId5" Type="http://schemas.openxmlformats.org/officeDocument/2006/relationships/image" Target="../media/image46.wmf"/><Relationship Id="rId4" Type="http://schemas.openxmlformats.org/officeDocument/2006/relationships/oleObject" Target="../embeddings/oleObject48.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notesSlide" Target="../notesSlides/notesSlide32.xml"/><Relationship Id="rId7" Type="http://schemas.openxmlformats.org/officeDocument/2006/relationships/image" Target="../media/image48.wmf"/><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oleObject" Target="../embeddings/oleObject50.bin"/><Relationship Id="rId5" Type="http://schemas.openxmlformats.org/officeDocument/2006/relationships/image" Target="../media/image47.wmf"/><Relationship Id="rId4" Type="http://schemas.openxmlformats.org/officeDocument/2006/relationships/oleObject" Target="../embeddings/oleObject49.bin"/><Relationship Id="rId9" Type="http://schemas.openxmlformats.org/officeDocument/2006/relationships/image" Target="../media/image49.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vmlDrawing" Target="../drawings/vmlDrawing17.vml"/><Relationship Id="rId5" Type="http://schemas.openxmlformats.org/officeDocument/2006/relationships/image" Target="../media/image50.wmf"/><Relationship Id="rId4" Type="http://schemas.openxmlformats.org/officeDocument/2006/relationships/oleObject" Target="../embeddings/oleObject52.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notesSlide" Target="../notesSlides/notesSlide36.xml"/><Relationship Id="rId7" Type="http://schemas.openxmlformats.org/officeDocument/2006/relationships/image" Target="../media/image52.wmf"/><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oleObject" Target="../embeddings/oleObject54.bin"/><Relationship Id="rId11" Type="http://schemas.openxmlformats.org/officeDocument/2006/relationships/image" Target="../media/image54.wmf"/><Relationship Id="rId5" Type="http://schemas.openxmlformats.org/officeDocument/2006/relationships/image" Target="../media/image51.w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53.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notesSlide" Target="../notesSlides/notesSlide37.xml"/><Relationship Id="rId7" Type="http://schemas.openxmlformats.org/officeDocument/2006/relationships/image" Target="../media/image56.wmf"/><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oleObject" Target="../embeddings/oleObject58.bin"/><Relationship Id="rId11" Type="http://schemas.openxmlformats.org/officeDocument/2006/relationships/image" Target="../media/image58.wmf"/><Relationship Id="rId5" Type="http://schemas.openxmlformats.org/officeDocument/2006/relationships/image" Target="../media/image55.wmf"/><Relationship Id="rId10" Type="http://schemas.openxmlformats.org/officeDocument/2006/relationships/oleObject" Target="../embeddings/oleObject60.bin"/><Relationship Id="rId4" Type="http://schemas.openxmlformats.org/officeDocument/2006/relationships/oleObject" Target="../embeddings/oleObject57.bin"/><Relationship Id="rId9" Type="http://schemas.openxmlformats.org/officeDocument/2006/relationships/image" Target="../media/image57.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notesSlide" Target="../notesSlides/notesSlide38.xml"/><Relationship Id="rId7" Type="http://schemas.openxmlformats.org/officeDocument/2006/relationships/image" Target="../media/image60.wmf"/><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oleObject" Target="../embeddings/oleObject62.bin"/><Relationship Id="rId5" Type="http://schemas.openxmlformats.org/officeDocument/2006/relationships/image" Target="../media/image59.wmf"/><Relationship Id="rId4" Type="http://schemas.openxmlformats.org/officeDocument/2006/relationships/oleObject" Target="../embeddings/oleObject61.bin"/><Relationship Id="rId9" Type="http://schemas.openxmlformats.org/officeDocument/2006/relationships/image" Target="../media/image61.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64.wmf"/><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oleObject" Target="../embeddings/oleObject65.bin"/><Relationship Id="rId5" Type="http://schemas.openxmlformats.org/officeDocument/2006/relationships/image" Target="../media/image63.wmf"/><Relationship Id="rId4" Type="http://schemas.openxmlformats.org/officeDocument/2006/relationships/oleObject" Target="../embeddings/oleObject64.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68.bin"/><Relationship Id="rId13" Type="http://schemas.openxmlformats.org/officeDocument/2006/relationships/image" Target="../media/image69.wmf"/><Relationship Id="rId3" Type="http://schemas.openxmlformats.org/officeDocument/2006/relationships/notesSlide" Target="../notesSlides/notesSlide43.xml"/><Relationship Id="rId7" Type="http://schemas.openxmlformats.org/officeDocument/2006/relationships/image" Target="../media/image66.wmf"/><Relationship Id="rId12" Type="http://schemas.openxmlformats.org/officeDocument/2006/relationships/oleObject" Target="../embeddings/oleObject70.bin"/><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oleObject" Target="../embeddings/oleObject67.bin"/><Relationship Id="rId11" Type="http://schemas.openxmlformats.org/officeDocument/2006/relationships/image" Target="../media/image68.wmf"/><Relationship Id="rId5" Type="http://schemas.openxmlformats.org/officeDocument/2006/relationships/image" Target="../media/image65.wmf"/><Relationship Id="rId15" Type="http://schemas.openxmlformats.org/officeDocument/2006/relationships/image" Target="../media/image70.wmf"/><Relationship Id="rId10" Type="http://schemas.openxmlformats.org/officeDocument/2006/relationships/oleObject" Target="../embeddings/oleObject69.bin"/><Relationship Id="rId4" Type="http://schemas.openxmlformats.org/officeDocument/2006/relationships/oleObject" Target="../embeddings/oleObject66.bin"/><Relationship Id="rId9" Type="http://schemas.openxmlformats.org/officeDocument/2006/relationships/image" Target="../media/image67.wmf"/><Relationship Id="rId14" Type="http://schemas.openxmlformats.org/officeDocument/2006/relationships/oleObject" Target="../embeddings/oleObject71.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74.bin"/><Relationship Id="rId13" Type="http://schemas.openxmlformats.org/officeDocument/2006/relationships/image" Target="../media/image75.wmf"/><Relationship Id="rId3" Type="http://schemas.openxmlformats.org/officeDocument/2006/relationships/notesSlide" Target="../notesSlides/notesSlide44.xml"/><Relationship Id="rId7" Type="http://schemas.openxmlformats.org/officeDocument/2006/relationships/image" Target="../media/image72.wmf"/><Relationship Id="rId12" Type="http://schemas.openxmlformats.org/officeDocument/2006/relationships/oleObject" Target="../embeddings/oleObject76.bin"/><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oleObject" Target="../embeddings/oleObject73.bin"/><Relationship Id="rId11" Type="http://schemas.openxmlformats.org/officeDocument/2006/relationships/image" Target="../media/image74.wmf"/><Relationship Id="rId5" Type="http://schemas.openxmlformats.org/officeDocument/2006/relationships/image" Target="../media/image71.wmf"/><Relationship Id="rId15" Type="http://schemas.openxmlformats.org/officeDocument/2006/relationships/image" Target="../media/image76.w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73.wmf"/><Relationship Id="rId14" Type="http://schemas.openxmlformats.org/officeDocument/2006/relationships/oleObject" Target="../embeddings/oleObject77.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vmlDrawing" Target="../drawings/vmlDrawing24.vml"/><Relationship Id="rId5" Type="http://schemas.openxmlformats.org/officeDocument/2006/relationships/image" Target="../media/image77.wmf"/><Relationship Id="rId4" Type="http://schemas.openxmlformats.org/officeDocument/2006/relationships/oleObject" Target="../embeddings/oleObject78.bin"/></Relationships>
</file>

<file path=ppt/slides/_rels/slide4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5" Type="http://schemas.openxmlformats.org/officeDocument/2006/relationships/image" Target="../media/image88.png"/><Relationship Id="rId4" Type="http://schemas.openxmlformats.org/officeDocument/2006/relationships/image" Target="../media/image87.png"/></Relationships>
</file>

<file path=ppt/slides/_rels/slide5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5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8.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3.png"/><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3.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7AF83D31-5A80-4EDB-B253-3540901CFE83}" type="slidenum">
              <a:rPr lang="en-GB" altLang="en-US" sz="1200" smtClean="0">
                <a:latin typeface="Garamond" pitchFamily="18" charset="0"/>
              </a:rPr>
              <a:pPr eaLnBrk="1" hangingPunct="1">
                <a:spcBef>
                  <a:spcPct val="0"/>
                </a:spcBef>
                <a:buClrTx/>
                <a:buSzTx/>
                <a:buFontTx/>
                <a:buNone/>
              </a:pPr>
              <a:t>1</a:t>
            </a:fld>
            <a:endParaRPr lang="en-GB" altLang="en-US" sz="1200" smtClean="0">
              <a:latin typeface="Garamond" pitchFamily="18" charset="0"/>
            </a:endParaRPr>
          </a:p>
        </p:txBody>
      </p:sp>
      <p:sp>
        <p:nvSpPr>
          <p:cNvPr id="2051" name="Rectangle 2"/>
          <p:cNvSpPr>
            <a:spLocks noGrp="1" noChangeArrowheads="1"/>
          </p:cNvSpPr>
          <p:nvPr>
            <p:ph type="ctrTitle"/>
          </p:nvPr>
        </p:nvSpPr>
        <p:spPr>
          <a:xfrm>
            <a:off x="481013" y="369888"/>
            <a:ext cx="8159750" cy="555625"/>
          </a:xfrm>
        </p:spPr>
        <p:txBody>
          <a:bodyPr/>
          <a:lstStyle/>
          <a:p>
            <a:pPr eaLnBrk="1" hangingPunct="1"/>
            <a:r>
              <a:rPr lang="en-GB" altLang="en-US" sz="2000" smtClean="0"/>
              <a:t>Electronic Circuits and Systems			   	EEE211</a:t>
            </a:r>
          </a:p>
        </p:txBody>
      </p:sp>
      <p:sp>
        <p:nvSpPr>
          <p:cNvPr id="2052" name="Text Box 3"/>
          <p:cNvSpPr txBox="1">
            <a:spLocks noChangeArrowheads="1"/>
          </p:cNvSpPr>
          <p:nvPr/>
        </p:nvSpPr>
        <p:spPr bwMode="auto">
          <a:xfrm>
            <a:off x="2003425" y="1774825"/>
            <a:ext cx="44338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a:spcBef>
                <a:spcPct val="50000"/>
              </a:spcBef>
              <a:buClrTx/>
              <a:buSzTx/>
              <a:buFontTx/>
              <a:buNone/>
            </a:pPr>
            <a:r>
              <a:rPr lang="en-GB" altLang="en-US" sz="2400" b="1"/>
              <a:t>High Frequency Transistor Circuits  </a:t>
            </a:r>
            <a:endParaRPr lang="el-GR" altLang="en-US" sz="2400" b="1" baseline="30000">
              <a:cs typeface="Times New Roman" pitchFamily="18" charset="0"/>
            </a:endParaRPr>
          </a:p>
        </p:txBody>
      </p:sp>
      <p:sp>
        <p:nvSpPr>
          <p:cNvPr id="2054" name="Rectangle 5"/>
          <p:cNvSpPr>
            <a:spLocks noChangeArrowheads="1"/>
          </p:cNvSpPr>
          <p:nvPr/>
        </p:nvSpPr>
        <p:spPr bwMode="auto">
          <a:xfrm>
            <a:off x="2100263" y="3248025"/>
            <a:ext cx="4572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endParaRPr lang="en-US" altLang="zh-CN" sz="1800" b="1">
              <a:solidFill>
                <a:srgbClr val="000000"/>
              </a:solidFill>
              <a:ea typeface="SimSun" pitchFamily="2" charset="-122"/>
            </a:endParaRPr>
          </a:p>
          <a:p>
            <a:pPr algn="ctr" eaLnBrk="1" hangingPunct="1">
              <a:spcBef>
                <a:spcPct val="0"/>
              </a:spcBef>
              <a:buClrTx/>
              <a:buSzTx/>
              <a:buFontTx/>
              <a:buNone/>
            </a:pPr>
            <a:r>
              <a:rPr lang="en-US" altLang="zh-CN" sz="1800" b="1">
                <a:solidFill>
                  <a:srgbClr val="000000"/>
                </a:solidFill>
                <a:ea typeface="SimSun" pitchFamily="2" charset="-122"/>
              </a:rPr>
              <a:t>Dept. of Electrical &amp; Electronic Engineering</a:t>
            </a:r>
          </a:p>
          <a:p>
            <a:pPr algn="ctr" eaLnBrk="1" hangingPunct="1">
              <a:spcBef>
                <a:spcPct val="0"/>
              </a:spcBef>
              <a:buClrTx/>
              <a:buSzTx/>
              <a:buFontTx/>
              <a:buNone/>
            </a:pPr>
            <a:r>
              <a:rPr lang="en-US" altLang="zh-CN" sz="1800" b="1">
                <a:solidFill>
                  <a:srgbClr val="000000"/>
                </a:solidFill>
                <a:ea typeface="SimSun" pitchFamily="2" charset="-122"/>
              </a:rPr>
              <a:t>XJTLU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289E9E6E-0B3B-4FB1-A28C-83972E7C5EFC}" type="slidenum">
              <a:rPr lang="en-GB" altLang="en-US" sz="1200" smtClean="0">
                <a:latin typeface="Garamond" pitchFamily="18" charset="0"/>
              </a:rPr>
              <a:pPr eaLnBrk="1" hangingPunct="1">
                <a:spcBef>
                  <a:spcPct val="0"/>
                </a:spcBef>
                <a:buClrTx/>
                <a:buSzTx/>
                <a:buFontTx/>
                <a:buNone/>
              </a:pPr>
              <a:t>10</a:t>
            </a:fld>
            <a:endParaRPr lang="en-GB" altLang="en-US" sz="1200" smtClean="0">
              <a:latin typeface="Garamond" pitchFamily="18" charset="0"/>
            </a:endParaRPr>
          </a:p>
        </p:txBody>
      </p:sp>
      <p:sp>
        <p:nvSpPr>
          <p:cNvPr id="9219"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9220"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9221"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9222" name="Text Box 6"/>
          <p:cNvSpPr txBox="1">
            <a:spLocks noChangeArrowheads="1"/>
          </p:cNvSpPr>
          <p:nvPr/>
        </p:nvSpPr>
        <p:spPr bwMode="auto">
          <a:xfrm>
            <a:off x="596900" y="922338"/>
            <a:ext cx="4089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US" altLang="en-US" sz="1800" b="1"/>
              <a:t>Summary</a:t>
            </a:r>
            <a:endParaRPr lang="el-GR" altLang="en-US" sz="1800" b="1" baseline="-25000">
              <a:latin typeface="Times New Roman" pitchFamily="18" charset="0"/>
              <a:cs typeface="Times New Roman" pitchFamily="18" charset="0"/>
            </a:endParaRPr>
          </a:p>
        </p:txBody>
      </p:sp>
      <p:graphicFrame>
        <p:nvGraphicFramePr>
          <p:cNvPr id="397491" name="Group 179"/>
          <p:cNvGraphicFramePr>
            <a:graphicFrameLocks noGrp="1"/>
          </p:cNvGraphicFramePr>
          <p:nvPr/>
        </p:nvGraphicFramePr>
        <p:xfrm>
          <a:off x="803275" y="1643063"/>
          <a:ext cx="7350125" cy="4444999"/>
        </p:xfrm>
        <a:graphic>
          <a:graphicData uri="http://schemas.openxmlformats.org/drawingml/2006/table">
            <a:tbl>
              <a:tblPr/>
              <a:tblGrid>
                <a:gridCol w="1439863"/>
                <a:gridCol w="5910262"/>
              </a:tblGrid>
              <a:tr h="30643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Times New Roman" pitchFamily="18" charset="0"/>
                          <a:cs typeface="Times New Roman" pitchFamily="18" charset="0"/>
                        </a:rPr>
                        <a:t>PARAMETER</a:t>
                      </a:r>
                      <a:endParaRPr kumimoji="0" lang="en-GB"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Times New Roman" pitchFamily="18" charset="0"/>
                          <a:cs typeface="Times New Roman" pitchFamily="18" charset="0"/>
                        </a:rPr>
                        <a:t>PHYSICAL DEFINITION</a:t>
                      </a:r>
                      <a:endParaRPr kumimoji="0" lang="en-GB"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52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Times New Roman" pitchFamily="18" charset="0"/>
                          <a:cs typeface="Times New Roman" pitchFamily="18" charset="0"/>
                        </a:rPr>
                        <a:t>r</a:t>
                      </a:r>
                      <a:r>
                        <a:rPr kumimoji="0" lang="en-GB" sz="2000" b="1" i="0" u="none" strike="noStrike" cap="none" normalizeH="0" baseline="-30000" smtClean="0">
                          <a:ln>
                            <a:noFill/>
                          </a:ln>
                          <a:solidFill>
                            <a:schemeClr val="tx1"/>
                          </a:solidFill>
                          <a:effectLst/>
                          <a:latin typeface="Times New Roman" pitchFamily="18" charset="0"/>
                          <a:cs typeface="Times New Roman" pitchFamily="18" charset="0"/>
                        </a:rPr>
                        <a:t>b</a:t>
                      </a:r>
                      <a:endParaRPr kumimoji="0" lang="en-GB" sz="20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1" u="none" strike="noStrike" cap="none" normalizeH="0" baseline="0" smtClean="0">
                          <a:ln>
                            <a:noFill/>
                          </a:ln>
                          <a:solidFill>
                            <a:schemeClr val="tx1"/>
                          </a:solidFill>
                          <a:effectLst/>
                          <a:latin typeface="Times New Roman" pitchFamily="18" charset="0"/>
                          <a:cs typeface="Times New Roman" pitchFamily="18" charset="0"/>
                        </a:rPr>
                        <a:t>ohmic</a:t>
                      </a: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 resistance of the semiconductor bulk from external base contact to the intrinsic transistor region. Also written as r</a:t>
                      </a:r>
                      <a:r>
                        <a:rPr kumimoji="0" lang="en-GB" sz="1600" b="0" i="0" u="none" strike="noStrike" cap="none" normalizeH="0" baseline="-25000" smtClean="0">
                          <a:ln>
                            <a:noFill/>
                          </a:ln>
                          <a:solidFill>
                            <a:schemeClr val="tx1"/>
                          </a:solidFill>
                          <a:effectLst/>
                          <a:latin typeface="Times New Roman" pitchFamily="18" charset="0"/>
                          <a:cs typeface="Times New Roman" pitchFamily="18" charset="0"/>
                        </a:rPr>
                        <a:t>bb’</a:t>
                      </a:r>
                      <a:endParaRPr kumimoji="0" lang="en-GB" sz="1600" b="0" i="0" u="none" strike="noStrike" cap="none" normalizeH="0" baseline="-25000" smtClean="0">
                        <a:ln>
                          <a:noFill/>
                        </a:ln>
                        <a:solidFill>
                          <a:schemeClr val="tx1"/>
                        </a:solidFill>
                        <a:effectLst/>
                        <a:latin typeface="Times New Roman"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2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Times New Roman" pitchFamily="18" charset="0"/>
                          <a:cs typeface="Times New Roman" pitchFamily="18" charset="0"/>
                        </a:rPr>
                        <a:t>r</a:t>
                      </a:r>
                      <a:r>
                        <a:rPr kumimoji="0" lang="el-GR" sz="2000" b="1" i="0" u="none" strike="noStrike" cap="none" normalizeH="0" baseline="-25000" smtClean="0">
                          <a:ln>
                            <a:noFill/>
                          </a:ln>
                          <a:solidFill>
                            <a:schemeClr val="tx1"/>
                          </a:solidFill>
                          <a:effectLst/>
                          <a:latin typeface="Times New Roman" pitchFamily="18" charset="0"/>
                          <a:cs typeface="Times New Roman" pitchFamily="18" charset="0"/>
                        </a:rPr>
                        <a:t>π</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1" u="none" strike="noStrike" cap="none" normalizeH="0" baseline="0" smtClean="0">
                          <a:ln>
                            <a:noFill/>
                          </a:ln>
                          <a:solidFill>
                            <a:schemeClr val="tx1"/>
                          </a:solidFill>
                          <a:effectLst/>
                          <a:latin typeface="Times New Roman" pitchFamily="18" charset="0"/>
                          <a:cs typeface="Times New Roman" pitchFamily="18" charset="0"/>
                        </a:rPr>
                        <a:t>dynamic </a:t>
                      </a: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resistance of the emitter-base junction (</a:t>
                      </a:r>
                      <a:r>
                        <a:rPr kumimoji="0" lang="en-GB"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V</a:t>
                      </a:r>
                      <a:r>
                        <a:rPr kumimoji="0" lang="en-GB" sz="1600" b="0" i="0" u="none" strike="noStrike" cap="none" normalizeH="0" baseline="-30000" smtClean="0">
                          <a:ln>
                            <a:noFill/>
                          </a:ln>
                          <a:solidFill>
                            <a:schemeClr val="tx1"/>
                          </a:solidFill>
                          <a:effectLst/>
                          <a:latin typeface="Times New Roman" pitchFamily="18" charset="0"/>
                          <a:cs typeface="Times New Roman" pitchFamily="18" charset="0"/>
                          <a:sym typeface="Symbol" pitchFamily="18" charset="2"/>
                        </a:rPr>
                        <a:t>BE</a:t>
                      </a:r>
                      <a:r>
                        <a:rPr kumimoji="0" lang="en-GB"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 </a:t>
                      </a: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I</a:t>
                      </a:r>
                      <a:r>
                        <a:rPr kumimoji="0" lang="en-GB" sz="1600" b="0" i="0" u="none" strike="noStrike" cap="none" normalizeH="0" baseline="-30000" smtClean="0">
                          <a:ln>
                            <a:noFill/>
                          </a:ln>
                          <a:solidFill>
                            <a:schemeClr val="tx1"/>
                          </a:solidFill>
                          <a:effectLst/>
                          <a:latin typeface="Times New Roman" pitchFamily="18" charset="0"/>
                          <a:cs typeface="Times New Roman" pitchFamily="18" charset="0"/>
                          <a:sym typeface="Symbol" pitchFamily="18" charset="2"/>
                        </a:rPr>
                        <a:t>B</a:t>
                      </a:r>
                      <a:r>
                        <a:rPr kumimoji="0" lang="en-GB"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 = v</a:t>
                      </a:r>
                      <a:r>
                        <a:rPr kumimoji="0" lang="en-GB" sz="1600" b="0" i="0" u="none" strike="noStrike" cap="none" normalizeH="0" baseline="-30000" smtClean="0">
                          <a:ln>
                            <a:noFill/>
                          </a:ln>
                          <a:solidFill>
                            <a:schemeClr val="tx1"/>
                          </a:solidFill>
                          <a:effectLst/>
                          <a:latin typeface="Times New Roman" pitchFamily="18" charset="0"/>
                          <a:cs typeface="Times New Roman" pitchFamily="18" charset="0"/>
                          <a:sym typeface="Symbol" pitchFamily="18" charset="2"/>
                        </a:rPr>
                        <a:t>be</a:t>
                      </a:r>
                      <a:r>
                        <a:rPr kumimoji="0" lang="en-GB"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/i</a:t>
                      </a:r>
                      <a:r>
                        <a:rPr kumimoji="0" lang="en-GB" sz="1600" b="0" i="0" u="none" strike="noStrike" cap="none" normalizeH="0" baseline="-30000" smtClean="0">
                          <a:ln>
                            <a:noFill/>
                          </a:ln>
                          <a:solidFill>
                            <a:schemeClr val="tx1"/>
                          </a:solidFill>
                          <a:effectLst/>
                          <a:latin typeface="Times New Roman" pitchFamily="18" charset="0"/>
                          <a:cs typeface="Times New Roman" pitchFamily="18" charset="0"/>
                          <a:sym typeface="Symbol" pitchFamily="18" charset="2"/>
                        </a:rPr>
                        <a:t>b</a:t>
                      </a:r>
                      <a:r>
                        <a:rPr kumimoji="0" lang="en-GB"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 Also written as r</a:t>
                      </a:r>
                      <a:r>
                        <a:rPr kumimoji="0" lang="en-GB" sz="1600" b="0" i="0" u="none" strike="noStrike" cap="none" normalizeH="0" baseline="-25000" smtClean="0">
                          <a:ln>
                            <a:noFill/>
                          </a:ln>
                          <a:solidFill>
                            <a:schemeClr val="tx1"/>
                          </a:solidFill>
                          <a:effectLst/>
                          <a:latin typeface="Times New Roman" pitchFamily="18" charset="0"/>
                          <a:cs typeface="Times New Roman" pitchFamily="18" charset="0"/>
                          <a:sym typeface="Symbol" pitchFamily="18" charset="2"/>
                        </a:rPr>
                        <a:t>b’e</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26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Times New Roman" pitchFamily="18" charset="0"/>
                          <a:cs typeface="Times New Roman" pitchFamily="18" charset="0"/>
                        </a:rPr>
                        <a:t>r</a:t>
                      </a:r>
                      <a:r>
                        <a:rPr kumimoji="0" lang="en-GB" sz="2000" b="1" i="0" u="none" strike="noStrike" cap="none" normalizeH="0" baseline="-25000" smtClean="0">
                          <a:ln>
                            <a:noFill/>
                          </a:ln>
                          <a:solidFill>
                            <a:schemeClr val="tx1"/>
                          </a:solidFill>
                          <a:effectLst/>
                          <a:latin typeface="Times New Roman" pitchFamily="18" charset="0"/>
                          <a:cs typeface="Times New Roman" pitchFamily="18" charset="0"/>
                        </a:rPr>
                        <a:t>o</a:t>
                      </a:r>
                      <a:endParaRPr kumimoji="0" lang="en-GB" sz="2000" b="1" i="0" u="none" strike="noStrike" cap="none" normalizeH="0" baseline="-25000" smtClean="0">
                        <a:ln>
                          <a:noFill/>
                        </a:ln>
                        <a:solidFill>
                          <a:schemeClr val="tx1"/>
                        </a:solidFill>
                        <a:effectLst/>
                        <a:latin typeface="Times New Roman"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1" u="none" strike="noStrike" cap="none" normalizeH="0" baseline="0" smtClean="0">
                          <a:ln>
                            <a:noFill/>
                          </a:ln>
                          <a:solidFill>
                            <a:schemeClr val="tx1"/>
                          </a:solidFill>
                          <a:effectLst/>
                          <a:latin typeface="Times New Roman" pitchFamily="18" charset="0"/>
                          <a:cs typeface="Times New Roman" pitchFamily="18" charset="0"/>
                        </a:rPr>
                        <a:t>dynamic </a:t>
                      </a: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resistance of the transistor output characteristic due to Early effect</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a:t>
                      </a:r>
                      <a:r>
                        <a:rPr kumimoji="0" lang="en-GB"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V</a:t>
                      </a:r>
                      <a:r>
                        <a:rPr kumimoji="0" lang="en-GB" sz="1600" b="0" i="0" u="none" strike="noStrike" cap="none" normalizeH="0" baseline="-30000" smtClean="0">
                          <a:ln>
                            <a:noFill/>
                          </a:ln>
                          <a:solidFill>
                            <a:schemeClr val="tx1"/>
                          </a:solidFill>
                          <a:effectLst/>
                          <a:latin typeface="Times New Roman" pitchFamily="18" charset="0"/>
                          <a:cs typeface="Times New Roman" pitchFamily="18" charset="0"/>
                          <a:sym typeface="Symbol" pitchFamily="18" charset="2"/>
                        </a:rPr>
                        <a:t>CE</a:t>
                      </a:r>
                      <a:r>
                        <a:rPr kumimoji="0" lang="en-GB"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 </a:t>
                      </a: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I</a:t>
                      </a:r>
                      <a:r>
                        <a:rPr kumimoji="0" lang="en-GB" sz="1600" b="0" i="0" u="none" strike="noStrike" cap="none" normalizeH="0" baseline="-30000" smtClean="0">
                          <a:ln>
                            <a:noFill/>
                          </a:ln>
                          <a:solidFill>
                            <a:schemeClr val="tx1"/>
                          </a:solidFill>
                          <a:effectLst/>
                          <a:latin typeface="Times New Roman" pitchFamily="18" charset="0"/>
                          <a:cs typeface="Times New Roman" pitchFamily="18" charset="0"/>
                          <a:sym typeface="Symbol" pitchFamily="18" charset="2"/>
                        </a:rPr>
                        <a:t>C</a:t>
                      </a:r>
                      <a:r>
                        <a:rPr kumimoji="0" lang="en-GB"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 = v</a:t>
                      </a:r>
                      <a:r>
                        <a:rPr kumimoji="0" lang="en-GB" sz="1600" b="0" i="0" u="none" strike="noStrike" cap="none" normalizeH="0" baseline="-30000" smtClean="0">
                          <a:ln>
                            <a:noFill/>
                          </a:ln>
                          <a:solidFill>
                            <a:schemeClr val="tx1"/>
                          </a:solidFill>
                          <a:effectLst/>
                          <a:latin typeface="Times New Roman" pitchFamily="18" charset="0"/>
                          <a:cs typeface="Times New Roman" pitchFamily="18" charset="0"/>
                          <a:sym typeface="Symbol" pitchFamily="18" charset="2"/>
                        </a:rPr>
                        <a:t>ce</a:t>
                      </a:r>
                      <a:r>
                        <a:rPr kumimoji="0" lang="en-GB"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/i</a:t>
                      </a:r>
                      <a:r>
                        <a:rPr kumimoji="0" lang="en-GB" sz="1600" b="0" i="0" u="none" strike="noStrike" cap="none" normalizeH="0" baseline="-30000" smtClean="0">
                          <a:ln>
                            <a:noFill/>
                          </a:ln>
                          <a:solidFill>
                            <a:schemeClr val="tx1"/>
                          </a:solidFill>
                          <a:effectLst/>
                          <a:latin typeface="Times New Roman" pitchFamily="18" charset="0"/>
                          <a:cs typeface="Times New Roman" pitchFamily="18" charset="0"/>
                          <a:sym typeface="Symbol" pitchFamily="18" charset="2"/>
                        </a:rPr>
                        <a:t>c</a:t>
                      </a:r>
                      <a:r>
                        <a:rPr kumimoji="0" lang="en-GB"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 Also written as r</a:t>
                      </a:r>
                      <a:r>
                        <a:rPr kumimoji="0" lang="en-GB" sz="1600" b="0" i="0" u="none" strike="noStrike" cap="none" normalizeH="0" baseline="-25000" smtClean="0">
                          <a:ln>
                            <a:noFill/>
                          </a:ln>
                          <a:solidFill>
                            <a:schemeClr val="tx1"/>
                          </a:solidFill>
                          <a:effectLst/>
                          <a:latin typeface="Times New Roman" pitchFamily="18" charset="0"/>
                          <a:cs typeface="Times New Roman" pitchFamily="18" charset="0"/>
                          <a:sym typeface="Symbol" pitchFamily="18" charset="2"/>
                        </a:rPr>
                        <a:t>ce</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85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Times New Roman" pitchFamily="18" charset="0"/>
                          <a:cs typeface="Times New Roman" pitchFamily="18" charset="0"/>
                        </a:rPr>
                        <a:t>r</a:t>
                      </a:r>
                      <a:r>
                        <a:rPr kumimoji="0" lang="el-GR" sz="2000" b="1" i="0" u="none" strike="noStrike" cap="none" normalizeH="0" baseline="-25000" smtClean="0">
                          <a:ln>
                            <a:noFill/>
                          </a:ln>
                          <a:solidFill>
                            <a:schemeClr val="tx1"/>
                          </a:solidFill>
                          <a:effectLst/>
                          <a:latin typeface="Times New Roman" pitchFamily="18" charset="0"/>
                          <a:cs typeface="Times New Roman" pitchFamily="18" charset="0"/>
                        </a:rPr>
                        <a:t>μ</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Takes care of feedback.  Will always be assumed very large and hence ignored. Also written as r</a:t>
                      </a:r>
                      <a:r>
                        <a:rPr kumimoji="0" lang="en-GB" sz="1600" b="0" i="0" u="none" strike="noStrike" cap="none" normalizeH="0" baseline="-25000" smtClean="0">
                          <a:ln>
                            <a:noFill/>
                          </a:ln>
                          <a:solidFill>
                            <a:schemeClr val="tx1"/>
                          </a:solidFill>
                          <a:effectLst/>
                          <a:latin typeface="Times New Roman" pitchFamily="18" charset="0"/>
                          <a:cs typeface="Times New Roman" pitchFamily="18" charset="0"/>
                        </a:rPr>
                        <a:t>b’c</a:t>
                      </a:r>
                      <a:endParaRPr kumimoji="0" lang="en-GB" sz="1600" b="0" i="0" u="none" strike="noStrike" cap="none" normalizeH="0" baseline="-25000" smtClean="0">
                        <a:ln>
                          <a:noFill/>
                        </a:ln>
                        <a:solidFill>
                          <a:schemeClr val="tx1"/>
                        </a:solidFill>
                        <a:effectLst/>
                        <a:latin typeface="Times New Roman"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307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Times New Roman" pitchFamily="18" charset="0"/>
                          <a:cs typeface="Times New Roman" pitchFamily="18" charset="0"/>
                        </a:rPr>
                        <a:t>C</a:t>
                      </a:r>
                      <a:r>
                        <a:rPr kumimoji="0" lang="el-GR" sz="2000" b="1" i="0" u="none" strike="noStrike" cap="none" normalizeH="0" baseline="-25000" smtClean="0">
                          <a:ln>
                            <a:noFill/>
                          </a:ln>
                          <a:solidFill>
                            <a:schemeClr val="tx1"/>
                          </a:solidFill>
                          <a:effectLst/>
                          <a:latin typeface="Times New Roman" pitchFamily="18" charset="0"/>
                          <a:cs typeface="Times New Roman" pitchFamily="18" charset="0"/>
                        </a:rPr>
                        <a:t>π</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differential capacitance of the forward biased emitter-base junction comprising the sum of the depletion and diffusion capacitances.  Also written as </a:t>
                      </a:r>
                      <a:r>
                        <a:rPr kumimoji="0" lang="en-GB" sz="1600" b="1" i="0" u="none" strike="noStrike" cap="none" normalizeH="0" baseline="0" smtClean="0">
                          <a:ln>
                            <a:noFill/>
                          </a:ln>
                          <a:solidFill>
                            <a:schemeClr val="tx1"/>
                          </a:solidFill>
                          <a:effectLst/>
                          <a:latin typeface="Times New Roman" pitchFamily="18" charset="0"/>
                          <a:cs typeface="Times New Roman" pitchFamily="18" charset="0"/>
                        </a:rPr>
                        <a:t>C</a:t>
                      </a:r>
                      <a:r>
                        <a:rPr kumimoji="0" lang="en-GB" sz="1600" b="1" i="0" u="none" strike="noStrike" cap="none" normalizeH="0" baseline="-25000" smtClean="0">
                          <a:ln>
                            <a:noFill/>
                          </a:ln>
                          <a:solidFill>
                            <a:schemeClr val="tx1"/>
                          </a:solidFill>
                          <a:effectLst/>
                          <a:latin typeface="Times New Roman" pitchFamily="18" charset="0"/>
                          <a:cs typeface="Times New Roman" pitchFamily="18" charset="0"/>
                        </a:rPr>
                        <a:t>b’</a:t>
                      </a:r>
                      <a:r>
                        <a:rPr kumimoji="0" lang="en-GB" sz="1600" b="1" i="0" u="none" strike="noStrike" cap="none" normalizeH="0" baseline="-30000" smtClean="0">
                          <a:ln>
                            <a:noFill/>
                          </a:ln>
                          <a:solidFill>
                            <a:schemeClr val="tx1"/>
                          </a:solidFill>
                          <a:effectLst/>
                          <a:latin typeface="Times New Roman" pitchFamily="18" charset="0"/>
                          <a:cs typeface="Times New Roman" pitchFamily="18" charset="0"/>
                        </a:rPr>
                        <a:t>e  </a:t>
                      </a:r>
                      <a:endParaRPr kumimoji="0" lang="en-GB"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2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Times New Roman" pitchFamily="18" charset="0"/>
                          <a:cs typeface="Times New Roman" pitchFamily="18" charset="0"/>
                        </a:rPr>
                        <a:t>C</a:t>
                      </a:r>
                      <a:r>
                        <a:rPr kumimoji="0" lang="el-GR" sz="2000" b="1" i="0" u="none" strike="noStrike" cap="none" normalizeH="0" baseline="-25000" smtClean="0">
                          <a:ln>
                            <a:noFill/>
                          </a:ln>
                          <a:solidFill>
                            <a:schemeClr val="tx1"/>
                          </a:solidFill>
                          <a:effectLst/>
                          <a:latin typeface="Times New Roman" pitchFamily="18" charset="0"/>
                          <a:cs typeface="Times New Roman" pitchFamily="18" charset="0"/>
                        </a:rPr>
                        <a:t>μ</a:t>
                      </a:r>
                      <a:endParaRPr kumimoji="0" lang="el-GR" sz="2000" b="0" i="0" u="none" strike="noStrike" cap="none" normalizeH="0" baseline="-25000" smtClean="0">
                        <a:ln>
                          <a:noFill/>
                        </a:ln>
                        <a:solidFill>
                          <a:schemeClr val="tx1"/>
                        </a:solidFill>
                        <a:effectLst/>
                        <a:latin typeface="Times New Roman" pitchFamily="18" charset="0"/>
                        <a:cs typeface="Times New Roman"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differential capacitance of the reverse biased collector-base junction (capacitance of the depletion region).  Also written as </a:t>
                      </a:r>
                      <a:r>
                        <a:rPr kumimoji="0" lang="en-GB" sz="1600" b="1" i="0" u="none" strike="noStrike" cap="none" normalizeH="0" baseline="0" smtClean="0">
                          <a:ln>
                            <a:noFill/>
                          </a:ln>
                          <a:solidFill>
                            <a:schemeClr val="tx1"/>
                          </a:solidFill>
                          <a:effectLst/>
                          <a:latin typeface="Times New Roman" pitchFamily="18" charset="0"/>
                          <a:cs typeface="Times New Roman" pitchFamily="18" charset="0"/>
                        </a:rPr>
                        <a:t>C</a:t>
                      </a:r>
                      <a:r>
                        <a:rPr kumimoji="0" lang="en-GB" sz="1600" b="1" i="0" u="none" strike="noStrike" cap="none" normalizeH="0" baseline="-30000" smtClean="0">
                          <a:ln>
                            <a:noFill/>
                          </a:ln>
                          <a:solidFill>
                            <a:schemeClr val="tx1"/>
                          </a:solidFill>
                          <a:effectLst/>
                          <a:latin typeface="Times New Roman" pitchFamily="18" charset="0"/>
                          <a:cs typeface="Times New Roman" pitchFamily="18" charset="0"/>
                        </a:rPr>
                        <a:t>ce</a:t>
                      </a:r>
                      <a:endParaRPr kumimoji="0" lang="en-GB"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Times New Roman" pitchFamily="18" charset="0"/>
                          <a:cs typeface="Times New Roman" pitchFamily="18" charset="0"/>
                        </a:rPr>
                        <a:t>g</a:t>
                      </a:r>
                      <a:r>
                        <a:rPr kumimoji="0" lang="en-GB" sz="2000" b="1" i="0" u="none" strike="noStrike" cap="none" normalizeH="0" baseline="-30000" smtClean="0">
                          <a:ln>
                            <a:noFill/>
                          </a:ln>
                          <a:solidFill>
                            <a:schemeClr val="tx1"/>
                          </a:solidFill>
                          <a:effectLst/>
                          <a:latin typeface="Times New Roman" pitchFamily="18" charset="0"/>
                          <a:cs typeface="Times New Roman" pitchFamily="18" charset="0"/>
                        </a:rPr>
                        <a:t>m</a:t>
                      </a:r>
                      <a:endParaRPr kumimoji="0" lang="en-GB" sz="20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transistor transconductance (</a:t>
                      </a:r>
                      <a:r>
                        <a:rPr kumimoji="0" lang="en-GB"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I</a:t>
                      </a:r>
                      <a:r>
                        <a:rPr kumimoji="0" lang="en-GB" sz="1600" b="0" i="0" u="none" strike="noStrike" cap="none" normalizeH="0" baseline="-30000" smtClean="0">
                          <a:ln>
                            <a:noFill/>
                          </a:ln>
                          <a:solidFill>
                            <a:schemeClr val="tx1"/>
                          </a:solidFill>
                          <a:effectLst/>
                          <a:latin typeface="Times New Roman" pitchFamily="18" charset="0"/>
                          <a:cs typeface="Times New Roman" pitchFamily="18" charset="0"/>
                          <a:sym typeface="Symbol" pitchFamily="18" charset="2"/>
                        </a:rPr>
                        <a:t>C</a:t>
                      </a:r>
                      <a:r>
                        <a:rPr kumimoji="0" lang="en-GB"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GB" sz="1600" b="0" i="0" u="none" strike="noStrike" cap="none" normalizeH="0" baseline="0" smtClean="0">
                          <a:ln>
                            <a:noFill/>
                          </a:ln>
                          <a:solidFill>
                            <a:schemeClr val="tx1"/>
                          </a:solidFill>
                          <a:effectLst/>
                          <a:latin typeface="Times New Roman" pitchFamily="18" charset="0"/>
                          <a:cs typeface="Times New Roman" pitchFamily="18" charset="0"/>
                        </a:rPr>
                        <a:t>V</a:t>
                      </a:r>
                      <a:r>
                        <a:rPr kumimoji="0" lang="en-GB" sz="1600" b="0" i="0" u="none" strike="noStrike" cap="none" normalizeH="0" baseline="-30000" smtClean="0">
                          <a:ln>
                            <a:noFill/>
                          </a:ln>
                          <a:solidFill>
                            <a:schemeClr val="tx1"/>
                          </a:solidFill>
                          <a:effectLst/>
                          <a:latin typeface="Times New Roman" pitchFamily="18" charset="0"/>
                          <a:cs typeface="Times New Roman" pitchFamily="18" charset="0"/>
                          <a:sym typeface="Symbol" pitchFamily="18" charset="2"/>
                        </a:rPr>
                        <a:t>BE  </a:t>
                      </a:r>
                      <a:r>
                        <a:rPr kumimoji="0" lang="en-GB"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 40 I</a:t>
                      </a:r>
                      <a:r>
                        <a:rPr kumimoji="0" lang="en-GB" sz="1600" b="0" i="0" u="none" strike="noStrike" cap="none" normalizeH="0" baseline="-30000" smtClean="0">
                          <a:ln>
                            <a:noFill/>
                          </a:ln>
                          <a:solidFill>
                            <a:schemeClr val="tx1"/>
                          </a:solidFill>
                          <a:effectLst/>
                          <a:latin typeface="Times New Roman" pitchFamily="18" charset="0"/>
                          <a:cs typeface="Times New Roman" pitchFamily="18" charset="0"/>
                          <a:sym typeface="Symbol" pitchFamily="18" charset="2"/>
                        </a:rPr>
                        <a:t>C</a:t>
                      </a:r>
                      <a:r>
                        <a:rPr kumimoji="0" lang="en-GB"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11</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441430" y="1922356"/>
            <a:ext cx="5893648" cy="2031325"/>
          </a:xfrm>
          <a:prstGeom prst="rect">
            <a:avLst/>
          </a:prstGeom>
        </p:spPr>
        <p:txBody>
          <a:bodyPr wrap="square">
            <a:spAutoFit/>
          </a:bodyPr>
          <a:lstStyle/>
          <a:p>
            <a:pPr algn="ctr" eaLnBrk="1" hangingPunct="1"/>
            <a:r>
              <a:rPr lang="en-GB" altLang="zh-CN" sz="3600" b="1" dirty="0" smtClean="0">
                <a:latin typeface="Times New Roman" panose="02020603050405020304" pitchFamily="18" charset="0"/>
                <a:ea typeface="SimSun" pitchFamily="2" charset="-122"/>
                <a:cs typeface="Times New Roman" panose="02020603050405020304" pitchFamily="18" charset="0"/>
              </a:rPr>
              <a:t>Part 2: </a:t>
            </a:r>
          </a:p>
          <a:p>
            <a:pPr algn="ctr">
              <a:spcBef>
                <a:spcPct val="50000"/>
              </a:spcBef>
            </a:pPr>
            <a:r>
              <a:rPr lang="en-US" altLang="en-US" sz="3600" b="1" dirty="0" smtClean="0">
                <a:latin typeface="Times New Roman" panose="02020603050405020304" pitchFamily="18" charset="0"/>
                <a:cs typeface="Times New Roman" panose="02020603050405020304" pitchFamily="18" charset="0"/>
              </a:rPr>
              <a:t>Miller Effect and </a:t>
            </a:r>
            <a:r>
              <a:rPr lang="en-GB" altLang="en-US" sz="3600" b="1" dirty="0">
                <a:latin typeface="Times New Roman" panose="02020603050405020304" pitchFamily="18" charset="0"/>
                <a:cs typeface="Times New Roman" panose="02020603050405020304" pitchFamily="18" charset="0"/>
              </a:rPr>
              <a:t>Miller’s Theorem</a:t>
            </a:r>
            <a:endParaRPr lang="en-GB"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404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27482269-9EF0-4CB4-93B1-0761EA614843}" type="slidenum">
              <a:rPr lang="en-GB" altLang="en-US" sz="1200" smtClean="0">
                <a:latin typeface="Garamond" pitchFamily="18" charset="0"/>
              </a:rPr>
              <a:pPr eaLnBrk="1" hangingPunct="1">
                <a:spcBef>
                  <a:spcPct val="0"/>
                </a:spcBef>
                <a:buClrTx/>
                <a:buSzTx/>
                <a:buFontTx/>
                <a:buNone/>
              </a:pPr>
              <a:t>12</a:t>
            </a:fld>
            <a:endParaRPr lang="en-GB" altLang="en-US" sz="1200" smtClean="0">
              <a:latin typeface="Garamond" pitchFamily="18" charset="0"/>
            </a:endParaRPr>
          </a:p>
        </p:txBody>
      </p:sp>
      <p:sp>
        <p:nvSpPr>
          <p:cNvPr id="10243"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0244"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0245"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0246" name="Text Box 5"/>
          <p:cNvSpPr txBox="1">
            <a:spLocks noChangeArrowheads="1"/>
          </p:cNvSpPr>
          <p:nvPr/>
        </p:nvSpPr>
        <p:spPr bwMode="auto">
          <a:xfrm>
            <a:off x="546100" y="757238"/>
            <a:ext cx="69040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b="1" u="sng"/>
              <a:t>The Miller Effect </a:t>
            </a:r>
            <a:endParaRPr lang="en-GB" altLang="en-US" sz="1800" u="sng"/>
          </a:p>
        </p:txBody>
      </p:sp>
      <p:sp>
        <p:nvSpPr>
          <p:cNvPr id="10247" name="Text Box 7"/>
          <p:cNvSpPr txBox="1">
            <a:spLocks noChangeArrowheads="1"/>
          </p:cNvSpPr>
          <p:nvPr/>
        </p:nvSpPr>
        <p:spPr bwMode="auto">
          <a:xfrm>
            <a:off x="555625" y="1562100"/>
            <a:ext cx="8067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t>In the inverting amplifier circuit shown below, the voltage gain is A</a:t>
            </a:r>
            <a:r>
              <a:rPr lang="en-GB" altLang="en-US" sz="1600" baseline="-25000"/>
              <a:t>V</a:t>
            </a:r>
            <a:r>
              <a:rPr lang="en-GB" altLang="en-US" sz="1600"/>
              <a:t> where</a:t>
            </a:r>
          </a:p>
        </p:txBody>
      </p:sp>
      <p:graphicFrame>
        <p:nvGraphicFramePr>
          <p:cNvPr id="10248" name="Object 9"/>
          <p:cNvGraphicFramePr>
            <a:graphicFrameLocks noChangeAspect="1"/>
          </p:cNvGraphicFramePr>
          <p:nvPr/>
        </p:nvGraphicFramePr>
        <p:xfrm>
          <a:off x="1276350" y="2019300"/>
          <a:ext cx="1054100" cy="717550"/>
        </p:xfrm>
        <a:graphic>
          <a:graphicData uri="http://schemas.openxmlformats.org/presentationml/2006/ole">
            <mc:AlternateContent xmlns:mc="http://schemas.openxmlformats.org/markup-compatibility/2006">
              <mc:Choice xmlns:v="urn:schemas-microsoft-com:vml" Requires="v">
                <p:oleObj spid="_x0000_s10315" name="Equation" r:id="rId4" imgW="634725" imgH="431613" progId="Equation.3">
                  <p:embed/>
                </p:oleObj>
              </mc:Choice>
              <mc:Fallback>
                <p:oleObj name="Equation" r:id="rId4" imgW="634725" imgH="431613"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6350" y="2019300"/>
                        <a:ext cx="10541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9" name="Text Box 10"/>
          <p:cNvSpPr txBox="1">
            <a:spLocks noChangeArrowheads="1"/>
          </p:cNvSpPr>
          <p:nvPr/>
        </p:nvSpPr>
        <p:spPr bwMode="auto">
          <a:xfrm>
            <a:off x="473075" y="3976688"/>
            <a:ext cx="803592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dirty="0"/>
              <a:t>Now consider the current drawn by an impedance Z connected between the input and output terminals of the amplifier. Assuming an inverting amplifier, the current </a:t>
            </a:r>
            <a:r>
              <a:rPr lang="en-GB" altLang="en-US" sz="1600" dirty="0" err="1"/>
              <a:t>i</a:t>
            </a:r>
            <a:r>
              <a:rPr lang="en-GB" altLang="en-US" sz="1600" baseline="-25000" dirty="0" err="1"/>
              <a:t>Z</a:t>
            </a:r>
            <a:r>
              <a:rPr lang="en-GB" altLang="en-US" sz="1600" dirty="0"/>
              <a:t> through Z will be [</a:t>
            </a:r>
            <a:r>
              <a:rPr lang="en-GB" altLang="en-US" sz="1600" dirty="0">
                <a:cs typeface="Times New Roman" pitchFamily="18" charset="0"/>
              </a:rPr>
              <a:t>v</a:t>
            </a:r>
            <a:r>
              <a:rPr lang="en-GB" altLang="en-US" sz="1600" baseline="-25000" dirty="0">
                <a:cs typeface="Times New Roman" pitchFamily="18" charset="0"/>
              </a:rPr>
              <a:t>i</a:t>
            </a:r>
            <a:r>
              <a:rPr lang="en-GB" altLang="en-US" sz="1600" dirty="0"/>
              <a:t> – (– </a:t>
            </a:r>
            <a:r>
              <a:rPr lang="en-GB" altLang="en-US" sz="1600" dirty="0" err="1"/>
              <a:t>A</a:t>
            </a:r>
            <a:r>
              <a:rPr lang="en-GB" altLang="en-US" sz="1600" baseline="-25000" dirty="0" err="1"/>
              <a:t>V</a:t>
            </a:r>
            <a:r>
              <a:rPr lang="en-GB" altLang="en-US" sz="1600" dirty="0" err="1"/>
              <a:t>v</a:t>
            </a:r>
            <a:r>
              <a:rPr lang="en-GB" altLang="en-US" sz="1600" baseline="-25000" dirty="0" err="1"/>
              <a:t>i</a:t>
            </a:r>
            <a:r>
              <a:rPr lang="en-GB" altLang="en-US" sz="1600" dirty="0"/>
              <a:t>)]/Z = v</a:t>
            </a:r>
            <a:r>
              <a:rPr lang="en-GB" altLang="en-US" sz="1600" baseline="-25000" dirty="0"/>
              <a:t>i</a:t>
            </a:r>
            <a:r>
              <a:rPr lang="en-GB" altLang="en-US" sz="1600" dirty="0"/>
              <a:t> (1+ A</a:t>
            </a:r>
            <a:r>
              <a:rPr lang="en-GB" altLang="en-US" sz="1600" baseline="-25000" dirty="0"/>
              <a:t>V</a:t>
            </a:r>
            <a:r>
              <a:rPr lang="en-GB" altLang="en-US" sz="1600" dirty="0"/>
              <a:t>)]/Z and is much more than just v</a:t>
            </a:r>
            <a:r>
              <a:rPr lang="en-GB" altLang="en-US" sz="1600" baseline="-25000" dirty="0"/>
              <a:t>i</a:t>
            </a:r>
            <a:r>
              <a:rPr lang="en-GB" altLang="en-US" sz="1600" dirty="0"/>
              <a:t>/Z when -A</a:t>
            </a:r>
            <a:r>
              <a:rPr lang="en-GB" altLang="en-US" sz="1600" baseline="-25000" dirty="0"/>
              <a:t>V</a:t>
            </a:r>
            <a:r>
              <a:rPr lang="en-GB" altLang="en-US" sz="1600" dirty="0"/>
              <a:t> is large. So because the current drawn by Z is larger, the ‘loading effect’ of Z on the input is magnified and it ‘looks’ like (to the source) a much smaller impedance than it really is. </a:t>
            </a:r>
            <a:r>
              <a:rPr lang="en-GB" altLang="en-US" sz="1600" u="sng" dirty="0"/>
              <a:t>This is known as the ‘Miller Effect’</a:t>
            </a:r>
          </a:p>
        </p:txBody>
      </p:sp>
      <p:sp>
        <p:nvSpPr>
          <p:cNvPr id="1025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0251"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0252" name="Line 14"/>
          <p:cNvSpPr>
            <a:spLocks noChangeShapeType="1"/>
          </p:cNvSpPr>
          <p:nvPr/>
        </p:nvSpPr>
        <p:spPr bwMode="auto">
          <a:xfrm>
            <a:off x="5262563" y="2586038"/>
            <a:ext cx="1030287" cy="4508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3" name="Line 15"/>
          <p:cNvSpPr>
            <a:spLocks noChangeShapeType="1"/>
          </p:cNvSpPr>
          <p:nvPr/>
        </p:nvSpPr>
        <p:spPr bwMode="auto">
          <a:xfrm>
            <a:off x="5262563" y="2586038"/>
            <a:ext cx="0" cy="8096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4" name="Line 16"/>
          <p:cNvSpPr>
            <a:spLocks noChangeShapeType="1"/>
          </p:cNvSpPr>
          <p:nvPr/>
        </p:nvSpPr>
        <p:spPr bwMode="auto">
          <a:xfrm flipV="1">
            <a:off x="5262563" y="3036888"/>
            <a:ext cx="1030287" cy="3587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5" name="Line 17"/>
          <p:cNvSpPr>
            <a:spLocks noChangeShapeType="1"/>
          </p:cNvSpPr>
          <p:nvPr/>
        </p:nvSpPr>
        <p:spPr bwMode="auto">
          <a:xfrm>
            <a:off x="4471988" y="2979738"/>
            <a:ext cx="790575"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6" name="Line 18"/>
          <p:cNvSpPr>
            <a:spLocks noChangeShapeType="1"/>
          </p:cNvSpPr>
          <p:nvPr/>
        </p:nvSpPr>
        <p:spPr bwMode="auto">
          <a:xfrm>
            <a:off x="4532313" y="2979738"/>
            <a:ext cx="47625"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7" name="Line 19"/>
          <p:cNvSpPr>
            <a:spLocks noChangeShapeType="1"/>
          </p:cNvSpPr>
          <p:nvPr/>
        </p:nvSpPr>
        <p:spPr bwMode="auto">
          <a:xfrm>
            <a:off x="5005388" y="2979738"/>
            <a:ext cx="82550"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8" name="Line 20"/>
          <p:cNvSpPr>
            <a:spLocks noChangeShapeType="1"/>
          </p:cNvSpPr>
          <p:nvPr/>
        </p:nvSpPr>
        <p:spPr bwMode="auto">
          <a:xfrm>
            <a:off x="6292850" y="3033713"/>
            <a:ext cx="78740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9" name="Line 21"/>
          <p:cNvSpPr>
            <a:spLocks noChangeShapeType="1"/>
          </p:cNvSpPr>
          <p:nvPr/>
        </p:nvSpPr>
        <p:spPr bwMode="auto">
          <a:xfrm>
            <a:off x="6775450" y="3036888"/>
            <a:ext cx="77788"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0" name="Line 22"/>
          <p:cNvSpPr>
            <a:spLocks noChangeShapeType="1"/>
          </p:cNvSpPr>
          <p:nvPr/>
        </p:nvSpPr>
        <p:spPr bwMode="auto">
          <a:xfrm flipV="1">
            <a:off x="4864100" y="2349500"/>
            <a:ext cx="1588" cy="63023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1" name="Line 23"/>
          <p:cNvSpPr>
            <a:spLocks noChangeShapeType="1"/>
          </p:cNvSpPr>
          <p:nvPr/>
        </p:nvSpPr>
        <p:spPr bwMode="auto">
          <a:xfrm>
            <a:off x="4864100" y="2349500"/>
            <a:ext cx="64452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2" name="Rectangle 24"/>
          <p:cNvSpPr>
            <a:spLocks noChangeArrowheads="1"/>
          </p:cNvSpPr>
          <p:nvPr/>
        </p:nvSpPr>
        <p:spPr bwMode="auto">
          <a:xfrm>
            <a:off x="5508625" y="2238375"/>
            <a:ext cx="833438" cy="250825"/>
          </a:xfrm>
          <a:prstGeom prst="rect">
            <a:avLst/>
          </a:prstGeom>
          <a:solidFill>
            <a:srgbClr val="FFFFFF"/>
          </a:solidFill>
          <a:ln w="7938">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0263" name="Line 25"/>
          <p:cNvSpPr>
            <a:spLocks noChangeShapeType="1"/>
          </p:cNvSpPr>
          <p:nvPr/>
        </p:nvSpPr>
        <p:spPr bwMode="auto">
          <a:xfrm>
            <a:off x="6335713" y="2349500"/>
            <a:ext cx="3984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4" name="Line 26"/>
          <p:cNvSpPr>
            <a:spLocks noChangeShapeType="1"/>
          </p:cNvSpPr>
          <p:nvPr/>
        </p:nvSpPr>
        <p:spPr bwMode="auto">
          <a:xfrm>
            <a:off x="6734175" y="2349500"/>
            <a:ext cx="1588" cy="68421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5" name="Line 27"/>
          <p:cNvSpPr>
            <a:spLocks noChangeShapeType="1"/>
          </p:cNvSpPr>
          <p:nvPr/>
        </p:nvSpPr>
        <p:spPr bwMode="auto">
          <a:xfrm>
            <a:off x="5794375" y="3222625"/>
            <a:ext cx="0" cy="5508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6" name="Line 28"/>
          <p:cNvSpPr>
            <a:spLocks noChangeShapeType="1"/>
          </p:cNvSpPr>
          <p:nvPr/>
        </p:nvSpPr>
        <p:spPr bwMode="auto">
          <a:xfrm>
            <a:off x="4602163" y="3773488"/>
            <a:ext cx="2840037"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7" name="Rectangle 29"/>
          <p:cNvSpPr>
            <a:spLocks noChangeArrowheads="1"/>
          </p:cNvSpPr>
          <p:nvPr/>
        </p:nvSpPr>
        <p:spPr bwMode="auto">
          <a:xfrm>
            <a:off x="5521325" y="2925763"/>
            <a:ext cx="134938"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0268" name="Rectangle 30"/>
          <p:cNvSpPr>
            <a:spLocks noChangeArrowheads="1"/>
          </p:cNvSpPr>
          <p:nvPr/>
        </p:nvSpPr>
        <p:spPr bwMode="auto">
          <a:xfrm>
            <a:off x="5459413" y="2874963"/>
            <a:ext cx="2968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solidFill>
                  <a:srgbClr val="000000"/>
                </a:solidFill>
              </a:rPr>
              <a:t>-A</a:t>
            </a:r>
            <a:r>
              <a:rPr lang="en-GB" altLang="en-US" sz="1600" baseline="-25000">
                <a:solidFill>
                  <a:srgbClr val="000000"/>
                </a:solidFill>
              </a:rPr>
              <a:t>V</a:t>
            </a:r>
            <a:endParaRPr lang="en-GB" altLang="en-US" sz="1600"/>
          </a:p>
        </p:txBody>
      </p:sp>
      <p:sp>
        <p:nvSpPr>
          <p:cNvPr id="10269" name="Rectangle 31"/>
          <p:cNvSpPr>
            <a:spLocks noChangeArrowheads="1"/>
          </p:cNvSpPr>
          <p:nvPr/>
        </p:nvSpPr>
        <p:spPr bwMode="auto">
          <a:xfrm>
            <a:off x="6775450" y="3095625"/>
            <a:ext cx="355600" cy="212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0270" name="Line 32"/>
          <p:cNvSpPr>
            <a:spLocks noChangeShapeType="1"/>
          </p:cNvSpPr>
          <p:nvPr/>
        </p:nvSpPr>
        <p:spPr bwMode="auto">
          <a:xfrm flipV="1">
            <a:off x="4864100" y="2655888"/>
            <a:ext cx="1588" cy="635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1" name="Freeform 33"/>
          <p:cNvSpPr>
            <a:spLocks/>
          </p:cNvSpPr>
          <p:nvPr/>
        </p:nvSpPr>
        <p:spPr bwMode="auto">
          <a:xfrm>
            <a:off x="4822825" y="2586038"/>
            <a:ext cx="87313" cy="74612"/>
          </a:xfrm>
          <a:custGeom>
            <a:avLst/>
            <a:gdLst>
              <a:gd name="T0" fmla="*/ 2147483647 w 69"/>
              <a:gd name="T1" fmla="*/ 2147483647 h 67"/>
              <a:gd name="T2" fmla="*/ 2147483647 w 69"/>
              <a:gd name="T3" fmla="*/ 0 h 67"/>
              <a:gd name="T4" fmla="*/ 0 w 69"/>
              <a:gd name="T5" fmla="*/ 2147483647 h 67"/>
              <a:gd name="T6" fmla="*/ 2147483647 w 69"/>
              <a:gd name="T7" fmla="*/ 2147483647 h 67"/>
              <a:gd name="T8" fmla="*/ 0 60000 65536"/>
              <a:gd name="T9" fmla="*/ 0 60000 65536"/>
              <a:gd name="T10" fmla="*/ 0 60000 65536"/>
              <a:gd name="T11" fmla="*/ 0 60000 65536"/>
              <a:gd name="T12" fmla="*/ 0 w 69"/>
              <a:gd name="T13" fmla="*/ 0 h 67"/>
              <a:gd name="T14" fmla="*/ 69 w 69"/>
              <a:gd name="T15" fmla="*/ 67 h 67"/>
            </a:gdLst>
            <a:ahLst/>
            <a:cxnLst>
              <a:cxn ang="T8">
                <a:pos x="T0" y="T1"/>
              </a:cxn>
              <a:cxn ang="T9">
                <a:pos x="T2" y="T3"/>
              </a:cxn>
              <a:cxn ang="T10">
                <a:pos x="T4" y="T5"/>
              </a:cxn>
              <a:cxn ang="T11">
                <a:pos x="T6" y="T7"/>
              </a:cxn>
            </a:cxnLst>
            <a:rect l="T12" t="T13" r="T14" b="T15"/>
            <a:pathLst>
              <a:path w="69" h="67">
                <a:moveTo>
                  <a:pt x="69" y="67"/>
                </a:moveTo>
                <a:lnTo>
                  <a:pt x="33" y="0"/>
                </a:lnTo>
                <a:lnTo>
                  <a:pt x="0" y="67"/>
                </a:lnTo>
                <a:lnTo>
                  <a:pt x="69"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2" name="Line 34"/>
          <p:cNvSpPr>
            <a:spLocks noChangeShapeType="1"/>
          </p:cNvSpPr>
          <p:nvPr/>
        </p:nvSpPr>
        <p:spPr bwMode="auto">
          <a:xfrm>
            <a:off x="6734175" y="2586038"/>
            <a:ext cx="1588" cy="603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3" name="Freeform 35"/>
          <p:cNvSpPr>
            <a:spLocks/>
          </p:cNvSpPr>
          <p:nvPr/>
        </p:nvSpPr>
        <p:spPr bwMode="auto">
          <a:xfrm>
            <a:off x="6686550" y="2640013"/>
            <a:ext cx="88900" cy="79375"/>
          </a:xfrm>
          <a:custGeom>
            <a:avLst/>
            <a:gdLst>
              <a:gd name="T0" fmla="*/ 0 w 70"/>
              <a:gd name="T1" fmla="*/ 0 h 70"/>
              <a:gd name="T2" fmla="*/ 2147483647 w 70"/>
              <a:gd name="T3" fmla="*/ 2147483647 h 70"/>
              <a:gd name="T4" fmla="*/ 2147483647 w 70"/>
              <a:gd name="T5" fmla="*/ 0 h 70"/>
              <a:gd name="T6" fmla="*/ 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0"/>
                </a:moveTo>
                <a:lnTo>
                  <a:pt x="36" y="70"/>
                </a:lnTo>
                <a:lnTo>
                  <a:pt x="7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4" name="Rectangle 36"/>
          <p:cNvSpPr>
            <a:spLocks noChangeArrowheads="1"/>
          </p:cNvSpPr>
          <p:nvPr/>
        </p:nvSpPr>
        <p:spPr bwMode="auto">
          <a:xfrm>
            <a:off x="4559300" y="2543175"/>
            <a:ext cx="82550"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0275" name="Rectangle 37"/>
          <p:cNvSpPr>
            <a:spLocks noChangeArrowheads="1"/>
          </p:cNvSpPr>
          <p:nvPr/>
        </p:nvSpPr>
        <p:spPr bwMode="auto">
          <a:xfrm>
            <a:off x="4613275" y="2533650"/>
            <a:ext cx="209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solidFill>
                  <a:srgbClr val="000000"/>
                </a:solidFill>
              </a:rPr>
              <a:t>i</a:t>
            </a:r>
            <a:r>
              <a:rPr lang="en-GB" altLang="en-US" sz="1600" baseline="-25000">
                <a:solidFill>
                  <a:srgbClr val="000000"/>
                </a:solidFill>
              </a:rPr>
              <a:t>Z</a:t>
            </a:r>
            <a:endParaRPr lang="en-GB" altLang="en-US" sz="1600"/>
          </a:p>
        </p:txBody>
      </p:sp>
      <p:sp>
        <p:nvSpPr>
          <p:cNvPr id="10276" name="Rectangle 38"/>
          <p:cNvSpPr>
            <a:spLocks noChangeArrowheads="1"/>
          </p:cNvSpPr>
          <p:nvPr/>
        </p:nvSpPr>
        <p:spPr bwMode="auto">
          <a:xfrm>
            <a:off x="6875463" y="2552700"/>
            <a:ext cx="209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solidFill>
                  <a:srgbClr val="000000"/>
                </a:solidFill>
              </a:rPr>
              <a:t>i</a:t>
            </a:r>
            <a:r>
              <a:rPr lang="en-GB" altLang="en-US" sz="1600" baseline="-25000">
                <a:solidFill>
                  <a:srgbClr val="000000"/>
                </a:solidFill>
              </a:rPr>
              <a:t>Z</a:t>
            </a:r>
            <a:endParaRPr lang="en-GB" altLang="en-US" sz="1600"/>
          </a:p>
        </p:txBody>
      </p:sp>
      <p:sp>
        <p:nvSpPr>
          <p:cNvPr id="10277" name="Rectangle 39"/>
          <p:cNvSpPr>
            <a:spLocks noChangeArrowheads="1"/>
          </p:cNvSpPr>
          <p:nvPr/>
        </p:nvSpPr>
        <p:spPr bwMode="auto">
          <a:xfrm>
            <a:off x="5837238" y="1952625"/>
            <a:ext cx="209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solidFill>
                  <a:srgbClr val="000000"/>
                </a:solidFill>
              </a:rPr>
              <a:t>Z</a:t>
            </a:r>
            <a:endParaRPr lang="en-GB" altLang="en-US" sz="1600"/>
          </a:p>
        </p:txBody>
      </p:sp>
      <p:sp>
        <p:nvSpPr>
          <p:cNvPr id="10278" name="Line 40"/>
          <p:cNvSpPr>
            <a:spLocks noChangeShapeType="1"/>
          </p:cNvSpPr>
          <p:nvPr/>
        </p:nvSpPr>
        <p:spPr bwMode="auto">
          <a:xfrm flipV="1">
            <a:off x="4354513" y="316865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79" name="Line 41"/>
          <p:cNvSpPr>
            <a:spLocks noChangeShapeType="1"/>
          </p:cNvSpPr>
          <p:nvPr/>
        </p:nvSpPr>
        <p:spPr bwMode="auto">
          <a:xfrm flipV="1">
            <a:off x="7229475" y="3084513"/>
            <a:ext cx="0" cy="5826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80" name="Text Box 42"/>
          <p:cNvSpPr txBox="1">
            <a:spLocks noChangeArrowheads="1"/>
          </p:cNvSpPr>
          <p:nvPr/>
        </p:nvSpPr>
        <p:spPr bwMode="auto">
          <a:xfrm>
            <a:off x="3867150" y="3217863"/>
            <a:ext cx="477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cs typeface="Times New Roman" pitchFamily="18" charset="0"/>
              </a:rPr>
              <a:t>v</a:t>
            </a:r>
            <a:r>
              <a:rPr lang="en-GB" altLang="en-US" sz="1600" baseline="-25000">
                <a:cs typeface="Times New Roman" pitchFamily="18" charset="0"/>
              </a:rPr>
              <a:t>i</a:t>
            </a:r>
            <a:endParaRPr lang="el-GR" altLang="en-US" sz="1600" baseline="-25000">
              <a:cs typeface="Times New Roman" pitchFamily="18" charset="0"/>
            </a:endParaRPr>
          </a:p>
        </p:txBody>
      </p:sp>
      <p:sp>
        <p:nvSpPr>
          <p:cNvPr id="10281" name="Text Box 43"/>
          <p:cNvSpPr txBox="1">
            <a:spLocks noChangeArrowheads="1"/>
          </p:cNvSpPr>
          <p:nvPr/>
        </p:nvSpPr>
        <p:spPr bwMode="auto">
          <a:xfrm>
            <a:off x="7373938" y="3203575"/>
            <a:ext cx="1552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cs typeface="Times New Roman" pitchFamily="18" charset="0"/>
              </a:rPr>
              <a:t>v</a:t>
            </a:r>
            <a:r>
              <a:rPr lang="en-GB" altLang="en-US" sz="1600" baseline="-25000">
                <a:cs typeface="Times New Roman" pitchFamily="18" charset="0"/>
              </a:rPr>
              <a:t>o</a:t>
            </a:r>
            <a:r>
              <a:rPr lang="en-GB" altLang="en-US" sz="1600">
                <a:cs typeface="Times New Roman" pitchFamily="18" charset="0"/>
              </a:rPr>
              <a:t> = - A</a:t>
            </a:r>
            <a:r>
              <a:rPr lang="en-GB" altLang="en-US" sz="1600" baseline="-25000">
                <a:cs typeface="Times New Roman" pitchFamily="18" charset="0"/>
              </a:rPr>
              <a:t>V</a:t>
            </a:r>
            <a:r>
              <a:rPr lang="en-GB" altLang="en-US" sz="1600">
                <a:cs typeface="Times New Roman" pitchFamily="18" charset="0"/>
              </a:rPr>
              <a:t>v</a:t>
            </a:r>
            <a:r>
              <a:rPr lang="en-GB" altLang="en-US" sz="1600" baseline="-25000">
                <a:cs typeface="Times New Roman" pitchFamily="18" charset="0"/>
              </a:rPr>
              <a:t>i</a:t>
            </a:r>
            <a:endParaRPr lang="el-GR" altLang="en-US" sz="1600" baseline="-25000">
              <a:cs typeface="Times New Roman" pitchFamily="18" charset="0"/>
            </a:endParaRPr>
          </a:p>
        </p:txBody>
      </p:sp>
      <p:sp>
        <p:nvSpPr>
          <p:cNvPr id="10282" name="Oval 44"/>
          <p:cNvSpPr>
            <a:spLocks noChangeArrowheads="1"/>
          </p:cNvSpPr>
          <p:nvPr/>
        </p:nvSpPr>
        <p:spPr bwMode="auto">
          <a:xfrm>
            <a:off x="4411663" y="2938463"/>
            <a:ext cx="101600" cy="9048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0283" name="Oval 45"/>
          <p:cNvSpPr>
            <a:spLocks noChangeArrowheads="1"/>
          </p:cNvSpPr>
          <p:nvPr/>
        </p:nvSpPr>
        <p:spPr bwMode="auto">
          <a:xfrm>
            <a:off x="7008813" y="2989263"/>
            <a:ext cx="103187" cy="9048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0284" name="Text Box 46"/>
          <p:cNvSpPr txBox="1">
            <a:spLocks noChangeArrowheads="1"/>
          </p:cNvSpPr>
          <p:nvPr/>
        </p:nvSpPr>
        <p:spPr bwMode="auto">
          <a:xfrm>
            <a:off x="533400" y="2847975"/>
            <a:ext cx="307022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t>If a small voltage change +</a:t>
            </a:r>
            <a:r>
              <a:rPr lang="en-GB" altLang="en-US" sz="1600">
                <a:cs typeface="Times New Roman" pitchFamily="18" charset="0"/>
              </a:rPr>
              <a:t>v</a:t>
            </a:r>
            <a:r>
              <a:rPr lang="en-GB" altLang="en-US" sz="1600" baseline="-25000">
                <a:cs typeface="Times New Roman" pitchFamily="18" charset="0"/>
              </a:rPr>
              <a:t>i</a:t>
            </a:r>
            <a:r>
              <a:rPr lang="en-GB" altLang="en-US" sz="1600">
                <a:cs typeface="Times New Roman" pitchFamily="18" charset="0"/>
              </a:rPr>
              <a:t> occurs on the input, a magnified voltage change - A</a:t>
            </a:r>
            <a:r>
              <a:rPr lang="en-GB" altLang="en-US" sz="1600" baseline="-25000">
                <a:cs typeface="Times New Roman" pitchFamily="18" charset="0"/>
              </a:rPr>
              <a:t>V</a:t>
            </a:r>
            <a:r>
              <a:rPr lang="en-GB" altLang="en-US" sz="1600"/>
              <a:t>v</a:t>
            </a:r>
            <a:r>
              <a:rPr lang="en-GB" altLang="en-US" sz="1600" baseline="-25000"/>
              <a:t>i</a:t>
            </a:r>
            <a:r>
              <a:rPr lang="en-GB" altLang="en-US" sz="1600"/>
              <a:t> </a:t>
            </a:r>
            <a:r>
              <a:rPr lang="en-GB" altLang="en-US" sz="1600">
                <a:cs typeface="Times New Roman" pitchFamily="18" charset="0"/>
              </a:rPr>
              <a:t>occurs on the output. </a:t>
            </a:r>
            <a:endParaRPr lang="el-GR" altLang="en-US" sz="1600">
              <a:cs typeface="Times New Roman" pitchFamily="18" charset="0"/>
            </a:endParaRPr>
          </a:p>
        </p:txBody>
      </p:sp>
      <p:sp>
        <p:nvSpPr>
          <p:cNvPr id="10285" name="Text Box 47"/>
          <p:cNvSpPr txBox="1">
            <a:spLocks noChangeArrowheads="1"/>
          </p:cNvSpPr>
          <p:nvPr/>
        </p:nvSpPr>
        <p:spPr bwMode="auto">
          <a:xfrm>
            <a:off x="506413" y="5573713"/>
            <a:ext cx="82105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u="sng"/>
              <a:t>Question:</a:t>
            </a:r>
            <a:r>
              <a:rPr lang="en-GB" altLang="en-US" sz="1600"/>
              <a:t> what would the magnitude of Z ‘look like’ to the source if the amplifier were a non-inverting unity gain amplifier (A</a:t>
            </a:r>
            <a:r>
              <a:rPr lang="en-GB" altLang="en-US" sz="1600" baseline="-25000"/>
              <a:t>V</a:t>
            </a:r>
            <a:r>
              <a:rPr lang="en-GB" altLang="en-US" sz="1600"/>
              <a:t> = +1) ?</a:t>
            </a:r>
          </a:p>
        </p:txBody>
      </p:sp>
      <p:sp>
        <p:nvSpPr>
          <p:cNvPr id="10286" name="Text Box 48"/>
          <p:cNvSpPr txBox="1">
            <a:spLocks noChangeArrowheads="1"/>
          </p:cNvSpPr>
          <p:nvPr/>
        </p:nvSpPr>
        <p:spPr bwMode="auto">
          <a:xfrm>
            <a:off x="549275" y="1147763"/>
            <a:ext cx="8067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t>This effect is particularly important in amplifiers that have high voltage gain.</a:t>
            </a:r>
          </a:p>
        </p:txBody>
      </p:sp>
      <p:sp>
        <p:nvSpPr>
          <p:cNvPr id="10287" name="Line 50"/>
          <p:cNvSpPr>
            <a:spLocks noChangeShapeType="1"/>
          </p:cNvSpPr>
          <p:nvPr/>
        </p:nvSpPr>
        <p:spPr bwMode="auto">
          <a:xfrm>
            <a:off x="4102100" y="2800350"/>
            <a:ext cx="352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88" name="Text Box 51"/>
          <p:cNvSpPr txBox="1">
            <a:spLocks noChangeArrowheads="1"/>
          </p:cNvSpPr>
          <p:nvPr/>
        </p:nvSpPr>
        <p:spPr bwMode="auto">
          <a:xfrm>
            <a:off x="4057650" y="2439988"/>
            <a:ext cx="477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cs typeface="Times New Roman" pitchFamily="18" charset="0"/>
              </a:rPr>
              <a:t>i</a:t>
            </a:r>
            <a:r>
              <a:rPr lang="en-GB" altLang="en-US" sz="1600" baseline="-25000">
                <a:cs typeface="Times New Roman" pitchFamily="18" charset="0"/>
              </a:rPr>
              <a:t>i</a:t>
            </a:r>
            <a:endParaRPr lang="el-GR" altLang="en-US" sz="1600" baseline="-25000">
              <a:cs typeface="Times New Roman" pitchFamily="18" charset="0"/>
            </a:endParaRPr>
          </a:p>
        </p:txBody>
      </p:sp>
      <p:sp>
        <p:nvSpPr>
          <p:cNvPr id="10289" name="Text Box 52"/>
          <p:cNvSpPr txBox="1">
            <a:spLocks noChangeArrowheads="1"/>
          </p:cNvSpPr>
          <p:nvPr/>
        </p:nvSpPr>
        <p:spPr bwMode="auto">
          <a:xfrm>
            <a:off x="4905375" y="1995488"/>
            <a:ext cx="477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cs typeface="Times New Roman" pitchFamily="18" charset="0"/>
              </a:rPr>
              <a:t>v</a:t>
            </a:r>
            <a:r>
              <a:rPr lang="en-GB" altLang="en-US" sz="1600" baseline="-25000">
                <a:cs typeface="Times New Roman" pitchFamily="18" charset="0"/>
              </a:rPr>
              <a:t>i</a:t>
            </a:r>
            <a:endParaRPr lang="el-GR" altLang="en-US" sz="1600" baseline="-25000">
              <a:cs typeface="Times New Roman" pitchFamily="18" charset="0"/>
            </a:endParaRPr>
          </a:p>
        </p:txBody>
      </p:sp>
      <p:sp>
        <p:nvSpPr>
          <p:cNvPr id="10290" name="Text Box 53"/>
          <p:cNvSpPr txBox="1">
            <a:spLocks noChangeArrowheads="1"/>
          </p:cNvSpPr>
          <p:nvPr/>
        </p:nvSpPr>
        <p:spPr bwMode="auto">
          <a:xfrm>
            <a:off x="6518275" y="1970088"/>
            <a:ext cx="1552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cs typeface="Times New Roman" pitchFamily="18" charset="0"/>
              </a:rPr>
              <a:t>- A</a:t>
            </a:r>
            <a:r>
              <a:rPr lang="en-GB" altLang="en-US" sz="1600" baseline="-25000">
                <a:cs typeface="Times New Roman" pitchFamily="18" charset="0"/>
              </a:rPr>
              <a:t>V</a:t>
            </a:r>
            <a:r>
              <a:rPr lang="en-GB" altLang="en-US" sz="1600">
                <a:cs typeface="Times New Roman" pitchFamily="18" charset="0"/>
              </a:rPr>
              <a:t>v</a:t>
            </a:r>
            <a:r>
              <a:rPr lang="en-GB" altLang="en-US" sz="1600" baseline="-25000">
                <a:cs typeface="Times New Roman" pitchFamily="18" charset="0"/>
              </a:rPr>
              <a:t>i</a:t>
            </a:r>
            <a:endParaRPr lang="el-GR" altLang="en-US" sz="1600" baseline="-2500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F27B140F-C5C2-471D-BE85-EEB14AFB7716}" type="slidenum">
              <a:rPr lang="en-GB" altLang="en-US" sz="1200" smtClean="0">
                <a:latin typeface="Garamond" pitchFamily="18" charset="0"/>
              </a:rPr>
              <a:pPr eaLnBrk="1" hangingPunct="1">
                <a:spcBef>
                  <a:spcPct val="0"/>
                </a:spcBef>
                <a:buClrTx/>
                <a:buSzTx/>
                <a:buFontTx/>
                <a:buNone/>
              </a:pPr>
              <a:t>13</a:t>
            </a:fld>
            <a:endParaRPr lang="en-GB" altLang="en-US" sz="1200" smtClean="0">
              <a:latin typeface="Garamond" pitchFamily="18" charset="0"/>
            </a:endParaRPr>
          </a:p>
        </p:txBody>
      </p:sp>
      <p:sp>
        <p:nvSpPr>
          <p:cNvPr id="11267"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126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1269"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1270" name="Text Box 5"/>
          <p:cNvSpPr txBox="1">
            <a:spLocks noChangeArrowheads="1"/>
          </p:cNvSpPr>
          <p:nvPr/>
        </p:nvSpPr>
        <p:spPr bwMode="auto">
          <a:xfrm>
            <a:off x="544513" y="1031875"/>
            <a:ext cx="6904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b="1" u="sng"/>
              <a:t>Miller’s Theorem</a:t>
            </a:r>
            <a:endParaRPr lang="en-GB" altLang="en-US" sz="1800" u="sng"/>
          </a:p>
        </p:txBody>
      </p:sp>
      <p:sp>
        <p:nvSpPr>
          <p:cNvPr id="11271" name="Rectangle 6"/>
          <p:cNvSpPr>
            <a:spLocks noChangeArrowheads="1"/>
          </p:cNvSpPr>
          <p:nvPr/>
        </p:nvSpPr>
        <p:spPr bwMode="auto">
          <a:xfrm>
            <a:off x="0" y="2625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1272" name="Text Box 7"/>
          <p:cNvSpPr txBox="1">
            <a:spLocks noChangeArrowheads="1"/>
          </p:cNvSpPr>
          <p:nvPr/>
        </p:nvSpPr>
        <p:spPr bwMode="auto">
          <a:xfrm>
            <a:off x="603250" y="3373438"/>
            <a:ext cx="39925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t>This is useful, because it keeps the input and output circuits separate and simplifies the analysis of the amplifier circuit </a:t>
            </a:r>
          </a:p>
        </p:txBody>
      </p:sp>
      <p:sp>
        <p:nvSpPr>
          <p:cNvPr id="11273" name="Text Box 8"/>
          <p:cNvSpPr txBox="1">
            <a:spLocks noChangeArrowheads="1"/>
          </p:cNvSpPr>
          <p:nvPr/>
        </p:nvSpPr>
        <p:spPr bwMode="auto">
          <a:xfrm>
            <a:off x="584200" y="1919288"/>
            <a:ext cx="3992563"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u="sng"/>
              <a:t>Miller’s theorem</a:t>
            </a:r>
            <a:r>
              <a:rPr lang="en-GB" altLang="en-US" sz="1600"/>
              <a:t> states that we may replace the impedance Z with two equivalent impedances, one connected across the input Z</a:t>
            </a:r>
            <a:r>
              <a:rPr lang="en-GB" altLang="en-US" sz="1600" baseline="-25000"/>
              <a:t>1</a:t>
            </a:r>
            <a:r>
              <a:rPr lang="en-GB" altLang="en-US" sz="1600"/>
              <a:t> and another across the output Z</a:t>
            </a:r>
            <a:r>
              <a:rPr lang="en-GB" altLang="en-US" sz="1600" baseline="-25000"/>
              <a:t>2</a:t>
            </a:r>
            <a:r>
              <a:rPr lang="en-GB" altLang="en-US" sz="1600"/>
              <a:t>.   </a:t>
            </a:r>
          </a:p>
        </p:txBody>
      </p:sp>
      <p:sp>
        <p:nvSpPr>
          <p:cNvPr id="11274"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1275"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nvGrpSpPr>
          <p:cNvPr id="11276" name="Group 11"/>
          <p:cNvGrpSpPr>
            <a:grpSpLocks/>
          </p:cNvGrpSpPr>
          <p:nvPr/>
        </p:nvGrpSpPr>
        <p:grpSpPr bwMode="auto">
          <a:xfrm>
            <a:off x="4649788" y="1735138"/>
            <a:ext cx="3757612" cy="4197350"/>
            <a:chOff x="2888" y="773"/>
            <a:chExt cx="2367" cy="2644"/>
          </a:xfrm>
        </p:grpSpPr>
        <p:sp>
          <p:nvSpPr>
            <p:cNvPr id="11277" name="Line 12"/>
            <p:cNvSpPr>
              <a:spLocks noChangeShapeType="1"/>
            </p:cNvSpPr>
            <p:nvPr/>
          </p:nvSpPr>
          <p:spPr bwMode="auto">
            <a:xfrm>
              <a:off x="3766" y="1208"/>
              <a:ext cx="704" cy="34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8" name="Line 13"/>
            <p:cNvSpPr>
              <a:spLocks noChangeShapeType="1"/>
            </p:cNvSpPr>
            <p:nvPr/>
          </p:nvSpPr>
          <p:spPr bwMode="auto">
            <a:xfrm>
              <a:off x="3766" y="1208"/>
              <a:ext cx="0" cy="62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9" name="Line 14"/>
            <p:cNvSpPr>
              <a:spLocks noChangeShapeType="1"/>
            </p:cNvSpPr>
            <p:nvPr/>
          </p:nvSpPr>
          <p:spPr bwMode="auto">
            <a:xfrm flipV="1">
              <a:off x="3766" y="1553"/>
              <a:ext cx="704" cy="27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0" name="Line 15"/>
            <p:cNvSpPr>
              <a:spLocks noChangeShapeType="1"/>
            </p:cNvSpPr>
            <p:nvPr/>
          </p:nvSpPr>
          <p:spPr bwMode="auto">
            <a:xfrm>
              <a:off x="3227" y="1510"/>
              <a:ext cx="53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1" name="Line 16"/>
            <p:cNvSpPr>
              <a:spLocks noChangeShapeType="1"/>
            </p:cNvSpPr>
            <p:nvPr/>
          </p:nvSpPr>
          <p:spPr bwMode="auto">
            <a:xfrm>
              <a:off x="3268" y="1510"/>
              <a:ext cx="32"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17"/>
            <p:cNvSpPr>
              <a:spLocks noChangeShapeType="1"/>
            </p:cNvSpPr>
            <p:nvPr/>
          </p:nvSpPr>
          <p:spPr bwMode="auto">
            <a:xfrm>
              <a:off x="3591" y="1510"/>
              <a:ext cx="56"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18"/>
            <p:cNvSpPr>
              <a:spLocks noChangeShapeType="1"/>
            </p:cNvSpPr>
            <p:nvPr/>
          </p:nvSpPr>
          <p:spPr bwMode="auto">
            <a:xfrm>
              <a:off x="4470" y="1551"/>
              <a:ext cx="538" cy="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19"/>
            <p:cNvSpPr>
              <a:spLocks noChangeShapeType="1"/>
            </p:cNvSpPr>
            <p:nvPr/>
          </p:nvSpPr>
          <p:spPr bwMode="auto">
            <a:xfrm>
              <a:off x="4800" y="1553"/>
              <a:ext cx="53"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Line 20"/>
            <p:cNvSpPr>
              <a:spLocks noChangeShapeType="1"/>
            </p:cNvSpPr>
            <p:nvPr/>
          </p:nvSpPr>
          <p:spPr bwMode="auto">
            <a:xfrm flipV="1">
              <a:off x="3494" y="1027"/>
              <a:ext cx="1" cy="48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21"/>
            <p:cNvSpPr>
              <a:spLocks noChangeShapeType="1"/>
            </p:cNvSpPr>
            <p:nvPr/>
          </p:nvSpPr>
          <p:spPr bwMode="auto">
            <a:xfrm>
              <a:off x="3494" y="1027"/>
              <a:ext cx="440" cy="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Rectangle 22"/>
            <p:cNvSpPr>
              <a:spLocks noChangeArrowheads="1"/>
            </p:cNvSpPr>
            <p:nvPr/>
          </p:nvSpPr>
          <p:spPr bwMode="auto">
            <a:xfrm>
              <a:off x="3934" y="942"/>
              <a:ext cx="570" cy="192"/>
            </a:xfrm>
            <a:prstGeom prst="rect">
              <a:avLst/>
            </a:prstGeom>
            <a:solidFill>
              <a:srgbClr val="FFFFFF"/>
            </a:solidFill>
            <a:ln w="7938">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1288" name="Line 23"/>
            <p:cNvSpPr>
              <a:spLocks noChangeShapeType="1"/>
            </p:cNvSpPr>
            <p:nvPr/>
          </p:nvSpPr>
          <p:spPr bwMode="auto">
            <a:xfrm>
              <a:off x="4499" y="1027"/>
              <a:ext cx="272" cy="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9" name="Line 24"/>
            <p:cNvSpPr>
              <a:spLocks noChangeShapeType="1"/>
            </p:cNvSpPr>
            <p:nvPr/>
          </p:nvSpPr>
          <p:spPr bwMode="auto">
            <a:xfrm>
              <a:off x="4771" y="1027"/>
              <a:ext cx="1" cy="52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0" name="Line 25"/>
            <p:cNvSpPr>
              <a:spLocks noChangeShapeType="1"/>
            </p:cNvSpPr>
            <p:nvPr/>
          </p:nvSpPr>
          <p:spPr bwMode="auto">
            <a:xfrm>
              <a:off x="4129" y="1696"/>
              <a:ext cx="1" cy="42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1" name="Line 26"/>
            <p:cNvSpPr>
              <a:spLocks noChangeShapeType="1"/>
            </p:cNvSpPr>
            <p:nvPr/>
          </p:nvSpPr>
          <p:spPr bwMode="auto">
            <a:xfrm>
              <a:off x="3315" y="2118"/>
              <a:ext cx="1940"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2" name="Rectangle 27"/>
            <p:cNvSpPr>
              <a:spLocks noChangeArrowheads="1"/>
            </p:cNvSpPr>
            <p:nvPr/>
          </p:nvSpPr>
          <p:spPr bwMode="auto">
            <a:xfrm>
              <a:off x="3943" y="1468"/>
              <a:ext cx="92"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1293" name="Rectangle 28"/>
            <p:cNvSpPr>
              <a:spLocks noChangeArrowheads="1"/>
            </p:cNvSpPr>
            <p:nvPr/>
          </p:nvSpPr>
          <p:spPr bwMode="auto">
            <a:xfrm>
              <a:off x="3901" y="1429"/>
              <a:ext cx="1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solidFill>
                    <a:srgbClr val="000000"/>
                  </a:solidFill>
                  <a:latin typeface="Times New Roman" pitchFamily="18" charset="0"/>
                </a:rPr>
                <a:t>A</a:t>
              </a:r>
              <a:r>
                <a:rPr lang="en-GB" altLang="en-US" sz="1600" baseline="-25000">
                  <a:solidFill>
                    <a:srgbClr val="000000"/>
                  </a:solidFill>
                  <a:latin typeface="Times New Roman" pitchFamily="18" charset="0"/>
                </a:rPr>
                <a:t>V</a:t>
              </a:r>
              <a:endParaRPr lang="en-GB" altLang="en-US" sz="1600"/>
            </a:p>
          </p:txBody>
        </p:sp>
        <p:sp>
          <p:nvSpPr>
            <p:cNvPr id="11294" name="Rectangle 29"/>
            <p:cNvSpPr>
              <a:spLocks noChangeArrowheads="1"/>
            </p:cNvSpPr>
            <p:nvPr/>
          </p:nvSpPr>
          <p:spPr bwMode="auto">
            <a:xfrm>
              <a:off x="4800" y="1598"/>
              <a:ext cx="242"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1295" name="Line 30"/>
            <p:cNvSpPr>
              <a:spLocks noChangeShapeType="1"/>
            </p:cNvSpPr>
            <p:nvPr/>
          </p:nvSpPr>
          <p:spPr bwMode="auto">
            <a:xfrm flipV="1">
              <a:off x="3494" y="1262"/>
              <a:ext cx="1" cy="4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6" name="Freeform 31"/>
            <p:cNvSpPr>
              <a:spLocks/>
            </p:cNvSpPr>
            <p:nvPr/>
          </p:nvSpPr>
          <p:spPr bwMode="auto">
            <a:xfrm>
              <a:off x="3466" y="1208"/>
              <a:ext cx="60" cy="58"/>
            </a:xfrm>
            <a:custGeom>
              <a:avLst/>
              <a:gdLst>
                <a:gd name="T0" fmla="*/ 5 w 69"/>
                <a:gd name="T1" fmla="*/ 4 h 67"/>
                <a:gd name="T2" fmla="*/ 3 w 69"/>
                <a:gd name="T3" fmla="*/ 0 h 67"/>
                <a:gd name="T4" fmla="*/ 0 w 69"/>
                <a:gd name="T5" fmla="*/ 4 h 67"/>
                <a:gd name="T6" fmla="*/ 5 w 69"/>
                <a:gd name="T7" fmla="*/ 4 h 67"/>
                <a:gd name="T8" fmla="*/ 0 60000 65536"/>
                <a:gd name="T9" fmla="*/ 0 60000 65536"/>
                <a:gd name="T10" fmla="*/ 0 60000 65536"/>
                <a:gd name="T11" fmla="*/ 0 60000 65536"/>
                <a:gd name="T12" fmla="*/ 0 w 69"/>
                <a:gd name="T13" fmla="*/ 0 h 67"/>
                <a:gd name="T14" fmla="*/ 69 w 69"/>
                <a:gd name="T15" fmla="*/ 67 h 67"/>
              </a:gdLst>
              <a:ahLst/>
              <a:cxnLst>
                <a:cxn ang="T8">
                  <a:pos x="T0" y="T1"/>
                </a:cxn>
                <a:cxn ang="T9">
                  <a:pos x="T2" y="T3"/>
                </a:cxn>
                <a:cxn ang="T10">
                  <a:pos x="T4" y="T5"/>
                </a:cxn>
                <a:cxn ang="T11">
                  <a:pos x="T6" y="T7"/>
                </a:cxn>
              </a:cxnLst>
              <a:rect l="T12" t="T13" r="T14" b="T15"/>
              <a:pathLst>
                <a:path w="69" h="67">
                  <a:moveTo>
                    <a:pt x="69" y="67"/>
                  </a:moveTo>
                  <a:lnTo>
                    <a:pt x="33" y="0"/>
                  </a:lnTo>
                  <a:lnTo>
                    <a:pt x="0" y="67"/>
                  </a:lnTo>
                  <a:lnTo>
                    <a:pt x="69"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7" name="Line 32"/>
            <p:cNvSpPr>
              <a:spLocks noChangeShapeType="1"/>
            </p:cNvSpPr>
            <p:nvPr/>
          </p:nvSpPr>
          <p:spPr bwMode="auto">
            <a:xfrm>
              <a:off x="4771" y="1208"/>
              <a:ext cx="1" cy="4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8" name="Freeform 33"/>
            <p:cNvSpPr>
              <a:spLocks/>
            </p:cNvSpPr>
            <p:nvPr/>
          </p:nvSpPr>
          <p:spPr bwMode="auto">
            <a:xfrm>
              <a:off x="4739" y="1250"/>
              <a:ext cx="61" cy="61"/>
            </a:xfrm>
            <a:custGeom>
              <a:avLst/>
              <a:gdLst>
                <a:gd name="T0" fmla="*/ 0 w 70"/>
                <a:gd name="T1" fmla="*/ 0 h 70"/>
                <a:gd name="T2" fmla="*/ 3 w 70"/>
                <a:gd name="T3" fmla="*/ 5 h 70"/>
                <a:gd name="T4" fmla="*/ 5 w 70"/>
                <a:gd name="T5" fmla="*/ 0 h 70"/>
                <a:gd name="T6" fmla="*/ 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0"/>
                  </a:moveTo>
                  <a:lnTo>
                    <a:pt x="36" y="70"/>
                  </a:lnTo>
                  <a:lnTo>
                    <a:pt x="7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9" name="Rectangle 34"/>
            <p:cNvSpPr>
              <a:spLocks noChangeArrowheads="1"/>
            </p:cNvSpPr>
            <p:nvPr/>
          </p:nvSpPr>
          <p:spPr bwMode="auto">
            <a:xfrm>
              <a:off x="3286" y="1176"/>
              <a:ext cx="56"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1300" name="Rectangle 35"/>
            <p:cNvSpPr>
              <a:spLocks noChangeArrowheads="1"/>
            </p:cNvSpPr>
            <p:nvPr/>
          </p:nvSpPr>
          <p:spPr bwMode="auto">
            <a:xfrm>
              <a:off x="3323" y="1168"/>
              <a:ext cx="1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solidFill>
                    <a:srgbClr val="000000"/>
                  </a:solidFill>
                  <a:latin typeface="Times New Roman" pitchFamily="18" charset="0"/>
                </a:rPr>
                <a:t>i</a:t>
              </a:r>
              <a:r>
                <a:rPr lang="en-GB" altLang="en-US" sz="1600" baseline="-25000">
                  <a:solidFill>
                    <a:srgbClr val="000000"/>
                  </a:solidFill>
                  <a:latin typeface="Times New Roman" pitchFamily="18" charset="0"/>
                </a:rPr>
                <a:t>Z</a:t>
              </a:r>
              <a:endParaRPr lang="en-GB" altLang="en-US" sz="1600"/>
            </a:p>
          </p:txBody>
        </p:sp>
        <p:sp>
          <p:nvSpPr>
            <p:cNvPr id="11301" name="Line 36"/>
            <p:cNvSpPr>
              <a:spLocks noChangeShapeType="1"/>
            </p:cNvSpPr>
            <p:nvPr/>
          </p:nvSpPr>
          <p:spPr bwMode="auto">
            <a:xfrm>
              <a:off x="3407" y="1598"/>
              <a:ext cx="1" cy="479"/>
            </a:xfrm>
            <a:prstGeom prst="line">
              <a:avLst/>
            </a:prstGeom>
            <a:noFill/>
            <a:ln w="7938">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302" name="Line 37"/>
            <p:cNvSpPr>
              <a:spLocks noChangeShapeType="1"/>
            </p:cNvSpPr>
            <p:nvPr/>
          </p:nvSpPr>
          <p:spPr bwMode="auto">
            <a:xfrm>
              <a:off x="5019" y="1598"/>
              <a:ext cx="1" cy="479"/>
            </a:xfrm>
            <a:prstGeom prst="line">
              <a:avLst/>
            </a:prstGeom>
            <a:noFill/>
            <a:ln w="7938">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303" name="Rectangle 38"/>
            <p:cNvSpPr>
              <a:spLocks noChangeArrowheads="1"/>
            </p:cNvSpPr>
            <p:nvPr/>
          </p:nvSpPr>
          <p:spPr bwMode="auto">
            <a:xfrm>
              <a:off x="4868" y="1183"/>
              <a:ext cx="1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solidFill>
                    <a:srgbClr val="000000"/>
                  </a:solidFill>
                  <a:latin typeface="Times New Roman" pitchFamily="18" charset="0"/>
                </a:rPr>
                <a:t>i</a:t>
              </a:r>
              <a:r>
                <a:rPr lang="en-GB" altLang="en-US" sz="1600" baseline="-25000">
                  <a:solidFill>
                    <a:srgbClr val="000000"/>
                  </a:solidFill>
                  <a:latin typeface="Times New Roman" pitchFamily="18" charset="0"/>
                </a:rPr>
                <a:t>Z</a:t>
              </a:r>
              <a:endParaRPr lang="en-GB" altLang="en-US" sz="1600"/>
            </a:p>
          </p:txBody>
        </p:sp>
        <p:sp>
          <p:nvSpPr>
            <p:cNvPr id="11304" name="Rectangle 39"/>
            <p:cNvSpPr>
              <a:spLocks noChangeArrowheads="1"/>
            </p:cNvSpPr>
            <p:nvPr/>
          </p:nvSpPr>
          <p:spPr bwMode="auto">
            <a:xfrm>
              <a:off x="3180" y="1776"/>
              <a:ext cx="1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solidFill>
                    <a:srgbClr val="000000"/>
                  </a:solidFill>
                  <a:latin typeface="Times New Roman" pitchFamily="18" charset="0"/>
                </a:rPr>
                <a:t>v</a:t>
              </a:r>
              <a:r>
                <a:rPr lang="en-GB" altLang="en-US" sz="1600" baseline="-25000">
                  <a:solidFill>
                    <a:srgbClr val="000000"/>
                  </a:solidFill>
                  <a:latin typeface="Times New Roman" pitchFamily="18" charset="0"/>
                </a:rPr>
                <a:t>i</a:t>
              </a:r>
              <a:endParaRPr lang="en-GB" altLang="en-US" sz="1600"/>
            </a:p>
          </p:txBody>
        </p:sp>
        <p:sp>
          <p:nvSpPr>
            <p:cNvPr id="11305" name="Rectangle 40"/>
            <p:cNvSpPr>
              <a:spLocks noChangeArrowheads="1"/>
            </p:cNvSpPr>
            <p:nvPr/>
          </p:nvSpPr>
          <p:spPr bwMode="auto">
            <a:xfrm>
              <a:off x="5072" y="1769"/>
              <a:ext cx="1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solidFill>
                    <a:srgbClr val="000000"/>
                  </a:solidFill>
                  <a:latin typeface="Times New Roman" pitchFamily="18" charset="0"/>
                </a:rPr>
                <a:t>v</a:t>
              </a:r>
              <a:r>
                <a:rPr lang="en-GB" altLang="en-US" sz="1600" baseline="-25000">
                  <a:solidFill>
                    <a:srgbClr val="000000"/>
                  </a:solidFill>
                  <a:latin typeface="Times New Roman" pitchFamily="18" charset="0"/>
                </a:rPr>
                <a:t>O</a:t>
              </a:r>
              <a:endParaRPr lang="en-GB" altLang="en-US" sz="1600"/>
            </a:p>
          </p:txBody>
        </p:sp>
        <p:sp>
          <p:nvSpPr>
            <p:cNvPr id="11306" name="Rectangle 41"/>
            <p:cNvSpPr>
              <a:spLocks noChangeArrowheads="1"/>
            </p:cNvSpPr>
            <p:nvPr/>
          </p:nvSpPr>
          <p:spPr bwMode="auto">
            <a:xfrm>
              <a:off x="4159" y="773"/>
              <a:ext cx="1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solidFill>
                    <a:srgbClr val="000000"/>
                  </a:solidFill>
                  <a:latin typeface="Times New Roman" pitchFamily="18" charset="0"/>
                </a:rPr>
                <a:t>Z</a:t>
              </a:r>
              <a:endParaRPr lang="en-GB" altLang="en-US" sz="1600"/>
            </a:p>
          </p:txBody>
        </p:sp>
        <p:sp>
          <p:nvSpPr>
            <p:cNvPr id="11307" name="Line 42"/>
            <p:cNvSpPr>
              <a:spLocks noChangeShapeType="1"/>
            </p:cNvSpPr>
            <p:nvPr/>
          </p:nvSpPr>
          <p:spPr bwMode="auto">
            <a:xfrm>
              <a:off x="3764" y="2275"/>
              <a:ext cx="704" cy="34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8" name="Line 43"/>
            <p:cNvSpPr>
              <a:spLocks noChangeShapeType="1"/>
            </p:cNvSpPr>
            <p:nvPr/>
          </p:nvSpPr>
          <p:spPr bwMode="auto">
            <a:xfrm>
              <a:off x="3764" y="2275"/>
              <a:ext cx="0" cy="62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9" name="Line 44"/>
            <p:cNvSpPr>
              <a:spLocks noChangeShapeType="1"/>
            </p:cNvSpPr>
            <p:nvPr/>
          </p:nvSpPr>
          <p:spPr bwMode="auto">
            <a:xfrm flipV="1">
              <a:off x="3764" y="2620"/>
              <a:ext cx="704" cy="27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0" name="Line 45"/>
            <p:cNvSpPr>
              <a:spLocks noChangeShapeType="1"/>
            </p:cNvSpPr>
            <p:nvPr/>
          </p:nvSpPr>
          <p:spPr bwMode="auto">
            <a:xfrm>
              <a:off x="3225" y="2577"/>
              <a:ext cx="53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1" name="Line 46"/>
            <p:cNvSpPr>
              <a:spLocks noChangeShapeType="1"/>
            </p:cNvSpPr>
            <p:nvPr/>
          </p:nvSpPr>
          <p:spPr bwMode="auto">
            <a:xfrm>
              <a:off x="4468" y="2618"/>
              <a:ext cx="538" cy="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2" name="Line 47"/>
            <p:cNvSpPr>
              <a:spLocks noChangeShapeType="1"/>
            </p:cNvSpPr>
            <p:nvPr/>
          </p:nvSpPr>
          <p:spPr bwMode="auto">
            <a:xfrm>
              <a:off x="4496" y="2620"/>
              <a:ext cx="3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3" name="Line 48"/>
            <p:cNvSpPr>
              <a:spLocks noChangeShapeType="1"/>
            </p:cNvSpPr>
            <p:nvPr/>
          </p:nvSpPr>
          <p:spPr bwMode="auto">
            <a:xfrm>
              <a:off x="4698" y="2620"/>
              <a:ext cx="53"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4" name="Line 49"/>
            <p:cNvSpPr>
              <a:spLocks noChangeShapeType="1"/>
            </p:cNvSpPr>
            <p:nvPr/>
          </p:nvSpPr>
          <p:spPr bwMode="auto">
            <a:xfrm flipV="1">
              <a:off x="3348" y="2587"/>
              <a:ext cx="1" cy="82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5" name="Rectangle 50"/>
            <p:cNvSpPr>
              <a:spLocks noChangeArrowheads="1"/>
            </p:cNvSpPr>
            <p:nvPr/>
          </p:nvSpPr>
          <p:spPr bwMode="auto">
            <a:xfrm rot="-5400000">
              <a:off x="3160" y="2987"/>
              <a:ext cx="389" cy="121"/>
            </a:xfrm>
            <a:prstGeom prst="rect">
              <a:avLst/>
            </a:prstGeom>
            <a:solidFill>
              <a:srgbClr val="FFFFFF"/>
            </a:solidFill>
            <a:ln w="7938">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1316" name="Line 51"/>
            <p:cNvSpPr>
              <a:spLocks noChangeShapeType="1"/>
            </p:cNvSpPr>
            <p:nvPr/>
          </p:nvSpPr>
          <p:spPr bwMode="auto">
            <a:xfrm>
              <a:off x="4126" y="2763"/>
              <a:ext cx="2" cy="65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7" name="Line 52"/>
            <p:cNvSpPr>
              <a:spLocks noChangeShapeType="1"/>
            </p:cNvSpPr>
            <p:nvPr/>
          </p:nvSpPr>
          <p:spPr bwMode="auto">
            <a:xfrm>
              <a:off x="3313" y="3416"/>
              <a:ext cx="1940"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8" name="Rectangle 53"/>
            <p:cNvSpPr>
              <a:spLocks noChangeArrowheads="1"/>
            </p:cNvSpPr>
            <p:nvPr/>
          </p:nvSpPr>
          <p:spPr bwMode="auto">
            <a:xfrm>
              <a:off x="4798" y="2896"/>
              <a:ext cx="242"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1319" name="Line 54"/>
            <p:cNvSpPr>
              <a:spLocks noChangeShapeType="1"/>
            </p:cNvSpPr>
            <p:nvPr/>
          </p:nvSpPr>
          <p:spPr bwMode="auto">
            <a:xfrm>
              <a:off x="3045" y="2819"/>
              <a:ext cx="1" cy="479"/>
            </a:xfrm>
            <a:prstGeom prst="line">
              <a:avLst/>
            </a:prstGeom>
            <a:noFill/>
            <a:ln w="7938">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320" name="Line 55"/>
            <p:cNvSpPr>
              <a:spLocks noChangeShapeType="1"/>
            </p:cNvSpPr>
            <p:nvPr/>
          </p:nvSpPr>
          <p:spPr bwMode="auto">
            <a:xfrm>
              <a:off x="5045" y="2798"/>
              <a:ext cx="1" cy="479"/>
            </a:xfrm>
            <a:prstGeom prst="line">
              <a:avLst/>
            </a:prstGeom>
            <a:noFill/>
            <a:ln w="7938">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321" name="Rectangle 56"/>
            <p:cNvSpPr>
              <a:spLocks noChangeArrowheads="1"/>
            </p:cNvSpPr>
            <p:nvPr/>
          </p:nvSpPr>
          <p:spPr bwMode="auto">
            <a:xfrm>
              <a:off x="2888" y="2997"/>
              <a:ext cx="1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solidFill>
                    <a:srgbClr val="000000"/>
                  </a:solidFill>
                  <a:latin typeface="Times New Roman" pitchFamily="18" charset="0"/>
                </a:rPr>
                <a:t>v</a:t>
              </a:r>
              <a:r>
                <a:rPr lang="en-GB" altLang="en-US" sz="1600" baseline="-25000">
                  <a:solidFill>
                    <a:srgbClr val="000000"/>
                  </a:solidFill>
                  <a:latin typeface="Times New Roman" pitchFamily="18" charset="0"/>
                </a:rPr>
                <a:t>i</a:t>
              </a:r>
              <a:endParaRPr lang="en-GB" altLang="en-US" sz="1600"/>
            </a:p>
          </p:txBody>
        </p:sp>
        <p:sp>
          <p:nvSpPr>
            <p:cNvPr id="11322" name="Rectangle 57"/>
            <p:cNvSpPr>
              <a:spLocks noChangeArrowheads="1"/>
            </p:cNvSpPr>
            <p:nvPr/>
          </p:nvSpPr>
          <p:spPr bwMode="auto">
            <a:xfrm>
              <a:off x="5098" y="2969"/>
              <a:ext cx="1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solidFill>
                    <a:srgbClr val="000000"/>
                  </a:solidFill>
                  <a:latin typeface="Times New Roman" pitchFamily="18" charset="0"/>
                </a:rPr>
                <a:t>v</a:t>
              </a:r>
              <a:r>
                <a:rPr lang="en-GB" altLang="en-US" sz="1600" baseline="-25000">
                  <a:solidFill>
                    <a:srgbClr val="000000"/>
                  </a:solidFill>
                  <a:latin typeface="Times New Roman" pitchFamily="18" charset="0"/>
                </a:rPr>
                <a:t>O</a:t>
              </a:r>
              <a:endParaRPr lang="en-GB" altLang="en-US" sz="1600"/>
            </a:p>
          </p:txBody>
        </p:sp>
        <p:sp>
          <p:nvSpPr>
            <p:cNvPr id="11323" name="Rectangle 58"/>
            <p:cNvSpPr>
              <a:spLocks noChangeArrowheads="1"/>
            </p:cNvSpPr>
            <p:nvPr/>
          </p:nvSpPr>
          <p:spPr bwMode="auto">
            <a:xfrm>
              <a:off x="4456" y="2676"/>
              <a:ext cx="1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solidFill>
                    <a:srgbClr val="000000"/>
                  </a:solidFill>
                  <a:latin typeface="Times New Roman" pitchFamily="18" charset="0"/>
                </a:rPr>
                <a:t>i</a:t>
              </a:r>
              <a:r>
                <a:rPr lang="en-GB" altLang="en-US" sz="1600" baseline="-25000">
                  <a:solidFill>
                    <a:srgbClr val="000000"/>
                  </a:solidFill>
                  <a:latin typeface="Times New Roman" pitchFamily="18" charset="0"/>
                </a:rPr>
                <a:t>Z2</a:t>
              </a:r>
              <a:endParaRPr lang="en-GB" altLang="en-US" sz="1600"/>
            </a:p>
          </p:txBody>
        </p:sp>
        <p:sp>
          <p:nvSpPr>
            <p:cNvPr id="11324" name="Line 59"/>
            <p:cNvSpPr>
              <a:spLocks noChangeShapeType="1"/>
            </p:cNvSpPr>
            <p:nvPr/>
          </p:nvSpPr>
          <p:spPr bwMode="auto">
            <a:xfrm flipV="1">
              <a:off x="4656" y="2622"/>
              <a:ext cx="1" cy="79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5" name="Rectangle 60"/>
            <p:cNvSpPr>
              <a:spLocks noChangeArrowheads="1"/>
            </p:cNvSpPr>
            <p:nvPr/>
          </p:nvSpPr>
          <p:spPr bwMode="auto">
            <a:xfrm rot="-5400000">
              <a:off x="4468" y="3019"/>
              <a:ext cx="389" cy="121"/>
            </a:xfrm>
            <a:prstGeom prst="rect">
              <a:avLst/>
            </a:prstGeom>
            <a:solidFill>
              <a:srgbClr val="FFFFFF"/>
            </a:solidFill>
            <a:ln w="7938">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1326" name="Freeform 61"/>
            <p:cNvSpPr>
              <a:spLocks/>
            </p:cNvSpPr>
            <p:nvPr/>
          </p:nvSpPr>
          <p:spPr bwMode="auto">
            <a:xfrm rot="5400000">
              <a:off x="3315" y="2653"/>
              <a:ext cx="58" cy="62"/>
            </a:xfrm>
            <a:custGeom>
              <a:avLst/>
              <a:gdLst>
                <a:gd name="T0" fmla="*/ 0 w 67"/>
                <a:gd name="T1" fmla="*/ 4 h 72"/>
                <a:gd name="T2" fmla="*/ 4 w 67"/>
                <a:gd name="T3" fmla="*/ 3 h 72"/>
                <a:gd name="T4" fmla="*/ 0 w 67"/>
                <a:gd name="T5" fmla="*/ 0 h 72"/>
                <a:gd name="T6" fmla="*/ 0 w 67"/>
                <a:gd name="T7" fmla="*/ 4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0" y="72"/>
                  </a:moveTo>
                  <a:lnTo>
                    <a:pt x="67" y="33"/>
                  </a:lnTo>
                  <a:lnTo>
                    <a:pt x="0" y="0"/>
                  </a:lnTo>
                  <a:lnTo>
                    <a:pt x="0"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7" name="Freeform 62"/>
            <p:cNvSpPr>
              <a:spLocks/>
            </p:cNvSpPr>
            <p:nvPr/>
          </p:nvSpPr>
          <p:spPr bwMode="auto">
            <a:xfrm rot="16200000" flipV="1">
              <a:off x="4624" y="2657"/>
              <a:ext cx="58" cy="62"/>
            </a:xfrm>
            <a:custGeom>
              <a:avLst/>
              <a:gdLst>
                <a:gd name="T0" fmla="*/ 0 w 67"/>
                <a:gd name="T1" fmla="*/ 4 h 72"/>
                <a:gd name="T2" fmla="*/ 4 w 67"/>
                <a:gd name="T3" fmla="*/ 3 h 72"/>
                <a:gd name="T4" fmla="*/ 0 w 67"/>
                <a:gd name="T5" fmla="*/ 0 h 72"/>
                <a:gd name="T6" fmla="*/ 0 w 67"/>
                <a:gd name="T7" fmla="*/ 4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0" y="72"/>
                  </a:moveTo>
                  <a:lnTo>
                    <a:pt x="67" y="33"/>
                  </a:lnTo>
                  <a:lnTo>
                    <a:pt x="0" y="0"/>
                  </a:lnTo>
                  <a:lnTo>
                    <a:pt x="0"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8" name="Rectangle 63"/>
            <p:cNvSpPr>
              <a:spLocks noChangeArrowheads="1"/>
            </p:cNvSpPr>
            <p:nvPr/>
          </p:nvSpPr>
          <p:spPr bwMode="auto">
            <a:xfrm>
              <a:off x="3483" y="2972"/>
              <a:ext cx="23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solidFill>
                    <a:srgbClr val="000000"/>
                  </a:solidFill>
                  <a:latin typeface="Times New Roman" pitchFamily="18" charset="0"/>
                </a:rPr>
                <a:t>Z</a:t>
              </a:r>
              <a:r>
                <a:rPr lang="en-GB" altLang="en-US" sz="1600" baseline="-25000">
                  <a:solidFill>
                    <a:srgbClr val="000000"/>
                  </a:solidFill>
                  <a:latin typeface="Times New Roman" pitchFamily="18" charset="0"/>
                </a:rPr>
                <a:t>1</a:t>
              </a:r>
              <a:endParaRPr lang="en-GB" altLang="en-US" sz="1600"/>
            </a:p>
          </p:txBody>
        </p:sp>
        <p:sp>
          <p:nvSpPr>
            <p:cNvPr id="11329" name="Rectangle 64"/>
            <p:cNvSpPr>
              <a:spLocks noChangeArrowheads="1"/>
            </p:cNvSpPr>
            <p:nvPr/>
          </p:nvSpPr>
          <p:spPr bwMode="auto">
            <a:xfrm>
              <a:off x="4779" y="2964"/>
              <a:ext cx="23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solidFill>
                    <a:srgbClr val="000000"/>
                  </a:solidFill>
                  <a:latin typeface="Times New Roman" pitchFamily="18" charset="0"/>
                </a:rPr>
                <a:t>Z</a:t>
              </a:r>
              <a:r>
                <a:rPr lang="en-GB" altLang="en-US" sz="1600" baseline="-25000">
                  <a:solidFill>
                    <a:srgbClr val="000000"/>
                  </a:solidFill>
                  <a:latin typeface="Times New Roman" pitchFamily="18" charset="0"/>
                </a:rPr>
                <a:t>2</a:t>
              </a:r>
              <a:endParaRPr lang="en-GB" altLang="en-US" sz="1600"/>
            </a:p>
          </p:txBody>
        </p:sp>
        <p:sp>
          <p:nvSpPr>
            <p:cNvPr id="11330" name="Rectangle 65"/>
            <p:cNvSpPr>
              <a:spLocks noChangeArrowheads="1"/>
            </p:cNvSpPr>
            <p:nvPr/>
          </p:nvSpPr>
          <p:spPr bwMode="auto">
            <a:xfrm>
              <a:off x="3171" y="2577"/>
              <a:ext cx="1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solidFill>
                    <a:srgbClr val="000000"/>
                  </a:solidFill>
                  <a:latin typeface="Times New Roman" pitchFamily="18" charset="0"/>
                </a:rPr>
                <a:t>i</a:t>
              </a:r>
              <a:r>
                <a:rPr lang="en-GB" altLang="en-US" sz="1600" baseline="-25000">
                  <a:solidFill>
                    <a:srgbClr val="000000"/>
                  </a:solidFill>
                  <a:latin typeface="Times New Roman" pitchFamily="18" charset="0"/>
                </a:rPr>
                <a:t>Z1</a:t>
              </a:r>
              <a:endParaRPr lang="en-GB" altLang="en-US" sz="1600"/>
            </a:p>
          </p:txBody>
        </p:sp>
        <p:sp>
          <p:nvSpPr>
            <p:cNvPr id="11331" name="Rectangle 66"/>
            <p:cNvSpPr>
              <a:spLocks noChangeArrowheads="1"/>
            </p:cNvSpPr>
            <p:nvPr/>
          </p:nvSpPr>
          <p:spPr bwMode="auto">
            <a:xfrm>
              <a:off x="3898" y="2515"/>
              <a:ext cx="1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solidFill>
                    <a:srgbClr val="000000"/>
                  </a:solidFill>
                  <a:latin typeface="Times New Roman" pitchFamily="18" charset="0"/>
                </a:rPr>
                <a:t>A</a:t>
              </a:r>
              <a:r>
                <a:rPr lang="en-GB" altLang="en-US" sz="1600" baseline="-25000">
                  <a:solidFill>
                    <a:srgbClr val="000000"/>
                  </a:solidFill>
                  <a:latin typeface="Times New Roman" pitchFamily="18" charset="0"/>
                </a:rPr>
                <a:t>V</a:t>
              </a:r>
              <a:endParaRPr lang="en-GB" altLang="en-US" sz="1600"/>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85721C82-3BE0-40AE-9FA1-78AC4CB78FE0}" type="slidenum">
              <a:rPr lang="en-GB" altLang="en-US" sz="1200" smtClean="0">
                <a:latin typeface="Garamond" pitchFamily="18" charset="0"/>
              </a:rPr>
              <a:pPr eaLnBrk="1" hangingPunct="1">
                <a:spcBef>
                  <a:spcPct val="0"/>
                </a:spcBef>
                <a:buClrTx/>
                <a:buSzTx/>
                <a:buFontTx/>
                <a:buNone/>
              </a:pPr>
              <a:t>14</a:t>
            </a:fld>
            <a:endParaRPr lang="en-GB" altLang="en-US" sz="1200" smtClean="0">
              <a:latin typeface="Garamond" pitchFamily="18" charset="0"/>
            </a:endParaRPr>
          </a:p>
        </p:txBody>
      </p:sp>
      <p:sp>
        <p:nvSpPr>
          <p:cNvPr id="12291"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2292" name="Text Box 20"/>
          <p:cNvSpPr txBox="1">
            <a:spLocks noChangeArrowheads="1"/>
          </p:cNvSpPr>
          <p:nvPr/>
        </p:nvSpPr>
        <p:spPr bwMode="auto">
          <a:xfrm>
            <a:off x="681038" y="5578475"/>
            <a:ext cx="81073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We shall see later that Millers theorem allows us to simplify the high frequency transistor equivalent circuit considerably.</a:t>
            </a:r>
          </a:p>
        </p:txBody>
      </p:sp>
      <p:sp>
        <p:nvSpPr>
          <p:cNvPr id="12293" name="Text Box 3"/>
          <p:cNvSpPr txBox="1">
            <a:spLocks noChangeArrowheads="1"/>
          </p:cNvSpPr>
          <p:nvPr/>
        </p:nvSpPr>
        <p:spPr bwMode="auto">
          <a:xfrm>
            <a:off x="1349375" y="2587625"/>
            <a:ext cx="925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hence </a:t>
            </a:r>
          </a:p>
        </p:txBody>
      </p:sp>
      <p:graphicFrame>
        <p:nvGraphicFramePr>
          <p:cNvPr id="12294" name="Object 4"/>
          <p:cNvGraphicFramePr>
            <a:graphicFrameLocks noChangeAspect="1"/>
          </p:cNvGraphicFramePr>
          <p:nvPr/>
        </p:nvGraphicFramePr>
        <p:xfrm>
          <a:off x="2154238" y="2371725"/>
          <a:ext cx="1685925" cy="806450"/>
        </p:xfrm>
        <a:graphic>
          <a:graphicData uri="http://schemas.openxmlformats.org/presentationml/2006/ole">
            <mc:AlternateContent xmlns:mc="http://schemas.openxmlformats.org/markup-compatibility/2006">
              <mc:Choice xmlns:v="urn:schemas-microsoft-com:vml" Requires="v">
                <p:oleObj spid="_x0000_s12455" name="Equation" r:id="rId4" imgW="1002865" imgH="482391" progId="Equation.3">
                  <p:embed/>
                </p:oleObj>
              </mc:Choice>
              <mc:Fallback>
                <p:oleObj name="Equation" r:id="rId4" imgW="1002865" imgH="482391"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4238" y="2371725"/>
                        <a:ext cx="1685925"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295" name="Group 5"/>
          <p:cNvGrpSpPr>
            <a:grpSpLocks/>
          </p:cNvGrpSpPr>
          <p:nvPr/>
        </p:nvGrpSpPr>
        <p:grpSpPr bwMode="auto">
          <a:xfrm>
            <a:off x="1039813" y="1538288"/>
            <a:ext cx="5940425" cy="876300"/>
            <a:chOff x="655" y="969"/>
            <a:chExt cx="3742" cy="552"/>
          </a:xfrm>
        </p:grpSpPr>
        <p:sp>
          <p:nvSpPr>
            <p:cNvPr id="12308" name="Text Box 6"/>
            <p:cNvSpPr txBox="1">
              <a:spLocks noChangeArrowheads="1"/>
            </p:cNvSpPr>
            <p:nvPr/>
          </p:nvSpPr>
          <p:spPr bwMode="auto">
            <a:xfrm>
              <a:off x="3330" y="1124"/>
              <a:ext cx="4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and </a:t>
              </a:r>
            </a:p>
          </p:txBody>
        </p:sp>
        <p:graphicFrame>
          <p:nvGraphicFramePr>
            <p:cNvPr id="12309" name="Object 7"/>
            <p:cNvGraphicFramePr>
              <a:graphicFrameLocks noChangeAspect="1"/>
            </p:cNvGraphicFramePr>
            <p:nvPr/>
          </p:nvGraphicFramePr>
          <p:xfrm>
            <a:off x="655" y="969"/>
            <a:ext cx="2620" cy="552"/>
          </p:xfrm>
          <a:graphic>
            <a:graphicData uri="http://schemas.openxmlformats.org/presentationml/2006/ole">
              <mc:AlternateContent xmlns:mc="http://schemas.openxmlformats.org/markup-compatibility/2006">
                <mc:Choice xmlns:v="urn:schemas-microsoft-com:vml" Requires="v">
                  <p:oleObj spid="_x0000_s12456" name="Equation" r:id="rId6" imgW="2387600" imgH="508000" progId="Equation.3">
                    <p:embed/>
                  </p:oleObj>
                </mc:Choice>
                <mc:Fallback>
                  <p:oleObj name="Equation" r:id="rId6" imgW="2387600" imgH="5080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 y="969"/>
                          <a:ext cx="2620" cy="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10" name="Object 8"/>
            <p:cNvGraphicFramePr>
              <a:graphicFrameLocks noChangeAspect="1"/>
            </p:cNvGraphicFramePr>
            <p:nvPr/>
          </p:nvGraphicFramePr>
          <p:xfrm>
            <a:off x="3857" y="1027"/>
            <a:ext cx="540" cy="424"/>
          </p:xfrm>
          <a:graphic>
            <a:graphicData uri="http://schemas.openxmlformats.org/presentationml/2006/ole">
              <mc:AlternateContent xmlns:mc="http://schemas.openxmlformats.org/markup-compatibility/2006">
                <mc:Choice xmlns:v="urn:schemas-microsoft-com:vml" Requires="v">
                  <p:oleObj spid="_x0000_s12457" name="Equation" r:id="rId8" imgW="545863" imgH="431613" progId="Equation.3">
                    <p:embed/>
                  </p:oleObj>
                </mc:Choice>
                <mc:Fallback>
                  <p:oleObj name="Equation" r:id="rId8" imgW="545863" imgH="431613"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7" y="1027"/>
                          <a:ext cx="54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2296" name="Text Box 10"/>
          <p:cNvSpPr txBox="1">
            <a:spLocks noChangeArrowheads="1"/>
          </p:cNvSpPr>
          <p:nvPr/>
        </p:nvSpPr>
        <p:spPr bwMode="auto">
          <a:xfrm>
            <a:off x="950913" y="1169988"/>
            <a:ext cx="7491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If Z</a:t>
            </a:r>
            <a:r>
              <a:rPr lang="en-GB" altLang="en-US" sz="1600" baseline="-25000"/>
              <a:t>in</a:t>
            </a:r>
            <a:r>
              <a:rPr lang="en-GB" altLang="en-US" sz="1600"/>
              <a:t> is to correctly represent the effect of Z on the input, then i</a:t>
            </a:r>
            <a:r>
              <a:rPr lang="en-GB" altLang="en-US" sz="1600" baseline="-25000"/>
              <a:t>Z</a:t>
            </a:r>
            <a:r>
              <a:rPr lang="en-GB" altLang="en-US" sz="1600"/>
              <a:t> = i</a:t>
            </a:r>
            <a:r>
              <a:rPr lang="en-GB" altLang="en-US" sz="1600" baseline="-25000"/>
              <a:t>Z1</a:t>
            </a:r>
          </a:p>
        </p:txBody>
      </p:sp>
      <p:sp>
        <p:nvSpPr>
          <p:cNvPr id="12297" name="Text Box 11"/>
          <p:cNvSpPr txBox="1">
            <a:spLocks noChangeArrowheads="1"/>
          </p:cNvSpPr>
          <p:nvPr/>
        </p:nvSpPr>
        <p:spPr bwMode="auto">
          <a:xfrm>
            <a:off x="747713" y="769938"/>
            <a:ext cx="6156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b="1"/>
              <a:t>First consider the input side of the two amplifiers</a:t>
            </a:r>
          </a:p>
        </p:txBody>
      </p:sp>
      <p:sp>
        <p:nvSpPr>
          <p:cNvPr id="12298" name="Text Box 12"/>
          <p:cNvSpPr txBox="1">
            <a:spLocks noChangeArrowheads="1"/>
          </p:cNvSpPr>
          <p:nvPr/>
        </p:nvSpPr>
        <p:spPr bwMode="auto">
          <a:xfrm>
            <a:off x="785813" y="3435350"/>
            <a:ext cx="6156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b="1"/>
              <a:t>Now consider the output side of the two amplifiers</a:t>
            </a:r>
          </a:p>
        </p:txBody>
      </p:sp>
      <p:grpSp>
        <p:nvGrpSpPr>
          <p:cNvPr id="12299" name="Group 23"/>
          <p:cNvGrpSpPr>
            <a:grpSpLocks/>
          </p:cNvGrpSpPr>
          <p:nvPr/>
        </p:nvGrpSpPr>
        <p:grpSpPr bwMode="auto">
          <a:xfrm>
            <a:off x="996950" y="3844925"/>
            <a:ext cx="6330950" cy="800100"/>
            <a:chOff x="628" y="2422"/>
            <a:chExt cx="3988" cy="504"/>
          </a:xfrm>
        </p:grpSpPr>
        <p:graphicFrame>
          <p:nvGraphicFramePr>
            <p:cNvPr id="12305" name="Object 14"/>
            <p:cNvGraphicFramePr>
              <a:graphicFrameLocks noChangeAspect="1"/>
            </p:cNvGraphicFramePr>
            <p:nvPr/>
          </p:nvGraphicFramePr>
          <p:xfrm>
            <a:off x="628" y="2422"/>
            <a:ext cx="2827" cy="504"/>
          </p:xfrm>
          <a:graphic>
            <a:graphicData uri="http://schemas.openxmlformats.org/presentationml/2006/ole">
              <mc:AlternateContent xmlns:mc="http://schemas.openxmlformats.org/markup-compatibility/2006">
                <mc:Choice xmlns:v="urn:schemas-microsoft-com:vml" Requires="v">
                  <p:oleObj spid="_x0000_s12458" name="Equation" r:id="rId10" imgW="2489200" imgH="482600" progId="Equation.3">
                    <p:embed/>
                  </p:oleObj>
                </mc:Choice>
                <mc:Fallback>
                  <p:oleObj name="Equation" r:id="rId10" imgW="2489200" imgH="48260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8" y="2422"/>
                          <a:ext cx="2827"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6" name="Object 15"/>
            <p:cNvGraphicFramePr>
              <a:graphicFrameLocks noChangeAspect="1"/>
            </p:cNvGraphicFramePr>
            <p:nvPr/>
          </p:nvGraphicFramePr>
          <p:xfrm>
            <a:off x="3961" y="2463"/>
            <a:ext cx="655" cy="396"/>
          </p:xfrm>
          <a:graphic>
            <a:graphicData uri="http://schemas.openxmlformats.org/presentationml/2006/ole">
              <mc:AlternateContent xmlns:mc="http://schemas.openxmlformats.org/markup-compatibility/2006">
                <mc:Choice xmlns:v="urn:schemas-microsoft-com:vml" Requires="v">
                  <p:oleObj spid="_x0000_s12459" name="Equation" r:id="rId12" imgW="660113" imgH="431613" progId="Equation.3">
                    <p:embed/>
                  </p:oleObj>
                </mc:Choice>
                <mc:Fallback>
                  <p:oleObj name="Equation" r:id="rId12" imgW="660113" imgH="431613"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61" y="2463"/>
                          <a:ext cx="655"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7" name="Text Box 16"/>
            <p:cNvSpPr txBox="1">
              <a:spLocks noChangeArrowheads="1"/>
            </p:cNvSpPr>
            <p:nvPr/>
          </p:nvSpPr>
          <p:spPr bwMode="auto">
            <a:xfrm>
              <a:off x="3487" y="2543"/>
              <a:ext cx="44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and </a:t>
              </a:r>
            </a:p>
          </p:txBody>
        </p:sp>
      </p:grpSp>
      <p:grpSp>
        <p:nvGrpSpPr>
          <p:cNvPr id="12300" name="Group 17"/>
          <p:cNvGrpSpPr>
            <a:grpSpLocks/>
          </p:cNvGrpSpPr>
          <p:nvPr/>
        </p:nvGrpSpPr>
        <p:grpSpPr bwMode="auto">
          <a:xfrm>
            <a:off x="1320800" y="4619625"/>
            <a:ext cx="2630488" cy="784225"/>
            <a:chOff x="832" y="3099"/>
            <a:chExt cx="1657" cy="494"/>
          </a:xfrm>
        </p:grpSpPr>
        <p:sp>
          <p:nvSpPr>
            <p:cNvPr id="12303" name="Text Box 18"/>
            <p:cNvSpPr txBox="1">
              <a:spLocks noChangeArrowheads="1"/>
            </p:cNvSpPr>
            <p:nvPr/>
          </p:nvSpPr>
          <p:spPr bwMode="auto">
            <a:xfrm>
              <a:off x="832" y="3227"/>
              <a:ext cx="5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hence </a:t>
              </a:r>
            </a:p>
          </p:txBody>
        </p:sp>
        <p:graphicFrame>
          <p:nvGraphicFramePr>
            <p:cNvPr id="12304" name="Object 19"/>
            <p:cNvGraphicFramePr>
              <a:graphicFrameLocks noChangeAspect="1"/>
            </p:cNvGraphicFramePr>
            <p:nvPr/>
          </p:nvGraphicFramePr>
          <p:xfrm>
            <a:off x="1339" y="3099"/>
            <a:ext cx="1150" cy="494"/>
          </p:xfrm>
          <a:graphic>
            <a:graphicData uri="http://schemas.openxmlformats.org/presentationml/2006/ole">
              <mc:AlternateContent xmlns:mc="http://schemas.openxmlformats.org/markup-compatibility/2006">
                <mc:Choice xmlns:v="urn:schemas-microsoft-com:vml" Requires="v">
                  <p:oleObj spid="_x0000_s12460" name="Equation" r:id="rId14" imgW="1117115" imgH="482391" progId="Equation.3">
                    <p:embed/>
                  </p:oleObj>
                </mc:Choice>
                <mc:Fallback>
                  <p:oleObj name="Equation" r:id="rId14" imgW="1117115" imgH="482391"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39" y="3099"/>
                          <a:ext cx="1150"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2301" name="Text Box 21"/>
          <p:cNvSpPr txBox="1">
            <a:spLocks noChangeArrowheads="1"/>
          </p:cNvSpPr>
          <p:nvPr/>
        </p:nvSpPr>
        <p:spPr bwMode="auto">
          <a:xfrm>
            <a:off x="4349750" y="4676775"/>
            <a:ext cx="44529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i="1"/>
              <a:t>Note that for a non-inverting unity gain amplifier (i.e. an ideal buffer), A</a:t>
            </a:r>
            <a:r>
              <a:rPr lang="en-GB" altLang="en-US" sz="1600" i="1" baseline="-25000"/>
              <a:t>v</a:t>
            </a:r>
            <a:r>
              <a:rPr lang="en-GB" altLang="en-US" sz="1600" i="1"/>
              <a:t> = +1 so both Z</a:t>
            </a:r>
            <a:r>
              <a:rPr lang="en-GB" altLang="en-US" sz="1600" i="1" baseline="-25000"/>
              <a:t>1</a:t>
            </a:r>
            <a:r>
              <a:rPr lang="en-GB" altLang="en-US" sz="1600" i="1"/>
              <a:t> and Z</a:t>
            </a:r>
            <a:r>
              <a:rPr lang="en-GB" altLang="en-US" sz="1600" i="1" baseline="-25000"/>
              <a:t>2</a:t>
            </a:r>
            <a:r>
              <a:rPr lang="en-GB" altLang="en-US" sz="1600" i="1"/>
              <a:t> are infinite</a:t>
            </a:r>
          </a:p>
        </p:txBody>
      </p:sp>
      <p:sp>
        <p:nvSpPr>
          <p:cNvPr id="12302" name="Text Box 22"/>
          <p:cNvSpPr txBox="1">
            <a:spLocks noChangeArrowheads="1"/>
          </p:cNvSpPr>
          <p:nvPr/>
        </p:nvSpPr>
        <p:spPr bwMode="auto">
          <a:xfrm>
            <a:off x="4275138" y="2584450"/>
            <a:ext cx="4318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i="1"/>
              <a:t>[ Note that for an inverting amplifier, A</a:t>
            </a:r>
            <a:r>
              <a:rPr lang="en-GB" altLang="en-US" sz="1600" i="1" baseline="-25000"/>
              <a:t>V</a:t>
            </a:r>
            <a:r>
              <a:rPr lang="en-GB" altLang="en-US" sz="1600" i="1"/>
              <a:t> = -A</a:t>
            </a:r>
            <a:r>
              <a:rPr lang="en-GB" altLang="en-US" sz="1600" i="1" baseline="-25000"/>
              <a:t>V </a:t>
            </a:r>
            <a:r>
              <a:rPr lang="en-GB" altLang="en-US" sz="1600" i="1"/>
              <a:t>]</a:t>
            </a:r>
            <a:endParaRPr lang="en-GB" altLang="en-US" sz="1600" i="1" baseline="-250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57E7DCE9-2377-489E-BE59-D8BD1E04BC13}" type="slidenum">
              <a:rPr lang="en-GB" altLang="en-US" sz="1200" smtClean="0">
                <a:latin typeface="Garamond" pitchFamily="18" charset="0"/>
              </a:rPr>
              <a:pPr eaLnBrk="1" hangingPunct="1">
                <a:spcBef>
                  <a:spcPct val="0"/>
                </a:spcBef>
                <a:buClrTx/>
                <a:buSzTx/>
                <a:buFontTx/>
                <a:buNone/>
              </a:pPr>
              <a:t>15</a:t>
            </a:fld>
            <a:endParaRPr lang="en-GB" altLang="en-US" sz="1200" smtClean="0">
              <a:latin typeface="Garamond" pitchFamily="18" charset="0"/>
            </a:endParaRPr>
          </a:p>
        </p:txBody>
      </p:sp>
      <p:sp>
        <p:nvSpPr>
          <p:cNvPr id="13315"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331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nvGrpSpPr>
          <p:cNvPr id="13317" name="Group 4"/>
          <p:cNvGrpSpPr>
            <a:grpSpLocks/>
          </p:cNvGrpSpPr>
          <p:nvPr/>
        </p:nvGrpSpPr>
        <p:grpSpPr bwMode="auto">
          <a:xfrm>
            <a:off x="1000125" y="2289175"/>
            <a:ext cx="3584575" cy="2646363"/>
            <a:chOff x="770" y="1443"/>
            <a:chExt cx="2258" cy="1667"/>
          </a:xfrm>
        </p:grpSpPr>
        <p:sp>
          <p:nvSpPr>
            <p:cNvPr id="13329" name="Line 5"/>
            <p:cNvSpPr>
              <a:spLocks noChangeShapeType="1"/>
            </p:cNvSpPr>
            <p:nvPr/>
          </p:nvSpPr>
          <p:spPr bwMode="auto">
            <a:xfrm>
              <a:off x="770" y="2327"/>
              <a:ext cx="20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0" name="Line 6"/>
            <p:cNvSpPr>
              <a:spLocks noChangeShapeType="1"/>
            </p:cNvSpPr>
            <p:nvPr/>
          </p:nvSpPr>
          <p:spPr bwMode="auto">
            <a:xfrm flipV="1">
              <a:off x="1561" y="1563"/>
              <a:ext cx="0" cy="8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1" name="Arc 7"/>
            <p:cNvSpPr>
              <a:spLocks/>
            </p:cNvSpPr>
            <p:nvPr/>
          </p:nvSpPr>
          <p:spPr bwMode="auto">
            <a:xfrm flipV="1">
              <a:off x="902" y="1842"/>
              <a:ext cx="860" cy="45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32" name="Arc 8"/>
            <p:cNvSpPr>
              <a:spLocks/>
            </p:cNvSpPr>
            <p:nvPr/>
          </p:nvSpPr>
          <p:spPr bwMode="auto">
            <a:xfrm flipH="1">
              <a:off x="1865" y="2359"/>
              <a:ext cx="860" cy="45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33" name="Line 9"/>
            <p:cNvSpPr>
              <a:spLocks noChangeShapeType="1"/>
            </p:cNvSpPr>
            <p:nvPr/>
          </p:nvSpPr>
          <p:spPr bwMode="auto">
            <a:xfrm flipV="1">
              <a:off x="1824" y="1479"/>
              <a:ext cx="0" cy="163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34" name="Text Box 10"/>
            <p:cNvSpPr txBox="1">
              <a:spLocks noChangeArrowheads="1"/>
            </p:cNvSpPr>
            <p:nvPr/>
          </p:nvSpPr>
          <p:spPr bwMode="auto">
            <a:xfrm>
              <a:off x="1721" y="2356"/>
              <a:ext cx="215"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1</a:t>
              </a:r>
            </a:p>
          </p:txBody>
        </p:sp>
        <p:sp>
          <p:nvSpPr>
            <p:cNvPr id="13335" name="Text Box 11"/>
            <p:cNvSpPr txBox="1">
              <a:spLocks noChangeArrowheads="1"/>
            </p:cNvSpPr>
            <p:nvPr/>
          </p:nvSpPr>
          <p:spPr bwMode="auto">
            <a:xfrm>
              <a:off x="2711" y="2352"/>
              <a:ext cx="31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Av</a:t>
              </a:r>
            </a:p>
          </p:txBody>
        </p:sp>
        <p:sp>
          <p:nvSpPr>
            <p:cNvPr id="13336" name="Text Box 12"/>
            <p:cNvSpPr txBox="1">
              <a:spLocks noChangeArrowheads="1"/>
            </p:cNvSpPr>
            <p:nvPr/>
          </p:nvSpPr>
          <p:spPr bwMode="auto">
            <a:xfrm>
              <a:off x="1482" y="2352"/>
              <a:ext cx="2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0</a:t>
              </a:r>
            </a:p>
          </p:txBody>
        </p:sp>
        <p:sp>
          <p:nvSpPr>
            <p:cNvPr id="13337" name="Text Box 13"/>
            <p:cNvSpPr txBox="1">
              <a:spLocks noChangeArrowheads="1"/>
            </p:cNvSpPr>
            <p:nvPr/>
          </p:nvSpPr>
          <p:spPr bwMode="auto">
            <a:xfrm>
              <a:off x="1165" y="1443"/>
              <a:ext cx="3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Z</a:t>
              </a:r>
              <a:r>
                <a:rPr lang="en-GB" altLang="en-US" sz="1600" baseline="-25000"/>
                <a:t>1</a:t>
              </a:r>
            </a:p>
          </p:txBody>
        </p:sp>
        <p:sp>
          <p:nvSpPr>
            <p:cNvPr id="13338" name="Text Box 14"/>
            <p:cNvSpPr txBox="1">
              <a:spLocks noChangeArrowheads="1"/>
            </p:cNvSpPr>
            <p:nvPr/>
          </p:nvSpPr>
          <p:spPr bwMode="auto">
            <a:xfrm>
              <a:off x="1105" y="2016"/>
              <a:ext cx="2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Z</a:t>
              </a:r>
            </a:p>
          </p:txBody>
        </p:sp>
        <p:sp>
          <p:nvSpPr>
            <p:cNvPr id="13339" name="Line 15"/>
            <p:cNvSpPr>
              <a:spLocks noChangeShapeType="1"/>
            </p:cNvSpPr>
            <p:nvPr/>
          </p:nvSpPr>
          <p:spPr bwMode="auto">
            <a:xfrm flipH="1">
              <a:off x="1298" y="2144"/>
              <a:ext cx="34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18" name="Line 17"/>
          <p:cNvSpPr>
            <a:spLocks noChangeShapeType="1"/>
          </p:cNvSpPr>
          <p:nvPr/>
        </p:nvSpPr>
        <p:spPr bwMode="auto">
          <a:xfrm>
            <a:off x="4897438" y="3709988"/>
            <a:ext cx="326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19" name="Line 18"/>
          <p:cNvSpPr>
            <a:spLocks noChangeShapeType="1"/>
          </p:cNvSpPr>
          <p:nvPr/>
        </p:nvSpPr>
        <p:spPr bwMode="auto">
          <a:xfrm flipV="1">
            <a:off x="6153150" y="2497138"/>
            <a:ext cx="0" cy="1311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0" name="Arc 19"/>
          <p:cNvSpPr>
            <a:spLocks/>
          </p:cNvSpPr>
          <p:nvPr/>
        </p:nvSpPr>
        <p:spPr bwMode="auto">
          <a:xfrm>
            <a:off x="5197475" y="3479800"/>
            <a:ext cx="1365250" cy="80486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21" name="Arc 20"/>
          <p:cNvSpPr>
            <a:spLocks/>
          </p:cNvSpPr>
          <p:nvPr/>
        </p:nvSpPr>
        <p:spPr bwMode="auto">
          <a:xfrm flipH="1" flipV="1">
            <a:off x="6623050" y="2617788"/>
            <a:ext cx="1365250" cy="7270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22" name="Line 21"/>
          <p:cNvSpPr>
            <a:spLocks noChangeShapeType="1"/>
          </p:cNvSpPr>
          <p:nvPr/>
        </p:nvSpPr>
        <p:spPr bwMode="auto">
          <a:xfrm flipV="1">
            <a:off x="6570663" y="2363788"/>
            <a:ext cx="0" cy="13001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23" name="Text Box 22"/>
          <p:cNvSpPr txBox="1">
            <a:spLocks noChangeArrowheads="1"/>
          </p:cNvSpPr>
          <p:nvPr/>
        </p:nvSpPr>
        <p:spPr bwMode="auto">
          <a:xfrm>
            <a:off x="6418263" y="3744913"/>
            <a:ext cx="341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1</a:t>
            </a:r>
          </a:p>
        </p:txBody>
      </p:sp>
      <p:sp>
        <p:nvSpPr>
          <p:cNvPr id="13324" name="Text Box 23"/>
          <p:cNvSpPr txBox="1">
            <a:spLocks noChangeArrowheads="1"/>
          </p:cNvSpPr>
          <p:nvPr/>
        </p:nvSpPr>
        <p:spPr bwMode="auto">
          <a:xfrm>
            <a:off x="8240713" y="3541713"/>
            <a:ext cx="5032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Av</a:t>
            </a:r>
          </a:p>
        </p:txBody>
      </p:sp>
      <p:sp>
        <p:nvSpPr>
          <p:cNvPr id="13325" name="Text Box 24"/>
          <p:cNvSpPr txBox="1">
            <a:spLocks noChangeArrowheads="1"/>
          </p:cNvSpPr>
          <p:nvPr/>
        </p:nvSpPr>
        <p:spPr bwMode="auto">
          <a:xfrm>
            <a:off x="6027738" y="3749675"/>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0</a:t>
            </a:r>
          </a:p>
        </p:txBody>
      </p:sp>
      <p:sp>
        <p:nvSpPr>
          <p:cNvPr id="13326" name="Text Box 25"/>
          <p:cNvSpPr txBox="1">
            <a:spLocks noChangeArrowheads="1"/>
          </p:cNvSpPr>
          <p:nvPr/>
        </p:nvSpPr>
        <p:spPr bwMode="auto">
          <a:xfrm>
            <a:off x="5524500" y="2306638"/>
            <a:ext cx="485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Z</a:t>
            </a:r>
            <a:r>
              <a:rPr lang="en-GB" altLang="en-US" sz="1600" baseline="-25000"/>
              <a:t>2</a:t>
            </a:r>
          </a:p>
        </p:txBody>
      </p:sp>
      <p:sp>
        <p:nvSpPr>
          <p:cNvPr id="13327" name="Line 26"/>
          <p:cNvSpPr>
            <a:spLocks noChangeShapeType="1"/>
          </p:cNvSpPr>
          <p:nvPr/>
        </p:nvSpPr>
        <p:spPr bwMode="auto">
          <a:xfrm>
            <a:off x="5091113" y="3403600"/>
            <a:ext cx="2974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28" name="Text Box 27"/>
          <p:cNvSpPr txBox="1">
            <a:spLocks noChangeArrowheads="1"/>
          </p:cNvSpPr>
          <p:nvPr/>
        </p:nvSpPr>
        <p:spPr bwMode="auto">
          <a:xfrm>
            <a:off x="5848350" y="3236913"/>
            <a:ext cx="290513"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Z</a:t>
            </a:r>
            <a:endParaRPr lang="en-GB" altLang="en-US" sz="1600" baseline="-250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BB11DDAA-FB16-40A6-9749-CF67BE17036E}" type="slidenum">
              <a:rPr lang="en-GB" altLang="en-US" sz="1200" smtClean="0">
                <a:latin typeface="Garamond" pitchFamily="18" charset="0"/>
              </a:rPr>
              <a:pPr eaLnBrk="1" hangingPunct="1">
                <a:spcBef>
                  <a:spcPct val="0"/>
                </a:spcBef>
                <a:buClrTx/>
                <a:buSzTx/>
                <a:buFontTx/>
                <a:buNone/>
              </a:pPr>
              <a:t>16</a:t>
            </a:fld>
            <a:endParaRPr lang="en-GB" altLang="en-US" sz="1200" smtClean="0">
              <a:latin typeface="Garamond" pitchFamily="18" charset="0"/>
            </a:endParaRPr>
          </a:p>
        </p:txBody>
      </p:sp>
      <p:sp>
        <p:nvSpPr>
          <p:cNvPr id="14339"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4340"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4341" name="Text Box 4"/>
          <p:cNvSpPr txBox="1">
            <a:spLocks noChangeArrowheads="1"/>
          </p:cNvSpPr>
          <p:nvPr/>
        </p:nvSpPr>
        <p:spPr bwMode="auto">
          <a:xfrm>
            <a:off x="603250" y="1628775"/>
            <a:ext cx="7783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 transistor equivalent circuit for use at high frequencies has already been developed.  </a:t>
            </a:r>
          </a:p>
        </p:txBody>
      </p:sp>
      <p:grpSp>
        <p:nvGrpSpPr>
          <p:cNvPr id="14342" name="Group 60"/>
          <p:cNvGrpSpPr>
            <a:grpSpLocks/>
          </p:cNvGrpSpPr>
          <p:nvPr/>
        </p:nvGrpSpPr>
        <p:grpSpPr bwMode="auto">
          <a:xfrm>
            <a:off x="1255713" y="3308350"/>
            <a:ext cx="5897562" cy="2335213"/>
            <a:chOff x="791" y="2084"/>
            <a:chExt cx="3715" cy="1471"/>
          </a:xfrm>
        </p:grpSpPr>
        <p:sp>
          <p:nvSpPr>
            <p:cNvPr id="14346" name="Freeform 6"/>
            <p:cNvSpPr>
              <a:spLocks/>
            </p:cNvSpPr>
            <p:nvPr/>
          </p:nvSpPr>
          <p:spPr bwMode="auto">
            <a:xfrm>
              <a:off x="3167" y="2953"/>
              <a:ext cx="236" cy="352"/>
            </a:xfrm>
            <a:custGeom>
              <a:avLst/>
              <a:gdLst>
                <a:gd name="T0" fmla="*/ 304 w 224"/>
                <a:gd name="T1" fmla="*/ 0 h 350"/>
                <a:gd name="T2" fmla="*/ 0 w 224"/>
                <a:gd name="T3" fmla="*/ 193 h 350"/>
                <a:gd name="T4" fmla="*/ 304 w 224"/>
                <a:gd name="T5" fmla="*/ 388 h 350"/>
                <a:gd name="T6" fmla="*/ 603 w 224"/>
                <a:gd name="T7" fmla="*/ 193 h 350"/>
                <a:gd name="T8" fmla="*/ 304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47" name="Freeform 7"/>
            <p:cNvSpPr>
              <a:spLocks/>
            </p:cNvSpPr>
            <p:nvPr/>
          </p:nvSpPr>
          <p:spPr bwMode="auto">
            <a:xfrm>
              <a:off x="3172" y="2953"/>
              <a:ext cx="236" cy="352"/>
            </a:xfrm>
            <a:custGeom>
              <a:avLst/>
              <a:gdLst>
                <a:gd name="T0" fmla="*/ 304 w 224"/>
                <a:gd name="T1" fmla="*/ 0 h 350"/>
                <a:gd name="T2" fmla="*/ 0 w 224"/>
                <a:gd name="T3" fmla="*/ 193 h 350"/>
                <a:gd name="T4" fmla="*/ 304 w 224"/>
                <a:gd name="T5" fmla="*/ 388 h 350"/>
                <a:gd name="T6" fmla="*/ 603 w 224"/>
                <a:gd name="T7" fmla="*/ 193 h 350"/>
                <a:gd name="T8" fmla="*/ 304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48" name="Line 8"/>
            <p:cNvSpPr>
              <a:spLocks noChangeShapeType="1"/>
            </p:cNvSpPr>
            <p:nvPr/>
          </p:nvSpPr>
          <p:spPr bwMode="auto">
            <a:xfrm>
              <a:off x="971" y="3485"/>
              <a:ext cx="33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9" name="Line 9"/>
            <p:cNvSpPr>
              <a:spLocks noChangeShapeType="1"/>
            </p:cNvSpPr>
            <p:nvPr/>
          </p:nvSpPr>
          <p:spPr bwMode="auto">
            <a:xfrm>
              <a:off x="2621" y="3303"/>
              <a:ext cx="0" cy="18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0" name="Freeform 10"/>
            <p:cNvSpPr>
              <a:spLocks noEditPoints="1"/>
            </p:cNvSpPr>
            <p:nvPr/>
          </p:nvSpPr>
          <p:spPr bwMode="auto">
            <a:xfrm>
              <a:off x="3280" y="3042"/>
              <a:ext cx="35" cy="171"/>
            </a:xfrm>
            <a:custGeom>
              <a:avLst/>
              <a:gdLst>
                <a:gd name="T0" fmla="*/ 55 w 33"/>
                <a:gd name="T1" fmla="*/ 3 h 170"/>
                <a:gd name="T2" fmla="*/ 55 w 33"/>
                <a:gd name="T3" fmla="*/ 166 h 170"/>
                <a:gd name="T4" fmla="*/ 55 w 33"/>
                <a:gd name="T5" fmla="*/ 168 h 170"/>
                <a:gd name="T6" fmla="*/ 55 w 33"/>
                <a:gd name="T7" fmla="*/ 168 h 170"/>
                <a:gd name="T8" fmla="*/ 49 w 33"/>
                <a:gd name="T9" fmla="*/ 168 h 170"/>
                <a:gd name="T10" fmla="*/ 49 w 33"/>
                <a:gd name="T11" fmla="*/ 168 h 170"/>
                <a:gd name="T12" fmla="*/ 46 w 33"/>
                <a:gd name="T13" fmla="*/ 168 h 170"/>
                <a:gd name="T14" fmla="*/ 41 w 33"/>
                <a:gd name="T15" fmla="*/ 168 h 170"/>
                <a:gd name="T16" fmla="*/ 41 w 33"/>
                <a:gd name="T17" fmla="*/ 166 h 170"/>
                <a:gd name="T18" fmla="*/ 41 w 33"/>
                <a:gd name="T19" fmla="*/ 3 h 170"/>
                <a:gd name="T20" fmla="*/ 41 w 33"/>
                <a:gd name="T21" fmla="*/ 2 h 170"/>
                <a:gd name="T22" fmla="*/ 41 w 33"/>
                <a:gd name="T23" fmla="*/ 2 h 170"/>
                <a:gd name="T24" fmla="*/ 46 w 33"/>
                <a:gd name="T25" fmla="*/ 0 h 170"/>
                <a:gd name="T26" fmla="*/ 49 w 33"/>
                <a:gd name="T27" fmla="*/ 0 h 170"/>
                <a:gd name="T28" fmla="*/ 49 w 33"/>
                <a:gd name="T29" fmla="*/ 2 h 170"/>
                <a:gd name="T30" fmla="*/ 55 w 33"/>
                <a:gd name="T31" fmla="*/ 3 h 170"/>
                <a:gd name="T32" fmla="*/ 55 w 33"/>
                <a:gd name="T33" fmla="*/ 3 h 170"/>
                <a:gd name="T34" fmla="*/ 99 w 33"/>
                <a:gd name="T35" fmla="*/ 158 h 170"/>
                <a:gd name="T36" fmla="*/ 49 w 33"/>
                <a:gd name="T37" fmla="*/ 189 h 170"/>
                <a:gd name="T38" fmla="*/ 0 w 33"/>
                <a:gd name="T39" fmla="*/ 158 h 170"/>
                <a:gd name="T40" fmla="*/ 99 w 33"/>
                <a:gd name="T41" fmla="*/ 158 h 1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70"/>
                <a:gd name="T65" fmla="*/ 33 w 33"/>
                <a:gd name="T66" fmla="*/ 170 h 1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70">
                  <a:moveTo>
                    <a:pt x="19" y="3"/>
                  </a:moveTo>
                  <a:lnTo>
                    <a:pt x="19" y="147"/>
                  </a:lnTo>
                  <a:lnTo>
                    <a:pt x="19" y="149"/>
                  </a:lnTo>
                  <a:lnTo>
                    <a:pt x="17" y="149"/>
                  </a:lnTo>
                  <a:lnTo>
                    <a:pt x="16" y="149"/>
                  </a:lnTo>
                  <a:lnTo>
                    <a:pt x="14" y="149"/>
                  </a:lnTo>
                  <a:lnTo>
                    <a:pt x="14" y="147"/>
                  </a:lnTo>
                  <a:lnTo>
                    <a:pt x="14" y="3"/>
                  </a:lnTo>
                  <a:lnTo>
                    <a:pt x="14" y="2"/>
                  </a:lnTo>
                  <a:lnTo>
                    <a:pt x="16" y="0"/>
                  </a:lnTo>
                  <a:lnTo>
                    <a:pt x="17" y="0"/>
                  </a:lnTo>
                  <a:lnTo>
                    <a:pt x="17" y="2"/>
                  </a:lnTo>
                  <a:lnTo>
                    <a:pt x="19" y="3"/>
                  </a:lnTo>
                  <a:close/>
                  <a:moveTo>
                    <a:pt x="33" y="139"/>
                  </a:moveTo>
                  <a:lnTo>
                    <a:pt x="17" y="170"/>
                  </a:lnTo>
                  <a:lnTo>
                    <a:pt x="0" y="139"/>
                  </a:lnTo>
                  <a:lnTo>
                    <a:pt x="33" y="139"/>
                  </a:lnTo>
                  <a:close/>
                </a:path>
              </a:pathLst>
            </a:custGeom>
            <a:solidFill>
              <a:srgbClr val="000000"/>
            </a:solidFill>
            <a:ln w="3175">
              <a:solidFill>
                <a:srgbClr val="000000"/>
              </a:solidFill>
              <a:prstDash val="solid"/>
              <a:round/>
              <a:headEnd/>
              <a:tailEnd/>
            </a:ln>
          </p:spPr>
          <p:txBody>
            <a:bodyPr/>
            <a:lstStyle/>
            <a:p>
              <a:endParaRPr lang="en-US"/>
            </a:p>
          </p:txBody>
        </p:sp>
        <p:sp>
          <p:nvSpPr>
            <p:cNvPr id="14351" name="Line 11"/>
            <p:cNvSpPr>
              <a:spLocks noChangeShapeType="1"/>
            </p:cNvSpPr>
            <p:nvPr/>
          </p:nvSpPr>
          <p:spPr bwMode="auto">
            <a:xfrm>
              <a:off x="3292" y="3307"/>
              <a:ext cx="1" cy="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2" name="Line 12"/>
            <p:cNvSpPr>
              <a:spLocks noChangeShapeType="1"/>
            </p:cNvSpPr>
            <p:nvPr/>
          </p:nvSpPr>
          <p:spPr bwMode="auto">
            <a:xfrm flipV="1">
              <a:off x="3290" y="2829"/>
              <a:ext cx="0" cy="1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3" name="Line 13"/>
            <p:cNvSpPr>
              <a:spLocks noChangeShapeType="1"/>
            </p:cNvSpPr>
            <p:nvPr/>
          </p:nvSpPr>
          <p:spPr bwMode="auto">
            <a:xfrm flipH="1" flipV="1">
              <a:off x="3947" y="2835"/>
              <a:ext cx="3" cy="16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4" name="Line 14"/>
            <p:cNvSpPr>
              <a:spLocks noChangeShapeType="1"/>
            </p:cNvSpPr>
            <p:nvPr/>
          </p:nvSpPr>
          <p:spPr bwMode="auto">
            <a:xfrm>
              <a:off x="3947" y="3293"/>
              <a:ext cx="0" cy="1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5" name="Line 15"/>
            <p:cNvSpPr>
              <a:spLocks noChangeShapeType="1"/>
            </p:cNvSpPr>
            <p:nvPr/>
          </p:nvSpPr>
          <p:spPr bwMode="auto">
            <a:xfrm flipV="1">
              <a:off x="2616" y="2821"/>
              <a:ext cx="0" cy="19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6" name="Line 16"/>
            <p:cNvSpPr>
              <a:spLocks noChangeShapeType="1"/>
            </p:cNvSpPr>
            <p:nvPr/>
          </p:nvSpPr>
          <p:spPr bwMode="auto">
            <a:xfrm>
              <a:off x="2621" y="3303"/>
              <a:ext cx="0" cy="18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7" name="Line 17"/>
            <p:cNvSpPr>
              <a:spLocks noChangeShapeType="1"/>
            </p:cNvSpPr>
            <p:nvPr/>
          </p:nvSpPr>
          <p:spPr bwMode="auto">
            <a:xfrm>
              <a:off x="3288" y="2828"/>
              <a:ext cx="99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8" name="Rectangle 18"/>
            <p:cNvSpPr>
              <a:spLocks noChangeArrowheads="1"/>
            </p:cNvSpPr>
            <p:nvPr/>
          </p:nvSpPr>
          <p:spPr bwMode="auto">
            <a:xfrm>
              <a:off x="2730" y="3061"/>
              <a:ext cx="15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r</a:t>
              </a:r>
              <a:r>
                <a:rPr lang="en-US" altLang="en-US" sz="2000" baseline="-25000">
                  <a:solidFill>
                    <a:srgbClr val="000000"/>
                  </a:solidFill>
                  <a:latin typeface="Times New Roman" pitchFamily="18" charset="0"/>
                  <a:sym typeface="Symbol" pitchFamily="18" charset="2"/>
                </a:rPr>
                <a:t></a:t>
              </a:r>
            </a:p>
          </p:txBody>
        </p:sp>
        <p:sp>
          <p:nvSpPr>
            <p:cNvPr id="14359" name="Rectangle 19"/>
            <p:cNvSpPr>
              <a:spLocks noChangeArrowheads="1"/>
            </p:cNvSpPr>
            <p:nvPr/>
          </p:nvSpPr>
          <p:spPr bwMode="auto">
            <a:xfrm>
              <a:off x="3448" y="3069"/>
              <a:ext cx="3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2000">
                  <a:solidFill>
                    <a:srgbClr val="000000"/>
                  </a:solidFill>
                  <a:latin typeface="Times New Roman" pitchFamily="18" charset="0"/>
                  <a:cs typeface="Times New Roman" pitchFamily="18" charset="0"/>
                </a:rPr>
                <a:t>g</a:t>
              </a:r>
              <a:r>
                <a:rPr lang="en-GB" altLang="en-US" sz="2000" baseline="-25000">
                  <a:solidFill>
                    <a:srgbClr val="000000"/>
                  </a:solidFill>
                  <a:latin typeface="Times New Roman" pitchFamily="18" charset="0"/>
                  <a:cs typeface="Times New Roman" pitchFamily="18" charset="0"/>
                </a:rPr>
                <a:t>m</a:t>
              </a: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endParaRPr lang="en-US" altLang="en-US" sz="2000">
                <a:sym typeface="Symbol" pitchFamily="18" charset="2"/>
              </a:endParaRPr>
            </a:p>
          </p:txBody>
        </p:sp>
        <p:sp>
          <p:nvSpPr>
            <p:cNvPr id="14360" name="Rectangle 20"/>
            <p:cNvSpPr>
              <a:spLocks noChangeArrowheads="1"/>
            </p:cNvSpPr>
            <p:nvPr/>
          </p:nvSpPr>
          <p:spPr bwMode="auto">
            <a:xfrm>
              <a:off x="4059" y="3023"/>
              <a:ext cx="1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latin typeface="Times New Roman" pitchFamily="18" charset="0"/>
                </a:rPr>
                <a:t>r</a:t>
              </a:r>
              <a:r>
                <a:rPr lang="en-US" altLang="en-US" sz="2000" baseline="-25000">
                  <a:latin typeface="Times New Roman" pitchFamily="18" charset="0"/>
                </a:rPr>
                <a:t>o</a:t>
              </a:r>
            </a:p>
          </p:txBody>
        </p:sp>
        <p:sp>
          <p:nvSpPr>
            <p:cNvPr id="14361" name="Rectangle 21"/>
            <p:cNvSpPr>
              <a:spLocks noChangeArrowheads="1"/>
            </p:cNvSpPr>
            <p:nvPr/>
          </p:nvSpPr>
          <p:spPr bwMode="auto">
            <a:xfrm>
              <a:off x="791" y="273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14362" name="Rectangle 22"/>
            <p:cNvSpPr>
              <a:spLocks noChangeArrowheads="1"/>
            </p:cNvSpPr>
            <p:nvPr/>
          </p:nvSpPr>
          <p:spPr bwMode="auto">
            <a:xfrm>
              <a:off x="799" y="3363"/>
              <a:ext cx="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a:p>
          </p:txBody>
        </p:sp>
        <p:sp>
          <p:nvSpPr>
            <p:cNvPr id="14363" name="Rectangle 23"/>
            <p:cNvSpPr>
              <a:spLocks noChangeArrowheads="1"/>
            </p:cNvSpPr>
            <p:nvPr/>
          </p:nvSpPr>
          <p:spPr bwMode="auto">
            <a:xfrm>
              <a:off x="1460" y="3042"/>
              <a:ext cx="14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p>
          </p:txBody>
        </p:sp>
        <p:sp>
          <p:nvSpPr>
            <p:cNvPr id="14364" name="Rectangle 24"/>
            <p:cNvSpPr>
              <a:spLocks noChangeArrowheads="1"/>
            </p:cNvSpPr>
            <p:nvPr/>
          </p:nvSpPr>
          <p:spPr bwMode="auto">
            <a:xfrm>
              <a:off x="3902" y="3006"/>
              <a:ext cx="98" cy="2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4365" name="Oval 25"/>
            <p:cNvSpPr>
              <a:spLocks noChangeArrowheads="1"/>
            </p:cNvSpPr>
            <p:nvPr/>
          </p:nvSpPr>
          <p:spPr bwMode="auto">
            <a:xfrm>
              <a:off x="953" y="2816"/>
              <a:ext cx="47" cy="48"/>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4366" name="Oval 26"/>
            <p:cNvSpPr>
              <a:spLocks noChangeArrowheads="1"/>
            </p:cNvSpPr>
            <p:nvPr/>
          </p:nvSpPr>
          <p:spPr bwMode="auto">
            <a:xfrm>
              <a:off x="948" y="3458"/>
              <a:ext cx="47" cy="4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4367" name="Oval 27"/>
            <p:cNvSpPr>
              <a:spLocks noChangeArrowheads="1"/>
            </p:cNvSpPr>
            <p:nvPr/>
          </p:nvSpPr>
          <p:spPr bwMode="auto">
            <a:xfrm>
              <a:off x="4264" y="2815"/>
              <a:ext cx="47" cy="4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4368" name="Oval 28"/>
            <p:cNvSpPr>
              <a:spLocks noChangeArrowheads="1"/>
            </p:cNvSpPr>
            <p:nvPr/>
          </p:nvSpPr>
          <p:spPr bwMode="auto">
            <a:xfrm>
              <a:off x="4262" y="3456"/>
              <a:ext cx="47" cy="4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4369" name="Rectangle 29"/>
            <p:cNvSpPr>
              <a:spLocks noChangeArrowheads="1"/>
            </p:cNvSpPr>
            <p:nvPr/>
          </p:nvSpPr>
          <p:spPr bwMode="auto">
            <a:xfrm>
              <a:off x="2571" y="3021"/>
              <a:ext cx="95" cy="284"/>
            </a:xfrm>
            <a:prstGeom prst="rect">
              <a:avLst/>
            </a:prstGeom>
            <a:solidFill>
              <a:schemeClr val="bg1"/>
            </a:solidFill>
            <a:ln w="19050">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4370" name="Line 30"/>
            <p:cNvSpPr>
              <a:spLocks noChangeShapeType="1"/>
            </p:cNvSpPr>
            <p:nvPr/>
          </p:nvSpPr>
          <p:spPr bwMode="auto">
            <a:xfrm flipV="1">
              <a:off x="1638" y="2972"/>
              <a:ext cx="0" cy="3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71" name="Rectangle 31"/>
            <p:cNvSpPr>
              <a:spLocks noChangeArrowheads="1"/>
            </p:cNvSpPr>
            <p:nvPr/>
          </p:nvSpPr>
          <p:spPr bwMode="auto">
            <a:xfrm>
              <a:off x="2911" y="2556"/>
              <a:ext cx="1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FF3300"/>
                  </a:solidFill>
                  <a:latin typeface="Times New Roman" pitchFamily="18" charset="0"/>
                </a:rPr>
                <a:t>r</a:t>
              </a:r>
              <a:r>
                <a:rPr lang="el-GR" altLang="en-US" sz="2000" baseline="-25000">
                  <a:solidFill>
                    <a:srgbClr val="FF3300"/>
                  </a:solidFill>
                  <a:latin typeface="Times New Roman" pitchFamily="18" charset="0"/>
                  <a:cs typeface="Times New Roman" pitchFamily="18" charset="0"/>
                </a:rPr>
                <a:t>μ</a:t>
              </a:r>
            </a:p>
          </p:txBody>
        </p:sp>
        <p:sp>
          <p:nvSpPr>
            <p:cNvPr id="14372" name="Line 32"/>
            <p:cNvSpPr>
              <a:spLocks noChangeShapeType="1"/>
            </p:cNvSpPr>
            <p:nvPr/>
          </p:nvSpPr>
          <p:spPr bwMode="auto">
            <a:xfrm rot="5400000" flipV="1">
              <a:off x="3194" y="2747"/>
              <a:ext cx="3" cy="16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3" name="Line 33"/>
            <p:cNvSpPr>
              <a:spLocks noChangeShapeType="1"/>
            </p:cNvSpPr>
            <p:nvPr/>
          </p:nvSpPr>
          <p:spPr bwMode="auto">
            <a:xfrm rot="5400000" flipH="1">
              <a:off x="2726" y="2743"/>
              <a:ext cx="0" cy="191"/>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4" name="Rectangle 34"/>
            <p:cNvSpPr>
              <a:spLocks noChangeArrowheads="1"/>
            </p:cNvSpPr>
            <p:nvPr/>
          </p:nvSpPr>
          <p:spPr bwMode="auto">
            <a:xfrm rot="5400000" flipH="1">
              <a:off x="2918" y="2691"/>
              <a:ext cx="98" cy="284"/>
            </a:xfrm>
            <a:prstGeom prst="rect">
              <a:avLst/>
            </a:prstGeom>
            <a:noFill/>
            <a:ln w="190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4375" name="Line 35"/>
            <p:cNvSpPr>
              <a:spLocks noChangeShapeType="1"/>
            </p:cNvSpPr>
            <p:nvPr/>
          </p:nvSpPr>
          <p:spPr bwMode="auto">
            <a:xfrm rot="5400000" flipH="1">
              <a:off x="1799" y="2023"/>
              <a:ext cx="0" cy="16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6" name="Rectangle 36"/>
            <p:cNvSpPr>
              <a:spLocks noChangeArrowheads="1"/>
            </p:cNvSpPr>
            <p:nvPr/>
          </p:nvSpPr>
          <p:spPr bwMode="auto">
            <a:xfrm>
              <a:off x="1496" y="2554"/>
              <a:ext cx="1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latin typeface="Times New Roman" pitchFamily="18" charset="0"/>
                </a:rPr>
                <a:t>r</a:t>
              </a:r>
              <a:r>
                <a:rPr lang="en-US" altLang="en-US" sz="2000" baseline="-25000">
                  <a:latin typeface="Times New Roman" pitchFamily="18" charset="0"/>
                  <a:cs typeface="Times New Roman" pitchFamily="18" charset="0"/>
                </a:rPr>
                <a:t>b</a:t>
              </a:r>
              <a:endParaRPr lang="el-GR" altLang="en-US" sz="2000" baseline="-25000">
                <a:latin typeface="Times New Roman" pitchFamily="18" charset="0"/>
                <a:cs typeface="Times New Roman" pitchFamily="18" charset="0"/>
              </a:endParaRPr>
            </a:p>
          </p:txBody>
        </p:sp>
        <p:sp>
          <p:nvSpPr>
            <p:cNvPr id="14377" name="Rectangle 37"/>
            <p:cNvSpPr>
              <a:spLocks noChangeArrowheads="1"/>
            </p:cNvSpPr>
            <p:nvPr/>
          </p:nvSpPr>
          <p:spPr bwMode="auto">
            <a:xfrm>
              <a:off x="2408" y="264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14378" name="Rectangle 38"/>
            <p:cNvSpPr>
              <a:spLocks noChangeArrowheads="1"/>
            </p:cNvSpPr>
            <p:nvPr/>
          </p:nvSpPr>
          <p:spPr bwMode="auto">
            <a:xfrm>
              <a:off x="846" y="3057"/>
              <a:ext cx="2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be</a:t>
              </a:r>
            </a:p>
          </p:txBody>
        </p:sp>
        <p:sp>
          <p:nvSpPr>
            <p:cNvPr id="14379" name="Line 39"/>
            <p:cNvSpPr>
              <a:spLocks noChangeShapeType="1"/>
            </p:cNvSpPr>
            <p:nvPr/>
          </p:nvSpPr>
          <p:spPr bwMode="auto">
            <a:xfrm flipV="1">
              <a:off x="1091" y="2986"/>
              <a:ext cx="0" cy="3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80" name="Rectangle 40"/>
            <p:cNvSpPr>
              <a:spLocks noChangeArrowheads="1"/>
            </p:cNvSpPr>
            <p:nvPr/>
          </p:nvSpPr>
          <p:spPr bwMode="auto">
            <a:xfrm>
              <a:off x="4427" y="2689"/>
              <a:ext cx="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c</a:t>
              </a:r>
              <a:endParaRPr lang="en-US" altLang="en-US" sz="2000" b="1"/>
            </a:p>
          </p:txBody>
        </p:sp>
        <p:sp>
          <p:nvSpPr>
            <p:cNvPr id="14381" name="Rectangle 41"/>
            <p:cNvSpPr>
              <a:spLocks noChangeArrowheads="1"/>
            </p:cNvSpPr>
            <p:nvPr/>
          </p:nvSpPr>
          <p:spPr bwMode="auto">
            <a:xfrm>
              <a:off x="4440" y="3346"/>
              <a:ext cx="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b="1"/>
            </a:p>
          </p:txBody>
        </p:sp>
        <p:sp>
          <p:nvSpPr>
            <p:cNvPr id="14382" name="Rectangle 42"/>
            <p:cNvSpPr>
              <a:spLocks noChangeArrowheads="1"/>
            </p:cNvSpPr>
            <p:nvPr/>
          </p:nvSpPr>
          <p:spPr bwMode="auto">
            <a:xfrm rot="5400000" flipH="1">
              <a:off x="1269" y="2695"/>
              <a:ext cx="98" cy="284"/>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nvGrpSpPr>
            <p:cNvPr id="14383" name="Group 43"/>
            <p:cNvGrpSpPr>
              <a:grpSpLocks/>
            </p:cNvGrpSpPr>
            <p:nvPr/>
          </p:nvGrpSpPr>
          <p:grpSpPr bwMode="auto">
            <a:xfrm>
              <a:off x="2070" y="2831"/>
              <a:ext cx="199" cy="662"/>
              <a:chOff x="2252" y="1128"/>
              <a:chExt cx="199" cy="662"/>
            </a:xfrm>
          </p:grpSpPr>
          <p:sp>
            <p:nvSpPr>
              <p:cNvPr id="14393" name="Line 44"/>
              <p:cNvSpPr>
                <a:spLocks noChangeShapeType="1"/>
              </p:cNvSpPr>
              <p:nvPr/>
            </p:nvSpPr>
            <p:spPr bwMode="auto">
              <a:xfrm>
                <a:off x="2365" y="1128"/>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4" name="Line 45"/>
              <p:cNvSpPr>
                <a:spLocks noChangeShapeType="1"/>
              </p:cNvSpPr>
              <p:nvPr/>
            </p:nvSpPr>
            <p:spPr bwMode="auto">
              <a:xfrm>
                <a:off x="2366" y="1488"/>
                <a:ext cx="0" cy="3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5" name="Line 46"/>
              <p:cNvSpPr>
                <a:spLocks noChangeShapeType="1"/>
              </p:cNvSpPr>
              <p:nvPr/>
            </p:nvSpPr>
            <p:spPr bwMode="auto">
              <a:xfrm flipH="1">
                <a:off x="2252" y="1438"/>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6" name="Line 47"/>
              <p:cNvSpPr>
                <a:spLocks noChangeShapeType="1"/>
              </p:cNvSpPr>
              <p:nvPr/>
            </p:nvSpPr>
            <p:spPr bwMode="auto">
              <a:xfrm flipH="1">
                <a:off x="2253" y="1484"/>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384" name="Rectangle 48"/>
            <p:cNvSpPr>
              <a:spLocks noChangeArrowheads="1"/>
            </p:cNvSpPr>
            <p:nvPr/>
          </p:nvSpPr>
          <p:spPr bwMode="auto">
            <a:xfrm>
              <a:off x="1835" y="3057"/>
              <a:ext cx="2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latin typeface="Times New Roman" pitchFamily="18" charset="0"/>
                </a:rPr>
                <a:t>C</a:t>
              </a:r>
              <a:r>
                <a:rPr lang="el-GR" altLang="en-US" sz="2000" baseline="-25000">
                  <a:latin typeface="Times New Roman" pitchFamily="18" charset="0"/>
                  <a:cs typeface="Times New Roman" pitchFamily="18" charset="0"/>
                </a:rPr>
                <a:t>π</a:t>
              </a:r>
            </a:p>
          </p:txBody>
        </p:sp>
        <p:grpSp>
          <p:nvGrpSpPr>
            <p:cNvPr id="14385" name="Group 49"/>
            <p:cNvGrpSpPr>
              <a:grpSpLocks/>
            </p:cNvGrpSpPr>
            <p:nvPr/>
          </p:nvGrpSpPr>
          <p:grpSpPr bwMode="auto">
            <a:xfrm rot="5400000">
              <a:off x="2851" y="2119"/>
              <a:ext cx="199" cy="662"/>
              <a:chOff x="2252" y="1128"/>
              <a:chExt cx="199" cy="662"/>
            </a:xfrm>
          </p:grpSpPr>
          <p:sp>
            <p:nvSpPr>
              <p:cNvPr id="14389" name="Line 50"/>
              <p:cNvSpPr>
                <a:spLocks noChangeShapeType="1"/>
              </p:cNvSpPr>
              <p:nvPr/>
            </p:nvSpPr>
            <p:spPr bwMode="auto">
              <a:xfrm>
                <a:off x="2365" y="1128"/>
                <a:ext cx="0" cy="293"/>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0" name="Line 51"/>
              <p:cNvSpPr>
                <a:spLocks noChangeShapeType="1"/>
              </p:cNvSpPr>
              <p:nvPr/>
            </p:nvSpPr>
            <p:spPr bwMode="auto">
              <a:xfrm>
                <a:off x="2366" y="1488"/>
                <a:ext cx="0" cy="30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1" name="Line 52"/>
              <p:cNvSpPr>
                <a:spLocks noChangeShapeType="1"/>
              </p:cNvSpPr>
              <p:nvPr/>
            </p:nvSpPr>
            <p:spPr bwMode="auto">
              <a:xfrm flipH="1">
                <a:off x="2252" y="1438"/>
                <a:ext cx="19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2" name="Line 53"/>
              <p:cNvSpPr>
                <a:spLocks noChangeShapeType="1"/>
              </p:cNvSpPr>
              <p:nvPr/>
            </p:nvSpPr>
            <p:spPr bwMode="auto">
              <a:xfrm flipH="1">
                <a:off x="2253" y="1484"/>
                <a:ext cx="19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386" name="Rectangle 54"/>
            <p:cNvSpPr>
              <a:spLocks noChangeArrowheads="1"/>
            </p:cNvSpPr>
            <p:nvPr/>
          </p:nvSpPr>
          <p:spPr bwMode="auto">
            <a:xfrm>
              <a:off x="2870" y="2084"/>
              <a:ext cx="2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FF3300"/>
                  </a:solidFill>
                  <a:latin typeface="Times New Roman" pitchFamily="18" charset="0"/>
                </a:rPr>
                <a:t>C</a:t>
              </a:r>
              <a:r>
                <a:rPr lang="el-GR" altLang="en-US" sz="2000" baseline="-25000">
                  <a:solidFill>
                    <a:srgbClr val="FF3300"/>
                  </a:solidFill>
                  <a:latin typeface="Times New Roman" pitchFamily="18" charset="0"/>
                  <a:cs typeface="Times New Roman" pitchFamily="18" charset="0"/>
                </a:rPr>
                <a:t>μ</a:t>
              </a:r>
            </a:p>
          </p:txBody>
        </p:sp>
        <p:sp>
          <p:nvSpPr>
            <p:cNvPr id="14387" name="Line 55"/>
            <p:cNvSpPr>
              <a:spLocks noChangeShapeType="1"/>
            </p:cNvSpPr>
            <p:nvPr/>
          </p:nvSpPr>
          <p:spPr bwMode="auto">
            <a:xfrm flipV="1">
              <a:off x="3282" y="2457"/>
              <a:ext cx="0" cy="373"/>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8" name="Line 56"/>
            <p:cNvSpPr>
              <a:spLocks noChangeShapeType="1"/>
            </p:cNvSpPr>
            <p:nvPr/>
          </p:nvSpPr>
          <p:spPr bwMode="auto">
            <a:xfrm flipV="1">
              <a:off x="2613" y="2457"/>
              <a:ext cx="0" cy="373"/>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343" name="Text Box 57"/>
          <p:cNvSpPr txBox="1">
            <a:spLocks noChangeArrowheads="1"/>
          </p:cNvSpPr>
          <p:nvPr/>
        </p:nvSpPr>
        <p:spPr bwMode="auto">
          <a:xfrm>
            <a:off x="635000" y="1138238"/>
            <a:ext cx="75390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b="1" u="sng"/>
              <a:t>High frequency model for the bipolar transistor</a:t>
            </a:r>
            <a:endParaRPr lang="en-US" altLang="en-US" sz="1800"/>
          </a:p>
        </p:txBody>
      </p:sp>
      <p:sp>
        <p:nvSpPr>
          <p:cNvPr id="14344" name="Text Box 58"/>
          <p:cNvSpPr txBox="1">
            <a:spLocks noChangeArrowheads="1"/>
          </p:cNvSpPr>
          <p:nvPr/>
        </p:nvSpPr>
        <p:spPr bwMode="auto">
          <a:xfrm>
            <a:off x="609600" y="2330450"/>
            <a:ext cx="7783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Note the presence of ‘feedback’ components C</a:t>
            </a:r>
            <a:r>
              <a:rPr lang="en-GB" altLang="en-US" sz="1600" baseline="-25000">
                <a:sym typeface="Symbol" pitchFamily="18" charset="2"/>
              </a:rPr>
              <a:t></a:t>
            </a:r>
            <a:r>
              <a:rPr lang="en-GB" altLang="en-US" sz="1600">
                <a:sym typeface="Symbol" pitchFamily="18" charset="2"/>
              </a:rPr>
              <a:t> and r</a:t>
            </a:r>
            <a:r>
              <a:rPr lang="en-GB" altLang="en-US" sz="1600" baseline="-25000">
                <a:sym typeface="Symbol" pitchFamily="18" charset="2"/>
              </a:rPr>
              <a:t></a:t>
            </a:r>
            <a:r>
              <a:rPr lang="en-GB" altLang="en-US" sz="1600">
                <a:sym typeface="Symbol" pitchFamily="18" charset="2"/>
              </a:rPr>
              <a:t> that link the input and output</a:t>
            </a:r>
            <a:endParaRPr lang="en-GB" altLang="en-US" sz="1600"/>
          </a:p>
        </p:txBody>
      </p:sp>
      <p:sp>
        <p:nvSpPr>
          <p:cNvPr id="14345" name="Text Box 59"/>
          <p:cNvSpPr txBox="1">
            <a:spLocks noChangeArrowheads="1"/>
          </p:cNvSpPr>
          <p:nvPr/>
        </p:nvSpPr>
        <p:spPr bwMode="auto">
          <a:xfrm>
            <a:off x="615950" y="2809875"/>
            <a:ext cx="7783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sym typeface="Symbol" pitchFamily="18" charset="2"/>
              </a:rPr>
              <a:t>r</a:t>
            </a:r>
            <a:r>
              <a:rPr lang="en-GB" altLang="en-US" sz="1600" baseline="-25000">
                <a:sym typeface="Symbol" pitchFamily="18" charset="2"/>
              </a:rPr>
              <a:t></a:t>
            </a:r>
            <a:r>
              <a:rPr lang="en-GB" altLang="en-US" sz="1600">
                <a:sym typeface="Symbol" pitchFamily="18" charset="2"/>
              </a:rPr>
              <a:t>. Is usually negligible, </a:t>
            </a:r>
            <a:r>
              <a:rPr lang="en-GB" altLang="en-US" sz="1600" u="sng">
                <a:sym typeface="Symbol" pitchFamily="18" charset="2"/>
              </a:rPr>
              <a:t>but the same cannot be said for C</a:t>
            </a:r>
            <a:r>
              <a:rPr lang="en-GB" altLang="en-US" sz="1600" u="sng" baseline="-25000">
                <a:sym typeface="Symbol" pitchFamily="18" charset="2"/>
              </a:rPr>
              <a:t></a:t>
            </a:r>
            <a:r>
              <a:rPr lang="en-GB" altLang="en-US" sz="1600">
                <a:sym typeface="Symbol" pitchFamily="18" charset="2"/>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E49D9BC5-103D-43BD-8D4F-3BE13EEC4645}" type="slidenum">
              <a:rPr lang="en-GB" altLang="en-US" sz="1200" smtClean="0">
                <a:latin typeface="Garamond" pitchFamily="18" charset="0"/>
              </a:rPr>
              <a:pPr eaLnBrk="1" hangingPunct="1">
                <a:spcBef>
                  <a:spcPct val="0"/>
                </a:spcBef>
                <a:buClrTx/>
                <a:buSzTx/>
                <a:buFontTx/>
                <a:buNone/>
              </a:pPr>
              <a:t>17</a:t>
            </a:fld>
            <a:endParaRPr lang="en-GB" altLang="en-US" sz="1200" smtClean="0">
              <a:latin typeface="Garamond" pitchFamily="18" charset="0"/>
            </a:endParaRPr>
          </a:p>
        </p:txBody>
      </p:sp>
      <p:sp>
        <p:nvSpPr>
          <p:cNvPr id="15363"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5364"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5365" name="Text Box 4"/>
          <p:cNvSpPr txBox="1">
            <a:spLocks noChangeArrowheads="1"/>
          </p:cNvSpPr>
          <p:nvPr/>
        </p:nvSpPr>
        <p:spPr bwMode="auto">
          <a:xfrm>
            <a:off x="550863" y="930275"/>
            <a:ext cx="5589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dirty="0"/>
              <a:t>The capacitor C</a:t>
            </a:r>
            <a:r>
              <a:rPr lang="en-GB" altLang="en-US" sz="1600" baseline="-25000" dirty="0">
                <a:sym typeface="Symbol" pitchFamily="18" charset="2"/>
              </a:rPr>
              <a:t></a:t>
            </a:r>
            <a:r>
              <a:rPr lang="en-GB" altLang="en-US" sz="1600" dirty="0"/>
              <a:t> can be replaced using Miller’s Theorem:  </a:t>
            </a:r>
          </a:p>
        </p:txBody>
      </p:sp>
      <p:sp>
        <p:nvSpPr>
          <p:cNvPr id="15366" name="Text Box 5"/>
          <p:cNvSpPr txBox="1">
            <a:spLocks noChangeArrowheads="1"/>
          </p:cNvSpPr>
          <p:nvPr/>
        </p:nvSpPr>
        <p:spPr bwMode="auto">
          <a:xfrm>
            <a:off x="474663" y="4862513"/>
            <a:ext cx="78311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Note that for an inverting amplifier with high voltage gain, C</a:t>
            </a:r>
            <a:r>
              <a:rPr lang="en-GB" altLang="en-US" sz="1600" baseline="-25000"/>
              <a:t>1 </a:t>
            </a:r>
            <a:r>
              <a:rPr lang="en-GB" altLang="en-US" sz="1600"/>
              <a:t>is</a:t>
            </a:r>
            <a:r>
              <a:rPr lang="en-GB" altLang="en-US" sz="1600" baseline="-25000"/>
              <a:t> </a:t>
            </a:r>
            <a:r>
              <a:rPr lang="en-GB" altLang="en-US" sz="1600"/>
              <a:t>significantly increased [ C</a:t>
            </a:r>
            <a:r>
              <a:rPr lang="en-GB" altLang="en-US" sz="1600" baseline="-25000"/>
              <a:t>1</a:t>
            </a:r>
            <a:r>
              <a:rPr lang="en-GB" altLang="en-US" sz="1600"/>
              <a:t> </a:t>
            </a:r>
            <a:r>
              <a:rPr lang="en-GB" altLang="en-US" sz="1600">
                <a:sym typeface="Symbol" pitchFamily="18" charset="2"/>
              </a:rPr>
              <a:t> </a:t>
            </a:r>
            <a:r>
              <a:rPr lang="en-GB" altLang="en-US" sz="1600"/>
              <a:t>C</a:t>
            </a:r>
            <a:r>
              <a:rPr lang="en-GB" altLang="en-US" sz="1600" baseline="-25000">
                <a:sym typeface="Symbol" pitchFamily="18" charset="2"/>
              </a:rPr>
              <a:t></a:t>
            </a:r>
            <a:r>
              <a:rPr lang="en-GB" altLang="en-US" sz="1600"/>
              <a:t> (1+</a:t>
            </a:r>
            <a:r>
              <a:rPr lang="en-GB" altLang="en-US" sz="1600">
                <a:sym typeface="Symbol" pitchFamily="18" charset="2"/>
              </a:rPr>
              <a:t>A</a:t>
            </a:r>
            <a:r>
              <a:rPr lang="en-GB" altLang="en-US" sz="1600" baseline="-25000">
                <a:sym typeface="Symbol" pitchFamily="18" charset="2"/>
              </a:rPr>
              <a:t>V</a:t>
            </a:r>
            <a:r>
              <a:rPr lang="en-GB" altLang="en-US" sz="1600"/>
              <a:t>)]. In contrast, C</a:t>
            </a:r>
            <a:r>
              <a:rPr lang="en-GB" altLang="en-US" sz="1600" baseline="-25000"/>
              <a:t>2</a:t>
            </a:r>
            <a:r>
              <a:rPr lang="en-GB" altLang="en-US" sz="1600"/>
              <a:t> </a:t>
            </a:r>
            <a:r>
              <a:rPr lang="en-GB" altLang="en-US" sz="1600">
                <a:sym typeface="Symbol" pitchFamily="18" charset="2"/>
              </a:rPr>
              <a:t></a:t>
            </a:r>
            <a:r>
              <a:rPr lang="en-GB" altLang="en-US" sz="1600"/>
              <a:t> (1+</a:t>
            </a:r>
            <a:r>
              <a:rPr lang="en-GB" altLang="en-US" sz="1600">
                <a:sym typeface="Symbol" pitchFamily="18" charset="2"/>
              </a:rPr>
              <a:t>A</a:t>
            </a:r>
            <a:r>
              <a:rPr lang="en-GB" altLang="en-US" sz="1600" baseline="-25000">
                <a:sym typeface="Symbol" pitchFamily="18" charset="2"/>
              </a:rPr>
              <a:t>V</a:t>
            </a:r>
            <a:r>
              <a:rPr lang="en-GB" altLang="en-US" sz="1600"/>
              <a:t>)/</a:t>
            </a:r>
            <a:r>
              <a:rPr lang="en-GB" altLang="en-US" sz="1600">
                <a:sym typeface="Symbol" pitchFamily="18" charset="2"/>
              </a:rPr>
              <a:t>A</a:t>
            </a:r>
            <a:r>
              <a:rPr lang="en-GB" altLang="en-US" sz="1600" baseline="-25000">
                <a:sym typeface="Symbol" pitchFamily="18" charset="2"/>
              </a:rPr>
              <a:t>V</a:t>
            </a:r>
            <a:r>
              <a:rPr lang="en-GB" altLang="en-US" sz="1600"/>
              <a:t>. </a:t>
            </a:r>
            <a:r>
              <a:rPr lang="en-GB" altLang="en-US" sz="1600">
                <a:sym typeface="Symbol" pitchFamily="18" charset="2"/>
              </a:rPr>
              <a:t></a:t>
            </a:r>
            <a:r>
              <a:rPr lang="en-GB" altLang="en-US" sz="1600"/>
              <a:t> C</a:t>
            </a:r>
            <a:r>
              <a:rPr lang="en-GB" altLang="en-US" sz="1600" baseline="-25000">
                <a:sym typeface="Symbol" pitchFamily="18" charset="2"/>
              </a:rPr>
              <a:t></a:t>
            </a:r>
            <a:r>
              <a:rPr lang="en-GB" altLang="en-US" sz="1600">
                <a:sym typeface="Symbol" pitchFamily="18" charset="2"/>
              </a:rPr>
              <a:t>  </a:t>
            </a:r>
            <a:r>
              <a:rPr lang="en-GB" altLang="en-US" sz="1600"/>
              <a:t>and is usually of less concern.</a:t>
            </a:r>
          </a:p>
        </p:txBody>
      </p:sp>
      <p:grpSp>
        <p:nvGrpSpPr>
          <p:cNvPr id="15367" name="Group 69"/>
          <p:cNvGrpSpPr>
            <a:grpSpLocks/>
          </p:cNvGrpSpPr>
          <p:nvPr/>
        </p:nvGrpSpPr>
        <p:grpSpPr bwMode="auto">
          <a:xfrm>
            <a:off x="576263" y="2289175"/>
            <a:ext cx="7532687" cy="2208213"/>
            <a:chOff x="363" y="1442"/>
            <a:chExt cx="4745" cy="1391"/>
          </a:xfrm>
        </p:grpSpPr>
        <p:sp>
          <p:nvSpPr>
            <p:cNvPr id="15373" name="Freeform 7"/>
            <p:cNvSpPr>
              <a:spLocks/>
            </p:cNvSpPr>
            <p:nvPr/>
          </p:nvSpPr>
          <p:spPr bwMode="auto">
            <a:xfrm>
              <a:off x="3349" y="2231"/>
              <a:ext cx="236" cy="352"/>
            </a:xfrm>
            <a:custGeom>
              <a:avLst/>
              <a:gdLst>
                <a:gd name="T0" fmla="*/ 304 w 224"/>
                <a:gd name="T1" fmla="*/ 0 h 350"/>
                <a:gd name="T2" fmla="*/ 0 w 224"/>
                <a:gd name="T3" fmla="*/ 193 h 350"/>
                <a:gd name="T4" fmla="*/ 304 w 224"/>
                <a:gd name="T5" fmla="*/ 388 h 350"/>
                <a:gd name="T6" fmla="*/ 603 w 224"/>
                <a:gd name="T7" fmla="*/ 193 h 350"/>
                <a:gd name="T8" fmla="*/ 304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4" name="Freeform 8"/>
            <p:cNvSpPr>
              <a:spLocks/>
            </p:cNvSpPr>
            <p:nvPr/>
          </p:nvSpPr>
          <p:spPr bwMode="auto">
            <a:xfrm>
              <a:off x="3354" y="2231"/>
              <a:ext cx="236" cy="352"/>
            </a:xfrm>
            <a:custGeom>
              <a:avLst/>
              <a:gdLst>
                <a:gd name="T0" fmla="*/ 304 w 224"/>
                <a:gd name="T1" fmla="*/ 0 h 350"/>
                <a:gd name="T2" fmla="*/ 0 w 224"/>
                <a:gd name="T3" fmla="*/ 193 h 350"/>
                <a:gd name="T4" fmla="*/ 304 w 224"/>
                <a:gd name="T5" fmla="*/ 388 h 350"/>
                <a:gd name="T6" fmla="*/ 603 w 224"/>
                <a:gd name="T7" fmla="*/ 193 h 350"/>
                <a:gd name="T8" fmla="*/ 304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5" name="Line 9"/>
            <p:cNvSpPr>
              <a:spLocks noChangeShapeType="1"/>
            </p:cNvSpPr>
            <p:nvPr/>
          </p:nvSpPr>
          <p:spPr bwMode="auto">
            <a:xfrm>
              <a:off x="619" y="2763"/>
              <a:ext cx="424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6" name="Line 10"/>
            <p:cNvSpPr>
              <a:spLocks noChangeShapeType="1"/>
            </p:cNvSpPr>
            <p:nvPr/>
          </p:nvSpPr>
          <p:spPr bwMode="auto">
            <a:xfrm>
              <a:off x="2803" y="2581"/>
              <a:ext cx="0" cy="18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7" name="Freeform 11"/>
            <p:cNvSpPr>
              <a:spLocks noEditPoints="1"/>
            </p:cNvSpPr>
            <p:nvPr/>
          </p:nvSpPr>
          <p:spPr bwMode="auto">
            <a:xfrm>
              <a:off x="3462" y="2320"/>
              <a:ext cx="35" cy="171"/>
            </a:xfrm>
            <a:custGeom>
              <a:avLst/>
              <a:gdLst>
                <a:gd name="T0" fmla="*/ 55 w 33"/>
                <a:gd name="T1" fmla="*/ 3 h 170"/>
                <a:gd name="T2" fmla="*/ 55 w 33"/>
                <a:gd name="T3" fmla="*/ 166 h 170"/>
                <a:gd name="T4" fmla="*/ 55 w 33"/>
                <a:gd name="T5" fmla="*/ 168 h 170"/>
                <a:gd name="T6" fmla="*/ 55 w 33"/>
                <a:gd name="T7" fmla="*/ 168 h 170"/>
                <a:gd name="T8" fmla="*/ 49 w 33"/>
                <a:gd name="T9" fmla="*/ 168 h 170"/>
                <a:gd name="T10" fmla="*/ 49 w 33"/>
                <a:gd name="T11" fmla="*/ 168 h 170"/>
                <a:gd name="T12" fmla="*/ 46 w 33"/>
                <a:gd name="T13" fmla="*/ 168 h 170"/>
                <a:gd name="T14" fmla="*/ 41 w 33"/>
                <a:gd name="T15" fmla="*/ 168 h 170"/>
                <a:gd name="T16" fmla="*/ 41 w 33"/>
                <a:gd name="T17" fmla="*/ 166 h 170"/>
                <a:gd name="T18" fmla="*/ 41 w 33"/>
                <a:gd name="T19" fmla="*/ 3 h 170"/>
                <a:gd name="T20" fmla="*/ 41 w 33"/>
                <a:gd name="T21" fmla="*/ 2 h 170"/>
                <a:gd name="T22" fmla="*/ 41 w 33"/>
                <a:gd name="T23" fmla="*/ 2 h 170"/>
                <a:gd name="T24" fmla="*/ 46 w 33"/>
                <a:gd name="T25" fmla="*/ 0 h 170"/>
                <a:gd name="T26" fmla="*/ 49 w 33"/>
                <a:gd name="T27" fmla="*/ 0 h 170"/>
                <a:gd name="T28" fmla="*/ 49 w 33"/>
                <a:gd name="T29" fmla="*/ 2 h 170"/>
                <a:gd name="T30" fmla="*/ 55 w 33"/>
                <a:gd name="T31" fmla="*/ 3 h 170"/>
                <a:gd name="T32" fmla="*/ 55 w 33"/>
                <a:gd name="T33" fmla="*/ 3 h 170"/>
                <a:gd name="T34" fmla="*/ 99 w 33"/>
                <a:gd name="T35" fmla="*/ 158 h 170"/>
                <a:gd name="T36" fmla="*/ 49 w 33"/>
                <a:gd name="T37" fmla="*/ 189 h 170"/>
                <a:gd name="T38" fmla="*/ 0 w 33"/>
                <a:gd name="T39" fmla="*/ 158 h 170"/>
                <a:gd name="T40" fmla="*/ 99 w 33"/>
                <a:gd name="T41" fmla="*/ 158 h 1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70"/>
                <a:gd name="T65" fmla="*/ 33 w 33"/>
                <a:gd name="T66" fmla="*/ 170 h 1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70">
                  <a:moveTo>
                    <a:pt x="19" y="3"/>
                  </a:moveTo>
                  <a:lnTo>
                    <a:pt x="19" y="147"/>
                  </a:lnTo>
                  <a:lnTo>
                    <a:pt x="19" y="149"/>
                  </a:lnTo>
                  <a:lnTo>
                    <a:pt x="17" y="149"/>
                  </a:lnTo>
                  <a:lnTo>
                    <a:pt x="16" y="149"/>
                  </a:lnTo>
                  <a:lnTo>
                    <a:pt x="14" y="149"/>
                  </a:lnTo>
                  <a:lnTo>
                    <a:pt x="14" y="147"/>
                  </a:lnTo>
                  <a:lnTo>
                    <a:pt x="14" y="3"/>
                  </a:lnTo>
                  <a:lnTo>
                    <a:pt x="14" y="2"/>
                  </a:lnTo>
                  <a:lnTo>
                    <a:pt x="16" y="0"/>
                  </a:lnTo>
                  <a:lnTo>
                    <a:pt x="17" y="0"/>
                  </a:lnTo>
                  <a:lnTo>
                    <a:pt x="17" y="2"/>
                  </a:lnTo>
                  <a:lnTo>
                    <a:pt x="19" y="3"/>
                  </a:lnTo>
                  <a:close/>
                  <a:moveTo>
                    <a:pt x="33" y="139"/>
                  </a:moveTo>
                  <a:lnTo>
                    <a:pt x="17" y="170"/>
                  </a:lnTo>
                  <a:lnTo>
                    <a:pt x="0" y="139"/>
                  </a:lnTo>
                  <a:lnTo>
                    <a:pt x="33" y="139"/>
                  </a:lnTo>
                  <a:close/>
                </a:path>
              </a:pathLst>
            </a:custGeom>
            <a:solidFill>
              <a:srgbClr val="000000"/>
            </a:solidFill>
            <a:ln w="3175">
              <a:solidFill>
                <a:srgbClr val="000000"/>
              </a:solidFill>
              <a:prstDash val="solid"/>
              <a:round/>
              <a:headEnd/>
              <a:tailEnd/>
            </a:ln>
          </p:spPr>
          <p:txBody>
            <a:bodyPr/>
            <a:lstStyle/>
            <a:p>
              <a:endParaRPr lang="en-US"/>
            </a:p>
          </p:txBody>
        </p:sp>
        <p:sp>
          <p:nvSpPr>
            <p:cNvPr id="15378" name="Line 12"/>
            <p:cNvSpPr>
              <a:spLocks noChangeShapeType="1"/>
            </p:cNvSpPr>
            <p:nvPr/>
          </p:nvSpPr>
          <p:spPr bwMode="auto">
            <a:xfrm>
              <a:off x="3474" y="2585"/>
              <a:ext cx="1" cy="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9" name="Line 13"/>
            <p:cNvSpPr>
              <a:spLocks noChangeShapeType="1"/>
            </p:cNvSpPr>
            <p:nvPr/>
          </p:nvSpPr>
          <p:spPr bwMode="auto">
            <a:xfrm flipV="1">
              <a:off x="3472" y="2107"/>
              <a:ext cx="0" cy="12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0" name="Line 14"/>
            <p:cNvSpPr>
              <a:spLocks noChangeShapeType="1"/>
            </p:cNvSpPr>
            <p:nvPr/>
          </p:nvSpPr>
          <p:spPr bwMode="auto">
            <a:xfrm flipH="1" flipV="1">
              <a:off x="4129" y="2113"/>
              <a:ext cx="3" cy="16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1" name="Line 15"/>
            <p:cNvSpPr>
              <a:spLocks noChangeShapeType="1"/>
            </p:cNvSpPr>
            <p:nvPr/>
          </p:nvSpPr>
          <p:spPr bwMode="auto">
            <a:xfrm>
              <a:off x="4129" y="2571"/>
              <a:ext cx="0" cy="1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2" name="Line 16"/>
            <p:cNvSpPr>
              <a:spLocks noChangeShapeType="1"/>
            </p:cNvSpPr>
            <p:nvPr/>
          </p:nvSpPr>
          <p:spPr bwMode="auto">
            <a:xfrm flipV="1">
              <a:off x="2798" y="2113"/>
              <a:ext cx="0" cy="19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3" name="Line 17"/>
            <p:cNvSpPr>
              <a:spLocks noChangeShapeType="1"/>
            </p:cNvSpPr>
            <p:nvPr/>
          </p:nvSpPr>
          <p:spPr bwMode="auto">
            <a:xfrm>
              <a:off x="2803" y="2581"/>
              <a:ext cx="0" cy="18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4" name="Line 18"/>
            <p:cNvSpPr>
              <a:spLocks noChangeShapeType="1"/>
            </p:cNvSpPr>
            <p:nvPr/>
          </p:nvSpPr>
          <p:spPr bwMode="auto">
            <a:xfrm>
              <a:off x="3470" y="2106"/>
              <a:ext cx="141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5" name="Rectangle 19"/>
            <p:cNvSpPr>
              <a:spLocks noChangeArrowheads="1"/>
            </p:cNvSpPr>
            <p:nvPr/>
          </p:nvSpPr>
          <p:spPr bwMode="auto">
            <a:xfrm>
              <a:off x="2912" y="2339"/>
              <a:ext cx="15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r</a:t>
              </a:r>
              <a:r>
                <a:rPr lang="en-US" altLang="en-US" sz="2000" baseline="-25000">
                  <a:solidFill>
                    <a:srgbClr val="000000"/>
                  </a:solidFill>
                  <a:latin typeface="Times New Roman" pitchFamily="18" charset="0"/>
                  <a:sym typeface="Symbol" pitchFamily="18" charset="2"/>
                </a:rPr>
                <a:t></a:t>
              </a:r>
            </a:p>
          </p:txBody>
        </p:sp>
        <p:sp>
          <p:nvSpPr>
            <p:cNvPr id="15386" name="Rectangle 20"/>
            <p:cNvSpPr>
              <a:spLocks noChangeArrowheads="1"/>
            </p:cNvSpPr>
            <p:nvPr/>
          </p:nvSpPr>
          <p:spPr bwMode="auto">
            <a:xfrm>
              <a:off x="3630" y="2347"/>
              <a:ext cx="3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2000">
                  <a:solidFill>
                    <a:srgbClr val="000000"/>
                  </a:solidFill>
                  <a:latin typeface="Times New Roman" pitchFamily="18" charset="0"/>
                  <a:cs typeface="Times New Roman" pitchFamily="18" charset="0"/>
                </a:rPr>
                <a:t>g</a:t>
              </a:r>
              <a:r>
                <a:rPr lang="en-GB" altLang="en-US" sz="2000" baseline="-25000">
                  <a:solidFill>
                    <a:srgbClr val="000000"/>
                  </a:solidFill>
                  <a:latin typeface="Times New Roman" pitchFamily="18" charset="0"/>
                  <a:cs typeface="Times New Roman" pitchFamily="18" charset="0"/>
                </a:rPr>
                <a:t>m</a:t>
              </a: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endParaRPr lang="en-US" altLang="en-US" sz="2000">
                <a:sym typeface="Symbol" pitchFamily="18" charset="2"/>
              </a:endParaRPr>
            </a:p>
          </p:txBody>
        </p:sp>
        <p:sp>
          <p:nvSpPr>
            <p:cNvPr id="15387" name="Rectangle 21"/>
            <p:cNvSpPr>
              <a:spLocks noChangeArrowheads="1"/>
            </p:cNvSpPr>
            <p:nvPr/>
          </p:nvSpPr>
          <p:spPr bwMode="auto">
            <a:xfrm>
              <a:off x="4241" y="2301"/>
              <a:ext cx="1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latin typeface="Times New Roman" pitchFamily="18" charset="0"/>
                </a:rPr>
                <a:t>r</a:t>
              </a:r>
              <a:r>
                <a:rPr lang="en-US" altLang="en-US" sz="2000" baseline="-25000">
                  <a:latin typeface="Times New Roman" pitchFamily="18" charset="0"/>
                </a:rPr>
                <a:t>o</a:t>
              </a:r>
            </a:p>
          </p:txBody>
        </p:sp>
        <p:sp>
          <p:nvSpPr>
            <p:cNvPr id="15388" name="Rectangle 22"/>
            <p:cNvSpPr>
              <a:spLocks noChangeArrowheads="1"/>
            </p:cNvSpPr>
            <p:nvPr/>
          </p:nvSpPr>
          <p:spPr bwMode="auto">
            <a:xfrm>
              <a:off x="420" y="200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15389" name="Rectangle 23"/>
            <p:cNvSpPr>
              <a:spLocks noChangeArrowheads="1"/>
            </p:cNvSpPr>
            <p:nvPr/>
          </p:nvSpPr>
          <p:spPr bwMode="auto">
            <a:xfrm>
              <a:off x="428" y="2641"/>
              <a:ext cx="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a:p>
          </p:txBody>
        </p:sp>
        <p:sp>
          <p:nvSpPr>
            <p:cNvPr id="15390" name="Rectangle 24"/>
            <p:cNvSpPr>
              <a:spLocks noChangeArrowheads="1"/>
            </p:cNvSpPr>
            <p:nvPr/>
          </p:nvSpPr>
          <p:spPr bwMode="auto">
            <a:xfrm>
              <a:off x="2407" y="2313"/>
              <a:ext cx="14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p>
          </p:txBody>
        </p:sp>
        <p:sp>
          <p:nvSpPr>
            <p:cNvPr id="15391" name="Rectangle 25"/>
            <p:cNvSpPr>
              <a:spLocks noChangeArrowheads="1"/>
            </p:cNvSpPr>
            <p:nvPr/>
          </p:nvSpPr>
          <p:spPr bwMode="auto">
            <a:xfrm>
              <a:off x="4084" y="2284"/>
              <a:ext cx="98" cy="2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5392" name="Oval 26"/>
            <p:cNvSpPr>
              <a:spLocks noChangeArrowheads="1"/>
            </p:cNvSpPr>
            <p:nvPr/>
          </p:nvSpPr>
          <p:spPr bwMode="auto">
            <a:xfrm>
              <a:off x="582" y="2094"/>
              <a:ext cx="47" cy="48"/>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5393" name="Oval 27"/>
            <p:cNvSpPr>
              <a:spLocks noChangeArrowheads="1"/>
            </p:cNvSpPr>
            <p:nvPr/>
          </p:nvSpPr>
          <p:spPr bwMode="auto">
            <a:xfrm>
              <a:off x="577" y="2736"/>
              <a:ext cx="47" cy="4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5394" name="Oval 28"/>
            <p:cNvSpPr>
              <a:spLocks noChangeArrowheads="1"/>
            </p:cNvSpPr>
            <p:nvPr/>
          </p:nvSpPr>
          <p:spPr bwMode="auto">
            <a:xfrm>
              <a:off x="4866" y="2093"/>
              <a:ext cx="47" cy="4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5395" name="Oval 29"/>
            <p:cNvSpPr>
              <a:spLocks noChangeArrowheads="1"/>
            </p:cNvSpPr>
            <p:nvPr/>
          </p:nvSpPr>
          <p:spPr bwMode="auto">
            <a:xfrm>
              <a:off x="4864" y="2734"/>
              <a:ext cx="47" cy="4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5396" name="Rectangle 30"/>
            <p:cNvSpPr>
              <a:spLocks noChangeArrowheads="1"/>
            </p:cNvSpPr>
            <p:nvPr/>
          </p:nvSpPr>
          <p:spPr bwMode="auto">
            <a:xfrm>
              <a:off x="2753" y="2299"/>
              <a:ext cx="95" cy="284"/>
            </a:xfrm>
            <a:prstGeom prst="rect">
              <a:avLst/>
            </a:prstGeom>
            <a:solidFill>
              <a:schemeClr val="bg1"/>
            </a:solidFill>
            <a:ln w="19050">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5397" name="Line 31"/>
            <p:cNvSpPr>
              <a:spLocks noChangeShapeType="1"/>
            </p:cNvSpPr>
            <p:nvPr/>
          </p:nvSpPr>
          <p:spPr bwMode="auto">
            <a:xfrm flipV="1">
              <a:off x="2592" y="2251"/>
              <a:ext cx="0" cy="3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98" name="Rectangle 32"/>
            <p:cNvSpPr>
              <a:spLocks noChangeArrowheads="1"/>
            </p:cNvSpPr>
            <p:nvPr/>
          </p:nvSpPr>
          <p:spPr bwMode="auto">
            <a:xfrm>
              <a:off x="3093" y="1792"/>
              <a:ext cx="1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B2B2B2"/>
                  </a:solidFill>
                  <a:latin typeface="Times New Roman" pitchFamily="18" charset="0"/>
                </a:rPr>
                <a:t>r</a:t>
              </a:r>
              <a:r>
                <a:rPr lang="el-GR" altLang="en-US" sz="2000" baseline="-25000">
                  <a:solidFill>
                    <a:srgbClr val="B2B2B2"/>
                  </a:solidFill>
                  <a:latin typeface="Times New Roman" pitchFamily="18" charset="0"/>
                  <a:cs typeface="Times New Roman" pitchFamily="18" charset="0"/>
                </a:rPr>
                <a:t>μ</a:t>
              </a:r>
            </a:p>
          </p:txBody>
        </p:sp>
        <p:sp>
          <p:nvSpPr>
            <p:cNvPr id="15399" name="Line 33"/>
            <p:cNvSpPr>
              <a:spLocks noChangeShapeType="1"/>
            </p:cNvSpPr>
            <p:nvPr/>
          </p:nvSpPr>
          <p:spPr bwMode="auto">
            <a:xfrm rot="5400000" flipV="1">
              <a:off x="3376" y="2025"/>
              <a:ext cx="3" cy="168"/>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0" name="Line 34"/>
            <p:cNvSpPr>
              <a:spLocks noChangeShapeType="1"/>
            </p:cNvSpPr>
            <p:nvPr/>
          </p:nvSpPr>
          <p:spPr bwMode="auto">
            <a:xfrm rot="5400000" flipH="1">
              <a:off x="2908" y="2021"/>
              <a:ext cx="0" cy="191"/>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1" name="Rectangle 35"/>
            <p:cNvSpPr>
              <a:spLocks noChangeArrowheads="1"/>
            </p:cNvSpPr>
            <p:nvPr/>
          </p:nvSpPr>
          <p:spPr bwMode="auto">
            <a:xfrm rot="5400000" flipH="1">
              <a:off x="3100" y="1969"/>
              <a:ext cx="98" cy="284"/>
            </a:xfrm>
            <a:prstGeom prst="rect">
              <a:avLst/>
            </a:prstGeom>
            <a:noFill/>
            <a:ln w="19050">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5402" name="Line 36"/>
            <p:cNvSpPr>
              <a:spLocks noChangeShapeType="1"/>
            </p:cNvSpPr>
            <p:nvPr/>
          </p:nvSpPr>
          <p:spPr bwMode="auto">
            <a:xfrm rot="5400000" flipH="1">
              <a:off x="1709" y="1046"/>
              <a:ext cx="0" cy="21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3" name="Rectangle 37"/>
            <p:cNvSpPr>
              <a:spLocks noChangeArrowheads="1"/>
            </p:cNvSpPr>
            <p:nvPr/>
          </p:nvSpPr>
          <p:spPr bwMode="auto">
            <a:xfrm>
              <a:off x="1125" y="1804"/>
              <a:ext cx="1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latin typeface="Times New Roman" pitchFamily="18" charset="0"/>
                </a:rPr>
                <a:t>r</a:t>
              </a:r>
              <a:r>
                <a:rPr lang="en-US" altLang="en-US" sz="2000" baseline="-25000">
                  <a:latin typeface="Times New Roman" pitchFamily="18" charset="0"/>
                  <a:cs typeface="Times New Roman" pitchFamily="18" charset="0"/>
                </a:rPr>
                <a:t>b</a:t>
              </a:r>
              <a:endParaRPr lang="el-GR" altLang="en-US" sz="2000" baseline="-25000">
                <a:latin typeface="Times New Roman" pitchFamily="18" charset="0"/>
                <a:cs typeface="Times New Roman" pitchFamily="18" charset="0"/>
              </a:endParaRPr>
            </a:p>
          </p:txBody>
        </p:sp>
        <p:sp>
          <p:nvSpPr>
            <p:cNvPr id="15404" name="Rectangle 38"/>
            <p:cNvSpPr>
              <a:spLocks noChangeArrowheads="1"/>
            </p:cNvSpPr>
            <p:nvPr/>
          </p:nvSpPr>
          <p:spPr bwMode="auto">
            <a:xfrm>
              <a:off x="2590" y="1922"/>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15405" name="Rectangle 39"/>
            <p:cNvSpPr>
              <a:spLocks noChangeArrowheads="1"/>
            </p:cNvSpPr>
            <p:nvPr/>
          </p:nvSpPr>
          <p:spPr bwMode="auto">
            <a:xfrm>
              <a:off x="363" y="2335"/>
              <a:ext cx="2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be</a:t>
              </a:r>
            </a:p>
          </p:txBody>
        </p:sp>
        <p:sp>
          <p:nvSpPr>
            <p:cNvPr id="15406" name="Line 40"/>
            <p:cNvSpPr>
              <a:spLocks noChangeShapeType="1"/>
            </p:cNvSpPr>
            <p:nvPr/>
          </p:nvSpPr>
          <p:spPr bwMode="auto">
            <a:xfrm flipV="1">
              <a:off x="608" y="2264"/>
              <a:ext cx="0" cy="3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407" name="Rectangle 41"/>
            <p:cNvSpPr>
              <a:spLocks noChangeArrowheads="1"/>
            </p:cNvSpPr>
            <p:nvPr/>
          </p:nvSpPr>
          <p:spPr bwMode="auto">
            <a:xfrm>
              <a:off x="5029" y="1967"/>
              <a:ext cx="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c</a:t>
              </a:r>
              <a:endParaRPr lang="en-US" altLang="en-US" sz="2000" b="1"/>
            </a:p>
          </p:txBody>
        </p:sp>
        <p:sp>
          <p:nvSpPr>
            <p:cNvPr id="15408" name="Rectangle 42"/>
            <p:cNvSpPr>
              <a:spLocks noChangeArrowheads="1"/>
            </p:cNvSpPr>
            <p:nvPr/>
          </p:nvSpPr>
          <p:spPr bwMode="auto">
            <a:xfrm>
              <a:off x="5042" y="2624"/>
              <a:ext cx="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b="1"/>
            </a:p>
          </p:txBody>
        </p:sp>
        <p:sp>
          <p:nvSpPr>
            <p:cNvPr id="15409" name="Rectangle 43"/>
            <p:cNvSpPr>
              <a:spLocks noChangeArrowheads="1"/>
            </p:cNvSpPr>
            <p:nvPr/>
          </p:nvSpPr>
          <p:spPr bwMode="auto">
            <a:xfrm rot="5400000" flipH="1">
              <a:off x="1122" y="1973"/>
              <a:ext cx="98" cy="284"/>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nvGrpSpPr>
            <p:cNvPr id="15410" name="Group 44"/>
            <p:cNvGrpSpPr>
              <a:grpSpLocks/>
            </p:cNvGrpSpPr>
            <p:nvPr/>
          </p:nvGrpSpPr>
          <p:grpSpPr bwMode="auto">
            <a:xfrm>
              <a:off x="2056" y="2109"/>
              <a:ext cx="199" cy="662"/>
              <a:chOff x="2252" y="1128"/>
              <a:chExt cx="199" cy="662"/>
            </a:xfrm>
          </p:grpSpPr>
          <p:sp>
            <p:nvSpPr>
              <p:cNvPr id="15426" name="Line 45"/>
              <p:cNvSpPr>
                <a:spLocks noChangeShapeType="1"/>
              </p:cNvSpPr>
              <p:nvPr/>
            </p:nvSpPr>
            <p:spPr bwMode="auto">
              <a:xfrm>
                <a:off x="2365" y="1128"/>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7" name="Line 46"/>
              <p:cNvSpPr>
                <a:spLocks noChangeShapeType="1"/>
              </p:cNvSpPr>
              <p:nvPr/>
            </p:nvSpPr>
            <p:spPr bwMode="auto">
              <a:xfrm>
                <a:off x="2366" y="1488"/>
                <a:ext cx="0" cy="3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8" name="Line 47"/>
              <p:cNvSpPr>
                <a:spLocks noChangeShapeType="1"/>
              </p:cNvSpPr>
              <p:nvPr/>
            </p:nvSpPr>
            <p:spPr bwMode="auto">
              <a:xfrm flipH="1">
                <a:off x="2252" y="1438"/>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9" name="Line 48"/>
              <p:cNvSpPr>
                <a:spLocks noChangeShapeType="1"/>
              </p:cNvSpPr>
              <p:nvPr/>
            </p:nvSpPr>
            <p:spPr bwMode="auto">
              <a:xfrm flipH="1">
                <a:off x="2253" y="1484"/>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411" name="Rectangle 49"/>
            <p:cNvSpPr>
              <a:spLocks noChangeArrowheads="1"/>
            </p:cNvSpPr>
            <p:nvPr/>
          </p:nvSpPr>
          <p:spPr bwMode="auto">
            <a:xfrm>
              <a:off x="1888" y="2335"/>
              <a:ext cx="2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latin typeface="Times New Roman" pitchFamily="18" charset="0"/>
                </a:rPr>
                <a:t>C</a:t>
              </a:r>
              <a:r>
                <a:rPr lang="el-GR" altLang="en-US" sz="2000" baseline="-25000">
                  <a:latin typeface="Times New Roman" pitchFamily="18" charset="0"/>
                  <a:cs typeface="Times New Roman" pitchFamily="18" charset="0"/>
                </a:rPr>
                <a:t>π</a:t>
              </a:r>
            </a:p>
          </p:txBody>
        </p:sp>
        <p:grpSp>
          <p:nvGrpSpPr>
            <p:cNvPr id="15412" name="Group 50"/>
            <p:cNvGrpSpPr>
              <a:grpSpLocks/>
            </p:cNvGrpSpPr>
            <p:nvPr/>
          </p:nvGrpSpPr>
          <p:grpSpPr bwMode="auto">
            <a:xfrm>
              <a:off x="1607" y="2105"/>
              <a:ext cx="199" cy="662"/>
              <a:chOff x="2252" y="1128"/>
              <a:chExt cx="199" cy="662"/>
            </a:xfrm>
          </p:grpSpPr>
          <p:sp>
            <p:nvSpPr>
              <p:cNvPr id="15422" name="Line 51"/>
              <p:cNvSpPr>
                <a:spLocks noChangeShapeType="1"/>
              </p:cNvSpPr>
              <p:nvPr/>
            </p:nvSpPr>
            <p:spPr bwMode="auto">
              <a:xfrm>
                <a:off x="2365" y="1128"/>
                <a:ext cx="0" cy="293"/>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3" name="Line 52"/>
              <p:cNvSpPr>
                <a:spLocks noChangeShapeType="1"/>
              </p:cNvSpPr>
              <p:nvPr/>
            </p:nvSpPr>
            <p:spPr bwMode="auto">
              <a:xfrm>
                <a:off x="2366" y="1488"/>
                <a:ext cx="0" cy="30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4" name="Line 53"/>
              <p:cNvSpPr>
                <a:spLocks noChangeShapeType="1"/>
              </p:cNvSpPr>
              <p:nvPr/>
            </p:nvSpPr>
            <p:spPr bwMode="auto">
              <a:xfrm flipH="1">
                <a:off x="2252" y="1438"/>
                <a:ext cx="19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5" name="Line 54"/>
              <p:cNvSpPr>
                <a:spLocks noChangeShapeType="1"/>
              </p:cNvSpPr>
              <p:nvPr/>
            </p:nvSpPr>
            <p:spPr bwMode="auto">
              <a:xfrm flipH="1">
                <a:off x="2253" y="1484"/>
                <a:ext cx="19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413" name="Group 55"/>
            <p:cNvGrpSpPr>
              <a:grpSpLocks/>
            </p:cNvGrpSpPr>
            <p:nvPr/>
          </p:nvGrpSpPr>
          <p:grpSpPr bwMode="auto">
            <a:xfrm>
              <a:off x="4472" y="2103"/>
              <a:ext cx="199" cy="662"/>
              <a:chOff x="2252" y="1128"/>
              <a:chExt cx="199" cy="662"/>
            </a:xfrm>
          </p:grpSpPr>
          <p:sp>
            <p:nvSpPr>
              <p:cNvPr id="15418" name="Line 56"/>
              <p:cNvSpPr>
                <a:spLocks noChangeShapeType="1"/>
              </p:cNvSpPr>
              <p:nvPr/>
            </p:nvSpPr>
            <p:spPr bwMode="auto">
              <a:xfrm>
                <a:off x="2365" y="1128"/>
                <a:ext cx="0" cy="293"/>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9" name="Line 57"/>
              <p:cNvSpPr>
                <a:spLocks noChangeShapeType="1"/>
              </p:cNvSpPr>
              <p:nvPr/>
            </p:nvSpPr>
            <p:spPr bwMode="auto">
              <a:xfrm>
                <a:off x="2366" y="1488"/>
                <a:ext cx="0" cy="30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0" name="Line 58"/>
              <p:cNvSpPr>
                <a:spLocks noChangeShapeType="1"/>
              </p:cNvSpPr>
              <p:nvPr/>
            </p:nvSpPr>
            <p:spPr bwMode="auto">
              <a:xfrm flipH="1">
                <a:off x="2252" y="1438"/>
                <a:ext cx="19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1" name="Line 59"/>
              <p:cNvSpPr>
                <a:spLocks noChangeShapeType="1"/>
              </p:cNvSpPr>
              <p:nvPr/>
            </p:nvSpPr>
            <p:spPr bwMode="auto">
              <a:xfrm flipH="1">
                <a:off x="2253" y="1484"/>
                <a:ext cx="19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graphicFrame>
          <p:nvGraphicFramePr>
            <p:cNvPr id="15414" name="Object 60"/>
            <p:cNvGraphicFramePr>
              <a:graphicFrameLocks noChangeAspect="1"/>
            </p:cNvGraphicFramePr>
            <p:nvPr/>
          </p:nvGraphicFramePr>
          <p:xfrm>
            <a:off x="1477" y="1652"/>
            <a:ext cx="992" cy="237"/>
          </p:xfrm>
          <a:graphic>
            <a:graphicData uri="http://schemas.openxmlformats.org/presentationml/2006/ole">
              <mc:AlternateContent xmlns:mc="http://schemas.openxmlformats.org/markup-compatibility/2006">
                <mc:Choice xmlns:v="urn:schemas-microsoft-com:vml" Requires="v">
                  <p:oleObj spid="_x0000_s15526" name="Equation" r:id="rId4" imgW="1002865" imgH="241195" progId="Equation.3">
                    <p:embed/>
                  </p:oleObj>
                </mc:Choice>
                <mc:Fallback>
                  <p:oleObj name="Equation" r:id="rId4" imgW="1002865" imgH="241195" progId="Equation.3">
                    <p:embed/>
                    <p:pic>
                      <p:nvPicPr>
                        <p:cNvPr id="0"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7" y="1652"/>
                          <a:ext cx="99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415" name="Object 61"/>
            <p:cNvGraphicFramePr>
              <a:graphicFrameLocks noChangeAspect="1"/>
            </p:cNvGraphicFramePr>
            <p:nvPr/>
          </p:nvGraphicFramePr>
          <p:xfrm>
            <a:off x="3625" y="1442"/>
            <a:ext cx="1223" cy="492"/>
          </p:xfrm>
          <a:graphic>
            <a:graphicData uri="http://schemas.openxmlformats.org/presentationml/2006/ole">
              <mc:AlternateContent xmlns:mc="http://schemas.openxmlformats.org/markup-compatibility/2006">
                <mc:Choice xmlns:v="urn:schemas-microsoft-com:vml" Requires="v">
                  <p:oleObj spid="_x0000_s15527" name="Equation" r:id="rId6" imgW="1193800" imgH="482600" progId="Equation.3">
                    <p:embed/>
                  </p:oleObj>
                </mc:Choice>
                <mc:Fallback>
                  <p:oleObj name="Equation" r:id="rId6" imgW="1193800" imgH="482600" progId="Equation.3">
                    <p:embed/>
                    <p:pic>
                      <p:nvPicPr>
                        <p:cNvPr id="0" name="Object 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5" y="1442"/>
                          <a:ext cx="1223"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sp>
          <p:nvSpPr>
            <p:cNvPr id="15416" name="Line 62"/>
            <p:cNvSpPr>
              <a:spLocks noChangeShapeType="1"/>
            </p:cNvSpPr>
            <p:nvPr/>
          </p:nvSpPr>
          <p:spPr bwMode="auto">
            <a:xfrm flipH="1">
              <a:off x="1785" y="1931"/>
              <a:ext cx="85" cy="3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417" name="Line 63"/>
            <p:cNvSpPr>
              <a:spLocks noChangeShapeType="1"/>
            </p:cNvSpPr>
            <p:nvPr/>
          </p:nvSpPr>
          <p:spPr bwMode="auto">
            <a:xfrm>
              <a:off x="4377" y="1959"/>
              <a:ext cx="94" cy="3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5368" name="Text Box 64"/>
          <p:cNvSpPr txBox="1">
            <a:spLocks noChangeArrowheads="1"/>
          </p:cNvSpPr>
          <p:nvPr/>
        </p:nvSpPr>
        <p:spPr bwMode="auto">
          <a:xfrm>
            <a:off x="414338" y="5595938"/>
            <a:ext cx="83804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Also, because the effective values of capacitance for C</a:t>
            </a:r>
            <a:r>
              <a:rPr lang="en-GB" altLang="en-US" sz="1600" baseline="-25000"/>
              <a:t>1</a:t>
            </a:r>
            <a:r>
              <a:rPr lang="en-GB" altLang="en-US" sz="1600"/>
              <a:t> and C</a:t>
            </a:r>
            <a:r>
              <a:rPr lang="en-GB" altLang="en-US" sz="1600" baseline="-25000"/>
              <a:t>2</a:t>
            </a:r>
            <a:r>
              <a:rPr lang="en-GB" altLang="en-US" sz="1600"/>
              <a:t> contain A</a:t>
            </a:r>
            <a:r>
              <a:rPr lang="en-GB" altLang="en-US" sz="1600" baseline="-25000"/>
              <a:t>V</a:t>
            </a:r>
            <a:r>
              <a:rPr lang="en-GB" altLang="en-US" sz="1600"/>
              <a:t>, the transistor will be dependent on the frequency behaviour of the circuit in which the transistor is used.</a:t>
            </a:r>
          </a:p>
        </p:txBody>
      </p:sp>
      <p:graphicFrame>
        <p:nvGraphicFramePr>
          <p:cNvPr id="15369" name="Object 65"/>
          <p:cNvGraphicFramePr>
            <a:graphicFrameLocks noChangeAspect="1"/>
          </p:cNvGraphicFramePr>
          <p:nvPr/>
        </p:nvGraphicFramePr>
        <p:xfrm>
          <a:off x="1984375" y="1341438"/>
          <a:ext cx="1685925" cy="806450"/>
        </p:xfrm>
        <a:graphic>
          <a:graphicData uri="http://schemas.openxmlformats.org/presentationml/2006/ole">
            <mc:AlternateContent xmlns:mc="http://schemas.openxmlformats.org/markup-compatibility/2006">
              <mc:Choice xmlns:v="urn:schemas-microsoft-com:vml" Requires="v">
                <p:oleObj spid="_x0000_s15528" name="Equation" r:id="rId8" imgW="1002865" imgH="482391" progId="Equation.3">
                  <p:embed/>
                </p:oleObj>
              </mc:Choice>
              <mc:Fallback>
                <p:oleObj name="Equation" r:id="rId8" imgW="1002865" imgH="482391" progId="Equation.3">
                  <p:embed/>
                  <p:pic>
                    <p:nvPicPr>
                      <p:cNvPr id="0" name="Object 6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4375" y="1341438"/>
                        <a:ext cx="1685925"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0" name="Text Box 67"/>
          <p:cNvSpPr txBox="1">
            <a:spLocks noChangeArrowheads="1"/>
          </p:cNvSpPr>
          <p:nvPr/>
        </p:nvSpPr>
        <p:spPr bwMode="auto">
          <a:xfrm>
            <a:off x="3986213" y="1597025"/>
            <a:ext cx="925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and </a:t>
            </a:r>
          </a:p>
        </p:txBody>
      </p:sp>
      <p:graphicFrame>
        <p:nvGraphicFramePr>
          <p:cNvPr id="15371" name="Object 68"/>
          <p:cNvGraphicFramePr>
            <a:graphicFrameLocks noChangeAspect="1"/>
          </p:cNvGraphicFramePr>
          <p:nvPr/>
        </p:nvGraphicFramePr>
        <p:xfrm>
          <a:off x="4791075" y="1368425"/>
          <a:ext cx="1825625" cy="784225"/>
        </p:xfrm>
        <a:graphic>
          <a:graphicData uri="http://schemas.openxmlformats.org/presentationml/2006/ole">
            <mc:AlternateContent xmlns:mc="http://schemas.openxmlformats.org/markup-compatibility/2006">
              <mc:Choice xmlns:v="urn:schemas-microsoft-com:vml" Requires="v">
                <p:oleObj spid="_x0000_s15529" name="Equation" r:id="rId10" imgW="1117115" imgH="482391" progId="Equation.3">
                  <p:embed/>
                </p:oleObj>
              </mc:Choice>
              <mc:Fallback>
                <p:oleObj name="Equation" r:id="rId10" imgW="1117115" imgH="482391" progId="Equation.3">
                  <p:embed/>
                  <p:pic>
                    <p:nvPicPr>
                      <p:cNvPr id="0" name="Object 6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91075" y="1368425"/>
                        <a:ext cx="1825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2" name="Text Box 70"/>
          <p:cNvSpPr txBox="1">
            <a:spLocks noChangeArrowheads="1"/>
          </p:cNvSpPr>
          <p:nvPr/>
        </p:nvSpPr>
        <p:spPr bwMode="auto">
          <a:xfrm>
            <a:off x="560388" y="2268538"/>
            <a:ext cx="1003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to give: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18</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580578" y="2101260"/>
            <a:ext cx="5893648" cy="2031325"/>
          </a:xfrm>
          <a:prstGeom prst="rect">
            <a:avLst/>
          </a:prstGeom>
        </p:spPr>
        <p:txBody>
          <a:bodyPr wrap="square">
            <a:spAutoFit/>
          </a:bodyPr>
          <a:lstStyle/>
          <a:p>
            <a:pPr algn="ctr" eaLnBrk="1" hangingPunct="1"/>
            <a:r>
              <a:rPr lang="en-GB" altLang="zh-CN" sz="3600" b="1" dirty="0" smtClean="0">
                <a:latin typeface="Times New Roman" panose="02020603050405020304" pitchFamily="18" charset="0"/>
                <a:ea typeface="SimSun" pitchFamily="2" charset="-122"/>
                <a:cs typeface="Times New Roman" panose="02020603050405020304" pitchFamily="18" charset="0"/>
              </a:rPr>
              <a:t>Part 3: </a:t>
            </a:r>
          </a:p>
          <a:p>
            <a:pPr algn="ctr" eaLnBrk="1" hangingPunct="1"/>
            <a:endParaRPr lang="en-GB" altLang="zh-CN" sz="3600" b="1" dirty="0" smtClean="0">
              <a:latin typeface="Times New Roman" panose="02020603050405020304" pitchFamily="18" charset="0"/>
              <a:ea typeface="SimSun" pitchFamily="2" charset="-122"/>
              <a:cs typeface="Times New Roman" panose="02020603050405020304" pitchFamily="18" charset="0"/>
            </a:endParaRPr>
          </a:p>
          <a:p>
            <a:pPr algn="ctr" eaLnBrk="1" hangingPunct="1">
              <a:spcBef>
                <a:spcPct val="50000"/>
              </a:spcBef>
              <a:buClrTx/>
              <a:buSzTx/>
              <a:buFontTx/>
              <a:buNone/>
            </a:pPr>
            <a:r>
              <a:rPr lang="en-GB" altLang="en-US" sz="3600" b="1" dirty="0">
                <a:latin typeface="Times New Roman" panose="02020603050405020304" pitchFamily="18" charset="0"/>
                <a:cs typeface="Times New Roman" panose="02020603050405020304" pitchFamily="18" charset="0"/>
              </a:rPr>
              <a:t>Transition </a:t>
            </a:r>
            <a:r>
              <a:rPr lang="en-GB" altLang="en-US" sz="3600" b="1" dirty="0" smtClean="0">
                <a:latin typeface="Times New Roman" panose="02020603050405020304" pitchFamily="18" charset="0"/>
                <a:cs typeface="Times New Roman" panose="02020603050405020304" pitchFamily="18" charset="0"/>
              </a:rPr>
              <a:t>Frequency </a:t>
            </a:r>
            <a:r>
              <a:rPr lang="en-GB" altLang="en-US" sz="3600" b="1" dirty="0" err="1">
                <a:latin typeface="Times New Roman" panose="02020603050405020304" pitchFamily="18" charset="0"/>
                <a:cs typeface="Times New Roman" panose="02020603050405020304" pitchFamily="18" charset="0"/>
              </a:rPr>
              <a:t>f</a:t>
            </a:r>
            <a:r>
              <a:rPr lang="en-GB" altLang="en-US" sz="3600" b="1" baseline="-25000" dirty="0" err="1">
                <a:latin typeface="Times New Roman" panose="02020603050405020304" pitchFamily="18" charset="0"/>
                <a:cs typeface="Times New Roman" panose="02020603050405020304" pitchFamily="18" charset="0"/>
              </a:rPr>
              <a:t>T</a:t>
            </a:r>
            <a:endParaRPr lang="en-US" altLang="en-US" sz="3600" b="1"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6503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1B34AF75-A473-43C2-B01F-5A95C6D8D067}" type="slidenum">
              <a:rPr lang="en-GB" altLang="en-US" sz="1200" smtClean="0">
                <a:latin typeface="Garamond" pitchFamily="18" charset="0"/>
              </a:rPr>
              <a:pPr eaLnBrk="1" hangingPunct="1">
                <a:spcBef>
                  <a:spcPct val="0"/>
                </a:spcBef>
                <a:buClrTx/>
                <a:buSzTx/>
                <a:buFontTx/>
                <a:buNone/>
              </a:pPr>
              <a:t>19</a:t>
            </a:fld>
            <a:endParaRPr lang="en-GB" altLang="en-US" sz="1200" smtClean="0">
              <a:latin typeface="Garamond" pitchFamily="18" charset="0"/>
            </a:endParaRPr>
          </a:p>
        </p:txBody>
      </p:sp>
      <p:sp>
        <p:nvSpPr>
          <p:cNvPr id="16387"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638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6389" name="Text Box 4"/>
          <p:cNvSpPr txBox="1">
            <a:spLocks noChangeArrowheads="1"/>
          </p:cNvSpPr>
          <p:nvPr/>
        </p:nvSpPr>
        <p:spPr bwMode="auto">
          <a:xfrm>
            <a:off x="498475" y="2890838"/>
            <a:ext cx="696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The transistor equivalent circuit for such a measurement would become: </a:t>
            </a:r>
          </a:p>
        </p:txBody>
      </p:sp>
      <p:sp>
        <p:nvSpPr>
          <p:cNvPr id="16390" name="Text Box 5"/>
          <p:cNvSpPr txBox="1">
            <a:spLocks noChangeArrowheads="1"/>
          </p:cNvSpPr>
          <p:nvPr/>
        </p:nvSpPr>
        <p:spPr bwMode="auto">
          <a:xfrm>
            <a:off x="544513" y="1447800"/>
            <a:ext cx="82042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dirty="0"/>
              <a:t>Because of the voltage gain dependence of C</a:t>
            </a:r>
            <a:r>
              <a:rPr lang="en-GB" altLang="en-US" sz="1600" baseline="-25000" dirty="0"/>
              <a:t>1 </a:t>
            </a:r>
            <a:r>
              <a:rPr lang="en-GB" altLang="en-US" sz="1600" dirty="0"/>
              <a:t>and C</a:t>
            </a:r>
            <a:r>
              <a:rPr lang="en-GB" altLang="en-US" sz="1600" baseline="-25000" dirty="0"/>
              <a:t>2</a:t>
            </a:r>
            <a:r>
              <a:rPr lang="en-GB" altLang="en-US" sz="1600" dirty="0"/>
              <a:t>, measurements of the high frequency performance of a transistor need to be performed in a circuit with known voltage gain. For convenience, a condition of zero voltage gain has been adopted and the resulting </a:t>
            </a:r>
            <a:r>
              <a:rPr lang="en-GB" altLang="en-US" sz="1600" i="1" u="sng" dirty="0"/>
              <a:t>current gain</a:t>
            </a:r>
            <a:r>
              <a:rPr lang="en-GB" altLang="en-US" sz="1600" dirty="0"/>
              <a:t> is measured. Zero gain is easily achieved using a large capacitance across collector to emitter to short the output signal to ground.</a:t>
            </a:r>
          </a:p>
        </p:txBody>
      </p:sp>
      <p:sp>
        <p:nvSpPr>
          <p:cNvPr id="16391" name="Text Box 6"/>
          <p:cNvSpPr txBox="1">
            <a:spLocks noChangeArrowheads="1"/>
          </p:cNvSpPr>
          <p:nvPr/>
        </p:nvSpPr>
        <p:spPr bwMode="auto">
          <a:xfrm>
            <a:off x="601663" y="1039813"/>
            <a:ext cx="7539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b="1" u="sng" dirty="0"/>
              <a:t>Measurement of Transition frequency </a:t>
            </a:r>
            <a:r>
              <a:rPr lang="en-GB" altLang="en-US" sz="1800" b="1" u="sng" dirty="0" err="1"/>
              <a:t>f</a:t>
            </a:r>
            <a:r>
              <a:rPr lang="en-GB" altLang="en-US" sz="1800" b="1" u="sng" baseline="-25000" dirty="0" err="1"/>
              <a:t>T</a:t>
            </a:r>
            <a:endParaRPr lang="en-US" altLang="en-US" sz="1800" b="1" u="sng" baseline="-25000" dirty="0"/>
          </a:p>
        </p:txBody>
      </p:sp>
      <p:grpSp>
        <p:nvGrpSpPr>
          <p:cNvPr id="16392" name="Group 7"/>
          <p:cNvGrpSpPr>
            <a:grpSpLocks/>
          </p:cNvGrpSpPr>
          <p:nvPr/>
        </p:nvGrpSpPr>
        <p:grpSpPr bwMode="auto">
          <a:xfrm>
            <a:off x="1123950" y="3440113"/>
            <a:ext cx="6616700" cy="1604962"/>
            <a:chOff x="442" y="2098"/>
            <a:chExt cx="4168" cy="1011"/>
          </a:xfrm>
        </p:grpSpPr>
        <p:sp>
          <p:nvSpPr>
            <p:cNvPr id="16394" name="Rectangle 8"/>
            <p:cNvSpPr>
              <a:spLocks noChangeArrowheads="1"/>
            </p:cNvSpPr>
            <p:nvPr/>
          </p:nvSpPr>
          <p:spPr bwMode="auto">
            <a:xfrm>
              <a:off x="442" y="2496"/>
              <a:ext cx="2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rPr>
                <a:t>S</a:t>
              </a:r>
              <a:endParaRPr lang="en-US" altLang="en-US" sz="1800" baseline="-25000">
                <a:solidFill>
                  <a:srgbClr val="000000"/>
                </a:solidFill>
                <a:latin typeface="Times New Roman" pitchFamily="18" charset="0"/>
                <a:sym typeface="Symbol" pitchFamily="18" charset="2"/>
              </a:endParaRPr>
            </a:p>
          </p:txBody>
        </p:sp>
        <p:sp>
          <p:nvSpPr>
            <p:cNvPr id="16395" name="Freeform 9"/>
            <p:cNvSpPr>
              <a:spLocks/>
            </p:cNvSpPr>
            <p:nvPr/>
          </p:nvSpPr>
          <p:spPr bwMode="auto">
            <a:xfrm>
              <a:off x="3527" y="2479"/>
              <a:ext cx="188" cy="281"/>
            </a:xfrm>
            <a:custGeom>
              <a:avLst/>
              <a:gdLst>
                <a:gd name="T0" fmla="*/ 4 w 224"/>
                <a:gd name="T1" fmla="*/ 0 h 350"/>
                <a:gd name="T2" fmla="*/ 0 w 224"/>
                <a:gd name="T3" fmla="*/ 2 h 350"/>
                <a:gd name="T4" fmla="*/ 4 w 224"/>
                <a:gd name="T5" fmla="*/ 5 h 350"/>
                <a:gd name="T6" fmla="*/ 8 w 224"/>
                <a:gd name="T7" fmla="*/ 2 h 350"/>
                <a:gd name="T8" fmla="*/ 4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6" name="Freeform 10"/>
            <p:cNvSpPr>
              <a:spLocks/>
            </p:cNvSpPr>
            <p:nvPr/>
          </p:nvSpPr>
          <p:spPr bwMode="auto">
            <a:xfrm>
              <a:off x="3531" y="2479"/>
              <a:ext cx="188" cy="281"/>
            </a:xfrm>
            <a:custGeom>
              <a:avLst/>
              <a:gdLst>
                <a:gd name="T0" fmla="*/ 4 w 224"/>
                <a:gd name="T1" fmla="*/ 0 h 350"/>
                <a:gd name="T2" fmla="*/ 0 w 224"/>
                <a:gd name="T3" fmla="*/ 2 h 350"/>
                <a:gd name="T4" fmla="*/ 4 w 224"/>
                <a:gd name="T5" fmla="*/ 5 h 350"/>
                <a:gd name="T6" fmla="*/ 8 w 224"/>
                <a:gd name="T7" fmla="*/ 2 h 350"/>
                <a:gd name="T8" fmla="*/ 4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7" name="Line 11"/>
            <p:cNvSpPr>
              <a:spLocks noChangeShapeType="1"/>
            </p:cNvSpPr>
            <p:nvPr/>
          </p:nvSpPr>
          <p:spPr bwMode="auto">
            <a:xfrm>
              <a:off x="815" y="2904"/>
              <a:ext cx="379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8" name="Freeform 12"/>
            <p:cNvSpPr>
              <a:spLocks noEditPoints="1"/>
            </p:cNvSpPr>
            <p:nvPr/>
          </p:nvSpPr>
          <p:spPr bwMode="auto">
            <a:xfrm>
              <a:off x="3617" y="2550"/>
              <a:ext cx="28" cy="136"/>
            </a:xfrm>
            <a:custGeom>
              <a:avLst/>
              <a:gdLst>
                <a:gd name="T0" fmla="*/ 3 w 33"/>
                <a:gd name="T1" fmla="*/ 2 h 170"/>
                <a:gd name="T2" fmla="*/ 3 w 33"/>
                <a:gd name="T3" fmla="*/ 2 h 170"/>
                <a:gd name="T4" fmla="*/ 3 w 33"/>
                <a:gd name="T5" fmla="*/ 2 h 170"/>
                <a:gd name="T6" fmla="*/ 3 w 33"/>
                <a:gd name="T7" fmla="*/ 2 h 170"/>
                <a:gd name="T8" fmla="*/ 3 w 33"/>
                <a:gd name="T9" fmla="*/ 2 h 170"/>
                <a:gd name="T10" fmla="*/ 3 w 33"/>
                <a:gd name="T11" fmla="*/ 2 h 170"/>
                <a:gd name="T12" fmla="*/ 3 w 33"/>
                <a:gd name="T13" fmla="*/ 2 h 170"/>
                <a:gd name="T14" fmla="*/ 3 w 33"/>
                <a:gd name="T15" fmla="*/ 2 h 170"/>
                <a:gd name="T16" fmla="*/ 3 w 33"/>
                <a:gd name="T17" fmla="*/ 2 h 170"/>
                <a:gd name="T18" fmla="*/ 3 w 33"/>
                <a:gd name="T19" fmla="*/ 2 h 170"/>
                <a:gd name="T20" fmla="*/ 3 w 33"/>
                <a:gd name="T21" fmla="*/ 2 h 170"/>
                <a:gd name="T22" fmla="*/ 3 w 33"/>
                <a:gd name="T23" fmla="*/ 2 h 170"/>
                <a:gd name="T24" fmla="*/ 3 w 33"/>
                <a:gd name="T25" fmla="*/ 0 h 170"/>
                <a:gd name="T26" fmla="*/ 3 w 33"/>
                <a:gd name="T27" fmla="*/ 0 h 170"/>
                <a:gd name="T28" fmla="*/ 3 w 33"/>
                <a:gd name="T29" fmla="*/ 2 h 170"/>
                <a:gd name="T30" fmla="*/ 3 w 33"/>
                <a:gd name="T31" fmla="*/ 2 h 170"/>
                <a:gd name="T32" fmla="*/ 3 w 33"/>
                <a:gd name="T33" fmla="*/ 2 h 170"/>
                <a:gd name="T34" fmla="*/ 3 w 33"/>
                <a:gd name="T35" fmla="*/ 2 h 170"/>
                <a:gd name="T36" fmla="*/ 3 w 33"/>
                <a:gd name="T37" fmla="*/ 2 h 170"/>
                <a:gd name="T38" fmla="*/ 0 w 33"/>
                <a:gd name="T39" fmla="*/ 2 h 170"/>
                <a:gd name="T40" fmla="*/ 3 w 33"/>
                <a:gd name="T41" fmla="*/ 2 h 1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70"/>
                <a:gd name="T65" fmla="*/ 33 w 33"/>
                <a:gd name="T66" fmla="*/ 170 h 1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70">
                  <a:moveTo>
                    <a:pt x="19" y="3"/>
                  </a:moveTo>
                  <a:lnTo>
                    <a:pt x="19" y="147"/>
                  </a:lnTo>
                  <a:lnTo>
                    <a:pt x="19" y="149"/>
                  </a:lnTo>
                  <a:lnTo>
                    <a:pt x="17" y="149"/>
                  </a:lnTo>
                  <a:lnTo>
                    <a:pt x="16" y="149"/>
                  </a:lnTo>
                  <a:lnTo>
                    <a:pt x="14" y="149"/>
                  </a:lnTo>
                  <a:lnTo>
                    <a:pt x="14" y="147"/>
                  </a:lnTo>
                  <a:lnTo>
                    <a:pt x="14" y="3"/>
                  </a:lnTo>
                  <a:lnTo>
                    <a:pt x="14" y="2"/>
                  </a:lnTo>
                  <a:lnTo>
                    <a:pt x="16" y="0"/>
                  </a:lnTo>
                  <a:lnTo>
                    <a:pt x="17" y="0"/>
                  </a:lnTo>
                  <a:lnTo>
                    <a:pt x="17" y="2"/>
                  </a:lnTo>
                  <a:lnTo>
                    <a:pt x="19" y="3"/>
                  </a:lnTo>
                  <a:close/>
                  <a:moveTo>
                    <a:pt x="33" y="139"/>
                  </a:moveTo>
                  <a:lnTo>
                    <a:pt x="17" y="170"/>
                  </a:lnTo>
                  <a:lnTo>
                    <a:pt x="0" y="139"/>
                  </a:lnTo>
                  <a:lnTo>
                    <a:pt x="33" y="139"/>
                  </a:lnTo>
                  <a:close/>
                </a:path>
              </a:pathLst>
            </a:custGeom>
            <a:solidFill>
              <a:srgbClr val="000000"/>
            </a:solidFill>
            <a:ln w="3175">
              <a:solidFill>
                <a:srgbClr val="000000"/>
              </a:solidFill>
              <a:prstDash val="solid"/>
              <a:round/>
              <a:headEnd/>
              <a:tailEnd/>
            </a:ln>
          </p:spPr>
          <p:txBody>
            <a:bodyPr/>
            <a:lstStyle/>
            <a:p>
              <a:endParaRPr lang="en-US"/>
            </a:p>
          </p:txBody>
        </p:sp>
        <p:sp>
          <p:nvSpPr>
            <p:cNvPr id="16399" name="Line 13"/>
            <p:cNvSpPr>
              <a:spLocks noChangeShapeType="1"/>
            </p:cNvSpPr>
            <p:nvPr/>
          </p:nvSpPr>
          <p:spPr bwMode="auto">
            <a:xfrm>
              <a:off x="3627" y="2762"/>
              <a:ext cx="0" cy="1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0" name="Line 14"/>
            <p:cNvSpPr>
              <a:spLocks noChangeShapeType="1"/>
            </p:cNvSpPr>
            <p:nvPr/>
          </p:nvSpPr>
          <p:spPr bwMode="auto">
            <a:xfrm flipV="1">
              <a:off x="3625" y="2380"/>
              <a:ext cx="0" cy="9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1" name="Line 15"/>
            <p:cNvSpPr>
              <a:spLocks noChangeShapeType="1"/>
            </p:cNvSpPr>
            <p:nvPr/>
          </p:nvSpPr>
          <p:spPr bwMode="auto">
            <a:xfrm>
              <a:off x="3624" y="2379"/>
              <a:ext cx="9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2" name="Rectangle 16"/>
            <p:cNvSpPr>
              <a:spLocks noChangeArrowheads="1"/>
            </p:cNvSpPr>
            <p:nvPr/>
          </p:nvSpPr>
          <p:spPr bwMode="auto">
            <a:xfrm>
              <a:off x="3751" y="2571"/>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800">
                  <a:solidFill>
                    <a:srgbClr val="000000"/>
                  </a:solidFill>
                  <a:latin typeface="Times New Roman" pitchFamily="18" charset="0"/>
                  <a:cs typeface="Times New Roman" pitchFamily="18" charset="0"/>
                </a:rPr>
                <a:t>g</a:t>
              </a:r>
              <a:r>
                <a:rPr lang="en-GB" altLang="en-US" sz="1800" baseline="-25000">
                  <a:solidFill>
                    <a:srgbClr val="000000"/>
                  </a:solidFill>
                  <a:latin typeface="Times New Roman" pitchFamily="18" charset="0"/>
                  <a:cs typeface="Times New Roman" pitchFamily="18" charset="0"/>
                </a:rPr>
                <a:t>m</a:t>
              </a: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sym typeface="Symbol" pitchFamily="18" charset="2"/>
                </a:rPr>
                <a:t></a:t>
              </a:r>
              <a:endParaRPr lang="en-US" altLang="en-US" sz="1800">
                <a:sym typeface="Symbol" pitchFamily="18" charset="2"/>
              </a:endParaRPr>
            </a:p>
          </p:txBody>
        </p:sp>
        <p:sp>
          <p:nvSpPr>
            <p:cNvPr id="16403" name="Rectangle 17"/>
            <p:cNvSpPr>
              <a:spLocks noChangeArrowheads="1"/>
            </p:cNvSpPr>
            <p:nvPr/>
          </p:nvSpPr>
          <p:spPr bwMode="auto">
            <a:xfrm>
              <a:off x="1420" y="2155"/>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16404" name="Rectangle 18"/>
            <p:cNvSpPr>
              <a:spLocks noChangeArrowheads="1"/>
            </p:cNvSpPr>
            <p:nvPr/>
          </p:nvSpPr>
          <p:spPr bwMode="auto">
            <a:xfrm>
              <a:off x="1425" y="2917"/>
              <a:ext cx="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a:p>
          </p:txBody>
        </p:sp>
        <p:sp>
          <p:nvSpPr>
            <p:cNvPr id="16405" name="Oval 19"/>
            <p:cNvSpPr>
              <a:spLocks noChangeArrowheads="1"/>
            </p:cNvSpPr>
            <p:nvPr/>
          </p:nvSpPr>
          <p:spPr bwMode="auto">
            <a:xfrm>
              <a:off x="1549" y="2369"/>
              <a:ext cx="37" cy="39"/>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6406" name="Oval 20"/>
            <p:cNvSpPr>
              <a:spLocks noChangeArrowheads="1"/>
            </p:cNvSpPr>
            <p:nvPr/>
          </p:nvSpPr>
          <p:spPr bwMode="auto">
            <a:xfrm>
              <a:off x="1545" y="2882"/>
              <a:ext cx="37" cy="38"/>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6407" name="Line 21"/>
            <p:cNvSpPr>
              <a:spLocks noChangeShapeType="1"/>
            </p:cNvSpPr>
            <p:nvPr/>
          </p:nvSpPr>
          <p:spPr bwMode="auto">
            <a:xfrm rot="5400000" flipH="1">
              <a:off x="1819" y="1385"/>
              <a:ext cx="0" cy="20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8" name="Rectangle 22"/>
            <p:cNvSpPr>
              <a:spLocks noChangeArrowheads="1"/>
            </p:cNvSpPr>
            <p:nvPr/>
          </p:nvSpPr>
          <p:spPr bwMode="auto">
            <a:xfrm>
              <a:off x="1771" y="2105"/>
              <a:ext cx="1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r</a:t>
              </a:r>
              <a:r>
                <a:rPr lang="en-US" altLang="en-US" sz="1800" baseline="-25000">
                  <a:latin typeface="Times New Roman" pitchFamily="18" charset="0"/>
                </a:rPr>
                <a:t>b</a:t>
              </a:r>
              <a:endParaRPr lang="en-US" altLang="en-US" sz="1800" baseline="-25000">
                <a:latin typeface="Times New Roman" pitchFamily="18" charset="0"/>
                <a:cs typeface="Times New Roman" pitchFamily="18" charset="0"/>
                <a:sym typeface="Symbol" pitchFamily="18" charset="2"/>
              </a:endParaRPr>
            </a:p>
          </p:txBody>
        </p:sp>
        <p:sp>
          <p:nvSpPr>
            <p:cNvPr id="16409" name="Rectangle 23"/>
            <p:cNvSpPr>
              <a:spLocks noChangeArrowheads="1"/>
            </p:cNvSpPr>
            <p:nvPr/>
          </p:nvSpPr>
          <p:spPr bwMode="auto">
            <a:xfrm>
              <a:off x="1270" y="2534"/>
              <a:ext cx="2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sym typeface="Symbol" pitchFamily="18" charset="2"/>
                </a:rPr>
                <a:t>be</a:t>
              </a:r>
            </a:p>
          </p:txBody>
        </p:sp>
        <p:sp>
          <p:nvSpPr>
            <p:cNvPr id="16410" name="Line 24"/>
            <p:cNvSpPr>
              <a:spLocks noChangeShapeType="1"/>
            </p:cNvSpPr>
            <p:nvPr/>
          </p:nvSpPr>
          <p:spPr bwMode="auto">
            <a:xfrm flipV="1">
              <a:off x="1500" y="2505"/>
              <a:ext cx="0" cy="2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1" name="Rectangle 25"/>
            <p:cNvSpPr>
              <a:spLocks noChangeArrowheads="1"/>
            </p:cNvSpPr>
            <p:nvPr/>
          </p:nvSpPr>
          <p:spPr bwMode="auto">
            <a:xfrm>
              <a:off x="4365" y="2149"/>
              <a:ext cx="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c</a:t>
              </a:r>
              <a:endParaRPr lang="en-US" altLang="en-US" sz="2000" b="1"/>
            </a:p>
          </p:txBody>
        </p:sp>
        <p:sp>
          <p:nvSpPr>
            <p:cNvPr id="16412" name="Rectangle 26"/>
            <p:cNvSpPr>
              <a:spLocks noChangeArrowheads="1"/>
            </p:cNvSpPr>
            <p:nvPr/>
          </p:nvSpPr>
          <p:spPr bwMode="auto">
            <a:xfrm>
              <a:off x="4333" y="2898"/>
              <a:ext cx="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b="1"/>
            </a:p>
          </p:txBody>
        </p:sp>
        <p:sp>
          <p:nvSpPr>
            <p:cNvPr id="16413" name="Rectangle 27"/>
            <p:cNvSpPr>
              <a:spLocks noChangeArrowheads="1"/>
            </p:cNvSpPr>
            <p:nvPr/>
          </p:nvSpPr>
          <p:spPr bwMode="auto">
            <a:xfrm rot="5400000" flipH="1">
              <a:off x="1784" y="2273"/>
              <a:ext cx="78" cy="226"/>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nvGrpSpPr>
            <p:cNvPr id="16414" name="Group 28"/>
            <p:cNvGrpSpPr>
              <a:grpSpLocks/>
            </p:cNvGrpSpPr>
            <p:nvPr/>
          </p:nvGrpSpPr>
          <p:grpSpPr bwMode="auto">
            <a:xfrm>
              <a:off x="2726" y="2381"/>
              <a:ext cx="158" cy="529"/>
              <a:chOff x="2252" y="1128"/>
              <a:chExt cx="199" cy="662"/>
            </a:xfrm>
          </p:grpSpPr>
          <p:sp>
            <p:nvSpPr>
              <p:cNvPr id="16437" name="Line 29"/>
              <p:cNvSpPr>
                <a:spLocks noChangeShapeType="1"/>
              </p:cNvSpPr>
              <p:nvPr/>
            </p:nvSpPr>
            <p:spPr bwMode="auto">
              <a:xfrm>
                <a:off x="2365" y="1128"/>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8" name="Line 30"/>
              <p:cNvSpPr>
                <a:spLocks noChangeShapeType="1"/>
              </p:cNvSpPr>
              <p:nvPr/>
            </p:nvSpPr>
            <p:spPr bwMode="auto">
              <a:xfrm>
                <a:off x="2366" y="1488"/>
                <a:ext cx="0" cy="3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9" name="Line 31"/>
              <p:cNvSpPr>
                <a:spLocks noChangeShapeType="1"/>
              </p:cNvSpPr>
              <p:nvPr/>
            </p:nvSpPr>
            <p:spPr bwMode="auto">
              <a:xfrm flipH="1">
                <a:off x="2252" y="1438"/>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0" name="Line 32"/>
              <p:cNvSpPr>
                <a:spLocks noChangeShapeType="1"/>
              </p:cNvSpPr>
              <p:nvPr/>
            </p:nvSpPr>
            <p:spPr bwMode="auto">
              <a:xfrm flipH="1">
                <a:off x="2253" y="1484"/>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415" name="Rectangle 33"/>
            <p:cNvSpPr>
              <a:spLocks noChangeArrowheads="1"/>
            </p:cNvSpPr>
            <p:nvPr/>
          </p:nvSpPr>
          <p:spPr bwMode="auto">
            <a:xfrm>
              <a:off x="2591" y="2562"/>
              <a:ext cx="2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C</a:t>
              </a:r>
              <a:r>
                <a:rPr lang="el-GR" altLang="en-US" sz="1800" baseline="-25000">
                  <a:latin typeface="Times New Roman" pitchFamily="18" charset="0"/>
                  <a:cs typeface="Times New Roman" pitchFamily="18" charset="0"/>
                </a:rPr>
                <a:t>π</a:t>
              </a:r>
            </a:p>
          </p:txBody>
        </p:sp>
        <p:grpSp>
          <p:nvGrpSpPr>
            <p:cNvPr id="16416" name="Group 34"/>
            <p:cNvGrpSpPr>
              <a:grpSpLocks/>
            </p:cNvGrpSpPr>
            <p:nvPr/>
          </p:nvGrpSpPr>
          <p:grpSpPr bwMode="auto">
            <a:xfrm>
              <a:off x="2367" y="2378"/>
              <a:ext cx="159" cy="529"/>
              <a:chOff x="2252" y="1128"/>
              <a:chExt cx="199" cy="662"/>
            </a:xfrm>
          </p:grpSpPr>
          <p:sp>
            <p:nvSpPr>
              <p:cNvPr id="16433" name="Line 35"/>
              <p:cNvSpPr>
                <a:spLocks noChangeShapeType="1"/>
              </p:cNvSpPr>
              <p:nvPr/>
            </p:nvSpPr>
            <p:spPr bwMode="auto">
              <a:xfrm>
                <a:off x="2365" y="1128"/>
                <a:ext cx="0" cy="293"/>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4" name="Line 36"/>
              <p:cNvSpPr>
                <a:spLocks noChangeShapeType="1"/>
              </p:cNvSpPr>
              <p:nvPr/>
            </p:nvSpPr>
            <p:spPr bwMode="auto">
              <a:xfrm>
                <a:off x="2366" y="1488"/>
                <a:ext cx="0" cy="30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5" name="Line 37"/>
              <p:cNvSpPr>
                <a:spLocks noChangeShapeType="1"/>
              </p:cNvSpPr>
              <p:nvPr/>
            </p:nvSpPr>
            <p:spPr bwMode="auto">
              <a:xfrm flipH="1">
                <a:off x="2252" y="1438"/>
                <a:ext cx="19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6" name="Line 38"/>
              <p:cNvSpPr>
                <a:spLocks noChangeShapeType="1"/>
              </p:cNvSpPr>
              <p:nvPr/>
            </p:nvSpPr>
            <p:spPr bwMode="auto">
              <a:xfrm flipH="1">
                <a:off x="2253" y="1484"/>
                <a:ext cx="19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417" name="Line 39"/>
            <p:cNvSpPr>
              <a:spLocks noChangeShapeType="1"/>
            </p:cNvSpPr>
            <p:nvPr/>
          </p:nvSpPr>
          <p:spPr bwMode="auto">
            <a:xfrm flipV="1">
              <a:off x="2987" y="2482"/>
              <a:ext cx="0" cy="2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8" name="Rectangle 40"/>
            <p:cNvSpPr>
              <a:spLocks noChangeArrowheads="1"/>
            </p:cNvSpPr>
            <p:nvPr/>
          </p:nvSpPr>
          <p:spPr bwMode="auto">
            <a:xfrm>
              <a:off x="3062" y="2533"/>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p>
          </p:txBody>
        </p:sp>
        <p:sp>
          <p:nvSpPr>
            <p:cNvPr id="16419" name="Rectangle 41"/>
            <p:cNvSpPr>
              <a:spLocks noChangeArrowheads="1"/>
            </p:cNvSpPr>
            <p:nvPr/>
          </p:nvSpPr>
          <p:spPr bwMode="auto">
            <a:xfrm>
              <a:off x="2885" y="2243"/>
              <a:ext cx="1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16420" name="Rectangle 42"/>
            <p:cNvSpPr>
              <a:spLocks noChangeArrowheads="1"/>
            </p:cNvSpPr>
            <p:nvPr/>
          </p:nvSpPr>
          <p:spPr bwMode="auto">
            <a:xfrm rot="5400000" flipH="1">
              <a:off x="1089" y="2284"/>
              <a:ext cx="78" cy="226"/>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6421" name="Line 43"/>
            <p:cNvSpPr>
              <a:spLocks noChangeShapeType="1"/>
            </p:cNvSpPr>
            <p:nvPr/>
          </p:nvSpPr>
          <p:spPr bwMode="auto">
            <a:xfrm>
              <a:off x="817" y="2392"/>
              <a:ext cx="0" cy="5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2" name="Oval 44"/>
            <p:cNvSpPr>
              <a:spLocks noChangeArrowheads="1"/>
            </p:cNvSpPr>
            <p:nvPr/>
          </p:nvSpPr>
          <p:spPr bwMode="auto">
            <a:xfrm>
              <a:off x="733" y="2572"/>
              <a:ext cx="181" cy="181"/>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6423" name="Line 45"/>
            <p:cNvSpPr>
              <a:spLocks noChangeShapeType="1"/>
            </p:cNvSpPr>
            <p:nvPr/>
          </p:nvSpPr>
          <p:spPr bwMode="auto">
            <a:xfrm flipV="1">
              <a:off x="675" y="2538"/>
              <a:ext cx="0" cy="2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24" name="Rectangle 46"/>
            <p:cNvSpPr>
              <a:spLocks noChangeArrowheads="1"/>
            </p:cNvSpPr>
            <p:nvPr/>
          </p:nvSpPr>
          <p:spPr bwMode="auto">
            <a:xfrm>
              <a:off x="1030" y="2098"/>
              <a:ext cx="2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R</a:t>
              </a:r>
              <a:r>
                <a:rPr lang="en-US" altLang="en-US" sz="1800" baseline="-25000">
                  <a:solidFill>
                    <a:srgbClr val="000000"/>
                  </a:solidFill>
                  <a:latin typeface="Times New Roman" pitchFamily="18" charset="0"/>
                </a:rPr>
                <a:t>S</a:t>
              </a:r>
              <a:endParaRPr lang="en-US" altLang="en-US" sz="1800" baseline="-25000">
                <a:solidFill>
                  <a:srgbClr val="000000"/>
                </a:solidFill>
                <a:latin typeface="Times New Roman" pitchFamily="18" charset="0"/>
                <a:sym typeface="Symbol" pitchFamily="18" charset="2"/>
              </a:endParaRPr>
            </a:p>
          </p:txBody>
        </p:sp>
        <p:sp>
          <p:nvSpPr>
            <p:cNvPr id="16425" name="Oval 47"/>
            <p:cNvSpPr>
              <a:spLocks noChangeArrowheads="1"/>
            </p:cNvSpPr>
            <p:nvPr/>
          </p:nvSpPr>
          <p:spPr bwMode="auto">
            <a:xfrm>
              <a:off x="4260" y="2885"/>
              <a:ext cx="38" cy="3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6426" name="Rectangle 48"/>
            <p:cNvSpPr>
              <a:spLocks noChangeArrowheads="1"/>
            </p:cNvSpPr>
            <p:nvPr/>
          </p:nvSpPr>
          <p:spPr bwMode="auto">
            <a:xfrm>
              <a:off x="1570" y="2143"/>
              <a:ext cx="2707" cy="888"/>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6427" name="Rectangle 49"/>
            <p:cNvSpPr>
              <a:spLocks noChangeArrowheads="1"/>
            </p:cNvSpPr>
            <p:nvPr/>
          </p:nvSpPr>
          <p:spPr bwMode="auto">
            <a:xfrm>
              <a:off x="2207" y="2552"/>
              <a:ext cx="2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C</a:t>
              </a:r>
              <a:r>
                <a:rPr lang="en-GB" altLang="en-US" sz="1800" baseline="-25000">
                  <a:latin typeface="Times New Roman" pitchFamily="18" charset="0"/>
                  <a:cs typeface="Times New Roman" pitchFamily="18" charset="0"/>
                  <a:sym typeface="Symbol" pitchFamily="18" charset="2"/>
                </a:rPr>
                <a:t></a:t>
              </a:r>
            </a:p>
          </p:txBody>
        </p:sp>
        <p:sp>
          <p:nvSpPr>
            <p:cNvPr id="16428" name="Line 50"/>
            <p:cNvSpPr>
              <a:spLocks noChangeShapeType="1"/>
            </p:cNvSpPr>
            <p:nvPr/>
          </p:nvSpPr>
          <p:spPr bwMode="auto">
            <a:xfrm flipV="1">
              <a:off x="2118" y="2391"/>
              <a:ext cx="0" cy="5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9" name="Rectangle 51"/>
            <p:cNvSpPr>
              <a:spLocks noChangeArrowheads="1"/>
            </p:cNvSpPr>
            <p:nvPr/>
          </p:nvSpPr>
          <p:spPr bwMode="auto">
            <a:xfrm flipH="1">
              <a:off x="2074" y="2541"/>
              <a:ext cx="78" cy="226"/>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6430" name="Rectangle 52"/>
            <p:cNvSpPr>
              <a:spLocks noChangeArrowheads="1"/>
            </p:cNvSpPr>
            <p:nvPr/>
          </p:nvSpPr>
          <p:spPr bwMode="auto">
            <a:xfrm>
              <a:off x="1900" y="2546"/>
              <a:ext cx="1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r</a:t>
              </a:r>
              <a:r>
                <a:rPr lang="en-US" altLang="en-US" sz="1800" baseline="-25000">
                  <a:latin typeface="Times New Roman" pitchFamily="18" charset="0"/>
                  <a:sym typeface="Symbol" pitchFamily="18" charset="2"/>
                </a:rPr>
                <a:t></a:t>
              </a:r>
              <a:endParaRPr lang="en-US" altLang="en-US" sz="1800" baseline="-25000">
                <a:latin typeface="Times New Roman" pitchFamily="18" charset="0"/>
                <a:cs typeface="Times New Roman" pitchFamily="18" charset="0"/>
                <a:sym typeface="Symbol" pitchFamily="18" charset="2"/>
              </a:endParaRPr>
            </a:p>
          </p:txBody>
        </p:sp>
        <p:sp>
          <p:nvSpPr>
            <p:cNvPr id="16431" name="Line 53"/>
            <p:cNvSpPr>
              <a:spLocks noChangeShapeType="1"/>
            </p:cNvSpPr>
            <p:nvPr/>
          </p:nvSpPr>
          <p:spPr bwMode="auto">
            <a:xfrm>
              <a:off x="4599" y="2373"/>
              <a:ext cx="0" cy="5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2" name="Oval 54"/>
            <p:cNvSpPr>
              <a:spLocks noChangeArrowheads="1"/>
            </p:cNvSpPr>
            <p:nvPr/>
          </p:nvSpPr>
          <p:spPr bwMode="auto">
            <a:xfrm>
              <a:off x="4258" y="2361"/>
              <a:ext cx="38" cy="3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sp>
        <p:nvSpPr>
          <p:cNvPr id="16393" name="Text Box 55"/>
          <p:cNvSpPr txBox="1">
            <a:spLocks noChangeArrowheads="1"/>
          </p:cNvSpPr>
          <p:nvPr/>
        </p:nvSpPr>
        <p:spPr bwMode="auto">
          <a:xfrm>
            <a:off x="581025" y="5122863"/>
            <a:ext cx="80264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Note that the short circuit on the output effectively eliminates all components in the collector circuit except the current generator and that the input capacitor C</a:t>
            </a:r>
            <a:r>
              <a:rPr lang="en-GB" altLang="en-US" sz="1600" baseline="-25000"/>
              <a:t>1</a:t>
            </a:r>
            <a:r>
              <a:rPr lang="en-GB" altLang="en-US" sz="1600"/>
              <a:t> becomes simply C</a:t>
            </a:r>
            <a:r>
              <a:rPr lang="en-GB" altLang="en-US" sz="1600" baseline="-25000">
                <a:sym typeface="Symbol" pitchFamily="18" charset="2"/>
              </a:rPr>
              <a:t></a:t>
            </a:r>
            <a:r>
              <a:rPr lang="en-GB" altLang="en-US" sz="1600"/>
              <a:t> because A</a:t>
            </a:r>
            <a:r>
              <a:rPr lang="en-GB" altLang="en-US" sz="1600" baseline="-25000"/>
              <a:t>V</a:t>
            </a:r>
            <a:r>
              <a:rPr lang="en-GB" altLang="en-US" sz="1600"/>
              <a:t> = 0.</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2</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mc:AlternateContent xmlns:mc="http://schemas.openxmlformats.org/markup-compatibility/2006">
        <mc:Choice xmlns:a14="http://schemas.microsoft.com/office/drawing/2010/main" Requires="a14">
          <p:sp>
            <p:nvSpPr>
              <p:cNvPr id="2" name="Rectangle 1"/>
              <p:cNvSpPr/>
              <p:nvPr/>
            </p:nvSpPr>
            <p:spPr>
              <a:xfrm>
                <a:off x="1441430" y="1922356"/>
                <a:ext cx="5893648" cy="2031325"/>
              </a:xfrm>
              <a:prstGeom prst="rect">
                <a:avLst/>
              </a:prstGeom>
            </p:spPr>
            <p:txBody>
              <a:bodyPr wrap="square">
                <a:spAutoFit/>
              </a:bodyPr>
              <a:lstStyle/>
              <a:p>
                <a:pPr algn="ctr" eaLnBrk="1" hangingPunct="1"/>
                <a:r>
                  <a:rPr lang="en-GB" altLang="zh-CN" sz="3600" b="1" dirty="0" smtClean="0">
                    <a:latin typeface="Times New Roman" panose="02020603050405020304" pitchFamily="18" charset="0"/>
                    <a:ea typeface="SimSun" pitchFamily="2" charset="-122"/>
                    <a:cs typeface="Times New Roman" panose="02020603050405020304" pitchFamily="18" charset="0"/>
                  </a:rPr>
                  <a:t>Part 1: </a:t>
                </a:r>
              </a:p>
              <a:p>
                <a:pPr algn="ctr">
                  <a:spcBef>
                    <a:spcPct val="50000"/>
                  </a:spcBef>
                </a:pPr>
                <a:r>
                  <a:rPr lang="en-US" altLang="en-US" sz="3600" b="1" dirty="0" smtClean="0">
                    <a:latin typeface="Times New Roman" panose="02020603050405020304" pitchFamily="18" charset="0"/>
                    <a:cs typeface="Times New Roman" panose="02020603050405020304" pitchFamily="18" charset="0"/>
                  </a:rPr>
                  <a:t>Hybrid </a:t>
                </a:r>
                <a14:m>
                  <m:oMath xmlns:m="http://schemas.openxmlformats.org/officeDocument/2006/math">
                    <m:r>
                      <a:rPr lang="en-US" altLang="en-US" sz="3600" b="1" i="1" smtClean="0">
                        <a:latin typeface="Cambria Math"/>
                        <a:cs typeface="Times New Roman" panose="02020603050405020304" pitchFamily="18" charset="0"/>
                      </a:rPr>
                      <m:t>𝝅</m:t>
                    </m:r>
                  </m:oMath>
                </a14:m>
                <a:r>
                  <a:rPr lang="en-GB" altLang="en-US" sz="3600" b="1" dirty="0" smtClean="0">
                    <a:latin typeface="Times New Roman" panose="02020603050405020304" pitchFamily="18" charset="0"/>
                    <a:cs typeface="Times New Roman" panose="02020603050405020304" pitchFamily="18" charset="0"/>
                  </a:rPr>
                  <a:t> Model for High Frequency Signal</a:t>
                </a:r>
                <a:endParaRPr lang="en-GB" altLang="en-US" sz="3600" b="1" dirty="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1441430" y="1922356"/>
                <a:ext cx="5893648" cy="2031325"/>
              </a:xfrm>
              <a:prstGeom prst="rect">
                <a:avLst/>
              </a:prstGeom>
              <a:blipFill rotWithShape="1">
                <a:blip r:embed="rId3"/>
                <a:stretch>
                  <a:fillRect t="-4790" b="-9880"/>
                </a:stretch>
              </a:blipFill>
            </p:spPr>
            <p:txBody>
              <a:bodyPr/>
              <a:lstStyle/>
              <a:p>
                <a:r>
                  <a:rPr lang="en-US">
                    <a:noFill/>
                  </a:rPr>
                  <a:t> </a:t>
                </a:r>
              </a:p>
            </p:txBody>
          </p:sp>
        </mc:Fallback>
      </mc:AlternateContent>
    </p:spTree>
    <p:extLst>
      <p:ext uri="{BB962C8B-B14F-4D97-AF65-F5344CB8AC3E}">
        <p14:creationId xmlns:p14="http://schemas.microsoft.com/office/powerpoint/2010/main" val="2520889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6E59ACF0-1433-4032-A8F9-A4604EFB7CD1}" type="slidenum">
              <a:rPr lang="en-GB" altLang="en-US" sz="1200" smtClean="0">
                <a:latin typeface="Garamond" pitchFamily="18" charset="0"/>
              </a:rPr>
              <a:pPr eaLnBrk="1" hangingPunct="1">
                <a:spcBef>
                  <a:spcPct val="0"/>
                </a:spcBef>
                <a:buClrTx/>
                <a:buSzTx/>
                <a:buFontTx/>
                <a:buNone/>
              </a:pPr>
              <a:t>20</a:t>
            </a:fld>
            <a:endParaRPr lang="en-GB" altLang="en-US" sz="1200" smtClean="0">
              <a:latin typeface="Garamond" pitchFamily="18" charset="0"/>
            </a:endParaRPr>
          </a:p>
        </p:txBody>
      </p:sp>
      <p:sp>
        <p:nvSpPr>
          <p:cNvPr id="17411"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7412"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7413" name="Text Box 4"/>
          <p:cNvSpPr txBox="1">
            <a:spLocks noChangeArrowheads="1"/>
          </p:cNvSpPr>
          <p:nvPr/>
        </p:nvSpPr>
        <p:spPr bwMode="auto">
          <a:xfrm>
            <a:off x="714375" y="4451350"/>
            <a:ext cx="7764463"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The frequency dependence of the transistor is now seen to be due to a first order CR circuit formed by a combined source resistance R = r</a:t>
            </a:r>
            <a:r>
              <a:rPr lang="en-GB" altLang="en-US" sz="1600" baseline="-25000">
                <a:sym typeface="Symbol" pitchFamily="18" charset="2"/>
              </a:rPr>
              <a:t></a:t>
            </a:r>
            <a:r>
              <a:rPr lang="en-GB" altLang="en-US" sz="1600">
                <a:sym typeface="Symbol" pitchFamily="18" charset="2"/>
              </a:rPr>
              <a:t> // (r</a:t>
            </a:r>
            <a:r>
              <a:rPr lang="en-GB" altLang="en-US" sz="1600" baseline="-25000">
                <a:sym typeface="Symbol" pitchFamily="18" charset="2"/>
              </a:rPr>
              <a:t>b</a:t>
            </a:r>
            <a:r>
              <a:rPr lang="en-GB" altLang="en-US" sz="1600">
                <a:sym typeface="Symbol" pitchFamily="18" charset="2"/>
              </a:rPr>
              <a:t>+R</a:t>
            </a:r>
            <a:r>
              <a:rPr lang="en-GB" altLang="en-US" sz="1600" baseline="-25000">
                <a:sym typeface="Symbol" pitchFamily="18" charset="2"/>
              </a:rPr>
              <a:t>S</a:t>
            </a:r>
            <a:r>
              <a:rPr lang="en-GB" altLang="en-US" sz="1600">
                <a:sym typeface="Symbol" pitchFamily="18" charset="2"/>
              </a:rPr>
              <a:t>) </a:t>
            </a:r>
            <a:r>
              <a:rPr lang="en-GB" altLang="en-US" sz="1600"/>
              <a:t>and a capacitance C = C </a:t>
            </a:r>
            <a:r>
              <a:rPr lang="en-GB" altLang="en-US" sz="1600" baseline="-25000">
                <a:sym typeface="Symbol" pitchFamily="18" charset="2"/>
              </a:rPr>
              <a:t></a:t>
            </a:r>
            <a:r>
              <a:rPr lang="en-GB" altLang="en-US" sz="1600"/>
              <a:t> </a:t>
            </a:r>
            <a:r>
              <a:rPr lang="en-GB" altLang="en-US" sz="1600">
                <a:sym typeface="Symbol" pitchFamily="18" charset="2"/>
              </a:rPr>
              <a:t>+ C </a:t>
            </a:r>
            <a:r>
              <a:rPr lang="en-GB" altLang="en-US" sz="1600" baseline="-25000">
                <a:sym typeface="Symbol" pitchFamily="18" charset="2"/>
              </a:rPr>
              <a:t></a:t>
            </a:r>
            <a:r>
              <a:rPr lang="en-GB" altLang="en-US" sz="1600"/>
              <a:t>. </a:t>
            </a:r>
          </a:p>
          <a:p>
            <a:pPr eaLnBrk="1" hangingPunct="1">
              <a:spcBef>
                <a:spcPct val="50000"/>
              </a:spcBef>
              <a:buClrTx/>
              <a:buSzTx/>
              <a:buFontTx/>
              <a:buNone/>
            </a:pPr>
            <a:r>
              <a:rPr lang="en-GB" altLang="en-US" sz="1600"/>
              <a:t>Remember that C</a:t>
            </a:r>
            <a:r>
              <a:rPr lang="en-GB" altLang="en-US" sz="1600" baseline="-25000">
                <a:sym typeface="Symbol" pitchFamily="18" charset="2"/>
              </a:rPr>
              <a:t></a:t>
            </a:r>
            <a:r>
              <a:rPr lang="en-GB" altLang="en-US" sz="1600">
                <a:sym typeface="Symbol" pitchFamily="18" charset="2"/>
              </a:rPr>
              <a:t> = </a:t>
            </a:r>
            <a:r>
              <a:rPr lang="en-GB" altLang="en-US" sz="1600"/>
              <a:t>C</a:t>
            </a:r>
            <a:r>
              <a:rPr lang="en-GB" altLang="en-US" sz="1600" baseline="-25000">
                <a:sym typeface="Symbol" pitchFamily="18" charset="2"/>
              </a:rPr>
              <a:t>diff</a:t>
            </a:r>
            <a:r>
              <a:rPr lang="en-GB" altLang="en-US" sz="1600">
                <a:sym typeface="Symbol" pitchFamily="18" charset="2"/>
              </a:rPr>
              <a:t> + </a:t>
            </a:r>
            <a:r>
              <a:rPr lang="en-GB" altLang="en-US" sz="1600"/>
              <a:t>C</a:t>
            </a:r>
            <a:r>
              <a:rPr lang="en-GB" altLang="en-US" sz="1600" baseline="-25000">
                <a:sym typeface="Symbol" pitchFamily="18" charset="2"/>
              </a:rPr>
              <a:t>dep</a:t>
            </a:r>
            <a:r>
              <a:rPr lang="en-GB" altLang="en-US" sz="1600">
                <a:sym typeface="Symbol" pitchFamily="18" charset="2"/>
              </a:rPr>
              <a:t>  (i.e. the diffusion capacitance of minority carriers in transit across the base region </a:t>
            </a:r>
            <a:r>
              <a:rPr lang="en-GB" altLang="en-US" sz="1600" u="sng">
                <a:sym typeface="Symbol" pitchFamily="18" charset="2"/>
              </a:rPr>
              <a:t>plus</a:t>
            </a:r>
            <a:r>
              <a:rPr lang="en-GB" altLang="en-US" sz="1600">
                <a:sym typeface="Symbol" pitchFamily="18" charset="2"/>
              </a:rPr>
              <a:t> the emitter-base space charge capacitance). C</a:t>
            </a:r>
            <a:r>
              <a:rPr lang="en-GB" altLang="en-US" sz="1600" baseline="-25000">
                <a:sym typeface="Symbol" pitchFamily="18" charset="2"/>
              </a:rPr>
              <a:t></a:t>
            </a:r>
            <a:r>
              <a:rPr lang="en-GB" altLang="en-US" sz="1600">
                <a:sym typeface="Symbol" pitchFamily="18" charset="2"/>
              </a:rPr>
              <a:t> represents the capacitance of the collector-base space charge region.</a:t>
            </a:r>
          </a:p>
        </p:txBody>
      </p:sp>
      <p:grpSp>
        <p:nvGrpSpPr>
          <p:cNvPr id="17414" name="Group 6"/>
          <p:cNvGrpSpPr>
            <a:grpSpLocks/>
          </p:cNvGrpSpPr>
          <p:nvPr/>
        </p:nvGrpSpPr>
        <p:grpSpPr bwMode="auto">
          <a:xfrm>
            <a:off x="1123950" y="914400"/>
            <a:ext cx="6965950" cy="1604963"/>
            <a:chOff x="708" y="576"/>
            <a:chExt cx="4388" cy="1011"/>
          </a:xfrm>
        </p:grpSpPr>
        <p:sp>
          <p:nvSpPr>
            <p:cNvPr id="17451" name="Line 7"/>
            <p:cNvSpPr>
              <a:spLocks noChangeShapeType="1"/>
            </p:cNvSpPr>
            <p:nvPr/>
          </p:nvSpPr>
          <p:spPr bwMode="auto">
            <a:xfrm rot="5400000">
              <a:off x="4754" y="1064"/>
              <a:ext cx="215"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7452" name="Line 8"/>
            <p:cNvSpPr>
              <a:spLocks noChangeShapeType="1"/>
            </p:cNvSpPr>
            <p:nvPr/>
          </p:nvSpPr>
          <p:spPr bwMode="auto">
            <a:xfrm>
              <a:off x="1496" y="868"/>
              <a:ext cx="215"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7453" name="Rectangle 9"/>
            <p:cNvSpPr>
              <a:spLocks noChangeArrowheads="1"/>
            </p:cNvSpPr>
            <p:nvPr/>
          </p:nvSpPr>
          <p:spPr bwMode="auto">
            <a:xfrm>
              <a:off x="1526" y="662"/>
              <a:ext cx="1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i</a:t>
              </a:r>
              <a:r>
                <a:rPr lang="en-US" altLang="en-US" sz="1800" baseline="-25000">
                  <a:solidFill>
                    <a:srgbClr val="000000"/>
                  </a:solidFill>
                  <a:latin typeface="Times New Roman" pitchFamily="18" charset="0"/>
                </a:rPr>
                <a:t>S</a:t>
              </a:r>
              <a:endParaRPr lang="en-US" altLang="en-US" sz="1800" baseline="-25000">
                <a:solidFill>
                  <a:srgbClr val="000000"/>
                </a:solidFill>
                <a:latin typeface="Times New Roman" pitchFamily="18" charset="0"/>
                <a:sym typeface="Symbol" pitchFamily="18" charset="2"/>
              </a:endParaRPr>
            </a:p>
          </p:txBody>
        </p:sp>
        <p:sp>
          <p:nvSpPr>
            <p:cNvPr id="17454" name="Rectangle 10"/>
            <p:cNvSpPr>
              <a:spLocks noChangeArrowheads="1"/>
            </p:cNvSpPr>
            <p:nvPr/>
          </p:nvSpPr>
          <p:spPr bwMode="auto">
            <a:xfrm>
              <a:off x="4944" y="1026"/>
              <a:ext cx="1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i</a:t>
              </a:r>
              <a:r>
                <a:rPr lang="en-US" altLang="en-US" sz="1800" baseline="-25000">
                  <a:solidFill>
                    <a:srgbClr val="000000"/>
                  </a:solidFill>
                  <a:latin typeface="Times New Roman" pitchFamily="18" charset="0"/>
                </a:rPr>
                <a:t>O</a:t>
              </a:r>
              <a:endParaRPr lang="en-US" altLang="en-US" sz="1800" baseline="-25000">
                <a:solidFill>
                  <a:srgbClr val="000000"/>
                </a:solidFill>
                <a:latin typeface="Times New Roman" pitchFamily="18" charset="0"/>
                <a:sym typeface="Symbol" pitchFamily="18" charset="2"/>
              </a:endParaRPr>
            </a:p>
          </p:txBody>
        </p:sp>
        <p:sp>
          <p:nvSpPr>
            <p:cNvPr id="17455" name="Rectangle 11"/>
            <p:cNvSpPr>
              <a:spLocks noChangeArrowheads="1"/>
            </p:cNvSpPr>
            <p:nvPr/>
          </p:nvSpPr>
          <p:spPr bwMode="auto">
            <a:xfrm>
              <a:off x="708" y="974"/>
              <a:ext cx="2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rPr>
                <a:t>S</a:t>
              </a:r>
              <a:endParaRPr lang="en-US" altLang="en-US" sz="1800" baseline="-25000">
                <a:solidFill>
                  <a:srgbClr val="000000"/>
                </a:solidFill>
                <a:latin typeface="Times New Roman" pitchFamily="18" charset="0"/>
                <a:sym typeface="Symbol" pitchFamily="18" charset="2"/>
              </a:endParaRPr>
            </a:p>
          </p:txBody>
        </p:sp>
        <p:sp>
          <p:nvSpPr>
            <p:cNvPr id="17456" name="Freeform 12"/>
            <p:cNvSpPr>
              <a:spLocks/>
            </p:cNvSpPr>
            <p:nvPr/>
          </p:nvSpPr>
          <p:spPr bwMode="auto">
            <a:xfrm>
              <a:off x="3793" y="957"/>
              <a:ext cx="188" cy="281"/>
            </a:xfrm>
            <a:custGeom>
              <a:avLst/>
              <a:gdLst>
                <a:gd name="T0" fmla="*/ 4 w 224"/>
                <a:gd name="T1" fmla="*/ 0 h 350"/>
                <a:gd name="T2" fmla="*/ 0 w 224"/>
                <a:gd name="T3" fmla="*/ 2 h 350"/>
                <a:gd name="T4" fmla="*/ 4 w 224"/>
                <a:gd name="T5" fmla="*/ 5 h 350"/>
                <a:gd name="T6" fmla="*/ 8 w 224"/>
                <a:gd name="T7" fmla="*/ 2 h 350"/>
                <a:gd name="T8" fmla="*/ 4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7" name="Freeform 13"/>
            <p:cNvSpPr>
              <a:spLocks/>
            </p:cNvSpPr>
            <p:nvPr/>
          </p:nvSpPr>
          <p:spPr bwMode="auto">
            <a:xfrm>
              <a:off x="3797" y="957"/>
              <a:ext cx="188" cy="281"/>
            </a:xfrm>
            <a:custGeom>
              <a:avLst/>
              <a:gdLst>
                <a:gd name="T0" fmla="*/ 4 w 224"/>
                <a:gd name="T1" fmla="*/ 0 h 350"/>
                <a:gd name="T2" fmla="*/ 0 w 224"/>
                <a:gd name="T3" fmla="*/ 2 h 350"/>
                <a:gd name="T4" fmla="*/ 4 w 224"/>
                <a:gd name="T5" fmla="*/ 5 h 350"/>
                <a:gd name="T6" fmla="*/ 8 w 224"/>
                <a:gd name="T7" fmla="*/ 2 h 350"/>
                <a:gd name="T8" fmla="*/ 4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8" name="Line 14"/>
            <p:cNvSpPr>
              <a:spLocks noChangeShapeType="1"/>
            </p:cNvSpPr>
            <p:nvPr/>
          </p:nvSpPr>
          <p:spPr bwMode="auto">
            <a:xfrm>
              <a:off x="1081" y="1382"/>
              <a:ext cx="379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9" name="Freeform 15"/>
            <p:cNvSpPr>
              <a:spLocks noEditPoints="1"/>
            </p:cNvSpPr>
            <p:nvPr/>
          </p:nvSpPr>
          <p:spPr bwMode="auto">
            <a:xfrm>
              <a:off x="3883" y="1028"/>
              <a:ext cx="28" cy="136"/>
            </a:xfrm>
            <a:custGeom>
              <a:avLst/>
              <a:gdLst>
                <a:gd name="T0" fmla="*/ 3 w 33"/>
                <a:gd name="T1" fmla="*/ 2 h 170"/>
                <a:gd name="T2" fmla="*/ 3 w 33"/>
                <a:gd name="T3" fmla="*/ 2 h 170"/>
                <a:gd name="T4" fmla="*/ 3 w 33"/>
                <a:gd name="T5" fmla="*/ 2 h 170"/>
                <a:gd name="T6" fmla="*/ 3 w 33"/>
                <a:gd name="T7" fmla="*/ 2 h 170"/>
                <a:gd name="T8" fmla="*/ 3 w 33"/>
                <a:gd name="T9" fmla="*/ 2 h 170"/>
                <a:gd name="T10" fmla="*/ 3 w 33"/>
                <a:gd name="T11" fmla="*/ 2 h 170"/>
                <a:gd name="T12" fmla="*/ 3 w 33"/>
                <a:gd name="T13" fmla="*/ 2 h 170"/>
                <a:gd name="T14" fmla="*/ 3 w 33"/>
                <a:gd name="T15" fmla="*/ 2 h 170"/>
                <a:gd name="T16" fmla="*/ 3 w 33"/>
                <a:gd name="T17" fmla="*/ 2 h 170"/>
                <a:gd name="T18" fmla="*/ 3 w 33"/>
                <a:gd name="T19" fmla="*/ 2 h 170"/>
                <a:gd name="T20" fmla="*/ 3 w 33"/>
                <a:gd name="T21" fmla="*/ 2 h 170"/>
                <a:gd name="T22" fmla="*/ 3 w 33"/>
                <a:gd name="T23" fmla="*/ 2 h 170"/>
                <a:gd name="T24" fmla="*/ 3 w 33"/>
                <a:gd name="T25" fmla="*/ 0 h 170"/>
                <a:gd name="T26" fmla="*/ 3 w 33"/>
                <a:gd name="T27" fmla="*/ 0 h 170"/>
                <a:gd name="T28" fmla="*/ 3 w 33"/>
                <a:gd name="T29" fmla="*/ 2 h 170"/>
                <a:gd name="T30" fmla="*/ 3 w 33"/>
                <a:gd name="T31" fmla="*/ 2 h 170"/>
                <a:gd name="T32" fmla="*/ 3 w 33"/>
                <a:gd name="T33" fmla="*/ 2 h 170"/>
                <a:gd name="T34" fmla="*/ 3 w 33"/>
                <a:gd name="T35" fmla="*/ 2 h 170"/>
                <a:gd name="T36" fmla="*/ 3 w 33"/>
                <a:gd name="T37" fmla="*/ 2 h 170"/>
                <a:gd name="T38" fmla="*/ 0 w 33"/>
                <a:gd name="T39" fmla="*/ 2 h 170"/>
                <a:gd name="T40" fmla="*/ 3 w 33"/>
                <a:gd name="T41" fmla="*/ 2 h 1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70"/>
                <a:gd name="T65" fmla="*/ 33 w 33"/>
                <a:gd name="T66" fmla="*/ 170 h 1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70">
                  <a:moveTo>
                    <a:pt x="19" y="3"/>
                  </a:moveTo>
                  <a:lnTo>
                    <a:pt x="19" y="147"/>
                  </a:lnTo>
                  <a:lnTo>
                    <a:pt x="19" y="149"/>
                  </a:lnTo>
                  <a:lnTo>
                    <a:pt x="17" y="149"/>
                  </a:lnTo>
                  <a:lnTo>
                    <a:pt x="16" y="149"/>
                  </a:lnTo>
                  <a:lnTo>
                    <a:pt x="14" y="149"/>
                  </a:lnTo>
                  <a:lnTo>
                    <a:pt x="14" y="147"/>
                  </a:lnTo>
                  <a:lnTo>
                    <a:pt x="14" y="3"/>
                  </a:lnTo>
                  <a:lnTo>
                    <a:pt x="14" y="2"/>
                  </a:lnTo>
                  <a:lnTo>
                    <a:pt x="16" y="0"/>
                  </a:lnTo>
                  <a:lnTo>
                    <a:pt x="17" y="0"/>
                  </a:lnTo>
                  <a:lnTo>
                    <a:pt x="17" y="2"/>
                  </a:lnTo>
                  <a:lnTo>
                    <a:pt x="19" y="3"/>
                  </a:lnTo>
                  <a:close/>
                  <a:moveTo>
                    <a:pt x="33" y="139"/>
                  </a:moveTo>
                  <a:lnTo>
                    <a:pt x="17" y="170"/>
                  </a:lnTo>
                  <a:lnTo>
                    <a:pt x="0" y="139"/>
                  </a:lnTo>
                  <a:lnTo>
                    <a:pt x="33" y="139"/>
                  </a:lnTo>
                  <a:close/>
                </a:path>
              </a:pathLst>
            </a:custGeom>
            <a:solidFill>
              <a:srgbClr val="000000"/>
            </a:solidFill>
            <a:ln w="3175">
              <a:solidFill>
                <a:srgbClr val="000000"/>
              </a:solidFill>
              <a:prstDash val="solid"/>
              <a:round/>
              <a:headEnd/>
              <a:tailEnd/>
            </a:ln>
          </p:spPr>
          <p:txBody>
            <a:bodyPr/>
            <a:lstStyle/>
            <a:p>
              <a:endParaRPr lang="en-US"/>
            </a:p>
          </p:txBody>
        </p:sp>
        <p:sp>
          <p:nvSpPr>
            <p:cNvPr id="17460" name="Line 16"/>
            <p:cNvSpPr>
              <a:spLocks noChangeShapeType="1"/>
            </p:cNvSpPr>
            <p:nvPr/>
          </p:nvSpPr>
          <p:spPr bwMode="auto">
            <a:xfrm>
              <a:off x="3893" y="1240"/>
              <a:ext cx="0" cy="1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1" name="Line 17"/>
            <p:cNvSpPr>
              <a:spLocks noChangeShapeType="1"/>
            </p:cNvSpPr>
            <p:nvPr/>
          </p:nvSpPr>
          <p:spPr bwMode="auto">
            <a:xfrm flipV="1">
              <a:off x="3891" y="858"/>
              <a:ext cx="0" cy="9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2" name="Line 18"/>
            <p:cNvSpPr>
              <a:spLocks noChangeShapeType="1"/>
            </p:cNvSpPr>
            <p:nvPr/>
          </p:nvSpPr>
          <p:spPr bwMode="auto">
            <a:xfrm>
              <a:off x="3890" y="857"/>
              <a:ext cx="9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3" name="Rectangle 19"/>
            <p:cNvSpPr>
              <a:spLocks noChangeArrowheads="1"/>
            </p:cNvSpPr>
            <p:nvPr/>
          </p:nvSpPr>
          <p:spPr bwMode="auto">
            <a:xfrm>
              <a:off x="4017" y="1049"/>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800">
                  <a:solidFill>
                    <a:srgbClr val="000000"/>
                  </a:solidFill>
                  <a:latin typeface="Times New Roman" pitchFamily="18" charset="0"/>
                  <a:cs typeface="Times New Roman" pitchFamily="18" charset="0"/>
                </a:rPr>
                <a:t>g</a:t>
              </a:r>
              <a:r>
                <a:rPr lang="en-GB" altLang="en-US" sz="1800" baseline="-25000">
                  <a:solidFill>
                    <a:srgbClr val="000000"/>
                  </a:solidFill>
                  <a:latin typeface="Times New Roman" pitchFamily="18" charset="0"/>
                  <a:cs typeface="Times New Roman" pitchFamily="18" charset="0"/>
                </a:rPr>
                <a:t>m</a:t>
              </a: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sym typeface="Symbol" pitchFamily="18" charset="2"/>
                </a:rPr>
                <a:t></a:t>
              </a:r>
              <a:endParaRPr lang="en-US" altLang="en-US" sz="1800">
                <a:sym typeface="Symbol" pitchFamily="18" charset="2"/>
              </a:endParaRPr>
            </a:p>
          </p:txBody>
        </p:sp>
        <p:sp>
          <p:nvSpPr>
            <p:cNvPr id="17464" name="Rectangle 20"/>
            <p:cNvSpPr>
              <a:spLocks noChangeArrowheads="1"/>
            </p:cNvSpPr>
            <p:nvPr/>
          </p:nvSpPr>
          <p:spPr bwMode="auto">
            <a:xfrm>
              <a:off x="1714" y="584"/>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17465" name="Rectangle 21"/>
            <p:cNvSpPr>
              <a:spLocks noChangeArrowheads="1"/>
            </p:cNvSpPr>
            <p:nvPr/>
          </p:nvSpPr>
          <p:spPr bwMode="auto">
            <a:xfrm>
              <a:off x="1732" y="1395"/>
              <a:ext cx="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a:p>
          </p:txBody>
        </p:sp>
        <p:sp>
          <p:nvSpPr>
            <p:cNvPr id="17466" name="Oval 22"/>
            <p:cNvSpPr>
              <a:spLocks noChangeArrowheads="1"/>
            </p:cNvSpPr>
            <p:nvPr/>
          </p:nvSpPr>
          <p:spPr bwMode="auto">
            <a:xfrm>
              <a:off x="1815" y="847"/>
              <a:ext cx="37" cy="39"/>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7467" name="Oval 23"/>
            <p:cNvSpPr>
              <a:spLocks noChangeArrowheads="1"/>
            </p:cNvSpPr>
            <p:nvPr/>
          </p:nvSpPr>
          <p:spPr bwMode="auto">
            <a:xfrm>
              <a:off x="1811" y="1360"/>
              <a:ext cx="37" cy="38"/>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7468" name="Line 24"/>
            <p:cNvSpPr>
              <a:spLocks noChangeShapeType="1"/>
            </p:cNvSpPr>
            <p:nvPr/>
          </p:nvSpPr>
          <p:spPr bwMode="auto">
            <a:xfrm rot="5400000" flipH="1">
              <a:off x="2085" y="-137"/>
              <a:ext cx="0" cy="20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9" name="Rectangle 25"/>
            <p:cNvSpPr>
              <a:spLocks noChangeArrowheads="1"/>
            </p:cNvSpPr>
            <p:nvPr/>
          </p:nvSpPr>
          <p:spPr bwMode="auto">
            <a:xfrm>
              <a:off x="2037" y="583"/>
              <a:ext cx="1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r</a:t>
              </a:r>
              <a:r>
                <a:rPr lang="en-US" altLang="en-US" sz="1800" baseline="-25000">
                  <a:latin typeface="Times New Roman" pitchFamily="18" charset="0"/>
                </a:rPr>
                <a:t>b</a:t>
              </a:r>
              <a:endParaRPr lang="en-US" altLang="en-US" sz="1800" baseline="-25000">
                <a:latin typeface="Times New Roman" pitchFamily="18" charset="0"/>
                <a:cs typeface="Times New Roman" pitchFamily="18" charset="0"/>
                <a:sym typeface="Symbol" pitchFamily="18" charset="2"/>
              </a:endParaRPr>
            </a:p>
          </p:txBody>
        </p:sp>
        <p:sp>
          <p:nvSpPr>
            <p:cNvPr id="17470" name="Rectangle 26"/>
            <p:cNvSpPr>
              <a:spLocks noChangeArrowheads="1"/>
            </p:cNvSpPr>
            <p:nvPr/>
          </p:nvSpPr>
          <p:spPr bwMode="auto">
            <a:xfrm>
              <a:off x="1536" y="1012"/>
              <a:ext cx="2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sym typeface="Symbol" pitchFamily="18" charset="2"/>
                </a:rPr>
                <a:t>be</a:t>
              </a:r>
            </a:p>
          </p:txBody>
        </p:sp>
        <p:sp>
          <p:nvSpPr>
            <p:cNvPr id="17471" name="Line 27"/>
            <p:cNvSpPr>
              <a:spLocks noChangeShapeType="1"/>
            </p:cNvSpPr>
            <p:nvPr/>
          </p:nvSpPr>
          <p:spPr bwMode="auto">
            <a:xfrm flipV="1">
              <a:off x="1766" y="983"/>
              <a:ext cx="0" cy="2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72" name="Rectangle 28"/>
            <p:cNvSpPr>
              <a:spLocks noChangeArrowheads="1"/>
            </p:cNvSpPr>
            <p:nvPr/>
          </p:nvSpPr>
          <p:spPr bwMode="auto">
            <a:xfrm>
              <a:off x="4582" y="599"/>
              <a:ext cx="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c</a:t>
              </a:r>
              <a:endParaRPr lang="en-US" altLang="en-US" sz="2000" b="1"/>
            </a:p>
          </p:txBody>
        </p:sp>
        <p:sp>
          <p:nvSpPr>
            <p:cNvPr id="17473" name="Rectangle 29"/>
            <p:cNvSpPr>
              <a:spLocks noChangeArrowheads="1"/>
            </p:cNvSpPr>
            <p:nvPr/>
          </p:nvSpPr>
          <p:spPr bwMode="auto">
            <a:xfrm>
              <a:off x="4571" y="1376"/>
              <a:ext cx="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b="1"/>
            </a:p>
          </p:txBody>
        </p:sp>
        <p:sp>
          <p:nvSpPr>
            <p:cNvPr id="17474" name="Rectangle 30"/>
            <p:cNvSpPr>
              <a:spLocks noChangeArrowheads="1"/>
            </p:cNvSpPr>
            <p:nvPr/>
          </p:nvSpPr>
          <p:spPr bwMode="auto">
            <a:xfrm rot="5400000" flipH="1">
              <a:off x="2050" y="751"/>
              <a:ext cx="78" cy="226"/>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nvGrpSpPr>
            <p:cNvPr id="17475" name="Group 31"/>
            <p:cNvGrpSpPr>
              <a:grpSpLocks/>
            </p:cNvGrpSpPr>
            <p:nvPr/>
          </p:nvGrpSpPr>
          <p:grpSpPr bwMode="auto">
            <a:xfrm>
              <a:off x="2992" y="859"/>
              <a:ext cx="158" cy="529"/>
              <a:chOff x="2252" y="1128"/>
              <a:chExt cx="199" cy="662"/>
            </a:xfrm>
          </p:grpSpPr>
          <p:sp>
            <p:nvSpPr>
              <p:cNvPr id="17498" name="Line 32"/>
              <p:cNvSpPr>
                <a:spLocks noChangeShapeType="1"/>
              </p:cNvSpPr>
              <p:nvPr/>
            </p:nvSpPr>
            <p:spPr bwMode="auto">
              <a:xfrm>
                <a:off x="2365" y="1128"/>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99" name="Line 33"/>
              <p:cNvSpPr>
                <a:spLocks noChangeShapeType="1"/>
              </p:cNvSpPr>
              <p:nvPr/>
            </p:nvSpPr>
            <p:spPr bwMode="auto">
              <a:xfrm>
                <a:off x="2366" y="1488"/>
                <a:ext cx="0" cy="3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00" name="Line 34"/>
              <p:cNvSpPr>
                <a:spLocks noChangeShapeType="1"/>
              </p:cNvSpPr>
              <p:nvPr/>
            </p:nvSpPr>
            <p:spPr bwMode="auto">
              <a:xfrm flipH="1">
                <a:off x="2252" y="1438"/>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01" name="Line 35"/>
              <p:cNvSpPr>
                <a:spLocks noChangeShapeType="1"/>
              </p:cNvSpPr>
              <p:nvPr/>
            </p:nvSpPr>
            <p:spPr bwMode="auto">
              <a:xfrm flipH="1">
                <a:off x="2253" y="1484"/>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76" name="Rectangle 36"/>
            <p:cNvSpPr>
              <a:spLocks noChangeArrowheads="1"/>
            </p:cNvSpPr>
            <p:nvPr/>
          </p:nvSpPr>
          <p:spPr bwMode="auto">
            <a:xfrm>
              <a:off x="2857" y="1040"/>
              <a:ext cx="2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C</a:t>
              </a:r>
              <a:r>
                <a:rPr lang="el-GR" altLang="en-US" sz="1800" baseline="-25000">
                  <a:latin typeface="Times New Roman" pitchFamily="18" charset="0"/>
                  <a:cs typeface="Times New Roman" pitchFamily="18" charset="0"/>
                </a:rPr>
                <a:t>π</a:t>
              </a:r>
            </a:p>
          </p:txBody>
        </p:sp>
        <p:grpSp>
          <p:nvGrpSpPr>
            <p:cNvPr id="17477" name="Group 37"/>
            <p:cNvGrpSpPr>
              <a:grpSpLocks/>
            </p:cNvGrpSpPr>
            <p:nvPr/>
          </p:nvGrpSpPr>
          <p:grpSpPr bwMode="auto">
            <a:xfrm>
              <a:off x="2633" y="856"/>
              <a:ext cx="159" cy="529"/>
              <a:chOff x="2252" y="1128"/>
              <a:chExt cx="199" cy="662"/>
            </a:xfrm>
          </p:grpSpPr>
          <p:sp>
            <p:nvSpPr>
              <p:cNvPr id="17494" name="Line 38"/>
              <p:cNvSpPr>
                <a:spLocks noChangeShapeType="1"/>
              </p:cNvSpPr>
              <p:nvPr/>
            </p:nvSpPr>
            <p:spPr bwMode="auto">
              <a:xfrm>
                <a:off x="2365" y="1128"/>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95" name="Line 39"/>
              <p:cNvSpPr>
                <a:spLocks noChangeShapeType="1"/>
              </p:cNvSpPr>
              <p:nvPr/>
            </p:nvSpPr>
            <p:spPr bwMode="auto">
              <a:xfrm>
                <a:off x="2366" y="1488"/>
                <a:ext cx="0" cy="3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96" name="Line 40"/>
              <p:cNvSpPr>
                <a:spLocks noChangeShapeType="1"/>
              </p:cNvSpPr>
              <p:nvPr/>
            </p:nvSpPr>
            <p:spPr bwMode="auto">
              <a:xfrm flipH="1">
                <a:off x="2252" y="1438"/>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97" name="Line 41"/>
              <p:cNvSpPr>
                <a:spLocks noChangeShapeType="1"/>
              </p:cNvSpPr>
              <p:nvPr/>
            </p:nvSpPr>
            <p:spPr bwMode="auto">
              <a:xfrm flipH="1">
                <a:off x="2253" y="1484"/>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78" name="Line 42"/>
            <p:cNvSpPr>
              <a:spLocks noChangeShapeType="1"/>
            </p:cNvSpPr>
            <p:nvPr/>
          </p:nvSpPr>
          <p:spPr bwMode="auto">
            <a:xfrm flipV="1">
              <a:off x="3253" y="960"/>
              <a:ext cx="0" cy="2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79" name="Rectangle 43"/>
            <p:cNvSpPr>
              <a:spLocks noChangeArrowheads="1"/>
            </p:cNvSpPr>
            <p:nvPr/>
          </p:nvSpPr>
          <p:spPr bwMode="auto">
            <a:xfrm>
              <a:off x="3328" y="1011"/>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p>
          </p:txBody>
        </p:sp>
        <p:sp>
          <p:nvSpPr>
            <p:cNvPr id="17480" name="Rectangle 44"/>
            <p:cNvSpPr>
              <a:spLocks noChangeArrowheads="1"/>
            </p:cNvSpPr>
            <p:nvPr/>
          </p:nvSpPr>
          <p:spPr bwMode="auto">
            <a:xfrm>
              <a:off x="3151" y="721"/>
              <a:ext cx="1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17481" name="Rectangle 45"/>
            <p:cNvSpPr>
              <a:spLocks noChangeArrowheads="1"/>
            </p:cNvSpPr>
            <p:nvPr/>
          </p:nvSpPr>
          <p:spPr bwMode="auto">
            <a:xfrm rot="5400000" flipH="1">
              <a:off x="1257" y="762"/>
              <a:ext cx="78" cy="226"/>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7482" name="Line 46"/>
            <p:cNvSpPr>
              <a:spLocks noChangeShapeType="1"/>
            </p:cNvSpPr>
            <p:nvPr/>
          </p:nvSpPr>
          <p:spPr bwMode="auto">
            <a:xfrm>
              <a:off x="1083" y="870"/>
              <a:ext cx="0" cy="5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83" name="Oval 47"/>
            <p:cNvSpPr>
              <a:spLocks noChangeArrowheads="1"/>
            </p:cNvSpPr>
            <p:nvPr/>
          </p:nvSpPr>
          <p:spPr bwMode="auto">
            <a:xfrm>
              <a:off x="999" y="1050"/>
              <a:ext cx="181" cy="181"/>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7484" name="Line 48"/>
            <p:cNvSpPr>
              <a:spLocks noChangeShapeType="1"/>
            </p:cNvSpPr>
            <p:nvPr/>
          </p:nvSpPr>
          <p:spPr bwMode="auto">
            <a:xfrm flipV="1">
              <a:off x="941" y="1016"/>
              <a:ext cx="0" cy="2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85" name="Rectangle 49"/>
            <p:cNvSpPr>
              <a:spLocks noChangeArrowheads="1"/>
            </p:cNvSpPr>
            <p:nvPr/>
          </p:nvSpPr>
          <p:spPr bwMode="auto">
            <a:xfrm>
              <a:off x="1184" y="576"/>
              <a:ext cx="2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R</a:t>
              </a:r>
              <a:r>
                <a:rPr lang="en-US" altLang="en-US" sz="1800" baseline="-25000">
                  <a:solidFill>
                    <a:srgbClr val="000000"/>
                  </a:solidFill>
                  <a:latin typeface="Times New Roman" pitchFamily="18" charset="0"/>
                </a:rPr>
                <a:t>S</a:t>
              </a:r>
              <a:endParaRPr lang="en-US" altLang="en-US" sz="1800" baseline="-25000">
                <a:solidFill>
                  <a:srgbClr val="000000"/>
                </a:solidFill>
                <a:latin typeface="Times New Roman" pitchFamily="18" charset="0"/>
                <a:sym typeface="Symbol" pitchFamily="18" charset="2"/>
              </a:endParaRPr>
            </a:p>
          </p:txBody>
        </p:sp>
        <p:sp>
          <p:nvSpPr>
            <p:cNvPr id="17486" name="Oval 50"/>
            <p:cNvSpPr>
              <a:spLocks noChangeArrowheads="1"/>
            </p:cNvSpPr>
            <p:nvPr/>
          </p:nvSpPr>
          <p:spPr bwMode="auto">
            <a:xfrm>
              <a:off x="4526" y="1363"/>
              <a:ext cx="38" cy="3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7487" name="Rectangle 51"/>
            <p:cNvSpPr>
              <a:spLocks noChangeArrowheads="1"/>
            </p:cNvSpPr>
            <p:nvPr/>
          </p:nvSpPr>
          <p:spPr bwMode="auto">
            <a:xfrm>
              <a:off x="1836" y="621"/>
              <a:ext cx="2707" cy="888"/>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7488" name="Rectangle 52"/>
            <p:cNvSpPr>
              <a:spLocks noChangeArrowheads="1"/>
            </p:cNvSpPr>
            <p:nvPr/>
          </p:nvSpPr>
          <p:spPr bwMode="auto">
            <a:xfrm>
              <a:off x="2473" y="1030"/>
              <a:ext cx="2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C</a:t>
              </a:r>
              <a:r>
                <a:rPr lang="en-GB" altLang="en-US" sz="1800" baseline="-25000">
                  <a:latin typeface="Times New Roman" pitchFamily="18" charset="0"/>
                  <a:cs typeface="Times New Roman" pitchFamily="18" charset="0"/>
                  <a:sym typeface="Symbol" pitchFamily="18" charset="2"/>
                </a:rPr>
                <a:t></a:t>
              </a:r>
            </a:p>
          </p:txBody>
        </p:sp>
        <p:sp>
          <p:nvSpPr>
            <p:cNvPr id="17489" name="Line 53"/>
            <p:cNvSpPr>
              <a:spLocks noChangeShapeType="1"/>
            </p:cNvSpPr>
            <p:nvPr/>
          </p:nvSpPr>
          <p:spPr bwMode="auto">
            <a:xfrm flipV="1">
              <a:off x="2384" y="869"/>
              <a:ext cx="0" cy="5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90" name="Rectangle 54"/>
            <p:cNvSpPr>
              <a:spLocks noChangeArrowheads="1"/>
            </p:cNvSpPr>
            <p:nvPr/>
          </p:nvSpPr>
          <p:spPr bwMode="auto">
            <a:xfrm flipH="1">
              <a:off x="2340" y="1019"/>
              <a:ext cx="78" cy="226"/>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7491" name="Rectangle 55"/>
            <p:cNvSpPr>
              <a:spLocks noChangeArrowheads="1"/>
            </p:cNvSpPr>
            <p:nvPr/>
          </p:nvSpPr>
          <p:spPr bwMode="auto">
            <a:xfrm>
              <a:off x="2166" y="1024"/>
              <a:ext cx="1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r</a:t>
              </a:r>
              <a:r>
                <a:rPr lang="en-US" altLang="en-US" sz="1800" baseline="-25000">
                  <a:latin typeface="Times New Roman" pitchFamily="18" charset="0"/>
                  <a:sym typeface="Symbol" pitchFamily="18" charset="2"/>
                </a:rPr>
                <a:t></a:t>
              </a:r>
              <a:endParaRPr lang="en-US" altLang="en-US" sz="1800" baseline="-25000">
                <a:latin typeface="Times New Roman" pitchFamily="18" charset="0"/>
                <a:cs typeface="Times New Roman" pitchFamily="18" charset="0"/>
                <a:sym typeface="Symbol" pitchFamily="18" charset="2"/>
              </a:endParaRPr>
            </a:p>
          </p:txBody>
        </p:sp>
        <p:sp>
          <p:nvSpPr>
            <p:cNvPr id="17492" name="Line 56"/>
            <p:cNvSpPr>
              <a:spLocks noChangeShapeType="1"/>
            </p:cNvSpPr>
            <p:nvPr/>
          </p:nvSpPr>
          <p:spPr bwMode="auto">
            <a:xfrm>
              <a:off x="4865" y="851"/>
              <a:ext cx="0" cy="5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93" name="Oval 57"/>
            <p:cNvSpPr>
              <a:spLocks noChangeArrowheads="1"/>
            </p:cNvSpPr>
            <p:nvPr/>
          </p:nvSpPr>
          <p:spPr bwMode="auto">
            <a:xfrm>
              <a:off x="4524" y="839"/>
              <a:ext cx="38" cy="3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sp>
        <p:nvSpPr>
          <p:cNvPr id="17415" name="Line 63"/>
          <p:cNvSpPr>
            <a:spLocks noChangeShapeType="1"/>
          </p:cNvSpPr>
          <p:nvPr/>
        </p:nvSpPr>
        <p:spPr bwMode="auto">
          <a:xfrm rot="5400000">
            <a:off x="7593806" y="3510757"/>
            <a:ext cx="341313"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7416" name="Rectangle 66"/>
          <p:cNvSpPr>
            <a:spLocks noChangeArrowheads="1"/>
          </p:cNvSpPr>
          <p:nvPr/>
        </p:nvSpPr>
        <p:spPr bwMode="auto">
          <a:xfrm>
            <a:off x="7894638" y="3451225"/>
            <a:ext cx="241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i</a:t>
            </a:r>
            <a:r>
              <a:rPr lang="en-US" altLang="en-US" sz="1800" baseline="-25000">
                <a:solidFill>
                  <a:srgbClr val="000000"/>
                </a:solidFill>
                <a:latin typeface="Times New Roman" pitchFamily="18" charset="0"/>
              </a:rPr>
              <a:t>O</a:t>
            </a:r>
            <a:endParaRPr lang="en-US" altLang="en-US" sz="1800" baseline="-25000">
              <a:solidFill>
                <a:srgbClr val="000000"/>
              </a:solidFill>
              <a:latin typeface="Times New Roman" pitchFamily="18" charset="0"/>
              <a:sym typeface="Symbol" pitchFamily="18" charset="2"/>
            </a:endParaRPr>
          </a:p>
        </p:txBody>
      </p:sp>
      <p:sp>
        <p:nvSpPr>
          <p:cNvPr id="17417" name="Freeform 68"/>
          <p:cNvSpPr>
            <a:spLocks/>
          </p:cNvSpPr>
          <p:nvPr/>
        </p:nvSpPr>
        <p:spPr bwMode="auto">
          <a:xfrm>
            <a:off x="6067425" y="3341688"/>
            <a:ext cx="298450" cy="446087"/>
          </a:xfrm>
          <a:custGeom>
            <a:avLst/>
            <a:gdLst>
              <a:gd name="T0" fmla="*/ 2147483647 w 224"/>
              <a:gd name="T1" fmla="*/ 0 h 350"/>
              <a:gd name="T2" fmla="*/ 0 w 224"/>
              <a:gd name="T3" fmla="*/ 2147483647 h 350"/>
              <a:gd name="T4" fmla="*/ 2147483647 w 224"/>
              <a:gd name="T5" fmla="*/ 2147483647 h 350"/>
              <a:gd name="T6" fmla="*/ 2147483647 w 224"/>
              <a:gd name="T7" fmla="*/ 2147483647 h 350"/>
              <a:gd name="T8" fmla="*/ 2147483647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8" name="Freeform 69"/>
          <p:cNvSpPr>
            <a:spLocks/>
          </p:cNvSpPr>
          <p:nvPr/>
        </p:nvSpPr>
        <p:spPr bwMode="auto">
          <a:xfrm>
            <a:off x="6073775" y="3341688"/>
            <a:ext cx="298450" cy="446087"/>
          </a:xfrm>
          <a:custGeom>
            <a:avLst/>
            <a:gdLst>
              <a:gd name="T0" fmla="*/ 2147483647 w 224"/>
              <a:gd name="T1" fmla="*/ 0 h 350"/>
              <a:gd name="T2" fmla="*/ 0 w 224"/>
              <a:gd name="T3" fmla="*/ 2147483647 h 350"/>
              <a:gd name="T4" fmla="*/ 2147483647 w 224"/>
              <a:gd name="T5" fmla="*/ 2147483647 h 350"/>
              <a:gd name="T6" fmla="*/ 2147483647 w 224"/>
              <a:gd name="T7" fmla="*/ 2147483647 h 350"/>
              <a:gd name="T8" fmla="*/ 2147483647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19" name="Line 70"/>
          <p:cNvSpPr>
            <a:spLocks noChangeShapeType="1"/>
          </p:cNvSpPr>
          <p:nvPr/>
        </p:nvSpPr>
        <p:spPr bwMode="auto">
          <a:xfrm>
            <a:off x="2533650" y="4016375"/>
            <a:ext cx="52530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0" name="Freeform 71"/>
          <p:cNvSpPr>
            <a:spLocks noEditPoints="1"/>
          </p:cNvSpPr>
          <p:nvPr/>
        </p:nvSpPr>
        <p:spPr bwMode="auto">
          <a:xfrm>
            <a:off x="6210300" y="3454400"/>
            <a:ext cx="44450" cy="215900"/>
          </a:xfrm>
          <a:custGeom>
            <a:avLst/>
            <a:gdLst>
              <a:gd name="T0" fmla="*/ 2147483647 w 33"/>
              <a:gd name="T1" fmla="*/ 2147483647 h 170"/>
              <a:gd name="T2" fmla="*/ 2147483647 w 33"/>
              <a:gd name="T3" fmla="*/ 2147483647 h 170"/>
              <a:gd name="T4" fmla="*/ 2147483647 w 33"/>
              <a:gd name="T5" fmla="*/ 2147483647 h 170"/>
              <a:gd name="T6" fmla="*/ 2147483647 w 33"/>
              <a:gd name="T7" fmla="*/ 2147483647 h 170"/>
              <a:gd name="T8" fmla="*/ 2147483647 w 33"/>
              <a:gd name="T9" fmla="*/ 2147483647 h 170"/>
              <a:gd name="T10" fmla="*/ 2147483647 w 33"/>
              <a:gd name="T11" fmla="*/ 2147483647 h 170"/>
              <a:gd name="T12" fmla="*/ 2147483647 w 33"/>
              <a:gd name="T13" fmla="*/ 2147483647 h 170"/>
              <a:gd name="T14" fmla="*/ 2147483647 w 33"/>
              <a:gd name="T15" fmla="*/ 2147483647 h 170"/>
              <a:gd name="T16" fmla="*/ 2147483647 w 33"/>
              <a:gd name="T17" fmla="*/ 2147483647 h 170"/>
              <a:gd name="T18" fmla="*/ 2147483647 w 33"/>
              <a:gd name="T19" fmla="*/ 2147483647 h 170"/>
              <a:gd name="T20" fmla="*/ 2147483647 w 33"/>
              <a:gd name="T21" fmla="*/ 2147483647 h 170"/>
              <a:gd name="T22" fmla="*/ 2147483647 w 33"/>
              <a:gd name="T23" fmla="*/ 2147483647 h 170"/>
              <a:gd name="T24" fmla="*/ 2147483647 w 33"/>
              <a:gd name="T25" fmla="*/ 0 h 170"/>
              <a:gd name="T26" fmla="*/ 2147483647 w 33"/>
              <a:gd name="T27" fmla="*/ 0 h 170"/>
              <a:gd name="T28" fmla="*/ 2147483647 w 33"/>
              <a:gd name="T29" fmla="*/ 2147483647 h 170"/>
              <a:gd name="T30" fmla="*/ 2147483647 w 33"/>
              <a:gd name="T31" fmla="*/ 2147483647 h 170"/>
              <a:gd name="T32" fmla="*/ 2147483647 w 33"/>
              <a:gd name="T33" fmla="*/ 2147483647 h 170"/>
              <a:gd name="T34" fmla="*/ 2147483647 w 33"/>
              <a:gd name="T35" fmla="*/ 2147483647 h 170"/>
              <a:gd name="T36" fmla="*/ 2147483647 w 33"/>
              <a:gd name="T37" fmla="*/ 2147483647 h 170"/>
              <a:gd name="T38" fmla="*/ 0 w 33"/>
              <a:gd name="T39" fmla="*/ 2147483647 h 170"/>
              <a:gd name="T40" fmla="*/ 2147483647 w 33"/>
              <a:gd name="T41" fmla="*/ 2147483647 h 1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70"/>
              <a:gd name="T65" fmla="*/ 33 w 33"/>
              <a:gd name="T66" fmla="*/ 170 h 1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70">
                <a:moveTo>
                  <a:pt x="19" y="3"/>
                </a:moveTo>
                <a:lnTo>
                  <a:pt x="19" y="147"/>
                </a:lnTo>
                <a:lnTo>
                  <a:pt x="19" y="149"/>
                </a:lnTo>
                <a:lnTo>
                  <a:pt x="17" y="149"/>
                </a:lnTo>
                <a:lnTo>
                  <a:pt x="16" y="149"/>
                </a:lnTo>
                <a:lnTo>
                  <a:pt x="14" y="149"/>
                </a:lnTo>
                <a:lnTo>
                  <a:pt x="14" y="147"/>
                </a:lnTo>
                <a:lnTo>
                  <a:pt x="14" y="3"/>
                </a:lnTo>
                <a:lnTo>
                  <a:pt x="14" y="2"/>
                </a:lnTo>
                <a:lnTo>
                  <a:pt x="16" y="0"/>
                </a:lnTo>
                <a:lnTo>
                  <a:pt x="17" y="0"/>
                </a:lnTo>
                <a:lnTo>
                  <a:pt x="17" y="2"/>
                </a:lnTo>
                <a:lnTo>
                  <a:pt x="19" y="3"/>
                </a:lnTo>
                <a:close/>
                <a:moveTo>
                  <a:pt x="33" y="139"/>
                </a:moveTo>
                <a:lnTo>
                  <a:pt x="17" y="170"/>
                </a:lnTo>
                <a:lnTo>
                  <a:pt x="0" y="139"/>
                </a:lnTo>
                <a:lnTo>
                  <a:pt x="33" y="139"/>
                </a:lnTo>
                <a:close/>
              </a:path>
            </a:pathLst>
          </a:custGeom>
          <a:solidFill>
            <a:srgbClr val="000000"/>
          </a:solidFill>
          <a:ln w="3175">
            <a:solidFill>
              <a:srgbClr val="000000"/>
            </a:solidFill>
            <a:prstDash val="solid"/>
            <a:round/>
            <a:headEnd/>
            <a:tailEnd/>
          </a:ln>
        </p:spPr>
        <p:txBody>
          <a:bodyPr/>
          <a:lstStyle/>
          <a:p>
            <a:endParaRPr lang="en-US"/>
          </a:p>
        </p:txBody>
      </p:sp>
      <p:sp>
        <p:nvSpPr>
          <p:cNvPr id="17421" name="Line 72"/>
          <p:cNvSpPr>
            <a:spLocks noChangeShapeType="1"/>
          </p:cNvSpPr>
          <p:nvPr/>
        </p:nvSpPr>
        <p:spPr bwMode="auto">
          <a:xfrm>
            <a:off x="6226175" y="3790950"/>
            <a:ext cx="0" cy="2206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2" name="Line 73"/>
          <p:cNvSpPr>
            <a:spLocks noChangeShapeType="1"/>
          </p:cNvSpPr>
          <p:nvPr/>
        </p:nvSpPr>
        <p:spPr bwMode="auto">
          <a:xfrm flipV="1">
            <a:off x="6223000" y="3184525"/>
            <a:ext cx="0" cy="1571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3" name="Line 74"/>
          <p:cNvSpPr>
            <a:spLocks noChangeShapeType="1"/>
          </p:cNvSpPr>
          <p:nvPr/>
        </p:nvSpPr>
        <p:spPr bwMode="auto">
          <a:xfrm>
            <a:off x="6221413" y="3182938"/>
            <a:ext cx="15557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4" name="Rectangle 75"/>
          <p:cNvSpPr>
            <a:spLocks noChangeArrowheads="1"/>
          </p:cNvSpPr>
          <p:nvPr/>
        </p:nvSpPr>
        <p:spPr bwMode="auto">
          <a:xfrm>
            <a:off x="6423025" y="3487738"/>
            <a:ext cx="520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800">
                <a:solidFill>
                  <a:srgbClr val="000000"/>
                </a:solidFill>
                <a:latin typeface="Times New Roman" pitchFamily="18" charset="0"/>
                <a:cs typeface="Times New Roman" pitchFamily="18" charset="0"/>
              </a:rPr>
              <a:t>g</a:t>
            </a:r>
            <a:r>
              <a:rPr lang="en-GB" altLang="en-US" sz="1800" baseline="-25000">
                <a:solidFill>
                  <a:srgbClr val="000000"/>
                </a:solidFill>
                <a:latin typeface="Times New Roman" pitchFamily="18" charset="0"/>
                <a:cs typeface="Times New Roman" pitchFamily="18" charset="0"/>
              </a:rPr>
              <a:t>m</a:t>
            </a: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sym typeface="Symbol" pitchFamily="18" charset="2"/>
              </a:rPr>
              <a:t></a:t>
            </a:r>
            <a:endParaRPr lang="en-US" altLang="en-US" sz="1800">
              <a:sym typeface="Symbol" pitchFamily="18" charset="2"/>
            </a:endParaRPr>
          </a:p>
        </p:txBody>
      </p:sp>
      <p:sp>
        <p:nvSpPr>
          <p:cNvPr id="17425" name="Rectangle 76"/>
          <p:cNvSpPr>
            <a:spLocks noChangeArrowheads="1"/>
          </p:cNvSpPr>
          <p:nvPr/>
        </p:nvSpPr>
        <p:spPr bwMode="auto">
          <a:xfrm>
            <a:off x="2767013" y="2749550"/>
            <a:ext cx="141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17426" name="Rectangle 77"/>
          <p:cNvSpPr>
            <a:spLocks noChangeArrowheads="1"/>
          </p:cNvSpPr>
          <p:nvPr/>
        </p:nvSpPr>
        <p:spPr bwMode="auto">
          <a:xfrm>
            <a:off x="2795588" y="4037013"/>
            <a:ext cx="80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a:p>
        </p:txBody>
      </p:sp>
      <p:sp>
        <p:nvSpPr>
          <p:cNvPr id="17427" name="Oval 78"/>
          <p:cNvSpPr>
            <a:spLocks noChangeArrowheads="1"/>
          </p:cNvSpPr>
          <p:nvPr/>
        </p:nvSpPr>
        <p:spPr bwMode="auto">
          <a:xfrm>
            <a:off x="2927350" y="3167063"/>
            <a:ext cx="58738" cy="61912"/>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7428" name="Oval 79"/>
          <p:cNvSpPr>
            <a:spLocks noChangeArrowheads="1"/>
          </p:cNvSpPr>
          <p:nvPr/>
        </p:nvSpPr>
        <p:spPr bwMode="auto">
          <a:xfrm>
            <a:off x="2921000" y="3981450"/>
            <a:ext cx="58738" cy="60325"/>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7429" name="Line 80"/>
          <p:cNvSpPr>
            <a:spLocks noChangeShapeType="1"/>
          </p:cNvSpPr>
          <p:nvPr/>
        </p:nvSpPr>
        <p:spPr bwMode="auto">
          <a:xfrm rot="5400000" flipH="1">
            <a:off x="3754438" y="2003425"/>
            <a:ext cx="0" cy="2393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0" name="Rectangle 81"/>
          <p:cNvSpPr>
            <a:spLocks noChangeArrowheads="1"/>
          </p:cNvSpPr>
          <p:nvPr/>
        </p:nvSpPr>
        <p:spPr bwMode="auto">
          <a:xfrm>
            <a:off x="3082925" y="2747963"/>
            <a:ext cx="12811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r</a:t>
            </a:r>
            <a:r>
              <a:rPr lang="el-GR" altLang="en-US" sz="1800" baseline="-25000">
                <a:latin typeface="Times New Roman" pitchFamily="18" charset="0"/>
                <a:cs typeface="Times New Roman" pitchFamily="18" charset="0"/>
              </a:rPr>
              <a:t>π</a:t>
            </a:r>
            <a:r>
              <a:rPr lang="en-US" altLang="en-US" sz="1800">
                <a:latin typeface="Times New Roman" pitchFamily="18" charset="0"/>
              </a:rPr>
              <a:t> // (r</a:t>
            </a:r>
            <a:r>
              <a:rPr lang="en-US" altLang="en-US" sz="1800" baseline="-25000">
                <a:latin typeface="Times New Roman" pitchFamily="18" charset="0"/>
              </a:rPr>
              <a:t>b</a:t>
            </a:r>
            <a:r>
              <a:rPr lang="en-US" altLang="en-US" sz="1800">
                <a:latin typeface="Times New Roman" pitchFamily="18" charset="0"/>
              </a:rPr>
              <a:t>+R</a:t>
            </a:r>
            <a:r>
              <a:rPr lang="en-US" altLang="en-US" sz="1800" baseline="-25000">
                <a:latin typeface="Times New Roman" pitchFamily="18" charset="0"/>
              </a:rPr>
              <a:t>S</a:t>
            </a:r>
            <a:r>
              <a:rPr lang="en-US" altLang="en-US" sz="1800">
                <a:latin typeface="Times New Roman" pitchFamily="18" charset="0"/>
              </a:rPr>
              <a:t>)</a:t>
            </a:r>
            <a:endParaRPr lang="el-GR" altLang="en-US" sz="1800">
              <a:latin typeface="Times New Roman" pitchFamily="18" charset="0"/>
            </a:endParaRPr>
          </a:p>
        </p:txBody>
      </p:sp>
      <p:sp>
        <p:nvSpPr>
          <p:cNvPr id="17431" name="Rectangle 84"/>
          <p:cNvSpPr>
            <a:spLocks noChangeArrowheads="1"/>
          </p:cNvSpPr>
          <p:nvPr/>
        </p:nvSpPr>
        <p:spPr bwMode="auto">
          <a:xfrm>
            <a:off x="7319963" y="2773363"/>
            <a:ext cx="112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c</a:t>
            </a:r>
            <a:endParaRPr lang="en-US" altLang="en-US" sz="2000" b="1"/>
          </a:p>
        </p:txBody>
      </p:sp>
      <p:sp>
        <p:nvSpPr>
          <p:cNvPr id="17432" name="Rectangle 85"/>
          <p:cNvSpPr>
            <a:spLocks noChangeArrowheads="1"/>
          </p:cNvSpPr>
          <p:nvPr/>
        </p:nvSpPr>
        <p:spPr bwMode="auto">
          <a:xfrm>
            <a:off x="7302500" y="4006850"/>
            <a:ext cx="82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b="1"/>
          </a:p>
        </p:txBody>
      </p:sp>
      <p:sp>
        <p:nvSpPr>
          <p:cNvPr id="17433" name="Rectangle 86"/>
          <p:cNvSpPr>
            <a:spLocks noChangeArrowheads="1"/>
          </p:cNvSpPr>
          <p:nvPr/>
        </p:nvSpPr>
        <p:spPr bwMode="auto">
          <a:xfrm rot="5400000" flipH="1">
            <a:off x="3300413" y="3014663"/>
            <a:ext cx="123825" cy="358775"/>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nvGrpSpPr>
          <p:cNvPr id="17434" name="Group 87"/>
          <p:cNvGrpSpPr>
            <a:grpSpLocks/>
          </p:cNvGrpSpPr>
          <p:nvPr/>
        </p:nvGrpSpPr>
        <p:grpSpPr bwMode="auto">
          <a:xfrm>
            <a:off x="4795838" y="3186113"/>
            <a:ext cx="250825" cy="839787"/>
            <a:chOff x="2252" y="1128"/>
            <a:chExt cx="199" cy="662"/>
          </a:xfrm>
        </p:grpSpPr>
        <p:sp>
          <p:nvSpPr>
            <p:cNvPr id="17447" name="Line 88"/>
            <p:cNvSpPr>
              <a:spLocks noChangeShapeType="1"/>
            </p:cNvSpPr>
            <p:nvPr/>
          </p:nvSpPr>
          <p:spPr bwMode="auto">
            <a:xfrm>
              <a:off x="2365" y="1128"/>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8" name="Line 89"/>
            <p:cNvSpPr>
              <a:spLocks noChangeShapeType="1"/>
            </p:cNvSpPr>
            <p:nvPr/>
          </p:nvSpPr>
          <p:spPr bwMode="auto">
            <a:xfrm>
              <a:off x="2366" y="1488"/>
              <a:ext cx="0" cy="3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9" name="Line 90"/>
            <p:cNvSpPr>
              <a:spLocks noChangeShapeType="1"/>
            </p:cNvSpPr>
            <p:nvPr/>
          </p:nvSpPr>
          <p:spPr bwMode="auto">
            <a:xfrm flipH="1">
              <a:off x="2252" y="1438"/>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0" name="Line 91"/>
            <p:cNvSpPr>
              <a:spLocks noChangeShapeType="1"/>
            </p:cNvSpPr>
            <p:nvPr/>
          </p:nvSpPr>
          <p:spPr bwMode="auto">
            <a:xfrm flipH="1">
              <a:off x="2253" y="1484"/>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35" name="Rectangle 92"/>
          <p:cNvSpPr>
            <a:spLocks noChangeArrowheads="1"/>
          </p:cNvSpPr>
          <p:nvPr/>
        </p:nvSpPr>
        <p:spPr bwMode="auto">
          <a:xfrm>
            <a:off x="4124325" y="3473450"/>
            <a:ext cx="646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C</a:t>
            </a:r>
            <a:r>
              <a:rPr lang="el-GR" altLang="en-US" sz="1800" baseline="-25000">
                <a:latin typeface="Times New Roman" pitchFamily="18" charset="0"/>
                <a:cs typeface="Times New Roman" pitchFamily="18" charset="0"/>
              </a:rPr>
              <a:t>μ</a:t>
            </a:r>
            <a:r>
              <a:rPr lang="en-US" altLang="en-US" sz="1800">
                <a:latin typeface="Times New Roman" pitchFamily="18" charset="0"/>
                <a:cs typeface="Times New Roman" pitchFamily="18" charset="0"/>
              </a:rPr>
              <a:t>+</a:t>
            </a:r>
            <a:r>
              <a:rPr lang="en-US" altLang="en-US" sz="1800">
                <a:latin typeface="Times New Roman" pitchFamily="18" charset="0"/>
              </a:rPr>
              <a:t>C</a:t>
            </a:r>
            <a:r>
              <a:rPr lang="el-GR" altLang="en-US" sz="1800" baseline="-25000">
                <a:latin typeface="Times New Roman" pitchFamily="18" charset="0"/>
                <a:cs typeface="Times New Roman" pitchFamily="18" charset="0"/>
              </a:rPr>
              <a:t>π</a:t>
            </a:r>
          </a:p>
        </p:txBody>
      </p:sp>
      <p:sp>
        <p:nvSpPr>
          <p:cNvPr id="17436" name="Line 98"/>
          <p:cNvSpPr>
            <a:spLocks noChangeShapeType="1"/>
          </p:cNvSpPr>
          <p:nvPr/>
        </p:nvSpPr>
        <p:spPr bwMode="auto">
          <a:xfrm flipV="1">
            <a:off x="5210175" y="3346450"/>
            <a:ext cx="0" cy="444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7" name="Rectangle 99"/>
          <p:cNvSpPr>
            <a:spLocks noChangeArrowheads="1"/>
          </p:cNvSpPr>
          <p:nvPr/>
        </p:nvSpPr>
        <p:spPr bwMode="auto">
          <a:xfrm>
            <a:off x="5329238" y="3427413"/>
            <a:ext cx="263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p>
        </p:txBody>
      </p:sp>
      <p:sp>
        <p:nvSpPr>
          <p:cNvPr id="17438" name="Rectangle 100"/>
          <p:cNvSpPr>
            <a:spLocks noChangeArrowheads="1"/>
          </p:cNvSpPr>
          <p:nvPr/>
        </p:nvSpPr>
        <p:spPr bwMode="auto">
          <a:xfrm>
            <a:off x="5048250" y="2967038"/>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17439" name="Line 102"/>
          <p:cNvSpPr>
            <a:spLocks noChangeShapeType="1"/>
          </p:cNvSpPr>
          <p:nvPr/>
        </p:nvSpPr>
        <p:spPr bwMode="auto">
          <a:xfrm>
            <a:off x="2522538" y="3189288"/>
            <a:ext cx="0" cy="8159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0" name="Oval 103"/>
          <p:cNvSpPr>
            <a:spLocks noChangeArrowheads="1"/>
          </p:cNvSpPr>
          <p:nvPr/>
        </p:nvSpPr>
        <p:spPr bwMode="auto">
          <a:xfrm>
            <a:off x="2389188" y="3462338"/>
            <a:ext cx="287337" cy="28733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7441" name="Line 104"/>
          <p:cNvSpPr>
            <a:spLocks noChangeShapeType="1"/>
          </p:cNvSpPr>
          <p:nvPr/>
        </p:nvSpPr>
        <p:spPr bwMode="auto">
          <a:xfrm flipV="1">
            <a:off x="2297113" y="3421063"/>
            <a:ext cx="0" cy="3635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2" name="Oval 106"/>
          <p:cNvSpPr>
            <a:spLocks noChangeArrowheads="1"/>
          </p:cNvSpPr>
          <p:nvPr/>
        </p:nvSpPr>
        <p:spPr bwMode="auto">
          <a:xfrm>
            <a:off x="7231063" y="3986213"/>
            <a:ext cx="60325" cy="5873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7443" name="Rectangle 107"/>
          <p:cNvSpPr>
            <a:spLocks noChangeArrowheads="1"/>
          </p:cNvSpPr>
          <p:nvPr/>
        </p:nvSpPr>
        <p:spPr bwMode="auto">
          <a:xfrm>
            <a:off x="2960688" y="2651125"/>
            <a:ext cx="4297362" cy="1566863"/>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7444" name="Line 112"/>
          <p:cNvSpPr>
            <a:spLocks noChangeShapeType="1"/>
          </p:cNvSpPr>
          <p:nvPr/>
        </p:nvSpPr>
        <p:spPr bwMode="auto">
          <a:xfrm>
            <a:off x="7769225" y="3173413"/>
            <a:ext cx="0" cy="8493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5" name="Oval 113"/>
          <p:cNvSpPr>
            <a:spLocks noChangeArrowheads="1"/>
          </p:cNvSpPr>
          <p:nvPr/>
        </p:nvSpPr>
        <p:spPr bwMode="auto">
          <a:xfrm>
            <a:off x="7227888" y="3154363"/>
            <a:ext cx="60325" cy="5873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aphicFrame>
        <p:nvGraphicFramePr>
          <p:cNvPr id="17446" name="Object 114"/>
          <p:cNvGraphicFramePr>
            <a:graphicFrameLocks noChangeAspect="1"/>
          </p:cNvGraphicFramePr>
          <p:nvPr/>
        </p:nvGraphicFramePr>
        <p:xfrm>
          <a:off x="508000" y="3292475"/>
          <a:ext cx="1627188" cy="600075"/>
        </p:xfrm>
        <a:graphic>
          <a:graphicData uri="http://schemas.openxmlformats.org/presentationml/2006/ole">
            <mc:AlternateContent xmlns:mc="http://schemas.openxmlformats.org/markup-compatibility/2006">
              <mc:Choice xmlns:v="urn:schemas-microsoft-com:vml" Requires="v">
                <p:oleObj spid="_x0000_s17526" name="Equation" r:id="rId4" imgW="1307532" imgH="482391" progId="Equation.3">
                  <p:embed/>
                </p:oleObj>
              </mc:Choice>
              <mc:Fallback>
                <p:oleObj name="Equation" r:id="rId4" imgW="1307532" imgH="482391" progId="Equation.3">
                  <p:embed/>
                  <p:pic>
                    <p:nvPicPr>
                      <p:cNvPr id="0" name="Object 1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00" y="3292475"/>
                        <a:ext cx="1627188"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02146A87-3F56-4C47-8E3D-5582A3AEAF9B}" type="slidenum">
              <a:rPr lang="en-GB" altLang="en-US" sz="1200" smtClean="0">
                <a:latin typeface="Garamond" pitchFamily="18" charset="0"/>
              </a:rPr>
              <a:pPr eaLnBrk="1" hangingPunct="1">
                <a:spcBef>
                  <a:spcPct val="0"/>
                </a:spcBef>
                <a:buClrTx/>
                <a:buSzTx/>
                <a:buFontTx/>
                <a:buNone/>
              </a:pPr>
              <a:t>21</a:t>
            </a:fld>
            <a:endParaRPr lang="en-GB" altLang="en-US" sz="1200" smtClean="0">
              <a:latin typeface="Garamond" pitchFamily="18" charset="0"/>
            </a:endParaRPr>
          </a:p>
        </p:txBody>
      </p:sp>
      <p:sp>
        <p:nvSpPr>
          <p:cNvPr id="18435"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843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aphicFrame>
        <p:nvGraphicFramePr>
          <p:cNvPr id="18437" name="Object 5"/>
          <p:cNvGraphicFramePr>
            <a:graphicFrameLocks noChangeAspect="1"/>
          </p:cNvGraphicFramePr>
          <p:nvPr/>
        </p:nvGraphicFramePr>
        <p:xfrm>
          <a:off x="766763" y="2917825"/>
          <a:ext cx="7197725" cy="1035050"/>
        </p:xfrm>
        <a:graphic>
          <a:graphicData uri="http://schemas.openxmlformats.org/presentationml/2006/ole">
            <mc:AlternateContent xmlns:mc="http://schemas.openxmlformats.org/markup-compatibility/2006">
              <mc:Choice xmlns:v="urn:schemas-microsoft-com:vml" Requires="v">
                <p:oleObj spid="_x0000_s18566" name="Equation" r:id="rId4" imgW="4965700" imgH="711200" progId="Equation.3">
                  <p:embed/>
                </p:oleObj>
              </mc:Choice>
              <mc:Fallback>
                <p:oleObj name="Equation" r:id="rId4" imgW="4965700" imgH="711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763" y="2917825"/>
                        <a:ext cx="719772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438" name="Group 6"/>
          <p:cNvGrpSpPr>
            <a:grpSpLocks/>
          </p:cNvGrpSpPr>
          <p:nvPr/>
        </p:nvGrpSpPr>
        <p:grpSpPr bwMode="auto">
          <a:xfrm>
            <a:off x="1123950" y="914400"/>
            <a:ext cx="6965950" cy="1604963"/>
            <a:chOff x="708" y="576"/>
            <a:chExt cx="4388" cy="1011"/>
          </a:xfrm>
        </p:grpSpPr>
        <p:sp>
          <p:nvSpPr>
            <p:cNvPr id="18443" name="Line 7"/>
            <p:cNvSpPr>
              <a:spLocks noChangeShapeType="1"/>
            </p:cNvSpPr>
            <p:nvPr/>
          </p:nvSpPr>
          <p:spPr bwMode="auto">
            <a:xfrm rot="5400000">
              <a:off x="4754" y="1064"/>
              <a:ext cx="215"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8444" name="Line 8"/>
            <p:cNvSpPr>
              <a:spLocks noChangeShapeType="1"/>
            </p:cNvSpPr>
            <p:nvPr/>
          </p:nvSpPr>
          <p:spPr bwMode="auto">
            <a:xfrm>
              <a:off x="1496" y="868"/>
              <a:ext cx="215"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8445" name="Rectangle 9"/>
            <p:cNvSpPr>
              <a:spLocks noChangeArrowheads="1"/>
            </p:cNvSpPr>
            <p:nvPr/>
          </p:nvSpPr>
          <p:spPr bwMode="auto">
            <a:xfrm>
              <a:off x="1526" y="662"/>
              <a:ext cx="1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i</a:t>
              </a:r>
              <a:r>
                <a:rPr lang="en-US" altLang="en-US" sz="1800" baseline="-25000">
                  <a:solidFill>
                    <a:srgbClr val="000000"/>
                  </a:solidFill>
                  <a:latin typeface="Times New Roman" pitchFamily="18" charset="0"/>
                </a:rPr>
                <a:t>S</a:t>
              </a:r>
              <a:endParaRPr lang="en-US" altLang="en-US" sz="1800" baseline="-25000">
                <a:solidFill>
                  <a:srgbClr val="000000"/>
                </a:solidFill>
                <a:latin typeface="Times New Roman" pitchFamily="18" charset="0"/>
                <a:sym typeface="Symbol" pitchFamily="18" charset="2"/>
              </a:endParaRPr>
            </a:p>
          </p:txBody>
        </p:sp>
        <p:sp>
          <p:nvSpPr>
            <p:cNvPr id="18446" name="Rectangle 10"/>
            <p:cNvSpPr>
              <a:spLocks noChangeArrowheads="1"/>
            </p:cNvSpPr>
            <p:nvPr/>
          </p:nvSpPr>
          <p:spPr bwMode="auto">
            <a:xfrm>
              <a:off x="4944" y="1026"/>
              <a:ext cx="1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i</a:t>
              </a:r>
              <a:r>
                <a:rPr lang="en-US" altLang="en-US" sz="1800" baseline="-25000">
                  <a:solidFill>
                    <a:srgbClr val="000000"/>
                  </a:solidFill>
                  <a:latin typeface="Times New Roman" pitchFamily="18" charset="0"/>
                </a:rPr>
                <a:t>O</a:t>
              </a:r>
              <a:endParaRPr lang="en-US" altLang="en-US" sz="1800" baseline="-25000">
                <a:solidFill>
                  <a:srgbClr val="000000"/>
                </a:solidFill>
                <a:latin typeface="Times New Roman" pitchFamily="18" charset="0"/>
                <a:sym typeface="Symbol" pitchFamily="18" charset="2"/>
              </a:endParaRPr>
            </a:p>
          </p:txBody>
        </p:sp>
        <p:sp>
          <p:nvSpPr>
            <p:cNvPr id="18447" name="Rectangle 11"/>
            <p:cNvSpPr>
              <a:spLocks noChangeArrowheads="1"/>
            </p:cNvSpPr>
            <p:nvPr/>
          </p:nvSpPr>
          <p:spPr bwMode="auto">
            <a:xfrm>
              <a:off x="708" y="974"/>
              <a:ext cx="2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rPr>
                <a:t>S</a:t>
              </a:r>
              <a:endParaRPr lang="en-US" altLang="en-US" sz="1800" baseline="-25000">
                <a:solidFill>
                  <a:srgbClr val="000000"/>
                </a:solidFill>
                <a:latin typeface="Times New Roman" pitchFamily="18" charset="0"/>
                <a:sym typeface="Symbol" pitchFamily="18" charset="2"/>
              </a:endParaRPr>
            </a:p>
          </p:txBody>
        </p:sp>
        <p:sp>
          <p:nvSpPr>
            <p:cNvPr id="18448" name="Freeform 12"/>
            <p:cNvSpPr>
              <a:spLocks/>
            </p:cNvSpPr>
            <p:nvPr/>
          </p:nvSpPr>
          <p:spPr bwMode="auto">
            <a:xfrm>
              <a:off x="3793" y="957"/>
              <a:ext cx="188" cy="281"/>
            </a:xfrm>
            <a:custGeom>
              <a:avLst/>
              <a:gdLst>
                <a:gd name="T0" fmla="*/ 4 w 224"/>
                <a:gd name="T1" fmla="*/ 0 h 350"/>
                <a:gd name="T2" fmla="*/ 0 w 224"/>
                <a:gd name="T3" fmla="*/ 2 h 350"/>
                <a:gd name="T4" fmla="*/ 4 w 224"/>
                <a:gd name="T5" fmla="*/ 5 h 350"/>
                <a:gd name="T6" fmla="*/ 8 w 224"/>
                <a:gd name="T7" fmla="*/ 2 h 350"/>
                <a:gd name="T8" fmla="*/ 4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9" name="Freeform 13"/>
            <p:cNvSpPr>
              <a:spLocks/>
            </p:cNvSpPr>
            <p:nvPr/>
          </p:nvSpPr>
          <p:spPr bwMode="auto">
            <a:xfrm>
              <a:off x="3797" y="957"/>
              <a:ext cx="188" cy="281"/>
            </a:xfrm>
            <a:custGeom>
              <a:avLst/>
              <a:gdLst>
                <a:gd name="T0" fmla="*/ 4 w 224"/>
                <a:gd name="T1" fmla="*/ 0 h 350"/>
                <a:gd name="T2" fmla="*/ 0 w 224"/>
                <a:gd name="T3" fmla="*/ 2 h 350"/>
                <a:gd name="T4" fmla="*/ 4 w 224"/>
                <a:gd name="T5" fmla="*/ 5 h 350"/>
                <a:gd name="T6" fmla="*/ 8 w 224"/>
                <a:gd name="T7" fmla="*/ 2 h 350"/>
                <a:gd name="T8" fmla="*/ 4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0" name="Line 14"/>
            <p:cNvSpPr>
              <a:spLocks noChangeShapeType="1"/>
            </p:cNvSpPr>
            <p:nvPr/>
          </p:nvSpPr>
          <p:spPr bwMode="auto">
            <a:xfrm>
              <a:off x="1081" y="1382"/>
              <a:ext cx="379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1" name="Freeform 15"/>
            <p:cNvSpPr>
              <a:spLocks noEditPoints="1"/>
            </p:cNvSpPr>
            <p:nvPr/>
          </p:nvSpPr>
          <p:spPr bwMode="auto">
            <a:xfrm>
              <a:off x="3883" y="1028"/>
              <a:ext cx="28" cy="136"/>
            </a:xfrm>
            <a:custGeom>
              <a:avLst/>
              <a:gdLst>
                <a:gd name="T0" fmla="*/ 3 w 33"/>
                <a:gd name="T1" fmla="*/ 2 h 170"/>
                <a:gd name="T2" fmla="*/ 3 w 33"/>
                <a:gd name="T3" fmla="*/ 2 h 170"/>
                <a:gd name="T4" fmla="*/ 3 w 33"/>
                <a:gd name="T5" fmla="*/ 2 h 170"/>
                <a:gd name="T6" fmla="*/ 3 w 33"/>
                <a:gd name="T7" fmla="*/ 2 h 170"/>
                <a:gd name="T8" fmla="*/ 3 w 33"/>
                <a:gd name="T9" fmla="*/ 2 h 170"/>
                <a:gd name="T10" fmla="*/ 3 w 33"/>
                <a:gd name="T11" fmla="*/ 2 h 170"/>
                <a:gd name="T12" fmla="*/ 3 w 33"/>
                <a:gd name="T13" fmla="*/ 2 h 170"/>
                <a:gd name="T14" fmla="*/ 3 w 33"/>
                <a:gd name="T15" fmla="*/ 2 h 170"/>
                <a:gd name="T16" fmla="*/ 3 w 33"/>
                <a:gd name="T17" fmla="*/ 2 h 170"/>
                <a:gd name="T18" fmla="*/ 3 w 33"/>
                <a:gd name="T19" fmla="*/ 2 h 170"/>
                <a:gd name="T20" fmla="*/ 3 w 33"/>
                <a:gd name="T21" fmla="*/ 2 h 170"/>
                <a:gd name="T22" fmla="*/ 3 w 33"/>
                <a:gd name="T23" fmla="*/ 2 h 170"/>
                <a:gd name="T24" fmla="*/ 3 w 33"/>
                <a:gd name="T25" fmla="*/ 0 h 170"/>
                <a:gd name="T26" fmla="*/ 3 w 33"/>
                <a:gd name="T27" fmla="*/ 0 h 170"/>
                <a:gd name="T28" fmla="*/ 3 w 33"/>
                <a:gd name="T29" fmla="*/ 2 h 170"/>
                <a:gd name="T30" fmla="*/ 3 w 33"/>
                <a:gd name="T31" fmla="*/ 2 h 170"/>
                <a:gd name="T32" fmla="*/ 3 w 33"/>
                <a:gd name="T33" fmla="*/ 2 h 170"/>
                <a:gd name="T34" fmla="*/ 3 w 33"/>
                <a:gd name="T35" fmla="*/ 2 h 170"/>
                <a:gd name="T36" fmla="*/ 3 w 33"/>
                <a:gd name="T37" fmla="*/ 2 h 170"/>
                <a:gd name="T38" fmla="*/ 0 w 33"/>
                <a:gd name="T39" fmla="*/ 2 h 170"/>
                <a:gd name="T40" fmla="*/ 3 w 33"/>
                <a:gd name="T41" fmla="*/ 2 h 1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70"/>
                <a:gd name="T65" fmla="*/ 33 w 33"/>
                <a:gd name="T66" fmla="*/ 170 h 1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70">
                  <a:moveTo>
                    <a:pt x="19" y="3"/>
                  </a:moveTo>
                  <a:lnTo>
                    <a:pt x="19" y="147"/>
                  </a:lnTo>
                  <a:lnTo>
                    <a:pt x="19" y="149"/>
                  </a:lnTo>
                  <a:lnTo>
                    <a:pt x="17" y="149"/>
                  </a:lnTo>
                  <a:lnTo>
                    <a:pt x="16" y="149"/>
                  </a:lnTo>
                  <a:lnTo>
                    <a:pt x="14" y="149"/>
                  </a:lnTo>
                  <a:lnTo>
                    <a:pt x="14" y="147"/>
                  </a:lnTo>
                  <a:lnTo>
                    <a:pt x="14" y="3"/>
                  </a:lnTo>
                  <a:lnTo>
                    <a:pt x="14" y="2"/>
                  </a:lnTo>
                  <a:lnTo>
                    <a:pt x="16" y="0"/>
                  </a:lnTo>
                  <a:lnTo>
                    <a:pt x="17" y="0"/>
                  </a:lnTo>
                  <a:lnTo>
                    <a:pt x="17" y="2"/>
                  </a:lnTo>
                  <a:lnTo>
                    <a:pt x="19" y="3"/>
                  </a:lnTo>
                  <a:close/>
                  <a:moveTo>
                    <a:pt x="33" y="139"/>
                  </a:moveTo>
                  <a:lnTo>
                    <a:pt x="17" y="170"/>
                  </a:lnTo>
                  <a:lnTo>
                    <a:pt x="0" y="139"/>
                  </a:lnTo>
                  <a:lnTo>
                    <a:pt x="33" y="139"/>
                  </a:lnTo>
                  <a:close/>
                </a:path>
              </a:pathLst>
            </a:custGeom>
            <a:solidFill>
              <a:srgbClr val="000000"/>
            </a:solidFill>
            <a:ln w="3175">
              <a:solidFill>
                <a:srgbClr val="000000"/>
              </a:solidFill>
              <a:prstDash val="solid"/>
              <a:round/>
              <a:headEnd/>
              <a:tailEnd/>
            </a:ln>
          </p:spPr>
          <p:txBody>
            <a:bodyPr/>
            <a:lstStyle/>
            <a:p>
              <a:endParaRPr lang="en-US"/>
            </a:p>
          </p:txBody>
        </p:sp>
        <p:sp>
          <p:nvSpPr>
            <p:cNvPr id="18452" name="Line 16"/>
            <p:cNvSpPr>
              <a:spLocks noChangeShapeType="1"/>
            </p:cNvSpPr>
            <p:nvPr/>
          </p:nvSpPr>
          <p:spPr bwMode="auto">
            <a:xfrm>
              <a:off x="3893" y="1240"/>
              <a:ext cx="0" cy="1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3" name="Line 17"/>
            <p:cNvSpPr>
              <a:spLocks noChangeShapeType="1"/>
            </p:cNvSpPr>
            <p:nvPr/>
          </p:nvSpPr>
          <p:spPr bwMode="auto">
            <a:xfrm flipV="1">
              <a:off x="3891" y="858"/>
              <a:ext cx="0" cy="9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4" name="Line 18"/>
            <p:cNvSpPr>
              <a:spLocks noChangeShapeType="1"/>
            </p:cNvSpPr>
            <p:nvPr/>
          </p:nvSpPr>
          <p:spPr bwMode="auto">
            <a:xfrm>
              <a:off x="3890" y="857"/>
              <a:ext cx="9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5" name="Rectangle 19"/>
            <p:cNvSpPr>
              <a:spLocks noChangeArrowheads="1"/>
            </p:cNvSpPr>
            <p:nvPr/>
          </p:nvSpPr>
          <p:spPr bwMode="auto">
            <a:xfrm>
              <a:off x="4017" y="1049"/>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800">
                  <a:solidFill>
                    <a:srgbClr val="000000"/>
                  </a:solidFill>
                  <a:latin typeface="Times New Roman" pitchFamily="18" charset="0"/>
                  <a:cs typeface="Times New Roman" pitchFamily="18" charset="0"/>
                </a:rPr>
                <a:t>g</a:t>
              </a:r>
              <a:r>
                <a:rPr lang="en-GB" altLang="en-US" sz="1800" baseline="-25000">
                  <a:solidFill>
                    <a:srgbClr val="000000"/>
                  </a:solidFill>
                  <a:latin typeface="Times New Roman" pitchFamily="18" charset="0"/>
                  <a:cs typeface="Times New Roman" pitchFamily="18" charset="0"/>
                </a:rPr>
                <a:t>m</a:t>
              </a: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sym typeface="Symbol" pitchFamily="18" charset="2"/>
                </a:rPr>
                <a:t></a:t>
              </a:r>
              <a:endParaRPr lang="en-US" altLang="en-US" sz="1800">
                <a:sym typeface="Symbol" pitchFamily="18" charset="2"/>
              </a:endParaRPr>
            </a:p>
          </p:txBody>
        </p:sp>
        <p:sp>
          <p:nvSpPr>
            <p:cNvPr id="18456" name="Rectangle 20"/>
            <p:cNvSpPr>
              <a:spLocks noChangeArrowheads="1"/>
            </p:cNvSpPr>
            <p:nvPr/>
          </p:nvSpPr>
          <p:spPr bwMode="auto">
            <a:xfrm>
              <a:off x="1714" y="584"/>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18457" name="Rectangle 21"/>
            <p:cNvSpPr>
              <a:spLocks noChangeArrowheads="1"/>
            </p:cNvSpPr>
            <p:nvPr/>
          </p:nvSpPr>
          <p:spPr bwMode="auto">
            <a:xfrm>
              <a:off x="1732" y="1395"/>
              <a:ext cx="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a:p>
          </p:txBody>
        </p:sp>
        <p:sp>
          <p:nvSpPr>
            <p:cNvPr id="18458" name="Oval 22"/>
            <p:cNvSpPr>
              <a:spLocks noChangeArrowheads="1"/>
            </p:cNvSpPr>
            <p:nvPr/>
          </p:nvSpPr>
          <p:spPr bwMode="auto">
            <a:xfrm>
              <a:off x="1815" y="847"/>
              <a:ext cx="37" cy="39"/>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8459" name="Oval 23"/>
            <p:cNvSpPr>
              <a:spLocks noChangeArrowheads="1"/>
            </p:cNvSpPr>
            <p:nvPr/>
          </p:nvSpPr>
          <p:spPr bwMode="auto">
            <a:xfrm>
              <a:off x="1811" y="1360"/>
              <a:ext cx="37" cy="38"/>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8460" name="Line 24"/>
            <p:cNvSpPr>
              <a:spLocks noChangeShapeType="1"/>
            </p:cNvSpPr>
            <p:nvPr/>
          </p:nvSpPr>
          <p:spPr bwMode="auto">
            <a:xfrm rot="5400000" flipH="1">
              <a:off x="2085" y="-137"/>
              <a:ext cx="0" cy="20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1" name="Rectangle 25"/>
            <p:cNvSpPr>
              <a:spLocks noChangeArrowheads="1"/>
            </p:cNvSpPr>
            <p:nvPr/>
          </p:nvSpPr>
          <p:spPr bwMode="auto">
            <a:xfrm>
              <a:off x="2037" y="583"/>
              <a:ext cx="1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r</a:t>
              </a:r>
              <a:r>
                <a:rPr lang="en-US" altLang="en-US" sz="1800" baseline="-25000">
                  <a:latin typeface="Times New Roman" pitchFamily="18" charset="0"/>
                </a:rPr>
                <a:t>b</a:t>
              </a:r>
              <a:endParaRPr lang="en-US" altLang="en-US" sz="1800" baseline="-25000">
                <a:latin typeface="Times New Roman" pitchFamily="18" charset="0"/>
                <a:cs typeface="Times New Roman" pitchFamily="18" charset="0"/>
                <a:sym typeface="Symbol" pitchFamily="18" charset="2"/>
              </a:endParaRPr>
            </a:p>
          </p:txBody>
        </p:sp>
        <p:sp>
          <p:nvSpPr>
            <p:cNvPr id="18462" name="Rectangle 26"/>
            <p:cNvSpPr>
              <a:spLocks noChangeArrowheads="1"/>
            </p:cNvSpPr>
            <p:nvPr/>
          </p:nvSpPr>
          <p:spPr bwMode="auto">
            <a:xfrm>
              <a:off x="1536" y="1012"/>
              <a:ext cx="2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sym typeface="Symbol" pitchFamily="18" charset="2"/>
                </a:rPr>
                <a:t>be</a:t>
              </a:r>
            </a:p>
          </p:txBody>
        </p:sp>
        <p:sp>
          <p:nvSpPr>
            <p:cNvPr id="18463" name="Line 27"/>
            <p:cNvSpPr>
              <a:spLocks noChangeShapeType="1"/>
            </p:cNvSpPr>
            <p:nvPr/>
          </p:nvSpPr>
          <p:spPr bwMode="auto">
            <a:xfrm flipV="1">
              <a:off x="1766" y="983"/>
              <a:ext cx="0" cy="2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4" name="Rectangle 28"/>
            <p:cNvSpPr>
              <a:spLocks noChangeArrowheads="1"/>
            </p:cNvSpPr>
            <p:nvPr/>
          </p:nvSpPr>
          <p:spPr bwMode="auto">
            <a:xfrm>
              <a:off x="4582" y="599"/>
              <a:ext cx="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c</a:t>
              </a:r>
              <a:endParaRPr lang="en-US" altLang="en-US" sz="2000" b="1"/>
            </a:p>
          </p:txBody>
        </p:sp>
        <p:sp>
          <p:nvSpPr>
            <p:cNvPr id="18465" name="Rectangle 29"/>
            <p:cNvSpPr>
              <a:spLocks noChangeArrowheads="1"/>
            </p:cNvSpPr>
            <p:nvPr/>
          </p:nvSpPr>
          <p:spPr bwMode="auto">
            <a:xfrm>
              <a:off x="4571" y="1376"/>
              <a:ext cx="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b="1"/>
            </a:p>
          </p:txBody>
        </p:sp>
        <p:sp>
          <p:nvSpPr>
            <p:cNvPr id="18466" name="Rectangle 30"/>
            <p:cNvSpPr>
              <a:spLocks noChangeArrowheads="1"/>
            </p:cNvSpPr>
            <p:nvPr/>
          </p:nvSpPr>
          <p:spPr bwMode="auto">
            <a:xfrm rot="5400000" flipH="1">
              <a:off x="2050" y="751"/>
              <a:ext cx="78" cy="226"/>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nvGrpSpPr>
            <p:cNvPr id="18467" name="Group 31"/>
            <p:cNvGrpSpPr>
              <a:grpSpLocks/>
            </p:cNvGrpSpPr>
            <p:nvPr/>
          </p:nvGrpSpPr>
          <p:grpSpPr bwMode="auto">
            <a:xfrm>
              <a:off x="2992" y="859"/>
              <a:ext cx="158" cy="529"/>
              <a:chOff x="2252" y="1128"/>
              <a:chExt cx="199" cy="662"/>
            </a:xfrm>
          </p:grpSpPr>
          <p:sp>
            <p:nvSpPr>
              <p:cNvPr id="18490" name="Line 32"/>
              <p:cNvSpPr>
                <a:spLocks noChangeShapeType="1"/>
              </p:cNvSpPr>
              <p:nvPr/>
            </p:nvSpPr>
            <p:spPr bwMode="auto">
              <a:xfrm>
                <a:off x="2365" y="1128"/>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91" name="Line 33"/>
              <p:cNvSpPr>
                <a:spLocks noChangeShapeType="1"/>
              </p:cNvSpPr>
              <p:nvPr/>
            </p:nvSpPr>
            <p:spPr bwMode="auto">
              <a:xfrm>
                <a:off x="2366" y="1488"/>
                <a:ext cx="0" cy="3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92" name="Line 34"/>
              <p:cNvSpPr>
                <a:spLocks noChangeShapeType="1"/>
              </p:cNvSpPr>
              <p:nvPr/>
            </p:nvSpPr>
            <p:spPr bwMode="auto">
              <a:xfrm flipH="1">
                <a:off x="2252" y="1438"/>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93" name="Line 35"/>
              <p:cNvSpPr>
                <a:spLocks noChangeShapeType="1"/>
              </p:cNvSpPr>
              <p:nvPr/>
            </p:nvSpPr>
            <p:spPr bwMode="auto">
              <a:xfrm flipH="1">
                <a:off x="2253" y="1484"/>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468" name="Rectangle 36"/>
            <p:cNvSpPr>
              <a:spLocks noChangeArrowheads="1"/>
            </p:cNvSpPr>
            <p:nvPr/>
          </p:nvSpPr>
          <p:spPr bwMode="auto">
            <a:xfrm>
              <a:off x="2857" y="1040"/>
              <a:ext cx="2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C</a:t>
              </a:r>
              <a:r>
                <a:rPr lang="el-GR" altLang="en-US" sz="1800" baseline="-25000">
                  <a:latin typeface="Times New Roman" pitchFamily="18" charset="0"/>
                  <a:cs typeface="Times New Roman" pitchFamily="18" charset="0"/>
                </a:rPr>
                <a:t>π</a:t>
              </a:r>
            </a:p>
          </p:txBody>
        </p:sp>
        <p:grpSp>
          <p:nvGrpSpPr>
            <p:cNvPr id="18469" name="Group 37"/>
            <p:cNvGrpSpPr>
              <a:grpSpLocks/>
            </p:cNvGrpSpPr>
            <p:nvPr/>
          </p:nvGrpSpPr>
          <p:grpSpPr bwMode="auto">
            <a:xfrm>
              <a:off x="2633" y="856"/>
              <a:ext cx="159" cy="529"/>
              <a:chOff x="2252" y="1128"/>
              <a:chExt cx="199" cy="662"/>
            </a:xfrm>
          </p:grpSpPr>
          <p:sp>
            <p:nvSpPr>
              <p:cNvPr id="18486" name="Line 38"/>
              <p:cNvSpPr>
                <a:spLocks noChangeShapeType="1"/>
              </p:cNvSpPr>
              <p:nvPr/>
            </p:nvSpPr>
            <p:spPr bwMode="auto">
              <a:xfrm>
                <a:off x="2365" y="1128"/>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7" name="Line 39"/>
              <p:cNvSpPr>
                <a:spLocks noChangeShapeType="1"/>
              </p:cNvSpPr>
              <p:nvPr/>
            </p:nvSpPr>
            <p:spPr bwMode="auto">
              <a:xfrm>
                <a:off x="2366" y="1488"/>
                <a:ext cx="0" cy="3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8" name="Line 40"/>
              <p:cNvSpPr>
                <a:spLocks noChangeShapeType="1"/>
              </p:cNvSpPr>
              <p:nvPr/>
            </p:nvSpPr>
            <p:spPr bwMode="auto">
              <a:xfrm flipH="1">
                <a:off x="2252" y="1438"/>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9" name="Line 41"/>
              <p:cNvSpPr>
                <a:spLocks noChangeShapeType="1"/>
              </p:cNvSpPr>
              <p:nvPr/>
            </p:nvSpPr>
            <p:spPr bwMode="auto">
              <a:xfrm flipH="1">
                <a:off x="2253" y="1484"/>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470" name="Line 42"/>
            <p:cNvSpPr>
              <a:spLocks noChangeShapeType="1"/>
            </p:cNvSpPr>
            <p:nvPr/>
          </p:nvSpPr>
          <p:spPr bwMode="auto">
            <a:xfrm flipV="1">
              <a:off x="3253" y="960"/>
              <a:ext cx="0" cy="2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71" name="Rectangle 43"/>
            <p:cNvSpPr>
              <a:spLocks noChangeArrowheads="1"/>
            </p:cNvSpPr>
            <p:nvPr/>
          </p:nvSpPr>
          <p:spPr bwMode="auto">
            <a:xfrm>
              <a:off x="3328" y="1011"/>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p>
          </p:txBody>
        </p:sp>
        <p:sp>
          <p:nvSpPr>
            <p:cNvPr id="18472" name="Rectangle 44"/>
            <p:cNvSpPr>
              <a:spLocks noChangeArrowheads="1"/>
            </p:cNvSpPr>
            <p:nvPr/>
          </p:nvSpPr>
          <p:spPr bwMode="auto">
            <a:xfrm>
              <a:off x="3151" y="721"/>
              <a:ext cx="1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18473" name="Rectangle 45"/>
            <p:cNvSpPr>
              <a:spLocks noChangeArrowheads="1"/>
            </p:cNvSpPr>
            <p:nvPr/>
          </p:nvSpPr>
          <p:spPr bwMode="auto">
            <a:xfrm rot="5400000" flipH="1">
              <a:off x="1257" y="762"/>
              <a:ext cx="78" cy="226"/>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8474" name="Line 46"/>
            <p:cNvSpPr>
              <a:spLocks noChangeShapeType="1"/>
            </p:cNvSpPr>
            <p:nvPr/>
          </p:nvSpPr>
          <p:spPr bwMode="auto">
            <a:xfrm>
              <a:off x="1083" y="870"/>
              <a:ext cx="0" cy="5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75" name="Oval 47"/>
            <p:cNvSpPr>
              <a:spLocks noChangeArrowheads="1"/>
            </p:cNvSpPr>
            <p:nvPr/>
          </p:nvSpPr>
          <p:spPr bwMode="auto">
            <a:xfrm>
              <a:off x="999" y="1050"/>
              <a:ext cx="181" cy="181"/>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8476" name="Line 48"/>
            <p:cNvSpPr>
              <a:spLocks noChangeShapeType="1"/>
            </p:cNvSpPr>
            <p:nvPr/>
          </p:nvSpPr>
          <p:spPr bwMode="auto">
            <a:xfrm flipV="1">
              <a:off x="941" y="1016"/>
              <a:ext cx="0" cy="2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77" name="Rectangle 49"/>
            <p:cNvSpPr>
              <a:spLocks noChangeArrowheads="1"/>
            </p:cNvSpPr>
            <p:nvPr/>
          </p:nvSpPr>
          <p:spPr bwMode="auto">
            <a:xfrm>
              <a:off x="1184" y="576"/>
              <a:ext cx="2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R</a:t>
              </a:r>
              <a:r>
                <a:rPr lang="en-US" altLang="en-US" sz="1800" baseline="-25000">
                  <a:solidFill>
                    <a:srgbClr val="000000"/>
                  </a:solidFill>
                  <a:latin typeface="Times New Roman" pitchFamily="18" charset="0"/>
                </a:rPr>
                <a:t>S</a:t>
              </a:r>
              <a:endParaRPr lang="en-US" altLang="en-US" sz="1800" baseline="-25000">
                <a:solidFill>
                  <a:srgbClr val="000000"/>
                </a:solidFill>
                <a:latin typeface="Times New Roman" pitchFamily="18" charset="0"/>
                <a:sym typeface="Symbol" pitchFamily="18" charset="2"/>
              </a:endParaRPr>
            </a:p>
          </p:txBody>
        </p:sp>
        <p:sp>
          <p:nvSpPr>
            <p:cNvPr id="18478" name="Oval 50"/>
            <p:cNvSpPr>
              <a:spLocks noChangeArrowheads="1"/>
            </p:cNvSpPr>
            <p:nvPr/>
          </p:nvSpPr>
          <p:spPr bwMode="auto">
            <a:xfrm>
              <a:off x="4526" y="1363"/>
              <a:ext cx="38" cy="3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8479" name="Rectangle 51"/>
            <p:cNvSpPr>
              <a:spLocks noChangeArrowheads="1"/>
            </p:cNvSpPr>
            <p:nvPr/>
          </p:nvSpPr>
          <p:spPr bwMode="auto">
            <a:xfrm>
              <a:off x="1836" y="621"/>
              <a:ext cx="2707" cy="888"/>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8480" name="Rectangle 52"/>
            <p:cNvSpPr>
              <a:spLocks noChangeArrowheads="1"/>
            </p:cNvSpPr>
            <p:nvPr/>
          </p:nvSpPr>
          <p:spPr bwMode="auto">
            <a:xfrm>
              <a:off x="2473" y="1030"/>
              <a:ext cx="2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C</a:t>
              </a:r>
              <a:r>
                <a:rPr lang="en-GB" altLang="en-US" sz="1800" baseline="-25000">
                  <a:latin typeface="Times New Roman" pitchFamily="18" charset="0"/>
                  <a:cs typeface="Times New Roman" pitchFamily="18" charset="0"/>
                  <a:sym typeface="Symbol" pitchFamily="18" charset="2"/>
                </a:rPr>
                <a:t></a:t>
              </a:r>
            </a:p>
          </p:txBody>
        </p:sp>
        <p:sp>
          <p:nvSpPr>
            <p:cNvPr id="18481" name="Line 53"/>
            <p:cNvSpPr>
              <a:spLocks noChangeShapeType="1"/>
            </p:cNvSpPr>
            <p:nvPr/>
          </p:nvSpPr>
          <p:spPr bwMode="auto">
            <a:xfrm flipV="1">
              <a:off x="2384" y="869"/>
              <a:ext cx="0" cy="5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2" name="Rectangle 54"/>
            <p:cNvSpPr>
              <a:spLocks noChangeArrowheads="1"/>
            </p:cNvSpPr>
            <p:nvPr/>
          </p:nvSpPr>
          <p:spPr bwMode="auto">
            <a:xfrm flipH="1">
              <a:off x="2340" y="1019"/>
              <a:ext cx="78" cy="226"/>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8483" name="Rectangle 55"/>
            <p:cNvSpPr>
              <a:spLocks noChangeArrowheads="1"/>
            </p:cNvSpPr>
            <p:nvPr/>
          </p:nvSpPr>
          <p:spPr bwMode="auto">
            <a:xfrm>
              <a:off x="2166" y="1024"/>
              <a:ext cx="1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r</a:t>
              </a:r>
              <a:r>
                <a:rPr lang="en-US" altLang="en-US" sz="1800" baseline="-25000">
                  <a:latin typeface="Times New Roman" pitchFamily="18" charset="0"/>
                  <a:sym typeface="Symbol" pitchFamily="18" charset="2"/>
                </a:rPr>
                <a:t></a:t>
              </a:r>
              <a:endParaRPr lang="en-US" altLang="en-US" sz="1800" baseline="-25000">
                <a:latin typeface="Times New Roman" pitchFamily="18" charset="0"/>
                <a:cs typeface="Times New Roman" pitchFamily="18" charset="0"/>
                <a:sym typeface="Symbol" pitchFamily="18" charset="2"/>
              </a:endParaRPr>
            </a:p>
          </p:txBody>
        </p:sp>
        <p:sp>
          <p:nvSpPr>
            <p:cNvPr id="18484" name="Line 56"/>
            <p:cNvSpPr>
              <a:spLocks noChangeShapeType="1"/>
            </p:cNvSpPr>
            <p:nvPr/>
          </p:nvSpPr>
          <p:spPr bwMode="auto">
            <a:xfrm>
              <a:off x="4865" y="851"/>
              <a:ext cx="0" cy="5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5" name="Oval 57"/>
            <p:cNvSpPr>
              <a:spLocks noChangeArrowheads="1"/>
            </p:cNvSpPr>
            <p:nvPr/>
          </p:nvSpPr>
          <p:spPr bwMode="auto">
            <a:xfrm>
              <a:off x="4524" y="839"/>
              <a:ext cx="38" cy="3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graphicFrame>
        <p:nvGraphicFramePr>
          <p:cNvPr id="18439" name="Object 58"/>
          <p:cNvGraphicFramePr>
            <a:graphicFrameLocks noChangeAspect="1"/>
          </p:cNvGraphicFramePr>
          <p:nvPr/>
        </p:nvGraphicFramePr>
        <p:xfrm>
          <a:off x="1009650" y="4043363"/>
          <a:ext cx="1824038" cy="776287"/>
        </p:xfrm>
        <a:graphic>
          <a:graphicData uri="http://schemas.openxmlformats.org/presentationml/2006/ole">
            <mc:AlternateContent xmlns:mc="http://schemas.openxmlformats.org/markup-compatibility/2006">
              <mc:Choice xmlns:v="urn:schemas-microsoft-com:vml" Requires="v">
                <p:oleObj spid="_x0000_s18567" name="Equation" r:id="rId6" imgW="1256755" imgH="533169" progId="Equation.3">
                  <p:embed/>
                </p:oleObj>
              </mc:Choice>
              <mc:Fallback>
                <p:oleObj name="Equation" r:id="rId6" imgW="1256755" imgH="533169" progId="Equation.3">
                  <p:embed/>
                  <p:pic>
                    <p:nvPicPr>
                      <p:cNvPr id="0" name="Object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9650" y="4043363"/>
                        <a:ext cx="1824038"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0" name="Text Box 59"/>
          <p:cNvSpPr txBox="1">
            <a:spLocks noChangeArrowheads="1"/>
          </p:cNvSpPr>
          <p:nvPr/>
        </p:nvSpPr>
        <p:spPr bwMode="auto">
          <a:xfrm>
            <a:off x="3327400" y="4257675"/>
            <a:ext cx="958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where</a:t>
            </a:r>
          </a:p>
        </p:txBody>
      </p:sp>
      <p:graphicFrame>
        <p:nvGraphicFramePr>
          <p:cNvPr id="18441" name="Object 60"/>
          <p:cNvGraphicFramePr>
            <a:graphicFrameLocks noChangeAspect="1"/>
          </p:cNvGraphicFramePr>
          <p:nvPr/>
        </p:nvGraphicFramePr>
        <p:xfrm>
          <a:off x="4194175" y="4121150"/>
          <a:ext cx="1839913" cy="647700"/>
        </p:xfrm>
        <a:graphic>
          <a:graphicData uri="http://schemas.openxmlformats.org/presentationml/2006/ole">
            <mc:AlternateContent xmlns:mc="http://schemas.openxmlformats.org/markup-compatibility/2006">
              <mc:Choice xmlns:v="urn:schemas-microsoft-com:vml" Requires="v">
                <p:oleObj spid="_x0000_s18568" name="Equation" r:id="rId8" imgW="1269449" imgH="444307" progId="Equation.3">
                  <p:embed/>
                </p:oleObj>
              </mc:Choice>
              <mc:Fallback>
                <p:oleObj name="Equation" r:id="rId8" imgW="1269449" imgH="444307" progId="Equation.3">
                  <p:embed/>
                  <p:pic>
                    <p:nvPicPr>
                      <p:cNvPr id="0" name="Object 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4175" y="4121150"/>
                        <a:ext cx="18399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2" name="Text Box 61"/>
          <p:cNvSpPr txBox="1">
            <a:spLocks noChangeArrowheads="1"/>
          </p:cNvSpPr>
          <p:nvPr/>
        </p:nvSpPr>
        <p:spPr bwMode="auto">
          <a:xfrm>
            <a:off x="927100" y="5256213"/>
            <a:ext cx="76501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Note that because f</a:t>
            </a:r>
            <a:r>
              <a:rPr lang="el-GR" altLang="en-US" sz="1600" baseline="-25000">
                <a:cs typeface="Arial" charset="0"/>
              </a:rPr>
              <a:t>β</a:t>
            </a:r>
            <a:r>
              <a:rPr lang="en-GB" altLang="en-US" sz="1600"/>
              <a:t> is defined in terms of the circuit </a:t>
            </a:r>
            <a:r>
              <a:rPr lang="en-GB" altLang="en-US" sz="1600" i="1" u="sng"/>
              <a:t>current gain</a:t>
            </a:r>
            <a:r>
              <a:rPr lang="en-GB" altLang="en-US" sz="1600"/>
              <a:t>, it is not dependent on R</a:t>
            </a:r>
            <a:r>
              <a:rPr lang="en-GB" altLang="en-US" sz="1600" baseline="-25000"/>
              <a:t>S</a:t>
            </a:r>
            <a:r>
              <a:rPr lang="en-GB" altLang="en-US" sz="1600"/>
              <a:t> or r</a:t>
            </a:r>
            <a:r>
              <a:rPr lang="en-GB" altLang="en-US" sz="1600" baseline="-25000"/>
              <a:t>b</a:t>
            </a:r>
            <a:endParaRPr lang="en-GB" altLang="en-US" sz="1600" baseline="-25000">
              <a:sym typeface="Symbol" pitchFamily="18" charset="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F5D26033-87F1-4D55-828F-8E5EC3BEC377}" type="slidenum">
              <a:rPr lang="en-GB" altLang="en-US" sz="1200" smtClean="0">
                <a:latin typeface="Garamond" pitchFamily="18" charset="0"/>
              </a:rPr>
              <a:pPr eaLnBrk="1" hangingPunct="1">
                <a:spcBef>
                  <a:spcPct val="0"/>
                </a:spcBef>
                <a:buClrTx/>
                <a:buSzTx/>
                <a:buFontTx/>
                <a:buNone/>
              </a:pPr>
              <a:t>22</a:t>
            </a:fld>
            <a:endParaRPr lang="en-GB" altLang="en-US" sz="1200" smtClean="0">
              <a:latin typeface="Garamond" pitchFamily="18" charset="0"/>
            </a:endParaRPr>
          </a:p>
        </p:txBody>
      </p:sp>
      <p:sp>
        <p:nvSpPr>
          <p:cNvPr id="19459"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9460"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9461"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9462" name="Text Box 5"/>
          <p:cNvSpPr txBox="1">
            <a:spLocks noChangeArrowheads="1"/>
          </p:cNvSpPr>
          <p:nvPr/>
        </p:nvSpPr>
        <p:spPr bwMode="auto">
          <a:xfrm>
            <a:off x="584200" y="868363"/>
            <a:ext cx="5573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b="1" u="sng"/>
              <a:t>Frequency response of the current gain measurement</a:t>
            </a:r>
            <a:endParaRPr lang="en-GB" altLang="en-US" sz="1600"/>
          </a:p>
        </p:txBody>
      </p:sp>
      <p:sp>
        <p:nvSpPr>
          <p:cNvPr id="19463" name="Rectangle 6"/>
          <p:cNvSpPr>
            <a:spLocks noChangeArrowheads="1"/>
          </p:cNvSpPr>
          <p:nvPr/>
        </p:nvSpPr>
        <p:spPr bwMode="auto">
          <a:xfrm>
            <a:off x="0" y="715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19464" name="Line 7"/>
          <p:cNvSpPr>
            <a:spLocks noChangeShapeType="1"/>
          </p:cNvSpPr>
          <p:nvPr/>
        </p:nvSpPr>
        <p:spPr bwMode="auto">
          <a:xfrm>
            <a:off x="7007225" y="1884363"/>
            <a:ext cx="0" cy="41195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5" name="Group 8"/>
          <p:cNvGrpSpPr>
            <a:grpSpLocks/>
          </p:cNvGrpSpPr>
          <p:nvPr/>
        </p:nvGrpSpPr>
        <p:grpSpPr bwMode="auto">
          <a:xfrm>
            <a:off x="4122738" y="3970338"/>
            <a:ext cx="4513262" cy="2181225"/>
            <a:chOff x="2597" y="2501"/>
            <a:chExt cx="2843" cy="1374"/>
          </a:xfrm>
        </p:grpSpPr>
        <p:sp>
          <p:nvSpPr>
            <p:cNvPr id="19490" name="Line 9"/>
            <p:cNvSpPr>
              <a:spLocks noChangeShapeType="1"/>
            </p:cNvSpPr>
            <p:nvPr/>
          </p:nvSpPr>
          <p:spPr bwMode="auto">
            <a:xfrm>
              <a:off x="2898" y="2778"/>
              <a:ext cx="24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91" name="Line 10"/>
            <p:cNvSpPr>
              <a:spLocks noChangeShapeType="1"/>
            </p:cNvSpPr>
            <p:nvPr/>
          </p:nvSpPr>
          <p:spPr bwMode="auto">
            <a:xfrm flipV="1">
              <a:off x="3093" y="2501"/>
              <a:ext cx="0" cy="13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92" name="Line 11"/>
            <p:cNvSpPr>
              <a:spLocks noChangeShapeType="1"/>
            </p:cNvSpPr>
            <p:nvPr/>
          </p:nvSpPr>
          <p:spPr bwMode="auto">
            <a:xfrm>
              <a:off x="3830" y="2783"/>
              <a:ext cx="1152" cy="84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93" name="Line 12"/>
            <p:cNvSpPr>
              <a:spLocks noChangeShapeType="1"/>
            </p:cNvSpPr>
            <p:nvPr/>
          </p:nvSpPr>
          <p:spPr bwMode="auto">
            <a:xfrm>
              <a:off x="2921" y="3636"/>
              <a:ext cx="251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94" name="Line 13"/>
            <p:cNvSpPr>
              <a:spLocks noChangeShapeType="1"/>
            </p:cNvSpPr>
            <p:nvPr/>
          </p:nvSpPr>
          <p:spPr bwMode="auto">
            <a:xfrm>
              <a:off x="2905" y="3224"/>
              <a:ext cx="179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95" name="Line 14"/>
            <p:cNvSpPr>
              <a:spLocks noChangeShapeType="1"/>
            </p:cNvSpPr>
            <p:nvPr/>
          </p:nvSpPr>
          <p:spPr bwMode="auto">
            <a:xfrm>
              <a:off x="4996" y="3630"/>
              <a:ext cx="402"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96" name="Line 15"/>
            <p:cNvSpPr>
              <a:spLocks noChangeShapeType="1"/>
            </p:cNvSpPr>
            <p:nvPr/>
          </p:nvSpPr>
          <p:spPr bwMode="auto">
            <a:xfrm>
              <a:off x="3011" y="2783"/>
              <a:ext cx="819"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97" name="Text Box 16"/>
            <p:cNvSpPr txBox="1">
              <a:spLocks noChangeArrowheads="1"/>
            </p:cNvSpPr>
            <p:nvPr/>
          </p:nvSpPr>
          <p:spPr bwMode="auto">
            <a:xfrm>
              <a:off x="2597" y="2672"/>
              <a:ext cx="396"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180</a:t>
              </a:r>
              <a:r>
                <a:rPr lang="en-GB" altLang="en-US" sz="1600">
                  <a:sym typeface="Symbol" pitchFamily="18" charset="2"/>
                </a:rPr>
                <a:t></a:t>
              </a:r>
            </a:p>
          </p:txBody>
        </p:sp>
        <p:sp>
          <p:nvSpPr>
            <p:cNvPr id="19498" name="Text Box 17"/>
            <p:cNvSpPr txBox="1">
              <a:spLocks noChangeArrowheads="1"/>
            </p:cNvSpPr>
            <p:nvPr/>
          </p:nvSpPr>
          <p:spPr bwMode="auto">
            <a:xfrm>
              <a:off x="2640" y="3528"/>
              <a:ext cx="396"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90</a:t>
              </a:r>
              <a:r>
                <a:rPr lang="en-GB" altLang="en-US" sz="1600">
                  <a:sym typeface="Symbol" pitchFamily="18" charset="2"/>
                </a:rPr>
                <a:t></a:t>
              </a:r>
            </a:p>
          </p:txBody>
        </p:sp>
        <p:sp>
          <p:nvSpPr>
            <p:cNvPr id="19499" name="Text Box 18"/>
            <p:cNvSpPr txBox="1">
              <a:spLocks noChangeArrowheads="1"/>
            </p:cNvSpPr>
            <p:nvPr/>
          </p:nvSpPr>
          <p:spPr bwMode="auto">
            <a:xfrm>
              <a:off x="2611" y="3124"/>
              <a:ext cx="396"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135</a:t>
              </a:r>
              <a:r>
                <a:rPr lang="en-GB" altLang="en-US" sz="1600">
                  <a:sym typeface="Symbol" pitchFamily="18" charset="2"/>
                </a:rPr>
                <a:t></a:t>
              </a:r>
            </a:p>
          </p:txBody>
        </p:sp>
        <p:sp>
          <p:nvSpPr>
            <p:cNvPr id="19500" name="Text Box 19"/>
            <p:cNvSpPr txBox="1">
              <a:spLocks noChangeArrowheads="1"/>
            </p:cNvSpPr>
            <p:nvPr/>
          </p:nvSpPr>
          <p:spPr bwMode="auto">
            <a:xfrm rot="2140493">
              <a:off x="4064" y="3081"/>
              <a:ext cx="11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-45</a:t>
              </a:r>
              <a:r>
                <a:rPr lang="en-GB" altLang="en-US" sz="1600">
                  <a:sym typeface="Symbol" pitchFamily="18" charset="2"/>
                </a:rPr>
                <a:t></a:t>
              </a:r>
              <a:r>
                <a:rPr lang="en-GB" altLang="en-US" sz="1600"/>
                <a:t>/decade</a:t>
              </a:r>
            </a:p>
          </p:txBody>
        </p:sp>
        <p:sp>
          <p:nvSpPr>
            <p:cNvPr id="19501" name="Line 20"/>
            <p:cNvSpPr>
              <a:spLocks noChangeShapeType="1"/>
            </p:cNvSpPr>
            <p:nvPr/>
          </p:nvSpPr>
          <p:spPr bwMode="auto">
            <a:xfrm>
              <a:off x="3842" y="2592"/>
              <a:ext cx="0" cy="117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9502" name="Line 21"/>
            <p:cNvSpPr>
              <a:spLocks noChangeShapeType="1"/>
            </p:cNvSpPr>
            <p:nvPr/>
          </p:nvSpPr>
          <p:spPr bwMode="auto">
            <a:xfrm>
              <a:off x="4985" y="2595"/>
              <a:ext cx="0" cy="117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9503" name="Text Box 22"/>
            <p:cNvSpPr txBox="1">
              <a:spLocks noChangeArrowheads="1"/>
            </p:cNvSpPr>
            <p:nvPr/>
          </p:nvSpPr>
          <p:spPr bwMode="auto">
            <a:xfrm>
              <a:off x="3628" y="2524"/>
              <a:ext cx="403"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f</a:t>
              </a:r>
              <a:r>
                <a:rPr lang="el-GR" altLang="en-US" sz="1600" baseline="-25000">
                  <a:cs typeface="Arial" charset="0"/>
                </a:rPr>
                <a:t>β</a:t>
              </a:r>
              <a:r>
                <a:rPr lang="en-GB" altLang="en-US" sz="1600"/>
                <a:t>/10</a:t>
              </a:r>
              <a:endParaRPr lang="en-GB" altLang="en-US" sz="1600" baseline="-25000"/>
            </a:p>
          </p:txBody>
        </p:sp>
        <p:sp>
          <p:nvSpPr>
            <p:cNvPr id="19504" name="Text Box 23"/>
            <p:cNvSpPr txBox="1">
              <a:spLocks noChangeArrowheads="1"/>
            </p:cNvSpPr>
            <p:nvPr/>
          </p:nvSpPr>
          <p:spPr bwMode="auto">
            <a:xfrm>
              <a:off x="4798" y="2514"/>
              <a:ext cx="403"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10f</a:t>
              </a:r>
              <a:r>
                <a:rPr lang="el-GR" altLang="en-US" sz="1600" baseline="-25000">
                  <a:cs typeface="Arial" charset="0"/>
                </a:rPr>
                <a:t>β</a:t>
              </a:r>
            </a:p>
          </p:txBody>
        </p:sp>
        <p:sp>
          <p:nvSpPr>
            <p:cNvPr id="19505" name="Arc 24"/>
            <p:cNvSpPr>
              <a:spLocks/>
            </p:cNvSpPr>
            <p:nvPr/>
          </p:nvSpPr>
          <p:spPr bwMode="auto">
            <a:xfrm>
              <a:off x="3553" y="2792"/>
              <a:ext cx="672" cy="499"/>
            </a:xfrm>
            <a:custGeom>
              <a:avLst/>
              <a:gdLst>
                <a:gd name="T0" fmla="*/ 0 w 18644"/>
                <a:gd name="T1" fmla="*/ 0 h 21600"/>
                <a:gd name="T2" fmla="*/ 0 w 18644"/>
                <a:gd name="T3" fmla="*/ 0 h 21600"/>
                <a:gd name="T4" fmla="*/ 0 w 18644"/>
                <a:gd name="T5" fmla="*/ 0 h 21600"/>
                <a:gd name="T6" fmla="*/ 0 60000 65536"/>
                <a:gd name="T7" fmla="*/ 0 60000 65536"/>
                <a:gd name="T8" fmla="*/ 0 60000 65536"/>
                <a:gd name="T9" fmla="*/ 0 w 18644"/>
                <a:gd name="T10" fmla="*/ 0 h 21600"/>
                <a:gd name="T11" fmla="*/ 18644 w 18644"/>
                <a:gd name="T12" fmla="*/ 21600 h 21600"/>
              </a:gdLst>
              <a:ahLst/>
              <a:cxnLst>
                <a:cxn ang="T6">
                  <a:pos x="T0" y="T1"/>
                </a:cxn>
                <a:cxn ang="T7">
                  <a:pos x="T2" y="T3"/>
                </a:cxn>
                <a:cxn ang="T8">
                  <a:pos x="T4" y="T5"/>
                </a:cxn>
              </a:cxnLst>
              <a:rect l="T9" t="T10" r="T11" b="T12"/>
              <a:pathLst>
                <a:path w="18644" h="21600" fill="none" extrusionOk="0">
                  <a:moveTo>
                    <a:pt x="-1" y="0"/>
                  </a:moveTo>
                  <a:cubicBezTo>
                    <a:pt x="7672" y="0"/>
                    <a:pt x="14769" y="4070"/>
                    <a:pt x="18643" y="10693"/>
                  </a:cubicBezTo>
                </a:path>
                <a:path w="18644" h="21600" stroke="0" extrusionOk="0">
                  <a:moveTo>
                    <a:pt x="-1" y="0"/>
                  </a:moveTo>
                  <a:cubicBezTo>
                    <a:pt x="7672" y="0"/>
                    <a:pt x="14769" y="4070"/>
                    <a:pt x="18643" y="10693"/>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06" name="Line 25"/>
            <p:cNvSpPr>
              <a:spLocks noChangeShapeType="1"/>
            </p:cNvSpPr>
            <p:nvPr/>
          </p:nvSpPr>
          <p:spPr bwMode="auto">
            <a:xfrm>
              <a:off x="4212" y="3019"/>
              <a:ext cx="382" cy="3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7" name="Arc 26"/>
            <p:cNvSpPr>
              <a:spLocks/>
            </p:cNvSpPr>
            <p:nvPr/>
          </p:nvSpPr>
          <p:spPr bwMode="auto">
            <a:xfrm flipH="1" flipV="1">
              <a:off x="4563" y="3109"/>
              <a:ext cx="672" cy="499"/>
            </a:xfrm>
            <a:custGeom>
              <a:avLst/>
              <a:gdLst>
                <a:gd name="T0" fmla="*/ 0 w 18644"/>
                <a:gd name="T1" fmla="*/ 0 h 21600"/>
                <a:gd name="T2" fmla="*/ 0 w 18644"/>
                <a:gd name="T3" fmla="*/ 0 h 21600"/>
                <a:gd name="T4" fmla="*/ 0 w 18644"/>
                <a:gd name="T5" fmla="*/ 0 h 21600"/>
                <a:gd name="T6" fmla="*/ 0 60000 65536"/>
                <a:gd name="T7" fmla="*/ 0 60000 65536"/>
                <a:gd name="T8" fmla="*/ 0 60000 65536"/>
                <a:gd name="T9" fmla="*/ 0 w 18644"/>
                <a:gd name="T10" fmla="*/ 0 h 21600"/>
                <a:gd name="T11" fmla="*/ 18644 w 18644"/>
                <a:gd name="T12" fmla="*/ 21600 h 21600"/>
              </a:gdLst>
              <a:ahLst/>
              <a:cxnLst>
                <a:cxn ang="T6">
                  <a:pos x="T0" y="T1"/>
                </a:cxn>
                <a:cxn ang="T7">
                  <a:pos x="T2" y="T3"/>
                </a:cxn>
                <a:cxn ang="T8">
                  <a:pos x="T4" y="T5"/>
                </a:cxn>
              </a:cxnLst>
              <a:rect l="T9" t="T10" r="T11" b="T12"/>
              <a:pathLst>
                <a:path w="18644" h="21600" fill="none" extrusionOk="0">
                  <a:moveTo>
                    <a:pt x="-1" y="0"/>
                  </a:moveTo>
                  <a:cubicBezTo>
                    <a:pt x="7672" y="0"/>
                    <a:pt x="14769" y="4070"/>
                    <a:pt x="18643" y="10693"/>
                  </a:cubicBezTo>
                </a:path>
                <a:path w="18644" h="21600" stroke="0" extrusionOk="0">
                  <a:moveTo>
                    <a:pt x="-1" y="0"/>
                  </a:moveTo>
                  <a:cubicBezTo>
                    <a:pt x="7672" y="0"/>
                    <a:pt x="14769" y="4070"/>
                    <a:pt x="18643" y="10693"/>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aphicFrame>
        <p:nvGraphicFramePr>
          <p:cNvPr id="19466" name="Object 27"/>
          <p:cNvGraphicFramePr>
            <a:graphicFrameLocks noChangeAspect="1"/>
          </p:cNvGraphicFramePr>
          <p:nvPr/>
        </p:nvGraphicFramePr>
        <p:xfrm>
          <a:off x="1068388" y="5267325"/>
          <a:ext cx="1855787" cy="788988"/>
        </p:xfrm>
        <a:graphic>
          <a:graphicData uri="http://schemas.openxmlformats.org/presentationml/2006/ole">
            <mc:AlternateContent xmlns:mc="http://schemas.openxmlformats.org/markup-compatibility/2006">
              <mc:Choice xmlns:v="urn:schemas-microsoft-com:vml" Requires="v">
                <p:oleObj spid="_x0000_s19580" name="Equation" r:id="rId4" imgW="1193800" imgH="508000" progId="Equation.3">
                  <p:embed/>
                </p:oleObj>
              </mc:Choice>
              <mc:Fallback>
                <p:oleObj name="Equation" r:id="rId4" imgW="1193800" imgH="508000" progId="Equation.3">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8388" y="5267325"/>
                        <a:ext cx="1855787"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7" name="Text Box 28"/>
          <p:cNvSpPr txBox="1">
            <a:spLocks noChangeArrowheads="1"/>
          </p:cNvSpPr>
          <p:nvPr/>
        </p:nvSpPr>
        <p:spPr bwMode="auto">
          <a:xfrm>
            <a:off x="446088" y="3168650"/>
            <a:ext cx="3733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The frequency response is therefore a standard single lag response starting at 180</a:t>
            </a:r>
            <a:r>
              <a:rPr lang="en-GB" altLang="en-US" sz="1600">
                <a:sym typeface="Symbol" pitchFamily="18" charset="2"/>
              </a:rPr>
              <a:t> instead of the usual 0</a:t>
            </a:r>
          </a:p>
        </p:txBody>
      </p:sp>
      <p:sp>
        <p:nvSpPr>
          <p:cNvPr id="19468" name="Text Box 29"/>
          <p:cNvSpPr txBox="1">
            <a:spLocks noChangeArrowheads="1"/>
          </p:cNvSpPr>
          <p:nvPr/>
        </p:nvSpPr>
        <p:spPr bwMode="auto">
          <a:xfrm>
            <a:off x="428625" y="4845050"/>
            <a:ext cx="3314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sym typeface="Symbol" pitchFamily="18" charset="2"/>
              </a:rPr>
              <a:t>The phase (in radians) is given by:</a:t>
            </a:r>
            <a:endParaRPr lang="en-GB" altLang="en-US" sz="1600"/>
          </a:p>
        </p:txBody>
      </p:sp>
      <p:grpSp>
        <p:nvGrpSpPr>
          <p:cNvPr id="19469" name="Group 30"/>
          <p:cNvGrpSpPr>
            <a:grpSpLocks/>
          </p:cNvGrpSpPr>
          <p:nvPr/>
        </p:nvGrpSpPr>
        <p:grpSpPr bwMode="auto">
          <a:xfrm>
            <a:off x="4122738" y="1244600"/>
            <a:ext cx="4525962" cy="2890838"/>
            <a:chOff x="2597" y="784"/>
            <a:chExt cx="2851" cy="1821"/>
          </a:xfrm>
        </p:grpSpPr>
        <p:sp>
          <p:nvSpPr>
            <p:cNvPr id="19474" name="Line 31"/>
            <p:cNvSpPr>
              <a:spLocks noChangeShapeType="1"/>
            </p:cNvSpPr>
            <p:nvPr/>
          </p:nvSpPr>
          <p:spPr bwMode="auto">
            <a:xfrm>
              <a:off x="2984" y="2228"/>
              <a:ext cx="24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5" name="Line 32"/>
            <p:cNvSpPr>
              <a:spLocks noChangeShapeType="1"/>
            </p:cNvSpPr>
            <p:nvPr/>
          </p:nvSpPr>
          <p:spPr bwMode="auto">
            <a:xfrm flipV="1">
              <a:off x="3095" y="1027"/>
              <a:ext cx="0" cy="13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9476" name="Group 33"/>
            <p:cNvGrpSpPr>
              <a:grpSpLocks/>
            </p:cNvGrpSpPr>
            <p:nvPr/>
          </p:nvGrpSpPr>
          <p:grpSpPr bwMode="auto">
            <a:xfrm>
              <a:off x="3012" y="1367"/>
              <a:ext cx="2387" cy="971"/>
              <a:chOff x="3012" y="1367"/>
              <a:chExt cx="2387" cy="971"/>
            </a:xfrm>
          </p:grpSpPr>
          <p:sp>
            <p:nvSpPr>
              <p:cNvPr id="19487" name="Line 34"/>
              <p:cNvSpPr>
                <a:spLocks noChangeShapeType="1"/>
              </p:cNvSpPr>
              <p:nvPr/>
            </p:nvSpPr>
            <p:spPr bwMode="auto">
              <a:xfrm>
                <a:off x="3012" y="1367"/>
                <a:ext cx="12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8" name="Line 35"/>
              <p:cNvSpPr>
                <a:spLocks noChangeShapeType="1"/>
              </p:cNvSpPr>
              <p:nvPr/>
            </p:nvSpPr>
            <p:spPr bwMode="auto">
              <a:xfrm>
                <a:off x="4539" y="1478"/>
                <a:ext cx="860" cy="86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9" name="Arc 36"/>
              <p:cNvSpPr>
                <a:spLocks/>
              </p:cNvSpPr>
              <p:nvPr/>
            </p:nvSpPr>
            <p:spPr bwMode="auto">
              <a:xfrm>
                <a:off x="4247" y="1367"/>
                <a:ext cx="291" cy="264"/>
              </a:xfrm>
              <a:custGeom>
                <a:avLst/>
                <a:gdLst>
                  <a:gd name="T0" fmla="*/ 0 w 17789"/>
                  <a:gd name="T1" fmla="*/ 0 h 21600"/>
                  <a:gd name="T2" fmla="*/ 0 w 17789"/>
                  <a:gd name="T3" fmla="*/ 0 h 21600"/>
                  <a:gd name="T4" fmla="*/ 0 w 17789"/>
                  <a:gd name="T5" fmla="*/ 0 h 21600"/>
                  <a:gd name="T6" fmla="*/ 0 60000 65536"/>
                  <a:gd name="T7" fmla="*/ 0 60000 65536"/>
                  <a:gd name="T8" fmla="*/ 0 60000 65536"/>
                  <a:gd name="T9" fmla="*/ 0 w 17789"/>
                  <a:gd name="T10" fmla="*/ 0 h 21600"/>
                  <a:gd name="T11" fmla="*/ 17789 w 17789"/>
                  <a:gd name="T12" fmla="*/ 21600 h 21600"/>
                </a:gdLst>
                <a:ahLst/>
                <a:cxnLst>
                  <a:cxn ang="T6">
                    <a:pos x="T0" y="T1"/>
                  </a:cxn>
                  <a:cxn ang="T7">
                    <a:pos x="T2" y="T3"/>
                  </a:cxn>
                  <a:cxn ang="T8">
                    <a:pos x="T4" y="T5"/>
                  </a:cxn>
                </a:cxnLst>
                <a:rect l="T9" t="T10" r="T11" b="T12"/>
                <a:pathLst>
                  <a:path w="17789" h="21600" fill="none" extrusionOk="0">
                    <a:moveTo>
                      <a:pt x="-1" y="0"/>
                    </a:moveTo>
                    <a:cubicBezTo>
                      <a:pt x="7106" y="0"/>
                      <a:pt x="13757" y="3495"/>
                      <a:pt x="17788" y="9347"/>
                    </a:cubicBezTo>
                  </a:path>
                  <a:path w="17789" h="21600" stroke="0" extrusionOk="0">
                    <a:moveTo>
                      <a:pt x="-1" y="0"/>
                    </a:moveTo>
                    <a:cubicBezTo>
                      <a:pt x="7106" y="0"/>
                      <a:pt x="13757" y="3495"/>
                      <a:pt x="17788" y="9347"/>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9477" name="Text Box 37"/>
            <p:cNvSpPr txBox="1">
              <a:spLocks noChangeArrowheads="1"/>
            </p:cNvSpPr>
            <p:nvPr/>
          </p:nvSpPr>
          <p:spPr bwMode="auto">
            <a:xfrm>
              <a:off x="2651" y="784"/>
              <a:ext cx="9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20log</a:t>
              </a:r>
              <a:r>
                <a:rPr lang="en-GB" altLang="en-US" sz="1600" baseline="-25000"/>
                <a:t>10</a:t>
              </a:r>
              <a:r>
                <a:rPr lang="en-GB" altLang="en-US" sz="1600"/>
                <a:t> (A</a:t>
              </a:r>
              <a:r>
                <a:rPr lang="en-GB" altLang="en-US" sz="1600" baseline="-25000"/>
                <a:t>i</a:t>
              </a:r>
              <a:r>
                <a:rPr lang="en-GB" altLang="en-US" sz="1600"/>
                <a:t>)</a:t>
              </a:r>
            </a:p>
          </p:txBody>
        </p:sp>
        <p:sp>
          <p:nvSpPr>
            <p:cNvPr id="19478" name="Text Box 38"/>
            <p:cNvSpPr txBox="1">
              <a:spLocks noChangeArrowheads="1"/>
            </p:cNvSpPr>
            <p:nvPr/>
          </p:nvSpPr>
          <p:spPr bwMode="auto">
            <a:xfrm>
              <a:off x="2597" y="1048"/>
              <a:ext cx="57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 dB )</a:t>
              </a:r>
            </a:p>
          </p:txBody>
        </p:sp>
        <p:sp>
          <p:nvSpPr>
            <p:cNvPr id="19479" name="Line 39"/>
            <p:cNvSpPr>
              <a:spLocks noChangeShapeType="1"/>
            </p:cNvSpPr>
            <p:nvPr/>
          </p:nvSpPr>
          <p:spPr bwMode="auto">
            <a:xfrm>
              <a:off x="4136" y="1360"/>
              <a:ext cx="951"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80" name="Line 40"/>
            <p:cNvSpPr>
              <a:spLocks noChangeShapeType="1"/>
            </p:cNvSpPr>
            <p:nvPr/>
          </p:nvSpPr>
          <p:spPr bwMode="auto">
            <a:xfrm flipH="1" flipV="1">
              <a:off x="4123" y="1055"/>
              <a:ext cx="534" cy="53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81" name="Text Box 41"/>
            <p:cNvSpPr txBox="1">
              <a:spLocks noChangeArrowheads="1"/>
            </p:cNvSpPr>
            <p:nvPr/>
          </p:nvSpPr>
          <p:spPr bwMode="auto">
            <a:xfrm rot="2732059">
              <a:off x="4552" y="1723"/>
              <a:ext cx="11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-20dB/decade</a:t>
              </a:r>
            </a:p>
          </p:txBody>
        </p:sp>
        <p:sp>
          <p:nvSpPr>
            <p:cNvPr id="19482" name="Text Box 42"/>
            <p:cNvSpPr txBox="1">
              <a:spLocks noChangeArrowheads="1"/>
            </p:cNvSpPr>
            <p:nvPr/>
          </p:nvSpPr>
          <p:spPr bwMode="auto">
            <a:xfrm>
              <a:off x="2789" y="1266"/>
              <a:ext cx="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l-GR" altLang="en-US" sz="1600">
                  <a:cs typeface="Arial" charset="0"/>
                </a:rPr>
                <a:t>β</a:t>
              </a:r>
              <a:endParaRPr lang="en-GB" altLang="en-US" sz="1600"/>
            </a:p>
          </p:txBody>
        </p:sp>
        <p:sp>
          <p:nvSpPr>
            <p:cNvPr id="19483" name="Text Box 43"/>
            <p:cNvSpPr txBox="1">
              <a:spLocks noChangeArrowheads="1"/>
            </p:cNvSpPr>
            <p:nvPr/>
          </p:nvSpPr>
          <p:spPr bwMode="auto">
            <a:xfrm>
              <a:off x="4304" y="2374"/>
              <a:ext cx="257"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b="1"/>
                <a:t>f</a:t>
              </a:r>
              <a:r>
                <a:rPr lang="el-GR" altLang="en-US" sz="1800" b="1" baseline="-25000">
                  <a:cs typeface="Arial" charset="0"/>
                </a:rPr>
                <a:t>β</a:t>
              </a:r>
            </a:p>
          </p:txBody>
        </p:sp>
        <p:sp>
          <p:nvSpPr>
            <p:cNvPr id="19484" name="Text Box 44"/>
            <p:cNvSpPr txBox="1">
              <a:spLocks noChangeArrowheads="1"/>
            </p:cNvSpPr>
            <p:nvPr/>
          </p:nvSpPr>
          <p:spPr bwMode="auto">
            <a:xfrm>
              <a:off x="2784" y="2131"/>
              <a:ext cx="2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0</a:t>
              </a:r>
            </a:p>
          </p:txBody>
        </p:sp>
        <p:sp>
          <p:nvSpPr>
            <p:cNvPr id="19485" name="Line 45"/>
            <p:cNvSpPr>
              <a:spLocks noChangeShapeType="1"/>
            </p:cNvSpPr>
            <p:nvPr/>
          </p:nvSpPr>
          <p:spPr bwMode="auto">
            <a:xfrm>
              <a:off x="5295" y="2158"/>
              <a:ext cx="0" cy="24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86" name="Text Box 46"/>
            <p:cNvSpPr txBox="1">
              <a:spLocks noChangeArrowheads="1"/>
            </p:cNvSpPr>
            <p:nvPr/>
          </p:nvSpPr>
          <p:spPr bwMode="auto">
            <a:xfrm>
              <a:off x="5190" y="2295"/>
              <a:ext cx="257"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b="1"/>
                <a:t>f</a:t>
              </a:r>
              <a:r>
                <a:rPr lang="en-GB" altLang="en-US" sz="1800" b="1" baseline="-25000"/>
                <a:t>T</a:t>
              </a:r>
            </a:p>
          </p:txBody>
        </p:sp>
      </p:grpSp>
      <p:graphicFrame>
        <p:nvGraphicFramePr>
          <p:cNvPr id="19470" name="Object 47"/>
          <p:cNvGraphicFramePr>
            <a:graphicFrameLocks noChangeAspect="1"/>
          </p:cNvGraphicFramePr>
          <p:nvPr/>
        </p:nvGraphicFramePr>
        <p:xfrm>
          <a:off x="738188" y="1422400"/>
          <a:ext cx="2136775" cy="739775"/>
        </p:xfrm>
        <a:graphic>
          <a:graphicData uri="http://schemas.openxmlformats.org/presentationml/2006/ole">
            <mc:AlternateContent xmlns:mc="http://schemas.openxmlformats.org/markup-compatibility/2006">
              <mc:Choice xmlns:v="urn:schemas-microsoft-com:vml" Requires="v">
                <p:oleObj spid="_x0000_s19581" name="Equation" r:id="rId6" imgW="1473200" imgH="508000" progId="Equation.3">
                  <p:embed/>
                </p:oleObj>
              </mc:Choice>
              <mc:Fallback>
                <p:oleObj name="Equation" r:id="rId6" imgW="1473200" imgH="508000" progId="Equation.3">
                  <p:embed/>
                  <p:pic>
                    <p:nvPicPr>
                      <p:cNvPr id="0" name="Object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8188" y="1422400"/>
                        <a:ext cx="213677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1" name="Text Box 48"/>
          <p:cNvSpPr txBox="1">
            <a:spLocks noChangeArrowheads="1"/>
          </p:cNvSpPr>
          <p:nvPr/>
        </p:nvSpPr>
        <p:spPr bwMode="auto">
          <a:xfrm>
            <a:off x="682625" y="2511425"/>
            <a:ext cx="958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where</a:t>
            </a:r>
          </a:p>
        </p:txBody>
      </p:sp>
      <p:graphicFrame>
        <p:nvGraphicFramePr>
          <p:cNvPr id="19472" name="Object 49"/>
          <p:cNvGraphicFramePr>
            <a:graphicFrameLocks noChangeAspect="1"/>
          </p:cNvGraphicFramePr>
          <p:nvPr/>
        </p:nvGraphicFramePr>
        <p:xfrm>
          <a:off x="1565275" y="2398713"/>
          <a:ext cx="1839913" cy="647700"/>
        </p:xfrm>
        <a:graphic>
          <a:graphicData uri="http://schemas.openxmlformats.org/presentationml/2006/ole">
            <mc:AlternateContent xmlns:mc="http://schemas.openxmlformats.org/markup-compatibility/2006">
              <mc:Choice xmlns:v="urn:schemas-microsoft-com:vml" Requires="v">
                <p:oleObj spid="_x0000_s19582" name="Equation" r:id="rId8" imgW="1269449" imgH="444307" progId="Equation.3">
                  <p:embed/>
                </p:oleObj>
              </mc:Choice>
              <mc:Fallback>
                <p:oleObj name="Equation" r:id="rId8" imgW="1269449" imgH="444307" progId="Equation.3">
                  <p:embed/>
                  <p:pic>
                    <p:nvPicPr>
                      <p:cNvPr id="0" name="Object 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65275" y="2398713"/>
                        <a:ext cx="18399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3" name="Text Box 50"/>
          <p:cNvSpPr txBox="1">
            <a:spLocks noChangeArrowheads="1"/>
          </p:cNvSpPr>
          <p:nvPr/>
        </p:nvSpPr>
        <p:spPr bwMode="auto">
          <a:xfrm>
            <a:off x="474663" y="4122738"/>
            <a:ext cx="35353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 common practice is to show the response on </a:t>
            </a:r>
            <a:r>
              <a:rPr lang="en-GB" altLang="en-US" sz="1600" u="sng"/>
              <a:t>Bode plots</a:t>
            </a:r>
            <a:r>
              <a:rPr lang="en-GB" altLang="en-US" sz="160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DAC8EAAD-1006-48C5-B7A5-75E6B9AE6BF5}" type="slidenum">
              <a:rPr lang="en-GB" altLang="en-US" sz="1200" smtClean="0">
                <a:latin typeface="Garamond" pitchFamily="18" charset="0"/>
              </a:rPr>
              <a:pPr eaLnBrk="1" hangingPunct="1">
                <a:spcBef>
                  <a:spcPct val="0"/>
                </a:spcBef>
                <a:buClrTx/>
                <a:buSzTx/>
                <a:buFontTx/>
                <a:buNone/>
              </a:pPr>
              <a:t>23</a:t>
            </a:fld>
            <a:endParaRPr lang="en-GB" altLang="en-US" sz="1200" smtClean="0">
              <a:latin typeface="Garamond" pitchFamily="18" charset="0"/>
            </a:endParaRPr>
          </a:p>
        </p:txBody>
      </p:sp>
      <p:sp>
        <p:nvSpPr>
          <p:cNvPr id="20483"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20484"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0485"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0486" name="Text Box 5"/>
          <p:cNvSpPr txBox="1">
            <a:spLocks noChangeArrowheads="1"/>
          </p:cNvSpPr>
          <p:nvPr/>
        </p:nvSpPr>
        <p:spPr bwMode="auto">
          <a:xfrm>
            <a:off x="373063" y="868363"/>
            <a:ext cx="4703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b="1" u="sng"/>
              <a:t>The definition of the ‘Transition frequency’, f</a:t>
            </a:r>
            <a:r>
              <a:rPr lang="en-GB" altLang="en-US" sz="1600" b="1" u="sng" baseline="-25000"/>
              <a:t>T</a:t>
            </a:r>
          </a:p>
        </p:txBody>
      </p:sp>
      <p:sp>
        <p:nvSpPr>
          <p:cNvPr id="20487" name="Rectangle 6"/>
          <p:cNvSpPr>
            <a:spLocks noChangeArrowheads="1"/>
          </p:cNvSpPr>
          <p:nvPr/>
        </p:nvSpPr>
        <p:spPr bwMode="auto">
          <a:xfrm>
            <a:off x="0" y="715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0488" name="Line 7"/>
          <p:cNvSpPr>
            <a:spLocks noChangeShapeType="1"/>
          </p:cNvSpPr>
          <p:nvPr/>
        </p:nvSpPr>
        <p:spPr bwMode="auto">
          <a:xfrm>
            <a:off x="7007225" y="1884363"/>
            <a:ext cx="0" cy="41195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89" name="Group 8"/>
          <p:cNvGrpSpPr>
            <a:grpSpLocks/>
          </p:cNvGrpSpPr>
          <p:nvPr/>
        </p:nvGrpSpPr>
        <p:grpSpPr bwMode="auto">
          <a:xfrm>
            <a:off x="4122738" y="3970338"/>
            <a:ext cx="4513262" cy="2181225"/>
            <a:chOff x="2597" y="2501"/>
            <a:chExt cx="2843" cy="1374"/>
          </a:xfrm>
        </p:grpSpPr>
        <p:sp>
          <p:nvSpPr>
            <p:cNvPr id="20511" name="Line 9"/>
            <p:cNvSpPr>
              <a:spLocks noChangeShapeType="1"/>
            </p:cNvSpPr>
            <p:nvPr/>
          </p:nvSpPr>
          <p:spPr bwMode="auto">
            <a:xfrm>
              <a:off x="2898" y="2778"/>
              <a:ext cx="24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12" name="Line 10"/>
            <p:cNvSpPr>
              <a:spLocks noChangeShapeType="1"/>
            </p:cNvSpPr>
            <p:nvPr/>
          </p:nvSpPr>
          <p:spPr bwMode="auto">
            <a:xfrm flipV="1">
              <a:off x="3093" y="2501"/>
              <a:ext cx="0" cy="13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13" name="Line 11"/>
            <p:cNvSpPr>
              <a:spLocks noChangeShapeType="1"/>
            </p:cNvSpPr>
            <p:nvPr/>
          </p:nvSpPr>
          <p:spPr bwMode="auto">
            <a:xfrm>
              <a:off x="3830" y="2783"/>
              <a:ext cx="1152" cy="84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14" name="Line 12"/>
            <p:cNvSpPr>
              <a:spLocks noChangeShapeType="1"/>
            </p:cNvSpPr>
            <p:nvPr/>
          </p:nvSpPr>
          <p:spPr bwMode="auto">
            <a:xfrm>
              <a:off x="2921" y="3636"/>
              <a:ext cx="251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15" name="Line 13"/>
            <p:cNvSpPr>
              <a:spLocks noChangeShapeType="1"/>
            </p:cNvSpPr>
            <p:nvPr/>
          </p:nvSpPr>
          <p:spPr bwMode="auto">
            <a:xfrm>
              <a:off x="2905" y="3224"/>
              <a:ext cx="179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16" name="Line 14"/>
            <p:cNvSpPr>
              <a:spLocks noChangeShapeType="1"/>
            </p:cNvSpPr>
            <p:nvPr/>
          </p:nvSpPr>
          <p:spPr bwMode="auto">
            <a:xfrm>
              <a:off x="4996" y="3630"/>
              <a:ext cx="402"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17" name="Line 15"/>
            <p:cNvSpPr>
              <a:spLocks noChangeShapeType="1"/>
            </p:cNvSpPr>
            <p:nvPr/>
          </p:nvSpPr>
          <p:spPr bwMode="auto">
            <a:xfrm>
              <a:off x="3011" y="2783"/>
              <a:ext cx="819"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18" name="Text Box 16"/>
            <p:cNvSpPr txBox="1">
              <a:spLocks noChangeArrowheads="1"/>
            </p:cNvSpPr>
            <p:nvPr/>
          </p:nvSpPr>
          <p:spPr bwMode="auto">
            <a:xfrm>
              <a:off x="2597" y="2672"/>
              <a:ext cx="396"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180</a:t>
              </a:r>
              <a:r>
                <a:rPr lang="en-GB" altLang="en-US" sz="1600">
                  <a:sym typeface="Symbol" pitchFamily="18" charset="2"/>
                </a:rPr>
                <a:t></a:t>
              </a:r>
            </a:p>
          </p:txBody>
        </p:sp>
        <p:sp>
          <p:nvSpPr>
            <p:cNvPr id="20519" name="Text Box 17"/>
            <p:cNvSpPr txBox="1">
              <a:spLocks noChangeArrowheads="1"/>
            </p:cNvSpPr>
            <p:nvPr/>
          </p:nvSpPr>
          <p:spPr bwMode="auto">
            <a:xfrm>
              <a:off x="2640" y="3528"/>
              <a:ext cx="396"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90</a:t>
              </a:r>
              <a:r>
                <a:rPr lang="en-GB" altLang="en-US" sz="1600">
                  <a:sym typeface="Symbol" pitchFamily="18" charset="2"/>
                </a:rPr>
                <a:t></a:t>
              </a:r>
            </a:p>
          </p:txBody>
        </p:sp>
        <p:sp>
          <p:nvSpPr>
            <p:cNvPr id="20520" name="Text Box 18"/>
            <p:cNvSpPr txBox="1">
              <a:spLocks noChangeArrowheads="1"/>
            </p:cNvSpPr>
            <p:nvPr/>
          </p:nvSpPr>
          <p:spPr bwMode="auto">
            <a:xfrm>
              <a:off x="2611" y="3124"/>
              <a:ext cx="396"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135</a:t>
              </a:r>
              <a:r>
                <a:rPr lang="en-GB" altLang="en-US" sz="1600">
                  <a:sym typeface="Symbol" pitchFamily="18" charset="2"/>
                </a:rPr>
                <a:t></a:t>
              </a:r>
            </a:p>
          </p:txBody>
        </p:sp>
        <p:sp>
          <p:nvSpPr>
            <p:cNvPr id="20521" name="Text Box 19"/>
            <p:cNvSpPr txBox="1">
              <a:spLocks noChangeArrowheads="1"/>
            </p:cNvSpPr>
            <p:nvPr/>
          </p:nvSpPr>
          <p:spPr bwMode="auto">
            <a:xfrm rot="2140493">
              <a:off x="4064" y="3081"/>
              <a:ext cx="11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-45</a:t>
              </a:r>
              <a:r>
                <a:rPr lang="en-GB" altLang="en-US" sz="1600">
                  <a:sym typeface="Symbol" pitchFamily="18" charset="2"/>
                </a:rPr>
                <a:t></a:t>
              </a:r>
              <a:r>
                <a:rPr lang="en-GB" altLang="en-US" sz="1600"/>
                <a:t>/decade</a:t>
              </a:r>
            </a:p>
          </p:txBody>
        </p:sp>
        <p:sp>
          <p:nvSpPr>
            <p:cNvPr id="20522" name="Line 20"/>
            <p:cNvSpPr>
              <a:spLocks noChangeShapeType="1"/>
            </p:cNvSpPr>
            <p:nvPr/>
          </p:nvSpPr>
          <p:spPr bwMode="auto">
            <a:xfrm>
              <a:off x="3842" y="2592"/>
              <a:ext cx="0" cy="117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23" name="Line 21"/>
            <p:cNvSpPr>
              <a:spLocks noChangeShapeType="1"/>
            </p:cNvSpPr>
            <p:nvPr/>
          </p:nvSpPr>
          <p:spPr bwMode="auto">
            <a:xfrm>
              <a:off x="4985" y="2595"/>
              <a:ext cx="0" cy="117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24" name="Text Box 22"/>
            <p:cNvSpPr txBox="1">
              <a:spLocks noChangeArrowheads="1"/>
            </p:cNvSpPr>
            <p:nvPr/>
          </p:nvSpPr>
          <p:spPr bwMode="auto">
            <a:xfrm>
              <a:off x="3628" y="2524"/>
              <a:ext cx="403"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f</a:t>
              </a:r>
              <a:r>
                <a:rPr lang="el-GR" altLang="en-US" sz="1600" baseline="-25000">
                  <a:cs typeface="Arial" charset="0"/>
                </a:rPr>
                <a:t>β</a:t>
              </a:r>
              <a:r>
                <a:rPr lang="en-GB" altLang="en-US" sz="1600"/>
                <a:t>/10</a:t>
              </a:r>
              <a:endParaRPr lang="en-GB" altLang="en-US" sz="1600" baseline="-25000"/>
            </a:p>
          </p:txBody>
        </p:sp>
        <p:sp>
          <p:nvSpPr>
            <p:cNvPr id="20525" name="Text Box 23"/>
            <p:cNvSpPr txBox="1">
              <a:spLocks noChangeArrowheads="1"/>
            </p:cNvSpPr>
            <p:nvPr/>
          </p:nvSpPr>
          <p:spPr bwMode="auto">
            <a:xfrm>
              <a:off x="4798" y="2514"/>
              <a:ext cx="403"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10f</a:t>
              </a:r>
              <a:r>
                <a:rPr lang="el-GR" altLang="en-US" sz="1600" baseline="-25000">
                  <a:cs typeface="Arial" charset="0"/>
                </a:rPr>
                <a:t>β</a:t>
              </a:r>
            </a:p>
          </p:txBody>
        </p:sp>
        <p:sp>
          <p:nvSpPr>
            <p:cNvPr id="20526" name="Arc 24"/>
            <p:cNvSpPr>
              <a:spLocks/>
            </p:cNvSpPr>
            <p:nvPr/>
          </p:nvSpPr>
          <p:spPr bwMode="auto">
            <a:xfrm>
              <a:off x="3553" y="2792"/>
              <a:ext cx="672" cy="499"/>
            </a:xfrm>
            <a:custGeom>
              <a:avLst/>
              <a:gdLst>
                <a:gd name="T0" fmla="*/ 0 w 18644"/>
                <a:gd name="T1" fmla="*/ 0 h 21600"/>
                <a:gd name="T2" fmla="*/ 0 w 18644"/>
                <a:gd name="T3" fmla="*/ 0 h 21600"/>
                <a:gd name="T4" fmla="*/ 0 w 18644"/>
                <a:gd name="T5" fmla="*/ 0 h 21600"/>
                <a:gd name="T6" fmla="*/ 0 60000 65536"/>
                <a:gd name="T7" fmla="*/ 0 60000 65536"/>
                <a:gd name="T8" fmla="*/ 0 60000 65536"/>
                <a:gd name="T9" fmla="*/ 0 w 18644"/>
                <a:gd name="T10" fmla="*/ 0 h 21600"/>
                <a:gd name="T11" fmla="*/ 18644 w 18644"/>
                <a:gd name="T12" fmla="*/ 21600 h 21600"/>
              </a:gdLst>
              <a:ahLst/>
              <a:cxnLst>
                <a:cxn ang="T6">
                  <a:pos x="T0" y="T1"/>
                </a:cxn>
                <a:cxn ang="T7">
                  <a:pos x="T2" y="T3"/>
                </a:cxn>
                <a:cxn ang="T8">
                  <a:pos x="T4" y="T5"/>
                </a:cxn>
              </a:cxnLst>
              <a:rect l="T9" t="T10" r="T11" b="T12"/>
              <a:pathLst>
                <a:path w="18644" h="21600" fill="none" extrusionOk="0">
                  <a:moveTo>
                    <a:pt x="-1" y="0"/>
                  </a:moveTo>
                  <a:cubicBezTo>
                    <a:pt x="7672" y="0"/>
                    <a:pt x="14769" y="4070"/>
                    <a:pt x="18643" y="10693"/>
                  </a:cubicBezTo>
                </a:path>
                <a:path w="18644" h="21600" stroke="0" extrusionOk="0">
                  <a:moveTo>
                    <a:pt x="-1" y="0"/>
                  </a:moveTo>
                  <a:cubicBezTo>
                    <a:pt x="7672" y="0"/>
                    <a:pt x="14769" y="4070"/>
                    <a:pt x="18643" y="10693"/>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27" name="Line 25"/>
            <p:cNvSpPr>
              <a:spLocks noChangeShapeType="1"/>
            </p:cNvSpPr>
            <p:nvPr/>
          </p:nvSpPr>
          <p:spPr bwMode="auto">
            <a:xfrm>
              <a:off x="4212" y="3019"/>
              <a:ext cx="382" cy="3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8" name="Arc 26"/>
            <p:cNvSpPr>
              <a:spLocks/>
            </p:cNvSpPr>
            <p:nvPr/>
          </p:nvSpPr>
          <p:spPr bwMode="auto">
            <a:xfrm flipH="1" flipV="1">
              <a:off x="4563" y="3109"/>
              <a:ext cx="672" cy="499"/>
            </a:xfrm>
            <a:custGeom>
              <a:avLst/>
              <a:gdLst>
                <a:gd name="T0" fmla="*/ 0 w 18644"/>
                <a:gd name="T1" fmla="*/ 0 h 21600"/>
                <a:gd name="T2" fmla="*/ 0 w 18644"/>
                <a:gd name="T3" fmla="*/ 0 h 21600"/>
                <a:gd name="T4" fmla="*/ 0 w 18644"/>
                <a:gd name="T5" fmla="*/ 0 h 21600"/>
                <a:gd name="T6" fmla="*/ 0 60000 65536"/>
                <a:gd name="T7" fmla="*/ 0 60000 65536"/>
                <a:gd name="T8" fmla="*/ 0 60000 65536"/>
                <a:gd name="T9" fmla="*/ 0 w 18644"/>
                <a:gd name="T10" fmla="*/ 0 h 21600"/>
                <a:gd name="T11" fmla="*/ 18644 w 18644"/>
                <a:gd name="T12" fmla="*/ 21600 h 21600"/>
              </a:gdLst>
              <a:ahLst/>
              <a:cxnLst>
                <a:cxn ang="T6">
                  <a:pos x="T0" y="T1"/>
                </a:cxn>
                <a:cxn ang="T7">
                  <a:pos x="T2" y="T3"/>
                </a:cxn>
                <a:cxn ang="T8">
                  <a:pos x="T4" y="T5"/>
                </a:cxn>
              </a:cxnLst>
              <a:rect l="T9" t="T10" r="T11" b="T12"/>
              <a:pathLst>
                <a:path w="18644" h="21600" fill="none" extrusionOk="0">
                  <a:moveTo>
                    <a:pt x="-1" y="0"/>
                  </a:moveTo>
                  <a:cubicBezTo>
                    <a:pt x="7672" y="0"/>
                    <a:pt x="14769" y="4070"/>
                    <a:pt x="18643" y="10693"/>
                  </a:cubicBezTo>
                </a:path>
                <a:path w="18644" h="21600" stroke="0" extrusionOk="0">
                  <a:moveTo>
                    <a:pt x="-1" y="0"/>
                  </a:moveTo>
                  <a:cubicBezTo>
                    <a:pt x="7672" y="0"/>
                    <a:pt x="14769" y="4070"/>
                    <a:pt x="18643" y="10693"/>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0490" name="Text Box 27"/>
          <p:cNvSpPr txBox="1">
            <a:spLocks noChangeArrowheads="1"/>
          </p:cNvSpPr>
          <p:nvPr/>
        </p:nvSpPr>
        <p:spPr bwMode="auto">
          <a:xfrm>
            <a:off x="468313" y="1504950"/>
            <a:ext cx="3413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The frequency f</a:t>
            </a:r>
            <a:r>
              <a:rPr lang="en-GB" altLang="en-US" sz="1600" baseline="-25000"/>
              <a:t>T</a:t>
            </a:r>
            <a:r>
              <a:rPr lang="en-GB" altLang="en-US" sz="1600"/>
              <a:t> is defined to be the frequency at which the </a:t>
            </a:r>
            <a:r>
              <a:rPr lang="en-GB" altLang="en-US" sz="1600" i="1"/>
              <a:t>current gain</a:t>
            </a:r>
            <a:r>
              <a:rPr lang="en-GB" altLang="en-US" sz="1600"/>
              <a:t> falls to 1 (=0dB)</a:t>
            </a:r>
          </a:p>
        </p:txBody>
      </p:sp>
      <p:sp>
        <p:nvSpPr>
          <p:cNvPr id="20491" name="Text Box 28"/>
          <p:cNvSpPr txBox="1">
            <a:spLocks noChangeArrowheads="1"/>
          </p:cNvSpPr>
          <p:nvPr/>
        </p:nvSpPr>
        <p:spPr bwMode="auto">
          <a:xfrm>
            <a:off x="493713" y="4306888"/>
            <a:ext cx="35147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sym typeface="Symbol" pitchFamily="18" charset="2"/>
              </a:rPr>
              <a:t>Note the 90 phase shift implied by ‘1/ j’, so f</a:t>
            </a:r>
            <a:r>
              <a:rPr lang="en-GB" altLang="en-US" sz="1600" baseline="-25000">
                <a:sym typeface="Symbol" pitchFamily="18" charset="2"/>
              </a:rPr>
              <a:t>T</a:t>
            </a:r>
            <a:r>
              <a:rPr lang="en-GB" altLang="en-US" sz="1600">
                <a:sym typeface="Symbol" pitchFamily="18" charset="2"/>
              </a:rPr>
              <a:t> &gt;10f</a:t>
            </a:r>
            <a:r>
              <a:rPr lang="el-GR" altLang="en-US" sz="1600" baseline="-25000">
                <a:cs typeface="Arial" charset="0"/>
                <a:sym typeface="Symbol" pitchFamily="18" charset="2"/>
              </a:rPr>
              <a:t>β</a:t>
            </a:r>
            <a:r>
              <a:rPr lang="en-GB" altLang="en-US" sz="1600">
                <a:cs typeface="Arial" charset="0"/>
                <a:sym typeface="Symbol" pitchFamily="18" charset="2"/>
              </a:rPr>
              <a:t> is being assumed.</a:t>
            </a:r>
            <a:endParaRPr lang="el-GR" altLang="en-US" sz="1600" baseline="-25000">
              <a:cs typeface="Arial" charset="0"/>
              <a:sym typeface="Symbol" pitchFamily="18" charset="2"/>
            </a:endParaRPr>
          </a:p>
        </p:txBody>
      </p:sp>
      <p:grpSp>
        <p:nvGrpSpPr>
          <p:cNvPr id="20492" name="Group 29"/>
          <p:cNvGrpSpPr>
            <a:grpSpLocks/>
          </p:cNvGrpSpPr>
          <p:nvPr/>
        </p:nvGrpSpPr>
        <p:grpSpPr bwMode="auto">
          <a:xfrm>
            <a:off x="4122738" y="1244600"/>
            <a:ext cx="4525962" cy="2890838"/>
            <a:chOff x="2597" y="784"/>
            <a:chExt cx="2851" cy="1821"/>
          </a:xfrm>
        </p:grpSpPr>
        <p:sp>
          <p:nvSpPr>
            <p:cNvPr id="20495" name="Line 30"/>
            <p:cNvSpPr>
              <a:spLocks noChangeShapeType="1"/>
            </p:cNvSpPr>
            <p:nvPr/>
          </p:nvSpPr>
          <p:spPr bwMode="auto">
            <a:xfrm>
              <a:off x="2984" y="2228"/>
              <a:ext cx="24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6" name="Line 31"/>
            <p:cNvSpPr>
              <a:spLocks noChangeShapeType="1"/>
            </p:cNvSpPr>
            <p:nvPr/>
          </p:nvSpPr>
          <p:spPr bwMode="auto">
            <a:xfrm flipV="1">
              <a:off x="3095" y="1027"/>
              <a:ext cx="0" cy="13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0497" name="Group 32"/>
            <p:cNvGrpSpPr>
              <a:grpSpLocks/>
            </p:cNvGrpSpPr>
            <p:nvPr/>
          </p:nvGrpSpPr>
          <p:grpSpPr bwMode="auto">
            <a:xfrm>
              <a:off x="3012" y="1367"/>
              <a:ext cx="2387" cy="971"/>
              <a:chOff x="3012" y="1367"/>
              <a:chExt cx="2387" cy="971"/>
            </a:xfrm>
          </p:grpSpPr>
          <p:sp>
            <p:nvSpPr>
              <p:cNvPr id="20508" name="Line 33"/>
              <p:cNvSpPr>
                <a:spLocks noChangeShapeType="1"/>
              </p:cNvSpPr>
              <p:nvPr/>
            </p:nvSpPr>
            <p:spPr bwMode="auto">
              <a:xfrm>
                <a:off x="3012" y="1367"/>
                <a:ext cx="12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9" name="Line 34"/>
              <p:cNvSpPr>
                <a:spLocks noChangeShapeType="1"/>
              </p:cNvSpPr>
              <p:nvPr/>
            </p:nvSpPr>
            <p:spPr bwMode="auto">
              <a:xfrm>
                <a:off x="4539" y="1478"/>
                <a:ext cx="860" cy="86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0" name="Arc 35"/>
              <p:cNvSpPr>
                <a:spLocks/>
              </p:cNvSpPr>
              <p:nvPr/>
            </p:nvSpPr>
            <p:spPr bwMode="auto">
              <a:xfrm>
                <a:off x="4247" y="1367"/>
                <a:ext cx="291" cy="264"/>
              </a:xfrm>
              <a:custGeom>
                <a:avLst/>
                <a:gdLst>
                  <a:gd name="T0" fmla="*/ 0 w 17789"/>
                  <a:gd name="T1" fmla="*/ 0 h 21600"/>
                  <a:gd name="T2" fmla="*/ 0 w 17789"/>
                  <a:gd name="T3" fmla="*/ 0 h 21600"/>
                  <a:gd name="T4" fmla="*/ 0 w 17789"/>
                  <a:gd name="T5" fmla="*/ 0 h 21600"/>
                  <a:gd name="T6" fmla="*/ 0 60000 65536"/>
                  <a:gd name="T7" fmla="*/ 0 60000 65536"/>
                  <a:gd name="T8" fmla="*/ 0 60000 65536"/>
                  <a:gd name="T9" fmla="*/ 0 w 17789"/>
                  <a:gd name="T10" fmla="*/ 0 h 21600"/>
                  <a:gd name="T11" fmla="*/ 17789 w 17789"/>
                  <a:gd name="T12" fmla="*/ 21600 h 21600"/>
                </a:gdLst>
                <a:ahLst/>
                <a:cxnLst>
                  <a:cxn ang="T6">
                    <a:pos x="T0" y="T1"/>
                  </a:cxn>
                  <a:cxn ang="T7">
                    <a:pos x="T2" y="T3"/>
                  </a:cxn>
                  <a:cxn ang="T8">
                    <a:pos x="T4" y="T5"/>
                  </a:cxn>
                </a:cxnLst>
                <a:rect l="T9" t="T10" r="T11" b="T12"/>
                <a:pathLst>
                  <a:path w="17789" h="21600" fill="none" extrusionOk="0">
                    <a:moveTo>
                      <a:pt x="-1" y="0"/>
                    </a:moveTo>
                    <a:cubicBezTo>
                      <a:pt x="7106" y="0"/>
                      <a:pt x="13757" y="3495"/>
                      <a:pt x="17788" y="9347"/>
                    </a:cubicBezTo>
                  </a:path>
                  <a:path w="17789" h="21600" stroke="0" extrusionOk="0">
                    <a:moveTo>
                      <a:pt x="-1" y="0"/>
                    </a:moveTo>
                    <a:cubicBezTo>
                      <a:pt x="7106" y="0"/>
                      <a:pt x="13757" y="3495"/>
                      <a:pt x="17788" y="9347"/>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0498" name="Text Box 36"/>
            <p:cNvSpPr txBox="1">
              <a:spLocks noChangeArrowheads="1"/>
            </p:cNvSpPr>
            <p:nvPr/>
          </p:nvSpPr>
          <p:spPr bwMode="auto">
            <a:xfrm>
              <a:off x="2651" y="784"/>
              <a:ext cx="9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20log</a:t>
              </a:r>
              <a:r>
                <a:rPr lang="en-GB" altLang="en-US" sz="1600" baseline="-25000"/>
                <a:t>10</a:t>
              </a:r>
              <a:r>
                <a:rPr lang="en-GB" altLang="en-US" sz="1600"/>
                <a:t> (A</a:t>
              </a:r>
              <a:r>
                <a:rPr lang="en-GB" altLang="en-US" sz="1600" baseline="-25000"/>
                <a:t>i</a:t>
              </a:r>
              <a:r>
                <a:rPr lang="en-GB" altLang="en-US" sz="1600"/>
                <a:t>)</a:t>
              </a:r>
            </a:p>
          </p:txBody>
        </p:sp>
        <p:sp>
          <p:nvSpPr>
            <p:cNvPr id="20499" name="Text Box 37"/>
            <p:cNvSpPr txBox="1">
              <a:spLocks noChangeArrowheads="1"/>
            </p:cNvSpPr>
            <p:nvPr/>
          </p:nvSpPr>
          <p:spPr bwMode="auto">
            <a:xfrm>
              <a:off x="2597" y="1048"/>
              <a:ext cx="57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 dB )</a:t>
              </a:r>
            </a:p>
          </p:txBody>
        </p:sp>
        <p:sp>
          <p:nvSpPr>
            <p:cNvPr id="20500" name="Line 38"/>
            <p:cNvSpPr>
              <a:spLocks noChangeShapeType="1"/>
            </p:cNvSpPr>
            <p:nvPr/>
          </p:nvSpPr>
          <p:spPr bwMode="auto">
            <a:xfrm>
              <a:off x="4136" y="1360"/>
              <a:ext cx="951"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1" name="Line 39"/>
            <p:cNvSpPr>
              <a:spLocks noChangeShapeType="1"/>
            </p:cNvSpPr>
            <p:nvPr/>
          </p:nvSpPr>
          <p:spPr bwMode="auto">
            <a:xfrm flipH="1" flipV="1">
              <a:off x="4123" y="1055"/>
              <a:ext cx="534" cy="53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2" name="Text Box 40"/>
            <p:cNvSpPr txBox="1">
              <a:spLocks noChangeArrowheads="1"/>
            </p:cNvSpPr>
            <p:nvPr/>
          </p:nvSpPr>
          <p:spPr bwMode="auto">
            <a:xfrm rot="2732059">
              <a:off x="4552" y="1723"/>
              <a:ext cx="11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-20dB/decade</a:t>
              </a:r>
            </a:p>
          </p:txBody>
        </p:sp>
        <p:sp>
          <p:nvSpPr>
            <p:cNvPr id="20503" name="Text Box 41"/>
            <p:cNvSpPr txBox="1">
              <a:spLocks noChangeArrowheads="1"/>
            </p:cNvSpPr>
            <p:nvPr/>
          </p:nvSpPr>
          <p:spPr bwMode="auto">
            <a:xfrm>
              <a:off x="2789" y="1266"/>
              <a:ext cx="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l-GR" altLang="en-US" sz="1600">
                  <a:cs typeface="Arial" charset="0"/>
                </a:rPr>
                <a:t>β</a:t>
              </a:r>
              <a:endParaRPr lang="en-GB" altLang="en-US" sz="1600"/>
            </a:p>
          </p:txBody>
        </p:sp>
        <p:sp>
          <p:nvSpPr>
            <p:cNvPr id="20504" name="Text Box 42"/>
            <p:cNvSpPr txBox="1">
              <a:spLocks noChangeArrowheads="1"/>
            </p:cNvSpPr>
            <p:nvPr/>
          </p:nvSpPr>
          <p:spPr bwMode="auto">
            <a:xfrm>
              <a:off x="4304" y="2374"/>
              <a:ext cx="257"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b="1"/>
                <a:t>f</a:t>
              </a:r>
              <a:r>
                <a:rPr lang="el-GR" altLang="en-US" sz="1800" b="1" baseline="-25000">
                  <a:cs typeface="Arial" charset="0"/>
                </a:rPr>
                <a:t>β</a:t>
              </a:r>
            </a:p>
          </p:txBody>
        </p:sp>
        <p:sp>
          <p:nvSpPr>
            <p:cNvPr id="20505" name="Text Box 43"/>
            <p:cNvSpPr txBox="1">
              <a:spLocks noChangeArrowheads="1"/>
            </p:cNvSpPr>
            <p:nvPr/>
          </p:nvSpPr>
          <p:spPr bwMode="auto">
            <a:xfrm>
              <a:off x="2784" y="2131"/>
              <a:ext cx="2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0</a:t>
              </a:r>
            </a:p>
          </p:txBody>
        </p:sp>
        <p:sp>
          <p:nvSpPr>
            <p:cNvPr id="20506" name="Line 44"/>
            <p:cNvSpPr>
              <a:spLocks noChangeShapeType="1"/>
            </p:cNvSpPr>
            <p:nvPr/>
          </p:nvSpPr>
          <p:spPr bwMode="auto">
            <a:xfrm>
              <a:off x="5295" y="2158"/>
              <a:ext cx="0" cy="24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7" name="Text Box 45"/>
            <p:cNvSpPr txBox="1">
              <a:spLocks noChangeArrowheads="1"/>
            </p:cNvSpPr>
            <p:nvPr/>
          </p:nvSpPr>
          <p:spPr bwMode="auto">
            <a:xfrm>
              <a:off x="5190" y="2295"/>
              <a:ext cx="257"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b="1"/>
                <a:t>f</a:t>
              </a:r>
              <a:r>
                <a:rPr lang="en-GB" altLang="en-US" sz="1800" b="1" baseline="-25000"/>
                <a:t>T</a:t>
              </a:r>
            </a:p>
          </p:txBody>
        </p:sp>
      </p:grpSp>
      <p:sp>
        <p:nvSpPr>
          <p:cNvPr id="20493" name="Text Box 46"/>
          <p:cNvSpPr txBox="1">
            <a:spLocks noChangeArrowheads="1"/>
          </p:cNvSpPr>
          <p:nvPr/>
        </p:nvSpPr>
        <p:spPr bwMode="auto">
          <a:xfrm>
            <a:off x="473075" y="2390775"/>
            <a:ext cx="3535363"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Assuming a reasonable transistor so that </a:t>
            </a:r>
            <a:r>
              <a:rPr lang="el-GR" altLang="en-US" sz="1600">
                <a:cs typeface="Arial" charset="0"/>
              </a:rPr>
              <a:t>β</a:t>
            </a:r>
            <a:r>
              <a:rPr lang="en-GB" altLang="en-US" sz="1600">
                <a:cs typeface="Arial" charset="0"/>
              </a:rPr>
              <a:t> &gt;&gt; 1, then f</a:t>
            </a:r>
            <a:r>
              <a:rPr lang="en-GB" altLang="en-US" sz="1600" baseline="-25000">
                <a:cs typeface="Arial" charset="0"/>
              </a:rPr>
              <a:t>T</a:t>
            </a:r>
            <a:r>
              <a:rPr lang="en-GB" altLang="en-US" sz="1600">
                <a:cs typeface="Arial" charset="0"/>
              </a:rPr>
              <a:t> &gt;&gt; f</a:t>
            </a:r>
            <a:r>
              <a:rPr lang="el-GR" altLang="en-US" sz="1600" baseline="-25000">
                <a:cs typeface="Arial" charset="0"/>
              </a:rPr>
              <a:t>β</a:t>
            </a:r>
            <a:r>
              <a:rPr lang="en-GB" altLang="en-US" sz="1600">
                <a:cs typeface="Arial" charset="0"/>
              </a:rPr>
              <a:t> and the equation for A</a:t>
            </a:r>
            <a:r>
              <a:rPr lang="en-GB" altLang="en-US" sz="1600" baseline="-25000">
                <a:cs typeface="Arial" charset="0"/>
              </a:rPr>
              <a:t>i</a:t>
            </a:r>
            <a:r>
              <a:rPr lang="en-GB" altLang="en-US" sz="1600">
                <a:cs typeface="Arial" charset="0"/>
              </a:rPr>
              <a:t> becomes approximately</a:t>
            </a:r>
            <a:endParaRPr lang="el-GR" altLang="en-US" sz="1600" baseline="-25000">
              <a:cs typeface="Arial" charset="0"/>
            </a:endParaRPr>
          </a:p>
        </p:txBody>
      </p:sp>
      <p:graphicFrame>
        <p:nvGraphicFramePr>
          <p:cNvPr id="20494" name="Object 47"/>
          <p:cNvGraphicFramePr>
            <a:graphicFrameLocks noChangeAspect="1"/>
          </p:cNvGraphicFramePr>
          <p:nvPr/>
        </p:nvGraphicFramePr>
        <p:xfrm>
          <a:off x="720725" y="3492500"/>
          <a:ext cx="2854325" cy="739775"/>
        </p:xfrm>
        <a:graphic>
          <a:graphicData uri="http://schemas.openxmlformats.org/presentationml/2006/ole">
            <mc:AlternateContent xmlns:mc="http://schemas.openxmlformats.org/markup-compatibility/2006">
              <mc:Choice xmlns:v="urn:schemas-microsoft-com:vml" Requires="v">
                <p:oleObj spid="_x0000_s20553" name="Equation" r:id="rId4" imgW="1968500" imgH="508000" progId="Equation.3">
                  <p:embed/>
                </p:oleObj>
              </mc:Choice>
              <mc:Fallback>
                <p:oleObj name="Equation" r:id="rId4" imgW="1968500" imgH="508000" progId="Equation.3">
                  <p:embed/>
                  <p:pic>
                    <p:nvPicPr>
                      <p:cNvPr id="0" name="Object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725" y="3492500"/>
                        <a:ext cx="285432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9B717A36-8446-49AC-99DC-0AC4A6BAA228}" type="slidenum">
              <a:rPr lang="en-GB" altLang="en-US" sz="1200" smtClean="0">
                <a:latin typeface="Garamond" pitchFamily="18" charset="0"/>
              </a:rPr>
              <a:pPr eaLnBrk="1" hangingPunct="1">
                <a:spcBef>
                  <a:spcPct val="0"/>
                </a:spcBef>
                <a:buClrTx/>
                <a:buSzTx/>
                <a:buFontTx/>
                <a:buNone/>
              </a:pPr>
              <a:t>24</a:t>
            </a:fld>
            <a:endParaRPr lang="en-GB" altLang="en-US" sz="1200" smtClean="0">
              <a:latin typeface="Garamond" pitchFamily="18" charset="0"/>
            </a:endParaRPr>
          </a:p>
        </p:txBody>
      </p:sp>
      <p:sp>
        <p:nvSpPr>
          <p:cNvPr id="21507"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2150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1509"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1510" name="Rectangle 5"/>
          <p:cNvSpPr>
            <a:spLocks noChangeArrowheads="1"/>
          </p:cNvSpPr>
          <p:nvPr/>
        </p:nvSpPr>
        <p:spPr bwMode="auto">
          <a:xfrm>
            <a:off x="0" y="715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1511" name="Line 6"/>
          <p:cNvSpPr>
            <a:spLocks noChangeShapeType="1"/>
          </p:cNvSpPr>
          <p:nvPr/>
        </p:nvSpPr>
        <p:spPr bwMode="auto">
          <a:xfrm>
            <a:off x="7007225" y="1884363"/>
            <a:ext cx="0" cy="41195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2" name="Group 7"/>
          <p:cNvGrpSpPr>
            <a:grpSpLocks/>
          </p:cNvGrpSpPr>
          <p:nvPr/>
        </p:nvGrpSpPr>
        <p:grpSpPr bwMode="auto">
          <a:xfrm>
            <a:off x="4122738" y="3970338"/>
            <a:ext cx="4513262" cy="2181225"/>
            <a:chOff x="2597" y="2501"/>
            <a:chExt cx="2843" cy="1374"/>
          </a:xfrm>
        </p:grpSpPr>
        <p:sp>
          <p:nvSpPr>
            <p:cNvPr id="21535" name="Line 8"/>
            <p:cNvSpPr>
              <a:spLocks noChangeShapeType="1"/>
            </p:cNvSpPr>
            <p:nvPr/>
          </p:nvSpPr>
          <p:spPr bwMode="auto">
            <a:xfrm>
              <a:off x="2898" y="2778"/>
              <a:ext cx="24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6" name="Line 9"/>
            <p:cNvSpPr>
              <a:spLocks noChangeShapeType="1"/>
            </p:cNvSpPr>
            <p:nvPr/>
          </p:nvSpPr>
          <p:spPr bwMode="auto">
            <a:xfrm flipV="1">
              <a:off x="3093" y="2501"/>
              <a:ext cx="0" cy="13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7" name="Line 10"/>
            <p:cNvSpPr>
              <a:spLocks noChangeShapeType="1"/>
            </p:cNvSpPr>
            <p:nvPr/>
          </p:nvSpPr>
          <p:spPr bwMode="auto">
            <a:xfrm>
              <a:off x="3830" y="2783"/>
              <a:ext cx="1152" cy="84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38" name="Line 11"/>
            <p:cNvSpPr>
              <a:spLocks noChangeShapeType="1"/>
            </p:cNvSpPr>
            <p:nvPr/>
          </p:nvSpPr>
          <p:spPr bwMode="auto">
            <a:xfrm>
              <a:off x="2921" y="3636"/>
              <a:ext cx="251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39" name="Line 12"/>
            <p:cNvSpPr>
              <a:spLocks noChangeShapeType="1"/>
            </p:cNvSpPr>
            <p:nvPr/>
          </p:nvSpPr>
          <p:spPr bwMode="auto">
            <a:xfrm>
              <a:off x="2905" y="3224"/>
              <a:ext cx="179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40" name="Line 13"/>
            <p:cNvSpPr>
              <a:spLocks noChangeShapeType="1"/>
            </p:cNvSpPr>
            <p:nvPr/>
          </p:nvSpPr>
          <p:spPr bwMode="auto">
            <a:xfrm>
              <a:off x="4996" y="3630"/>
              <a:ext cx="402"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41" name="Line 14"/>
            <p:cNvSpPr>
              <a:spLocks noChangeShapeType="1"/>
            </p:cNvSpPr>
            <p:nvPr/>
          </p:nvSpPr>
          <p:spPr bwMode="auto">
            <a:xfrm>
              <a:off x="3011" y="2783"/>
              <a:ext cx="819"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42" name="Text Box 15"/>
            <p:cNvSpPr txBox="1">
              <a:spLocks noChangeArrowheads="1"/>
            </p:cNvSpPr>
            <p:nvPr/>
          </p:nvSpPr>
          <p:spPr bwMode="auto">
            <a:xfrm>
              <a:off x="2597" y="2672"/>
              <a:ext cx="396"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180</a:t>
              </a:r>
              <a:r>
                <a:rPr lang="en-GB" altLang="en-US" sz="1600">
                  <a:sym typeface="Symbol" pitchFamily="18" charset="2"/>
                </a:rPr>
                <a:t></a:t>
              </a:r>
            </a:p>
          </p:txBody>
        </p:sp>
        <p:sp>
          <p:nvSpPr>
            <p:cNvPr id="21543" name="Text Box 16"/>
            <p:cNvSpPr txBox="1">
              <a:spLocks noChangeArrowheads="1"/>
            </p:cNvSpPr>
            <p:nvPr/>
          </p:nvSpPr>
          <p:spPr bwMode="auto">
            <a:xfrm>
              <a:off x="2640" y="3528"/>
              <a:ext cx="396"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90</a:t>
              </a:r>
              <a:r>
                <a:rPr lang="en-GB" altLang="en-US" sz="1600">
                  <a:sym typeface="Symbol" pitchFamily="18" charset="2"/>
                </a:rPr>
                <a:t></a:t>
              </a:r>
            </a:p>
          </p:txBody>
        </p:sp>
        <p:sp>
          <p:nvSpPr>
            <p:cNvPr id="21544" name="Text Box 17"/>
            <p:cNvSpPr txBox="1">
              <a:spLocks noChangeArrowheads="1"/>
            </p:cNvSpPr>
            <p:nvPr/>
          </p:nvSpPr>
          <p:spPr bwMode="auto">
            <a:xfrm>
              <a:off x="2611" y="3124"/>
              <a:ext cx="396"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135</a:t>
              </a:r>
              <a:r>
                <a:rPr lang="en-GB" altLang="en-US" sz="1600">
                  <a:sym typeface="Symbol" pitchFamily="18" charset="2"/>
                </a:rPr>
                <a:t></a:t>
              </a:r>
            </a:p>
          </p:txBody>
        </p:sp>
        <p:sp>
          <p:nvSpPr>
            <p:cNvPr id="21545" name="Text Box 18"/>
            <p:cNvSpPr txBox="1">
              <a:spLocks noChangeArrowheads="1"/>
            </p:cNvSpPr>
            <p:nvPr/>
          </p:nvSpPr>
          <p:spPr bwMode="auto">
            <a:xfrm rot="2140493">
              <a:off x="4064" y="3081"/>
              <a:ext cx="11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-45</a:t>
              </a:r>
              <a:r>
                <a:rPr lang="en-GB" altLang="en-US" sz="1600">
                  <a:sym typeface="Symbol" pitchFamily="18" charset="2"/>
                </a:rPr>
                <a:t></a:t>
              </a:r>
              <a:r>
                <a:rPr lang="en-GB" altLang="en-US" sz="1600"/>
                <a:t>/decade</a:t>
              </a:r>
            </a:p>
          </p:txBody>
        </p:sp>
        <p:sp>
          <p:nvSpPr>
            <p:cNvPr id="21546" name="Line 19"/>
            <p:cNvSpPr>
              <a:spLocks noChangeShapeType="1"/>
            </p:cNvSpPr>
            <p:nvPr/>
          </p:nvSpPr>
          <p:spPr bwMode="auto">
            <a:xfrm>
              <a:off x="3842" y="2592"/>
              <a:ext cx="0" cy="117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47" name="Line 20"/>
            <p:cNvSpPr>
              <a:spLocks noChangeShapeType="1"/>
            </p:cNvSpPr>
            <p:nvPr/>
          </p:nvSpPr>
          <p:spPr bwMode="auto">
            <a:xfrm>
              <a:off x="4985" y="2595"/>
              <a:ext cx="0" cy="117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48" name="Text Box 21"/>
            <p:cNvSpPr txBox="1">
              <a:spLocks noChangeArrowheads="1"/>
            </p:cNvSpPr>
            <p:nvPr/>
          </p:nvSpPr>
          <p:spPr bwMode="auto">
            <a:xfrm>
              <a:off x="3628" y="2524"/>
              <a:ext cx="403"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f</a:t>
              </a:r>
              <a:r>
                <a:rPr lang="el-GR" altLang="en-US" sz="1600" baseline="-25000">
                  <a:cs typeface="Arial" charset="0"/>
                </a:rPr>
                <a:t>β</a:t>
              </a:r>
              <a:r>
                <a:rPr lang="en-GB" altLang="en-US" sz="1600"/>
                <a:t>/10</a:t>
              </a:r>
              <a:endParaRPr lang="en-GB" altLang="en-US" sz="1600" baseline="-25000"/>
            </a:p>
          </p:txBody>
        </p:sp>
        <p:sp>
          <p:nvSpPr>
            <p:cNvPr id="21549" name="Text Box 22"/>
            <p:cNvSpPr txBox="1">
              <a:spLocks noChangeArrowheads="1"/>
            </p:cNvSpPr>
            <p:nvPr/>
          </p:nvSpPr>
          <p:spPr bwMode="auto">
            <a:xfrm>
              <a:off x="4798" y="2514"/>
              <a:ext cx="403"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10f</a:t>
              </a:r>
              <a:r>
                <a:rPr lang="el-GR" altLang="en-US" sz="1600" baseline="-25000">
                  <a:cs typeface="Arial" charset="0"/>
                </a:rPr>
                <a:t>β</a:t>
              </a:r>
            </a:p>
          </p:txBody>
        </p:sp>
        <p:sp>
          <p:nvSpPr>
            <p:cNvPr id="21550" name="Arc 23"/>
            <p:cNvSpPr>
              <a:spLocks/>
            </p:cNvSpPr>
            <p:nvPr/>
          </p:nvSpPr>
          <p:spPr bwMode="auto">
            <a:xfrm>
              <a:off x="3553" y="2792"/>
              <a:ext cx="672" cy="499"/>
            </a:xfrm>
            <a:custGeom>
              <a:avLst/>
              <a:gdLst>
                <a:gd name="T0" fmla="*/ 0 w 18644"/>
                <a:gd name="T1" fmla="*/ 0 h 21600"/>
                <a:gd name="T2" fmla="*/ 0 w 18644"/>
                <a:gd name="T3" fmla="*/ 0 h 21600"/>
                <a:gd name="T4" fmla="*/ 0 w 18644"/>
                <a:gd name="T5" fmla="*/ 0 h 21600"/>
                <a:gd name="T6" fmla="*/ 0 60000 65536"/>
                <a:gd name="T7" fmla="*/ 0 60000 65536"/>
                <a:gd name="T8" fmla="*/ 0 60000 65536"/>
                <a:gd name="T9" fmla="*/ 0 w 18644"/>
                <a:gd name="T10" fmla="*/ 0 h 21600"/>
                <a:gd name="T11" fmla="*/ 18644 w 18644"/>
                <a:gd name="T12" fmla="*/ 21600 h 21600"/>
              </a:gdLst>
              <a:ahLst/>
              <a:cxnLst>
                <a:cxn ang="T6">
                  <a:pos x="T0" y="T1"/>
                </a:cxn>
                <a:cxn ang="T7">
                  <a:pos x="T2" y="T3"/>
                </a:cxn>
                <a:cxn ang="T8">
                  <a:pos x="T4" y="T5"/>
                </a:cxn>
              </a:cxnLst>
              <a:rect l="T9" t="T10" r="T11" b="T12"/>
              <a:pathLst>
                <a:path w="18644" h="21600" fill="none" extrusionOk="0">
                  <a:moveTo>
                    <a:pt x="-1" y="0"/>
                  </a:moveTo>
                  <a:cubicBezTo>
                    <a:pt x="7672" y="0"/>
                    <a:pt x="14769" y="4070"/>
                    <a:pt x="18643" y="10693"/>
                  </a:cubicBezTo>
                </a:path>
                <a:path w="18644" h="21600" stroke="0" extrusionOk="0">
                  <a:moveTo>
                    <a:pt x="-1" y="0"/>
                  </a:moveTo>
                  <a:cubicBezTo>
                    <a:pt x="7672" y="0"/>
                    <a:pt x="14769" y="4070"/>
                    <a:pt x="18643" y="10693"/>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51" name="Line 24"/>
            <p:cNvSpPr>
              <a:spLocks noChangeShapeType="1"/>
            </p:cNvSpPr>
            <p:nvPr/>
          </p:nvSpPr>
          <p:spPr bwMode="auto">
            <a:xfrm>
              <a:off x="4212" y="3019"/>
              <a:ext cx="382" cy="3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2" name="Arc 25"/>
            <p:cNvSpPr>
              <a:spLocks/>
            </p:cNvSpPr>
            <p:nvPr/>
          </p:nvSpPr>
          <p:spPr bwMode="auto">
            <a:xfrm flipH="1" flipV="1">
              <a:off x="4563" y="3109"/>
              <a:ext cx="672" cy="499"/>
            </a:xfrm>
            <a:custGeom>
              <a:avLst/>
              <a:gdLst>
                <a:gd name="T0" fmla="*/ 0 w 18644"/>
                <a:gd name="T1" fmla="*/ 0 h 21600"/>
                <a:gd name="T2" fmla="*/ 0 w 18644"/>
                <a:gd name="T3" fmla="*/ 0 h 21600"/>
                <a:gd name="T4" fmla="*/ 0 w 18644"/>
                <a:gd name="T5" fmla="*/ 0 h 21600"/>
                <a:gd name="T6" fmla="*/ 0 60000 65536"/>
                <a:gd name="T7" fmla="*/ 0 60000 65536"/>
                <a:gd name="T8" fmla="*/ 0 60000 65536"/>
                <a:gd name="T9" fmla="*/ 0 w 18644"/>
                <a:gd name="T10" fmla="*/ 0 h 21600"/>
                <a:gd name="T11" fmla="*/ 18644 w 18644"/>
                <a:gd name="T12" fmla="*/ 21600 h 21600"/>
              </a:gdLst>
              <a:ahLst/>
              <a:cxnLst>
                <a:cxn ang="T6">
                  <a:pos x="T0" y="T1"/>
                </a:cxn>
                <a:cxn ang="T7">
                  <a:pos x="T2" y="T3"/>
                </a:cxn>
                <a:cxn ang="T8">
                  <a:pos x="T4" y="T5"/>
                </a:cxn>
              </a:cxnLst>
              <a:rect l="T9" t="T10" r="T11" b="T12"/>
              <a:pathLst>
                <a:path w="18644" h="21600" fill="none" extrusionOk="0">
                  <a:moveTo>
                    <a:pt x="-1" y="0"/>
                  </a:moveTo>
                  <a:cubicBezTo>
                    <a:pt x="7672" y="0"/>
                    <a:pt x="14769" y="4070"/>
                    <a:pt x="18643" y="10693"/>
                  </a:cubicBezTo>
                </a:path>
                <a:path w="18644" h="21600" stroke="0" extrusionOk="0">
                  <a:moveTo>
                    <a:pt x="-1" y="0"/>
                  </a:moveTo>
                  <a:cubicBezTo>
                    <a:pt x="7672" y="0"/>
                    <a:pt x="14769" y="4070"/>
                    <a:pt x="18643" y="10693"/>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1513" name="Text Box 26"/>
          <p:cNvSpPr txBox="1">
            <a:spLocks noChangeArrowheads="1"/>
          </p:cNvSpPr>
          <p:nvPr/>
        </p:nvSpPr>
        <p:spPr bwMode="auto">
          <a:xfrm>
            <a:off x="438150" y="2641600"/>
            <a:ext cx="37687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i="1" u="sng">
                <a:sym typeface="Symbol" pitchFamily="18" charset="2"/>
              </a:rPr>
              <a:t>For this reason, f</a:t>
            </a:r>
            <a:r>
              <a:rPr lang="en-GB" altLang="en-US" sz="1600" i="1" u="sng" baseline="-25000">
                <a:sym typeface="Symbol" pitchFamily="18" charset="2"/>
              </a:rPr>
              <a:t>T</a:t>
            </a:r>
            <a:r>
              <a:rPr lang="en-GB" altLang="en-US" sz="1600" i="1" u="sng">
                <a:sym typeface="Symbol" pitchFamily="18" charset="2"/>
              </a:rPr>
              <a:t> is known as the ‘current gain-bandwidth product’ or sometimes the ‘Transition frequency’.</a:t>
            </a:r>
            <a:r>
              <a:rPr lang="en-GB" altLang="en-US" sz="1600">
                <a:sym typeface="Symbol" pitchFamily="18" charset="2"/>
              </a:rPr>
              <a:t> It is important to remember that it applies only to the circuit conditions described. </a:t>
            </a:r>
            <a:endParaRPr lang="el-GR" altLang="en-US" sz="1600" baseline="-25000">
              <a:cs typeface="Arial" charset="0"/>
              <a:sym typeface="Symbol" pitchFamily="18" charset="2"/>
            </a:endParaRPr>
          </a:p>
        </p:txBody>
      </p:sp>
      <p:grpSp>
        <p:nvGrpSpPr>
          <p:cNvPr id="21514" name="Group 27"/>
          <p:cNvGrpSpPr>
            <a:grpSpLocks/>
          </p:cNvGrpSpPr>
          <p:nvPr/>
        </p:nvGrpSpPr>
        <p:grpSpPr bwMode="auto">
          <a:xfrm>
            <a:off x="4122738" y="1244600"/>
            <a:ext cx="4525962" cy="2890838"/>
            <a:chOff x="2597" y="784"/>
            <a:chExt cx="2851" cy="1821"/>
          </a:xfrm>
        </p:grpSpPr>
        <p:sp>
          <p:nvSpPr>
            <p:cNvPr id="21519" name="Line 28"/>
            <p:cNvSpPr>
              <a:spLocks noChangeShapeType="1"/>
            </p:cNvSpPr>
            <p:nvPr/>
          </p:nvSpPr>
          <p:spPr bwMode="auto">
            <a:xfrm>
              <a:off x="2984" y="2228"/>
              <a:ext cx="24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0" name="Line 29"/>
            <p:cNvSpPr>
              <a:spLocks noChangeShapeType="1"/>
            </p:cNvSpPr>
            <p:nvPr/>
          </p:nvSpPr>
          <p:spPr bwMode="auto">
            <a:xfrm flipV="1">
              <a:off x="3095" y="1027"/>
              <a:ext cx="0" cy="13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1521" name="Group 30"/>
            <p:cNvGrpSpPr>
              <a:grpSpLocks/>
            </p:cNvGrpSpPr>
            <p:nvPr/>
          </p:nvGrpSpPr>
          <p:grpSpPr bwMode="auto">
            <a:xfrm>
              <a:off x="3012" y="1367"/>
              <a:ext cx="2387" cy="971"/>
              <a:chOff x="3012" y="1367"/>
              <a:chExt cx="2387" cy="971"/>
            </a:xfrm>
          </p:grpSpPr>
          <p:sp>
            <p:nvSpPr>
              <p:cNvPr id="21532" name="Line 31"/>
              <p:cNvSpPr>
                <a:spLocks noChangeShapeType="1"/>
              </p:cNvSpPr>
              <p:nvPr/>
            </p:nvSpPr>
            <p:spPr bwMode="auto">
              <a:xfrm>
                <a:off x="3012" y="1367"/>
                <a:ext cx="12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3" name="Line 32"/>
              <p:cNvSpPr>
                <a:spLocks noChangeShapeType="1"/>
              </p:cNvSpPr>
              <p:nvPr/>
            </p:nvSpPr>
            <p:spPr bwMode="auto">
              <a:xfrm>
                <a:off x="4539" y="1478"/>
                <a:ext cx="860" cy="86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4" name="Arc 33"/>
              <p:cNvSpPr>
                <a:spLocks/>
              </p:cNvSpPr>
              <p:nvPr/>
            </p:nvSpPr>
            <p:spPr bwMode="auto">
              <a:xfrm>
                <a:off x="4247" y="1367"/>
                <a:ext cx="291" cy="264"/>
              </a:xfrm>
              <a:custGeom>
                <a:avLst/>
                <a:gdLst>
                  <a:gd name="T0" fmla="*/ 0 w 17789"/>
                  <a:gd name="T1" fmla="*/ 0 h 21600"/>
                  <a:gd name="T2" fmla="*/ 0 w 17789"/>
                  <a:gd name="T3" fmla="*/ 0 h 21600"/>
                  <a:gd name="T4" fmla="*/ 0 w 17789"/>
                  <a:gd name="T5" fmla="*/ 0 h 21600"/>
                  <a:gd name="T6" fmla="*/ 0 60000 65536"/>
                  <a:gd name="T7" fmla="*/ 0 60000 65536"/>
                  <a:gd name="T8" fmla="*/ 0 60000 65536"/>
                  <a:gd name="T9" fmla="*/ 0 w 17789"/>
                  <a:gd name="T10" fmla="*/ 0 h 21600"/>
                  <a:gd name="T11" fmla="*/ 17789 w 17789"/>
                  <a:gd name="T12" fmla="*/ 21600 h 21600"/>
                </a:gdLst>
                <a:ahLst/>
                <a:cxnLst>
                  <a:cxn ang="T6">
                    <a:pos x="T0" y="T1"/>
                  </a:cxn>
                  <a:cxn ang="T7">
                    <a:pos x="T2" y="T3"/>
                  </a:cxn>
                  <a:cxn ang="T8">
                    <a:pos x="T4" y="T5"/>
                  </a:cxn>
                </a:cxnLst>
                <a:rect l="T9" t="T10" r="T11" b="T12"/>
                <a:pathLst>
                  <a:path w="17789" h="21600" fill="none" extrusionOk="0">
                    <a:moveTo>
                      <a:pt x="-1" y="0"/>
                    </a:moveTo>
                    <a:cubicBezTo>
                      <a:pt x="7106" y="0"/>
                      <a:pt x="13757" y="3495"/>
                      <a:pt x="17788" y="9347"/>
                    </a:cubicBezTo>
                  </a:path>
                  <a:path w="17789" h="21600" stroke="0" extrusionOk="0">
                    <a:moveTo>
                      <a:pt x="-1" y="0"/>
                    </a:moveTo>
                    <a:cubicBezTo>
                      <a:pt x="7106" y="0"/>
                      <a:pt x="13757" y="3495"/>
                      <a:pt x="17788" y="9347"/>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1522" name="Text Box 34"/>
            <p:cNvSpPr txBox="1">
              <a:spLocks noChangeArrowheads="1"/>
            </p:cNvSpPr>
            <p:nvPr/>
          </p:nvSpPr>
          <p:spPr bwMode="auto">
            <a:xfrm>
              <a:off x="2651" y="784"/>
              <a:ext cx="9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20log</a:t>
              </a:r>
              <a:r>
                <a:rPr lang="en-GB" altLang="en-US" sz="1600" baseline="-25000"/>
                <a:t>10</a:t>
              </a:r>
              <a:r>
                <a:rPr lang="en-GB" altLang="en-US" sz="1600"/>
                <a:t> (A</a:t>
              </a:r>
              <a:r>
                <a:rPr lang="en-GB" altLang="en-US" sz="1600" baseline="-25000"/>
                <a:t>i</a:t>
              </a:r>
              <a:r>
                <a:rPr lang="en-GB" altLang="en-US" sz="1600"/>
                <a:t>)</a:t>
              </a:r>
            </a:p>
          </p:txBody>
        </p:sp>
        <p:sp>
          <p:nvSpPr>
            <p:cNvPr id="21523" name="Text Box 35"/>
            <p:cNvSpPr txBox="1">
              <a:spLocks noChangeArrowheads="1"/>
            </p:cNvSpPr>
            <p:nvPr/>
          </p:nvSpPr>
          <p:spPr bwMode="auto">
            <a:xfrm>
              <a:off x="2597" y="1048"/>
              <a:ext cx="57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 dB )</a:t>
              </a:r>
            </a:p>
          </p:txBody>
        </p:sp>
        <p:sp>
          <p:nvSpPr>
            <p:cNvPr id="21524" name="Line 36"/>
            <p:cNvSpPr>
              <a:spLocks noChangeShapeType="1"/>
            </p:cNvSpPr>
            <p:nvPr/>
          </p:nvSpPr>
          <p:spPr bwMode="auto">
            <a:xfrm>
              <a:off x="4136" y="1360"/>
              <a:ext cx="951"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25" name="Line 37"/>
            <p:cNvSpPr>
              <a:spLocks noChangeShapeType="1"/>
            </p:cNvSpPr>
            <p:nvPr/>
          </p:nvSpPr>
          <p:spPr bwMode="auto">
            <a:xfrm flipH="1" flipV="1">
              <a:off x="4123" y="1055"/>
              <a:ext cx="534" cy="53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26" name="Text Box 38"/>
            <p:cNvSpPr txBox="1">
              <a:spLocks noChangeArrowheads="1"/>
            </p:cNvSpPr>
            <p:nvPr/>
          </p:nvSpPr>
          <p:spPr bwMode="auto">
            <a:xfrm rot="2732059">
              <a:off x="4552" y="1723"/>
              <a:ext cx="11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-20dB/decade</a:t>
              </a:r>
            </a:p>
          </p:txBody>
        </p:sp>
        <p:sp>
          <p:nvSpPr>
            <p:cNvPr id="21527" name="Text Box 39"/>
            <p:cNvSpPr txBox="1">
              <a:spLocks noChangeArrowheads="1"/>
            </p:cNvSpPr>
            <p:nvPr/>
          </p:nvSpPr>
          <p:spPr bwMode="auto">
            <a:xfrm>
              <a:off x="2789" y="1266"/>
              <a:ext cx="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l-GR" altLang="en-US" sz="1600">
                  <a:cs typeface="Arial" charset="0"/>
                </a:rPr>
                <a:t>β</a:t>
              </a:r>
              <a:endParaRPr lang="en-GB" altLang="en-US" sz="1600"/>
            </a:p>
          </p:txBody>
        </p:sp>
        <p:sp>
          <p:nvSpPr>
            <p:cNvPr id="21528" name="Text Box 40"/>
            <p:cNvSpPr txBox="1">
              <a:spLocks noChangeArrowheads="1"/>
            </p:cNvSpPr>
            <p:nvPr/>
          </p:nvSpPr>
          <p:spPr bwMode="auto">
            <a:xfrm>
              <a:off x="4304" y="2374"/>
              <a:ext cx="257"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b="1"/>
                <a:t>f</a:t>
              </a:r>
              <a:r>
                <a:rPr lang="el-GR" altLang="en-US" sz="1800" b="1" baseline="-25000">
                  <a:cs typeface="Arial" charset="0"/>
                </a:rPr>
                <a:t>β</a:t>
              </a:r>
            </a:p>
          </p:txBody>
        </p:sp>
        <p:sp>
          <p:nvSpPr>
            <p:cNvPr id="21529" name="Text Box 41"/>
            <p:cNvSpPr txBox="1">
              <a:spLocks noChangeArrowheads="1"/>
            </p:cNvSpPr>
            <p:nvPr/>
          </p:nvSpPr>
          <p:spPr bwMode="auto">
            <a:xfrm>
              <a:off x="2784" y="2131"/>
              <a:ext cx="2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0</a:t>
              </a:r>
            </a:p>
          </p:txBody>
        </p:sp>
        <p:sp>
          <p:nvSpPr>
            <p:cNvPr id="21530" name="Line 42"/>
            <p:cNvSpPr>
              <a:spLocks noChangeShapeType="1"/>
            </p:cNvSpPr>
            <p:nvPr/>
          </p:nvSpPr>
          <p:spPr bwMode="auto">
            <a:xfrm>
              <a:off x="5295" y="2158"/>
              <a:ext cx="0" cy="24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31" name="Text Box 43"/>
            <p:cNvSpPr txBox="1">
              <a:spLocks noChangeArrowheads="1"/>
            </p:cNvSpPr>
            <p:nvPr/>
          </p:nvSpPr>
          <p:spPr bwMode="auto">
            <a:xfrm>
              <a:off x="5190" y="2295"/>
              <a:ext cx="257"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b="1"/>
                <a:t>f</a:t>
              </a:r>
              <a:r>
                <a:rPr lang="en-GB" altLang="en-US" sz="1800" b="1" baseline="-25000"/>
                <a:t>T</a:t>
              </a:r>
            </a:p>
          </p:txBody>
        </p:sp>
      </p:grpSp>
      <p:sp>
        <p:nvSpPr>
          <p:cNvPr id="21515" name="Text Box 44"/>
          <p:cNvSpPr txBox="1">
            <a:spLocks noChangeArrowheads="1"/>
          </p:cNvSpPr>
          <p:nvPr/>
        </p:nvSpPr>
        <p:spPr bwMode="auto">
          <a:xfrm>
            <a:off x="458788" y="955675"/>
            <a:ext cx="3768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sym typeface="Symbol" pitchFamily="18" charset="2"/>
              </a:rPr>
              <a:t>When A</a:t>
            </a:r>
            <a:r>
              <a:rPr lang="en-GB" altLang="en-US" sz="1600" baseline="-25000">
                <a:sym typeface="Symbol" pitchFamily="18" charset="2"/>
              </a:rPr>
              <a:t>i</a:t>
            </a:r>
            <a:r>
              <a:rPr lang="en-GB" altLang="en-US" sz="1600">
                <a:sym typeface="Symbol" pitchFamily="18" charset="2"/>
              </a:rPr>
              <a:t> = 1, then f = f</a:t>
            </a:r>
            <a:r>
              <a:rPr lang="en-GB" altLang="en-US" sz="1600" baseline="-25000">
                <a:sym typeface="Symbol" pitchFamily="18" charset="2"/>
              </a:rPr>
              <a:t>T</a:t>
            </a:r>
            <a:r>
              <a:rPr lang="en-GB" altLang="en-US" sz="1600">
                <a:sym typeface="Symbol" pitchFamily="18" charset="2"/>
              </a:rPr>
              <a:t> and </a:t>
            </a:r>
            <a:endParaRPr lang="el-GR" altLang="en-US" sz="1600" baseline="-25000">
              <a:cs typeface="Arial" charset="0"/>
              <a:sym typeface="Symbol" pitchFamily="18" charset="2"/>
            </a:endParaRPr>
          </a:p>
        </p:txBody>
      </p:sp>
      <p:graphicFrame>
        <p:nvGraphicFramePr>
          <p:cNvPr id="21516" name="Object 45"/>
          <p:cNvGraphicFramePr>
            <a:graphicFrameLocks noChangeAspect="1"/>
          </p:cNvGraphicFramePr>
          <p:nvPr/>
        </p:nvGraphicFramePr>
        <p:xfrm>
          <a:off x="612775" y="1296988"/>
          <a:ext cx="1584325" cy="739775"/>
        </p:xfrm>
        <a:graphic>
          <a:graphicData uri="http://schemas.openxmlformats.org/presentationml/2006/ole">
            <mc:AlternateContent xmlns:mc="http://schemas.openxmlformats.org/markup-compatibility/2006">
              <mc:Choice xmlns:v="urn:schemas-microsoft-com:vml" Requires="v">
                <p:oleObj spid="_x0000_s21601" name="Equation" r:id="rId4" imgW="1091726" imgH="507780" progId="Equation.3">
                  <p:embed/>
                </p:oleObj>
              </mc:Choice>
              <mc:Fallback>
                <p:oleObj name="Equation" r:id="rId4" imgW="1091726" imgH="507780" progId="Equation.3">
                  <p:embed/>
                  <p:pic>
                    <p:nvPicPr>
                      <p:cNvPr id="0" name="Object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775" y="1296988"/>
                        <a:ext cx="158432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7" name="Object 46"/>
          <p:cNvGraphicFramePr>
            <a:graphicFrameLocks noChangeAspect="1"/>
          </p:cNvGraphicFramePr>
          <p:nvPr/>
        </p:nvGraphicFramePr>
        <p:xfrm>
          <a:off x="344488" y="1930400"/>
          <a:ext cx="2795587" cy="784225"/>
        </p:xfrm>
        <a:graphic>
          <a:graphicData uri="http://schemas.openxmlformats.org/presentationml/2006/ole">
            <mc:AlternateContent xmlns:mc="http://schemas.openxmlformats.org/markup-compatibility/2006">
              <mc:Choice xmlns:v="urn:schemas-microsoft-com:vml" Requires="v">
                <p:oleObj spid="_x0000_s21602" name="Equation" r:id="rId6" imgW="1726451" imgH="482391" progId="Equation.3">
                  <p:embed/>
                </p:oleObj>
              </mc:Choice>
              <mc:Fallback>
                <p:oleObj name="Equation" r:id="rId6" imgW="1726451" imgH="482391" progId="Equation.3">
                  <p:embed/>
                  <p:pic>
                    <p:nvPicPr>
                      <p:cNvPr id="0" name="Object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488" y="1930400"/>
                        <a:ext cx="27955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8" name="Text Box 47"/>
          <p:cNvSpPr txBox="1">
            <a:spLocks noChangeArrowheads="1"/>
          </p:cNvSpPr>
          <p:nvPr/>
        </p:nvSpPr>
        <p:spPr bwMode="auto">
          <a:xfrm>
            <a:off x="466725" y="4079875"/>
            <a:ext cx="3559175"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sym typeface="Symbol" pitchFamily="18" charset="2"/>
              </a:rPr>
              <a:t>Note that provided the measurement is taken at a frequency that places it on the -20dB/decade slope, it does not matter exactly where it is measured. The product of current gain and frequency is always the same. For convenience, a frequency of 35MHz is usually taken.</a:t>
            </a:r>
            <a:endParaRPr lang="el-GR" altLang="en-US" sz="1600" baseline="-25000">
              <a:cs typeface="Arial" charset="0"/>
              <a:sym typeface="Symbol" pitchFamily="18" charset="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C59EC4A3-B54E-4C03-B290-C4397C7AB736}" type="slidenum">
              <a:rPr lang="en-GB" altLang="en-US" sz="1200" smtClean="0">
                <a:latin typeface="Garamond" pitchFamily="18" charset="0"/>
              </a:rPr>
              <a:pPr eaLnBrk="1" hangingPunct="1">
                <a:spcBef>
                  <a:spcPct val="0"/>
                </a:spcBef>
                <a:buClrTx/>
                <a:buSzTx/>
                <a:buFontTx/>
                <a:buNone/>
              </a:pPr>
              <a:t>25</a:t>
            </a:fld>
            <a:endParaRPr lang="en-GB" altLang="en-US" sz="1200" smtClean="0">
              <a:latin typeface="Garamond" pitchFamily="18" charset="0"/>
            </a:endParaRPr>
          </a:p>
        </p:txBody>
      </p:sp>
      <p:sp>
        <p:nvSpPr>
          <p:cNvPr id="22531"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22532"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2533"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2534" name="Rectangle 5"/>
          <p:cNvSpPr>
            <a:spLocks noChangeArrowheads="1"/>
          </p:cNvSpPr>
          <p:nvPr/>
        </p:nvSpPr>
        <p:spPr bwMode="auto">
          <a:xfrm>
            <a:off x="0" y="715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2535" name="Text Box 6"/>
          <p:cNvSpPr txBox="1">
            <a:spLocks noChangeArrowheads="1"/>
          </p:cNvSpPr>
          <p:nvPr/>
        </p:nvSpPr>
        <p:spPr bwMode="auto">
          <a:xfrm>
            <a:off x="835025" y="1299211"/>
            <a:ext cx="76803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dirty="0">
                <a:sym typeface="Symbol" pitchFamily="18" charset="2"/>
              </a:rPr>
              <a:t>Suppose a transistor was made such that the space charge region capacitances were small compared to the base diffusion capacitance, </a:t>
            </a:r>
            <a:r>
              <a:rPr lang="en-GB" altLang="en-US" sz="1600" dirty="0" err="1">
                <a:sym typeface="Symbol" pitchFamily="18" charset="2"/>
              </a:rPr>
              <a:t>C</a:t>
            </a:r>
            <a:r>
              <a:rPr lang="en-GB" altLang="en-US" sz="1600" baseline="-25000" dirty="0" err="1">
                <a:sym typeface="Symbol" pitchFamily="18" charset="2"/>
              </a:rPr>
              <a:t>diff</a:t>
            </a:r>
            <a:r>
              <a:rPr lang="en-GB" altLang="en-US" sz="1600" dirty="0">
                <a:sym typeface="Symbol" pitchFamily="18" charset="2"/>
              </a:rPr>
              <a:t>. Then:      negligible.</a:t>
            </a:r>
            <a:endParaRPr lang="en-GB" altLang="en-US" sz="1600" baseline="-25000" dirty="0">
              <a:cs typeface="Arial" charset="0"/>
              <a:sym typeface="Symbol" pitchFamily="18" charset="2"/>
            </a:endParaRPr>
          </a:p>
        </p:txBody>
      </p:sp>
      <p:sp>
        <p:nvSpPr>
          <p:cNvPr id="22536" name="Text Box 7"/>
          <p:cNvSpPr txBox="1">
            <a:spLocks noChangeArrowheads="1"/>
          </p:cNvSpPr>
          <p:nvPr/>
        </p:nvSpPr>
        <p:spPr bwMode="auto">
          <a:xfrm>
            <a:off x="754063" y="944563"/>
            <a:ext cx="3768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b="1" u="sng">
                <a:sym typeface="Symbol" pitchFamily="18" charset="2"/>
              </a:rPr>
              <a:t>The maximum possible value for f</a:t>
            </a:r>
            <a:r>
              <a:rPr lang="en-GB" altLang="en-US" sz="1600" b="1" u="sng" baseline="-25000">
                <a:sym typeface="Symbol" pitchFamily="18" charset="2"/>
              </a:rPr>
              <a:t>T</a:t>
            </a:r>
            <a:r>
              <a:rPr lang="en-GB" altLang="en-US" sz="1600" b="1" u="sng">
                <a:sym typeface="Symbol" pitchFamily="18" charset="2"/>
              </a:rPr>
              <a:t> </a:t>
            </a:r>
            <a:endParaRPr lang="el-GR" altLang="en-US" sz="1600" b="1" u="sng" baseline="-25000">
              <a:cs typeface="Arial" charset="0"/>
              <a:sym typeface="Symbol" pitchFamily="18" charset="2"/>
            </a:endParaRPr>
          </a:p>
        </p:txBody>
      </p:sp>
      <p:graphicFrame>
        <p:nvGraphicFramePr>
          <p:cNvPr id="22537" name="Object 8"/>
          <p:cNvGraphicFramePr>
            <a:graphicFrameLocks noChangeAspect="1"/>
          </p:cNvGraphicFramePr>
          <p:nvPr>
            <p:extLst>
              <p:ext uri="{D42A27DB-BD31-4B8C-83A1-F6EECF244321}">
                <p14:modId xmlns:p14="http://schemas.microsoft.com/office/powerpoint/2010/main" val="192057261"/>
              </p:ext>
            </p:extLst>
          </p:nvPr>
        </p:nvGraphicFramePr>
        <p:xfrm>
          <a:off x="2433683" y="1880236"/>
          <a:ext cx="3494088" cy="722312"/>
        </p:xfrm>
        <a:graphic>
          <a:graphicData uri="http://schemas.openxmlformats.org/presentationml/2006/ole">
            <mc:AlternateContent xmlns:mc="http://schemas.openxmlformats.org/markup-compatibility/2006">
              <mc:Choice xmlns:v="urn:schemas-microsoft-com:vml" Requires="v">
                <p:oleObj spid="_x0000_s22669" name="Equation" r:id="rId4" imgW="2159000" imgH="444500" progId="Equation.3">
                  <p:embed/>
                </p:oleObj>
              </mc:Choice>
              <mc:Fallback>
                <p:oleObj name="Equation" r:id="rId4" imgW="2159000" imgH="4445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3683" y="1880236"/>
                        <a:ext cx="3494088"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8" name="Object 9"/>
          <p:cNvGraphicFramePr>
            <a:graphicFrameLocks noChangeAspect="1"/>
          </p:cNvGraphicFramePr>
          <p:nvPr>
            <p:extLst>
              <p:ext uri="{D42A27DB-BD31-4B8C-83A1-F6EECF244321}">
                <p14:modId xmlns:p14="http://schemas.microsoft.com/office/powerpoint/2010/main" val="1362570341"/>
              </p:ext>
            </p:extLst>
          </p:nvPr>
        </p:nvGraphicFramePr>
        <p:xfrm>
          <a:off x="3989342" y="2707549"/>
          <a:ext cx="3740150" cy="701675"/>
        </p:xfrm>
        <a:graphic>
          <a:graphicData uri="http://schemas.openxmlformats.org/presentationml/2006/ole">
            <mc:AlternateContent xmlns:mc="http://schemas.openxmlformats.org/markup-compatibility/2006">
              <mc:Choice xmlns:v="urn:schemas-microsoft-com:vml" Requires="v">
                <p:oleObj spid="_x0000_s22670" name="Equation" r:id="rId6" imgW="2311400" imgH="431800" progId="Equation.3">
                  <p:embed/>
                </p:oleObj>
              </mc:Choice>
              <mc:Fallback>
                <p:oleObj name="Equation" r:id="rId6" imgW="2311400" imgH="4318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9342" y="2707549"/>
                        <a:ext cx="374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2539" name="Group 10"/>
          <p:cNvGrpSpPr>
            <a:grpSpLocks/>
          </p:cNvGrpSpPr>
          <p:nvPr/>
        </p:nvGrpSpPr>
        <p:grpSpPr bwMode="auto">
          <a:xfrm>
            <a:off x="1600518" y="2628901"/>
            <a:ext cx="1670050" cy="701675"/>
            <a:chOff x="941" y="1827"/>
            <a:chExt cx="1052" cy="442"/>
          </a:xfrm>
        </p:grpSpPr>
        <p:sp>
          <p:nvSpPr>
            <p:cNvPr id="22547" name="Text Box 11"/>
            <p:cNvSpPr txBox="1">
              <a:spLocks noChangeArrowheads="1"/>
            </p:cNvSpPr>
            <p:nvPr/>
          </p:nvSpPr>
          <p:spPr bwMode="auto">
            <a:xfrm>
              <a:off x="941" y="1922"/>
              <a:ext cx="3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sym typeface="Symbol" pitchFamily="18" charset="2"/>
                </a:rPr>
                <a:t>But</a:t>
              </a:r>
              <a:endParaRPr lang="el-GR" altLang="en-US" sz="1600" baseline="-25000">
                <a:cs typeface="Arial" charset="0"/>
                <a:sym typeface="Symbol" pitchFamily="18" charset="2"/>
              </a:endParaRPr>
            </a:p>
          </p:txBody>
        </p:sp>
        <p:graphicFrame>
          <p:nvGraphicFramePr>
            <p:cNvPr id="22548" name="Object 12"/>
            <p:cNvGraphicFramePr>
              <a:graphicFrameLocks noChangeAspect="1"/>
            </p:cNvGraphicFramePr>
            <p:nvPr/>
          </p:nvGraphicFramePr>
          <p:xfrm>
            <a:off x="1410" y="1827"/>
            <a:ext cx="583" cy="442"/>
          </p:xfrm>
          <a:graphic>
            <a:graphicData uri="http://schemas.openxmlformats.org/presentationml/2006/ole">
              <mc:AlternateContent xmlns:mc="http://schemas.openxmlformats.org/markup-compatibility/2006">
                <mc:Choice xmlns:v="urn:schemas-microsoft-com:vml" Requires="v">
                  <p:oleObj spid="_x0000_s22671" name="Equation" r:id="rId8" imgW="571252" imgH="431613" progId="Equation.3">
                    <p:embed/>
                  </p:oleObj>
                </mc:Choice>
                <mc:Fallback>
                  <p:oleObj name="Equation" r:id="rId8" imgW="571252" imgH="431613"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0" y="1827"/>
                          <a:ext cx="58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2540" name="Text Box 13"/>
          <p:cNvSpPr txBox="1">
            <a:spLocks noChangeArrowheads="1"/>
          </p:cNvSpPr>
          <p:nvPr/>
        </p:nvSpPr>
        <p:spPr bwMode="auto">
          <a:xfrm>
            <a:off x="835024" y="4352245"/>
            <a:ext cx="76803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dirty="0">
                <a:sym typeface="Symbol" pitchFamily="18" charset="2"/>
              </a:rPr>
              <a:t>So the high frequency performance is ultimately determined by the base transit time (more accurately,  the total time for charges to move through the transistor). </a:t>
            </a:r>
            <a:r>
              <a:rPr lang="en-GB" altLang="en-US" sz="1600" u="sng" dirty="0">
                <a:sym typeface="Symbol" pitchFamily="18" charset="2"/>
              </a:rPr>
              <a:t>So for a high frequency transistor, make the base width small.</a:t>
            </a:r>
            <a:endParaRPr lang="en-GB" altLang="en-US" sz="1600" u="sng" baseline="-25000" dirty="0">
              <a:cs typeface="Arial" charset="0"/>
              <a:sym typeface="Symbol" pitchFamily="18" charset="2"/>
            </a:endParaRPr>
          </a:p>
        </p:txBody>
      </p:sp>
      <p:grpSp>
        <p:nvGrpSpPr>
          <p:cNvPr id="22541" name="Group 14"/>
          <p:cNvGrpSpPr>
            <a:grpSpLocks/>
          </p:cNvGrpSpPr>
          <p:nvPr/>
        </p:nvGrpSpPr>
        <p:grpSpPr bwMode="auto">
          <a:xfrm>
            <a:off x="1401763" y="3522663"/>
            <a:ext cx="6545262" cy="811212"/>
            <a:chOff x="883" y="2219"/>
            <a:chExt cx="4123" cy="511"/>
          </a:xfrm>
        </p:grpSpPr>
        <p:grpSp>
          <p:nvGrpSpPr>
            <p:cNvPr id="22543" name="Group 15"/>
            <p:cNvGrpSpPr>
              <a:grpSpLocks/>
            </p:cNvGrpSpPr>
            <p:nvPr/>
          </p:nvGrpSpPr>
          <p:grpSpPr bwMode="auto">
            <a:xfrm>
              <a:off x="883" y="2219"/>
              <a:ext cx="1952" cy="511"/>
              <a:chOff x="883" y="2219"/>
              <a:chExt cx="1952" cy="511"/>
            </a:xfrm>
          </p:grpSpPr>
          <p:graphicFrame>
            <p:nvGraphicFramePr>
              <p:cNvPr id="22545" name="Object 16"/>
              <p:cNvGraphicFramePr>
                <a:graphicFrameLocks noChangeAspect="1"/>
              </p:cNvGraphicFramePr>
              <p:nvPr>
                <p:extLst>
                  <p:ext uri="{D42A27DB-BD31-4B8C-83A1-F6EECF244321}">
                    <p14:modId xmlns:p14="http://schemas.microsoft.com/office/powerpoint/2010/main" val="2124077552"/>
                  </p:ext>
                </p:extLst>
              </p:nvPr>
            </p:nvGraphicFramePr>
            <p:xfrm>
              <a:off x="1488" y="2219"/>
              <a:ext cx="1347" cy="455"/>
            </p:xfrm>
            <a:graphic>
              <a:graphicData uri="http://schemas.openxmlformats.org/presentationml/2006/ole">
                <mc:AlternateContent xmlns:mc="http://schemas.openxmlformats.org/markup-compatibility/2006">
                  <mc:Choice xmlns:v="urn:schemas-microsoft-com:vml" Requires="v">
                    <p:oleObj spid="_x0000_s22672" name="Equation" r:id="rId10" imgW="1320227" imgH="444307" progId="Equation.3">
                      <p:embed/>
                    </p:oleObj>
                  </mc:Choice>
                  <mc:Fallback>
                    <p:oleObj name="Equation" r:id="rId10" imgW="1320227" imgH="444307"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88" y="2219"/>
                            <a:ext cx="1347"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6" name="Text Box 17"/>
              <p:cNvSpPr txBox="1">
                <a:spLocks noChangeArrowheads="1"/>
              </p:cNvSpPr>
              <p:nvPr/>
            </p:nvSpPr>
            <p:spPr bwMode="auto">
              <a:xfrm>
                <a:off x="883" y="2518"/>
                <a:ext cx="6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sym typeface="Symbol" pitchFamily="18" charset="2"/>
                  </a:rPr>
                  <a:t>Hence </a:t>
                </a:r>
                <a:endParaRPr lang="el-GR" altLang="en-US" sz="1600" baseline="-25000">
                  <a:cs typeface="Arial" charset="0"/>
                  <a:sym typeface="Symbol" pitchFamily="18" charset="2"/>
                </a:endParaRPr>
              </a:p>
            </p:txBody>
          </p:sp>
        </p:grpSp>
        <p:sp>
          <p:nvSpPr>
            <p:cNvPr id="22544" name="Text Box 18"/>
            <p:cNvSpPr txBox="1">
              <a:spLocks noChangeArrowheads="1"/>
            </p:cNvSpPr>
            <p:nvPr/>
          </p:nvSpPr>
          <p:spPr bwMode="auto">
            <a:xfrm>
              <a:off x="3006" y="2517"/>
              <a:ext cx="20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cs typeface="Arial" charset="0"/>
                  <a:sym typeface="Symbol" pitchFamily="18" charset="2"/>
                </a:rPr>
                <a:t>where </a:t>
              </a:r>
              <a:r>
                <a:rPr lang="en-GB" altLang="en-US" sz="1600" baseline="-25000">
                  <a:cs typeface="Arial" charset="0"/>
                  <a:sym typeface="Symbol" pitchFamily="18" charset="2"/>
                </a:rPr>
                <a:t>B</a:t>
              </a:r>
              <a:r>
                <a:rPr lang="en-GB" altLang="en-US" sz="1600">
                  <a:cs typeface="Arial" charset="0"/>
                  <a:sym typeface="Symbol" pitchFamily="18" charset="2"/>
                </a:rPr>
                <a:t> is the base transit time</a:t>
              </a:r>
            </a:p>
          </p:txBody>
        </p:sp>
      </p:grpSp>
      <p:graphicFrame>
        <p:nvGraphicFramePr>
          <p:cNvPr id="22542" name="Object 2"/>
          <p:cNvGraphicFramePr>
            <a:graphicFrameLocks noChangeAspect="1"/>
          </p:cNvGraphicFramePr>
          <p:nvPr>
            <p:extLst>
              <p:ext uri="{D42A27DB-BD31-4B8C-83A1-F6EECF244321}">
                <p14:modId xmlns:p14="http://schemas.microsoft.com/office/powerpoint/2010/main" val="2384097921"/>
              </p:ext>
            </p:extLst>
          </p:nvPr>
        </p:nvGraphicFramePr>
        <p:xfrm>
          <a:off x="6919913" y="1589723"/>
          <a:ext cx="307975" cy="344488"/>
        </p:xfrm>
        <a:graphic>
          <a:graphicData uri="http://schemas.openxmlformats.org/presentationml/2006/ole">
            <mc:AlternateContent xmlns:mc="http://schemas.openxmlformats.org/markup-compatibility/2006">
              <mc:Choice xmlns:v="urn:schemas-microsoft-com:vml" Requires="v">
                <p:oleObj spid="_x0000_s22673" name="Equation" r:id="rId12" imgW="215713" imgH="241091" progId="Equation.3">
                  <p:embed/>
                </p:oleObj>
              </mc:Choice>
              <mc:Fallback>
                <p:oleObj name="Equation" r:id="rId12" imgW="215713" imgH="241091" progId="Equation.3">
                  <p:embed/>
                  <p:pic>
                    <p:nvPicPr>
                      <p:cNvPr id="0" name="Object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19913" y="1589723"/>
                        <a:ext cx="30797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21" name="Rectangle 20"/>
              <p:cNvSpPr/>
              <p:nvPr/>
            </p:nvSpPr>
            <p:spPr>
              <a:xfrm>
                <a:off x="585651" y="5213917"/>
                <a:ext cx="7972697" cy="944426"/>
              </a:xfrm>
              <a:prstGeom prst="rect">
                <a:avLst/>
              </a:prstGeom>
            </p:spPr>
            <p:txBody>
              <a:bodyPr wrap="square">
                <a:spAutoFit/>
              </a:bodyPr>
              <a:lstStyle/>
              <a:p>
                <a:r>
                  <a:rPr lang="en-GB" dirty="0" smtClean="0">
                    <a:solidFill>
                      <a:srgbClr val="7030A0"/>
                    </a:solidFill>
                  </a:rPr>
                  <a:t>The </a:t>
                </a:r>
                <a14:m>
                  <m:oMath xmlns:m="http://schemas.openxmlformats.org/officeDocument/2006/math">
                    <m:sSub>
                      <m:sSubPr>
                        <m:ctrlPr>
                          <a:rPr lang="en-US" i="1">
                            <a:solidFill>
                              <a:srgbClr val="7030A0"/>
                            </a:solidFill>
                            <a:latin typeface="Cambria Math"/>
                          </a:rPr>
                        </m:ctrlPr>
                      </m:sSubPr>
                      <m:e>
                        <m:r>
                          <m:rPr>
                            <m:sty m:val="p"/>
                          </m:rPr>
                          <a:rPr lang="en-GB">
                            <a:solidFill>
                              <a:srgbClr val="7030A0"/>
                            </a:solidFill>
                            <a:latin typeface="Cambria Math"/>
                          </a:rPr>
                          <m:t>f</m:t>
                        </m:r>
                      </m:e>
                      <m:sub>
                        <m:r>
                          <m:rPr>
                            <m:sty m:val="p"/>
                          </m:rPr>
                          <a:rPr lang="en-GB">
                            <a:solidFill>
                              <a:srgbClr val="7030A0"/>
                            </a:solidFill>
                            <a:latin typeface="Cambria Math"/>
                          </a:rPr>
                          <m:t>T</m:t>
                        </m:r>
                      </m:sub>
                    </m:sSub>
                  </m:oMath>
                </a14:m>
                <a:r>
                  <a:rPr lang="en-GB" dirty="0">
                    <a:solidFill>
                      <a:srgbClr val="7030A0"/>
                    </a:solidFill>
                  </a:rPr>
                  <a:t> is defined as the frequency at which the current gain falls to unity in an unloaded circuit (with zero load resistance). </a:t>
                </a:r>
                <a:endParaRPr lang="en-GB" dirty="0" smtClean="0">
                  <a:solidFill>
                    <a:srgbClr val="7030A0"/>
                  </a:solidFill>
                </a:endParaRPr>
              </a:p>
              <a:p>
                <a:r>
                  <a:rPr lang="en-GB" dirty="0" smtClean="0">
                    <a:solidFill>
                      <a:srgbClr val="7030A0"/>
                    </a:solidFill>
                  </a:rPr>
                  <a:t>A </a:t>
                </a:r>
                <a:r>
                  <a:rPr lang="en-GB" dirty="0">
                    <a:solidFill>
                      <a:srgbClr val="7030A0"/>
                    </a:solidFill>
                  </a:rPr>
                  <a:t>rule of thumb is that the maximum bandwidth of the circuit can be ~ </a:t>
                </a:r>
                <a14:m>
                  <m:oMath xmlns:m="http://schemas.openxmlformats.org/officeDocument/2006/math">
                    <m:f>
                      <m:fPr>
                        <m:ctrlPr>
                          <a:rPr lang="en-US" i="1">
                            <a:solidFill>
                              <a:srgbClr val="7030A0"/>
                            </a:solidFill>
                            <a:latin typeface="Cambria Math"/>
                          </a:rPr>
                        </m:ctrlPr>
                      </m:fPr>
                      <m:num>
                        <m:sSub>
                          <m:sSubPr>
                            <m:ctrlPr>
                              <a:rPr lang="en-US" i="1">
                                <a:solidFill>
                                  <a:srgbClr val="7030A0"/>
                                </a:solidFill>
                                <a:latin typeface="Cambria Math"/>
                              </a:rPr>
                            </m:ctrlPr>
                          </m:sSubPr>
                          <m:e>
                            <m:r>
                              <m:rPr>
                                <m:sty m:val="p"/>
                              </m:rPr>
                              <a:rPr lang="en-GB">
                                <a:solidFill>
                                  <a:srgbClr val="7030A0"/>
                                </a:solidFill>
                                <a:latin typeface="Cambria Math"/>
                              </a:rPr>
                              <m:t>f</m:t>
                            </m:r>
                          </m:e>
                          <m:sub>
                            <m:r>
                              <m:rPr>
                                <m:sty m:val="p"/>
                              </m:rPr>
                              <a:rPr lang="en-GB">
                                <a:solidFill>
                                  <a:srgbClr val="7030A0"/>
                                </a:solidFill>
                                <a:latin typeface="Cambria Math"/>
                              </a:rPr>
                              <m:t>T</m:t>
                            </m:r>
                          </m:sub>
                        </m:sSub>
                      </m:num>
                      <m:den>
                        <m:r>
                          <a:rPr lang="en-GB">
                            <a:solidFill>
                              <a:srgbClr val="7030A0"/>
                            </a:solidFill>
                            <a:latin typeface="Cambria Math"/>
                          </a:rPr>
                          <m:t>10</m:t>
                        </m:r>
                      </m:den>
                    </m:f>
                  </m:oMath>
                </a14:m>
                <a:r>
                  <a:rPr lang="en-GB" dirty="0">
                    <a:solidFill>
                      <a:srgbClr val="7030A0"/>
                    </a:solidFill>
                  </a:rPr>
                  <a:t>.</a:t>
                </a:r>
                <a:endParaRPr lang="en-US" dirty="0">
                  <a:solidFill>
                    <a:srgbClr val="7030A0"/>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585651" y="5213917"/>
                <a:ext cx="7972697" cy="944426"/>
              </a:xfrm>
              <a:prstGeom prst="rect">
                <a:avLst/>
              </a:prstGeom>
              <a:blipFill rotWithShape="1">
                <a:blip r:embed="rId14"/>
                <a:stretch>
                  <a:fillRect l="-382" t="-1935" b="-1290"/>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26</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580578" y="2101260"/>
            <a:ext cx="5893648" cy="2031325"/>
          </a:xfrm>
          <a:prstGeom prst="rect">
            <a:avLst/>
          </a:prstGeom>
        </p:spPr>
        <p:txBody>
          <a:bodyPr wrap="square">
            <a:spAutoFit/>
          </a:bodyPr>
          <a:lstStyle/>
          <a:p>
            <a:pPr algn="ctr" eaLnBrk="1" hangingPunct="1"/>
            <a:r>
              <a:rPr lang="en-GB" altLang="zh-CN" sz="3600" b="1" dirty="0" smtClean="0">
                <a:latin typeface="Times New Roman" panose="02020603050405020304" pitchFamily="18" charset="0"/>
                <a:ea typeface="SimSun" pitchFamily="2" charset="-122"/>
                <a:cs typeface="Times New Roman" panose="02020603050405020304" pitchFamily="18" charset="0"/>
              </a:rPr>
              <a:t>Part 3: </a:t>
            </a:r>
          </a:p>
          <a:p>
            <a:pPr algn="ctr" eaLnBrk="1" hangingPunct="1">
              <a:spcBef>
                <a:spcPct val="50000"/>
              </a:spcBef>
              <a:buClrTx/>
              <a:buSzTx/>
              <a:buFontTx/>
              <a:buNone/>
            </a:pPr>
            <a:r>
              <a:rPr lang="en-GB" altLang="en-US" sz="3600" b="1" dirty="0" smtClean="0">
                <a:latin typeface="Times New Roman" panose="02020603050405020304" pitchFamily="18" charset="0"/>
                <a:cs typeface="Times New Roman" panose="02020603050405020304" pitchFamily="18" charset="0"/>
                <a:sym typeface="Symbol" pitchFamily="18" charset="2"/>
              </a:rPr>
              <a:t>Frequency Dependence </a:t>
            </a:r>
            <a:r>
              <a:rPr lang="en-GB" altLang="en-US" sz="3600" b="1" dirty="0">
                <a:latin typeface="Times New Roman" panose="02020603050405020304" pitchFamily="18" charset="0"/>
                <a:cs typeface="Times New Roman" panose="02020603050405020304" pitchFamily="18" charset="0"/>
                <a:sym typeface="Symbol" pitchFamily="18" charset="2"/>
              </a:rPr>
              <a:t>of </a:t>
            </a:r>
            <a:r>
              <a:rPr lang="en-GB" altLang="en-US" sz="3600" b="1" dirty="0" smtClean="0">
                <a:latin typeface="Times New Roman" panose="02020603050405020304" pitchFamily="18" charset="0"/>
                <a:cs typeface="Times New Roman" panose="02020603050405020304" pitchFamily="18" charset="0"/>
                <a:sym typeface="Symbol" pitchFamily="18" charset="2"/>
              </a:rPr>
              <a:t>CE  </a:t>
            </a:r>
            <a:endParaRPr lang="en-US" altLang="en-US" sz="3600" b="1"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2519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1FCBC42A-CB8D-4B2B-859C-7323133A87E5}" type="slidenum">
              <a:rPr lang="en-GB" altLang="en-US" sz="1200" smtClean="0">
                <a:latin typeface="Garamond" pitchFamily="18" charset="0"/>
              </a:rPr>
              <a:pPr eaLnBrk="1" hangingPunct="1">
                <a:spcBef>
                  <a:spcPct val="0"/>
                </a:spcBef>
                <a:buClrTx/>
                <a:buSzTx/>
                <a:buFontTx/>
                <a:buNone/>
              </a:pPr>
              <a:t>27</a:t>
            </a:fld>
            <a:endParaRPr lang="en-GB" altLang="en-US" sz="1200" smtClean="0">
              <a:latin typeface="Garamond" pitchFamily="18" charset="0"/>
            </a:endParaRPr>
          </a:p>
        </p:txBody>
      </p:sp>
      <p:sp>
        <p:nvSpPr>
          <p:cNvPr id="23555"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2355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3557" name="Text Box 4"/>
          <p:cNvSpPr txBox="1">
            <a:spLocks noChangeArrowheads="1"/>
          </p:cNvSpPr>
          <p:nvPr/>
        </p:nvSpPr>
        <p:spPr bwMode="auto">
          <a:xfrm>
            <a:off x="536575" y="1527175"/>
            <a:ext cx="8102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a:t>
            </a:r>
            <a:r>
              <a:rPr lang="en-GB" altLang="en-US" sz="1600">
                <a:sym typeface="Symbol" pitchFamily="18" charset="2"/>
              </a:rPr>
              <a:t>dding typical external circuit components to the transistor high frequency equivalent circuit gives:</a:t>
            </a:r>
            <a:r>
              <a:rPr lang="en-GB" altLang="en-US" sz="1600"/>
              <a:t>  </a:t>
            </a:r>
          </a:p>
        </p:txBody>
      </p:sp>
      <p:grpSp>
        <p:nvGrpSpPr>
          <p:cNvPr id="23558" name="Group 5"/>
          <p:cNvGrpSpPr>
            <a:grpSpLocks/>
          </p:cNvGrpSpPr>
          <p:nvPr/>
        </p:nvGrpSpPr>
        <p:grpSpPr bwMode="auto">
          <a:xfrm>
            <a:off x="346075" y="2139950"/>
            <a:ext cx="8597900" cy="1604963"/>
            <a:chOff x="260" y="1775"/>
            <a:chExt cx="5416" cy="1011"/>
          </a:xfrm>
        </p:grpSpPr>
        <p:sp>
          <p:nvSpPr>
            <p:cNvPr id="23609" name="Rectangle 6"/>
            <p:cNvSpPr>
              <a:spLocks noChangeArrowheads="1"/>
            </p:cNvSpPr>
            <p:nvPr/>
          </p:nvSpPr>
          <p:spPr bwMode="auto">
            <a:xfrm>
              <a:off x="260" y="2173"/>
              <a:ext cx="2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rPr>
                <a:t>S</a:t>
              </a:r>
              <a:endParaRPr lang="en-US" altLang="en-US" sz="1800" baseline="-25000">
                <a:solidFill>
                  <a:srgbClr val="000000"/>
                </a:solidFill>
                <a:latin typeface="Times New Roman" pitchFamily="18" charset="0"/>
                <a:sym typeface="Symbol" pitchFamily="18" charset="2"/>
              </a:endParaRPr>
            </a:p>
          </p:txBody>
        </p:sp>
        <p:sp>
          <p:nvSpPr>
            <p:cNvPr id="23610" name="Freeform 7"/>
            <p:cNvSpPr>
              <a:spLocks/>
            </p:cNvSpPr>
            <p:nvPr/>
          </p:nvSpPr>
          <p:spPr bwMode="auto">
            <a:xfrm>
              <a:off x="3345" y="2156"/>
              <a:ext cx="188" cy="281"/>
            </a:xfrm>
            <a:custGeom>
              <a:avLst/>
              <a:gdLst>
                <a:gd name="T0" fmla="*/ 4 w 224"/>
                <a:gd name="T1" fmla="*/ 0 h 350"/>
                <a:gd name="T2" fmla="*/ 0 w 224"/>
                <a:gd name="T3" fmla="*/ 2 h 350"/>
                <a:gd name="T4" fmla="*/ 4 w 224"/>
                <a:gd name="T5" fmla="*/ 5 h 350"/>
                <a:gd name="T6" fmla="*/ 8 w 224"/>
                <a:gd name="T7" fmla="*/ 2 h 350"/>
                <a:gd name="T8" fmla="*/ 4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1" name="Freeform 8"/>
            <p:cNvSpPr>
              <a:spLocks/>
            </p:cNvSpPr>
            <p:nvPr/>
          </p:nvSpPr>
          <p:spPr bwMode="auto">
            <a:xfrm>
              <a:off x="3349" y="2156"/>
              <a:ext cx="188" cy="281"/>
            </a:xfrm>
            <a:custGeom>
              <a:avLst/>
              <a:gdLst>
                <a:gd name="T0" fmla="*/ 4 w 224"/>
                <a:gd name="T1" fmla="*/ 0 h 350"/>
                <a:gd name="T2" fmla="*/ 0 w 224"/>
                <a:gd name="T3" fmla="*/ 2 h 350"/>
                <a:gd name="T4" fmla="*/ 4 w 224"/>
                <a:gd name="T5" fmla="*/ 5 h 350"/>
                <a:gd name="T6" fmla="*/ 8 w 224"/>
                <a:gd name="T7" fmla="*/ 2 h 350"/>
                <a:gd name="T8" fmla="*/ 4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612" name="Line 9"/>
            <p:cNvSpPr>
              <a:spLocks noChangeShapeType="1"/>
            </p:cNvSpPr>
            <p:nvPr/>
          </p:nvSpPr>
          <p:spPr bwMode="auto">
            <a:xfrm>
              <a:off x="633" y="2581"/>
              <a:ext cx="475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3" name="Freeform 10"/>
            <p:cNvSpPr>
              <a:spLocks noEditPoints="1"/>
            </p:cNvSpPr>
            <p:nvPr/>
          </p:nvSpPr>
          <p:spPr bwMode="auto">
            <a:xfrm>
              <a:off x="3435" y="2227"/>
              <a:ext cx="28" cy="136"/>
            </a:xfrm>
            <a:custGeom>
              <a:avLst/>
              <a:gdLst>
                <a:gd name="T0" fmla="*/ 3 w 33"/>
                <a:gd name="T1" fmla="*/ 2 h 170"/>
                <a:gd name="T2" fmla="*/ 3 w 33"/>
                <a:gd name="T3" fmla="*/ 2 h 170"/>
                <a:gd name="T4" fmla="*/ 3 w 33"/>
                <a:gd name="T5" fmla="*/ 2 h 170"/>
                <a:gd name="T6" fmla="*/ 3 w 33"/>
                <a:gd name="T7" fmla="*/ 2 h 170"/>
                <a:gd name="T8" fmla="*/ 3 w 33"/>
                <a:gd name="T9" fmla="*/ 2 h 170"/>
                <a:gd name="T10" fmla="*/ 3 w 33"/>
                <a:gd name="T11" fmla="*/ 2 h 170"/>
                <a:gd name="T12" fmla="*/ 3 w 33"/>
                <a:gd name="T13" fmla="*/ 2 h 170"/>
                <a:gd name="T14" fmla="*/ 3 w 33"/>
                <a:gd name="T15" fmla="*/ 2 h 170"/>
                <a:gd name="T16" fmla="*/ 3 w 33"/>
                <a:gd name="T17" fmla="*/ 2 h 170"/>
                <a:gd name="T18" fmla="*/ 3 w 33"/>
                <a:gd name="T19" fmla="*/ 2 h 170"/>
                <a:gd name="T20" fmla="*/ 3 w 33"/>
                <a:gd name="T21" fmla="*/ 2 h 170"/>
                <a:gd name="T22" fmla="*/ 3 w 33"/>
                <a:gd name="T23" fmla="*/ 2 h 170"/>
                <a:gd name="T24" fmla="*/ 3 w 33"/>
                <a:gd name="T25" fmla="*/ 0 h 170"/>
                <a:gd name="T26" fmla="*/ 3 w 33"/>
                <a:gd name="T27" fmla="*/ 0 h 170"/>
                <a:gd name="T28" fmla="*/ 3 w 33"/>
                <a:gd name="T29" fmla="*/ 2 h 170"/>
                <a:gd name="T30" fmla="*/ 3 w 33"/>
                <a:gd name="T31" fmla="*/ 2 h 170"/>
                <a:gd name="T32" fmla="*/ 3 w 33"/>
                <a:gd name="T33" fmla="*/ 2 h 170"/>
                <a:gd name="T34" fmla="*/ 3 w 33"/>
                <a:gd name="T35" fmla="*/ 2 h 170"/>
                <a:gd name="T36" fmla="*/ 3 w 33"/>
                <a:gd name="T37" fmla="*/ 2 h 170"/>
                <a:gd name="T38" fmla="*/ 0 w 33"/>
                <a:gd name="T39" fmla="*/ 2 h 170"/>
                <a:gd name="T40" fmla="*/ 3 w 33"/>
                <a:gd name="T41" fmla="*/ 2 h 1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70"/>
                <a:gd name="T65" fmla="*/ 33 w 33"/>
                <a:gd name="T66" fmla="*/ 170 h 1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70">
                  <a:moveTo>
                    <a:pt x="19" y="3"/>
                  </a:moveTo>
                  <a:lnTo>
                    <a:pt x="19" y="147"/>
                  </a:lnTo>
                  <a:lnTo>
                    <a:pt x="19" y="149"/>
                  </a:lnTo>
                  <a:lnTo>
                    <a:pt x="17" y="149"/>
                  </a:lnTo>
                  <a:lnTo>
                    <a:pt x="16" y="149"/>
                  </a:lnTo>
                  <a:lnTo>
                    <a:pt x="14" y="149"/>
                  </a:lnTo>
                  <a:lnTo>
                    <a:pt x="14" y="147"/>
                  </a:lnTo>
                  <a:lnTo>
                    <a:pt x="14" y="3"/>
                  </a:lnTo>
                  <a:lnTo>
                    <a:pt x="14" y="2"/>
                  </a:lnTo>
                  <a:lnTo>
                    <a:pt x="16" y="0"/>
                  </a:lnTo>
                  <a:lnTo>
                    <a:pt x="17" y="0"/>
                  </a:lnTo>
                  <a:lnTo>
                    <a:pt x="17" y="2"/>
                  </a:lnTo>
                  <a:lnTo>
                    <a:pt x="19" y="3"/>
                  </a:lnTo>
                  <a:close/>
                  <a:moveTo>
                    <a:pt x="33" y="139"/>
                  </a:moveTo>
                  <a:lnTo>
                    <a:pt x="17" y="170"/>
                  </a:lnTo>
                  <a:lnTo>
                    <a:pt x="0" y="139"/>
                  </a:lnTo>
                  <a:lnTo>
                    <a:pt x="33" y="139"/>
                  </a:lnTo>
                  <a:close/>
                </a:path>
              </a:pathLst>
            </a:custGeom>
            <a:solidFill>
              <a:srgbClr val="000000"/>
            </a:solidFill>
            <a:ln w="3175">
              <a:solidFill>
                <a:srgbClr val="000000"/>
              </a:solidFill>
              <a:prstDash val="solid"/>
              <a:round/>
              <a:headEnd/>
              <a:tailEnd/>
            </a:ln>
          </p:spPr>
          <p:txBody>
            <a:bodyPr/>
            <a:lstStyle/>
            <a:p>
              <a:endParaRPr lang="en-US"/>
            </a:p>
          </p:txBody>
        </p:sp>
        <p:sp>
          <p:nvSpPr>
            <p:cNvPr id="23614" name="Line 11"/>
            <p:cNvSpPr>
              <a:spLocks noChangeShapeType="1"/>
            </p:cNvSpPr>
            <p:nvPr/>
          </p:nvSpPr>
          <p:spPr bwMode="auto">
            <a:xfrm>
              <a:off x="3445" y="2439"/>
              <a:ext cx="0" cy="1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5" name="Line 12"/>
            <p:cNvSpPr>
              <a:spLocks noChangeShapeType="1"/>
            </p:cNvSpPr>
            <p:nvPr/>
          </p:nvSpPr>
          <p:spPr bwMode="auto">
            <a:xfrm flipV="1">
              <a:off x="3443" y="2057"/>
              <a:ext cx="0" cy="9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6" name="Line 13"/>
            <p:cNvSpPr>
              <a:spLocks noChangeShapeType="1"/>
            </p:cNvSpPr>
            <p:nvPr/>
          </p:nvSpPr>
          <p:spPr bwMode="auto">
            <a:xfrm flipH="1" flipV="1">
              <a:off x="3968" y="2061"/>
              <a:ext cx="2" cy="1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7" name="Line 14"/>
            <p:cNvSpPr>
              <a:spLocks noChangeShapeType="1"/>
            </p:cNvSpPr>
            <p:nvPr/>
          </p:nvSpPr>
          <p:spPr bwMode="auto">
            <a:xfrm>
              <a:off x="3968" y="2427"/>
              <a:ext cx="0" cy="1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8" name="Line 15"/>
            <p:cNvSpPr>
              <a:spLocks noChangeShapeType="1"/>
            </p:cNvSpPr>
            <p:nvPr/>
          </p:nvSpPr>
          <p:spPr bwMode="auto">
            <a:xfrm>
              <a:off x="3442" y="2056"/>
              <a:ext cx="19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9" name="Rectangle 16"/>
            <p:cNvSpPr>
              <a:spLocks noChangeArrowheads="1"/>
            </p:cNvSpPr>
            <p:nvPr/>
          </p:nvSpPr>
          <p:spPr bwMode="auto">
            <a:xfrm>
              <a:off x="3569" y="2248"/>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800">
                  <a:solidFill>
                    <a:srgbClr val="000000"/>
                  </a:solidFill>
                  <a:latin typeface="Times New Roman" pitchFamily="18" charset="0"/>
                  <a:cs typeface="Times New Roman" pitchFamily="18" charset="0"/>
                </a:rPr>
                <a:t>g</a:t>
              </a:r>
              <a:r>
                <a:rPr lang="en-GB" altLang="en-US" sz="1800" baseline="-25000">
                  <a:solidFill>
                    <a:srgbClr val="000000"/>
                  </a:solidFill>
                  <a:latin typeface="Times New Roman" pitchFamily="18" charset="0"/>
                  <a:cs typeface="Times New Roman" pitchFamily="18" charset="0"/>
                </a:rPr>
                <a:t>m</a:t>
              </a: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sym typeface="Symbol" pitchFamily="18" charset="2"/>
                </a:rPr>
                <a:t></a:t>
              </a:r>
              <a:endParaRPr lang="en-US" altLang="en-US" sz="1800">
                <a:sym typeface="Symbol" pitchFamily="18" charset="2"/>
              </a:endParaRPr>
            </a:p>
          </p:txBody>
        </p:sp>
        <p:sp>
          <p:nvSpPr>
            <p:cNvPr id="23620" name="Rectangle 17"/>
            <p:cNvSpPr>
              <a:spLocks noChangeArrowheads="1"/>
            </p:cNvSpPr>
            <p:nvPr/>
          </p:nvSpPr>
          <p:spPr bwMode="auto">
            <a:xfrm>
              <a:off x="4050" y="2211"/>
              <a:ext cx="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r</a:t>
              </a:r>
              <a:r>
                <a:rPr lang="en-US" altLang="en-US" sz="1800" baseline="-25000">
                  <a:latin typeface="Times New Roman" pitchFamily="18" charset="0"/>
                </a:rPr>
                <a:t>o</a:t>
              </a:r>
            </a:p>
          </p:txBody>
        </p:sp>
        <p:sp>
          <p:nvSpPr>
            <p:cNvPr id="23621" name="Rectangle 18"/>
            <p:cNvSpPr>
              <a:spLocks noChangeArrowheads="1"/>
            </p:cNvSpPr>
            <p:nvPr/>
          </p:nvSpPr>
          <p:spPr bwMode="auto">
            <a:xfrm>
              <a:off x="1238" y="1832"/>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23622" name="Rectangle 19"/>
            <p:cNvSpPr>
              <a:spLocks noChangeArrowheads="1"/>
            </p:cNvSpPr>
            <p:nvPr/>
          </p:nvSpPr>
          <p:spPr bwMode="auto">
            <a:xfrm>
              <a:off x="1243" y="2594"/>
              <a:ext cx="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a:p>
          </p:txBody>
        </p:sp>
        <p:sp>
          <p:nvSpPr>
            <p:cNvPr id="23623" name="Rectangle 20"/>
            <p:cNvSpPr>
              <a:spLocks noChangeArrowheads="1"/>
            </p:cNvSpPr>
            <p:nvPr/>
          </p:nvSpPr>
          <p:spPr bwMode="auto">
            <a:xfrm>
              <a:off x="3932" y="2198"/>
              <a:ext cx="78"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3624" name="Oval 21"/>
            <p:cNvSpPr>
              <a:spLocks noChangeArrowheads="1"/>
            </p:cNvSpPr>
            <p:nvPr/>
          </p:nvSpPr>
          <p:spPr bwMode="auto">
            <a:xfrm>
              <a:off x="1367" y="2046"/>
              <a:ext cx="37" cy="39"/>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3625" name="Oval 22"/>
            <p:cNvSpPr>
              <a:spLocks noChangeArrowheads="1"/>
            </p:cNvSpPr>
            <p:nvPr/>
          </p:nvSpPr>
          <p:spPr bwMode="auto">
            <a:xfrm>
              <a:off x="1363" y="2559"/>
              <a:ext cx="37" cy="38"/>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3626" name="Oval 23"/>
            <p:cNvSpPr>
              <a:spLocks noChangeArrowheads="1"/>
            </p:cNvSpPr>
            <p:nvPr/>
          </p:nvSpPr>
          <p:spPr bwMode="auto">
            <a:xfrm>
              <a:off x="4556" y="2046"/>
              <a:ext cx="38" cy="3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3627" name="Line 24"/>
            <p:cNvSpPr>
              <a:spLocks noChangeShapeType="1"/>
            </p:cNvSpPr>
            <p:nvPr/>
          </p:nvSpPr>
          <p:spPr bwMode="auto">
            <a:xfrm rot="5400000" flipH="1">
              <a:off x="1637" y="1062"/>
              <a:ext cx="0" cy="20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8" name="Rectangle 25"/>
            <p:cNvSpPr>
              <a:spLocks noChangeArrowheads="1"/>
            </p:cNvSpPr>
            <p:nvPr/>
          </p:nvSpPr>
          <p:spPr bwMode="auto">
            <a:xfrm>
              <a:off x="1589" y="1782"/>
              <a:ext cx="1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r</a:t>
              </a:r>
              <a:r>
                <a:rPr lang="en-US" altLang="en-US" sz="1800" baseline="-25000">
                  <a:latin typeface="Times New Roman" pitchFamily="18" charset="0"/>
                </a:rPr>
                <a:t>b</a:t>
              </a:r>
              <a:endParaRPr lang="en-US" altLang="en-US" sz="1800" baseline="-25000">
                <a:latin typeface="Times New Roman" pitchFamily="18" charset="0"/>
                <a:cs typeface="Times New Roman" pitchFamily="18" charset="0"/>
                <a:sym typeface="Symbol" pitchFamily="18" charset="2"/>
              </a:endParaRPr>
            </a:p>
          </p:txBody>
        </p:sp>
        <p:sp>
          <p:nvSpPr>
            <p:cNvPr id="23629" name="Rectangle 26"/>
            <p:cNvSpPr>
              <a:spLocks noChangeArrowheads="1"/>
            </p:cNvSpPr>
            <p:nvPr/>
          </p:nvSpPr>
          <p:spPr bwMode="auto">
            <a:xfrm>
              <a:off x="1088" y="2211"/>
              <a:ext cx="2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sym typeface="Symbol" pitchFamily="18" charset="2"/>
                </a:rPr>
                <a:t>be</a:t>
              </a:r>
            </a:p>
          </p:txBody>
        </p:sp>
        <p:sp>
          <p:nvSpPr>
            <p:cNvPr id="23630" name="Line 27"/>
            <p:cNvSpPr>
              <a:spLocks noChangeShapeType="1"/>
            </p:cNvSpPr>
            <p:nvPr/>
          </p:nvSpPr>
          <p:spPr bwMode="auto">
            <a:xfrm flipV="1">
              <a:off x="1318" y="2182"/>
              <a:ext cx="0" cy="2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31" name="Rectangle 28"/>
            <p:cNvSpPr>
              <a:spLocks noChangeArrowheads="1"/>
            </p:cNvSpPr>
            <p:nvPr/>
          </p:nvSpPr>
          <p:spPr bwMode="auto">
            <a:xfrm>
              <a:off x="4659" y="1826"/>
              <a:ext cx="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c</a:t>
              </a:r>
              <a:endParaRPr lang="en-US" altLang="en-US" sz="2000" b="1"/>
            </a:p>
          </p:txBody>
        </p:sp>
        <p:sp>
          <p:nvSpPr>
            <p:cNvPr id="23632" name="Rectangle 29"/>
            <p:cNvSpPr>
              <a:spLocks noChangeArrowheads="1"/>
            </p:cNvSpPr>
            <p:nvPr/>
          </p:nvSpPr>
          <p:spPr bwMode="auto">
            <a:xfrm>
              <a:off x="4627" y="2575"/>
              <a:ext cx="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b="1"/>
            </a:p>
          </p:txBody>
        </p:sp>
        <p:sp>
          <p:nvSpPr>
            <p:cNvPr id="23633" name="Rectangle 30"/>
            <p:cNvSpPr>
              <a:spLocks noChangeArrowheads="1"/>
            </p:cNvSpPr>
            <p:nvPr/>
          </p:nvSpPr>
          <p:spPr bwMode="auto">
            <a:xfrm rot="5400000" flipH="1">
              <a:off x="1602" y="1950"/>
              <a:ext cx="78" cy="226"/>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nvGrpSpPr>
            <p:cNvPr id="23634" name="Group 31"/>
            <p:cNvGrpSpPr>
              <a:grpSpLocks/>
            </p:cNvGrpSpPr>
            <p:nvPr/>
          </p:nvGrpSpPr>
          <p:grpSpPr bwMode="auto">
            <a:xfrm>
              <a:off x="2544" y="2058"/>
              <a:ext cx="158" cy="529"/>
              <a:chOff x="2252" y="1128"/>
              <a:chExt cx="199" cy="662"/>
            </a:xfrm>
          </p:grpSpPr>
          <p:sp>
            <p:nvSpPr>
              <p:cNvPr id="23673" name="Line 32"/>
              <p:cNvSpPr>
                <a:spLocks noChangeShapeType="1"/>
              </p:cNvSpPr>
              <p:nvPr/>
            </p:nvSpPr>
            <p:spPr bwMode="auto">
              <a:xfrm>
                <a:off x="2365" y="1128"/>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4" name="Line 33"/>
              <p:cNvSpPr>
                <a:spLocks noChangeShapeType="1"/>
              </p:cNvSpPr>
              <p:nvPr/>
            </p:nvSpPr>
            <p:spPr bwMode="auto">
              <a:xfrm>
                <a:off x="2366" y="1488"/>
                <a:ext cx="0" cy="3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5" name="Line 34"/>
              <p:cNvSpPr>
                <a:spLocks noChangeShapeType="1"/>
              </p:cNvSpPr>
              <p:nvPr/>
            </p:nvSpPr>
            <p:spPr bwMode="auto">
              <a:xfrm flipH="1">
                <a:off x="2252" y="1438"/>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6" name="Line 35"/>
              <p:cNvSpPr>
                <a:spLocks noChangeShapeType="1"/>
              </p:cNvSpPr>
              <p:nvPr/>
            </p:nvSpPr>
            <p:spPr bwMode="auto">
              <a:xfrm flipH="1">
                <a:off x="2253" y="1484"/>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635" name="Rectangle 36"/>
            <p:cNvSpPr>
              <a:spLocks noChangeArrowheads="1"/>
            </p:cNvSpPr>
            <p:nvPr/>
          </p:nvSpPr>
          <p:spPr bwMode="auto">
            <a:xfrm>
              <a:off x="2409" y="2239"/>
              <a:ext cx="2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C</a:t>
              </a:r>
              <a:r>
                <a:rPr lang="el-GR" altLang="en-US" sz="1800" baseline="-25000">
                  <a:latin typeface="Times New Roman" pitchFamily="18" charset="0"/>
                  <a:cs typeface="Times New Roman" pitchFamily="18" charset="0"/>
                </a:rPr>
                <a:t>π</a:t>
              </a:r>
            </a:p>
          </p:txBody>
        </p:sp>
        <p:grpSp>
          <p:nvGrpSpPr>
            <p:cNvPr id="23636" name="Group 37"/>
            <p:cNvGrpSpPr>
              <a:grpSpLocks/>
            </p:cNvGrpSpPr>
            <p:nvPr/>
          </p:nvGrpSpPr>
          <p:grpSpPr bwMode="auto">
            <a:xfrm>
              <a:off x="2185" y="2055"/>
              <a:ext cx="159" cy="529"/>
              <a:chOff x="2252" y="1128"/>
              <a:chExt cx="199" cy="662"/>
            </a:xfrm>
          </p:grpSpPr>
          <p:sp>
            <p:nvSpPr>
              <p:cNvPr id="23669" name="Line 38"/>
              <p:cNvSpPr>
                <a:spLocks noChangeShapeType="1"/>
              </p:cNvSpPr>
              <p:nvPr/>
            </p:nvSpPr>
            <p:spPr bwMode="auto">
              <a:xfrm>
                <a:off x="2365" y="1128"/>
                <a:ext cx="0" cy="293"/>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0" name="Line 39"/>
              <p:cNvSpPr>
                <a:spLocks noChangeShapeType="1"/>
              </p:cNvSpPr>
              <p:nvPr/>
            </p:nvSpPr>
            <p:spPr bwMode="auto">
              <a:xfrm>
                <a:off x="2366" y="1488"/>
                <a:ext cx="0" cy="30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1" name="Line 40"/>
              <p:cNvSpPr>
                <a:spLocks noChangeShapeType="1"/>
              </p:cNvSpPr>
              <p:nvPr/>
            </p:nvSpPr>
            <p:spPr bwMode="auto">
              <a:xfrm flipH="1">
                <a:off x="2252" y="1438"/>
                <a:ext cx="19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2" name="Line 41"/>
              <p:cNvSpPr>
                <a:spLocks noChangeShapeType="1"/>
              </p:cNvSpPr>
              <p:nvPr/>
            </p:nvSpPr>
            <p:spPr bwMode="auto">
              <a:xfrm flipH="1">
                <a:off x="2253" y="1484"/>
                <a:ext cx="19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637" name="Group 42"/>
            <p:cNvGrpSpPr>
              <a:grpSpLocks/>
            </p:cNvGrpSpPr>
            <p:nvPr/>
          </p:nvGrpSpPr>
          <p:grpSpPr bwMode="auto">
            <a:xfrm>
              <a:off x="4213" y="2053"/>
              <a:ext cx="159" cy="529"/>
              <a:chOff x="2252" y="1128"/>
              <a:chExt cx="199" cy="662"/>
            </a:xfrm>
          </p:grpSpPr>
          <p:sp>
            <p:nvSpPr>
              <p:cNvPr id="23665" name="Line 43"/>
              <p:cNvSpPr>
                <a:spLocks noChangeShapeType="1"/>
              </p:cNvSpPr>
              <p:nvPr/>
            </p:nvSpPr>
            <p:spPr bwMode="auto">
              <a:xfrm>
                <a:off x="2365" y="1128"/>
                <a:ext cx="0" cy="293"/>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6" name="Line 44"/>
              <p:cNvSpPr>
                <a:spLocks noChangeShapeType="1"/>
              </p:cNvSpPr>
              <p:nvPr/>
            </p:nvSpPr>
            <p:spPr bwMode="auto">
              <a:xfrm>
                <a:off x="2366" y="1488"/>
                <a:ext cx="0" cy="30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7" name="Line 45"/>
              <p:cNvSpPr>
                <a:spLocks noChangeShapeType="1"/>
              </p:cNvSpPr>
              <p:nvPr/>
            </p:nvSpPr>
            <p:spPr bwMode="auto">
              <a:xfrm flipH="1">
                <a:off x="2252" y="1438"/>
                <a:ext cx="19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8" name="Line 46"/>
              <p:cNvSpPr>
                <a:spLocks noChangeShapeType="1"/>
              </p:cNvSpPr>
              <p:nvPr/>
            </p:nvSpPr>
            <p:spPr bwMode="auto">
              <a:xfrm flipH="1">
                <a:off x="2253" y="1484"/>
                <a:ext cx="19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638" name="Line 47"/>
            <p:cNvSpPr>
              <a:spLocks noChangeShapeType="1"/>
            </p:cNvSpPr>
            <p:nvPr/>
          </p:nvSpPr>
          <p:spPr bwMode="auto">
            <a:xfrm flipV="1">
              <a:off x="2805" y="2159"/>
              <a:ext cx="0" cy="2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39" name="Rectangle 48"/>
            <p:cNvSpPr>
              <a:spLocks noChangeArrowheads="1"/>
            </p:cNvSpPr>
            <p:nvPr/>
          </p:nvSpPr>
          <p:spPr bwMode="auto">
            <a:xfrm>
              <a:off x="2880" y="2210"/>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p>
          </p:txBody>
        </p:sp>
        <p:sp>
          <p:nvSpPr>
            <p:cNvPr id="23640" name="Rectangle 49"/>
            <p:cNvSpPr>
              <a:spLocks noChangeArrowheads="1"/>
            </p:cNvSpPr>
            <p:nvPr/>
          </p:nvSpPr>
          <p:spPr bwMode="auto">
            <a:xfrm>
              <a:off x="2703" y="1920"/>
              <a:ext cx="1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23641" name="Rectangle 50"/>
            <p:cNvSpPr>
              <a:spLocks noChangeArrowheads="1"/>
            </p:cNvSpPr>
            <p:nvPr/>
          </p:nvSpPr>
          <p:spPr bwMode="auto">
            <a:xfrm rot="5400000" flipH="1">
              <a:off x="907" y="1961"/>
              <a:ext cx="78" cy="226"/>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3642" name="Line 51"/>
            <p:cNvSpPr>
              <a:spLocks noChangeShapeType="1"/>
            </p:cNvSpPr>
            <p:nvPr/>
          </p:nvSpPr>
          <p:spPr bwMode="auto">
            <a:xfrm>
              <a:off x="635" y="2069"/>
              <a:ext cx="0" cy="5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3" name="Oval 52"/>
            <p:cNvSpPr>
              <a:spLocks noChangeArrowheads="1"/>
            </p:cNvSpPr>
            <p:nvPr/>
          </p:nvSpPr>
          <p:spPr bwMode="auto">
            <a:xfrm>
              <a:off x="551" y="2249"/>
              <a:ext cx="181" cy="181"/>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3644" name="Line 53"/>
            <p:cNvSpPr>
              <a:spLocks noChangeShapeType="1"/>
            </p:cNvSpPr>
            <p:nvPr/>
          </p:nvSpPr>
          <p:spPr bwMode="auto">
            <a:xfrm flipV="1">
              <a:off x="493" y="2215"/>
              <a:ext cx="0" cy="2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45" name="Rectangle 54"/>
            <p:cNvSpPr>
              <a:spLocks noChangeArrowheads="1"/>
            </p:cNvSpPr>
            <p:nvPr/>
          </p:nvSpPr>
          <p:spPr bwMode="auto">
            <a:xfrm>
              <a:off x="848" y="1775"/>
              <a:ext cx="2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R</a:t>
              </a:r>
              <a:r>
                <a:rPr lang="en-US" altLang="en-US" sz="1800" baseline="-25000">
                  <a:solidFill>
                    <a:srgbClr val="000000"/>
                  </a:solidFill>
                  <a:latin typeface="Times New Roman" pitchFamily="18" charset="0"/>
                </a:rPr>
                <a:t>S</a:t>
              </a:r>
              <a:endParaRPr lang="en-US" altLang="en-US" sz="1800" baseline="-25000">
                <a:solidFill>
                  <a:srgbClr val="000000"/>
                </a:solidFill>
                <a:latin typeface="Times New Roman" pitchFamily="18" charset="0"/>
                <a:sym typeface="Symbol" pitchFamily="18" charset="2"/>
              </a:endParaRPr>
            </a:p>
          </p:txBody>
        </p:sp>
        <p:sp>
          <p:nvSpPr>
            <p:cNvPr id="23646" name="Line 55"/>
            <p:cNvSpPr>
              <a:spLocks noChangeShapeType="1"/>
            </p:cNvSpPr>
            <p:nvPr/>
          </p:nvSpPr>
          <p:spPr bwMode="auto">
            <a:xfrm>
              <a:off x="5063" y="2063"/>
              <a:ext cx="0" cy="5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7" name="Rectangle 56"/>
            <p:cNvSpPr>
              <a:spLocks noChangeArrowheads="1"/>
            </p:cNvSpPr>
            <p:nvPr/>
          </p:nvSpPr>
          <p:spPr bwMode="auto">
            <a:xfrm>
              <a:off x="5127" y="2202"/>
              <a:ext cx="1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R</a:t>
              </a:r>
              <a:r>
                <a:rPr lang="en-US" altLang="en-US" sz="1800" baseline="-25000">
                  <a:latin typeface="Times New Roman" pitchFamily="18" charset="0"/>
                </a:rPr>
                <a:t>C</a:t>
              </a:r>
            </a:p>
          </p:txBody>
        </p:sp>
        <p:sp>
          <p:nvSpPr>
            <p:cNvPr id="23648" name="Oval 57"/>
            <p:cNvSpPr>
              <a:spLocks noChangeArrowheads="1"/>
            </p:cNvSpPr>
            <p:nvPr/>
          </p:nvSpPr>
          <p:spPr bwMode="auto">
            <a:xfrm>
              <a:off x="4561" y="2562"/>
              <a:ext cx="38" cy="3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3649" name="Line 58"/>
            <p:cNvSpPr>
              <a:spLocks noChangeShapeType="1"/>
            </p:cNvSpPr>
            <p:nvPr/>
          </p:nvSpPr>
          <p:spPr bwMode="auto">
            <a:xfrm>
              <a:off x="5374" y="2060"/>
              <a:ext cx="0" cy="5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0" name="Rectangle 59"/>
            <p:cNvSpPr>
              <a:spLocks noChangeArrowheads="1"/>
            </p:cNvSpPr>
            <p:nvPr/>
          </p:nvSpPr>
          <p:spPr bwMode="auto">
            <a:xfrm>
              <a:off x="5470" y="2199"/>
              <a:ext cx="20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R</a:t>
              </a:r>
              <a:r>
                <a:rPr lang="en-US" altLang="en-US" sz="1800" baseline="-25000">
                  <a:latin typeface="Times New Roman" pitchFamily="18" charset="0"/>
                </a:rPr>
                <a:t>L</a:t>
              </a:r>
            </a:p>
          </p:txBody>
        </p:sp>
        <p:sp>
          <p:nvSpPr>
            <p:cNvPr id="23651" name="Rectangle 60"/>
            <p:cNvSpPr>
              <a:spLocks noChangeArrowheads="1"/>
            </p:cNvSpPr>
            <p:nvPr/>
          </p:nvSpPr>
          <p:spPr bwMode="auto">
            <a:xfrm>
              <a:off x="5338" y="2185"/>
              <a:ext cx="78" cy="227"/>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3652" name="Rectangle 61"/>
            <p:cNvSpPr>
              <a:spLocks noChangeArrowheads="1"/>
            </p:cNvSpPr>
            <p:nvPr/>
          </p:nvSpPr>
          <p:spPr bwMode="auto">
            <a:xfrm>
              <a:off x="5027" y="2188"/>
              <a:ext cx="78" cy="227"/>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solidFill>
                  <a:schemeClr val="bg1"/>
                </a:solidFill>
              </a:endParaRPr>
            </a:p>
          </p:txBody>
        </p:sp>
        <p:sp>
          <p:nvSpPr>
            <p:cNvPr id="23653" name="Rectangle 62"/>
            <p:cNvSpPr>
              <a:spLocks noChangeArrowheads="1"/>
            </p:cNvSpPr>
            <p:nvPr/>
          </p:nvSpPr>
          <p:spPr bwMode="auto">
            <a:xfrm>
              <a:off x="1388" y="1820"/>
              <a:ext cx="3186" cy="888"/>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3654" name="Rectangle 63"/>
            <p:cNvSpPr>
              <a:spLocks noChangeArrowheads="1"/>
            </p:cNvSpPr>
            <p:nvPr/>
          </p:nvSpPr>
          <p:spPr bwMode="auto">
            <a:xfrm>
              <a:off x="2025" y="2229"/>
              <a:ext cx="2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C</a:t>
              </a:r>
              <a:r>
                <a:rPr lang="en-GB" altLang="en-US" sz="1800" baseline="-25000">
                  <a:latin typeface="Times New Roman" pitchFamily="18" charset="0"/>
                  <a:cs typeface="Times New Roman" pitchFamily="18" charset="0"/>
                </a:rPr>
                <a:t>1</a:t>
              </a:r>
              <a:endParaRPr lang="el-GR" altLang="en-US" sz="1800" baseline="-25000">
                <a:latin typeface="Times New Roman" pitchFamily="18" charset="0"/>
                <a:cs typeface="Times New Roman" pitchFamily="18" charset="0"/>
              </a:endParaRPr>
            </a:p>
          </p:txBody>
        </p:sp>
        <p:sp>
          <p:nvSpPr>
            <p:cNvPr id="23655" name="Line 64"/>
            <p:cNvSpPr>
              <a:spLocks noChangeShapeType="1"/>
            </p:cNvSpPr>
            <p:nvPr/>
          </p:nvSpPr>
          <p:spPr bwMode="auto">
            <a:xfrm flipV="1">
              <a:off x="1936" y="2068"/>
              <a:ext cx="0" cy="5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6" name="Rectangle 65"/>
            <p:cNvSpPr>
              <a:spLocks noChangeArrowheads="1"/>
            </p:cNvSpPr>
            <p:nvPr/>
          </p:nvSpPr>
          <p:spPr bwMode="auto">
            <a:xfrm flipH="1">
              <a:off x="1892" y="2218"/>
              <a:ext cx="78" cy="226"/>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3657" name="Rectangle 66"/>
            <p:cNvSpPr>
              <a:spLocks noChangeArrowheads="1"/>
            </p:cNvSpPr>
            <p:nvPr/>
          </p:nvSpPr>
          <p:spPr bwMode="auto">
            <a:xfrm>
              <a:off x="1718" y="2223"/>
              <a:ext cx="1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r</a:t>
              </a:r>
              <a:r>
                <a:rPr lang="en-US" altLang="en-US" sz="1800" baseline="-25000">
                  <a:latin typeface="Times New Roman" pitchFamily="18" charset="0"/>
                  <a:sym typeface="Symbol" pitchFamily="18" charset="2"/>
                </a:rPr>
                <a:t></a:t>
              </a:r>
              <a:endParaRPr lang="en-US" altLang="en-US" sz="1800" baseline="-25000">
                <a:latin typeface="Times New Roman" pitchFamily="18" charset="0"/>
                <a:cs typeface="Times New Roman" pitchFamily="18" charset="0"/>
                <a:sym typeface="Symbol" pitchFamily="18" charset="2"/>
              </a:endParaRPr>
            </a:p>
          </p:txBody>
        </p:sp>
        <p:sp>
          <p:nvSpPr>
            <p:cNvPr id="23658" name="Rectangle 67"/>
            <p:cNvSpPr>
              <a:spLocks noChangeArrowheads="1"/>
            </p:cNvSpPr>
            <p:nvPr/>
          </p:nvSpPr>
          <p:spPr bwMode="auto">
            <a:xfrm>
              <a:off x="4394" y="2212"/>
              <a:ext cx="2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C</a:t>
              </a:r>
              <a:r>
                <a:rPr lang="en-GB" altLang="en-US" sz="1800" baseline="-25000">
                  <a:latin typeface="Times New Roman" pitchFamily="18" charset="0"/>
                  <a:cs typeface="Times New Roman" pitchFamily="18" charset="0"/>
                </a:rPr>
                <a:t>2</a:t>
              </a:r>
              <a:endParaRPr lang="el-GR" altLang="en-US" sz="1800" baseline="-25000">
                <a:latin typeface="Times New Roman" pitchFamily="18" charset="0"/>
                <a:cs typeface="Times New Roman" pitchFamily="18" charset="0"/>
              </a:endParaRPr>
            </a:p>
          </p:txBody>
        </p:sp>
        <p:grpSp>
          <p:nvGrpSpPr>
            <p:cNvPr id="23659" name="Group 68"/>
            <p:cNvGrpSpPr>
              <a:grpSpLocks/>
            </p:cNvGrpSpPr>
            <p:nvPr/>
          </p:nvGrpSpPr>
          <p:grpSpPr bwMode="auto">
            <a:xfrm>
              <a:off x="4654" y="2065"/>
              <a:ext cx="159" cy="529"/>
              <a:chOff x="2252" y="1128"/>
              <a:chExt cx="199" cy="662"/>
            </a:xfrm>
          </p:grpSpPr>
          <p:sp>
            <p:nvSpPr>
              <p:cNvPr id="23661" name="Line 69"/>
              <p:cNvSpPr>
                <a:spLocks noChangeShapeType="1"/>
              </p:cNvSpPr>
              <p:nvPr/>
            </p:nvSpPr>
            <p:spPr bwMode="auto">
              <a:xfrm>
                <a:off x="2365" y="1128"/>
                <a:ext cx="0" cy="293"/>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2" name="Line 70"/>
              <p:cNvSpPr>
                <a:spLocks noChangeShapeType="1"/>
              </p:cNvSpPr>
              <p:nvPr/>
            </p:nvSpPr>
            <p:spPr bwMode="auto">
              <a:xfrm>
                <a:off x="2366" y="1488"/>
                <a:ext cx="0" cy="30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3" name="Line 71"/>
              <p:cNvSpPr>
                <a:spLocks noChangeShapeType="1"/>
              </p:cNvSpPr>
              <p:nvPr/>
            </p:nvSpPr>
            <p:spPr bwMode="auto">
              <a:xfrm flipH="1">
                <a:off x="2252" y="1438"/>
                <a:ext cx="19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4" name="Line 72"/>
              <p:cNvSpPr>
                <a:spLocks noChangeShapeType="1"/>
              </p:cNvSpPr>
              <p:nvPr/>
            </p:nvSpPr>
            <p:spPr bwMode="auto">
              <a:xfrm flipH="1">
                <a:off x="2253" y="1484"/>
                <a:ext cx="19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660" name="Rectangle 73"/>
            <p:cNvSpPr>
              <a:spLocks noChangeArrowheads="1"/>
            </p:cNvSpPr>
            <p:nvPr/>
          </p:nvSpPr>
          <p:spPr bwMode="auto">
            <a:xfrm>
              <a:off x="4822" y="2209"/>
              <a:ext cx="2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C</a:t>
              </a:r>
              <a:r>
                <a:rPr lang="en-GB" altLang="en-US" sz="1800" baseline="-25000">
                  <a:latin typeface="Times New Roman" pitchFamily="18" charset="0"/>
                  <a:cs typeface="Times New Roman" pitchFamily="18" charset="0"/>
                </a:rPr>
                <a:t>S</a:t>
              </a:r>
              <a:endParaRPr lang="el-GR" altLang="en-US" sz="1800" baseline="-25000">
                <a:latin typeface="Times New Roman" pitchFamily="18" charset="0"/>
                <a:cs typeface="Times New Roman" pitchFamily="18" charset="0"/>
              </a:endParaRPr>
            </a:p>
          </p:txBody>
        </p:sp>
      </p:grpSp>
      <p:sp>
        <p:nvSpPr>
          <p:cNvPr id="23559" name="Text Box 74"/>
          <p:cNvSpPr txBox="1">
            <a:spLocks noChangeArrowheads="1"/>
          </p:cNvSpPr>
          <p:nvPr/>
        </p:nvSpPr>
        <p:spPr bwMode="auto">
          <a:xfrm>
            <a:off x="325438" y="3814763"/>
            <a:ext cx="27384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Which may be reduced to:  </a:t>
            </a:r>
          </a:p>
        </p:txBody>
      </p:sp>
      <p:grpSp>
        <p:nvGrpSpPr>
          <p:cNvPr id="23560" name="Group 75"/>
          <p:cNvGrpSpPr>
            <a:grpSpLocks/>
          </p:cNvGrpSpPr>
          <p:nvPr/>
        </p:nvGrpSpPr>
        <p:grpSpPr bwMode="auto">
          <a:xfrm>
            <a:off x="1812925" y="4122738"/>
            <a:ext cx="6546850" cy="1506537"/>
            <a:chOff x="1345" y="2601"/>
            <a:chExt cx="4124" cy="949"/>
          </a:xfrm>
        </p:grpSpPr>
        <p:sp>
          <p:nvSpPr>
            <p:cNvPr id="23574" name="Rectangle 76"/>
            <p:cNvSpPr>
              <a:spLocks noChangeArrowheads="1"/>
            </p:cNvSpPr>
            <p:nvPr/>
          </p:nvSpPr>
          <p:spPr bwMode="auto">
            <a:xfrm>
              <a:off x="1345" y="2964"/>
              <a:ext cx="2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rPr>
                <a:t>S</a:t>
              </a:r>
              <a:r>
                <a:rPr lang="en-US" altLang="en-US" sz="1800">
                  <a:solidFill>
                    <a:srgbClr val="000000"/>
                  </a:solidFill>
                  <a:latin typeface="Times New Roman" pitchFamily="18" charset="0"/>
                </a:rPr>
                <a:t>’</a:t>
              </a:r>
              <a:endParaRPr lang="en-US" altLang="en-US" sz="1800">
                <a:solidFill>
                  <a:srgbClr val="000000"/>
                </a:solidFill>
                <a:latin typeface="Times New Roman" pitchFamily="18" charset="0"/>
                <a:sym typeface="Symbol" pitchFamily="18" charset="2"/>
              </a:endParaRPr>
            </a:p>
          </p:txBody>
        </p:sp>
        <p:sp>
          <p:nvSpPr>
            <p:cNvPr id="23575" name="Freeform 77"/>
            <p:cNvSpPr>
              <a:spLocks/>
            </p:cNvSpPr>
            <p:nvPr/>
          </p:nvSpPr>
          <p:spPr bwMode="auto">
            <a:xfrm>
              <a:off x="3317" y="2947"/>
              <a:ext cx="188" cy="281"/>
            </a:xfrm>
            <a:custGeom>
              <a:avLst/>
              <a:gdLst>
                <a:gd name="T0" fmla="*/ 4 w 224"/>
                <a:gd name="T1" fmla="*/ 0 h 350"/>
                <a:gd name="T2" fmla="*/ 0 w 224"/>
                <a:gd name="T3" fmla="*/ 2 h 350"/>
                <a:gd name="T4" fmla="*/ 4 w 224"/>
                <a:gd name="T5" fmla="*/ 5 h 350"/>
                <a:gd name="T6" fmla="*/ 8 w 224"/>
                <a:gd name="T7" fmla="*/ 2 h 350"/>
                <a:gd name="T8" fmla="*/ 4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76" name="Freeform 78"/>
            <p:cNvSpPr>
              <a:spLocks/>
            </p:cNvSpPr>
            <p:nvPr/>
          </p:nvSpPr>
          <p:spPr bwMode="auto">
            <a:xfrm>
              <a:off x="3321" y="2947"/>
              <a:ext cx="188" cy="281"/>
            </a:xfrm>
            <a:custGeom>
              <a:avLst/>
              <a:gdLst>
                <a:gd name="T0" fmla="*/ 4 w 224"/>
                <a:gd name="T1" fmla="*/ 0 h 350"/>
                <a:gd name="T2" fmla="*/ 0 w 224"/>
                <a:gd name="T3" fmla="*/ 2 h 350"/>
                <a:gd name="T4" fmla="*/ 4 w 224"/>
                <a:gd name="T5" fmla="*/ 5 h 350"/>
                <a:gd name="T6" fmla="*/ 8 w 224"/>
                <a:gd name="T7" fmla="*/ 2 h 350"/>
                <a:gd name="T8" fmla="*/ 4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77" name="Line 79"/>
            <p:cNvSpPr>
              <a:spLocks noChangeShapeType="1"/>
            </p:cNvSpPr>
            <p:nvPr/>
          </p:nvSpPr>
          <p:spPr bwMode="auto">
            <a:xfrm>
              <a:off x="1722" y="3372"/>
              <a:ext cx="307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8" name="Freeform 80"/>
            <p:cNvSpPr>
              <a:spLocks noEditPoints="1"/>
            </p:cNvSpPr>
            <p:nvPr/>
          </p:nvSpPr>
          <p:spPr bwMode="auto">
            <a:xfrm>
              <a:off x="3407" y="3018"/>
              <a:ext cx="28" cy="136"/>
            </a:xfrm>
            <a:custGeom>
              <a:avLst/>
              <a:gdLst>
                <a:gd name="T0" fmla="*/ 3 w 33"/>
                <a:gd name="T1" fmla="*/ 2 h 170"/>
                <a:gd name="T2" fmla="*/ 3 w 33"/>
                <a:gd name="T3" fmla="*/ 2 h 170"/>
                <a:gd name="T4" fmla="*/ 3 w 33"/>
                <a:gd name="T5" fmla="*/ 2 h 170"/>
                <a:gd name="T6" fmla="*/ 3 w 33"/>
                <a:gd name="T7" fmla="*/ 2 h 170"/>
                <a:gd name="T8" fmla="*/ 3 w 33"/>
                <a:gd name="T9" fmla="*/ 2 h 170"/>
                <a:gd name="T10" fmla="*/ 3 w 33"/>
                <a:gd name="T11" fmla="*/ 2 h 170"/>
                <a:gd name="T12" fmla="*/ 3 w 33"/>
                <a:gd name="T13" fmla="*/ 2 h 170"/>
                <a:gd name="T14" fmla="*/ 3 w 33"/>
                <a:gd name="T15" fmla="*/ 2 h 170"/>
                <a:gd name="T16" fmla="*/ 3 w 33"/>
                <a:gd name="T17" fmla="*/ 2 h 170"/>
                <a:gd name="T18" fmla="*/ 3 w 33"/>
                <a:gd name="T19" fmla="*/ 2 h 170"/>
                <a:gd name="T20" fmla="*/ 3 w 33"/>
                <a:gd name="T21" fmla="*/ 2 h 170"/>
                <a:gd name="T22" fmla="*/ 3 w 33"/>
                <a:gd name="T23" fmla="*/ 2 h 170"/>
                <a:gd name="T24" fmla="*/ 3 w 33"/>
                <a:gd name="T25" fmla="*/ 0 h 170"/>
                <a:gd name="T26" fmla="*/ 3 w 33"/>
                <a:gd name="T27" fmla="*/ 0 h 170"/>
                <a:gd name="T28" fmla="*/ 3 w 33"/>
                <a:gd name="T29" fmla="*/ 2 h 170"/>
                <a:gd name="T30" fmla="*/ 3 w 33"/>
                <a:gd name="T31" fmla="*/ 2 h 170"/>
                <a:gd name="T32" fmla="*/ 3 w 33"/>
                <a:gd name="T33" fmla="*/ 2 h 170"/>
                <a:gd name="T34" fmla="*/ 3 w 33"/>
                <a:gd name="T35" fmla="*/ 2 h 170"/>
                <a:gd name="T36" fmla="*/ 3 w 33"/>
                <a:gd name="T37" fmla="*/ 2 h 170"/>
                <a:gd name="T38" fmla="*/ 0 w 33"/>
                <a:gd name="T39" fmla="*/ 2 h 170"/>
                <a:gd name="T40" fmla="*/ 3 w 33"/>
                <a:gd name="T41" fmla="*/ 2 h 1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70"/>
                <a:gd name="T65" fmla="*/ 33 w 33"/>
                <a:gd name="T66" fmla="*/ 170 h 1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70">
                  <a:moveTo>
                    <a:pt x="19" y="3"/>
                  </a:moveTo>
                  <a:lnTo>
                    <a:pt x="19" y="147"/>
                  </a:lnTo>
                  <a:lnTo>
                    <a:pt x="19" y="149"/>
                  </a:lnTo>
                  <a:lnTo>
                    <a:pt x="17" y="149"/>
                  </a:lnTo>
                  <a:lnTo>
                    <a:pt x="16" y="149"/>
                  </a:lnTo>
                  <a:lnTo>
                    <a:pt x="14" y="149"/>
                  </a:lnTo>
                  <a:lnTo>
                    <a:pt x="14" y="147"/>
                  </a:lnTo>
                  <a:lnTo>
                    <a:pt x="14" y="3"/>
                  </a:lnTo>
                  <a:lnTo>
                    <a:pt x="14" y="2"/>
                  </a:lnTo>
                  <a:lnTo>
                    <a:pt x="16" y="0"/>
                  </a:lnTo>
                  <a:lnTo>
                    <a:pt x="17" y="0"/>
                  </a:lnTo>
                  <a:lnTo>
                    <a:pt x="17" y="2"/>
                  </a:lnTo>
                  <a:lnTo>
                    <a:pt x="19" y="3"/>
                  </a:lnTo>
                  <a:close/>
                  <a:moveTo>
                    <a:pt x="33" y="139"/>
                  </a:moveTo>
                  <a:lnTo>
                    <a:pt x="17" y="170"/>
                  </a:lnTo>
                  <a:lnTo>
                    <a:pt x="0" y="139"/>
                  </a:lnTo>
                  <a:lnTo>
                    <a:pt x="33" y="139"/>
                  </a:lnTo>
                  <a:close/>
                </a:path>
              </a:pathLst>
            </a:custGeom>
            <a:solidFill>
              <a:srgbClr val="000000"/>
            </a:solidFill>
            <a:ln w="3175">
              <a:solidFill>
                <a:srgbClr val="000000"/>
              </a:solidFill>
              <a:prstDash val="solid"/>
              <a:round/>
              <a:headEnd/>
              <a:tailEnd/>
            </a:ln>
          </p:spPr>
          <p:txBody>
            <a:bodyPr/>
            <a:lstStyle/>
            <a:p>
              <a:endParaRPr lang="en-US"/>
            </a:p>
          </p:txBody>
        </p:sp>
        <p:sp>
          <p:nvSpPr>
            <p:cNvPr id="23579" name="Line 81"/>
            <p:cNvSpPr>
              <a:spLocks noChangeShapeType="1"/>
            </p:cNvSpPr>
            <p:nvPr/>
          </p:nvSpPr>
          <p:spPr bwMode="auto">
            <a:xfrm>
              <a:off x="3417" y="3230"/>
              <a:ext cx="0" cy="1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0" name="Line 82"/>
            <p:cNvSpPr>
              <a:spLocks noChangeShapeType="1"/>
            </p:cNvSpPr>
            <p:nvPr/>
          </p:nvSpPr>
          <p:spPr bwMode="auto">
            <a:xfrm flipV="1">
              <a:off x="3415" y="2848"/>
              <a:ext cx="0" cy="9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1" name="Line 83"/>
            <p:cNvSpPr>
              <a:spLocks noChangeShapeType="1"/>
            </p:cNvSpPr>
            <p:nvPr/>
          </p:nvSpPr>
          <p:spPr bwMode="auto">
            <a:xfrm>
              <a:off x="3414" y="2847"/>
              <a:ext cx="13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2" name="Rectangle 84"/>
            <p:cNvSpPr>
              <a:spLocks noChangeArrowheads="1"/>
            </p:cNvSpPr>
            <p:nvPr/>
          </p:nvSpPr>
          <p:spPr bwMode="auto">
            <a:xfrm>
              <a:off x="3541" y="3039"/>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800">
                  <a:solidFill>
                    <a:srgbClr val="000000"/>
                  </a:solidFill>
                  <a:latin typeface="Times New Roman" pitchFamily="18" charset="0"/>
                  <a:cs typeface="Times New Roman" pitchFamily="18" charset="0"/>
                </a:rPr>
                <a:t>g</a:t>
              </a:r>
              <a:r>
                <a:rPr lang="en-GB" altLang="en-US" sz="1800" baseline="-25000">
                  <a:solidFill>
                    <a:srgbClr val="000000"/>
                  </a:solidFill>
                  <a:latin typeface="Times New Roman" pitchFamily="18" charset="0"/>
                  <a:cs typeface="Times New Roman" pitchFamily="18" charset="0"/>
                </a:rPr>
                <a:t>m</a:t>
              </a: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sym typeface="Symbol" pitchFamily="18" charset="2"/>
                </a:rPr>
                <a:t></a:t>
              </a:r>
              <a:endParaRPr lang="en-US" altLang="en-US" sz="1800">
                <a:sym typeface="Symbol" pitchFamily="18" charset="2"/>
              </a:endParaRPr>
            </a:p>
          </p:txBody>
        </p:sp>
        <p:sp>
          <p:nvSpPr>
            <p:cNvPr id="23583" name="Rectangle 85"/>
            <p:cNvSpPr>
              <a:spLocks noChangeArrowheads="1"/>
            </p:cNvSpPr>
            <p:nvPr/>
          </p:nvSpPr>
          <p:spPr bwMode="auto">
            <a:xfrm>
              <a:off x="2985" y="3358"/>
              <a:ext cx="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a:p>
          </p:txBody>
        </p:sp>
        <p:sp>
          <p:nvSpPr>
            <p:cNvPr id="23584" name="Line 86"/>
            <p:cNvSpPr>
              <a:spLocks noChangeShapeType="1"/>
            </p:cNvSpPr>
            <p:nvPr/>
          </p:nvSpPr>
          <p:spPr bwMode="auto">
            <a:xfrm rot="5400000" flipH="1">
              <a:off x="2164" y="2415"/>
              <a:ext cx="0" cy="88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85" name="Group 87"/>
            <p:cNvGrpSpPr>
              <a:grpSpLocks/>
            </p:cNvGrpSpPr>
            <p:nvPr/>
          </p:nvGrpSpPr>
          <p:grpSpPr bwMode="auto">
            <a:xfrm>
              <a:off x="2516" y="2856"/>
              <a:ext cx="158" cy="529"/>
              <a:chOff x="2252" y="1128"/>
              <a:chExt cx="199" cy="662"/>
            </a:xfrm>
          </p:grpSpPr>
          <p:sp>
            <p:nvSpPr>
              <p:cNvPr id="23605" name="Line 88"/>
              <p:cNvSpPr>
                <a:spLocks noChangeShapeType="1"/>
              </p:cNvSpPr>
              <p:nvPr/>
            </p:nvSpPr>
            <p:spPr bwMode="auto">
              <a:xfrm>
                <a:off x="2365" y="1128"/>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6" name="Line 89"/>
              <p:cNvSpPr>
                <a:spLocks noChangeShapeType="1"/>
              </p:cNvSpPr>
              <p:nvPr/>
            </p:nvSpPr>
            <p:spPr bwMode="auto">
              <a:xfrm>
                <a:off x="2366" y="1488"/>
                <a:ext cx="0" cy="3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7" name="Line 90"/>
              <p:cNvSpPr>
                <a:spLocks noChangeShapeType="1"/>
              </p:cNvSpPr>
              <p:nvPr/>
            </p:nvSpPr>
            <p:spPr bwMode="auto">
              <a:xfrm flipH="1">
                <a:off x="2252" y="1438"/>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8" name="Line 91"/>
              <p:cNvSpPr>
                <a:spLocks noChangeShapeType="1"/>
              </p:cNvSpPr>
              <p:nvPr/>
            </p:nvSpPr>
            <p:spPr bwMode="auto">
              <a:xfrm flipH="1">
                <a:off x="2253" y="1484"/>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86" name="Rectangle 92"/>
            <p:cNvSpPr>
              <a:spLocks noChangeArrowheads="1"/>
            </p:cNvSpPr>
            <p:nvPr/>
          </p:nvSpPr>
          <p:spPr bwMode="auto">
            <a:xfrm>
              <a:off x="2332" y="3030"/>
              <a:ext cx="2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C</a:t>
              </a:r>
              <a:endParaRPr lang="el-GR" altLang="en-US" sz="1800" baseline="-25000">
                <a:latin typeface="Times New Roman" pitchFamily="18" charset="0"/>
                <a:cs typeface="Times New Roman" pitchFamily="18" charset="0"/>
              </a:endParaRPr>
            </a:p>
          </p:txBody>
        </p:sp>
        <p:grpSp>
          <p:nvGrpSpPr>
            <p:cNvPr id="23587" name="Group 93"/>
            <p:cNvGrpSpPr>
              <a:grpSpLocks/>
            </p:cNvGrpSpPr>
            <p:nvPr/>
          </p:nvGrpSpPr>
          <p:grpSpPr bwMode="auto">
            <a:xfrm>
              <a:off x="4185" y="2844"/>
              <a:ext cx="159" cy="529"/>
              <a:chOff x="2252" y="1128"/>
              <a:chExt cx="199" cy="662"/>
            </a:xfrm>
          </p:grpSpPr>
          <p:sp>
            <p:nvSpPr>
              <p:cNvPr id="23601" name="Line 94"/>
              <p:cNvSpPr>
                <a:spLocks noChangeShapeType="1"/>
              </p:cNvSpPr>
              <p:nvPr/>
            </p:nvSpPr>
            <p:spPr bwMode="auto">
              <a:xfrm>
                <a:off x="2365" y="1128"/>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2" name="Line 95"/>
              <p:cNvSpPr>
                <a:spLocks noChangeShapeType="1"/>
              </p:cNvSpPr>
              <p:nvPr/>
            </p:nvSpPr>
            <p:spPr bwMode="auto">
              <a:xfrm>
                <a:off x="2366" y="1488"/>
                <a:ext cx="0" cy="3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3" name="Line 96"/>
              <p:cNvSpPr>
                <a:spLocks noChangeShapeType="1"/>
              </p:cNvSpPr>
              <p:nvPr/>
            </p:nvSpPr>
            <p:spPr bwMode="auto">
              <a:xfrm flipH="1">
                <a:off x="2252" y="1438"/>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4" name="Line 97"/>
              <p:cNvSpPr>
                <a:spLocks noChangeShapeType="1"/>
              </p:cNvSpPr>
              <p:nvPr/>
            </p:nvSpPr>
            <p:spPr bwMode="auto">
              <a:xfrm flipH="1">
                <a:off x="2253" y="1484"/>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88" name="Line 98"/>
            <p:cNvSpPr>
              <a:spLocks noChangeShapeType="1"/>
            </p:cNvSpPr>
            <p:nvPr/>
          </p:nvSpPr>
          <p:spPr bwMode="auto">
            <a:xfrm flipV="1">
              <a:off x="2777" y="2950"/>
              <a:ext cx="0" cy="2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89" name="Rectangle 99"/>
            <p:cNvSpPr>
              <a:spLocks noChangeArrowheads="1"/>
            </p:cNvSpPr>
            <p:nvPr/>
          </p:nvSpPr>
          <p:spPr bwMode="auto">
            <a:xfrm>
              <a:off x="2852" y="3001"/>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p>
          </p:txBody>
        </p:sp>
        <p:sp>
          <p:nvSpPr>
            <p:cNvPr id="23590" name="Rectangle 100"/>
            <p:cNvSpPr>
              <a:spLocks noChangeArrowheads="1"/>
            </p:cNvSpPr>
            <p:nvPr/>
          </p:nvSpPr>
          <p:spPr bwMode="auto">
            <a:xfrm>
              <a:off x="2675" y="2711"/>
              <a:ext cx="1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23591" name="Rectangle 101"/>
            <p:cNvSpPr>
              <a:spLocks noChangeArrowheads="1"/>
            </p:cNvSpPr>
            <p:nvPr/>
          </p:nvSpPr>
          <p:spPr bwMode="auto">
            <a:xfrm rot="5400000" flipH="1">
              <a:off x="2139" y="2752"/>
              <a:ext cx="78" cy="226"/>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3592" name="Line 102"/>
            <p:cNvSpPr>
              <a:spLocks noChangeShapeType="1"/>
            </p:cNvSpPr>
            <p:nvPr/>
          </p:nvSpPr>
          <p:spPr bwMode="auto">
            <a:xfrm>
              <a:off x="1720" y="2860"/>
              <a:ext cx="0" cy="5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3" name="Oval 103"/>
            <p:cNvSpPr>
              <a:spLocks noChangeArrowheads="1"/>
            </p:cNvSpPr>
            <p:nvPr/>
          </p:nvSpPr>
          <p:spPr bwMode="auto">
            <a:xfrm>
              <a:off x="1636" y="3040"/>
              <a:ext cx="181" cy="181"/>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3594" name="Line 104"/>
            <p:cNvSpPr>
              <a:spLocks noChangeShapeType="1"/>
            </p:cNvSpPr>
            <p:nvPr/>
          </p:nvSpPr>
          <p:spPr bwMode="auto">
            <a:xfrm flipV="1">
              <a:off x="1578" y="3006"/>
              <a:ext cx="0" cy="2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95" name="Rectangle 105"/>
            <p:cNvSpPr>
              <a:spLocks noChangeArrowheads="1"/>
            </p:cNvSpPr>
            <p:nvPr/>
          </p:nvSpPr>
          <p:spPr bwMode="auto">
            <a:xfrm>
              <a:off x="2114" y="2601"/>
              <a:ext cx="2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R</a:t>
              </a:r>
              <a:endParaRPr lang="en-US" altLang="en-US" sz="1800" baseline="-25000">
                <a:solidFill>
                  <a:srgbClr val="000000"/>
                </a:solidFill>
                <a:latin typeface="Times New Roman" pitchFamily="18" charset="0"/>
                <a:sym typeface="Symbol" pitchFamily="18" charset="2"/>
              </a:endParaRPr>
            </a:p>
          </p:txBody>
        </p:sp>
        <p:sp>
          <p:nvSpPr>
            <p:cNvPr id="23596" name="Line 106"/>
            <p:cNvSpPr>
              <a:spLocks noChangeShapeType="1"/>
            </p:cNvSpPr>
            <p:nvPr/>
          </p:nvSpPr>
          <p:spPr bwMode="auto">
            <a:xfrm>
              <a:off x="4790" y="2854"/>
              <a:ext cx="0" cy="5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7" name="Rectangle 107"/>
            <p:cNvSpPr>
              <a:spLocks noChangeArrowheads="1"/>
            </p:cNvSpPr>
            <p:nvPr/>
          </p:nvSpPr>
          <p:spPr bwMode="auto">
            <a:xfrm>
              <a:off x="4754" y="2979"/>
              <a:ext cx="78" cy="227"/>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solidFill>
                  <a:schemeClr val="bg1"/>
                </a:solidFill>
              </a:endParaRPr>
            </a:p>
          </p:txBody>
        </p:sp>
        <p:sp>
          <p:nvSpPr>
            <p:cNvPr id="23598" name="Rectangle 108"/>
            <p:cNvSpPr>
              <a:spLocks noChangeArrowheads="1"/>
            </p:cNvSpPr>
            <p:nvPr/>
          </p:nvSpPr>
          <p:spPr bwMode="auto">
            <a:xfrm>
              <a:off x="4387" y="3024"/>
              <a:ext cx="2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C’</a:t>
              </a:r>
              <a:endParaRPr lang="el-GR" altLang="en-US" sz="1800" baseline="-25000">
                <a:latin typeface="Times New Roman" pitchFamily="18" charset="0"/>
                <a:cs typeface="Times New Roman" pitchFamily="18" charset="0"/>
              </a:endParaRPr>
            </a:p>
          </p:txBody>
        </p:sp>
        <p:sp>
          <p:nvSpPr>
            <p:cNvPr id="23599" name="Rectangle 109"/>
            <p:cNvSpPr>
              <a:spLocks noChangeArrowheads="1"/>
            </p:cNvSpPr>
            <p:nvPr/>
          </p:nvSpPr>
          <p:spPr bwMode="auto">
            <a:xfrm>
              <a:off x="4934" y="2978"/>
              <a:ext cx="20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R</a:t>
              </a:r>
              <a:r>
                <a:rPr lang="en-US" altLang="en-US" sz="1800" baseline="-25000">
                  <a:solidFill>
                    <a:srgbClr val="000000"/>
                  </a:solidFill>
                  <a:latin typeface="Times New Roman" pitchFamily="18" charset="0"/>
                </a:rPr>
                <a:t>t</a:t>
              </a:r>
              <a:endParaRPr lang="en-US" altLang="en-US" sz="1800" baseline="-25000">
                <a:solidFill>
                  <a:srgbClr val="000000"/>
                </a:solidFill>
                <a:latin typeface="Times New Roman" pitchFamily="18" charset="0"/>
                <a:sym typeface="Symbol" pitchFamily="18" charset="2"/>
              </a:endParaRPr>
            </a:p>
          </p:txBody>
        </p:sp>
        <p:sp>
          <p:nvSpPr>
            <p:cNvPr id="23600" name="Rectangle 109"/>
            <p:cNvSpPr>
              <a:spLocks noChangeArrowheads="1"/>
            </p:cNvSpPr>
            <p:nvPr/>
          </p:nvSpPr>
          <p:spPr bwMode="auto">
            <a:xfrm>
              <a:off x="5266" y="3027"/>
              <a:ext cx="20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rPr>
                <a:t>O</a:t>
              </a:r>
              <a:endParaRPr lang="en-US" altLang="en-US" sz="1800" baseline="-25000">
                <a:solidFill>
                  <a:srgbClr val="000000"/>
                </a:solidFill>
                <a:latin typeface="Times New Roman" pitchFamily="18" charset="0"/>
                <a:sym typeface="Symbol" pitchFamily="18" charset="2"/>
              </a:endParaRPr>
            </a:p>
          </p:txBody>
        </p:sp>
      </p:grpSp>
      <p:sp>
        <p:nvSpPr>
          <p:cNvPr id="23561" name="Text Box 110"/>
          <p:cNvSpPr txBox="1">
            <a:spLocks noChangeArrowheads="1"/>
          </p:cNvSpPr>
          <p:nvPr/>
        </p:nvSpPr>
        <p:spPr bwMode="auto">
          <a:xfrm>
            <a:off x="7488238" y="3871913"/>
            <a:ext cx="1414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400"/>
              <a:t>Possible ‘stray capacitance’</a:t>
            </a:r>
            <a:r>
              <a:rPr lang="en-GB" altLang="en-US" sz="1600"/>
              <a:t>  </a:t>
            </a:r>
          </a:p>
        </p:txBody>
      </p:sp>
      <p:sp>
        <p:nvSpPr>
          <p:cNvPr id="23562" name="Line 111"/>
          <p:cNvSpPr>
            <a:spLocks noChangeShapeType="1"/>
          </p:cNvSpPr>
          <p:nvPr/>
        </p:nvSpPr>
        <p:spPr bwMode="auto">
          <a:xfrm flipH="1" flipV="1">
            <a:off x="7589838" y="3167063"/>
            <a:ext cx="220662" cy="682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3563" name="Group 112"/>
          <p:cNvGrpSpPr>
            <a:grpSpLocks/>
          </p:cNvGrpSpPr>
          <p:nvPr/>
        </p:nvGrpSpPr>
        <p:grpSpPr bwMode="auto">
          <a:xfrm>
            <a:off x="477838" y="5159375"/>
            <a:ext cx="8332787" cy="939800"/>
            <a:chOff x="301" y="3250"/>
            <a:chExt cx="5249" cy="592"/>
          </a:xfrm>
        </p:grpSpPr>
        <p:graphicFrame>
          <p:nvGraphicFramePr>
            <p:cNvPr id="23568" name="Object 113"/>
            <p:cNvGraphicFramePr>
              <a:graphicFrameLocks noChangeAspect="1"/>
            </p:cNvGraphicFramePr>
            <p:nvPr/>
          </p:nvGraphicFramePr>
          <p:xfrm>
            <a:off x="301" y="3447"/>
            <a:ext cx="1136" cy="395"/>
          </p:xfrm>
          <a:graphic>
            <a:graphicData uri="http://schemas.openxmlformats.org/presentationml/2006/ole">
              <mc:AlternateContent xmlns:mc="http://schemas.openxmlformats.org/markup-compatibility/2006">
                <mc:Choice xmlns:v="urn:schemas-microsoft-com:vml" Requires="v">
                  <p:oleObj spid="_x0000_s23797" name="Equation" r:id="rId4" imgW="1244600" imgH="431800" progId="Equation.3">
                    <p:embed/>
                  </p:oleObj>
                </mc:Choice>
                <mc:Fallback>
                  <p:oleObj name="Equation" r:id="rId4" imgW="1244600" imgH="431800" progId="Equation.3">
                    <p:embed/>
                    <p:pic>
                      <p:nvPicPr>
                        <p:cNvPr id="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 y="3447"/>
                          <a:ext cx="1136"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9" name="Object 114"/>
            <p:cNvGraphicFramePr>
              <a:graphicFrameLocks noChangeAspect="1"/>
            </p:cNvGraphicFramePr>
            <p:nvPr/>
          </p:nvGraphicFramePr>
          <p:xfrm>
            <a:off x="1637" y="3556"/>
            <a:ext cx="965" cy="208"/>
          </p:xfrm>
          <a:graphic>
            <a:graphicData uri="http://schemas.openxmlformats.org/presentationml/2006/ole">
              <mc:AlternateContent xmlns:mc="http://schemas.openxmlformats.org/markup-compatibility/2006">
                <mc:Choice xmlns:v="urn:schemas-microsoft-com:vml" Requires="v">
                  <p:oleObj spid="_x0000_s23798" name="Equation" r:id="rId6" imgW="1066800" imgH="228600" progId="Equation.3">
                    <p:embed/>
                  </p:oleObj>
                </mc:Choice>
                <mc:Fallback>
                  <p:oleObj name="Equation" r:id="rId6" imgW="1066800" imgH="228600" progId="Equation.3">
                    <p:embed/>
                    <p:pic>
                      <p:nvPicPr>
                        <p:cNvPr id="0" name="Object 1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7" y="3556"/>
                          <a:ext cx="965"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70" name="Text Box 115"/>
            <p:cNvSpPr txBox="1">
              <a:spLocks noChangeArrowheads="1"/>
            </p:cNvSpPr>
            <p:nvPr/>
          </p:nvSpPr>
          <p:spPr bwMode="auto">
            <a:xfrm>
              <a:off x="382" y="3250"/>
              <a:ext cx="5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where</a:t>
              </a:r>
            </a:p>
          </p:txBody>
        </p:sp>
        <p:graphicFrame>
          <p:nvGraphicFramePr>
            <p:cNvPr id="23571" name="Object 116"/>
            <p:cNvGraphicFramePr>
              <a:graphicFrameLocks noChangeAspect="1"/>
            </p:cNvGraphicFramePr>
            <p:nvPr/>
          </p:nvGraphicFramePr>
          <p:xfrm>
            <a:off x="2825" y="3557"/>
            <a:ext cx="699" cy="208"/>
          </p:xfrm>
          <a:graphic>
            <a:graphicData uri="http://schemas.openxmlformats.org/presentationml/2006/ole">
              <mc:AlternateContent xmlns:mc="http://schemas.openxmlformats.org/markup-compatibility/2006">
                <mc:Choice xmlns:v="urn:schemas-microsoft-com:vml" Requires="v">
                  <p:oleObj spid="_x0000_s23799" name="Equation" r:id="rId8" imgW="774364" imgH="228501" progId="Equation.3">
                    <p:embed/>
                  </p:oleObj>
                </mc:Choice>
                <mc:Fallback>
                  <p:oleObj name="Equation" r:id="rId8" imgW="774364" imgH="228501" progId="Equation.3">
                    <p:embed/>
                    <p:pic>
                      <p:nvPicPr>
                        <p:cNvPr id="0" name="Object 1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25" y="3557"/>
                          <a:ext cx="699"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2" name="Object 117"/>
            <p:cNvGraphicFramePr>
              <a:graphicFrameLocks noChangeAspect="1"/>
            </p:cNvGraphicFramePr>
            <p:nvPr/>
          </p:nvGraphicFramePr>
          <p:xfrm>
            <a:off x="3724" y="3558"/>
            <a:ext cx="713" cy="206"/>
          </p:xfrm>
          <a:graphic>
            <a:graphicData uri="http://schemas.openxmlformats.org/presentationml/2006/ole">
              <mc:AlternateContent xmlns:mc="http://schemas.openxmlformats.org/markup-compatibility/2006">
                <mc:Choice xmlns:v="urn:schemas-microsoft-com:vml" Requires="v">
                  <p:oleObj spid="_x0000_s23800" name="Equation" r:id="rId10" imgW="800100" imgH="228600" progId="Equation.3">
                    <p:embed/>
                  </p:oleObj>
                </mc:Choice>
                <mc:Fallback>
                  <p:oleObj name="Equation" r:id="rId10" imgW="800100" imgH="228600" progId="Equation.3">
                    <p:embed/>
                    <p:pic>
                      <p:nvPicPr>
                        <p:cNvPr id="0" name="Object 1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24" y="3558"/>
                          <a:ext cx="713"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3" name="Object 118"/>
            <p:cNvGraphicFramePr>
              <a:graphicFrameLocks noChangeAspect="1"/>
            </p:cNvGraphicFramePr>
            <p:nvPr/>
          </p:nvGraphicFramePr>
          <p:xfrm>
            <a:off x="4563" y="3546"/>
            <a:ext cx="987" cy="208"/>
          </p:xfrm>
          <a:graphic>
            <a:graphicData uri="http://schemas.openxmlformats.org/presentationml/2006/ole">
              <mc:AlternateContent xmlns:mc="http://schemas.openxmlformats.org/markup-compatibility/2006">
                <mc:Choice xmlns:v="urn:schemas-microsoft-com:vml" Requires="v">
                  <p:oleObj spid="_x0000_s23801" name="Equation" r:id="rId12" imgW="1091726" imgH="228501" progId="Equation.3">
                    <p:embed/>
                  </p:oleObj>
                </mc:Choice>
                <mc:Fallback>
                  <p:oleObj name="Equation" r:id="rId12" imgW="1091726" imgH="228501" progId="Equation.3">
                    <p:embed/>
                    <p:pic>
                      <p:nvPicPr>
                        <p:cNvPr id="0" name="Object 1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3" y="3546"/>
                          <a:ext cx="987"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3564" name="Text Box 119"/>
          <p:cNvSpPr txBox="1">
            <a:spLocks noChangeArrowheads="1"/>
          </p:cNvSpPr>
          <p:nvPr/>
        </p:nvSpPr>
        <p:spPr bwMode="auto">
          <a:xfrm>
            <a:off x="630238" y="809625"/>
            <a:ext cx="7710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b="1" u="sng" dirty="0">
                <a:sym typeface="Symbol" pitchFamily="18" charset="2"/>
              </a:rPr>
              <a:t>The frequency dependence of the common emitter amplifier voltage gain </a:t>
            </a:r>
            <a:endParaRPr lang="el-GR" altLang="en-US" sz="1600" b="1" u="sng" baseline="-25000" dirty="0">
              <a:cs typeface="Arial" charset="0"/>
              <a:sym typeface="Symbol" pitchFamily="18" charset="2"/>
            </a:endParaRPr>
          </a:p>
        </p:txBody>
      </p:sp>
      <p:sp>
        <p:nvSpPr>
          <p:cNvPr id="23565" name="Text Box 120"/>
          <p:cNvSpPr txBox="1">
            <a:spLocks noChangeArrowheads="1"/>
          </p:cNvSpPr>
          <p:nvPr/>
        </p:nvSpPr>
        <p:spPr bwMode="auto">
          <a:xfrm>
            <a:off x="568325" y="1209675"/>
            <a:ext cx="8102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We will now consider the </a:t>
            </a:r>
            <a:r>
              <a:rPr lang="en-GB" altLang="en-US" sz="1600" i="1" u="sng"/>
              <a:t>voltage gain</a:t>
            </a:r>
            <a:r>
              <a:rPr lang="en-GB" altLang="en-US" sz="1600"/>
              <a:t> of a standard CE amplifier  </a:t>
            </a:r>
          </a:p>
        </p:txBody>
      </p:sp>
      <p:cxnSp>
        <p:nvCxnSpPr>
          <p:cNvPr id="123" name="Straight Arrow Connector 122"/>
          <p:cNvCxnSpPr/>
          <p:nvPr/>
        </p:nvCxnSpPr>
        <p:spPr>
          <a:xfrm rot="5400000" flipH="1" flipV="1">
            <a:off x="7659687" y="4916488"/>
            <a:ext cx="479425"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3567" name="Rectangle 28"/>
          <p:cNvSpPr>
            <a:spLocks noChangeArrowheads="1"/>
          </p:cNvSpPr>
          <p:nvPr/>
        </p:nvSpPr>
        <p:spPr bwMode="auto">
          <a:xfrm>
            <a:off x="6418263" y="4127500"/>
            <a:ext cx="112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c</a:t>
            </a:r>
            <a:endParaRPr lang="en-US" altLang="en-US" sz="2000" b="1"/>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3DD1CC49-E418-4EA1-A8AA-94164AC52280}" type="slidenum">
              <a:rPr lang="en-GB" altLang="en-US" sz="1200" smtClean="0">
                <a:latin typeface="Garamond" pitchFamily="18" charset="0"/>
              </a:rPr>
              <a:pPr eaLnBrk="1" hangingPunct="1">
                <a:spcBef>
                  <a:spcPct val="0"/>
                </a:spcBef>
                <a:buClrTx/>
                <a:buSzTx/>
                <a:buFontTx/>
                <a:buNone/>
              </a:pPr>
              <a:t>28</a:t>
            </a:fld>
            <a:endParaRPr lang="en-GB" altLang="en-US" sz="1200" smtClean="0">
              <a:latin typeface="Garamond" pitchFamily="18" charset="0"/>
            </a:endParaRPr>
          </a:p>
        </p:txBody>
      </p:sp>
      <p:sp>
        <p:nvSpPr>
          <p:cNvPr id="24579"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24580"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4581"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4582" name="Rectangle 6"/>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4583" name="Rectangle 7"/>
          <p:cNvSpPr>
            <a:spLocks noChangeArrowheads="1"/>
          </p:cNvSpPr>
          <p:nvPr/>
        </p:nvSpPr>
        <p:spPr bwMode="auto">
          <a:xfrm>
            <a:off x="0" y="332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aphicFrame>
        <p:nvGraphicFramePr>
          <p:cNvPr id="24584" name="Object 113"/>
          <p:cNvGraphicFramePr>
            <a:graphicFrameLocks noChangeAspect="1"/>
          </p:cNvGraphicFramePr>
          <p:nvPr/>
        </p:nvGraphicFramePr>
        <p:xfrm>
          <a:off x="1535113" y="3582988"/>
          <a:ext cx="6740525" cy="779462"/>
        </p:xfrm>
        <a:graphic>
          <a:graphicData uri="http://schemas.openxmlformats.org/presentationml/2006/ole">
            <mc:AlternateContent xmlns:mc="http://schemas.openxmlformats.org/markup-compatibility/2006">
              <mc:Choice xmlns:v="urn:schemas-microsoft-com:vml" Requires="v">
                <p:oleObj spid="_x0000_s24724" name="Equation" r:id="rId4" imgW="3759200" imgH="431800" progId="Equation.3">
                  <p:embed/>
                </p:oleObj>
              </mc:Choice>
              <mc:Fallback>
                <p:oleObj name="Equation" r:id="rId4" imgW="3759200" imgH="431800" progId="Equation.3">
                  <p:embed/>
                  <p:pic>
                    <p:nvPicPr>
                      <p:cNvPr id="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5113" y="3582988"/>
                        <a:ext cx="674052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5" name="Object 4"/>
          <p:cNvGraphicFramePr>
            <a:graphicFrameLocks noChangeAspect="1"/>
          </p:cNvGraphicFramePr>
          <p:nvPr/>
        </p:nvGraphicFramePr>
        <p:xfrm>
          <a:off x="1571625" y="2803525"/>
          <a:ext cx="4824413" cy="728663"/>
        </p:xfrm>
        <a:graphic>
          <a:graphicData uri="http://schemas.openxmlformats.org/presentationml/2006/ole">
            <mc:AlternateContent xmlns:mc="http://schemas.openxmlformats.org/markup-compatibility/2006">
              <mc:Choice xmlns:v="urn:schemas-microsoft-com:vml" Requires="v">
                <p:oleObj spid="_x0000_s24725" name="Equation" r:id="rId6" imgW="2882900" imgH="431800" progId="Equation.3">
                  <p:embed/>
                </p:oleObj>
              </mc:Choice>
              <mc:Fallback>
                <p:oleObj name="Equation" r:id="rId6" imgW="2882900" imgH="4318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1625" y="2803525"/>
                        <a:ext cx="4824413"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6" name="Object 24"/>
          <p:cNvGraphicFramePr>
            <a:graphicFrameLocks noChangeAspect="1"/>
          </p:cNvGraphicFramePr>
          <p:nvPr/>
        </p:nvGraphicFramePr>
        <p:xfrm>
          <a:off x="1301750" y="4321175"/>
          <a:ext cx="4189413" cy="871538"/>
        </p:xfrm>
        <a:graphic>
          <a:graphicData uri="http://schemas.openxmlformats.org/presentationml/2006/ole">
            <mc:AlternateContent xmlns:mc="http://schemas.openxmlformats.org/markup-compatibility/2006">
              <mc:Choice xmlns:v="urn:schemas-microsoft-com:vml" Requires="v">
                <p:oleObj spid="_x0000_s24726" name="Equation" r:id="rId8" imgW="2336800" imgH="482600" progId="Equation.3">
                  <p:embed/>
                </p:oleObj>
              </mc:Choice>
              <mc:Fallback>
                <p:oleObj name="Equation" r:id="rId8" imgW="2336800" imgH="482600" progId="Equation.3">
                  <p:embed/>
                  <p:pic>
                    <p:nvPicPr>
                      <p:cNvPr id="0"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01750" y="4321175"/>
                        <a:ext cx="4189413"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7" name="Object 25"/>
          <p:cNvGraphicFramePr>
            <a:graphicFrameLocks noChangeAspect="1"/>
          </p:cNvGraphicFramePr>
          <p:nvPr/>
        </p:nvGraphicFramePr>
        <p:xfrm>
          <a:off x="1104900" y="5276850"/>
          <a:ext cx="6330950" cy="866775"/>
        </p:xfrm>
        <a:graphic>
          <a:graphicData uri="http://schemas.openxmlformats.org/presentationml/2006/ole">
            <mc:AlternateContent xmlns:mc="http://schemas.openxmlformats.org/markup-compatibility/2006">
              <mc:Choice xmlns:v="urn:schemas-microsoft-com:vml" Requires="v">
                <p:oleObj spid="_x0000_s24727" name="Equation" r:id="rId10" imgW="3530600" imgH="482600" progId="Equation.3">
                  <p:embed/>
                </p:oleObj>
              </mc:Choice>
              <mc:Fallback>
                <p:oleObj name="Equation" r:id="rId10" imgW="3530600" imgH="482600" progId="Equation.3">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4900" y="5276850"/>
                        <a:ext cx="63309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8" name="Text Box 5"/>
          <p:cNvSpPr txBox="1">
            <a:spLocks noChangeArrowheads="1"/>
          </p:cNvSpPr>
          <p:nvPr/>
        </p:nvSpPr>
        <p:spPr bwMode="auto">
          <a:xfrm>
            <a:off x="720725" y="2135188"/>
            <a:ext cx="78533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Both input and output sections of the amplifier are simple, first order circuits that give rise to two corner frequencies f</a:t>
            </a:r>
            <a:r>
              <a:rPr lang="en-GB" altLang="en-US" sz="1600" baseline="-25000"/>
              <a:t>1 </a:t>
            </a:r>
            <a:r>
              <a:rPr lang="en-GB" altLang="en-US" sz="1600"/>
              <a:t>and f</a:t>
            </a:r>
            <a:r>
              <a:rPr lang="en-GB" altLang="en-US" sz="1600" baseline="-25000"/>
              <a:t>2</a:t>
            </a:r>
            <a:r>
              <a:rPr lang="en-GB" altLang="en-US" sz="1600"/>
              <a:t>.. </a:t>
            </a:r>
          </a:p>
        </p:txBody>
      </p:sp>
      <p:cxnSp>
        <p:nvCxnSpPr>
          <p:cNvPr id="30" name="Straight Connector 29"/>
          <p:cNvCxnSpPr/>
          <p:nvPr/>
        </p:nvCxnSpPr>
        <p:spPr>
          <a:xfrm rot="10800000">
            <a:off x="1169988" y="6145213"/>
            <a:ext cx="6535737"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24590" name="Group 75"/>
          <p:cNvGrpSpPr>
            <a:grpSpLocks/>
          </p:cNvGrpSpPr>
          <p:nvPr/>
        </p:nvGrpSpPr>
        <p:grpSpPr bwMode="auto">
          <a:xfrm>
            <a:off x="1258888" y="704850"/>
            <a:ext cx="6426200" cy="1431925"/>
            <a:chOff x="1345" y="2648"/>
            <a:chExt cx="4048" cy="902"/>
          </a:xfrm>
        </p:grpSpPr>
        <p:sp>
          <p:nvSpPr>
            <p:cNvPr id="24592" name="Rectangle 76"/>
            <p:cNvSpPr>
              <a:spLocks noChangeArrowheads="1"/>
            </p:cNvSpPr>
            <p:nvPr/>
          </p:nvSpPr>
          <p:spPr bwMode="auto">
            <a:xfrm>
              <a:off x="1345" y="2964"/>
              <a:ext cx="2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rPr>
                <a:t>S</a:t>
              </a:r>
              <a:r>
                <a:rPr lang="en-US" altLang="en-US" sz="1800">
                  <a:solidFill>
                    <a:srgbClr val="000000"/>
                  </a:solidFill>
                  <a:latin typeface="Times New Roman" pitchFamily="18" charset="0"/>
                </a:rPr>
                <a:t>’</a:t>
              </a:r>
              <a:endParaRPr lang="en-US" altLang="en-US" sz="1800">
                <a:solidFill>
                  <a:srgbClr val="000000"/>
                </a:solidFill>
                <a:latin typeface="Times New Roman" pitchFamily="18" charset="0"/>
                <a:sym typeface="Symbol" pitchFamily="18" charset="2"/>
              </a:endParaRPr>
            </a:p>
          </p:txBody>
        </p:sp>
        <p:sp>
          <p:nvSpPr>
            <p:cNvPr id="24593" name="Freeform 77"/>
            <p:cNvSpPr>
              <a:spLocks/>
            </p:cNvSpPr>
            <p:nvPr/>
          </p:nvSpPr>
          <p:spPr bwMode="auto">
            <a:xfrm>
              <a:off x="3317" y="2947"/>
              <a:ext cx="188" cy="281"/>
            </a:xfrm>
            <a:custGeom>
              <a:avLst/>
              <a:gdLst>
                <a:gd name="T0" fmla="*/ 4 w 224"/>
                <a:gd name="T1" fmla="*/ 0 h 350"/>
                <a:gd name="T2" fmla="*/ 0 w 224"/>
                <a:gd name="T3" fmla="*/ 2 h 350"/>
                <a:gd name="T4" fmla="*/ 4 w 224"/>
                <a:gd name="T5" fmla="*/ 5 h 350"/>
                <a:gd name="T6" fmla="*/ 8 w 224"/>
                <a:gd name="T7" fmla="*/ 2 h 350"/>
                <a:gd name="T8" fmla="*/ 4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94" name="Freeform 78"/>
            <p:cNvSpPr>
              <a:spLocks/>
            </p:cNvSpPr>
            <p:nvPr/>
          </p:nvSpPr>
          <p:spPr bwMode="auto">
            <a:xfrm>
              <a:off x="3321" y="2947"/>
              <a:ext cx="188" cy="281"/>
            </a:xfrm>
            <a:custGeom>
              <a:avLst/>
              <a:gdLst>
                <a:gd name="T0" fmla="*/ 4 w 224"/>
                <a:gd name="T1" fmla="*/ 0 h 350"/>
                <a:gd name="T2" fmla="*/ 0 w 224"/>
                <a:gd name="T3" fmla="*/ 2 h 350"/>
                <a:gd name="T4" fmla="*/ 4 w 224"/>
                <a:gd name="T5" fmla="*/ 5 h 350"/>
                <a:gd name="T6" fmla="*/ 8 w 224"/>
                <a:gd name="T7" fmla="*/ 2 h 350"/>
                <a:gd name="T8" fmla="*/ 4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5" name="Line 79"/>
            <p:cNvSpPr>
              <a:spLocks noChangeShapeType="1"/>
            </p:cNvSpPr>
            <p:nvPr/>
          </p:nvSpPr>
          <p:spPr bwMode="auto">
            <a:xfrm>
              <a:off x="1722" y="3372"/>
              <a:ext cx="307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6" name="Freeform 80"/>
            <p:cNvSpPr>
              <a:spLocks noEditPoints="1"/>
            </p:cNvSpPr>
            <p:nvPr/>
          </p:nvSpPr>
          <p:spPr bwMode="auto">
            <a:xfrm>
              <a:off x="3407" y="3018"/>
              <a:ext cx="28" cy="136"/>
            </a:xfrm>
            <a:custGeom>
              <a:avLst/>
              <a:gdLst>
                <a:gd name="T0" fmla="*/ 3 w 33"/>
                <a:gd name="T1" fmla="*/ 2 h 170"/>
                <a:gd name="T2" fmla="*/ 3 w 33"/>
                <a:gd name="T3" fmla="*/ 2 h 170"/>
                <a:gd name="T4" fmla="*/ 3 w 33"/>
                <a:gd name="T5" fmla="*/ 2 h 170"/>
                <a:gd name="T6" fmla="*/ 3 w 33"/>
                <a:gd name="T7" fmla="*/ 2 h 170"/>
                <a:gd name="T8" fmla="*/ 3 w 33"/>
                <a:gd name="T9" fmla="*/ 2 h 170"/>
                <a:gd name="T10" fmla="*/ 3 w 33"/>
                <a:gd name="T11" fmla="*/ 2 h 170"/>
                <a:gd name="T12" fmla="*/ 3 w 33"/>
                <a:gd name="T13" fmla="*/ 2 h 170"/>
                <a:gd name="T14" fmla="*/ 3 w 33"/>
                <a:gd name="T15" fmla="*/ 2 h 170"/>
                <a:gd name="T16" fmla="*/ 3 w 33"/>
                <a:gd name="T17" fmla="*/ 2 h 170"/>
                <a:gd name="T18" fmla="*/ 3 w 33"/>
                <a:gd name="T19" fmla="*/ 2 h 170"/>
                <a:gd name="T20" fmla="*/ 3 w 33"/>
                <a:gd name="T21" fmla="*/ 2 h 170"/>
                <a:gd name="T22" fmla="*/ 3 w 33"/>
                <a:gd name="T23" fmla="*/ 2 h 170"/>
                <a:gd name="T24" fmla="*/ 3 w 33"/>
                <a:gd name="T25" fmla="*/ 0 h 170"/>
                <a:gd name="T26" fmla="*/ 3 w 33"/>
                <a:gd name="T27" fmla="*/ 0 h 170"/>
                <a:gd name="T28" fmla="*/ 3 w 33"/>
                <a:gd name="T29" fmla="*/ 2 h 170"/>
                <a:gd name="T30" fmla="*/ 3 w 33"/>
                <a:gd name="T31" fmla="*/ 2 h 170"/>
                <a:gd name="T32" fmla="*/ 3 w 33"/>
                <a:gd name="T33" fmla="*/ 2 h 170"/>
                <a:gd name="T34" fmla="*/ 3 w 33"/>
                <a:gd name="T35" fmla="*/ 2 h 170"/>
                <a:gd name="T36" fmla="*/ 3 w 33"/>
                <a:gd name="T37" fmla="*/ 2 h 170"/>
                <a:gd name="T38" fmla="*/ 0 w 33"/>
                <a:gd name="T39" fmla="*/ 2 h 170"/>
                <a:gd name="T40" fmla="*/ 3 w 33"/>
                <a:gd name="T41" fmla="*/ 2 h 1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70"/>
                <a:gd name="T65" fmla="*/ 33 w 33"/>
                <a:gd name="T66" fmla="*/ 170 h 1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70">
                  <a:moveTo>
                    <a:pt x="19" y="3"/>
                  </a:moveTo>
                  <a:lnTo>
                    <a:pt x="19" y="147"/>
                  </a:lnTo>
                  <a:lnTo>
                    <a:pt x="19" y="149"/>
                  </a:lnTo>
                  <a:lnTo>
                    <a:pt x="17" y="149"/>
                  </a:lnTo>
                  <a:lnTo>
                    <a:pt x="16" y="149"/>
                  </a:lnTo>
                  <a:lnTo>
                    <a:pt x="14" y="149"/>
                  </a:lnTo>
                  <a:lnTo>
                    <a:pt x="14" y="147"/>
                  </a:lnTo>
                  <a:lnTo>
                    <a:pt x="14" y="3"/>
                  </a:lnTo>
                  <a:lnTo>
                    <a:pt x="14" y="2"/>
                  </a:lnTo>
                  <a:lnTo>
                    <a:pt x="16" y="0"/>
                  </a:lnTo>
                  <a:lnTo>
                    <a:pt x="17" y="0"/>
                  </a:lnTo>
                  <a:lnTo>
                    <a:pt x="17" y="2"/>
                  </a:lnTo>
                  <a:lnTo>
                    <a:pt x="19" y="3"/>
                  </a:lnTo>
                  <a:close/>
                  <a:moveTo>
                    <a:pt x="33" y="139"/>
                  </a:moveTo>
                  <a:lnTo>
                    <a:pt x="17" y="170"/>
                  </a:lnTo>
                  <a:lnTo>
                    <a:pt x="0" y="139"/>
                  </a:lnTo>
                  <a:lnTo>
                    <a:pt x="33" y="139"/>
                  </a:lnTo>
                  <a:close/>
                </a:path>
              </a:pathLst>
            </a:custGeom>
            <a:solidFill>
              <a:srgbClr val="000000"/>
            </a:solidFill>
            <a:ln w="3175">
              <a:solidFill>
                <a:srgbClr val="000000"/>
              </a:solidFill>
              <a:prstDash val="solid"/>
              <a:round/>
              <a:headEnd/>
              <a:tailEnd/>
            </a:ln>
          </p:spPr>
          <p:txBody>
            <a:bodyPr/>
            <a:lstStyle/>
            <a:p>
              <a:endParaRPr lang="en-US"/>
            </a:p>
          </p:txBody>
        </p:sp>
        <p:sp>
          <p:nvSpPr>
            <p:cNvPr id="24597" name="Line 81"/>
            <p:cNvSpPr>
              <a:spLocks noChangeShapeType="1"/>
            </p:cNvSpPr>
            <p:nvPr/>
          </p:nvSpPr>
          <p:spPr bwMode="auto">
            <a:xfrm>
              <a:off x="3417" y="3230"/>
              <a:ext cx="0" cy="1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8" name="Line 82"/>
            <p:cNvSpPr>
              <a:spLocks noChangeShapeType="1"/>
            </p:cNvSpPr>
            <p:nvPr/>
          </p:nvSpPr>
          <p:spPr bwMode="auto">
            <a:xfrm flipV="1">
              <a:off x="3415" y="2848"/>
              <a:ext cx="0" cy="9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9" name="Line 83"/>
            <p:cNvSpPr>
              <a:spLocks noChangeShapeType="1"/>
            </p:cNvSpPr>
            <p:nvPr/>
          </p:nvSpPr>
          <p:spPr bwMode="auto">
            <a:xfrm>
              <a:off x="3414" y="2847"/>
              <a:ext cx="13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0" name="Rectangle 84"/>
            <p:cNvSpPr>
              <a:spLocks noChangeArrowheads="1"/>
            </p:cNvSpPr>
            <p:nvPr/>
          </p:nvSpPr>
          <p:spPr bwMode="auto">
            <a:xfrm>
              <a:off x="3541" y="3039"/>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800">
                  <a:solidFill>
                    <a:srgbClr val="000000"/>
                  </a:solidFill>
                  <a:latin typeface="Times New Roman" pitchFamily="18" charset="0"/>
                  <a:cs typeface="Times New Roman" pitchFamily="18" charset="0"/>
                </a:rPr>
                <a:t>g</a:t>
              </a:r>
              <a:r>
                <a:rPr lang="en-GB" altLang="en-US" sz="1800" baseline="-25000">
                  <a:solidFill>
                    <a:srgbClr val="000000"/>
                  </a:solidFill>
                  <a:latin typeface="Times New Roman" pitchFamily="18" charset="0"/>
                  <a:cs typeface="Times New Roman" pitchFamily="18" charset="0"/>
                </a:rPr>
                <a:t>m</a:t>
              </a: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sym typeface="Symbol" pitchFamily="18" charset="2"/>
                </a:rPr>
                <a:t></a:t>
              </a:r>
              <a:endParaRPr lang="en-US" altLang="en-US" sz="1800">
                <a:sym typeface="Symbol" pitchFamily="18" charset="2"/>
              </a:endParaRPr>
            </a:p>
          </p:txBody>
        </p:sp>
        <p:sp>
          <p:nvSpPr>
            <p:cNvPr id="24601" name="Rectangle 85"/>
            <p:cNvSpPr>
              <a:spLocks noChangeArrowheads="1"/>
            </p:cNvSpPr>
            <p:nvPr/>
          </p:nvSpPr>
          <p:spPr bwMode="auto">
            <a:xfrm>
              <a:off x="2985" y="3358"/>
              <a:ext cx="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a:p>
          </p:txBody>
        </p:sp>
        <p:sp>
          <p:nvSpPr>
            <p:cNvPr id="24602" name="Line 86"/>
            <p:cNvSpPr>
              <a:spLocks noChangeShapeType="1"/>
            </p:cNvSpPr>
            <p:nvPr/>
          </p:nvSpPr>
          <p:spPr bwMode="auto">
            <a:xfrm rot="5400000" flipH="1">
              <a:off x="2164" y="2415"/>
              <a:ext cx="0" cy="88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4603" name="Group 87"/>
            <p:cNvGrpSpPr>
              <a:grpSpLocks/>
            </p:cNvGrpSpPr>
            <p:nvPr/>
          </p:nvGrpSpPr>
          <p:grpSpPr bwMode="auto">
            <a:xfrm>
              <a:off x="2509" y="2856"/>
              <a:ext cx="206" cy="529"/>
              <a:chOff x="1781" y="1128"/>
              <a:chExt cx="206" cy="662"/>
            </a:xfrm>
          </p:grpSpPr>
          <p:sp>
            <p:nvSpPr>
              <p:cNvPr id="24624" name="Line 88"/>
              <p:cNvSpPr>
                <a:spLocks noChangeShapeType="1"/>
              </p:cNvSpPr>
              <p:nvPr/>
            </p:nvSpPr>
            <p:spPr bwMode="auto">
              <a:xfrm>
                <a:off x="1893" y="1128"/>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5" name="Line 89"/>
              <p:cNvSpPr>
                <a:spLocks noChangeShapeType="1"/>
              </p:cNvSpPr>
              <p:nvPr/>
            </p:nvSpPr>
            <p:spPr bwMode="auto">
              <a:xfrm>
                <a:off x="1894" y="1488"/>
                <a:ext cx="0" cy="3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6" name="Line 90"/>
              <p:cNvSpPr>
                <a:spLocks noChangeShapeType="1"/>
              </p:cNvSpPr>
              <p:nvPr/>
            </p:nvSpPr>
            <p:spPr bwMode="auto">
              <a:xfrm flipH="1">
                <a:off x="1789" y="1438"/>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7" name="Line 91"/>
              <p:cNvSpPr>
                <a:spLocks noChangeShapeType="1"/>
              </p:cNvSpPr>
              <p:nvPr/>
            </p:nvSpPr>
            <p:spPr bwMode="auto">
              <a:xfrm flipH="1">
                <a:off x="1781" y="1484"/>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604" name="Rectangle 92"/>
            <p:cNvSpPr>
              <a:spLocks noChangeArrowheads="1"/>
            </p:cNvSpPr>
            <p:nvPr/>
          </p:nvSpPr>
          <p:spPr bwMode="auto">
            <a:xfrm>
              <a:off x="2332" y="3030"/>
              <a:ext cx="2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C</a:t>
              </a:r>
              <a:endParaRPr lang="el-GR" altLang="en-US" sz="1800" baseline="-25000">
                <a:latin typeface="Times New Roman" pitchFamily="18" charset="0"/>
                <a:cs typeface="Times New Roman" pitchFamily="18" charset="0"/>
              </a:endParaRPr>
            </a:p>
          </p:txBody>
        </p:sp>
        <p:grpSp>
          <p:nvGrpSpPr>
            <p:cNvPr id="24605" name="Group 93"/>
            <p:cNvGrpSpPr>
              <a:grpSpLocks/>
            </p:cNvGrpSpPr>
            <p:nvPr/>
          </p:nvGrpSpPr>
          <p:grpSpPr bwMode="auto">
            <a:xfrm>
              <a:off x="4317" y="2844"/>
              <a:ext cx="199" cy="529"/>
              <a:chOff x="1931" y="1128"/>
              <a:chExt cx="199" cy="662"/>
            </a:xfrm>
          </p:grpSpPr>
          <p:sp>
            <p:nvSpPr>
              <p:cNvPr id="24620" name="Line 94"/>
              <p:cNvSpPr>
                <a:spLocks noChangeShapeType="1"/>
              </p:cNvSpPr>
              <p:nvPr/>
            </p:nvSpPr>
            <p:spPr bwMode="auto">
              <a:xfrm>
                <a:off x="2044" y="1128"/>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1" name="Line 95"/>
              <p:cNvSpPr>
                <a:spLocks noChangeShapeType="1"/>
              </p:cNvSpPr>
              <p:nvPr/>
            </p:nvSpPr>
            <p:spPr bwMode="auto">
              <a:xfrm>
                <a:off x="2045" y="1488"/>
                <a:ext cx="0" cy="3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2" name="Line 96"/>
              <p:cNvSpPr>
                <a:spLocks noChangeShapeType="1"/>
              </p:cNvSpPr>
              <p:nvPr/>
            </p:nvSpPr>
            <p:spPr bwMode="auto">
              <a:xfrm flipH="1">
                <a:off x="1931" y="1438"/>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3" name="Line 97"/>
              <p:cNvSpPr>
                <a:spLocks noChangeShapeType="1"/>
              </p:cNvSpPr>
              <p:nvPr/>
            </p:nvSpPr>
            <p:spPr bwMode="auto">
              <a:xfrm flipH="1">
                <a:off x="1932" y="1484"/>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606" name="Line 98"/>
            <p:cNvSpPr>
              <a:spLocks noChangeShapeType="1"/>
            </p:cNvSpPr>
            <p:nvPr/>
          </p:nvSpPr>
          <p:spPr bwMode="auto">
            <a:xfrm flipV="1">
              <a:off x="2777" y="2950"/>
              <a:ext cx="0" cy="2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7" name="Rectangle 99"/>
            <p:cNvSpPr>
              <a:spLocks noChangeArrowheads="1"/>
            </p:cNvSpPr>
            <p:nvPr/>
          </p:nvSpPr>
          <p:spPr bwMode="auto">
            <a:xfrm>
              <a:off x="2814" y="3010"/>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p>
          </p:txBody>
        </p:sp>
        <p:sp>
          <p:nvSpPr>
            <p:cNvPr id="24608" name="Rectangle 100"/>
            <p:cNvSpPr>
              <a:spLocks noChangeArrowheads="1"/>
            </p:cNvSpPr>
            <p:nvPr/>
          </p:nvSpPr>
          <p:spPr bwMode="auto">
            <a:xfrm>
              <a:off x="2675" y="2711"/>
              <a:ext cx="1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24609" name="Rectangle 101"/>
            <p:cNvSpPr>
              <a:spLocks noChangeArrowheads="1"/>
            </p:cNvSpPr>
            <p:nvPr/>
          </p:nvSpPr>
          <p:spPr bwMode="auto">
            <a:xfrm rot="5400000" flipH="1">
              <a:off x="2139" y="2752"/>
              <a:ext cx="78" cy="226"/>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4610" name="Line 102"/>
            <p:cNvSpPr>
              <a:spLocks noChangeShapeType="1"/>
            </p:cNvSpPr>
            <p:nvPr/>
          </p:nvSpPr>
          <p:spPr bwMode="auto">
            <a:xfrm>
              <a:off x="1720" y="2860"/>
              <a:ext cx="0" cy="5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1" name="Oval 103"/>
            <p:cNvSpPr>
              <a:spLocks noChangeArrowheads="1"/>
            </p:cNvSpPr>
            <p:nvPr/>
          </p:nvSpPr>
          <p:spPr bwMode="auto">
            <a:xfrm>
              <a:off x="1636" y="3040"/>
              <a:ext cx="181" cy="181"/>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4612" name="Line 104"/>
            <p:cNvSpPr>
              <a:spLocks noChangeShapeType="1"/>
            </p:cNvSpPr>
            <p:nvPr/>
          </p:nvSpPr>
          <p:spPr bwMode="auto">
            <a:xfrm flipV="1">
              <a:off x="1578" y="3006"/>
              <a:ext cx="0" cy="2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13" name="Rectangle 105"/>
            <p:cNvSpPr>
              <a:spLocks noChangeArrowheads="1"/>
            </p:cNvSpPr>
            <p:nvPr/>
          </p:nvSpPr>
          <p:spPr bwMode="auto">
            <a:xfrm>
              <a:off x="2114" y="2648"/>
              <a:ext cx="2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R</a:t>
              </a:r>
              <a:endParaRPr lang="en-US" altLang="en-US" sz="1800" baseline="-25000">
                <a:solidFill>
                  <a:srgbClr val="000000"/>
                </a:solidFill>
                <a:latin typeface="Times New Roman" pitchFamily="18" charset="0"/>
                <a:sym typeface="Symbol" pitchFamily="18" charset="2"/>
              </a:endParaRPr>
            </a:p>
          </p:txBody>
        </p:sp>
        <p:sp>
          <p:nvSpPr>
            <p:cNvPr id="24614" name="Line 106"/>
            <p:cNvSpPr>
              <a:spLocks noChangeShapeType="1"/>
            </p:cNvSpPr>
            <p:nvPr/>
          </p:nvSpPr>
          <p:spPr bwMode="auto">
            <a:xfrm>
              <a:off x="4790" y="2854"/>
              <a:ext cx="0" cy="5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5" name="Rectangle 107"/>
            <p:cNvSpPr>
              <a:spLocks noChangeArrowheads="1"/>
            </p:cNvSpPr>
            <p:nvPr/>
          </p:nvSpPr>
          <p:spPr bwMode="auto">
            <a:xfrm>
              <a:off x="4763" y="2998"/>
              <a:ext cx="78" cy="227"/>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solidFill>
                  <a:schemeClr val="bg1"/>
                </a:solidFill>
              </a:endParaRPr>
            </a:p>
          </p:txBody>
        </p:sp>
        <p:sp>
          <p:nvSpPr>
            <p:cNvPr id="24616" name="Rectangle 108"/>
            <p:cNvSpPr>
              <a:spLocks noChangeArrowheads="1"/>
            </p:cNvSpPr>
            <p:nvPr/>
          </p:nvSpPr>
          <p:spPr bwMode="auto">
            <a:xfrm>
              <a:off x="4066" y="3024"/>
              <a:ext cx="2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C’</a:t>
              </a:r>
              <a:endParaRPr lang="el-GR" altLang="en-US" sz="1800" baseline="-25000">
                <a:latin typeface="Times New Roman" pitchFamily="18" charset="0"/>
                <a:cs typeface="Times New Roman" pitchFamily="18" charset="0"/>
              </a:endParaRPr>
            </a:p>
          </p:txBody>
        </p:sp>
        <p:sp>
          <p:nvSpPr>
            <p:cNvPr id="24617" name="Rectangle 109"/>
            <p:cNvSpPr>
              <a:spLocks noChangeArrowheads="1"/>
            </p:cNvSpPr>
            <p:nvPr/>
          </p:nvSpPr>
          <p:spPr bwMode="auto">
            <a:xfrm>
              <a:off x="4934" y="2978"/>
              <a:ext cx="20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R</a:t>
              </a:r>
              <a:r>
                <a:rPr lang="en-US" altLang="en-US" sz="1800" baseline="-25000">
                  <a:solidFill>
                    <a:srgbClr val="000000"/>
                  </a:solidFill>
                  <a:latin typeface="Times New Roman" pitchFamily="18" charset="0"/>
                </a:rPr>
                <a:t>t</a:t>
              </a:r>
              <a:endParaRPr lang="en-US" altLang="en-US" sz="1800" baseline="-25000">
                <a:solidFill>
                  <a:srgbClr val="000000"/>
                </a:solidFill>
                <a:latin typeface="Times New Roman" pitchFamily="18" charset="0"/>
                <a:sym typeface="Symbol" pitchFamily="18" charset="2"/>
              </a:endParaRPr>
            </a:p>
          </p:txBody>
        </p:sp>
        <p:sp>
          <p:nvSpPr>
            <p:cNvPr id="24618" name="Rectangle 109"/>
            <p:cNvSpPr>
              <a:spLocks noChangeArrowheads="1"/>
            </p:cNvSpPr>
            <p:nvPr/>
          </p:nvSpPr>
          <p:spPr bwMode="auto">
            <a:xfrm>
              <a:off x="5190" y="2970"/>
              <a:ext cx="20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rPr>
                <a:t>O</a:t>
              </a:r>
              <a:endParaRPr lang="en-US" altLang="en-US" sz="1800" baseline="-25000">
                <a:solidFill>
                  <a:srgbClr val="000000"/>
                </a:solidFill>
                <a:latin typeface="Times New Roman" pitchFamily="18" charset="0"/>
                <a:sym typeface="Symbol" pitchFamily="18" charset="2"/>
              </a:endParaRPr>
            </a:p>
          </p:txBody>
        </p:sp>
        <p:sp>
          <p:nvSpPr>
            <p:cNvPr id="24619" name="Line 98"/>
            <p:cNvSpPr>
              <a:spLocks noChangeShapeType="1"/>
            </p:cNvSpPr>
            <p:nvPr/>
          </p:nvSpPr>
          <p:spPr bwMode="auto">
            <a:xfrm flipV="1">
              <a:off x="5139" y="2970"/>
              <a:ext cx="0" cy="2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4591" name="Rectangle 85"/>
          <p:cNvSpPr>
            <a:spLocks noChangeArrowheads="1"/>
          </p:cNvSpPr>
          <p:nvPr/>
        </p:nvSpPr>
        <p:spPr bwMode="auto">
          <a:xfrm>
            <a:off x="5199063" y="709613"/>
            <a:ext cx="80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c</a:t>
            </a:r>
            <a:endParaRPr lang="en-US" altLang="en-US" sz="20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ACEFFCA9-05E4-404E-A9B5-6F990DFFBDE1}" type="slidenum">
              <a:rPr lang="en-GB" altLang="en-US" sz="1200" smtClean="0">
                <a:latin typeface="Garamond" pitchFamily="18" charset="0"/>
              </a:rPr>
              <a:pPr eaLnBrk="1" hangingPunct="1">
                <a:spcBef>
                  <a:spcPct val="0"/>
                </a:spcBef>
                <a:buClrTx/>
                <a:buSzTx/>
                <a:buFontTx/>
                <a:buNone/>
              </a:pPr>
              <a:t>29</a:t>
            </a:fld>
            <a:endParaRPr lang="en-GB" altLang="en-US" sz="1200" smtClean="0">
              <a:latin typeface="Garamond" pitchFamily="18" charset="0"/>
            </a:endParaRPr>
          </a:p>
        </p:txBody>
      </p:sp>
      <p:sp>
        <p:nvSpPr>
          <p:cNvPr id="25603"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25604"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5605"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5606" name="Text Box 5"/>
          <p:cNvSpPr txBox="1">
            <a:spLocks noChangeArrowheads="1"/>
          </p:cNvSpPr>
          <p:nvPr/>
        </p:nvSpPr>
        <p:spPr bwMode="auto">
          <a:xfrm>
            <a:off x="660400" y="995363"/>
            <a:ext cx="78533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We now consider the relative magnitudes of f</a:t>
            </a:r>
            <a:r>
              <a:rPr lang="en-GB" altLang="en-US" sz="1600" baseline="-25000"/>
              <a:t>1</a:t>
            </a:r>
            <a:r>
              <a:rPr lang="en-GB" altLang="en-US" sz="1600"/>
              <a:t> and f</a:t>
            </a:r>
            <a:r>
              <a:rPr lang="en-GB" altLang="en-US" sz="1600" baseline="-25000"/>
              <a:t>2</a:t>
            </a:r>
            <a:r>
              <a:rPr lang="en-GB" altLang="en-US" sz="1600"/>
              <a:t> for the case A’</a:t>
            </a:r>
            <a:r>
              <a:rPr lang="en-GB" altLang="en-US" sz="1600" baseline="-25000"/>
              <a:t>V</a:t>
            </a:r>
            <a:r>
              <a:rPr lang="en-GB" altLang="en-US" sz="1600"/>
              <a:t> =v</a:t>
            </a:r>
            <a:r>
              <a:rPr lang="en-GB" altLang="en-US" sz="1600" baseline="-25000"/>
              <a:t>O</a:t>
            </a:r>
            <a:r>
              <a:rPr lang="en-GB" altLang="en-US" sz="1600"/>
              <a:t>/v</a:t>
            </a:r>
            <a:r>
              <a:rPr lang="el-GR" altLang="en-US" sz="1600" baseline="-25000"/>
              <a:t>π</a:t>
            </a:r>
            <a:r>
              <a:rPr lang="en-GB" altLang="en-US" sz="1600"/>
              <a:t> is large and negative – as expected for a CE amplifier.</a:t>
            </a:r>
          </a:p>
        </p:txBody>
      </p:sp>
      <p:sp>
        <p:nvSpPr>
          <p:cNvPr id="25607" name="Rectangle 6"/>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5608" name="Rectangle 7"/>
          <p:cNvSpPr>
            <a:spLocks noChangeArrowheads="1"/>
          </p:cNvSpPr>
          <p:nvPr/>
        </p:nvSpPr>
        <p:spPr bwMode="auto">
          <a:xfrm>
            <a:off x="0" y="332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5609" name="Text Box 12"/>
          <p:cNvSpPr txBox="1">
            <a:spLocks noChangeArrowheads="1"/>
          </p:cNvSpPr>
          <p:nvPr/>
        </p:nvSpPr>
        <p:spPr bwMode="auto">
          <a:xfrm>
            <a:off x="546100" y="4467225"/>
            <a:ext cx="8102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Because C</a:t>
            </a:r>
            <a:r>
              <a:rPr lang="el-GR" altLang="en-US" sz="1600" baseline="-25000"/>
              <a:t>μ</a:t>
            </a:r>
            <a:r>
              <a:rPr lang="en-GB" altLang="en-US" sz="1600"/>
              <a:t> is multiplied by A’</a:t>
            </a:r>
            <a:r>
              <a:rPr lang="en-GB" altLang="en-US" sz="1600" baseline="-25000"/>
              <a:t>V </a:t>
            </a:r>
            <a:r>
              <a:rPr lang="en-GB" altLang="en-US" sz="1600"/>
              <a:t> (=v</a:t>
            </a:r>
            <a:r>
              <a:rPr lang="en-GB" altLang="en-US" sz="1600" baseline="-25000"/>
              <a:t>O</a:t>
            </a:r>
            <a:r>
              <a:rPr lang="en-GB" altLang="en-US" sz="1600"/>
              <a:t>/v</a:t>
            </a:r>
            <a:r>
              <a:rPr lang="el-GR" altLang="en-US" sz="1600" baseline="-25000"/>
              <a:t>π</a:t>
            </a:r>
            <a:r>
              <a:rPr lang="en-GB" altLang="en-US" sz="1600"/>
              <a:t>) in the equation for f</a:t>
            </a:r>
            <a:r>
              <a:rPr lang="en-GB" altLang="en-US" sz="1600" baseline="-25000"/>
              <a:t>1</a:t>
            </a:r>
            <a:r>
              <a:rPr lang="en-GB" altLang="en-US" sz="1600"/>
              <a:t> but not in f</a:t>
            </a:r>
            <a:r>
              <a:rPr lang="en-GB" altLang="en-US" sz="1600" baseline="-25000"/>
              <a:t>2</a:t>
            </a:r>
            <a:r>
              <a:rPr lang="en-GB" altLang="en-US" sz="1600"/>
              <a:t>, and often C</a:t>
            </a:r>
            <a:r>
              <a:rPr lang="el-GR" altLang="en-US" sz="1600" baseline="-25000"/>
              <a:t>π</a:t>
            </a:r>
            <a:r>
              <a:rPr lang="en-GB" altLang="en-US" sz="1600"/>
              <a:t> &gt; C</a:t>
            </a:r>
            <a:r>
              <a:rPr lang="en-GB" altLang="en-US" sz="1600" baseline="-25000"/>
              <a:t>S</a:t>
            </a:r>
            <a:r>
              <a:rPr lang="en-GB" altLang="en-US" sz="1600"/>
              <a:t>  it is generally the case that f</a:t>
            </a:r>
            <a:r>
              <a:rPr lang="en-GB" altLang="en-US" sz="1600" baseline="-25000"/>
              <a:t>1</a:t>
            </a:r>
            <a:r>
              <a:rPr lang="en-GB" altLang="en-US" sz="1600"/>
              <a:t> &lt;&lt; f</a:t>
            </a:r>
            <a:r>
              <a:rPr lang="en-GB" altLang="en-US" sz="1600" baseline="-25000"/>
              <a:t>2</a:t>
            </a:r>
            <a:r>
              <a:rPr lang="en-GB" altLang="en-US" sz="1600"/>
              <a:t>. </a:t>
            </a:r>
            <a:r>
              <a:rPr lang="en-GB" altLang="en-US" sz="1600" i="1"/>
              <a:t>The high frequency fall in voltage gain occurs first at f</a:t>
            </a:r>
            <a:r>
              <a:rPr lang="en-GB" altLang="en-US" sz="1600" i="1" baseline="-25000"/>
              <a:t>1</a:t>
            </a:r>
            <a:r>
              <a:rPr lang="en-GB" altLang="en-US" sz="1600" i="1"/>
              <a:t>. and f</a:t>
            </a:r>
            <a:r>
              <a:rPr lang="en-GB" altLang="en-US" sz="1600" i="1" baseline="-25000"/>
              <a:t>2</a:t>
            </a:r>
            <a:r>
              <a:rPr lang="en-GB" altLang="en-US" sz="1600" i="1"/>
              <a:t> can be ignored.</a:t>
            </a:r>
          </a:p>
        </p:txBody>
      </p:sp>
      <p:sp>
        <p:nvSpPr>
          <p:cNvPr id="25610" name="Text Box 13"/>
          <p:cNvSpPr txBox="1">
            <a:spLocks noChangeArrowheads="1"/>
          </p:cNvSpPr>
          <p:nvPr/>
        </p:nvSpPr>
        <p:spPr bwMode="auto">
          <a:xfrm>
            <a:off x="533400" y="5413375"/>
            <a:ext cx="79660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b="1" i="1"/>
              <a:t>Note than in any problem, it is important to justify the use of this approximation by checking the relative values for f</a:t>
            </a:r>
            <a:r>
              <a:rPr lang="en-GB" altLang="en-US" sz="1600" b="1" i="1" baseline="-25000"/>
              <a:t>1 </a:t>
            </a:r>
            <a:r>
              <a:rPr lang="en-GB" altLang="en-US" sz="1600" b="1" i="1"/>
              <a:t>and f</a:t>
            </a:r>
            <a:r>
              <a:rPr lang="en-GB" altLang="en-US" sz="1600" b="1" i="1" baseline="-25000"/>
              <a:t>2</a:t>
            </a:r>
            <a:r>
              <a:rPr lang="en-GB" altLang="en-US" sz="1600" b="1" i="1"/>
              <a:t> </a:t>
            </a:r>
            <a:r>
              <a:rPr lang="en-GB" altLang="en-US" sz="1600"/>
              <a:t> </a:t>
            </a:r>
          </a:p>
        </p:txBody>
      </p:sp>
      <p:graphicFrame>
        <p:nvGraphicFramePr>
          <p:cNvPr id="25611" name="Object 4"/>
          <p:cNvGraphicFramePr>
            <a:graphicFrameLocks noChangeAspect="1"/>
          </p:cNvGraphicFramePr>
          <p:nvPr/>
        </p:nvGraphicFramePr>
        <p:xfrm>
          <a:off x="774700" y="1890713"/>
          <a:ext cx="1168400" cy="663575"/>
        </p:xfrm>
        <a:graphic>
          <a:graphicData uri="http://schemas.openxmlformats.org/presentationml/2006/ole">
            <mc:AlternateContent xmlns:mc="http://schemas.openxmlformats.org/markup-compatibility/2006">
              <mc:Choice xmlns:v="urn:schemas-microsoft-com:vml" Requires="v">
                <p:oleObj spid="_x0000_s25764" name="Equation" r:id="rId4" imgW="698197" imgH="393529" progId="Equation.3">
                  <p:embed/>
                </p:oleObj>
              </mc:Choice>
              <mc:Fallback>
                <p:oleObj name="Equation" r:id="rId4" imgW="698197" imgH="39352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700" y="1890713"/>
                        <a:ext cx="11684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2" name="Object 114"/>
          <p:cNvGraphicFramePr>
            <a:graphicFrameLocks noChangeAspect="1"/>
          </p:cNvGraphicFramePr>
          <p:nvPr/>
        </p:nvGraphicFramePr>
        <p:xfrm>
          <a:off x="3617913" y="2332038"/>
          <a:ext cx="1766887" cy="381000"/>
        </p:xfrm>
        <a:graphic>
          <a:graphicData uri="http://schemas.openxmlformats.org/presentationml/2006/ole">
            <mc:AlternateContent xmlns:mc="http://schemas.openxmlformats.org/markup-compatibility/2006">
              <mc:Choice xmlns:v="urn:schemas-microsoft-com:vml" Requires="v">
                <p:oleObj spid="_x0000_s25765" name="Equation" r:id="rId6" imgW="1066800" imgH="228600" progId="Equation.3">
                  <p:embed/>
                </p:oleObj>
              </mc:Choice>
              <mc:Fallback>
                <p:oleObj name="Equation" r:id="rId6" imgW="1066800" imgH="228600" progId="Equation.3">
                  <p:embed/>
                  <p:pic>
                    <p:nvPicPr>
                      <p:cNvPr id="0" name="Object 1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7913" y="2332038"/>
                        <a:ext cx="17668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3" name="Object 116"/>
          <p:cNvGraphicFramePr>
            <a:graphicFrameLocks noChangeAspect="1"/>
          </p:cNvGraphicFramePr>
          <p:nvPr/>
        </p:nvGraphicFramePr>
        <p:xfrm>
          <a:off x="3617913" y="1824038"/>
          <a:ext cx="4133850" cy="403225"/>
        </p:xfrm>
        <a:graphic>
          <a:graphicData uri="http://schemas.openxmlformats.org/presentationml/2006/ole">
            <mc:AlternateContent xmlns:mc="http://schemas.openxmlformats.org/markup-compatibility/2006">
              <mc:Choice xmlns:v="urn:schemas-microsoft-com:vml" Requires="v">
                <p:oleObj spid="_x0000_s25766" name="Equation" r:id="rId8" imgW="2616200" imgH="254000" progId="Equation.3">
                  <p:embed/>
                </p:oleObj>
              </mc:Choice>
              <mc:Fallback>
                <p:oleObj name="Equation" r:id="rId8" imgW="2616200" imgH="254000" progId="Equation.3">
                  <p:embed/>
                  <p:pic>
                    <p:nvPicPr>
                      <p:cNvPr id="0" name="Object 1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17913" y="1824038"/>
                        <a:ext cx="41338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4" name="Object 113"/>
          <p:cNvGraphicFramePr>
            <a:graphicFrameLocks noChangeAspect="1"/>
          </p:cNvGraphicFramePr>
          <p:nvPr/>
        </p:nvGraphicFramePr>
        <p:xfrm>
          <a:off x="714375" y="3373438"/>
          <a:ext cx="1401763" cy="749300"/>
        </p:xfrm>
        <a:graphic>
          <a:graphicData uri="http://schemas.openxmlformats.org/presentationml/2006/ole">
            <mc:AlternateContent xmlns:mc="http://schemas.openxmlformats.org/markup-compatibility/2006">
              <mc:Choice xmlns:v="urn:schemas-microsoft-com:vml" Requires="v">
                <p:oleObj spid="_x0000_s25767" name="Equation" r:id="rId10" imgW="812447" imgH="431613" progId="Equation.3">
                  <p:embed/>
                </p:oleObj>
              </mc:Choice>
              <mc:Fallback>
                <p:oleObj name="Equation" r:id="rId10" imgW="812447" imgH="431613" progId="Equation.3">
                  <p:embed/>
                  <p:pic>
                    <p:nvPicPr>
                      <p:cNvPr id="0" name="Object 1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4375" y="3373438"/>
                        <a:ext cx="140176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5" name="Object 117"/>
          <p:cNvGraphicFramePr>
            <a:graphicFrameLocks noChangeAspect="1"/>
          </p:cNvGraphicFramePr>
          <p:nvPr/>
        </p:nvGraphicFramePr>
        <p:xfrm>
          <a:off x="3541713" y="3092450"/>
          <a:ext cx="4340225" cy="798513"/>
        </p:xfrm>
        <a:graphic>
          <a:graphicData uri="http://schemas.openxmlformats.org/presentationml/2006/ole">
            <mc:AlternateContent xmlns:mc="http://schemas.openxmlformats.org/markup-compatibility/2006">
              <mc:Choice xmlns:v="urn:schemas-microsoft-com:vml" Requires="v">
                <p:oleObj spid="_x0000_s25768" name="Equation" r:id="rId12" imgW="2654300" imgH="482600" progId="Equation.3">
                  <p:embed/>
                </p:oleObj>
              </mc:Choice>
              <mc:Fallback>
                <p:oleObj name="Equation" r:id="rId12" imgW="2654300" imgH="482600" progId="Equation.3">
                  <p:embed/>
                  <p:pic>
                    <p:nvPicPr>
                      <p:cNvPr id="0" name="Object 1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41713" y="3092450"/>
                        <a:ext cx="4340225"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6" name="Object 118"/>
          <p:cNvGraphicFramePr>
            <a:graphicFrameLocks noChangeAspect="1"/>
          </p:cNvGraphicFramePr>
          <p:nvPr/>
        </p:nvGraphicFramePr>
        <p:xfrm>
          <a:off x="3465513" y="3814763"/>
          <a:ext cx="1882775" cy="396875"/>
        </p:xfrm>
        <a:graphic>
          <a:graphicData uri="http://schemas.openxmlformats.org/presentationml/2006/ole">
            <mc:AlternateContent xmlns:mc="http://schemas.openxmlformats.org/markup-compatibility/2006">
              <mc:Choice xmlns:v="urn:schemas-microsoft-com:vml" Requires="v">
                <p:oleObj spid="_x0000_s25769" name="Equation" r:id="rId14" imgW="1091726" imgH="228501" progId="Equation.3">
                  <p:embed/>
                </p:oleObj>
              </mc:Choice>
              <mc:Fallback>
                <p:oleObj name="Equation" r:id="rId14" imgW="1091726" imgH="228501" progId="Equation.3">
                  <p:embed/>
                  <p:pic>
                    <p:nvPicPr>
                      <p:cNvPr id="0" name="Object 1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65513" y="3814763"/>
                        <a:ext cx="188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7" name="Text Box 5"/>
          <p:cNvSpPr txBox="1">
            <a:spLocks noChangeArrowheads="1"/>
          </p:cNvSpPr>
          <p:nvPr/>
        </p:nvSpPr>
        <p:spPr bwMode="auto">
          <a:xfrm>
            <a:off x="782638" y="2886075"/>
            <a:ext cx="746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and</a:t>
            </a:r>
          </a:p>
        </p:txBody>
      </p:sp>
      <p:sp>
        <p:nvSpPr>
          <p:cNvPr id="25618" name="Text Box 5"/>
          <p:cNvSpPr txBox="1">
            <a:spLocks noChangeArrowheads="1"/>
          </p:cNvSpPr>
          <p:nvPr/>
        </p:nvSpPr>
        <p:spPr bwMode="auto">
          <a:xfrm>
            <a:off x="2373313" y="2079625"/>
            <a:ext cx="747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where</a:t>
            </a:r>
          </a:p>
        </p:txBody>
      </p:sp>
      <p:sp>
        <p:nvSpPr>
          <p:cNvPr id="25619" name="Text Box 5"/>
          <p:cNvSpPr txBox="1">
            <a:spLocks noChangeArrowheads="1"/>
          </p:cNvSpPr>
          <p:nvPr/>
        </p:nvSpPr>
        <p:spPr bwMode="auto">
          <a:xfrm>
            <a:off x="2362200" y="3565525"/>
            <a:ext cx="746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where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EA66BBD0-5FFD-4C5F-B4BD-B14FC731BB5E}" type="slidenum">
              <a:rPr lang="en-GB" altLang="en-US" sz="1200" smtClean="0">
                <a:latin typeface="Garamond" pitchFamily="18" charset="0"/>
              </a:rPr>
              <a:pPr eaLnBrk="1" hangingPunct="1">
                <a:spcBef>
                  <a:spcPct val="0"/>
                </a:spcBef>
                <a:buClrTx/>
                <a:buSzTx/>
                <a:buFontTx/>
                <a:buNone/>
              </a:pPr>
              <a:t>3</a:t>
            </a:fld>
            <a:endParaRPr lang="en-GB" altLang="en-US" sz="1200" smtClean="0">
              <a:latin typeface="Garamond" pitchFamily="18" charset="0"/>
            </a:endParaRPr>
          </a:p>
        </p:txBody>
      </p:sp>
      <p:sp>
        <p:nvSpPr>
          <p:cNvPr id="3075"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076"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077" name="Text Box 34"/>
          <p:cNvSpPr txBox="1">
            <a:spLocks noChangeArrowheads="1"/>
          </p:cNvSpPr>
          <p:nvPr/>
        </p:nvSpPr>
        <p:spPr bwMode="auto">
          <a:xfrm>
            <a:off x="309563" y="2032000"/>
            <a:ext cx="8707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US" altLang="en-US" sz="1800"/>
              <a:t>The equivalent circuit model presented so far is suitable only for low frequency use. </a:t>
            </a:r>
          </a:p>
        </p:txBody>
      </p:sp>
      <p:sp>
        <p:nvSpPr>
          <p:cNvPr id="3078" name="Text Box 35"/>
          <p:cNvSpPr txBox="1">
            <a:spLocks noChangeArrowheads="1"/>
          </p:cNvSpPr>
          <p:nvPr/>
        </p:nvSpPr>
        <p:spPr bwMode="auto">
          <a:xfrm>
            <a:off x="492125" y="1258888"/>
            <a:ext cx="75390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b="1" u="sng"/>
              <a:t>High frequency hybrid-</a:t>
            </a:r>
            <a:r>
              <a:rPr lang="en-GB" altLang="en-US" sz="1800" b="1" u="sng">
                <a:sym typeface="Symbol" pitchFamily="18" charset="2"/>
              </a:rPr>
              <a:t></a:t>
            </a:r>
            <a:r>
              <a:rPr lang="en-GB" altLang="en-US" sz="1800" b="1" u="sng"/>
              <a:t> model for the bipolar transistor</a:t>
            </a:r>
            <a:endParaRPr lang="en-US" altLang="en-US" sz="1800"/>
          </a:p>
        </p:txBody>
      </p:sp>
      <p:grpSp>
        <p:nvGrpSpPr>
          <p:cNvPr id="3079" name="Group 74"/>
          <p:cNvGrpSpPr>
            <a:grpSpLocks/>
          </p:cNvGrpSpPr>
          <p:nvPr/>
        </p:nvGrpSpPr>
        <p:grpSpPr bwMode="auto">
          <a:xfrm>
            <a:off x="1982788" y="2743200"/>
            <a:ext cx="4826000" cy="1900238"/>
            <a:chOff x="397168" y="2219986"/>
            <a:chExt cx="3987507" cy="1621764"/>
          </a:xfrm>
        </p:grpSpPr>
        <p:sp>
          <p:nvSpPr>
            <p:cNvPr id="3082" name="Freeform 5"/>
            <p:cNvSpPr>
              <a:spLocks/>
            </p:cNvSpPr>
            <p:nvPr/>
          </p:nvSpPr>
          <p:spPr bwMode="auto">
            <a:xfrm>
              <a:off x="2349500" y="2852738"/>
              <a:ext cx="374650" cy="558800"/>
            </a:xfrm>
            <a:custGeom>
              <a:avLst/>
              <a:gdLst>
                <a:gd name="T0" fmla="*/ 2147483647 w 224"/>
                <a:gd name="T1" fmla="*/ 0 h 350"/>
                <a:gd name="T2" fmla="*/ 0 w 224"/>
                <a:gd name="T3" fmla="*/ 2147483647 h 350"/>
                <a:gd name="T4" fmla="*/ 2147483647 w 224"/>
                <a:gd name="T5" fmla="*/ 2147483647 h 350"/>
                <a:gd name="T6" fmla="*/ 2147483647 w 224"/>
                <a:gd name="T7" fmla="*/ 2147483647 h 350"/>
                <a:gd name="T8" fmla="*/ 2147483647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 name="Freeform 6"/>
            <p:cNvSpPr>
              <a:spLocks/>
            </p:cNvSpPr>
            <p:nvPr/>
          </p:nvSpPr>
          <p:spPr bwMode="auto">
            <a:xfrm>
              <a:off x="2357438" y="2852738"/>
              <a:ext cx="374650" cy="558800"/>
            </a:xfrm>
            <a:custGeom>
              <a:avLst/>
              <a:gdLst>
                <a:gd name="T0" fmla="*/ 2147483647 w 224"/>
                <a:gd name="T1" fmla="*/ 0 h 350"/>
                <a:gd name="T2" fmla="*/ 0 w 224"/>
                <a:gd name="T3" fmla="*/ 2147483647 h 350"/>
                <a:gd name="T4" fmla="*/ 2147483647 w 224"/>
                <a:gd name="T5" fmla="*/ 2147483647 h 350"/>
                <a:gd name="T6" fmla="*/ 2147483647 w 224"/>
                <a:gd name="T7" fmla="*/ 2147483647 h 350"/>
                <a:gd name="T8" fmla="*/ 2147483647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4" name="Line 7"/>
            <p:cNvSpPr>
              <a:spLocks noChangeShapeType="1"/>
            </p:cNvSpPr>
            <p:nvPr/>
          </p:nvSpPr>
          <p:spPr bwMode="auto">
            <a:xfrm>
              <a:off x="773723" y="3697288"/>
              <a:ext cx="334742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5" name="Line 8"/>
            <p:cNvSpPr>
              <a:spLocks noChangeShapeType="1"/>
            </p:cNvSpPr>
            <p:nvPr/>
          </p:nvSpPr>
          <p:spPr bwMode="auto">
            <a:xfrm>
              <a:off x="759655" y="2678113"/>
              <a:ext cx="101287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6" name="Line 9"/>
            <p:cNvSpPr>
              <a:spLocks noChangeShapeType="1"/>
            </p:cNvSpPr>
            <p:nvPr/>
          </p:nvSpPr>
          <p:spPr bwMode="auto">
            <a:xfrm>
              <a:off x="1778153" y="3408363"/>
              <a:ext cx="0" cy="2952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7" name="Freeform 10"/>
            <p:cNvSpPr>
              <a:spLocks noEditPoints="1"/>
            </p:cNvSpPr>
            <p:nvPr/>
          </p:nvSpPr>
          <p:spPr bwMode="auto">
            <a:xfrm>
              <a:off x="2528888" y="2994025"/>
              <a:ext cx="55562" cy="271463"/>
            </a:xfrm>
            <a:custGeom>
              <a:avLst/>
              <a:gdLst>
                <a:gd name="T0" fmla="*/ 2147483647 w 33"/>
                <a:gd name="T1" fmla="*/ 2147483647 h 170"/>
                <a:gd name="T2" fmla="*/ 2147483647 w 33"/>
                <a:gd name="T3" fmla="*/ 2147483647 h 170"/>
                <a:gd name="T4" fmla="*/ 2147483647 w 33"/>
                <a:gd name="T5" fmla="*/ 2147483647 h 170"/>
                <a:gd name="T6" fmla="*/ 2147483647 w 33"/>
                <a:gd name="T7" fmla="*/ 2147483647 h 170"/>
                <a:gd name="T8" fmla="*/ 2147483647 w 33"/>
                <a:gd name="T9" fmla="*/ 2147483647 h 170"/>
                <a:gd name="T10" fmla="*/ 2147483647 w 33"/>
                <a:gd name="T11" fmla="*/ 2147483647 h 170"/>
                <a:gd name="T12" fmla="*/ 2147483647 w 33"/>
                <a:gd name="T13" fmla="*/ 2147483647 h 170"/>
                <a:gd name="T14" fmla="*/ 2147483647 w 33"/>
                <a:gd name="T15" fmla="*/ 2147483647 h 170"/>
                <a:gd name="T16" fmla="*/ 2147483647 w 33"/>
                <a:gd name="T17" fmla="*/ 2147483647 h 170"/>
                <a:gd name="T18" fmla="*/ 2147483647 w 33"/>
                <a:gd name="T19" fmla="*/ 2147483647 h 170"/>
                <a:gd name="T20" fmla="*/ 2147483647 w 33"/>
                <a:gd name="T21" fmla="*/ 2147483647 h 170"/>
                <a:gd name="T22" fmla="*/ 2147483647 w 33"/>
                <a:gd name="T23" fmla="*/ 2147483647 h 170"/>
                <a:gd name="T24" fmla="*/ 2147483647 w 33"/>
                <a:gd name="T25" fmla="*/ 0 h 170"/>
                <a:gd name="T26" fmla="*/ 2147483647 w 33"/>
                <a:gd name="T27" fmla="*/ 0 h 170"/>
                <a:gd name="T28" fmla="*/ 2147483647 w 33"/>
                <a:gd name="T29" fmla="*/ 2147483647 h 170"/>
                <a:gd name="T30" fmla="*/ 2147483647 w 33"/>
                <a:gd name="T31" fmla="*/ 2147483647 h 170"/>
                <a:gd name="T32" fmla="*/ 2147483647 w 33"/>
                <a:gd name="T33" fmla="*/ 2147483647 h 170"/>
                <a:gd name="T34" fmla="*/ 2147483647 w 33"/>
                <a:gd name="T35" fmla="*/ 2147483647 h 170"/>
                <a:gd name="T36" fmla="*/ 2147483647 w 33"/>
                <a:gd name="T37" fmla="*/ 2147483647 h 170"/>
                <a:gd name="T38" fmla="*/ 0 w 33"/>
                <a:gd name="T39" fmla="*/ 2147483647 h 170"/>
                <a:gd name="T40" fmla="*/ 2147483647 w 33"/>
                <a:gd name="T41" fmla="*/ 2147483647 h 1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70"/>
                <a:gd name="T65" fmla="*/ 33 w 33"/>
                <a:gd name="T66" fmla="*/ 170 h 1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70">
                  <a:moveTo>
                    <a:pt x="19" y="3"/>
                  </a:moveTo>
                  <a:lnTo>
                    <a:pt x="19" y="147"/>
                  </a:lnTo>
                  <a:lnTo>
                    <a:pt x="19" y="149"/>
                  </a:lnTo>
                  <a:lnTo>
                    <a:pt x="17" y="149"/>
                  </a:lnTo>
                  <a:lnTo>
                    <a:pt x="16" y="149"/>
                  </a:lnTo>
                  <a:lnTo>
                    <a:pt x="14" y="149"/>
                  </a:lnTo>
                  <a:lnTo>
                    <a:pt x="14" y="147"/>
                  </a:lnTo>
                  <a:lnTo>
                    <a:pt x="14" y="3"/>
                  </a:lnTo>
                  <a:lnTo>
                    <a:pt x="14" y="2"/>
                  </a:lnTo>
                  <a:lnTo>
                    <a:pt x="16" y="0"/>
                  </a:lnTo>
                  <a:lnTo>
                    <a:pt x="17" y="0"/>
                  </a:lnTo>
                  <a:lnTo>
                    <a:pt x="17" y="2"/>
                  </a:lnTo>
                  <a:lnTo>
                    <a:pt x="19" y="3"/>
                  </a:lnTo>
                  <a:close/>
                  <a:moveTo>
                    <a:pt x="33" y="139"/>
                  </a:moveTo>
                  <a:lnTo>
                    <a:pt x="17" y="170"/>
                  </a:lnTo>
                  <a:lnTo>
                    <a:pt x="0" y="139"/>
                  </a:lnTo>
                  <a:lnTo>
                    <a:pt x="33" y="139"/>
                  </a:lnTo>
                  <a:close/>
                </a:path>
              </a:pathLst>
            </a:custGeom>
            <a:solidFill>
              <a:srgbClr val="000000"/>
            </a:solidFill>
            <a:ln w="3175">
              <a:solidFill>
                <a:srgbClr val="000000"/>
              </a:solidFill>
              <a:prstDash val="solid"/>
              <a:round/>
              <a:headEnd/>
              <a:tailEnd/>
            </a:ln>
          </p:spPr>
          <p:txBody>
            <a:bodyPr/>
            <a:lstStyle/>
            <a:p>
              <a:endParaRPr lang="en-US"/>
            </a:p>
          </p:txBody>
        </p:sp>
        <p:sp>
          <p:nvSpPr>
            <p:cNvPr id="3088" name="Line 11"/>
            <p:cNvSpPr>
              <a:spLocks noChangeShapeType="1"/>
            </p:cNvSpPr>
            <p:nvPr/>
          </p:nvSpPr>
          <p:spPr bwMode="auto">
            <a:xfrm>
              <a:off x="2547938" y="3414713"/>
              <a:ext cx="1587" cy="2778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9" name="Line 12"/>
            <p:cNvSpPr>
              <a:spLocks noChangeShapeType="1"/>
            </p:cNvSpPr>
            <p:nvPr/>
          </p:nvSpPr>
          <p:spPr bwMode="auto">
            <a:xfrm flipV="1">
              <a:off x="2544763" y="2670175"/>
              <a:ext cx="0" cy="1825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45" name="Line 13"/>
            <p:cNvSpPr>
              <a:spLocks noChangeShapeType="1"/>
            </p:cNvSpPr>
            <p:nvPr/>
          </p:nvSpPr>
          <p:spPr bwMode="auto">
            <a:xfrm flipH="1" flipV="1">
              <a:off x="3587174" y="2665734"/>
              <a:ext cx="5247" cy="266906"/>
            </a:xfrm>
            <a:prstGeom prst="line">
              <a:avLst/>
            </a:prstGeom>
            <a:noFill/>
            <a:ln w="19050">
              <a:solidFill>
                <a:schemeClr val="tx1"/>
              </a:solidFill>
              <a:round/>
              <a:headEnd/>
              <a:tailEnd/>
            </a:ln>
          </p:spPr>
          <p:txBody>
            <a:bodyPr/>
            <a:lstStyle/>
            <a:p>
              <a:pPr>
                <a:defRPr/>
              </a:pPr>
              <a:endParaRPr lang="en-GB">
                <a:ln>
                  <a:solidFill>
                    <a:schemeClr val="tx1"/>
                  </a:solidFill>
                </a:ln>
              </a:endParaRPr>
            </a:p>
          </p:txBody>
        </p:sp>
        <p:sp>
          <p:nvSpPr>
            <p:cNvPr id="3091" name="Line 14"/>
            <p:cNvSpPr>
              <a:spLocks noChangeShapeType="1"/>
            </p:cNvSpPr>
            <p:nvPr/>
          </p:nvSpPr>
          <p:spPr bwMode="auto">
            <a:xfrm>
              <a:off x="3587750" y="3392488"/>
              <a:ext cx="0" cy="3032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2" name="Line 15"/>
            <p:cNvSpPr>
              <a:spLocks noChangeShapeType="1"/>
            </p:cNvSpPr>
            <p:nvPr/>
          </p:nvSpPr>
          <p:spPr bwMode="auto">
            <a:xfrm flipV="1">
              <a:off x="1770216" y="2670175"/>
              <a:ext cx="1587" cy="2889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3" name="Line 16"/>
            <p:cNvSpPr>
              <a:spLocks noChangeShapeType="1"/>
            </p:cNvSpPr>
            <p:nvPr/>
          </p:nvSpPr>
          <p:spPr bwMode="auto">
            <a:xfrm>
              <a:off x="1778153" y="3408363"/>
              <a:ext cx="0" cy="2952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4" name="Line 17"/>
            <p:cNvSpPr>
              <a:spLocks noChangeShapeType="1"/>
            </p:cNvSpPr>
            <p:nvPr/>
          </p:nvSpPr>
          <p:spPr bwMode="auto">
            <a:xfrm>
              <a:off x="2541588" y="2667000"/>
              <a:ext cx="15779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5" name="Rectangle 18"/>
            <p:cNvSpPr>
              <a:spLocks noChangeArrowheads="1"/>
            </p:cNvSpPr>
            <p:nvPr/>
          </p:nvSpPr>
          <p:spPr bwMode="auto">
            <a:xfrm>
              <a:off x="1951191" y="3024188"/>
              <a:ext cx="252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r</a:t>
              </a:r>
              <a:r>
                <a:rPr lang="en-US" altLang="en-US" sz="2000" baseline="-25000">
                  <a:solidFill>
                    <a:srgbClr val="000000"/>
                  </a:solidFill>
                  <a:latin typeface="Times New Roman" pitchFamily="18" charset="0"/>
                  <a:sym typeface="Symbol" pitchFamily="18" charset="2"/>
                </a:rPr>
                <a:t></a:t>
              </a:r>
            </a:p>
          </p:txBody>
        </p:sp>
        <p:sp>
          <p:nvSpPr>
            <p:cNvPr id="3096" name="Rectangle 19"/>
            <p:cNvSpPr>
              <a:spLocks noChangeArrowheads="1"/>
            </p:cNvSpPr>
            <p:nvPr/>
          </p:nvSpPr>
          <p:spPr bwMode="auto">
            <a:xfrm>
              <a:off x="2795588" y="3036888"/>
              <a:ext cx="512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2000">
                  <a:solidFill>
                    <a:srgbClr val="000000"/>
                  </a:solidFill>
                  <a:latin typeface="Times New Roman" pitchFamily="18" charset="0"/>
                  <a:cs typeface="Times New Roman" pitchFamily="18" charset="0"/>
                </a:rPr>
                <a:t>g</a:t>
              </a:r>
              <a:r>
                <a:rPr lang="en-GB" altLang="en-US" sz="2000" baseline="-25000">
                  <a:solidFill>
                    <a:srgbClr val="000000"/>
                  </a:solidFill>
                  <a:latin typeface="Times New Roman" pitchFamily="18" charset="0"/>
                  <a:cs typeface="Times New Roman" pitchFamily="18" charset="0"/>
                </a:rPr>
                <a:t>m</a:t>
              </a: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endParaRPr lang="en-US" altLang="en-US" sz="2000">
                <a:sym typeface="Symbol" pitchFamily="18" charset="2"/>
              </a:endParaRPr>
            </a:p>
          </p:txBody>
        </p:sp>
        <p:sp>
          <p:nvSpPr>
            <p:cNvPr id="3097" name="Rectangle 20"/>
            <p:cNvSpPr>
              <a:spLocks noChangeArrowheads="1"/>
            </p:cNvSpPr>
            <p:nvPr/>
          </p:nvSpPr>
          <p:spPr bwMode="auto">
            <a:xfrm>
              <a:off x="3709988" y="3068638"/>
              <a:ext cx="269875" cy="244475"/>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098" name="Rectangle 21"/>
            <p:cNvSpPr>
              <a:spLocks noChangeArrowheads="1"/>
            </p:cNvSpPr>
            <p:nvPr/>
          </p:nvSpPr>
          <p:spPr bwMode="auto">
            <a:xfrm>
              <a:off x="3736975" y="3067050"/>
              <a:ext cx="1699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latin typeface="Times New Roman" pitchFamily="18" charset="0"/>
                </a:rPr>
                <a:t>r</a:t>
              </a:r>
              <a:r>
                <a:rPr lang="en-US" altLang="en-US" sz="2000" baseline="-25000">
                  <a:latin typeface="Times New Roman" pitchFamily="18" charset="0"/>
                </a:rPr>
                <a:t>o</a:t>
              </a:r>
            </a:p>
          </p:txBody>
        </p:sp>
        <p:sp>
          <p:nvSpPr>
            <p:cNvPr id="3099" name="Rectangle 22"/>
            <p:cNvSpPr>
              <a:spLocks noChangeArrowheads="1"/>
            </p:cNvSpPr>
            <p:nvPr/>
          </p:nvSpPr>
          <p:spPr bwMode="auto">
            <a:xfrm>
              <a:off x="397168" y="2513233"/>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3100" name="Rectangle 23"/>
            <p:cNvSpPr>
              <a:spLocks noChangeArrowheads="1"/>
            </p:cNvSpPr>
            <p:nvPr/>
          </p:nvSpPr>
          <p:spPr bwMode="auto">
            <a:xfrm>
              <a:off x="423936" y="3532188"/>
              <a:ext cx="100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a:p>
          </p:txBody>
        </p:sp>
        <p:sp>
          <p:nvSpPr>
            <p:cNvPr id="3101" name="Rectangle 24"/>
            <p:cNvSpPr>
              <a:spLocks noChangeArrowheads="1"/>
            </p:cNvSpPr>
            <p:nvPr/>
          </p:nvSpPr>
          <p:spPr bwMode="auto">
            <a:xfrm>
              <a:off x="4259263" y="2493963"/>
              <a:ext cx="112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c</a:t>
              </a:r>
              <a:endParaRPr lang="en-US" altLang="en-US" sz="2000" b="1"/>
            </a:p>
          </p:txBody>
        </p:sp>
        <p:sp>
          <p:nvSpPr>
            <p:cNvPr id="3102" name="Rectangle 25"/>
            <p:cNvSpPr>
              <a:spLocks noChangeArrowheads="1"/>
            </p:cNvSpPr>
            <p:nvPr/>
          </p:nvSpPr>
          <p:spPr bwMode="auto">
            <a:xfrm>
              <a:off x="1220941" y="2994025"/>
              <a:ext cx="2270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p>
          </p:txBody>
        </p:sp>
        <p:sp>
          <p:nvSpPr>
            <p:cNvPr id="3103" name="Rectangle 26"/>
            <p:cNvSpPr>
              <a:spLocks noChangeArrowheads="1"/>
            </p:cNvSpPr>
            <p:nvPr/>
          </p:nvSpPr>
          <p:spPr bwMode="auto">
            <a:xfrm>
              <a:off x="3516343" y="2936706"/>
              <a:ext cx="156089" cy="45116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104" name="Oval 27"/>
            <p:cNvSpPr>
              <a:spLocks noChangeArrowheads="1"/>
            </p:cNvSpPr>
            <p:nvPr/>
          </p:nvSpPr>
          <p:spPr bwMode="auto">
            <a:xfrm>
              <a:off x="681814" y="2635250"/>
              <a:ext cx="74612" cy="76200"/>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105" name="Oval 28"/>
            <p:cNvSpPr>
              <a:spLocks noChangeArrowheads="1"/>
            </p:cNvSpPr>
            <p:nvPr/>
          </p:nvSpPr>
          <p:spPr bwMode="auto">
            <a:xfrm>
              <a:off x="687944" y="3654425"/>
              <a:ext cx="74613" cy="74613"/>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106" name="Oval 29"/>
            <p:cNvSpPr>
              <a:spLocks noChangeArrowheads="1"/>
            </p:cNvSpPr>
            <p:nvPr/>
          </p:nvSpPr>
          <p:spPr bwMode="auto">
            <a:xfrm>
              <a:off x="4090988" y="2633663"/>
              <a:ext cx="74612" cy="74612"/>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107" name="Oval 30"/>
            <p:cNvSpPr>
              <a:spLocks noChangeArrowheads="1"/>
            </p:cNvSpPr>
            <p:nvPr/>
          </p:nvSpPr>
          <p:spPr bwMode="auto">
            <a:xfrm>
              <a:off x="4087813" y="3651250"/>
              <a:ext cx="74612" cy="74613"/>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108" name="Rectangle 31"/>
            <p:cNvSpPr>
              <a:spLocks noChangeArrowheads="1"/>
            </p:cNvSpPr>
            <p:nvPr/>
          </p:nvSpPr>
          <p:spPr bwMode="auto">
            <a:xfrm>
              <a:off x="4279900" y="3536950"/>
              <a:ext cx="104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b="1"/>
            </a:p>
          </p:txBody>
        </p:sp>
        <p:sp>
          <p:nvSpPr>
            <p:cNvPr id="3109" name="Rectangle 32"/>
            <p:cNvSpPr>
              <a:spLocks noChangeArrowheads="1"/>
            </p:cNvSpPr>
            <p:nvPr/>
          </p:nvSpPr>
          <p:spPr bwMode="auto">
            <a:xfrm>
              <a:off x="1698778" y="2960688"/>
              <a:ext cx="150813" cy="450850"/>
            </a:xfrm>
            <a:prstGeom prst="rect">
              <a:avLst/>
            </a:prstGeom>
            <a:solidFill>
              <a:schemeClr val="bg1"/>
            </a:solidFill>
            <a:ln w="19050">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110" name="Line 33"/>
            <p:cNvSpPr>
              <a:spLocks noChangeShapeType="1"/>
            </p:cNvSpPr>
            <p:nvPr/>
          </p:nvSpPr>
          <p:spPr bwMode="auto">
            <a:xfrm flipV="1">
              <a:off x="1503516" y="2882900"/>
              <a:ext cx="0" cy="592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1" name="Rectangle 32"/>
            <p:cNvSpPr>
              <a:spLocks noChangeArrowheads="1"/>
            </p:cNvSpPr>
            <p:nvPr/>
          </p:nvSpPr>
          <p:spPr bwMode="auto">
            <a:xfrm rot="5400000">
              <a:off x="1119654" y="2437840"/>
              <a:ext cx="150813" cy="450850"/>
            </a:xfrm>
            <a:prstGeom prst="rect">
              <a:avLst/>
            </a:prstGeom>
            <a:solidFill>
              <a:schemeClr val="bg1"/>
            </a:solidFill>
            <a:ln w="19050">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112" name="Rectangle 18"/>
            <p:cNvSpPr>
              <a:spLocks noChangeArrowheads="1"/>
            </p:cNvSpPr>
            <p:nvPr/>
          </p:nvSpPr>
          <p:spPr bwMode="auto">
            <a:xfrm>
              <a:off x="1076648" y="2219986"/>
              <a:ext cx="555203" cy="26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sym typeface="Symbol" pitchFamily="18" charset="2"/>
                </a:rPr>
                <a:t>r</a:t>
              </a:r>
              <a:r>
                <a:rPr lang="en-US" altLang="en-US" sz="2000" baseline="-25000">
                  <a:solidFill>
                    <a:srgbClr val="000000"/>
                  </a:solidFill>
                  <a:latin typeface="Times New Roman" pitchFamily="18" charset="0"/>
                  <a:sym typeface="Symbol" pitchFamily="18" charset="2"/>
                </a:rPr>
                <a:t>b</a:t>
              </a:r>
            </a:p>
          </p:txBody>
        </p:sp>
      </p:grpSp>
      <p:sp>
        <p:nvSpPr>
          <p:cNvPr id="3080" name="Text Box 34"/>
          <p:cNvSpPr txBox="1">
            <a:spLocks noChangeArrowheads="1"/>
          </p:cNvSpPr>
          <p:nvPr/>
        </p:nvSpPr>
        <p:spPr bwMode="auto">
          <a:xfrm>
            <a:off x="561975" y="4941888"/>
            <a:ext cx="77803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US" altLang="en-US" sz="1800"/>
              <a:t>We now seek to develop this further to produce a model suitable for high frequency analysis</a:t>
            </a:r>
          </a:p>
        </p:txBody>
      </p:sp>
      <p:sp>
        <p:nvSpPr>
          <p:cNvPr id="3081" name="Text Box 6"/>
          <p:cNvSpPr txBox="1">
            <a:spLocks noChangeArrowheads="1"/>
          </p:cNvSpPr>
          <p:nvPr/>
        </p:nvSpPr>
        <p:spPr bwMode="auto">
          <a:xfrm>
            <a:off x="1314450" y="355600"/>
            <a:ext cx="5922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a:spcBef>
                <a:spcPct val="50000"/>
              </a:spcBef>
              <a:buClrTx/>
              <a:buSzTx/>
              <a:buFontTx/>
              <a:buNone/>
            </a:pPr>
            <a:r>
              <a:rPr lang="en-GB" altLang="en-US" sz="2400" b="1"/>
              <a:t>High Frequency Transistor circuits  </a:t>
            </a:r>
            <a:endParaRPr lang="el-GR" altLang="en-US" sz="2400" b="1" baseline="3000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97DDE378-C79F-4B26-BC69-0C9C828952A4}" type="slidenum">
              <a:rPr lang="en-GB" altLang="en-US" sz="1200" smtClean="0">
                <a:latin typeface="Garamond" pitchFamily="18" charset="0"/>
              </a:rPr>
              <a:pPr eaLnBrk="1" hangingPunct="1">
                <a:spcBef>
                  <a:spcPct val="0"/>
                </a:spcBef>
                <a:buClrTx/>
                <a:buSzTx/>
                <a:buFontTx/>
                <a:buNone/>
              </a:pPr>
              <a:t>30</a:t>
            </a:fld>
            <a:endParaRPr lang="en-GB" altLang="en-US" sz="1200" smtClean="0">
              <a:latin typeface="Garamond" pitchFamily="18" charset="0"/>
            </a:endParaRPr>
          </a:p>
        </p:txBody>
      </p:sp>
      <p:sp>
        <p:nvSpPr>
          <p:cNvPr id="26627"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26628" name="Text Box 3"/>
          <p:cNvSpPr txBox="1">
            <a:spLocks noChangeArrowheads="1"/>
          </p:cNvSpPr>
          <p:nvPr/>
        </p:nvSpPr>
        <p:spPr bwMode="auto">
          <a:xfrm>
            <a:off x="550863" y="1066800"/>
            <a:ext cx="80978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Using this approximation, it is the </a:t>
            </a:r>
            <a:r>
              <a:rPr lang="en-GB" altLang="en-US" sz="1600" i="1"/>
              <a:t>input time constant</a:t>
            </a:r>
            <a:r>
              <a:rPr lang="en-GB" altLang="en-US" sz="1600"/>
              <a:t> that will set the response of the amplifier and therefore:</a:t>
            </a:r>
          </a:p>
        </p:txBody>
      </p:sp>
      <p:grpSp>
        <p:nvGrpSpPr>
          <p:cNvPr id="26629" name="Group 11"/>
          <p:cNvGrpSpPr>
            <a:grpSpLocks/>
          </p:cNvGrpSpPr>
          <p:nvPr/>
        </p:nvGrpSpPr>
        <p:grpSpPr bwMode="auto">
          <a:xfrm>
            <a:off x="887413" y="2854325"/>
            <a:ext cx="7716837" cy="703263"/>
            <a:chOff x="238" y="3309"/>
            <a:chExt cx="4861" cy="443"/>
          </a:xfrm>
        </p:grpSpPr>
        <p:graphicFrame>
          <p:nvGraphicFramePr>
            <p:cNvPr id="26636" name="Object 12"/>
            <p:cNvGraphicFramePr>
              <a:graphicFrameLocks noChangeAspect="1"/>
            </p:cNvGraphicFramePr>
            <p:nvPr/>
          </p:nvGraphicFramePr>
          <p:xfrm>
            <a:off x="796" y="3309"/>
            <a:ext cx="2064" cy="443"/>
          </p:xfrm>
          <a:graphic>
            <a:graphicData uri="http://schemas.openxmlformats.org/presentationml/2006/ole">
              <mc:AlternateContent xmlns:mc="http://schemas.openxmlformats.org/markup-compatibility/2006">
                <mc:Choice xmlns:v="urn:schemas-microsoft-com:vml" Requires="v">
                  <p:oleObj spid="_x0000_s26735" name="Equation" r:id="rId4" imgW="2070100" imgH="444500" progId="Equation.3">
                    <p:embed/>
                  </p:oleObj>
                </mc:Choice>
                <mc:Fallback>
                  <p:oleObj name="Equation" r:id="rId4" imgW="2070100" imgH="44450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 y="3309"/>
                          <a:ext cx="206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7" name="Text Box 13"/>
            <p:cNvSpPr txBox="1">
              <a:spLocks noChangeArrowheads="1"/>
            </p:cNvSpPr>
            <p:nvPr/>
          </p:nvSpPr>
          <p:spPr bwMode="auto">
            <a:xfrm>
              <a:off x="238" y="3410"/>
              <a:ext cx="5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where</a:t>
              </a:r>
            </a:p>
          </p:txBody>
        </p:sp>
        <p:sp>
          <p:nvSpPr>
            <p:cNvPr id="26638" name="Text Box 14"/>
            <p:cNvSpPr txBox="1">
              <a:spLocks noChangeArrowheads="1"/>
            </p:cNvSpPr>
            <p:nvPr/>
          </p:nvSpPr>
          <p:spPr bwMode="auto">
            <a:xfrm>
              <a:off x="2920" y="3421"/>
              <a:ext cx="217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is the voltage gain bandwidth. </a:t>
              </a:r>
            </a:p>
          </p:txBody>
        </p:sp>
      </p:grpSp>
      <p:graphicFrame>
        <p:nvGraphicFramePr>
          <p:cNvPr id="26630" name="Object 20"/>
          <p:cNvGraphicFramePr>
            <a:graphicFrameLocks noChangeAspect="1"/>
          </p:cNvGraphicFramePr>
          <p:nvPr/>
        </p:nvGraphicFramePr>
        <p:xfrm>
          <a:off x="2320925" y="1693863"/>
          <a:ext cx="4167188" cy="866775"/>
        </p:xfrm>
        <a:graphic>
          <a:graphicData uri="http://schemas.openxmlformats.org/presentationml/2006/ole">
            <mc:AlternateContent xmlns:mc="http://schemas.openxmlformats.org/markup-compatibility/2006">
              <mc:Choice xmlns:v="urn:schemas-microsoft-com:vml" Requires="v">
                <p:oleObj spid="_x0000_s26736" name="Equation" r:id="rId6" imgW="2324100" imgH="482600" progId="Equation.3">
                  <p:embed/>
                </p:oleObj>
              </mc:Choice>
              <mc:Fallback>
                <p:oleObj name="Equation" r:id="rId6" imgW="2324100" imgH="482600"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0925" y="1693863"/>
                        <a:ext cx="41671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6631" name="Group 13"/>
          <p:cNvGrpSpPr>
            <a:grpSpLocks/>
          </p:cNvGrpSpPr>
          <p:nvPr/>
        </p:nvGrpSpPr>
        <p:grpSpPr bwMode="auto">
          <a:xfrm>
            <a:off x="749300" y="4095750"/>
            <a:ext cx="4216400" cy="823913"/>
            <a:chOff x="748866" y="4096038"/>
            <a:chExt cx="4217555" cy="822903"/>
          </a:xfrm>
        </p:grpSpPr>
        <p:graphicFrame>
          <p:nvGraphicFramePr>
            <p:cNvPr id="26632" name="Object 10"/>
            <p:cNvGraphicFramePr>
              <a:graphicFrameLocks noChangeAspect="1"/>
            </p:cNvGraphicFramePr>
            <p:nvPr/>
          </p:nvGraphicFramePr>
          <p:xfrm>
            <a:off x="1914237" y="4142654"/>
            <a:ext cx="979488" cy="776287"/>
          </p:xfrm>
          <a:graphic>
            <a:graphicData uri="http://schemas.openxmlformats.org/presentationml/2006/ole">
              <mc:AlternateContent xmlns:mc="http://schemas.openxmlformats.org/markup-compatibility/2006">
                <mc:Choice xmlns:v="urn:schemas-microsoft-com:vml" Requires="v">
                  <p:oleObj spid="_x0000_s26737" name="Equation" r:id="rId8" imgW="545863" imgH="431613" progId="Equation.3">
                    <p:embed/>
                  </p:oleObj>
                </mc:Choice>
                <mc:Fallback>
                  <p:oleObj name="Equation" r:id="rId8" imgW="545863" imgH="431613"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4237" y="4142654"/>
                          <a:ext cx="979488"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Text Box 13"/>
            <p:cNvSpPr txBox="1">
              <a:spLocks noChangeArrowheads="1"/>
            </p:cNvSpPr>
            <p:nvPr/>
          </p:nvSpPr>
          <p:spPr bwMode="auto">
            <a:xfrm>
              <a:off x="748866" y="4330844"/>
              <a:ext cx="12323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Note that</a:t>
              </a:r>
            </a:p>
          </p:txBody>
        </p:sp>
        <p:graphicFrame>
          <p:nvGraphicFramePr>
            <p:cNvPr id="26634" name="Object 11"/>
            <p:cNvGraphicFramePr>
              <a:graphicFrameLocks noChangeAspect="1"/>
            </p:cNvGraphicFramePr>
            <p:nvPr/>
          </p:nvGraphicFramePr>
          <p:xfrm>
            <a:off x="3986933" y="4096038"/>
            <a:ext cx="979488" cy="776288"/>
          </p:xfrm>
          <a:graphic>
            <a:graphicData uri="http://schemas.openxmlformats.org/presentationml/2006/ole">
              <mc:AlternateContent xmlns:mc="http://schemas.openxmlformats.org/markup-compatibility/2006">
                <mc:Choice xmlns:v="urn:schemas-microsoft-com:vml" Requires="v">
                  <p:oleObj spid="_x0000_s26738" name="Equation" r:id="rId10" imgW="545863" imgH="431613" progId="Equation.3">
                    <p:embed/>
                  </p:oleObj>
                </mc:Choice>
                <mc:Fallback>
                  <p:oleObj name="Equation" r:id="rId10" imgW="545863" imgH="431613"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6933" y="4096038"/>
                          <a:ext cx="979488"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5" name="Text Box 13"/>
            <p:cNvSpPr txBox="1">
              <a:spLocks noChangeArrowheads="1"/>
            </p:cNvSpPr>
            <p:nvPr/>
          </p:nvSpPr>
          <p:spPr bwMode="auto">
            <a:xfrm>
              <a:off x="3187267" y="4303135"/>
              <a:ext cx="88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whilst</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BB880E17-F900-45DD-A088-779FDFB7FF19}" type="slidenum">
              <a:rPr lang="en-GB" altLang="en-US" sz="1200" smtClean="0">
                <a:latin typeface="Garamond" pitchFamily="18" charset="0"/>
              </a:rPr>
              <a:pPr eaLnBrk="1" hangingPunct="1">
                <a:spcBef>
                  <a:spcPct val="0"/>
                </a:spcBef>
                <a:buClrTx/>
                <a:buSzTx/>
                <a:buFontTx/>
                <a:buNone/>
              </a:pPr>
              <a:t>31</a:t>
            </a:fld>
            <a:endParaRPr lang="en-GB" altLang="en-US" sz="1200" smtClean="0">
              <a:latin typeface="Garamond" pitchFamily="18" charset="0"/>
            </a:endParaRPr>
          </a:p>
        </p:txBody>
      </p:sp>
      <p:sp>
        <p:nvSpPr>
          <p:cNvPr id="27651"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27652"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7653"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7654" name="Text Box 5"/>
          <p:cNvSpPr txBox="1">
            <a:spLocks noChangeArrowheads="1"/>
          </p:cNvSpPr>
          <p:nvPr/>
        </p:nvSpPr>
        <p:spPr bwMode="auto">
          <a:xfrm>
            <a:off x="374650" y="949325"/>
            <a:ext cx="5573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b="1" u="sng"/>
              <a:t>Frequency response of the CE amplifier</a:t>
            </a:r>
            <a:endParaRPr lang="en-GB" altLang="en-US" sz="1600"/>
          </a:p>
        </p:txBody>
      </p:sp>
      <p:sp>
        <p:nvSpPr>
          <p:cNvPr id="27655" name="Rectangle 6"/>
          <p:cNvSpPr>
            <a:spLocks noChangeArrowheads="1"/>
          </p:cNvSpPr>
          <p:nvPr/>
        </p:nvSpPr>
        <p:spPr bwMode="auto">
          <a:xfrm>
            <a:off x="0" y="715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7656" name="Line 9"/>
          <p:cNvSpPr>
            <a:spLocks noChangeShapeType="1"/>
          </p:cNvSpPr>
          <p:nvPr/>
        </p:nvSpPr>
        <p:spPr bwMode="auto">
          <a:xfrm>
            <a:off x="4600575" y="4410075"/>
            <a:ext cx="391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7" name="Line 10"/>
          <p:cNvSpPr>
            <a:spLocks noChangeShapeType="1"/>
          </p:cNvSpPr>
          <p:nvPr/>
        </p:nvSpPr>
        <p:spPr bwMode="auto">
          <a:xfrm flipV="1">
            <a:off x="4910138" y="3970338"/>
            <a:ext cx="0" cy="2181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8" name="Line 15"/>
          <p:cNvSpPr>
            <a:spLocks noChangeShapeType="1"/>
          </p:cNvSpPr>
          <p:nvPr/>
        </p:nvSpPr>
        <p:spPr bwMode="auto">
          <a:xfrm>
            <a:off x="6080125" y="4418013"/>
            <a:ext cx="1828800" cy="134461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59" name="Line 16"/>
          <p:cNvSpPr>
            <a:spLocks noChangeShapeType="1"/>
          </p:cNvSpPr>
          <p:nvPr/>
        </p:nvSpPr>
        <p:spPr bwMode="auto">
          <a:xfrm>
            <a:off x="4637088" y="5772150"/>
            <a:ext cx="399891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60" name="Line 17"/>
          <p:cNvSpPr>
            <a:spLocks noChangeShapeType="1"/>
          </p:cNvSpPr>
          <p:nvPr/>
        </p:nvSpPr>
        <p:spPr bwMode="auto">
          <a:xfrm>
            <a:off x="4611688" y="5118100"/>
            <a:ext cx="284162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61" name="Line 18"/>
          <p:cNvSpPr>
            <a:spLocks noChangeShapeType="1"/>
          </p:cNvSpPr>
          <p:nvPr/>
        </p:nvSpPr>
        <p:spPr bwMode="auto">
          <a:xfrm>
            <a:off x="7931150" y="5762625"/>
            <a:ext cx="638175"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62" name="Line 19"/>
          <p:cNvSpPr>
            <a:spLocks noChangeShapeType="1"/>
          </p:cNvSpPr>
          <p:nvPr/>
        </p:nvSpPr>
        <p:spPr bwMode="auto">
          <a:xfrm>
            <a:off x="4779963" y="4418013"/>
            <a:ext cx="1300162"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63" name="Text Box 22"/>
          <p:cNvSpPr txBox="1">
            <a:spLocks noChangeArrowheads="1"/>
          </p:cNvSpPr>
          <p:nvPr/>
        </p:nvSpPr>
        <p:spPr bwMode="auto">
          <a:xfrm>
            <a:off x="4122738" y="4241800"/>
            <a:ext cx="62865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180</a:t>
            </a:r>
            <a:r>
              <a:rPr lang="en-GB" altLang="en-US" sz="1600">
                <a:sym typeface="Symbol" pitchFamily="18" charset="2"/>
              </a:rPr>
              <a:t></a:t>
            </a:r>
          </a:p>
        </p:txBody>
      </p:sp>
      <p:sp>
        <p:nvSpPr>
          <p:cNvPr id="27664" name="Text Box 23"/>
          <p:cNvSpPr txBox="1">
            <a:spLocks noChangeArrowheads="1"/>
          </p:cNvSpPr>
          <p:nvPr/>
        </p:nvSpPr>
        <p:spPr bwMode="auto">
          <a:xfrm>
            <a:off x="4191000" y="5600700"/>
            <a:ext cx="62865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90</a:t>
            </a:r>
            <a:r>
              <a:rPr lang="en-GB" altLang="en-US" sz="1600">
                <a:sym typeface="Symbol" pitchFamily="18" charset="2"/>
              </a:rPr>
              <a:t></a:t>
            </a:r>
          </a:p>
        </p:txBody>
      </p:sp>
      <p:sp>
        <p:nvSpPr>
          <p:cNvPr id="27665" name="Text Box 24"/>
          <p:cNvSpPr txBox="1">
            <a:spLocks noChangeArrowheads="1"/>
          </p:cNvSpPr>
          <p:nvPr/>
        </p:nvSpPr>
        <p:spPr bwMode="auto">
          <a:xfrm>
            <a:off x="4144963" y="4959350"/>
            <a:ext cx="62865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135</a:t>
            </a:r>
            <a:r>
              <a:rPr lang="en-GB" altLang="en-US" sz="1600">
                <a:sym typeface="Symbol" pitchFamily="18" charset="2"/>
              </a:rPr>
              <a:t></a:t>
            </a:r>
          </a:p>
        </p:txBody>
      </p:sp>
      <p:sp>
        <p:nvSpPr>
          <p:cNvPr id="27666" name="Line 27"/>
          <p:cNvSpPr>
            <a:spLocks noChangeShapeType="1"/>
          </p:cNvSpPr>
          <p:nvPr/>
        </p:nvSpPr>
        <p:spPr bwMode="auto">
          <a:xfrm>
            <a:off x="7007225" y="1884363"/>
            <a:ext cx="0" cy="41195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67" name="Text Box 33"/>
          <p:cNvSpPr txBox="1">
            <a:spLocks noChangeArrowheads="1"/>
          </p:cNvSpPr>
          <p:nvPr/>
        </p:nvSpPr>
        <p:spPr bwMode="auto">
          <a:xfrm rot="2140493">
            <a:off x="6451600" y="4891088"/>
            <a:ext cx="1785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-45</a:t>
            </a:r>
            <a:r>
              <a:rPr lang="en-GB" altLang="en-US" sz="1600">
                <a:sym typeface="Symbol" pitchFamily="18" charset="2"/>
              </a:rPr>
              <a:t></a:t>
            </a:r>
            <a:r>
              <a:rPr lang="en-GB" altLang="en-US" sz="1600"/>
              <a:t>/decade</a:t>
            </a:r>
          </a:p>
        </p:txBody>
      </p:sp>
      <p:sp>
        <p:nvSpPr>
          <p:cNvPr id="27668" name="Line 34"/>
          <p:cNvSpPr>
            <a:spLocks noChangeShapeType="1"/>
          </p:cNvSpPr>
          <p:nvPr/>
        </p:nvSpPr>
        <p:spPr bwMode="auto">
          <a:xfrm>
            <a:off x="6099175" y="4114800"/>
            <a:ext cx="0" cy="18621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69" name="Line 35"/>
          <p:cNvSpPr>
            <a:spLocks noChangeShapeType="1"/>
          </p:cNvSpPr>
          <p:nvPr/>
        </p:nvSpPr>
        <p:spPr bwMode="auto">
          <a:xfrm>
            <a:off x="7913688" y="4119563"/>
            <a:ext cx="0" cy="18621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70" name="Arc 38"/>
          <p:cNvSpPr>
            <a:spLocks/>
          </p:cNvSpPr>
          <p:nvPr/>
        </p:nvSpPr>
        <p:spPr bwMode="auto">
          <a:xfrm>
            <a:off x="5640388" y="4432300"/>
            <a:ext cx="1066800" cy="792163"/>
          </a:xfrm>
          <a:custGeom>
            <a:avLst/>
            <a:gdLst>
              <a:gd name="T0" fmla="*/ 0 w 18644"/>
              <a:gd name="T1" fmla="*/ 0 h 21600"/>
              <a:gd name="T2" fmla="*/ 2147483647 w 18644"/>
              <a:gd name="T3" fmla="*/ 2147483647 h 21600"/>
              <a:gd name="T4" fmla="*/ 0 w 18644"/>
              <a:gd name="T5" fmla="*/ 2147483647 h 21600"/>
              <a:gd name="T6" fmla="*/ 0 60000 65536"/>
              <a:gd name="T7" fmla="*/ 0 60000 65536"/>
              <a:gd name="T8" fmla="*/ 0 60000 65536"/>
              <a:gd name="T9" fmla="*/ 0 w 18644"/>
              <a:gd name="T10" fmla="*/ 0 h 21600"/>
              <a:gd name="T11" fmla="*/ 18644 w 18644"/>
              <a:gd name="T12" fmla="*/ 21600 h 21600"/>
            </a:gdLst>
            <a:ahLst/>
            <a:cxnLst>
              <a:cxn ang="T6">
                <a:pos x="T0" y="T1"/>
              </a:cxn>
              <a:cxn ang="T7">
                <a:pos x="T2" y="T3"/>
              </a:cxn>
              <a:cxn ang="T8">
                <a:pos x="T4" y="T5"/>
              </a:cxn>
            </a:cxnLst>
            <a:rect l="T9" t="T10" r="T11" b="T12"/>
            <a:pathLst>
              <a:path w="18644" h="21600" fill="none" extrusionOk="0">
                <a:moveTo>
                  <a:pt x="-1" y="0"/>
                </a:moveTo>
                <a:cubicBezTo>
                  <a:pt x="7672" y="0"/>
                  <a:pt x="14769" y="4070"/>
                  <a:pt x="18643" y="10693"/>
                </a:cubicBezTo>
              </a:path>
              <a:path w="18644" h="21600" stroke="0" extrusionOk="0">
                <a:moveTo>
                  <a:pt x="-1" y="0"/>
                </a:moveTo>
                <a:cubicBezTo>
                  <a:pt x="7672" y="0"/>
                  <a:pt x="14769" y="4070"/>
                  <a:pt x="18643" y="10693"/>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71" name="Line 39"/>
          <p:cNvSpPr>
            <a:spLocks noChangeShapeType="1"/>
          </p:cNvSpPr>
          <p:nvPr/>
        </p:nvSpPr>
        <p:spPr bwMode="auto">
          <a:xfrm>
            <a:off x="6686550" y="4792663"/>
            <a:ext cx="606425" cy="5953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2" name="Arc 40"/>
          <p:cNvSpPr>
            <a:spLocks/>
          </p:cNvSpPr>
          <p:nvPr/>
        </p:nvSpPr>
        <p:spPr bwMode="auto">
          <a:xfrm flipH="1" flipV="1">
            <a:off x="7243763" y="4935538"/>
            <a:ext cx="1066800" cy="792162"/>
          </a:xfrm>
          <a:custGeom>
            <a:avLst/>
            <a:gdLst>
              <a:gd name="T0" fmla="*/ 0 w 18644"/>
              <a:gd name="T1" fmla="*/ 0 h 21600"/>
              <a:gd name="T2" fmla="*/ 2147483647 w 18644"/>
              <a:gd name="T3" fmla="*/ 2147483647 h 21600"/>
              <a:gd name="T4" fmla="*/ 0 w 18644"/>
              <a:gd name="T5" fmla="*/ 2147483647 h 21600"/>
              <a:gd name="T6" fmla="*/ 0 60000 65536"/>
              <a:gd name="T7" fmla="*/ 0 60000 65536"/>
              <a:gd name="T8" fmla="*/ 0 60000 65536"/>
              <a:gd name="T9" fmla="*/ 0 w 18644"/>
              <a:gd name="T10" fmla="*/ 0 h 21600"/>
              <a:gd name="T11" fmla="*/ 18644 w 18644"/>
              <a:gd name="T12" fmla="*/ 21600 h 21600"/>
            </a:gdLst>
            <a:ahLst/>
            <a:cxnLst>
              <a:cxn ang="T6">
                <a:pos x="T0" y="T1"/>
              </a:cxn>
              <a:cxn ang="T7">
                <a:pos x="T2" y="T3"/>
              </a:cxn>
              <a:cxn ang="T8">
                <a:pos x="T4" y="T5"/>
              </a:cxn>
            </a:cxnLst>
            <a:rect l="T9" t="T10" r="T11" b="T12"/>
            <a:pathLst>
              <a:path w="18644" h="21600" fill="none" extrusionOk="0">
                <a:moveTo>
                  <a:pt x="-1" y="0"/>
                </a:moveTo>
                <a:cubicBezTo>
                  <a:pt x="7672" y="0"/>
                  <a:pt x="14769" y="4070"/>
                  <a:pt x="18643" y="10693"/>
                </a:cubicBezTo>
              </a:path>
              <a:path w="18644" h="21600" stroke="0" extrusionOk="0">
                <a:moveTo>
                  <a:pt x="-1" y="0"/>
                </a:moveTo>
                <a:cubicBezTo>
                  <a:pt x="7672" y="0"/>
                  <a:pt x="14769" y="4070"/>
                  <a:pt x="18643" y="10693"/>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27673" name="Object 41"/>
          <p:cNvGraphicFramePr>
            <a:graphicFrameLocks noChangeAspect="1"/>
          </p:cNvGraphicFramePr>
          <p:nvPr/>
        </p:nvGraphicFramePr>
        <p:xfrm>
          <a:off x="1093788" y="4773613"/>
          <a:ext cx="1855787" cy="749300"/>
        </p:xfrm>
        <a:graphic>
          <a:graphicData uri="http://schemas.openxmlformats.org/presentationml/2006/ole">
            <mc:AlternateContent xmlns:mc="http://schemas.openxmlformats.org/markup-compatibility/2006">
              <mc:Choice xmlns:v="urn:schemas-microsoft-com:vml" Requires="v">
                <p:oleObj spid="_x0000_s27718" name="Equation" r:id="rId4" imgW="1193800" imgH="482600" progId="Equation.3">
                  <p:embed/>
                </p:oleObj>
              </mc:Choice>
              <mc:Fallback>
                <p:oleObj name="Equation" r:id="rId4" imgW="1193800" imgH="482600" progId="Equation.3">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788" y="4773613"/>
                        <a:ext cx="185578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74" name="Text Box 42"/>
          <p:cNvSpPr txBox="1">
            <a:spLocks noChangeArrowheads="1"/>
          </p:cNvSpPr>
          <p:nvPr/>
        </p:nvSpPr>
        <p:spPr bwMode="auto">
          <a:xfrm>
            <a:off x="371475" y="2000250"/>
            <a:ext cx="34956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The frequency response therefore can be assumed to be that of a standard single lag response (assuming f</a:t>
            </a:r>
            <a:r>
              <a:rPr lang="en-GB" altLang="en-US" sz="1600" baseline="-25000"/>
              <a:t>1 </a:t>
            </a:r>
            <a:r>
              <a:rPr lang="en-GB" altLang="en-US" sz="1600"/>
              <a:t>&lt;&lt; f</a:t>
            </a:r>
            <a:r>
              <a:rPr lang="en-GB" altLang="en-US" sz="1600" baseline="-25000"/>
              <a:t>2</a:t>
            </a:r>
            <a:r>
              <a:rPr lang="en-GB" altLang="en-US" sz="1600"/>
              <a:t>)</a:t>
            </a:r>
          </a:p>
        </p:txBody>
      </p:sp>
      <p:sp>
        <p:nvSpPr>
          <p:cNvPr id="27675" name="Text Box 43"/>
          <p:cNvSpPr txBox="1">
            <a:spLocks noChangeArrowheads="1"/>
          </p:cNvSpPr>
          <p:nvPr/>
        </p:nvSpPr>
        <p:spPr bwMode="auto">
          <a:xfrm>
            <a:off x="352425" y="3951288"/>
            <a:ext cx="36195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Since the CE is an inverting amplifier</a:t>
            </a:r>
            <a:r>
              <a:rPr lang="en-GB" altLang="en-US" sz="1600">
                <a:sym typeface="Symbol" pitchFamily="18" charset="2"/>
              </a:rPr>
              <a:t>, then the phase (in radians) is given by:</a:t>
            </a:r>
            <a:endParaRPr lang="en-GB" altLang="en-US" sz="1600"/>
          </a:p>
        </p:txBody>
      </p:sp>
      <p:sp>
        <p:nvSpPr>
          <p:cNvPr id="27676" name="Text Box 36"/>
          <p:cNvSpPr txBox="1">
            <a:spLocks noChangeArrowheads="1"/>
          </p:cNvSpPr>
          <p:nvPr/>
        </p:nvSpPr>
        <p:spPr bwMode="auto">
          <a:xfrm>
            <a:off x="5759450" y="4006850"/>
            <a:ext cx="639763"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f</a:t>
            </a:r>
            <a:r>
              <a:rPr lang="en-GB" altLang="en-US" sz="1600" baseline="-25000"/>
              <a:t>1</a:t>
            </a:r>
            <a:r>
              <a:rPr lang="en-GB" altLang="en-US" sz="1600"/>
              <a:t>/10</a:t>
            </a:r>
            <a:endParaRPr lang="en-GB" altLang="en-US" sz="1600" baseline="-25000"/>
          </a:p>
        </p:txBody>
      </p:sp>
      <p:sp>
        <p:nvSpPr>
          <p:cNvPr id="27677" name="Text Box 37"/>
          <p:cNvSpPr txBox="1">
            <a:spLocks noChangeArrowheads="1"/>
          </p:cNvSpPr>
          <p:nvPr/>
        </p:nvSpPr>
        <p:spPr bwMode="auto">
          <a:xfrm>
            <a:off x="7616825" y="3990975"/>
            <a:ext cx="639763"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10f</a:t>
            </a:r>
            <a:r>
              <a:rPr lang="en-GB" altLang="en-US" sz="1600" baseline="-25000"/>
              <a:t>1</a:t>
            </a:r>
          </a:p>
        </p:txBody>
      </p:sp>
      <p:grpSp>
        <p:nvGrpSpPr>
          <p:cNvPr id="27678" name="Group 46"/>
          <p:cNvGrpSpPr>
            <a:grpSpLocks/>
          </p:cNvGrpSpPr>
          <p:nvPr/>
        </p:nvGrpSpPr>
        <p:grpSpPr bwMode="auto">
          <a:xfrm>
            <a:off x="4116388" y="1333500"/>
            <a:ext cx="4532312" cy="2846388"/>
            <a:chOff x="4116388" y="1333500"/>
            <a:chExt cx="4532312" cy="2846388"/>
          </a:xfrm>
        </p:grpSpPr>
        <p:sp>
          <p:nvSpPr>
            <p:cNvPr id="27680" name="Line 7"/>
            <p:cNvSpPr>
              <a:spLocks noChangeShapeType="1"/>
            </p:cNvSpPr>
            <p:nvPr/>
          </p:nvSpPr>
          <p:spPr bwMode="auto">
            <a:xfrm>
              <a:off x="4737100" y="3536950"/>
              <a:ext cx="391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81" name="Line 8"/>
            <p:cNvSpPr>
              <a:spLocks noChangeShapeType="1"/>
            </p:cNvSpPr>
            <p:nvPr/>
          </p:nvSpPr>
          <p:spPr bwMode="auto">
            <a:xfrm flipV="1">
              <a:off x="4913313" y="1630363"/>
              <a:ext cx="0" cy="2181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7682" name="Group 11"/>
            <p:cNvGrpSpPr>
              <a:grpSpLocks/>
            </p:cNvGrpSpPr>
            <p:nvPr/>
          </p:nvGrpSpPr>
          <p:grpSpPr bwMode="auto">
            <a:xfrm>
              <a:off x="4781550" y="2170113"/>
              <a:ext cx="3789363" cy="1541462"/>
              <a:chOff x="3012" y="1367"/>
              <a:chExt cx="2387" cy="971"/>
            </a:xfrm>
          </p:grpSpPr>
          <p:sp>
            <p:nvSpPr>
              <p:cNvPr id="27691" name="Line 12"/>
              <p:cNvSpPr>
                <a:spLocks noChangeShapeType="1"/>
              </p:cNvSpPr>
              <p:nvPr/>
            </p:nvSpPr>
            <p:spPr bwMode="auto">
              <a:xfrm>
                <a:off x="3012" y="1367"/>
                <a:ext cx="12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2" name="Line 13"/>
              <p:cNvSpPr>
                <a:spLocks noChangeShapeType="1"/>
              </p:cNvSpPr>
              <p:nvPr/>
            </p:nvSpPr>
            <p:spPr bwMode="auto">
              <a:xfrm>
                <a:off x="4539" y="1478"/>
                <a:ext cx="860" cy="86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3" name="Arc 14"/>
              <p:cNvSpPr>
                <a:spLocks/>
              </p:cNvSpPr>
              <p:nvPr/>
            </p:nvSpPr>
            <p:spPr bwMode="auto">
              <a:xfrm>
                <a:off x="4247" y="1367"/>
                <a:ext cx="291" cy="264"/>
              </a:xfrm>
              <a:custGeom>
                <a:avLst/>
                <a:gdLst>
                  <a:gd name="T0" fmla="*/ 0 w 17789"/>
                  <a:gd name="T1" fmla="*/ 0 h 21600"/>
                  <a:gd name="T2" fmla="*/ 0 w 17789"/>
                  <a:gd name="T3" fmla="*/ 0 h 21600"/>
                  <a:gd name="T4" fmla="*/ 0 w 17789"/>
                  <a:gd name="T5" fmla="*/ 0 h 21600"/>
                  <a:gd name="T6" fmla="*/ 0 60000 65536"/>
                  <a:gd name="T7" fmla="*/ 0 60000 65536"/>
                  <a:gd name="T8" fmla="*/ 0 60000 65536"/>
                  <a:gd name="T9" fmla="*/ 0 w 17789"/>
                  <a:gd name="T10" fmla="*/ 0 h 21600"/>
                  <a:gd name="T11" fmla="*/ 17789 w 17789"/>
                  <a:gd name="T12" fmla="*/ 21600 h 21600"/>
                </a:gdLst>
                <a:ahLst/>
                <a:cxnLst>
                  <a:cxn ang="T6">
                    <a:pos x="T0" y="T1"/>
                  </a:cxn>
                  <a:cxn ang="T7">
                    <a:pos x="T2" y="T3"/>
                  </a:cxn>
                  <a:cxn ang="T8">
                    <a:pos x="T4" y="T5"/>
                  </a:cxn>
                </a:cxnLst>
                <a:rect l="T9" t="T10" r="T11" b="T12"/>
                <a:pathLst>
                  <a:path w="17789" h="21600" fill="none" extrusionOk="0">
                    <a:moveTo>
                      <a:pt x="-1" y="0"/>
                    </a:moveTo>
                    <a:cubicBezTo>
                      <a:pt x="7106" y="0"/>
                      <a:pt x="13757" y="3495"/>
                      <a:pt x="17788" y="9347"/>
                    </a:cubicBezTo>
                  </a:path>
                  <a:path w="17789" h="21600" stroke="0" extrusionOk="0">
                    <a:moveTo>
                      <a:pt x="-1" y="0"/>
                    </a:moveTo>
                    <a:cubicBezTo>
                      <a:pt x="7106" y="0"/>
                      <a:pt x="13757" y="3495"/>
                      <a:pt x="17788" y="9347"/>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7683" name="Text Box 20"/>
            <p:cNvSpPr txBox="1">
              <a:spLocks noChangeArrowheads="1"/>
            </p:cNvSpPr>
            <p:nvPr/>
          </p:nvSpPr>
          <p:spPr bwMode="auto">
            <a:xfrm>
              <a:off x="4506913" y="1333500"/>
              <a:ext cx="145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20log</a:t>
              </a:r>
              <a:r>
                <a:rPr lang="en-GB" altLang="en-US" sz="1600" baseline="-25000"/>
                <a:t>10</a:t>
              </a:r>
              <a:r>
                <a:rPr lang="en-GB" altLang="en-US" sz="1600"/>
                <a:t> (v</a:t>
              </a:r>
              <a:r>
                <a:rPr lang="en-GB" altLang="en-US" sz="1600" baseline="-25000"/>
                <a:t>o</a:t>
              </a:r>
              <a:r>
                <a:rPr lang="en-GB" altLang="en-US" sz="1600"/>
                <a:t>/v</a:t>
              </a:r>
              <a:r>
                <a:rPr lang="en-GB" altLang="en-US" sz="1600" baseline="-25000"/>
                <a:t>i</a:t>
              </a:r>
              <a:r>
                <a:rPr lang="en-GB" altLang="en-US" sz="1600"/>
                <a:t>)</a:t>
              </a:r>
            </a:p>
          </p:txBody>
        </p:sp>
        <p:sp>
          <p:nvSpPr>
            <p:cNvPr id="27684" name="Text Box 21"/>
            <p:cNvSpPr txBox="1">
              <a:spLocks noChangeArrowheads="1"/>
            </p:cNvSpPr>
            <p:nvPr/>
          </p:nvSpPr>
          <p:spPr bwMode="auto">
            <a:xfrm>
              <a:off x="4122738" y="1663700"/>
              <a:ext cx="9159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 dB )</a:t>
              </a:r>
            </a:p>
          </p:txBody>
        </p:sp>
        <p:sp>
          <p:nvSpPr>
            <p:cNvPr id="27685" name="Line 28"/>
            <p:cNvSpPr>
              <a:spLocks noChangeShapeType="1"/>
            </p:cNvSpPr>
            <p:nvPr/>
          </p:nvSpPr>
          <p:spPr bwMode="auto">
            <a:xfrm>
              <a:off x="6565900" y="2159000"/>
              <a:ext cx="150971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86" name="Line 29"/>
            <p:cNvSpPr>
              <a:spLocks noChangeShapeType="1"/>
            </p:cNvSpPr>
            <p:nvPr/>
          </p:nvSpPr>
          <p:spPr bwMode="auto">
            <a:xfrm flipH="1" flipV="1">
              <a:off x="6545263" y="1674813"/>
              <a:ext cx="847725" cy="8477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87" name="Text Box 30"/>
            <p:cNvSpPr txBox="1">
              <a:spLocks noChangeArrowheads="1"/>
            </p:cNvSpPr>
            <p:nvPr/>
          </p:nvSpPr>
          <p:spPr bwMode="auto">
            <a:xfrm rot="2732059">
              <a:off x="7227094" y="2734469"/>
              <a:ext cx="1785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-20dB/decade</a:t>
              </a:r>
            </a:p>
          </p:txBody>
        </p:sp>
        <p:sp>
          <p:nvSpPr>
            <p:cNvPr id="27688" name="Text Box 31"/>
            <p:cNvSpPr txBox="1">
              <a:spLocks noChangeArrowheads="1"/>
            </p:cNvSpPr>
            <p:nvPr/>
          </p:nvSpPr>
          <p:spPr bwMode="auto">
            <a:xfrm>
              <a:off x="4116388" y="2009775"/>
              <a:ext cx="695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a:t>
              </a:r>
              <a:r>
                <a:rPr lang="en-GB" altLang="en-US" sz="1600" baseline="-25000"/>
                <a:t>V</a:t>
              </a:r>
              <a:r>
                <a:rPr lang="en-GB" altLang="en-US" sz="1600"/>
                <a:t>(0)</a:t>
              </a:r>
            </a:p>
          </p:txBody>
        </p:sp>
        <p:sp>
          <p:nvSpPr>
            <p:cNvPr id="27689" name="Text Box 32"/>
            <p:cNvSpPr txBox="1">
              <a:spLocks noChangeArrowheads="1"/>
            </p:cNvSpPr>
            <p:nvPr/>
          </p:nvSpPr>
          <p:spPr bwMode="auto">
            <a:xfrm>
              <a:off x="6832600" y="3813175"/>
              <a:ext cx="407988"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b="1"/>
                <a:t>f</a:t>
              </a:r>
              <a:r>
                <a:rPr lang="en-GB" altLang="en-US" sz="1800" b="1" baseline="-25000"/>
                <a:t>1</a:t>
              </a:r>
            </a:p>
          </p:txBody>
        </p:sp>
        <p:sp>
          <p:nvSpPr>
            <p:cNvPr id="27690" name="Text Box 44"/>
            <p:cNvSpPr txBox="1">
              <a:spLocks noChangeArrowheads="1"/>
            </p:cNvSpPr>
            <p:nvPr/>
          </p:nvSpPr>
          <p:spPr bwMode="auto">
            <a:xfrm>
              <a:off x="4419600" y="3382963"/>
              <a:ext cx="331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0</a:t>
              </a:r>
            </a:p>
          </p:txBody>
        </p:sp>
      </p:grpSp>
      <p:sp>
        <p:nvSpPr>
          <p:cNvPr id="27679" name="Text Box 43"/>
          <p:cNvSpPr txBox="1">
            <a:spLocks noChangeArrowheads="1"/>
          </p:cNvSpPr>
          <p:nvPr/>
        </p:nvSpPr>
        <p:spPr bwMode="auto">
          <a:xfrm>
            <a:off x="369888" y="5646738"/>
            <a:ext cx="36195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i.e. a 90º phase lag starting from 180º</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F5D3CB4C-04FE-42C1-BF7E-6940094CC9CC}" type="slidenum">
              <a:rPr lang="en-GB" altLang="en-US" sz="1200" smtClean="0">
                <a:latin typeface="Garamond" pitchFamily="18" charset="0"/>
              </a:rPr>
              <a:pPr eaLnBrk="1" hangingPunct="1">
                <a:spcBef>
                  <a:spcPct val="0"/>
                </a:spcBef>
                <a:buClrTx/>
                <a:buSzTx/>
                <a:buFontTx/>
                <a:buNone/>
              </a:pPr>
              <a:t>32</a:t>
            </a:fld>
            <a:endParaRPr lang="en-GB" altLang="en-US" sz="1200" smtClean="0">
              <a:latin typeface="Garamond" pitchFamily="18" charset="0"/>
            </a:endParaRPr>
          </a:p>
        </p:txBody>
      </p:sp>
      <p:sp>
        <p:nvSpPr>
          <p:cNvPr id="28675"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2867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8677"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8678" name="Rectangle 6"/>
          <p:cNvSpPr>
            <a:spLocks noChangeArrowheads="1"/>
          </p:cNvSpPr>
          <p:nvPr/>
        </p:nvSpPr>
        <p:spPr bwMode="auto">
          <a:xfrm>
            <a:off x="0" y="715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8679" name="Text Box 5"/>
          <p:cNvSpPr txBox="1">
            <a:spLocks noChangeArrowheads="1"/>
          </p:cNvSpPr>
          <p:nvPr/>
        </p:nvSpPr>
        <p:spPr bwMode="auto">
          <a:xfrm>
            <a:off x="588963" y="1220788"/>
            <a:ext cx="78787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spcBef>
                <a:spcPct val="50000"/>
              </a:spcBef>
              <a:buClrTx/>
              <a:buSzTx/>
              <a:buFontTx/>
              <a:buNone/>
            </a:pPr>
            <a:r>
              <a:rPr lang="en-GB" altLang="en-US" sz="1800" dirty="0" smtClean="0"/>
              <a:t>So far, we </a:t>
            </a:r>
            <a:r>
              <a:rPr lang="en-GB" altLang="en-US" sz="1800" dirty="0"/>
              <a:t>have:</a:t>
            </a:r>
            <a:endParaRPr lang="el-GR" altLang="en-US" sz="2000" baseline="30000" dirty="0">
              <a:cs typeface="Times New Roman" pitchFamily="18" charset="0"/>
            </a:endParaRPr>
          </a:p>
        </p:txBody>
      </p:sp>
      <p:sp>
        <p:nvSpPr>
          <p:cNvPr id="28680" name="Text Box 6"/>
          <p:cNvSpPr txBox="1">
            <a:spLocks noChangeArrowheads="1"/>
          </p:cNvSpPr>
          <p:nvPr/>
        </p:nvSpPr>
        <p:spPr bwMode="auto">
          <a:xfrm>
            <a:off x="614363" y="3171825"/>
            <a:ext cx="78787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1963" indent="-461963"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spcBef>
                <a:spcPct val="50000"/>
              </a:spcBef>
              <a:buClrTx/>
              <a:buSzTx/>
              <a:buFontTx/>
              <a:buNone/>
            </a:pPr>
            <a:r>
              <a:rPr lang="en-GB" altLang="en-US" sz="1800"/>
              <a:t>2)	Reviewed the Miller Effect</a:t>
            </a:r>
            <a:endParaRPr lang="el-GR" altLang="en-US" sz="2000" baseline="30000">
              <a:cs typeface="Times New Roman" pitchFamily="18" charset="0"/>
            </a:endParaRPr>
          </a:p>
        </p:txBody>
      </p:sp>
      <p:sp>
        <p:nvSpPr>
          <p:cNvPr id="28681" name="Text Box 7"/>
          <p:cNvSpPr txBox="1">
            <a:spLocks noChangeArrowheads="1"/>
          </p:cNvSpPr>
          <p:nvPr/>
        </p:nvSpPr>
        <p:spPr bwMode="auto">
          <a:xfrm>
            <a:off x="560388" y="4932363"/>
            <a:ext cx="787876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1963" indent="-461963"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spcBef>
                <a:spcPct val="50000"/>
              </a:spcBef>
              <a:buClrTx/>
              <a:buSzTx/>
              <a:buFontTx/>
              <a:buNone/>
            </a:pPr>
            <a:r>
              <a:rPr lang="en-GB" altLang="en-US" sz="1800"/>
              <a:t>4)	Shown how the Miller Effect can significantly affect the high frequency performance of high voltage gain transistor circuits.</a:t>
            </a:r>
            <a:r>
              <a:rPr lang="en-GB" altLang="en-US" sz="2000"/>
              <a:t>   </a:t>
            </a:r>
            <a:endParaRPr lang="el-GR" altLang="en-US" sz="2000" baseline="30000">
              <a:cs typeface="Times New Roman" pitchFamily="18" charset="0"/>
            </a:endParaRPr>
          </a:p>
        </p:txBody>
      </p:sp>
      <p:sp>
        <p:nvSpPr>
          <p:cNvPr id="28682" name="Text Box 6"/>
          <p:cNvSpPr txBox="1">
            <a:spLocks noChangeArrowheads="1"/>
          </p:cNvSpPr>
          <p:nvPr/>
        </p:nvSpPr>
        <p:spPr bwMode="auto">
          <a:xfrm>
            <a:off x="584200" y="1825625"/>
            <a:ext cx="82454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1963" indent="-461963"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spcBef>
                <a:spcPct val="50000"/>
              </a:spcBef>
              <a:buClrTx/>
              <a:buSzTx/>
              <a:buFontTx/>
              <a:buNone/>
            </a:pPr>
            <a:r>
              <a:rPr lang="en-GB" altLang="en-US" sz="1800"/>
              <a:t>1)	Developed the transistor equivalent circuit to include additional components that take account of internal capacitances due to charge storage in the base of the transistor and the capacitance of the base-emitter and base-collector </a:t>
            </a:r>
            <a:r>
              <a:rPr lang="en-GB" altLang="en-US" sz="1600"/>
              <a:t>junctions . </a:t>
            </a:r>
            <a:endParaRPr lang="el-GR" altLang="en-US" sz="1600" baseline="30000">
              <a:cs typeface="Times New Roman" pitchFamily="18" charset="0"/>
            </a:endParaRPr>
          </a:p>
        </p:txBody>
      </p:sp>
      <p:sp>
        <p:nvSpPr>
          <p:cNvPr id="28683" name="Text Box 6"/>
          <p:cNvSpPr txBox="1">
            <a:spLocks noChangeArrowheads="1"/>
          </p:cNvSpPr>
          <p:nvPr/>
        </p:nvSpPr>
        <p:spPr bwMode="auto">
          <a:xfrm>
            <a:off x="617538" y="3776663"/>
            <a:ext cx="80613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1963" indent="-461963"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spcBef>
                <a:spcPct val="50000"/>
              </a:spcBef>
              <a:buClrTx/>
              <a:buSzTx/>
              <a:buFontTx/>
              <a:buNone/>
            </a:pPr>
            <a:r>
              <a:rPr lang="en-GB" altLang="en-US" sz="1800"/>
              <a:t>3)	Analysed the common emitter amplifier circuit and shown that its high frequency performance of the circuit is often dominated by the existence of the internal capacitances.</a:t>
            </a:r>
            <a:endParaRPr lang="el-GR" altLang="en-US" sz="1600" baseline="3000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xfrm>
            <a:off x="6511925"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B5E349F6-21D7-45D8-BE84-2CD0B0C2CB81}" type="slidenum">
              <a:rPr lang="en-GB" altLang="en-US" sz="1200" smtClean="0">
                <a:latin typeface="Garamond" pitchFamily="18" charset="0"/>
              </a:rPr>
              <a:pPr eaLnBrk="1" hangingPunct="1">
                <a:spcBef>
                  <a:spcPct val="0"/>
                </a:spcBef>
                <a:buClrTx/>
                <a:buSzTx/>
                <a:buFontTx/>
                <a:buNone/>
              </a:pPr>
              <a:t>33</a:t>
            </a:fld>
            <a:endParaRPr lang="en-GB" altLang="en-US" sz="1200" smtClean="0">
              <a:latin typeface="Garamond" pitchFamily="18" charset="0"/>
            </a:endParaRPr>
          </a:p>
        </p:txBody>
      </p:sp>
      <p:sp>
        <p:nvSpPr>
          <p:cNvPr id="29699"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29700"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9701"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29702" name="Text Box 5"/>
          <p:cNvSpPr txBox="1">
            <a:spLocks noChangeArrowheads="1"/>
          </p:cNvSpPr>
          <p:nvPr/>
        </p:nvSpPr>
        <p:spPr bwMode="auto">
          <a:xfrm>
            <a:off x="614363" y="892175"/>
            <a:ext cx="1376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b="1"/>
              <a:t>Notes:</a:t>
            </a:r>
          </a:p>
        </p:txBody>
      </p:sp>
      <p:sp>
        <p:nvSpPr>
          <p:cNvPr id="29703" name="Text Box 6"/>
          <p:cNvSpPr txBox="1">
            <a:spLocks noChangeArrowheads="1"/>
          </p:cNvSpPr>
          <p:nvPr/>
        </p:nvSpPr>
        <p:spPr bwMode="auto">
          <a:xfrm>
            <a:off x="484188" y="2103438"/>
            <a:ext cx="82375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366713" indent="9525"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lvl="1" eaLnBrk="1" hangingPunct="1">
              <a:spcBef>
                <a:spcPct val="0"/>
              </a:spcBef>
              <a:buClrTx/>
              <a:buSzTx/>
              <a:buFontTx/>
              <a:buNone/>
            </a:pPr>
            <a:r>
              <a:rPr lang="en-GB" altLang="en-US" sz="1600"/>
              <a:t>Notice that, if r</a:t>
            </a:r>
            <a:r>
              <a:rPr lang="en-GB" altLang="en-US" sz="1600" baseline="-25000"/>
              <a:t>b</a:t>
            </a:r>
            <a:r>
              <a:rPr lang="en-GB" altLang="en-US" sz="1600"/>
              <a:t> = 0 and R</a:t>
            </a:r>
            <a:r>
              <a:rPr lang="en-GB" altLang="en-US" sz="1600" baseline="-25000"/>
              <a:t>S</a:t>
            </a:r>
            <a:r>
              <a:rPr lang="en-GB" altLang="en-US" sz="1600"/>
              <a:t> = 0, then the voltage gain is a maximum A</a:t>
            </a:r>
            <a:r>
              <a:rPr lang="en-GB" altLang="en-US" sz="1600" baseline="-25000"/>
              <a:t>V</a:t>
            </a:r>
            <a:r>
              <a:rPr lang="en-GB" altLang="en-US" sz="1600"/>
              <a:t> = -g</a:t>
            </a:r>
            <a:r>
              <a:rPr lang="en-GB" altLang="en-US" sz="1600" baseline="-25000"/>
              <a:t>m</a:t>
            </a:r>
            <a:r>
              <a:rPr lang="en-GB" altLang="en-US" sz="1600"/>
              <a:t>R</a:t>
            </a:r>
            <a:r>
              <a:rPr lang="en-GB" altLang="en-US" sz="1600" baseline="-25000"/>
              <a:t>t</a:t>
            </a:r>
            <a:r>
              <a:rPr lang="en-GB" altLang="en-US" sz="1600"/>
              <a:t> Therefore use a low source resistance to achieve a high voltage gain.  </a:t>
            </a:r>
          </a:p>
        </p:txBody>
      </p:sp>
      <p:grpSp>
        <p:nvGrpSpPr>
          <p:cNvPr id="29704" name="Group 7"/>
          <p:cNvGrpSpPr>
            <a:grpSpLocks/>
          </p:cNvGrpSpPr>
          <p:nvPr/>
        </p:nvGrpSpPr>
        <p:grpSpPr bwMode="auto">
          <a:xfrm>
            <a:off x="290513" y="1331913"/>
            <a:ext cx="7323137" cy="730250"/>
            <a:chOff x="258" y="1075"/>
            <a:chExt cx="4613" cy="460"/>
          </a:xfrm>
        </p:grpSpPr>
        <p:sp>
          <p:nvSpPr>
            <p:cNvPr id="29712" name="Text Box 8"/>
            <p:cNvSpPr txBox="1">
              <a:spLocks noChangeArrowheads="1"/>
            </p:cNvSpPr>
            <p:nvPr/>
          </p:nvSpPr>
          <p:spPr bwMode="auto">
            <a:xfrm>
              <a:off x="258" y="1174"/>
              <a:ext cx="30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365125"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t>1.   The low frequency voltage gain (f &lt;&lt; f</a:t>
              </a:r>
              <a:r>
                <a:rPr lang="en-GB" altLang="en-US" sz="1600" baseline="-25000"/>
                <a:t>C</a:t>
              </a:r>
              <a:r>
                <a:rPr lang="en-GB" altLang="en-US" sz="1600"/>
                <a:t>) is </a:t>
              </a:r>
            </a:p>
          </p:txBody>
        </p:sp>
        <p:graphicFrame>
          <p:nvGraphicFramePr>
            <p:cNvPr id="29713" name="Object 9"/>
            <p:cNvGraphicFramePr>
              <a:graphicFrameLocks noChangeAspect="1"/>
            </p:cNvGraphicFramePr>
            <p:nvPr/>
          </p:nvGraphicFramePr>
          <p:xfrm>
            <a:off x="3179" y="1075"/>
            <a:ext cx="1692" cy="460"/>
          </p:xfrm>
          <a:graphic>
            <a:graphicData uri="http://schemas.openxmlformats.org/presentationml/2006/ole">
              <mc:AlternateContent xmlns:mc="http://schemas.openxmlformats.org/markup-compatibility/2006">
                <mc:Choice xmlns:v="urn:schemas-microsoft-com:vml" Requires="v">
                  <p:oleObj spid="_x0000_s29786" name="Equation" r:id="rId4" imgW="1600200" imgH="431800" progId="Equation.3">
                    <p:embed/>
                  </p:oleObj>
                </mc:Choice>
                <mc:Fallback>
                  <p:oleObj name="Equation" r:id="rId4" imgW="1600200" imgH="4318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9" y="1075"/>
                          <a:ext cx="169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9705" name="Text Box 8"/>
          <p:cNvSpPr txBox="1">
            <a:spLocks noChangeArrowheads="1"/>
          </p:cNvSpPr>
          <p:nvPr/>
        </p:nvSpPr>
        <p:spPr bwMode="auto">
          <a:xfrm>
            <a:off x="481013" y="3033713"/>
            <a:ext cx="78882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2. 	We have seen that the high frequency performance is often dominated by f</a:t>
            </a:r>
            <a:r>
              <a:rPr lang="en-GB" altLang="en-US" sz="1600" baseline="-25000"/>
              <a:t>1</a:t>
            </a:r>
            <a:r>
              <a:rPr lang="en-GB" altLang="en-US" sz="1600"/>
              <a:t> due to the Miller effect which causes a considerable reduction in bandwidth as it ‘amplifies’ the capacitor C</a:t>
            </a:r>
            <a:r>
              <a:rPr lang="en-GB" altLang="en-US" sz="1600" baseline="-25000">
                <a:sym typeface="Symbol" pitchFamily="18" charset="2"/>
              </a:rPr>
              <a:t></a:t>
            </a:r>
            <a:r>
              <a:rPr lang="en-GB" altLang="en-US" sz="1600"/>
              <a:t> by the voltage gain of the amplifier. R</a:t>
            </a:r>
            <a:r>
              <a:rPr lang="en-GB" altLang="en-US" sz="1600" baseline="-25000"/>
              <a:t>S</a:t>
            </a:r>
            <a:r>
              <a:rPr lang="en-GB" altLang="en-US" sz="1600"/>
              <a:t> also reduces the bandwidth.  </a:t>
            </a:r>
          </a:p>
        </p:txBody>
      </p:sp>
      <p:sp>
        <p:nvSpPr>
          <p:cNvPr id="29706" name="Text Box 9"/>
          <p:cNvSpPr txBox="1">
            <a:spLocks noChangeArrowheads="1"/>
          </p:cNvSpPr>
          <p:nvPr/>
        </p:nvSpPr>
        <p:spPr bwMode="auto">
          <a:xfrm>
            <a:off x="433388" y="5287963"/>
            <a:ext cx="8432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We now consider some circuits which avoid or reduce the Miller effect and so have greatly increased bandwidth:</a:t>
            </a:r>
          </a:p>
        </p:txBody>
      </p:sp>
      <p:grpSp>
        <p:nvGrpSpPr>
          <p:cNvPr id="29707" name="Group 27"/>
          <p:cNvGrpSpPr>
            <a:grpSpLocks/>
          </p:cNvGrpSpPr>
          <p:nvPr/>
        </p:nvGrpSpPr>
        <p:grpSpPr bwMode="auto">
          <a:xfrm>
            <a:off x="439738" y="4294188"/>
            <a:ext cx="7888287" cy="676275"/>
            <a:chOff x="439590" y="4294189"/>
            <a:chExt cx="7888288" cy="676564"/>
          </a:xfrm>
        </p:grpSpPr>
        <p:graphicFrame>
          <p:nvGraphicFramePr>
            <p:cNvPr id="29708" name="Object 17"/>
            <p:cNvGraphicFramePr>
              <a:graphicFrameLocks noChangeAspect="1"/>
            </p:cNvGraphicFramePr>
            <p:nvPr/>
          </p:nvGraphicFramePr>
          <p:xfrm>
            <a:off x="904873" y="4545303"/>
            <a:ext cx="1387475" cy="425450"/>
          </p:xfrm>
          <a:graphic>
            <a:graphicData uri="http://schemas.openxmlformats.org/presentationml/2006/ole">
              <mc:AlternateContent xmlns:mc="http://schemas.openxmlformats.org/markup-compatibility/2006">
                <mc:Choice xmlns:v="urn:schemas-microsoft-com:vml" Requires="v">
                  <p:oleObj spid="_x0000_s29787" name="Equation" r:id="rId6" imgW="787400" imgH="241300" progId="Equation.3">
                    <p:embed/>
                  </p:oleObj>
                </mc:Choice>
                <mc:Fallback>
                  <p:oleObj name="Equation" r:id="rId6" imgW="787400" imgH="24130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4873" y="4545303"/>
                          <a:ext cx="13874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9" name="Text Box 8"/>
            <p:cNvSpPr txBox="1">
              <a:spLocks noChangeArrowheads="1"/>
            </p:cNvSpPr>
            <p:nvPr/>
          </p:nvSpPr>
          <p:spPr bwMode="auto">
            <a:xfrm>
              <a:off x="439590" y="4294189"/>
              <a:ext cx="78882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3.	 Note that the voltage gain that ‘magnifies’ the value of C</a:t>
              </a:r>
              <a:r>
                <a:rPr lang="el-GR" altLang="en-US" sz="1600" baseline="-25000"/>
                <a:t>μ</a:t>
              </a:r>
              <a:r>
                <a:rPr lang="en-GB" altLang="en-US" sz="1600"/>
                <a:t> due to the Miller effect</a:t>
              </a:r>
              <a:endParaRPr lang="en-GB" altLang="en-US" sz="1600" baseline="-25000"/>
            </a:p>
          </p:txBody>
        </p:sp>
        <p:sp>
          <p:nvSpPr>
            <p:cNvPr id="29710" name="Text Box 13"/>
            <p:cNvSpPr txBox="1">
              <a:spLocks noChangeArrowheads="1"/>
            </p:cNvSpPr>
            <p:nvPr/>
          </p:nvSpPr>
          <p:spPr bwMode="auto">
            <a:xfrm>
              <a:off x="2314427" y="4580226"/>
              <a:ext cx="38646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is</a:t>
              </a:r>
              <a:r>
                <a:rPr lang="en-GB" altLang="en-US" sz="1600" i="1" u="sng"/>
                <a:t> not </a:t>
              </a:r>
              <a:r>
                <a:rPr lang="en-GB" altLang="en-US" sz="1600"/>
                <a:t>the overall voltage gain  </a:t>
              </a:r>
            </a:p>
          </p:txBody>
        </p:sp>
        <p:graphicFrame>
          <p:nvGraphicFramePr>
            <p:cNvPr id="29711" name="Object 18"/>
            <p:cNvGraphicFramePr>
              <a:graphicFrameLocks noChangeAspect="1"/>
            </p:cNvGraphicFramePr>
            <p:nvPr/>
          </p:nvGraphicFramePr>
          <p:xfrm>
            <a:off x="5086350" y="4551363"/>
            <a:ext cx="1411288" cy="403225"/>
          </p:xfrm>
          <a:graphic>
            <a:graphicData uri="http://schemas.openxmlformats.org/presentationml/2006/ole">
              <mc:AlternateContent xmlns:mc="http://schemas.openxmlformats.org/markup-compatibility/2006">
                <mc:Choice xmlns:v="urn:schemas-microsoft-com:vml" Requires="v">
                  <p:oleObj spid="_x0000_s29788" name="Equation" r:id="rId8" imgW="800100" imgH="228600" progId="Equation.3">
                    <p:embed/>
                  </p:oleObj>
                </mc:Choice>
                <mc:Fallback>
                  <p:oleObj name="Equation" r:id="rId8" imgW="800100" imgH="228600"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6350" y="4551363"/>
                          <a:ext cx="141128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34</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580578" y="2101260"/>
            <a:ext cx="5893648" cy="2031325"/>
          </a:xfrm>
          <a:prstGeom prst="rect">
            <a:avLst/>
          </a:prstGeom>
        </p:spPr>
        <p:txBody>
          <a:bodyPr wrap="square">
            <a:spAutoFit/>
          </a:bodyPr>
          <a:lstStyle/>
          <a:p>
            <a:pPr algn="ctr" eaLnBrk="1" hangingPunct="1"/>
            <a:r>
              <a:rPr lang="en-GB" altLang="zh-CN" sz="3600" b="1" dirty="0" smtClean="0">
                <a:latin typeface="Times New Roman" panose="02020603050405020304" pitchFamily="18" charset="0"/>
                <a:ea typeface="SimSun" pitchFamily="2" charset="-122"/>
                <a:cs typeface="Times New Roman" panose="02020603050405020304" pitchFamily="18" charset="0"/>
              </a:rPr>
              <a:t>Part 4: </a:t>
            </a:r>
          </a:p>
          <a:p>
            <a:pPr algn="ctr" eaLnBrk="1" hangingPunct="1">
              <a:spcBef>
                <a:spcPct val="50000"/>
              </a:spcBef>
              <a:buClrTx/>
              <a:buSzTx/>
              <a:buFontTx/>
              <a:buNone/>
            </a:pPr>
            <a:r>
              <a:rPr lang="en-GB" altLang="en-US" sz="3600" b="1" dirty="0" smtClean="0">
                <a:latin typeface="Times New Roman" panose="02020603050405020304" pitchFamily="18" charset="0"/>
                <a:cs typeface="Times New Roman" panose="02020603050405020304" pitchFamily="18" charset="0"/>
                <a:sym typeface="Symbol" pitchFamily="18" charset="2"/>
              </a:rPr>
              <a:t>Frequency Dependence </a:t>
            </a:r>
            <a:r>
              <a:rPr lang="en-GB" altLang="en-US" sz="3600" b="1" dirty="0">
                <a:latin typeface="Times New Roman" panose="02020603050405020304" pitchFamily="18" charset="0"/>
                <a:cs typeface="Times New Roman" panose="02020603050405020304" pitchFamily="18" charset="0"/>
                <a:sym typeface="Symbol" pitchFamily="18" charset="2"/>
              </a:rPr>
              <a:t>of </a:t>
            </a:r>
            <a:r>
              <a:rPr lang="en-GB" altLang="en-US" sz="3600" b="1" dirty="0" smtClean="0">
                <a:latin typeface="Times New Roman" panose="02020603050405020304" pitchFamily="18" charset="0"/>
                <a:cs typeface="Times New Roman" panose="02020603050405020304" pitchFamily="18" charset="0"/>
                <a:sym typeface="Symbol" pitchFamily="18" charset="2"/>
              </a:rPr>
              <a:t>CB  </a:t>
            </a:r>
            <a:endParaRPr lang="en-US" altLang="en-US" sz="3600" b="1"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1973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D1215F2E-E6C2-4A6C-A1D7-31FE4EB07F8A}" type="slidenum">
              <a:rPr lang="en-GB" altLang="en-US" sz="1200" smtClean="0">
                <a:latin typeface="Garamond" pitchFamily="18" charset="0"/>
              </a:rPr>
              <a:pPr eaLnBrk="1" hangingPunct="1">
                <a:spcBef>
                  <a:spcPct val="0"/>
                </a:spcBef>
                <a:buClrTx/>
                <a:buSzTx/>
                <a:buFontTx/>
                <a:buNone/>
              </a:pPr>
              <a:t>35</a:t>
            </a:fld>
            <a:endParaRPr lang="en-GB" altLang="en-US" sz="1200" smtClean="0">
              <a:latin typeface="Garamond" pitchFamily="18" charset="0"/>
            </a:endParaRPr>
          </a:p>
        </p:txBody>
      </p:sp>
      <p:sp>
        <p:nvSpPr>
          <p:cNvPr id="30723"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30724"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0725"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0726" name="Text Box 129"/>
          <p:cNvSpPr txBox="1">
            <a:spLocks noChangeArrowheads="1"/>
          </p:cNvSpPr>
          <p:nvPr/>
        </p:nvSpPr>
        <p:spPr bwMode="auto">
          <a:xfrm>
            <a:off x="538163" y="1069975"/>
            <a:ext cx="79200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2438" indent="-452438"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b="1"/>
              <a:t>The frequency dependence of the voltage gain of the common base circuit</a:t>
            </a:r>
          </a:p>
        </p:txBody>
      </p:sp>
      <p:sp>
        <p:nvSpPr>
          <p:cNvPr id="30727" name="Text Box 130"/>
          <p:cNvSpPr txBox="1">
            <a:spLocks noChangeArrowheads="1"/>
          </p:cNvSpPr>
          <p:nvPr/>
        </p:nvSpPr>
        <p:spPr bwMode="auto">
          <a:xfrm>
            <a:off x="588963" y="1558925"/>
            <a:ext cx="78073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Consider the common base circuit. In this circuit, the </a:t>
            </a:r>
            <a:r>
              <a:rPr lang="en-GB" altLang="en-US" sz="1600" i="1" u="sng"/>
              <a:t>base</a:t>
            </a:r>
            <a:r>
              <a:rPr lang="en-GB" altLang="en-US" sz="1600"/>
              <a:t> is grounded and the input is connected to the emitter and the output is taken from the collector to base (ground).  </a:t>
            </a:r>
          </a:p>
        </p:txBody>
      </p:sp>
      <p:sp>
        <p:nvSpPr>
          <p:cNvPr id="30728" name="Text Box 287"/>
          <p:cNvSpPr txBox="1">
            <a:spLocks noChangeArrowheads="1"/>
          </p:cNvSpPr>
          <p:nvPr/>
        </p:nvSpPr>
        <p:spPr bwMode="auto">
          <a:xfrm flipH="1">
            <a:off x="1049338" y="4973638"/>
            <a:ext cx="18891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Typical CB circuit</a:t>
            </a:r>
          </a:p>
        </p:txBody>
      </p:sp>
      <p:grpSp>
        <p:nvGrpSpPr>
          <p:cNvPr id="30729" name="Group 75"/>
          <p:cNvGrpSpPr>
            <a:grpSpLocks/>
          </p:cNvGrpSpPr>
          <p:nvPr/>
        </p:nvGrpSpPr>
        <p:grpSpPr bwMode="auto">
          <a:xfrm>
            <a:off x="209550" y="2608263"/>
            <a:ext cx="3298825" cy="2128837"/>
            <a:chOff x="3823083" y="2608263"/>
            <a:chExt cx="4192205" cy="2728912"/>
          </a:xfrm>
        </p:grpSpPr>
        <p:sp>
          <p:nvSpPr>
            <p:cNvPr id="30806" name="Line 368"/>
            <p:cNvSpPr>
              <a:spLocks noChangeShapeType="1"/>
            </p:cNvSpPr>
            <p:nvPr/>
          </p:nvSpPr>
          <p:spPr bwMode="auto">
            <a:xfrm>
              <a:off x="7485064" y="3417184"/>
              <a:ext cx="10408" cy="17991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07" name="Line 311"/>
            <p:cNvSpPr>
              <a:spLocks noChangeShapeType="1"/>
            </p:cNvSpPr>
            <p:nvPr/>
          </p:nvSpPr>
          <p:spPr bwMode="auto">
            <a:xfrm flipH="1">
              <a:off x="6608762" y="4630738"/>
              <a:ext cx="1588" cy="134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08" name="Line 312"/>
            <p:cNvSpPr>
              <a:spLocks noChangeShapeType="1"/>
            </p:cNvSpPr>
            <p:nvPr/>
          </p:nvSpPr>
          <p:spPr bwMode="auto">
            <a:xfrm flipH="1">
              <a:off x="4186238" y="2695575"/>
              <a:ext cx="24066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09" name="Freeform 313"/>
            <p:cNvSpPr>
              <a:spLocks/>
            </p:cNvSpPr>
            <p:nvPr/>
          </p:nvSpPr>
          <p:spPr bwMode="auto">
            <a:xfrm flipH="1">
              <a:off x="5684837" y="4019550"/>
              <a:ext cx="55563" cy="50800"/>
            </a:xfrm>
            <a:custGeom>
              <a:avLst/>
              <a:gdLst>
                <a:gd name="T0" fmla="*/ 0 w 69"/>
                <a:gd name="T1" fmla="*/ 0 h 66"/>
                <a:gd name="T2" fmla="*/ 2147483647 w 69"/>
                <a:gd name="T3" fmla="*/ 0 h 66"/>
                <a:gd name="T4" fmla="*/ 2147483647 w 69"/>
                <a:gd name="T5" fmla="*/ 0 h 66"/>
                <a:gd name="T6" fmla="*/ 2147483647 w 69"/>
                <a:gd name="T7" fmla="*/ 0 h 66"/>
                <a:gd name="T8" fmla="*/ 2147483647 w 69"/>
                <a:gd name="T9" fmla="*/ 0 h 66"/>
                <a:gd name="T10" fmla="*/ 2147483647 w 69"/>
                <a:gd name="T11" fmla="*/ 0 h 66"/>
                <a:gd name="T12" fmla="*/ 2147483647 w 69"/>
                <a:gd name="T13" fmla="*/ 0 h 66"/>
                <a:gd name="T14" fmla="*/ 2147483647 w 69"/>
                <a:gd name="T15" fmla="*/ 0 h 66"/>
                <a:gd name="T16" fmla="*/ 2147483647 w 69"/>
                <a:gd name="T17" fmla="*/ 0 h 66"/>
                <a:gd name="T18" fmla="*/ 2147483647 w 69"/>
                <a:gd name="T19" fmla="*/ 0 h 66"/>
                <a:gd name="T20" fmla="*/ 2147483647 w 69"/>
                <a:gd name="T21" fmla="*/ 0 h 66"/>
                <a:gd name="T22" fmla="*/ 2147483647 w 69"/>
                <a:gd name="T23" fmla="*/ 0 h 66"/>
                <a:gd name="T24" fmla="*/ 2147483647 w 69"/>
                <a:gd name="T25" fmla="*/ 0 h 66"/>
                <a:gd name="T26" fmla="*/ 2147483647 w 69"/>
                <a:gd name="T27" fmla="*/ 0 h 66"/>
                <a:gd name="T28" fmla="*/ 0 w 69"/>
                <a:gd name="T29" fmla="*/ 0 h 6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
                <a:gd name="T46" fmla="*/ 0 h 66"/>
                <a:gd name="T47" fmla="*/ 69 w 69"/>
                <a:gd name="T48" fmla="*/ 66 h 6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 h="66">
                  <a:moveTo>
                    <a:pt x="0" y="33"/>
                  </a:moveTo>
                  <a:lnTo>
                    <a:pt x="4" y="20"/>
                  </a:lnTo>
                  <a:lnTo>
                    <a:pt x="13" y="6"/>
                  </a:lnTo>
                  <a:lnTo>
                    <a:pt x="27" y="0"/>
                  </a:lnTo>
                  <a:lnTo>
                    <a:pt x="42" y="0"/>
                  </a:lnTo>
                  <a:lnTo>
                    <a:pt x="55" y="6"/>
                  </a:lnTo>
                  <a:lnTo>
                    <a:pt x="65" y="20"/>
                  </a:lnTo>
                  <a:lnTo>
                    <a:pt x="69" y="33"/>
                  </a:lnTo>
                  <a:lnTo>
                    <a:pt x="65" y="48"/>
                  </a:lnTo>
                  <a:lnTo>
                    <a:pt x="55" y="60"/>
                  </a:lnTo>
                  <a:lnTo>
                    <a:pt x="42" y="66"/>
                  </a:lnTo>
                  <a:lnTo>
                    <a:pt x="27" y="66"/>
                  </a:lnTo>
                  <a:lnTo>
                    <a:pt x="13" y="60"/>
                  </a:lnTo>
                  <a:lnTo>
                    <a:pt x="4" y="48"/>
                  </a:lnTo>
                  <a:lnTo>
                    <a:pt x="0" y="33"/>
                  </a:lnTo>
                  <a:close/>
                </a:path>
              </a:pathLst>
            </a:custGeom>
            <a:solidFill>
              <a:srgbClr val="000000"/>
            </a:solidFill>
            <a:ln w="9525">
              <a:solidFill>
                <a:srgbClr val="000000"/>
              </a:solidFill>
              <a:prstDash val="solid"/>
              <a:round/>
              <a:headEnd/>
              <a:tailEnd/>
            </a:ln>
          </p:spPr>
          <p:txBody>
            <a:bodyPr/>
            <a:lstStyle/>
            <a:p>
              <a:endParaRPr lang="en-US"/>
            </a:p>
          </p:txBody>
        </p:sp>
        <p:sp>
          <p:nvSpPr>
            <p:cNvPr id="30810" name="Rectangle 314"/>
            <p:cNvSpPr>
              <a:spLocks noChangeArrowheads="1"/>
            </p:cNvSpPr>
            <p:nvPr/>
          </p:nvSpPr>
          <p:spPr bwMode="auto">
            <a:xfrm flipH="1">
              <a:off x="6521450" y="4179888"/>
              <a:ext cx="180975" cy="45085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0811" name="Rectangle 315"/>
            <p:cNvSpPr>
              <a:spLocks noChangeArrowheads="1"/>
            </p:cNvSpPr>
            <p:nvPr/>
          </p:nvSpPr>
          <p:spPr bwMode="auto">
            <a:xfrm flipH="1">
              <a:off x="7672387" y="5121275"/>
              <a:ext cx="2190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400">
                  <a:solidFill>
                    <a:srgbClr val="000000"/>
                  </a:solidFill>
                  <a:cs typeface="Arial" charset="0"/>
                </a:rPr>
                <a:t>0V</a:t>
              </a:r>
              <a:endParaRPr lang="en-GB" altLang="en-US" sz="1400">
                <a:cs typeface="Arial" charset="0"/>
              </a:endParaRPr>
            </a:p>
          </p:txBody>
        </p:sp>
        <p:sp>
          <p:nvSpPr>
            <p:cNvPr id="30812" name="Rectangle 316"/>
            <p:cNvSpPr>
              <a:spLocks noChangeArrowheads="1"/>
            </p:cNvSpPr>
            <p:nvPr/>
          </p:nvSpPr>
          <p:spPr bwMode="auto">
            <a:xfrm flipH="1">
              <a:off x="6627812" y="2608263"/>
              <a:ext cx="396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400">
                  <a:solidFill>
                    <a:srgbClr val="000000"/>
                  </a:solidFill>
                  <a:cs typeface="Arial" charset="0"/>
                </a:rPr>
                <a:t>+V</a:t>
              </a:r>
              <a:r>
                <a:rPr lang="en-GB" altLang="en-US" sz="1400" baseline="-25000">
                  <a:solidFill>
                    <a:srgbClr val="000000"/>
                  </a:solidFill>
                  <a:cs typeface="Arial" charset="0"/>
                </a:rPr>
                <a:t>CC</a:t>
              </a:r>
            </a:p>
          </p:txBody>
        </p:sp>
        <p:sp>
          <p:nvSpPr>
            <p:cNvPr id="30813" name="Freeform 318"/>
            <p:cNvSpPr>
              <a:spLocks/>
            </p:cNvSpPr>
            <p:nvPr/>
          </p:nvSpPr>
          <p:spPr bwMode="auto">
            <a:xfrm flipH="1">
              <a:off x="6450012" y="4765675"/>
              <a:ext cx="323850" cy="322262"/>
            </a:xfrm>
            <a:custGeom>
              <a:avLst/>
              <a:gdLst>
                <a:gd name="T0" fmla="*/ 0 w 409"/>
                <a:gd name="T1" fmla="*/ 0 h 407"/>
                <a:gd name="T2" fmla="*/ 0 w 409"/>
                <a:gd name="T3" fmla="*/ 0 h 407"/>
                <a:gd name="T4" fmla="*/ 0 w 409"/>
                <a:gd name="T5" fmla="*/ 0 h 407"/>
                <a:gd name="T6" fmla="*/ 0 w 409"/>
                <a:gd name="T7" fmla="*/ 0 h 407"/>
                <a:gd name="T8" fmla="*/ 0 w 409"/>
                <a:gd name="T9" fmla="*/ 0 h 407"/>
                <a:gd name="T10" fmla="*/ 0 w 409"/>
                <a:gd name="T11" fmla="*/ 0 h 407"/>
                <a:gd name="T12" fmla="*/ 0 w 409"/>
                <a:gd name="T13" fmla="*/ 0 h 407"/>
                <a:gd name="T14" fmla="*/ 0 w 409"/>
                <a:gd name="T15" fmla="*/ 0 h 407"/>
                <a:gd name="T16" fmla="*/ 0 w 409"/>
                <a:gd name="T17" fmla="*/ 0 h 407"/>
                <a:gd name="T18" fmla="*/ 0 w 409"/>
                <a:gd name="T19" fmla="*/ 0 h 407"/>
                <a:gd name="T20" fmla="*/ 0 w 409"/>
                <a:gd name="T21" fmla="*/ 0 h 407"/>
                <a:gd name="T22" fmla="*/ 0 w 409"/>
                <a:gd name="T23" fmla="*/ 0 h 407"/>
                <a:gd name="T24" fmla="*/ 0 w 409"/>
                <a:gd name="T25" fmla="*/ 0 h 407"/>
                <a:gd name="T26" fmla="*/ 0 w 409"/>
                <a:gd name="T27" fmla="*/ 0 h 407"/>
                <a:gd name="T28" fmla="*/ 0 w 409"/>
                <a:gd name="T29" fmla="*/ 0 h 407"/>
                <a:gd name="T30" fmla="*/ 0 w 409"/>
                <a:gd name="T31" fmla="*/ 0 h 407"/>
                <a:gd name="T32" fmla="*/ 0 w 409"/>
                <a:gd name="T33" fmla="*/ 0 h 407"/>
                <a:gd name="T34" fmla="*/ 0 w 409"/>
                <a:gd name="T35" fmla="*/ 0 h 407"/>
                <a:gd name="T36" fmla="*/ 0 w 409"/>
                <a:gd name="T37" fmla="*/ 0 h 407"/>
                <a:gd name="T38" fmla="*/ 0 w 409"/>
                <a:gd name="T39" fmla="*/ 0 h 407"/>
                <a:gd name="T40" fmla="*/ 0 w 409"/>
                <a:gd name="T41" fmla="*/ 0 h 407"/>
                <a:gd name="T42" fmla="*/ 0 w 409"/>
                <a:gd name="T43" fmla="*/ 0 h 407"/>
                <a:gd name="T44" fmla="*/ 0 w 409"/>
                <a:gd name="T45" fmla="*/ 0 h 407"/>
                <a:gd name="T46" fmla="*/ 0 w 409"/>
                <a:gd name="T47" fmla="*/ 0 h 407"/>
                <a:gd name="T48" fmla="*/ 0 w 409"/>
                <a:gd name="T49" fmla="*/ 0 h 407"/>
                <a:gd name="T50" fmla="*/ 0 w 409"/>
                <a:gd name="T51" fmla="*/ 0 h 407"/>
                <a:gd name="T52" fmla="*/ 0 w 409"/>
                <a:gd name="T53" fmla="*/ 0 h 407"/>
                <a:gd name="T54" fmla="*/ 0 w 409"/>
                <a:gd name="T55" fmla="*/ 0 h 407"/>
                <a:gd name="T56" fmla="*/ 0 w 409"/>
                <a:gd name="T57" fmla="*/ 0 h 407"/>
                <a:gd name="T58" fmla="*/ 0 w 409"/>
                <a:gd name="T59" fmla="*/ 0 h 407"/>
                <a:gd name="T60" fmla="*/ 0 w 409"/>
                <a:gd name="T61" fmla="*/ 0 h 407"/>
                <a:gd name="T62" fmla="*/ 0 w 409"/>
                <a:gd name="T63" fmla="*/ 0 h 407"/>
                <a:gd name="T64" fmla="*/ 0 w 409"/>
                <a:gd name="T65" fmla="*/ 0 h 407"/>
                <a:gd name="T66" fmla="*/ 0 w 409"/>
                <a:gd name="T67" fmla="*/ 0 h 407"/>
                <a:gd name="T68" fmla="*/ 0 w 409"/>
                <a:gd name="T69" fmla="*/ 0 h 4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
                <a:gd name="T106" fmla="*/ 0 h 407"/>
                <a:gd name="T107" fmla="*/ 409 w 409"/>
                <a:gd name="T108" fmla="*/ 407 h 4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 h="407">
                  <a:moveTo>
                    <a:pt x="0" y="203"/>
                  </a:moveTo>
                  <a:lnTo>
                    <a:pt x="4" y="165"/>
                  </a:lnTo>
                  <a:lnTo>
                    <a:pt x="13" y="130"/>
                  </a:lnTo>
                  <a:lnTo>
                    <a:pt x="31" y="96"/>
                  </a:lnTo>
                  <a:lnTo>
                    <a:pt x="54" y="65"/>
                  </a:lnTo>
                  <a:lnTo>
                    <a:pt x="81" y="40"/>
                  </a:lnTo>
                  <a:lnTo>
                    <a:pt x="113" y="21"/>
                  </a:lnTo>
                  <a:lnTo>
                    <a:pt x="148" y="7"/>
                  </a:lnTo>
                  <a:lnTo>
                    <a:pt x="186" y="0"/>
                  </a:lnTo>
                  <a:lnTo>
                    <a:pt x="223" y="0"/>
                  </a:lnTo>
                  <a:lnTo>
                    <a:pt x="261" y="7"/>
                  </a:lnTo>
                  <a:lnTo>
                    <a:pt x="295" y="21"/>
                  </a:lnTo>
                  <a:lnTo>
                    <a:pt x="328" y="40"/>
                  </a:lnTo>
                  <a:lnTo>
                    <a:pt x="355" y="65"/>
                  </a:lnTo>
                  <a:lnTo>
                    <a:pt x="378" y="96"/>
                  </a:lnTo>
                  <a:lnTo>
                    <a:pt x="395" y="130"/>
                  </a:lnTo>
                  <a:lnTo>
                    <a:pt x="405" y="165"/>
                  </a:lnTo>
                  <a:lnTo>
                    <a:pt x="409" y="203"/>
                  </a:lnTo>
                  <a:lnTo>
                    <a:pt x="405" y="240"/>
                  </a:lnTo>
                  <a:lnTo>
                    <a:pt x="395" y="276"/>
                  </a:lnTo>
                  <a:lnTo>
                    <a:pt x="378" y="311"/>
                  </a:lnTo>
                  <a:lnTo>
                    <a:pt x="355" y="341"/>
                  </a:lnTo>
                  <a:lnTo>
                    <a:pt x="328" y="366"/>
                  </a:lnTo>
                  <a:lnTo>
                    <a:pt x="295" y="386"/>
                  </a:lnTo>
                  <a:lnTo>
                    <a:pt x="261" y="399"/>
                  </a:lnTo>
                  <a:lnTo>
                    <a:pt x="223" y="407"/>
                  </a:lnTo>
                  <a:lnTo>
                    <a:pt x="186" y="407"/>
                  </a:lnTo>
                  <a:lnTo>
                    <a:pt x="148" y="399"/>
                  </a:lnTo>
                  <a:lnTo>
                    <a:pt x="113" y="386"/>
                  </a:lnTo>
                  <a:lnTo>
                    <a:pt x="81" y="366"/>
                  </a:lnTo>
                  <a:lnTo>
                    <a:pt x="54" y="341"/>
                  </a:lnTo>
                  <a:lnTo>
                    <a:pt x="31" y="311"/>
                  </a:lnTo>
                  <a:lnTo>
                    <a:pt x="13" y="276"/>
                  </a:lnTo>
                  <a:lnTo>
                    <a:pt x="4" y="240"/>
                  </a:lnTo>
                  <a:lnTo>
                    <a:pt x="0" y="20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14" name="Line 319"/>
            <p:cNvSpPr>
              <a:spLocks noChangeShapeType="1"/>
            </p:cNvSpPr>
            <p:nvPr/>
          </p:nvSpPr>
          <p:spPr bwMode="auto">
            <a:xfrm flipH="1">
              <a:off x="6608762" y="5087938"/>
              <a:ext cx="1588" cy="127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15" name="Line 320"/>
            <p:cNvSpPr>
              <a:spLocks noChangeShapeType="1"/>
            </p:cNvSpPr>
            <p:nvPr/>
          </p:nvSpPr>
          <p:spPr bwMode="auto">
            <a:xfrm flipH="1">
              <a:off x="6608762" y="4044950"/>
              <a:ext cx="1588" cy="134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16" name="Line 321"/>
            <p:cNvSpPr>
              <a:spLocks noChangeShapeType="1"/>
            </p:cNvSpPr>
            <p:nvPr/>
          </p:nvSpPr>
          <p:spPr bwMode="auto">
            <a:xfrm flipH="1" flipV="1">
              <a:off x="6215062" y="3937000"/>
              <a:ext cx="1588" cy="215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17" name="Line 322"/>
            <p:cNvSpPr>
              <a:spLocks noChangeShapeType="1"/>
            </p:cNvSpPr>
            <p:nvPr/>
          </p:nvSpPr>
          <p:spPr bwMode="auto">
            <a:xfrm flipH="1" flipV="1">
              <a:off x="6142037" y="3937000"/>
              <a:ext cx="1588" cy="215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18" name="Line 323"/>
            <p:cNvSpPr>
              <a:spLocks noChangeShapeType="1"/>
            </p:cNvSpPr>
            <p:nvPr/>
          </p:nvSpPr>
          <p:spPr bwMode="auto">
            <a:xfrm flipH="1">
              <a:off x="6216650" y="4044950"/>
              <a:ext cx="3937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19" name="Freeform 324"/>
            <p:cNvSpPr>
              <a:spLocks/>
            </p:cNvSpPr>
            <p:nvPr/>
          </p:nvSpPr>
          <p:spPr bwMode="auto">
            <a:xfrm flipH="1">
              <a:off x="6610350" y="4906963"/>
              <a:ext cx="82550" cy="36512"/>
            </a:xfrm>
            <a:custGeom>
              <a:avLst/>
              <a:gdLst>
                <a:gd name="T0" fmla="*/ 0 w 103"/>
                <a:gd name="T1" fmla="*/ 2147483647 h 46"/>
                <a:gd name="T2" fmla="*/ 2147483647 w 103"/>
                <a:gd name="T3" fmla="*/ 2147483647 h 46"/>
                <a:gd name="T4" fmla="*/ 2147483647 w 103"/>
                <a:gd name="T5" fmla="*/ 2147483647 h 46"/>
                <a:gd name="T6" fmla="*/ 2147483647 w 103"/>
                <a:gd name="T7" fmla="*/ 2147483647 h 46"/>
                <a:gd name="T8" fmla="*/ 2147483647 w 103"/>
                <a:gd name="T9" fmla="*/ 0 h 46"/>
                <a:gd name="T10" fmla="*/ 2147483647 w 103"/>
                <a:gd name="T11" fmla="*/ 2147483647 h 46"/>
                <a:gd name="T12" fmla="*/ 2147483647 w 103"/>
                <a:gd name="T13" fmla="*/ 2147483647 h 46"/>
                <a:gd name="T14" fmla="*/ 2147483647 w 103"/>
                <a:gd name="T15" fmla="*/ 2147483647 h 46"/>
                <a:gd name="T16" fmla="*/ 2147483647 w 103"/>
                <a:gd name="T17" fmla="*/ 2147483647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3"/>
                <a:gd name="T28" fmla="*/ 0 h 46"/>
                <a:gd name="T29" fmla="*/ 103 w 103"/>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3" h="46">
                  <a:moveTo>
                    <a:pt x="0" y="46"/>
                  </a:moveTo>
                  <a:lnTo>
                    <a:pt x="7" y="27"/>
                  </a:lnTo>
                  <a:lnTo>
                    <a:pt x="19" y="14"/>
                  </a:lnTo>
                  <a:lnTo>
                    <a:pt x="34" y="2"/>
                  </a:lnTo>
                  <a:lnTo>
                    <a:pt x="51" y="0"/>
                  </a:lnTo>
                  <a:lnTo>
                    <a:pt x="69" y="2"/>
                  </a:lnTo>
                  <a:lnTo>
                    <a:pt x="84" y="14"/>
                  </a:lnTo>
                  <a:lnTo>
                    <a:pt x="96" y="27"/>
                  </a:lnTo>
                  <a:lnTo>
                    <a:pt x="103" y="4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20" name="Freeform 325"/>
            <p:cNvSpPr>
              <a:spLocks/>
            </p:cNvSpPr>
            <p:nvPr/>
          </p:nvSpPr>
          <p:spPr bwMode="auto">
            <a:xfrm flipH="1">
              <a:off x="6530975" y="4943475"/>
              <a:ext cx="79375" cy="36512"/>
            </a:xfrm>
            <a:custGeom>
              <a:avLst/>
              <a:gdLst>
                <a:gd name="T0" fmla="*/ 0 w 102"/>
                <a:gd name="T1" fmla="*/ 0 h 46"/>
                <a:gd name="T2" fmla="*/ 0 w 102"/>
                <a:gd name="T3" fmla="*/ 2147483647 h 46"/>
                <a:gd name="T4" fmla="*/ 0 w 102"/>
                <a:gd name="T5" fmla="*/ 2147483647 h 46"/>
                <a:gd name="T6" fmla="*/ 0 w 102"/>
                <a:gd name="T7" fmla="*/ 2147483647 h 46"/>
                <a:gd name="T8" fmla="*/ 0 w 102"/>
                <a:gd name="T9" fmla="*/ 2147483647 h 46"/>
                <a:gd name="T10" fmla="*/ 0 w 102"/>
                <a:gd name="T11" fmla="*/ 2147483647 h 46"/>
                <a:gd name="T12" fmla="*/ 0 w 102"/>
                <a:gd name="T13" fmla="*/ 2147483647 h 46"/>
                <a:gd name="T14" fmla="*/ 0 w 102"/>
                <a:gd name="T15" fmla="*/ 2147483647 h 46"/>
                <a:gd name="T16" fmla="*/ 0 w 102"/>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
                <a:gd name="T28" fmla="*/ 0 h 46"/>
                <a:gd name="T29" fmla="*/ 102 w 102"/>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 h="46">
                  <a:moveTo>
                    <a:pt x="0" y="0"/>
                  </a:moveTo>
                  <a:lnTo>
                    <a:pt x="6" y="18"/>
                  </a:lnTo>
                  <a:lnTo>
                    <a:pt x="18" y="33"/>
                  </a:lnTo>
                  <a:lnTo>
                    <a:pt x="33" y="43"/>
                  </a:lnTo>
                  <a:lnTo>
                    <a:pt x="50" y="46"/>
                  </a:lnTo>
                  <a:lnTo>
                    <a:pt x="67" y="43"/>
                  </a:lnTo>
                  <a:lnTo>
                    <a:pt x="83" y="33"/>
                  </a:lnTo>
                  <a:lnTo>
                    <a:pt x="94" y="18"/>
                  </a:lnTo>
                  <a:lnTo>
                    <a:pt x="102"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21" name="Line 326"/>
            <p:cNvSpPr>
              <a:spLocks noChangeShapeType="1"/>
            </p:cNvSpPr>
            <p:nvPr/>
          </p:nvSpPr>
          <p:spPr bwMode="auto">
            <a:xfrm flipH="1">
              <a:off x="5711825" y="4044950"/>
              <a:ext cx="4318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22" name="Line 327"/>
            <p:cNvSpPr>
              <a:spLocks noChangeShapeType="1"/>
            </p:cNvSpPr>
            <p:nvPr/>
          </p:nvSpPr>
          <p:spPr bwMode="auto">
            <a:xfrm flipH="1" flipV="1">
              <a:off x="5710237" y="2695575"/>
              <a:ext cx="1588" cy="134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23" name="Line 328"/>
            <p:cNvSpPr>
              <a:spLocks noChangeShapeType="1"/>
            </p:cNvSpPr>
            <p:nvPr/>
          </p:nvSpPr>
          <p:spPr bwMode="auto">
            <a:xfrm flipH="1" flipV="1">
              <a:off x="5710237" y="3954463"/>
              <a:ext cx="1588" cy="449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24" name="Line 329"/>
            <p:cNvSpPr>
              <a:spLocks noChangeShapeType="1"/>
            </p:cNvSpPr>
            <p:nvPr/>
          </p:nvSpPr>
          <p:spPr bwMode="auto">
            <a:xfrm flipH="1">
              <a:off x="5710237" y="4856163"/>
              <a:ext cx="1588" cy="358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25" name="Line 330"/>
            <p:cNvSpPr>
              <a:spLocks noChangeShapeType="1"/>
            </p:cNvSpPr>
            <p:nvPr/>
          </p:nvSpPr>
          <p:spPr bwMode="auto">
            <a:xfrm flipH="1">
              <a:off x="4097338" y="5216525"/>
              <a:ext cx="33988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26" name="Rectangle 333"/>
            <p:cNvSpPr>
              <a:spLocks noChangeArrowheads="1"/>
            </p:cNvSpPr>
            <p:nvPr/>
          </p:nvSpPr>
          <p:spPr bwMode="auto">
            <a:xfrm flipH="1">
              <a:off x="6288087" y="4291013"/>
              <a:ext cx="1889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400">
                  <a:solidFill>
                    <a:srgbClr val="000000"/>
                  </a:solidFill>
                  <a:cs typeface="Arial" charset="0"/>
                </a:rPr>
                <a:t>R</a:t>
              </a:r>
              <a:r>
                <a:rPr lang="en-GB" altLang="en-US" sz="1400" baseline="-25000">
                  <a:solidFill>
                    <a:srgbClr val="000000"/>
                  </a:solidFill>
                  <a:cs typeface="Arial" charset="0"/>
                </a:rPr>
                <a:t>s</a:t>
              </a:r>
              <a:endParaRPr lang="en-GB" altLang="en-US" sz="1400">
                <a:cs typeface="Arial" charset="0"/>
              </a:endParaRPr>
            </a:p>
          </p:txBody>
        </p:sp>
        <p:sp>
          <p:nvSpPr>
            <p:cNvPr id="30827" name="Rectangle 335"/>
            <p:cNvSpPr>
              <a:spLocks noChangeArrowheads="1"/>
            </p:cNvSpPr>
            <p:nvPr/>
          </p:nvSpPr>
          <p:spPr bwMode="auto">
            <a:xfrm flipH="1">
              <a:off x="6959600" y="4845050"/>
              <a:ext cx="1492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400">
                  <a:solidFill>
                    <a:srgbClr val="000000"/>
                  </a:solidFill>
                  <a:cs typeface="Arial" charset="0"/>
                </a:rPr>
                <a:t>v</a:t>
              </a:r>
              <a:r>
                <a:rPr lang="en-GB" altLang="en-US" sz="1400" baseline="-25000">
                  <a:solidFill>
                    <a:srgbClr val="000000"/>
                  </a:solidFill>
                  <a:cs typeface="Arial" charset="0"/>
                </a:rPr>
                <a:t>s</a:t>
              </a:r>
              <a:endParaRPr lang="en-GB" altLang="en-US" sz="1400">
                <a:cs typeface="Arial" charset="0"/>
              </a:endParaRPr>
            </a:p>
          </p:txBody>
        </p:sp>
        <p:sp>
          <p:nvSpPr>
            <p:cNvPr id="30828" name="Line 337"/>
            <p:cNvSpPr>
              <a:spLocks noChangeShapeType="1"/>
            </p:cNvSpPr>
            <p:nvPr/>
          </p:nvSpPr>
          <p:spPr bwMode="auto">
            <a:xfrm flipH="1" flipV="1">
              <a:off x="5943600" y="4211638"/>
              <a:ext cx="1588" cy="9128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29" name="Freeform 338"/>
            <p:cNvSpPr>
              <a:spLocks/>
            </p:cNvSpPr>
            <p:nvPr/>
          </p:nvSpPr>
          <p:spPr bwMode="auto">
            <a:xfrm flipH="1">
              <a:off x="5894387" y="4135438"/>
              <a:ext cx="101600" cy="100012"/>
            </a:xfrm>
            <a:custGeom>
              <a:avLst/>
              <a:gdLst>
                <a:gd name="T0" fmla="*/ 2147483647 w 127"/>
                <a:gd name="T1" fmla="*/ 0 h 127"/>
                <a:gd name="T2" fmla="*/ 2147483647 w 127"/>
                <a:gd name="T3" fmla="*/ 0 h 127"/>
                <a:gd name="T4" fmla="*/ 2147483647 w 127"/>
                <a:gd name="T5" fmla="*/ 0 h 127"/>
                <a:gd name="T6" fmla="*/ 2147483647 w 127"/>
                <a:gd name="T7" fmla="*/ 0 h 127"/>
                <a:gd name="T8" fmla="*/ 2147483647 w 127"/>
                <a:gd name="T9" fmla="*/ 0 h 127"/>
                <a:gd name="T10" fmla="*/ 0 w 127"/>
                <a:gd name="T11" fmla="*/ 0 h 127"/>
                <a:gd name="T12" fmla="*/ 2147483647 w 127"/>
                <a:gd name="T13" fmla="*/ 0 h 127"/>
                <a:gd name="T14" fmla="*/ 0 60000 65536"/>
                <a:gd name="T15" fmla="*/ 0 60000 65536"/>
                <a:gd name="T16" fmla="*/ 0 60000 65536"/>
                <a:gd name="T17" fmla="*/ 0 60000 65536"/>
                <a:gd name="T18" fmla="*/ 0 60000 65536"/>
                <a:gd name="T19" fmla="*/ 0 60000 65536"/>
                <a:gd name="T20" fmla="*/ 0 60000 65536"/>
                <a:gd name="T21" fmla="*/ 0 w 127"/>
                <a:gd name="T22" fmla="*/ 0 h 127"/>
                <a:gd name="T23" fmla="*/ 127 w 127"/>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27">
                  <a:moveTo>
                    <a:pt x="64" y="0"/>
                  </a:moveTo>
                  <a:lnTo>
                    <a:pt x="127" y="127"/>
                  </a:lnTo>
                  <a:lnTo>
                    <a:pt x="96" y="115"/>
                  </a:lnTo>
                  <a:lnTo>
                    <a:pt x="64" y="112"/>
                  </a:lnTo>
                  <a:lnTo>
                    <a:pt x="31" y="115"/>
                  </a:lnTo>
                  <a:lnTo>
                    <a:pt x="0" y="127"/>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0" name="Rectangle 339"/>
            <p:cNvSpPr>
              <a:spLocks noChangeArrowheads="1"/>
            </p:cNvSpPr>
            <p:nvPr/>
          </p:nvSpPr>
          <p:spPr bwMode="auto">
            <a:xfrm flipH="1">
              <a:off x="6011862" y="4519613"/>
              <a:ext cx="117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400">
                  <a:solidFill>
                    <a:srgbClr val="000000"/>
                  </a:solidFill>
                  <a:cs typeface="Arial" charset="0"/>
                </a:rPr>
                <a:t>v</a:t>
              </a:r>
              <a:r>
                <a:rPr lang="en-GB" altLang="en-US" sz="1400" baseline="-25000">
                  <a:solidFill>
                    <a:srgbClr val="000000"/>
                  </a:solidFill>
                  <a:cs typeface="Arial" charset="0"/>
                </a:rPr>
                <a:t>i</a:t>
              </a:r>
              <a:endParaRPr lang="en-GB" altLang="en-US" sz="1400">
                <a:cs typeface="Arial" charset="0"/>
              </a:endParaRPr>
            </a:p>
          </p:txBody>
        </p:sp>
        <p:sp>
          <p:nvSpPr>
            <p:cNvPr id="30831" name="Line 341"/>
            <p:cNvSpPr>
              <a:spLocks noChangeShapeType="1"/>
            </p:cNvSpPr>
            <p:nvPr/>
          </p:nvSpPr>
          <p:spPr bwMode="auto">
            <a:xfrm flipH="1">
              <a:off x="5991225" y="4044950"/>
              <a:ext cx="26988"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32" name="Freeform 342"/>
            <p:cNvSpPr>
              <a:spLocks/>
            </p:cNvSpPr>
            <p:nvPr/>
          </p:nvSpPr>
          <p:spPr bwMode="auto">
            <a:xfrm flipH="1">
              <a:off x="5929312" y="4003675"/>
              <a:ext cx="80963" cy="82550"/>
            </a:xfrm>
            <a:custGeom>
              <a:avLst/>
              <a:gdLst>
                <a:gd name="T0" fmla="*/ 0 w 104"/>
                <a:gd name="T1" fmla="*/ 2147483647 h 104"/>
                <a:gd name="T2" fmla="*/ 0 w 104"/>
                <a:gd name="T3" fmla="*/ 2147483647 h 104"/>
                <a:gd name="T4" fmla="*/ 0 w 104"/>
                <a:gd name="T5" fmla="*/ 2147483647 h 104"/>
                <a:gd name="T6" fmla="*/ 0 w 104"/>
                <a:gd name="T7" fmla="*/ 2147483647 h 104"/>
                <a:gd name="T8" fmla="*/ 0 w 104"/>
                <a:gd name="T9" fmla="*/ 2147483647 h 104"/>
                <a:gd name="T10" fmla="*/ 0 w 104"/>
                <a:gd name="T11" fmla="*/ 0 h 104"/>
                <a:gd name="T12" fmla="*/ 0 w 104"/>
                <a:gd name="T13" fmla="*/ 2147483647 h 104"/>
                <a:gd name="T14" fmla="*/ 0 60000 65536"/>
                <a:gd name="T15" fmla="*/ 0 60000 65536"/>
                <a:gd name="T16" fmla="*/ 0 60000 65536"/>
                <a:gd name="T17" fmla="*/ 0 60000 65536"/>
                <a:gd name="T18" fmla="*/ 0 60000 65536"/>
                <a:gd name="T19" fmla="*/ 0 60000 65536"/>
                <a:gd name="T20" fmla="*/ 0 60000 65536"/>
                <a:gd name="T21" fmla="*/ 0 w 104"/>
                <a:gd name="T22" fmla="*/ 0 h 104"/>
                <a:gd name="T23" fmla="*/ 104 w 104"/>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104">
                  <a:moveTo>
                    <a:pt x="104" y="52"/>
                  </a:moveTo>
                  <a:lnTo>
                    <a:pt x="0" y="104"/>
                  </a:lnTo>
                  <a:lnTo>
                    <a:pt x="10" y="79"/>
                  </a:lnTo>
                  <a:lnTo>
                    <a:pt x="14" y="52"/>
                  </a:lnTo>
                  <a:lnTo>
                    <a:pt x="10" y="25"/>
                  </a:lnTo>
                  <a:lnTo>
                    <a:pt x="0" y="0"/>
                  </a:lnTo>
                  <a:lnTo>
                    <a:pt x="104"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3" name="Rectangle 343"/>
            <p:cNvSpPr>
              <a:spLocks noChangeArrowheads="1"/>
            </p:cNvSpPr>
            <p:nvPr/>
          </p:nvSpPr>
          <p:spPr bwMode="auto">
            <a:xfrm flipH="1">
              <a:off x="5961062" y="3781425"/>
              <a:ext cx="77788"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300">
                  <a:solidFill>
                    <a:srgbClr val="000000"/>
                  </a:solidFill>
                  <a:latin typeface="Times New Roman" pitchFamily="18" charset="0"/>
                </a:rPr>
                <a:t>i</a:t>
              </a:r>
              <a:r>
                <a:rPr lang="en-GB" altLang="en-US" sz="1300" baseline="-25000">
                  <a:solidFill>
                    <a:srgbClr val="000000"/>
                  </a:solidFill>
                  <a:latin typeface="Times New Roman" pitchFamily="18" charset="0"/>
                </a:rPr>
                <a:t>i</a:t>
              </a:r>
              <a:endParaRPr lang="en-GB" altLang="en-US" sz="1600"/>
            </a:p>
          </p:txBody>
        </p:sp>
        <p:sp>
          <p:nvSpPr>
            <p:cNvPr id="30834" name="Rectangle 345"/>
            <p:cNvSpPr>
              <a:spLocks noChangeArrowheads="1"/>
            </p:cNvSpPr>
            <p:nvPr/>
          </p:nvSpPr>
          <p:spPr bwMode="auto">
            <a:xfrm flipH="1">
              <a:off x="5295899" y="2979738"/>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400">
                  <a:solidFill>
                    <a:srgbClr val="000000"/>
                  </a:solidFill>
                  <a:cs typeface="Arial" charset="0"/>
                </a:rPr>
                <a:t>R</a:t>
              </a:r>
              <a:r>
                <a:rPr lang="en-GB" altLang="en-US" sz="1400" baseline="-25000">
                  <a:solidFill>
                    <a:srgbClr val="000000"/>
                  </a:solidFill>
                  <a:cs typeface="Arial" charset="0"/>
                </a:rPr>
                <a:t>C</a:t>
              </a:r>
            </a:p>
          </p:txBody>
        </p:sp>
        <p:sp>
          <p:nvSpPr>
            <p:cNvPr id="30835" name="Rectangle 347"/>
            <p:cNvSpPr>
              <a:spLocks noChangeArrowheads="1"/>
            </p:cNvSpPr>
            <p:nvPr/>
          </p:nvSpPr>
          <p:spPr bwMode="auto">
            <a:xfrm flipH="1">
              <a:off x="5291136" y="4530725"/>
              <a:ext cx="209549"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400">
                  <a:solidFill>
                    <a:srgbClr val="000000"/>
                  </a:solidFill>
                  <a:cs typeface="Arial" charset="0"/>
                </a:rPr>
                <a:t>R</a:t>
              </a:r>
              <a:r>
                <a:rPr lang="en-GB" altLang="en-US" sz="1400" baseline="-25000">
                  <a:solidFill>
                    <a:srgbClr val="000000"/>
                  </a:solidFill>
                  <a:cs typeface="Arial" charset="0"/>
                </a:rPr>
                <a:t>E</a:t>
              </a:r>
              <a:endParaRPr lang="en-GB" altLang="en-US" sz="1400">
                <a:cs typeface="Arial" charset="0"/>
              </a:endParaRPr>
            </a:p>
          </p:txBody>
        </p:sp>
        <p:sp>
          <p:nvSpPr>
            <p:cNvPr id="30836" name="Rectangle 349"/>
            <p:cNvSpPr>
              <a:spLocks noChangeArrowheads="1"/>
            </p:cNvSpPr>
            <p:nvPr/>
          </p:nvSpPr>
          <p:spPr bwMode="auto">
            <a:xfrm flipH="1">
              <a:off x="5622925" y="4403725"/>
              <a:ext cx="179388" cy="452437"/>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0837" name="Line 350"/>
            <p:cNvSpPr>
              <a:spLocks noChangeShapeType="1"/>
            </p:cNvSpPr>
            <p:nvPr/>
          </p:nvSpPr>
          <p:spPr bwMode="auto">
            <a:xfrm flipH="1">
              <a:off x="5530850" y="3595688"/>
              <a:ext cx="1588" cy="358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38" name="Line 351"/>
            <p:cNvSpPr>
              <a:spLocks noChangeShapeType="1"/>
            </p:cNvSpPr>
            <p:nvPr/>
          </p:nvSpPr>
          <p:spPr bwMode="auto">
            <a:xfrm flipV="1">
              <a:off x="5532437" y="3595688"/>
              <a:ext cx="179388" cy="179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39" name="Line 352"/>
            <p:cNvSpPr>
              <a:spLocks noChangeShapeType="1"/>
            </p:cNvSpPr>
            <p:nvPr/>
          </p:nvSpPr>
          <p:spPr bwMode="auto">
            <a:xfrm>
              <a:off x="5532437" y="3775075"/>
              <a:ext cx="136525" cy="136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40" name="Freeform 353"/>
            <p:cNvSpPr>
              <a:spLocks/>
            </p:cNvSpPr>
            <p:nvPr/>
          </p:nvSpPr>
          <p:spPr bwMode="auto">
            <a:xfrm flipH="1">
              <a:off x="5626100" y="3868738"/>
              <a:ext cx="85725" cy="85725"/>
            </a:xfrm>
            <a:custGeom>
              <a:avLst/>
              <a:gdLst>
                <a:gd name="T0" fmla="*/ 0 w 110"/>
                <a:gd name="T1" fmla="*/ 0 h 110"/>
                <a:gd name="T2" fmla="*/ 0 w 110"/>
                <a:gd name="T3" fmla="*/ 0 h 110"/>
                <a:gd name="T4" fmla="*/ 0 w 110"/>
                <a:gd name="T5" fmla="*/ 0 h 110"/>
                <a:gd name="T6" fmla="*/ 0 w 110"/>
                <a:gd name="T7" fmla="*/ 0 h 110"/>
                <a:gd name="T8" fmla="*/ 0 w 110"/>
                <a:gd name="T9" fmla="*/ 0 h 110"/>
                <a:gd name="T10" fmla="*/ 0 w 110"/>
                <a:gd name="T11" fmla="*/ 0 h 110"/>
                <a:gd name="T12" fmla="*/ 0 w 110"/>
                <a:gd name="T13" fmla="*/ 0 h 110"/>
                <a:gd name="T14" fmla="*/ 0 60000 65536"/>
                <a:gd name="T15" fmla="*/ 0 60000 65536"/>
                <a:gd name="T16" fmla="*/ 0 60000 65536"/>
                <a:gd name="T17" fmla="*/ 0 60000 65536"/>
                <a:gd name="T18" fmla="*/ 0 60000 65536"/>
                <a:gd name="T19" fmla="*/ 0 60000 65536"/>
                <a:gd name="T20" fmla="*/ 0 60000 65536"/>
                <a:gd name="T21" fmla="*/ 0 w 110"/>
                <a:gd name="T22" fmla="*/ 0 h 110"/>
                <a:gd name="T23" fmla="*/ 110 w 110"/>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110">
                  <a:moveTo>
                    <a:pt x="0" y="110"/>
                  </a:moveTo>
                  <a:lnTo>
                    <a:pt x="110" y="73"/>
                  </a:lnTo>
                  <a:lnTo>
                    <a:pt x="87" y="62"/>
                  </a:lnTo>
                  <a:lnTo>
                    <a:pt x="66" y="45"/>
                  </a:lnTo>
                  <a:lnTo>
                    <a:pt x="48" y="25"/>
                  </a:lnTo>
                  <a:lnTo>
                    <a:pt x="37" y="0"/>
                  </a:lnTo>
                  <a:lnTo>
                    <a:pt x="0"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1" name="Rectangle 354"/>
            <p:cNvSpPr>
              <a:spLocks noChangeArrowheads="1"/>
            </p:cNvSpPr>
            <p:nvPr/>
          </p:nvSpPr>
          <p:spPr bwMode="auto">
            <a:xfrm flipH="1">
              <a:off x="5622925" y="2830513"/>
              <a:ext cx="179388" cy="449262"/>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0842" name="Line 355"/>
            <p:cNvSpPr>
              <a:spLocks noChangeShapeType="1"/>
            </p:cNvSpPr>
            <p:nvPr/>
          </p:nvSpPr>
          <p:spPr bwMode="auto">
            <a:xfrm flipH="1" flipV="1">
              <a:off x="5710237" y="3279775"/>
              <a:ext cx="1588" cy="3159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43" name="Line 356"/>
            <p:cNvSpPr>
              <a:spLocks noChangeShapeType="1"/>
            </p:cNvSpPr>
            <p:nvPr/>
          </p:nvSpPr>
          <p:spPr bwMode="auto">
            <a:xfrm flipH="1" flipV="1">
              <a:off x="5710237" y="3532188"/>
              <a:ext cx="1588" cy="269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44" name="Freeform 357"/>
            <p:cNvSpPr>
              <a:spLocks/>
            </p:cNvSpPr>
            <p:nvPr/>
          </p:nvSpPr>
          <p:spPr bwMode="auto">
            <a:xfrm>
              <a:off x="7437437" y="3640138"/>
              <a:ext cx="82550" cy="82550"/>
            </a:xfrm>
            <a:custGeom>
              <a:avLst/>
              <a:gdLst>
                <a:gd name="T0" fmla="*/ 2147483647 w 104"/>
                <a:gd name="T1" fmla="*/ 0 h 103"/>
                <a:gd name="T2" fmla="*/ 2147483647 w 104"/>
                <a:gd name="T3" fmla="*/ 2147483647 h 103"/>
                <a:gd name="T4" fmla="*/ 2147483647 w 104"/>
                <a:gd name="T5" fmla="*/ 2147483647 h 103"/>
                <a:gd name="T6" fmla="*/ 2147483647 w 104"/>
                <a:gd name="T7" fmla="*/ 2147483647 h 103"/>
                <a:gd name="T8" fmla="*/ 2147483647 w 104"/>
                <a:gd name="T9" fmla="*/ 2147483647 h 103"/>
                <a:gd name="T10" fmla="*/ 0 w 104"/>
                <a:gd name="T11" fmla="*/ 2147483647 h 103"/>
                <a:gd name="T12" fmla="*/ 2147483647 w 104"/>
                <a:gd name="T13" fmla="*/ 0 h 103"/>
                <a:gd name="T14" fmla="*/ 0 60000 65536"/>
                <a:gd name="T15" fmla="*/ 0 60000 65536"/>
                <a:gd name="T16" fmla="*/ 0 60000 65536"/>
                <a:gd name="T17" fmla="*/ 0 60000 65536"/>
                <a:gd name="T18" fmla="*/ 0 60000 65536"/>
                <a:gd name="T19" fmla="*/ 0 60000 65536"/>
                <a:gd name="T20" fmla="*/ 0 60000 65536"/>
                <a:gd name="T21" fmla="*/ 0 w 104"/>
                <a:gd name="T22" fmla="*/ 0 h 103"/>
                <a:gd name="T23" fmla="*/ 104 w 104"/>
                <a:gd name="T24" fmla="*/ 103 h 1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103">
                  <a:moveTo>
                    <a:pt x="52" y="0"/>
                  </a:moveTo>
                  <a:lnTo>
                    <a:pt x="104" y="103"/>
                  </a:lnTo>
                  <a:lnTo>
                    <a:pt x="79" y="96"/>
                  </a:lnTo>
                  <a:lnTo>
                    <a:pt x="52" y="92"/>
                  </a:lnTo>
                  <a:lnTo>
                    <a:pt x="25" y="96"/>
                  </a:lnTo>
                  <a:lnTo>
                    <a:pt x="0" y="103"/>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5" name="Freeform 358"/>
            <p:cNvSpPr>
              <a:spLocks/>
            </p:cNvSpPr>
            <p:nvPr/>
          </p:nvSpPr>
          <p:spPr bwMode="auto">
            <a:xfrm flipH="1">
              <a:off x="5684837" y="3381375"/>
              <a:ext cx="55563" cy="50800"/>
            </a:xfrm>
            <a:custGeom>
              <a:avLst/>
              <a:gdLst>
                <a:gd name="T0" fmla="*/ 0 w 69"/>
                <a:gd name="T1" fmla="*/ 0 h 65"/>
                <a:gd name="T2" fmla="*/ 2147483647 w 69"/>
                <a:gd name="T3" fmla="*/ 0 h 65"/>
                <a:gd name="T4" fmla="*/ 2147483647 w 69"/>
                <a:gd name="T5" fmla="*/ 0 h 65"/>
                <a:gd name="T6" fmla="*/ 2147483647 w 69"/>
                <a:gd name="T7" fmla="*/ 0 h 65"/>
                <a:gd name="T8" fmla="*/ 2147483647 w 69"/>
                <a:gd name="T9" fmla="*/ 0 h 65"/>
                <a:gd name="T10" fmla="*/ 2147483647 w 69"/>
                <a:gd name="T11" fmla="*/ 0 h 65"/>
                <a:gd name="T12" fmla="*/ 2147483647 w 69"/>
                <a:gd name="T13" fmla="*/ 0 h 65"/>
                <a:gd name="T14" fmla="*/ 2147483647 w 69"/>
                <a:gd name="T15" fmla="*/ 0 h 65"/>
                <a:gd name="T16" fmla="*/ 2147483647 w 69"/>
                <a:gd name="T17" fmla="*/ 0 h 65"/>
                <a:gd name="T18" fmla="*/ 2147483647 w 69"/>
                <a:gd name="T19" fmla="*/ 0 h 65"/>
                <a:gd name="T20" fmla="*/ 2147483647 w 69"/>
                <a:gd name="T21" fmla="*/ 0 h 65"/>
                <a:gd name="T22" fmla="*/ 2147483647 w 69"/>
                <a:gd name="T23" fmla="*/ 0 h 65"/>
                <a:gd name="T24" fmla="*/ 2147483647 w 69"/>
                <a:gd name="T25" fmla="*/ 0 h 65"/>
                <a:gd name="T26" fmla="*/ 2147483647 w 69"/>
                <a:gd name="T27" fmla="*/ 0 h 65"/>
                <a:gd name="T28" fmla="*/ 0 w 69"/>
                <a:gd name="T29" fmla="*/ 0 h 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
                <a:gd name="T46" fmla="*/ 0 h 65"/>
                <a:gd name="T47" fmla="*/ 69 w 69"/>
                <a:gd name="T48" fmla="*/ 65 h 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 h="65">
                  <a:moveTo>
                    <a:pt x="0" y="33"/>
                  </a:moveTo>
                  <a:lnTo>
                    <a:pt x="4" y="18"/>
                  </a:lnTo>
                  <a:lnTo>
                    <a:pt x="13" y="6"/>
                  </a:lnTo>
                  <a:lnTo>
                    <a:pt x="27" y="0"/>
                  </a:lnTo>
                  <a:lnTo>
                    <a:pt x="42" y="0"/>
                  </a:lnTo>
                  <a:lnTo>
                    <a:pt x="55" y="6"/>
                  </a:lnTo>
                  <a:lnTo>
                    <a:pt x="65" y="18"/>
                  </a:lnTo>
                  <a:lnTo>
                    <a:pt x="69" y="33"/>
                  </a:lnTo>
                  <a:lnTo>
                    <a:pt x="65" y="48"/>
                  </a:lnTo>
                  <a:lnTo>
                    <a:pt x="55" y="60"/>
                  </a:lnTo>
                  <a:lnTo>
                    <a:pt x="42" y="65"/>
                  </a:lnTo>
                  <a:lnTo>
                    <a:pt x="27" y="65"/>
                  </a:lnTo>
                  <a:lnTo>
                    <a:pt x="13" y="60"/>
                  </a:lnTo>
                  <a:lnTo>
                    <a:pt x="4" y="48"/>
                  </a:lnTo>
                  <a:lnTo>
                    <a:pt x="0" y="33"/>
                  </a:lnTo>
                  <a:close/>
                </a:path>
              </a:pathLst>
            </a:custGeom>
            <a:solidFill>
              <a:srgbClr val="000000"/>
            </a:solidFill>
            <a:ln w="9525">
              <a:solidFill>
                <a:srgbClr val="000000"/>
              </a:solidFill>
              <a:prstDash val="solid"/>
              <a:round/>
              <a:headEnd/>
              <a:tailEnd/>
            </a:ln>
          </p:spPr>
          <p:txBody>
            <a:bodyPr/>
            <a:lstStyle/>
            <a:p>
              <a:endParaRPr lang="en-US"/>
            </a:p>
          </p:txBody>
        </p:sp>
        <p:sp>
          <p:nvSpPr>
            <p:cNvPr id="30846" name="Rectangle 359"/>
            <p:cNvSpPr>
              <a:spLocks noChangeArrowheads="1"/>
            </p:cNvSpPr>
            <p:nvPr/>
          </p:nvSpPr>
          <p:spPr bwMode="auto">
            <a:xfrm flipH="1">
              <a:off x="7612062" y="3500438"/>
              <a:ext cx="1095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400">
                  <a:solidFill>
                    <a:srgbClr val="000000"/>
                  </a:solidFill>
                  <a:cs typeface="Arial" charset="0"/>
                </a:rPr>
                <a:t>i</a:t>
              </a:r>
              <a:r>
                <a:rPr lang="en-GB" altLang="en-US" sz="1400" baseline="-25000">
                  <a:solidFill>
                    <a:srgbClr val="000000"/>
                  </a:solidFill>
                  <a:cs typeface="Arial" charset="0"/>
                </a:rPr>
                <a:t>o</a:t>
              </a:r>
              <a:endParaRPr lang="en-GB" altLang="en-US" sz="1400">
                <a:cs typeface="Arial" charset="0"/>
              </a:endParaRPr>
            </a:p>
          </p:txBody>
        </p:sp>
        <p:sp>
          <p:nvSpPr>
            <p:cNvPr id="30847" name="Rectangle 361"/>
            <p:cNvSpPr>
              <a:spLocks noChangeArrowheads="1"/>
            </p:cNvSpPr>
            <p:nvPr/>
          </p:nvSpPr>
          <p:spPr bwMode="auto">
            <a:xfrm flipH="1">
              <a:off x="4500563" y="2830513"/>
              <a:ext cx="179388" cy="449262"/>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nvGrpSpPr>
            <p:cNvPr id="30848" name="Group 487"/>
            <p:cNvGrpSpPr>
              <a:grpSpLocks/>
            </p:cNvGrpSpPr>
            <p:nvPr/>
          </p:nvGrpSpPr>
          <p:grpSpPr bwMode="auto">
            <a:xfrm>
              <a:off x="5732462" y="3308350"/>
              <a:ext cx="1744663" cy="215900"/>
              <a:chOff x="1315" y="1347"/>
              <a:chExt cx="1099" cy="136"/>
            </a:xfrm>
          </p:grpSpPr>
          <p:sp>
            <p:nvSpPr>
              <p:cNvPr id="30869" name="Line 331"/>
              <p:cNvSpPr>
                <a:spLocks noChangeShapeType="1"/>
              </p:cNvSpPr>
              <p:nvPr/>
            </p:nvSpPr>
            <p:spPr bwMode="auto">
              <a:xfrm flipH="1" flipV="1">
                <a:off x="1643" y="1347"/>
                <a:ext cx="1" cy="1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70" name="Line 332"/>
              <p:cNvSpPr>
                <a:spLocks noChangeShapeType="1"/>
              </p:cNvSpPr>
              <p:nvPr/>
            </p:nvSpPr>
            <p:spPr bwMode="auto">
              <a:xfrm flipH="1" flipV="1">
                <a:off x="1598" y="1347"/>
                <a:ext cx="1" cy="1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71" name="Line 362"/>
              <p:cNvSpPr>
                <a:spLocks noChangeShapeType="1"/>
              </p:cNvSpPr>
              <p:nvPr/>
            </p:nvSpPr>
            <p:spPr bwMode="auto">
              <a:xfrm flipH="1" flipV="1">
                <a:off x="1646" y="1416"/>
                <a:ext cx="76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72" name="Line 363"/>
              <p:cNvSpPr>
                <a:spLocks noChangeShapeType="1"/>
              </p:cNvSpPr>
              <p:nvPr/>
            </p:nvSpPr>
            <p:spPr bwMode="auto">
              <a:xfrm flipH="1">
                <a:off x="1315" y="1415"/>
                <a:ext cx="28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849" name="Line 366"/>
            <p:cNvSpPr>
              <a:spLocks noChangeShapeType="1"/>
            </p:cNvSpPr>
            <p:nvPr/>
          </p:nvSpPr>
          <p:spPr bwMode="auto">
            <a:xfrm flipH="1">
              <a:off x="4597401" y="3775075"/>
              <a:ext cx="935038"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50" name="Line 367"/>
            <p:cNvSpPr>
              <a:spLocks noChangeShapeType="1"/>
            </p:cNvSpPr>
            <p:nvPr/>
          </p:nvSpPr>
          <p:spPr bwMode="auto">
            <a:xfrm flipH="1" flipV="1">
              <a:off x="4587876" y="2695575"/>
              <a:ext cx="1588" cy="134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51" name="Line 368"/>
            <p:cNvSpPr>
              <a:spLocks noChangeShapeType="1"/>
            </p:cNvSpPr>
            <p:nvPr/>
          </p:nvSpPr>
          <p:spPr bwMode="auto">
            <a:xfrm flipH="1">
              <a:off x="4587876" y="3279775"/>
              <a:ext cx="1588" cy="11239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52" name="Rectangle 369"/>
            <p:cNvSpPr>
              <a:spLocks noChangeArrowheads="1"/>
            </p:cNvSpPr>
            <p:nvPr/>
          </p:nvSpPr>
          <p:spPr bwMode="auto">
            <a:xfrm flipH="1">
              <a:off x="4500563" y="4403725"/>
              <a:ext cx="179388" cy="452437"/>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0853" name="Freeform 370"/>
            <p:cNvSpPr>
              <a:spLocks/>
            </p:cNvSpPr>
            <p:nvPr/>
          </p:nvSpPr>
          <p:spPr bwMode="auto">
            <a:xfrm flipH="1">
              <a:off x="4560888" y="3929063"/>
              <a:ext cx="53975" cy="52387"/>
            </a:xfrm>
            <a:custGeom>
              <a:avLst/>
              <a:gdLst>
                <a:gd name="T0" fmla="*/ 0 w 67"/>
                <a:gd name="T1" fmla="*/ 2147483647 h 65"/>
                <a:gd name="T2" fmla="*/ 2147483647 w 67"/>
                <a:gd name="T3" fmla="*/ 2147483647 h 65"/>
                <a:gd name="T4" fmla="*/ 2147483647 w 67"/>
                <a:gd name="T5" fmla="*/ 2147483647 h 65"/>
                <a:gd name="T6" fmla="*/ 2147483647 w 67"/>
                <a:gd name="T7" fmla="*/ 0 h 65"/>
                <a:gd name="T8" fmla="*/ 2147483647 w 67"/>
                <a:gd name="T9" fmla="*/ 0 h 65"/>
                <a:gd name="T10" fmla="*/ 2147483647 w 67"/>
                <a:gd name="T11" fmla="*/ 2147483647 h 65"/>
                <a:gd name="T12" fmla="*/ 2147483647 w 67"/>
                <a:gd name="T13" fmla="*/ 2147483647 h 65"/>
                <a:gd name="T14" fmla="*/ 2147483647 w 67"/>
                <a:gd name="T15" fmla="*/ 2147483647 h 65"/>
                <a:gd name="T16" fmla="*/ 2147483647 w 67"/>
                <a:gd name="T17" fmla="*/ 2147483647 h 65"/>
                <a:gd name="T18" fmla="*/ 2147483647 w 67"/>
                <a:gd name="T19" fmla="*/ 2147483647 h 65"/>
                <a:gd name="T20" fmla="*/ 2147483647 w 67"/>
                <a:gd name="T21" fmla="*/ 2147483647 h 65"/>
                <a:gd name="T22" fmla="*/ 2147483647 w 67"/>
                <a:gd name="T23" fmla="*/ 2147483647 h 65"/>
                <a:gd name="T24" fmla="*/ 2147483647 w 67"/>
                <a:gd name="T25" fmla="*/ 2147483647 h 65"/>
                <a:gd name="T26" fmla="*/ 2147483647 w 67"/>
                <a:gd name="T27" fmla="*/ 2147483647 h 65"/>
                <a:gd name="T28" fmla="*/ 0 w 67"/>
                <a:gd name="T29" fmla="*/ 2147483647 h 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
                <a:gd name="T46" fmla="*/ 0 h 65"/>
                <a:gd name="T47" fmla="*/ 67 w 67"/>
                <a:gd name="T48" fmla="*/ 65 h 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 h="65">
                  <a:moveTo>
                    <a:pt x="0" y="33"/>
                  </a:moveTo>
                  <a:lnTo>
                    <a:pt x="2" y="17"/>
                  </a:lnTo>
                  <a:lnTo>
                    <a:pt x="11" y="6"/>
                  </a:lnTo>
                  <a:lnTo>
                    <a:pt x="25" y="0"/>
                  </a:lnTo>
                  <a:lnTo>
                    <a:pt x="40" y="0"/>
                  </a:lnTo>
                  <a:lnTo>
                    <a:pt x="53" y="6"/>
                  </a:lnTo>
                  <a:lnTo>
                    <a:pt x="63" y="17"/>
                  </a:lnTo>
                  <a:lnTo>
                    <a:pt x="67" y="33"/>
                  </a:lnTo>
                  <a:lnTo>
                    <a:pt x="63" y="48"/>
                  </a:lnTo>
                  <a:lnTo>
                    <a:pt x="53" y="60"/>
                  </a:lnTo>
                  <a:lnTo>
                    <a:pt x="40" y="65"/>
                  </a:lnTo>
                  <a:lnTo>
                    <a:pt x="25" y="65"/>
                  </a:lnTo>
                  <a:lnTo>
                    <a:pt x="11" y="60"/>
                  </a:lnTo>
                  <a:lnTo>
                    <a:pt x="2" y="48"/>
                  </a:lnTo>
                  <a:lnTo>
                    <a:pt x="0" y="33"/>
                  </a:lnTo>
                  <a:close/>
                </a:path>
              </a:pathLst>
            </a:custGeom>
            <a:solidFill>
              <a:srgbClr val="000000"/>
            </a:solidFill>
            <a:ln w="9525">
              <a:solidFill>
                <a:srgbClr val="000000"/>
              </a:solidFill>
              <a:prstDash val="solid"/>
              <a:round/>
              <a:headEnd/>
              <a:tailEnd/>
            </a:ln>
          </p:spPr>
          <p:txBody>
            <a:bodyPr/>
            <a:lstStyle/>
            <a:p>
              <a:endParaRPr lang="en-US"/>
            </a:p>
          </p:txBody>
        </p:sp>
        <p:sp>
          <p:nvSpPr>
            <p:cNvPr id="30854" name="Freeform 371"/>
            <p:cNvSpPr>
              <a:spLocks/>
            </p:cNvSpPr>
            <p:nvPr/>
          </p:nvSpPr>
          <p:spPr bwMode="auto">
            <a:xfrm flipH="1">
              <a:off x="4560888" y="3749675"/>
              <a:ext cx="53975" cy="50800"/>
            </a:xfrm>
            <a:custGeom>
              <a:avLst/>
              <a:gdLst>
                <a:gd name="T0" fmla="*/ 0 w 67"/>
                <a:gd name="T1" fmla="*/ 0 h 65"/>
                <a:gd name="T2" fmla="*/ 2147483647 w 67"/>
                <a:gd name="T3" fmla="*/ 0 h 65"/>
                <a:gd name="T4" fmla="*/ 2147483647 w 67"/>
                <a:gd name="T5" fmla="*/ 0 h 65"/>
                <a:gd name="T6" fmla="*/ 2147483647 w 67"/>
                <a:gd name="T7" fmla="*/ 0 h 65"/>
                <a:gd name="T8" fmla="*/ 2147483647 w 67"/>
                <a:gd name="T9" fmla="*/ 0 h 65"/>
                <a:gd name="T10" fmla="*/ 2147483647 w 67"/>
                <a:gd name="T11" fmla="*/ 0 h 65"/>
                <a:gd name="T12" fmla="*/ 2147483647 w 67"/>
                <a:gd name="T13" fmla="*/ 0 h 65"/>
                <a:gd name="T14" fmla="*/ 2147483647 w 67"/>
                <a:gd name="T15" fmla="*/ 0 h 65"/>
                <a:gd name="T16" fmla="*/ 2147483647 w 67"/>
                <a:gd name="T17" fmla="*/ 0 h 65"/>
                <a:gd name="T18" fmla="*/ 2147483647 w 67"/>
                <a:gd name="T19" fmla="*/ 0 h 65"/>
                <a:gd name="T20" fmla="*/ 2147483647 w 67"/>
                <a:gd name="T21" fmla="*/ 0 h 65"/>
                <a:gd name="T22" fmla="*/ 2147483647 w 67"/>
                <a:gd name="T23" fmla="*/ 0 h 65"/>
                <a:gd name="T24" fmla="*/ 2147483647 w 67"/>
                <a:gd name="T25" fmla="*/ 0 h 65"/>
                <a:gd name="T26" fmla="*/ 2147483647 w 67"/>
                <a:gd name="T27" fmla="*/ 0 h 65"/>
                <a:gd name="T28" fmla="*/ 0 w 67"/>
                <a:gd name="T29" fmla="*/ 0 h 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
                <a:gd name="T46" fmla="*/ 0 h 65"/>
                <a:gd name="T47" fmla="*/ 67 w 67"/>
                <a:gd name="T48" fmla="*/ 65 h 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 h="65">
                  <a:moveTo>
                    <a:pt x="0" y="32"/>
                  </a:moveTo>
                  <a:lnTo>
                    <a:pt x="2" y="17"/>
                  </a:lnTo>
                  <a:lnTo>
                    <a:pt x="11" y="5"/>
                  </a:lnTo>
                  <a:lnTo>
                    <a:pt x="25" y="0"/>
                  </a:lnTo>
                  <a:lnTo>
                    <a:pt x="40" y="0"/>
                  </a:lnTo>
                  <a:lnTo>
                    <a:pt x="53" y="5"/>
                  </a:lnTo>
                  <a:lnTo>
                    <a:pt x="63" y="17"/>
                  </a:lnTo>
                  <a:lnTo>
                    <a:pt x="67" y="32"/>
                  </a:lnTo>
                  <a:lnTo>
                    <a:pt x="63" y="48"/>
                  </a:lnTo>
                  <a:lnTo>
                    <a:pt x="53" y="59"/>
                  </a:lnTo>
                  <a:lnTo>
                    <a:pt x="40" y="65"/>
                  </a:lnTo>
                  <a:lnTo>
                    <a:pt x="25" y="65"/>
                  </a:lnTo>
                  <a:lnTo>
                    <a:pt x="11" y="59"/>
                  </a:lnTo>
                  <a:lnTo>
                    <a:pt x="2" y="48"/>
                  </a:lnTo>
                  <a:lnTo>
                    <a:pt x="0" y="32"/>
                  </a:lnTo>
                  <a:close/>
                </a:path>
              </a:pathLst>
            </a:custGeom>
            <a:solidFill>
              <a:srgbClr val="000000"/>
            </a:solidFill>
            <a:ln w="9525">
              <a:solidFill>
                <a:srgbClr val="000000"/>
              </a:solidFill>
              <a:prstDash val="solid"/>
              <a:round/>
              <a:headEnd/>
              <a:tailEnd/>
            </a:ln>
          </p:spPr>
          <p:txBody>
            <a:bodyPr/>
            <a:lstStyle/>
            <a:p>
              <a:endParaRPr lang="en-US"/>
            </a:p>
          </p:txBody>
        </p:sp>
        <p:sp>
          <p:nvSpPr>
            <p:cNvPr id="30855" name="Line 372"/>
            <p:cNvSpPr>
              <a:spLocks noChangeShapeType="1"/>
            </p:cNvSpPr>
            <p:nvPr/>
          </p:nvSpPr>
          <p:spPr bwMode="auto">
            <a:xfrm flipH="1">
              <a:off x="4587876" y="4856163"/>
              <a:ext cx="1588" cy="358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56" name="Line 373"/>
            <p:cNvSpPr>
              <a:spLocks noChangeShapeType="1"/>
            </p:cNvSpPr>
            <p:nvPr/>
          </p:nvSpPr>
          <p:spPr bwMode="auto">
            <a:xfrm flipH="1">
              <a:off x="4111626" y="4586288"/>
              <a:ext cx="214313"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57" name="Line 374"/>
            <p:cNvSpPr>
              <a:spLocks noChangeShapeType="1"/>
            </p:cNvSpPr>
            <p:nvPr/>
          </p:nvSpPr>
          <p:spPr bwMode="auto">
            <a:xfrm flipH="1">
              <a:off x="4111626" y="4657725"/>
              <a:ext cx="214313"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58" name="Line 375"/>
            <p:cNvSpPr>
              <a:spLocks noChangeShapeType="1"/>
            </p:cNvSpPr>
            <p:nvPr/>
          </p:nvSpPr>
          <p:spPr bwMode="auto">
            <a:xfrm flipH="1" flipV="1">
              <a:off x="4217988" y="3954463"/>
              <a:ext cx="1588" cy="631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59" name="Line 376"/>
            <p:cNvSpPr>
              <a:spLocks noChangeShapeType="1"/>
            </p:cNvSpPr>
            <p:nvPr/>
          </p:nvSpPr>
          <p:spPr bwMode="auto">
            <a:xfrm>
              <a:off x="4219576" y="3954463"/>
              <a:ext cx="377825"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60" name="Line 377"/>
            <p:cNvSpPr>
              <a:spLocks noChangeShapeType="1"/>
            </p:cNvSpPr>
            <p:nvPr/>
          </p:nvSpPr>
          <p:spPr bwMode="auto">
            <a:xfrm flipH="1">
              <a:off x="4217988" y="4657725"/>
              <a:ext cx="1588" cy="557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61" name="Rectangle 378"/>
            <p:cNvSpPr>
              <a:spLocks noChangeArrowheads="1"/>
            </p:cNvSpPr>
            <p:nvPr/>
          </p:nvSpPr>
          <p:spPr bwMode="auto">
            <a:xfrm flipH="1">
              <a:off x="4775200" y="4530725"/>
              <a:ext cx="1968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400">
                  <a:solidFill>
                    <a:srgbClr val="000000"/>
                  </a:solidFill>
                  <a:cs typeface="Arial" charset="0"/>
                </a:rPr>
                <a:t>R</a:t>
              </a:r>
              <a:r>
                <a:rPr lang="en-GB" altLang="en-US" sz="1400" baseline="-25000">
                  <a:solidFill>
                    <a:srgbClr val="000000"/>
                  </a:solidFill>
                  <a:cs typeface="Arial" charset="0"/>
                </a:rPr>
                <a:t>2</a:t>
              </a:r>
              <a:endParaRPr lang="en-GB" altLang="en-US" sz="1400">
                <a:cs typeface="Arial" charset="0"/>
              </a:endParaRPr>
            </a:p>
          </p:txBody>
        </p:sp>
        <p:sp>
          <p:nvSpPr>
            <p:cNvPr id="30862" name="Line 385"/>
            <p:cNvSpPr>
              <a:spLocks noChangeShapeType="1"/>
            </p:cNvSpPr>
            <p:nvPr/>
          </p:nvSpPr>
          <p:spPr bwMode="auto">
            <a:xfrm flipH="1" flipV="1">
              <a:off x="7732712" y="3913188"/>
              <a:ext cx="14288" cy="8318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63" name="Rectangle 387"/>
            <p:cNvSpPr>
              <a:spLocks noChangeArrowheads="1"/>
            </p:cNvSpPr>
            <p:nvPr/>
          </p:nvSpPr>
          <p:spPr bwMode="auto">
            <a:xfrm flipH="1">
              <a:off x="7858125" y="4210049"/>
              <a:ext cx="1571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400">
                  <a:solidFill>
                    <a:srgbClr val="000000"/>
                  </a:solidFill>
                  <a:cs typeface="Arial" charset="0"/>
                </a:rPr>
                <a:t>v</a:t>
              </a:r>
              <a:r>
                <a:rPr lang="en-GB" altLang="en-US" sz="1400" baseline="-25000">
                  <a:solidFill>
                    <a:srgbClr val="000000"/>
                  </a:solidFill>
                  <a:cs typeface="Arial" charset="0"/>
                </a:rPr>
                <a:t>o</a:t>
              </a:r>
              <a:endParaRPr lang="en-GB" altLang="en-US" sz="1400">
                <a:cs typeface="Arial" charset="0"/>
              </a:endParaRPr>
            </a:p>
          </p:txBody>
        </p:sp>
        <p:sp>
          <p:nvSpPr>
            <p:cNvPr id="30864" name="Rectangle 389"/>
            <p:cNvSpPr>
              <a:spLocks noChangeArrowheads="1"/>
            </p:cNvSpPr>
            <p:nvPr/>
          </p:nvSpPr>
          <p:spPr bwMode="auto">
            <a:xfrm flipH="1">
              <a:off x="4759325" y="2978150"/>
              <a:ext cx="1968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400">
                  <a:solidFill>
                    <a:srgbClr val="000000"/>
                  </a:solidFill>
                  <a:cs typeface="Arial" charset="0"/>
                </a:rPr>
                <a:t>R</a:t>
              </a:r>
              <a:r>
                <a:rPr lang="en-GB" altLang="en-US" sz="1400" baseline="-25000">
                  <a:solidFill>
                    <a:srgbClr val="000000"/>
                  </a:solidFill>
                  <a:cs typeface="Arial" charset="0"/>
                </a:rPr>
                <a:t>1</a:t>
              </a:r>
              <a:endParaRPr lang="en-GB" altLang="en-US" sz="1400">
                <a:cs typeface="Arial" charset="0"/>
              </a:endParaRPr>
            </a:p>
          </p:txBody>
        </p:sp>
        <p:sp>
          <p:nvSpPr>
            <p:cNvPr id="30865" name="Line 505"/>
            <p:cNvSpPr>
              <a:spLocks noChangeShapeType="1"/>
            </p:cNvSpPr>
            <p:nvPr/>
          </p:nvSpPr>
          <p:spPr bwMode="auto">
            <a:xfrm flipV="1">
              <a:off x="6861175" y="4811713"/>
              <a:ext cx="0" cy="2524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66" name="Rectangle 354"/>
            <p:cNvSpPr>
              <a:spLocks noChangeArrowheads="1"/>
            </p:cNvSpPr>
            <p:nvPr/>
          </p:nvSpPr>
          <p:spPr bwMode="auto">
            <a:xfrm flipH="1">
              <a:off x="7394575" y="4083050"/>
              <a:ext cx="179388" cy="449262"/>
            </a:xfrm>
            <a:prstGeom prst="rect">
              <a:avLst/>
            </a:prstGeom>
            <a:solidFill>
              <a:schemeClr val="bg1"/>
            </a:solidFill>
            <a:ln w="9525">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0867" name="Rectangle 345"/>
            <p:cNvSpPr>
              <a:spLocks noChangeArrowheads="1"/>
            </p:cNvSpPr>
            <p:nvPr/>
          </p:nvSpPr>
          <p:spPr bwMode="auto">
            <a:xfrm flipH="1">
              <a:off x="7101277" y="4226419"/>
              <a:ext cx="197170" cy="21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400">
                  <a:solidFill>
                    <a:srgbClr val="000000"/>
                  </a:solidFill>
                  <a:cs typeface="Arial" charset="0"/>
                </a:rPr>
                <a:t>R</a:t>
              </a:r>
              <a:r>
                <a:rPr lang="en-GB" altLang="en-US" sz="1400" baseline="-25000">
                  <a:solidFill>
                    <a:srgbClr val="000000"/>
                  </a:solidFill>
                  <a:cs typeface="Arial" charset="0"/>
                </a:rPr>
                <a:t>L</a:t>
              </a:r>
            </a:p>
          </p:txBody>
        </p:sp>
        <p:sp>
          <p:nvSpPr>
            <p:cNvPr id="30868" name="Rectangle 347"/>
            <p:cNvSpPr>
              <a:spLocks noChangeArrowheads="1"/>
            </p:cNvSpPr>
            <p:nvPr/>
          </p:nvSpPr>
          <p:spPr bwMode="auto">
            <a:xfrm flipH="1">
              <a:off x="3823083" y="4506303"/>
              <a:ext cx="266869" cy="2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400">
                  <a:solidFill>
                    <a:srgbClr val="000000"/>
                  </a:solidFill>
                  <a:cs typeface="Arial" charset="0"/>
                </a:rPr>
                <a:t>C</a:t>
              </a:r>
              <a:r>
                <a:rPr lang="en-GB" altLang="en-US" sz="1400" baseline="-25000">
                  <a:solidFill>
                    <a:srgbClr val="000000"/>
                  </a:solidFill>
                  <a:cs typeface="Arial" charset="0"/>
                </a:rPr>
                <a:t>B</a:t>
              </a:r>
              <a:endParaRPr lang="en-GB" altLang="en-US" sz="1400">
                <a:cs typeface="Arial" charset="0"/>
              </a:endParaRPr>
            </a:p>
          </p:txBody>
        </p:sp>
      </p:grpSp>
      <p:sp>
        <p:nvSpPr>
          <p:cNvPr id="30730" name="Text Box 287"/>
          <p:cNvSpPr txBox="1">
            <a:spLocks noChangeArrowheads="1"/>
          </p:cNvSpPr>
          <p:nvPr/>
        </p:nvSpPr>
        <p:spPr bwMode="auto">
          <a:xfrm flipH="1">
            <a:off x="617538" y="5500688"/>
            <a:ext cx="8151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Note that R</a:t>
            </a:r>
            <a:r>
              <a:rPr lang="en-GB" altLang="en-US" sz="1600" baseline="-25000"/>
              <a:t>1</a:t>
            </a:r>
            <a:r>
              <a:rPr lang="en-GB" altLang="en-US" sz="1600"/>
              <a:t> and R</a:t>
            </a:r>
            <a:r>
              <a:rPr lang="en-GB" altLang="en-US" sz="1600" baseline="-25000"/>
              <a:t>2</a:t>
            </a:r>
            <a:r>
              <a:rPr lang="en-GB" altLang="en-US" sz="1600"/>
              <a:t> are shorted to ground by the capacitor C and so do not appear in the ac equivalent circuit</a:t>
            </a:r>
          </a:p>
        </p:txBody>
      </p:sp>
      <p:sp>
        <p:nvSpPr>
          <p:cNvPr id="30731" name="Text Box 287"/>
          <p:cNvSpPr txBox="1">
            <a:spLocks noChangeArrowheads="1"/>
          </p:cNvSpPr>
          <p:nvPr/>
        </p:nvSpPr>
        <p:spPr bwMode="auto">
          <a:xfrm flipH="1">
            <a:off x="5111750" y="4964113"/>
            <a:ext cx="20891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ac Equivalent circuit</a:t>
            </a:r>
          </a:p>
        </p:txBody>
      </p:sp>
      <p:grpSp>
        <p:nvGrpSpPr>
          <p:cNvPr id="30732" name="Group 168"/>
          <p:cNvGrpSpPr>
            <a:grpSpLocks/>
          </p:cNvGrpSpPr>
          <p:nvPr/>
        </p:nvGrpSpPr>
        <p:grpSpPr bwMode="auto">
          <a:xfrm>
            <a:off x="3859213" y="2568575"/>
            <a:ext cx="5164137" cy="2051050"/>
            <a:chOff x="3994072" y="2567794"/>
            <a:chExt cx="5164916" cy="2051808"/>
          </a:xfrm>
        </p:grpSpPr>
        <p:sp>
          <p:nvSpPr>
            <p:cNvPr id="30733" name="Line 171"/>
            <p:cNvSpPr>
              <a:spLocks noChangeShapeType="1"/>
            </p:cNvSpPr>
            <p:nvPr/>
          </p:nvSpPr>
          <p:spPr bwMode="auto">
            <a:xfrm flipH="1">
              <a:off x="4726293" y="3393183"/>
              <a:ext cx="8842" cy="9506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4" name="Freeform 133"/>
            <p:cNvSpPr>
              <a:spLocks/>
            </p:cNvSpPr>
            <p:nvPr/>
          </p:nvSpPr>
          <p:spPr bwMode="auto">
            <a:xfrm>
              <a:off x="5836614" y="2977489"/>
              <a:ext cx="167001" cy="275671"/>
            </a:xfrm>
            <a:custGeom>
              <a:avLst/>
              <a:gdLst>
                <a:gd name="T0" fmla="*/ 2147483647 w 224"/>
                <a:gd name="T1" fmla="*/ 0 h 350"/>
                <a:gd name="T2" fmla="*/ 0 w 224"/>
                <a:gd name="T3" fmla="*/ 2147483647 h 350"/>
                <a:gd name="T4" fmla="*/ 2147483647 w 224"/>
                <a:gd name="T5" fmla="*/ 2147483647 h 350"/>
                <a:gd name="T6" fmla="*/ 2147483647 w 224"/>
                <a:gd name="T7" fmla="*/ 2147483647 h 350"/>
                <a:gd name="T8" fmla="*/ 2147483647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5" name="Freeform 134"/>
            <p:cNvSpPr>
              <a:spLocks/>
            </p:cNvSpPr>
            <p:nvPr/>
          </p:nvSpPr>
          <p:spPr bwMode="auto">
            <a:xfrm>
              <a:off x="5841525" y="2977489"/>
              <a:ext cx="165036" cy="275671"/>
            </a:xfrm>
            <a:custGeom>
              <a:avLst/>
              <a:gdLst>
                <a:gd name="T0" fmla="*/ 2147483647 w 224"/>
                <a:gd name="T1" fmla="*/ 0 h 350"/>
                <a:gd name="T2" fmla="*/ 0 w 224"/>
                <a:gd name="T3" fmla="*/ 2147483647 h 350"/>
                <a:gd name="T4" fmla="*/ 2147483647 w 224"/>
                <a:gd name="T5" fmla="*/ 2147483647 h 350"/>
                <a:gd name="T6" fmla="*/ 2147483647 w 224"/>
                <a:gd name="T7" fmla="*/ 2147483647 h 350"/>
                <a:gd name="T8" fmla="*/ 2147483647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36" name="Line 135"/>
            <p:cNvSpPr>
              <a:spLocks noChangeShapeType="1"/>
            </p:cNvSpPr>
            <p:nvPr/>
          </p:nvSpPr>
          <p:spPr bwMode="auto">
            <a:xfrm>
              <a:off x="4272197" y="3387778"/>
              <a:ext cx="21136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7" name="Freeform 137"/>
            <p:cNvSpPr>
              <a:spLocks noEditPoints="1"/>
            </p:cNvSpPr>
            <p:nvPr/>
          </p:nvSpPr>
          <p:spPr bwMode="auto">
            <a:xfrm>
              <a:off x="5917167" y="3047500"/>
              <a:ext cx="24559" cy="133460"/>
            </a:xfrm>
            <a:custGeom>
              <a:avLst/>
              <a:gdLst>
                <a:gd name="T0" fmla="*/ 2147483647 w 33"/>
                <a:gd name="T1" fmla="*/ 2147483647 h 170"/>
                <a:gd name="T2" fmla="*/ 2147483647 w 33"/>
                <a:gd name="T3" fmla="*/ 2147483647 h 170"/>
                <a:gd name="T4" fmla="*/ 2147483647 w 33"/>
                <a:gd name="T5" fmla="*/ 2147483647 h 170"/>
                <a:gd name="T6" fmla="*/ 2147483647 w 33"/>
                <a:gd name="T7" fmla="*/ 2147483647 h 170"/>
                <a:gd name="T8" fmla="*/ 2147483647 w 33"/>
                <a:gd name="T9" fmla="*/ 2147483647 h 170"/>
                <a:gd name="T10" fmla="*/ 2147483647 w 33"/>
                <a:gd name="T11" fmla="*/ 2147483647 h 170"/>
                <a:gd name="T12" fmla="*/ 2147483647 w 33"/>
                <a:gd name="T13" fmla="*/ 2147483647 h 170"/>
                <a:gd name="T14" fmla="*/ 2147483647 w 33"/>
                <a:gd name="T15" fmla="*/ 2147483647 h 170"/>
                <a:gd name="T16" fmla="*/ 2147483647 w 33"/>
                <a:gd name="T17" fmla="*/ 2147483647 h 170"/>
                <a:gd name="T18" fmla="*/ 2147483647 w 33"/>
                <a:gd name="T19" fmla="*/ 2147483647 h 170"/>
                <a:gd name="T20" fmla="*/ 2147483647 w 33"/>
                <a:gd name="T21" fmla="*/ 2147483647 h 170"/>
                <a:gd name="T22" fmla="*/ 2147483647 w 33"/>
                <a:gd name="T23" fmla="*/ 2147483647 h 170"/>
                <a:gd name="T24" fmla="*/ 2147483647 w 33"/>
                <a:gd name="T25" fmla="*/ 0 h 170"/>
                <a:gd name="T26" fmla="*/ 2147483647 w 33"/>
                <a:gd name="T27" fmla="*/ 0 h 170"/>
                <a:gd name="T28" fmla="*/ 2147483647 w 33"/>
                <a:gd name="T29" fmla="*/ 2147483647 h 170"/>
                <a:gd name="T30" fmla="*/ 2147483647 w 33"/>
                <a:gd name="T31" fmla="*/ 2147483647 h 170"/>
                <a:gd name="T32" fmla="*/ 2147483647 w 33"/>
                <a:gd name="T33" fmla="*/ 2147483647 h 170"/>
                <a:gd name="T34" fmla="*/ 2147483647 w 33"/>
                <a:gd name="T35" fmla="*/ 2147483647 h 170"/>
                <a:gd name="T36" fmla="*/ 2147483647 w 33"/>
                <a:gd name="T37" fmla="*/ 2147483647 h 170"/>
                <a:gd name="T38" fmla="*/ 0 w 33"/>
                <a:gd name="T39" fmla="*/ 2147483647 h 170"/>
                <a:gd name="T40" fmla="*/ 2147483647 w 33"/>
                <a:gd name="T41" fmla="*/ 2147483647 h 1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70"/>
                <a:gd name="T65" fmla="*/ 33 w 33"/>
                <a:gd name="T66" fmla="*/ 170 h 1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70">
                  <a:moveTo>
                    <a:pt x="19" y="3"/>
                  </a:moveTo>
                  <a:lnTo>
                    <a:pt x="19" y="147"/>
                  </a:lnTo>
                  <a:lnTo>
                    <a:pt x="19" y="149"/>
                  </a:lnTo>
                  <a:lnTo>
                    <a:pt x="17" y="149"/>
                  </a:lnTo>
                  <a:lnTo>
                    <a:pt x="16" y="149"/>
                  </a:lnTo>
                  <a:lnTo>
                    <a:pt x="14" y="149"/>
                  </a:lnTo>
                  <a:lnTo>
                    <a:pt x="14" y="147"/>
                  </a:lnTo>
                  <a:lnTo>
                    <a:pt x="14" y="3"/>
                  </a:lnTo>
                  <a:lnTo>
                    <a:pt x="14" y="2"/>
                  </a:lnTo>
                  <a:lnTo>
                    <a:pt x="16" y="0"/>
                  </a:lnTo>
                  <a:lnTo>
                    <a:pt x="17" y="0"/>
                  </a:lnTo>
                  <a:lnTo>
                    <a:pt x="17" y="2"/>
                  </a:lnTo>
                  <a:lnTo>
                    <a:pt x="19" y="3"/>
                  </a:lnTo>
                  <a:close/>
                  <a:moveTo>
                    <a:pt x="33" y="139"/>
                  </a:moveTo>
                  <a:lnTo>
                    <a:pt x="17" y="170"/>
                  </a:lnTo>
                  <a:lnTo>
                    <a:pt x="0" y="139"/>
                  </a:lnTo>
                  <a:lnTo>
                    <a:pt x="33" y="139"/>
                  </a:lnTo>
                  <a:close/>
                </a:path>
              </a:pathLst>
            </a:custGeom>
            <a:solidFill>
              <a:srgbClr val="000000"/>
            </a:solidFill>
            <a:ln w="3175">
              <a:solidFill>
                <a:srgbClr val="000000"/>
              </a:solidFill>
              <a:prstDash val="solid"/>
              <a:round/>
              <a:headEnd/>
              <a:tailEnd/>
            </a:ln>
          </p:spPr>
          <p:txBody>
            <a:bodyPr/>
            <a:lstStyle/>
            <a:p>
              <a:endParaRPr lang="en-US"/>
            </a:p>
          </p:txBody>
        </p:sp>
        <p:sp>
          <p:nvSpPr>
            <p:cNvPr id="30738" name="Line 138"/>
            <p:cNvSpPr>
              <a:spLocks noChangeShapeType="1"/>
            </p:cNvSpPr>
            <p:nvPr/>
          </p:nvSpPr>
          <p:spPr bwMode="auto">
            <a:xfrm>
              <a:off x="5925026" y="3255348"/>
              <a:ext cx="982" cy="1367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9" name="Line 140"/>
            <p:cNvSpPr>
              <a:spLocks noChangeShapeType="1"/>
            </p:cNvSpPr>
            <p:nvPr/>
          </p:nvSpPr>
          <p:spPr bwMode="auto">
            <a:xfrm flipH="1" flipV="1">
              <a:off x="6385752" y="2884505"/>
              <a:ext cx="2947" cy="1323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0" name="Line 141"/>
            <p:cNvSpPr>
              <a:spLocks noChangeShapeType="1"/>
            </p:cNvSpPr>
            <p:nvPr/>
          </p:nvSpPr>
          <p:spPr bwMode="auto">
            <a:xfrm>
              <a:off x="6385752" y="3243315"/>
              <a:ext cx="0" cy="1509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1" name="Line 142"/>
            <p:cNvSpPr>
              <a:spLocks noChangeShapeType="1"/>
            </p:cNvSpPr>
            <p:nvPr/>
          </p:nvSpPr>
          <p:spPr bwMode="auto">
            <a:xfrm flipV="1">
              <a:off x="5659424" y="3389902"/>
              <a:ext cx="0" cy="1553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2" name="Line 143"/>
            <p:cNvSpPr>
              <a:spLocks noChangeShapeType="1"/>
            </p:cNvSpPr>
            <p:nvPr/>
          </p:nvSpPr>
          <p:spPr bwMode="auto">
            <a:xfrm>
              <a:off x="5663354" y="3767308"/>
              <a:ext cx="0" cy="146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3" name="Line 144"/>
            <p:cNvSpPr>
              <a:spLocks noChangeShapeType="1"/>
            </p:cNvSpPr>
            <p:nvPr/>
          </p:nvSpPr>
          <p:spPr bwMode="auto">
            <a:xfrm>
              <a:off x="5936105" y="2893102"/>
              <a:ext cx="2638269" cy="1499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4" name="Rectangle 145"/>
            <p:cNvSpPr>
              <a:spLocks noChangeArrowheads="1"/>
            </p:cNvSpPr>
            <p:nvPr/>
          </p:nvSpPr>
          <p:spPr bwMode="auto">
            <a:xfrm>
              <a:off x="5414378" y="3458137"/>
              <a:ext cx="25190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r</a:t>
              </a:r>
              <a:r>
                <a:rPr lang="en-US" altLang="en-US" sz="2000" baseline="-25000">
                  <a:solidFill>
                    <a:srgbClr val="000000"/>
                  </a:solidFill>
                  <a:latin typeface="Times New Roman" pitchFamily="18" charset="0"/>
                  <a:sym typeface="Symbol" pitchFamily="18" charset="2"/>
                </a:rPr>
                <a:t></a:t>
              </a:r>
            </a:p>
          </p:txBody>
        </p:sp>
        <p:sp>
          <p:nvSpPr>
            <p:cNvPr id="30745" name="Rectangle 146"/>
            <p:cNvSpPr>
              <a:spLocks noChangeArrowheads="1"/>
            </p:cNvSpPr>
            <p:nvPr/>
          </p:nvSpPr>
          <p:spPr bwMode="auto">
            <a:xfrm>
              <a:off x="5336736" y="2924860"/>
              <a:ext cx="584379" cy="313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2000">
                  <a:solidFill>
                    <a:srgbClr val="000000"/>
                  </a:solidFill>
                  <a:latin typeface="Times New Roman" pitchFamily="18" charset="0"/>
                  <a:cs typeface="Times New Roman" pitchFamily="18" charset="0"/>
                </a:rPr>
                <a:t>g</a:t>
              </a:r>
              <a:r>
                <a:rPr lang="en-GB" altLang="en-US" sz="2000" baseline="-25000">
                  <a:solidFill>
                    <a:srgbClr val="000000"/>
                  </a:solidFill>
                  <a:latin typeface="Times New Roman" pitchFamily="18" charset="0"/>
                  <a:cs typeface="Times New Roman" pitchFamily="18" charset="0"/>
                </a:rPr>
                <a:t>m</a:t>
              </a: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endParaRPr lang="en-US" altLang="en-US" sz="2000">
                <a:sym typeface="Symbol" pitchFamily="18" charset="2"/>
              </a:endParaRPr>
            </a:p>
          </p:txBody>
        </p:sp>
        <p:sp>
          <p:nvSpPr>
            <p:cNvPr id="30746" name="Rectangle 147"/>
            <p:cNvSpPr>
              <a:spLocks noChangeArrowheads="1"/>
            </p:cNvSpPr>
            <p:nvPr/>
          </p:nvSpPr>
          <p:spPr bwMode="auto">
            <a:xfrm>
              <a:off x="6163046" y="2987215"/>
              <a:ext cx="103147" cy="21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latin typeface="Times New Roman" pitchFamily="18" charset="0"/>
                </a:rPr>
                <a:t>r</a:t>
              </a:r>
              <a:r>
                <a:rPr lang="en-US" altLang="en-US" sz="2000" baseline="-25000">
                  <a:latin typeface="Times New Roman" pitchFamily="18" charset="0"/>
                </a:rPr>
                <a:t>o</a:t>
              </a:r>
            </a:p>
          </p:txBody>
        </p:sp>
        <p:sp>
          <p:nvSpPr>
            <p:cNvPr id="30747" name="Rectangle 148"/>
            <p:cNvSpPr>
              <a:spLocks noChangeArrowheads="1"/>
            </p:cNvSpPr>
            <p:nvPr/>
          </p:nvSpPr>
          <p:spPr bwMode="auto">
            <a:xfrm>
              <a:off x="4843593" y="4409567"/>
              <a:ext cx="87430" cy="21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30748" name="Rectangle 149"/>
            <p:cNvSpPr>
              <a:spLocks noChangeArrowheads="1"/>
            </p:cNvSpPr>
            <p:nvPr/>
          </p:nvSpPr>
          <p:spPr bwMode="auto">
            <a:xfrm>
              <a:off x="4872373" y="3050868"/>
              <a:ext cx="44206" cy="21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a:p>
          </p:txBody>
        </p:sp>
        <p:sp>
          <p:nvSpPr>
            <p:cNvPr id="30749" name="Rectangle 150"/>
            <p:cNvSpPr>
              <a:spLocks noChangeArrowheads="1"/>
            </p:cNvSpPr>
            <p:nvPr/>
          </p:nvSpPr>
          <p:spPr bwMode="auto">
            <a:xfrm>
              <a:off x="5844290" y="3449386"/>
              <a:ext cx="3916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p>
          </p:txBody>
        </p:sp>
        <p:sp>
          <p:nvSpPr>
            <p:cNvPr id="30750" name="Rectangle 151"/>
            <p:cNvSpPr>
              <a:spLocks noChangeArrowheads="1"/>
            </p:cNvSpPr>
            <p:nvPr/>
          </p:nvSpPr>
          <p:spPr bwMode="auto">
            <a:xfrm>
              <a:off x="6354317" y="3019058"/>
              <a:ext cx="69748" cy="2231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0751" name="Oval 152"/>
            <p:cNvSpPr>
              <a:spLocks noChangeArrowheads="1"/>
            </p:cNvSpPr>
            <p:nvPr/>
          </p:nvSpPr>
          <p:spPr bwMode="auto">
            <a:xfrm>
              <a:off x="4220378" y="4321933"/>
              <a:ext cx="32418" cy="3719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0752" name="Oval 153"/>
            <p:cNvSpPr>
              <a:spLocks noChangeArrowheads="1"/>
            </p:cNvSpPr>
            <p:nvPr/>
          </p:nvSpPr>
          <p:spPr bwMode="auto">
            <a:xfrm>
              <a:off x="4243955" y="3372399"/>
              <a:ext cx="33400" cy="3719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0753" name="Oval 154"/>
            <p:cNvSpPr>
              <a:spLocks noChangeArrowheads="1"/>
            </p:cNvSpPr>
            <p:nvPr/>
          </p:nvSpPr>
          <p:spPr bwMode="auto">
            <a:xfrm>
              <a:off x="7379972" y="2862626"/>
              <a:ext cx="33400" cy="3719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0754" name="Rectangle 156"/>
            <p:cNvSpPr>
              <a:spLocks noChangeArrowheads="1"/>
            </p:cNvSpPr>
            <p:nvPr/>
          </p:nvSpPr>
          <p:spPr bwMode="auto">
            <a:xfrm>
              <a:off x="5627989" y="3546334"/>
              <a:ext cx="66800" cy="223162"/>
            </a:xfrm>
            <a:prstGeom prst="rect">
              <a:avLst/>
            </a:prstGeom>
            <a:solidFill>
              <a:schemeClr val="bg1"/>
            </a:solidFill>
            <a:ln w="19050">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0755" name="Line 157"/>
            <p:cNvSpPr>
              <a:spLocks noChangeShapeType="1"/>
            </p:cNvSpPr>
            <p:nvPr/>
          </p:nvSpPr>
          <p:spPr bwMode="auto">
            <a:xfrm>
              <a:off x="5792479" y="3514610"/>
              <a:ext cx="0" cy="2931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56" name="Line 162"/>
            <p:cNvSpPr>
              <a:spLocks noChangeShapeType="1"/>
            </p:cNvSpPr>
            <p:nvPr/>
          </p:nvSpPr>
          <p:spPr bwMode="auto">
            <a:xfrm rot="5400000">
              <a:off x="6174497" y="2965497"/>
              <a:ext cx="0" cy="188586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7" name="Rectangle 163"/>
            <p:cNvSpPr>
              <a:spLocks noChangeArrowheads="1"/>
            </p:cNvSpPr>
            <p:nvPr/>
          </p:nvSpPr>
          <p:spPr bwMode="auto">
            <a:xfrm>
              <a:off x="6141217" y="3999222"/>
              <a:ext cx="140477" cy="212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latin typeface="Times New Roman" pitchFamily="18" charset="0"/>
                </a:rPr>
                <a:t>r</a:t>
              </a:r>
              <a:r>
                <a:rPr lang="en-US" altLang="en-US" sz="2000" baseline="-25000">
                  <a:latin typeface="Times New Roman" pitchFamily="18" charset="0"/>
                  <a:cs typeface="Times New Roman" pitchFamily="18" charset="0"/>
                </a:rPr>
                <a:t>b’</a:t>
              </a:r>
              <a:endParaRPr lang="el-GR" altLang="en-US" sz="2000" baseline="-25000">
                <a:latin typeface="Times New Roman" pitchFamily="18" charset="0"/>
                <a:cs typeface="Times New Roman" pitchFamily="18" charset="0"/>
              </a:endParaRPr>
            </a:p>
          </p:txBody>
        </p:sp>
        <p:sp>
          <p:nvSpPr>
            <p:cNvPr id="30758" name="Rectangle 165"/>
            <p:cNvSpPr>
              <a:spLocks noChangeArrowheads="1"/>
            </p:cNvSpPr>
            <p:nvPr/>
          </p:nvSpPr>
          <p:spPr bwMode="auto">
            <a:xfrm>
              <a:off x="3994072" y="3675624"/>
              <a:ext cx="3380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S</a:t>
              </a:r>
            </a:p>
          </p:txBody>
        </p:sp>
        <p:sp>
          <p:nvSpPr>
            <p:cNvPr id="30759" name="Line 166"/>
            <p:cNvSpPr>
              <a:spLocks noChangeShapeType="1"/>
            </p:cNvSpPr>
            <p:nvPr/>
          </p:nvSpPr>
          <p:spPr bwMode="auto">
            <a:xfrm flipV="1">
              <a:off x="4255124" y="3570400"/>
              <a:ext cx="0" cy="5699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60" name="Rectangle 167"/>
            <p:cNvSpPr>
              <a:spLocks noChangeArrowheads="1"/>
            </p:cNvSpPr>
            <p:nvPr/>
          </p:nvSpPr>
          <p:spPr bwMode="auto">
            <a:xfrm>
              <a:off x="7492288" y="2567794"/>
              <a:ext cx="69747" cy="21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c</a:t>
              </a:r>
              <a:endParaRPr lang="en-US" altLang="en-US" sz="2000" b="1"/>
            </a:p>
          </p:txBody>
        </p:sp>
        <p:sp>
          <p:nvSpPr>
            <p:cNvPr id="30761" name="Rectangle 175"/>
            <p:cNvSpPr>
              <a:spLocks noChangeArrowheads="1"/>
            </p:cNvSpPr>
            <p:nvPr/>
          </p:nvSpPr>
          <p:spPr bwMode="auto">
            <a:xfrm>
              <a:off x="4888637" y="3568213"/>
              <a:ext cx="357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latin typeface="Times New Roman" pitchFamily="18" charset="0"/>
                </a:rPr>
                <a:t>C</a:t>
              </a:r>
              <a:r>
                <a:rPr lang="el-GR" altLang="en-US" sz="2000" baseline="-25000">
                  <a:latin typeface="Times New Roman" pitchFamily="18" charset="0"/>
                  <a:cs typeface="Times New Roman" pitchFamily="18" charset="0"/>
                </a:rPr>
                <a:t>π</a:t>
              </a:r>
            </a:p>
          </p:txBody>
        </p:sp>
        <p:sp>
          <p:nvSpPr>
            <p:cNvPr id="30762" name="Rectangle 158"/>
            <p:cNvSpPr>
              <a:spLocks noChangeArrowheads="1"/>
            </p:cNvSpPr>
            <p:nvPr/>
          </p:nvSpPr>
          <p:spPr bwMode="auto">
            <a:xfrm>
              <a:off x="6764942" y="3141546"/>
              <a:ext cx="107077" cy="21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FF3300"/>
                  </a:solidFill>
                  <a:latin typeface="Times New Roman" pitchFamily="18" charset="0"/>
                </a:rPr>
                <a:t>r</a:t>
              </a:r>
              <a:r>
                <a:rPr lang="el-GR" altLang="en-US" sz="2000" baseline="-25000">
                  <a:solidFill>
                    <a:srgbClr val="FF3300"/>
                  </a:solidFill>
                  <a:latin typeface="Times New Roman" pitchFamily="18" charset="0"/>
                  <a:cs typeface="Times New Roman" pitchFamily="18" charset="0"/>
                </a:rPr>
                <a:t>μ</a:t>
              </a:r>
            </a:p>
          </p:txBody>
        </p:sp>
        <p:sp>
          <p:nvSpPr>
            <p:cNvPr id="30763" name="Rectangle 164"/>
            <p:cNvSpPr>
              <a:spLocks noChangeArrowheads="1"/>
            </p:cNvSpPr>
            <p:nvPr/>
          </p:nvSpPr>
          <p:spPr bwMode="auto">
            <a:xfrm>
              <a:off x="6205653" y="3664035"/>
              <a:ext cx="2700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grpSp>
          <p:nvGrpSpPr>
            <p:cNvPr id="30764" name="Group 176"/>
            <p:cNvGrpSpPr>
              <a:grpSpLocks/>
            </p:cNvGrpSpPr>
            <p:nvPr/>
          </p:nvGrpSpPr>
          <p:grpSpPr bwMode="auto">
            <a:xfrm rot="10800000">
              <a:off x="7117312" y="3122659"/>
              <a:ext cx="123" cy="519617"/>
              <a:chOff x="2252" y="1128"/>
              <a:chExt cx="199" cy="662"/>
            </a:xfrm>
          </p:grpSpPr>
          <p:sp>
            <p:nvSpPr>
              <p:cNvPr id="30802" name="Line 177"/>
              <p:cNvSpPr>
                <a:spLocks noChangeShapeType="1"/>
              </p:cNvSpPr>
              <p:nvPr/>
            </p:nvSpPr>
            <p:spPr bwMode="auto">
              <a:xfrm>
                <a:off x="2365" y="1128"/>
                <a:ext cx="0" cy="293"/>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03" name="Line 178"/>
              <p:cNvSpPr>
                <a:spLocks noChangeShapeType="1"/>
              </p:cNvSpPr>
              <p:nvPr/>
            </p:nvSpPr>
            <p:spPr bwMode="auto">
              <a:xfrm>
                <a:off x="2366" y="1488"/>
                <a:ext cx="0" cy="30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04" name="Line 179"/>
              <p:cNvSpPr>
                <a:spLocks noChangeShapeType="1"/>
              </p:cNvSpPr>
              <p:nvPr/>
            </p:nvSpPr>
            <p:spPr bwMode="auto">
              <a:xfrm flipH="1">
                <a:off x="2252" y="1438"/>
                <a:ext cx="19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05" name="Line 180"/>
              <p:cNvSpPr>
                <a:spLocks noChangeShapeType="1"/>
              </p:cNvSpPr>
              <p:nvPr/>
            </p:nvSpPr>
            <p:spPr bwMode="auto">
              <a:xfrm flipH="1">
                <a:off x="2253" y="1484"/>
                <a:ext cx="19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65" name="Rectangle 181"/>
            <p:cNvSpPr>
              <a:spLocks noChangeArrowheads="1"/>
            </p:cNvSpPr>
            <p:nvPr/>
          </p:nvSpPr>
          <p:spPr bwMode="auto">
            <a:xfrm>
              <a:off x="7299200" y="3168365"/>
              <a:ext cx="281937" cy="21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FF3300"/>
                  </a:solidFill>
                  <a:latin typeface="Times New Roman" pitchFamily="18" charset="0"/>
                </a:rPr>
                <a:t>C</a:t>
              </a:r>
              <a:r>
                <a:rPr lang="el-GR" altLang="en-US" sz="2000" baseline="-25000">
                  <a:solidFill>
                    <a:srgbClr val="FF3300"/>
                  </a:solidFill>
                  <a:latin typeface="Times New Roman" pitchFamily="18" charset="0"/>
                  <a:cs typeface="Times New Roman" pitchFamily="18" charset="0"/>
                </a:rPr>
                <a:t>μ</a:t>
              </a:r>
            </a:p>
          </p:txBody>
        </p:sp>
        <p:sp>
          <p:nvSpPr>
            <p:cNvPr id="30766" name="Line 183"/>
            <p:cNvSpPr>
              <a:spLocks noChangeShapeType="1"/>
            </p:cNvSpPr>
            <p:nvPr/>
          </p:nvSpPr>
          <p:spPr bwMode="auto">
            <a:xfrm flipV="1">
              <a:off x="6679478" y="2884505"/>
              <a:ext cx="0" cy="101517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67" name="Line 185"/>
            <p:cNvSpPr>
              <a:spLocks noChangeShapeType="1"/>
            </p:cNvSpPr>
            <p:nvPr/>
          </p:nvSpPr>
          <p:spPr bwMode="auto">
            <a:xfrm>
              <a:off x="5923061" y="2877941"/>
              <a:ext cx="982" cy="973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68" name="Line 186"/>
            <p:cNvSpPr>
              <a:spLocks noChangeShapeType="1"/>
            </p:cNvSpPr>
            <p:nvPr/>
          </p:nvSpPr>
          <p:spPr bwMode="auto">
            <a:xfrm>
              <a:off x="4272197" y="4332157"/>
              <a:ext cx="4302177" cy="1499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69" name="Line 187"/>
            <p:cNvSpPr>
              <a:spLocks noChangeShapeType="1"/>
            </p:cNvSpPr>
            <p:nvPr/>
          </p:nvSpPr>
          <p:spPr bwMode="auto">
            <a:xfrm>
              <a:off x="6073434" y="3907332"/>
              <a:ext cx="0" cy="432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70" name="Rectangle 169"/>
            <p:cNvSpPr>
              <a:spLocks noChangeArrowheads="1"/>
            </p:cNvSpPr>
            <p:nvPr/>
          </p:nvSpPr>
          <p:spPr bwMode="auto">
            <a:xfrm rot="10800000" flipH="1">
              <a:off x="6035122" y="4005786"/>
              <a:ext cx="68765" cy="223162"/>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0771" name="Rectangle 161"/>
            <p:cNvSpPr>
              <a:spLocks noChangeArrowheads="1"/>
            </p:cNvSpPr>
            <p:nvPr/>
          </p:nvSpPr>
          <p:spPr bwMode="auto">
            <a:xfrm flipH="1">
              <a:off x="6645095" y="3267381"/>
              <a:ext cx="69748" cy="223162"/>
            </a:xfrm>
            <a:prstGeom prst="rect">
              <a:avLst/>
            </a:prstGeom>
            <a:solidFill>
              <a:schemeClr val="bg1"/>
            </a:solidFill>
            <a:ln w="19050">
              <a:solidFill>
                <a:srgbClr val="FF33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0772" name="Line 190"/>
            <p:cNvSpPr>
              <a:spLocks noChangeShapeType="1"/>
            </p:cNvSpPr>
            <p:nvPr/>
          </p:nvSpPr>
          <p:spPr bwMode="auto">
            <a:xfrm flipV="1">
              <a:off x="7121612" y="2884505"/>
              <a:ext cx="0" cy="29426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73" name="Rectangle 191"/>
            <p:cNvSpPr>
              <a:spLocks noChangeArrowheads="1"/>
            </p:cNvSpPr>
            <p:nvPr/>
          </p:nvSpPr>
          <p:spPr bwMode="auto">
            <a:xfrm>
              <a:off x="7464746" y="4408029"/>
              <a:ext cx="87430" cy="208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30774" name="Oval 192"/>
            <p:cNvSpPr>
              <a:spLocks noChangeArrowheads="1"/>
            </p:cNvSpPr>
            <p:nvPr/>
          </p:nvSpPr>
          <p:spPr bwMode="auto">
            <a:xfrm>
              <a:off x="7406496" y="4325215"/>
              <a:ext cx="27506" cy="3172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0775" name="Line 193"/>
            <p:cNvSpPr>
              <a:spLocks noChangeShapeType="1"/>
            </p:cNvSpPr>
            <p:nvPr/>
          </p:nvSpPr>
          <p:spPr bwMode="auto">
            <a:xfrm flipV="1">
              <a:off x="8778232" y="3164552"/>
              <a:ext cx="0" cy="8849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76" name="Rectangle 194"/>
            <p:cNvSpPr>
              <a:spLocks noChangeArrowheads="1"/>
            </p:cNvSpPr>
            <p:nvPr/>
          </p:nvSpPr>
          <p:spPr bwMode="auto">
            <a:xfrm>
              <a:off x="8862715" y="3477418"/>
              <a:ext cx="2962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o</a:t>
              </a:r>
            </a:p>
          </p:txBody>
        </p:sp>
        <p:sp>
          <p:nvSpPr>
            <p:cNvPr id="30777" name="Line 197"/>
            <p:cNvSpPr>
              <a:spLocks noChangeShapeType="1"/>
            </p:cNvSpPr>
            <p:nvPr/>
          </p:nvSpPr>
          <p:spPr bwMode="auto">
            <a:xfrm flipV="1">
              <a:off x="7111684" y="3618534"/>
              <a:ext cx="0" cy="29426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78" name="Rectangle 156"/>
            <p:cNvSpPr>
              <a:spLocks noChangeArrowheads="1"/>
            </p:cNvSpPr>
            <p:nvPr/>
          </p:nvSpPr>
          <p:spPr bwMode="auto">
            <a:xfrm>
              <a:off x="4708611" y="3733397"/>
              <a:ext cx="66800" cy="223162"/>
            </a:xfrm>
            <a:prstGeom prst="rect">
              <a:avLst/>
            </a:prstGeom>
            <a:solidFill>
              <a:schemeClr val="bg1"/>
            </a:solidFill>
            <a:ln w="19050">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0779" name="Rectangle 145"/>
            <p:cNvSpPr>
              <a:spLocks noChangeArrowheads="1"/>
            </p:cNvSpPr>
            <p:nvPr/>
          </p:nvSpPr>
          <p:spPr bwMode="auto">
            <a:xfrm>
              <a:off x="4392120" y="3687580"/>
              <a:ext cx="28800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sym typeface="Symbol" pitchFamily="18" charset="2"/>
                </a:rPr>
                <a:t>R</a:t>
              </a:r>
              <a:r>
                <a:rPr lang="en-US" altLang="en-US" sz="2000" baseline="-25000">
                  <a:solidFill>
                    <a:srgbClr val="000000"/>
                  </a:solidFill>
                  <a:latin typeface="Times New Roman" pitchFamily="18" charset="0"/>
                  <a:sym typeface="Symbol" pitchFamily="18" charset="2"/>
                </a:rPr>
                <a:t>E</a:t>
              </a:r>
            </a:p>
          </p:txBody>
        </p:sp>
        <p:sp>
          <p:nvSpPr>
            <p:cNvPr id="30780" name="Rectangle 156"/>
            <p:cNvSpPr>
              <a:spLocks noChangeArrowheads="1"/>
            </p:cNvSpPr>
            <p:nvPr/>
          </p:nvSpPr>
          <p:spPr bwMode="auto">
            <a:xfrm rot="-5400000">
              <a:off x="4428774" y="3291889"/>
              <a:ext cx="74387" cy="200401"/>
            </a:xfrm>
            <a:prstGeom prst="rect">
              <a:avLst/>
            </a:prstGeom>
            <a:solidFill>
              <a:schemeClr val="bg1"/>
            </a:solidFill>
            <a:ln w="19050">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0781" name="Rectangle 145"/>
            <p:cNvSpPr>
              <a:spLocks noChangeArrowheads="1"/>
            </p:cNvSpPr>
            <p:nvPr/>
          </p:nvSpPr>
          <p:spPr bwMode="auto">
            <a:xfrm>
              <a:off x="4375590" y="3065003"/>
              <a:ext cx="271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sym typeface="Symbol" pitchFamily="18" charset="2"/>
                </a:rPr>
                <a:t>R</a:t>
              </a:r>
              <a:r>
                <a:rPr lang="en-US" altLang="en-US" sz="2000" baseline="-25000">
                  <a:solidFill>
                    <a:srgbClr val="000000"/>
                  </a:solidFill>
                  <a:latin typeface="Times New Roman" pitchFamily="18" charset="0"/>
                  <a:sym typeface="Symbol" pitchFamily="18" charset="2"/>
                </a:rPr>
                <a:t>S</a:t>
              </a:r>
            </a:p>
          </p:txBody>
        </p:sp>
        <p:sp>
          <p:nvSpPr>
            <p:cNvPr id="30782" name="Rectangle 145"/>
            <p:cNvSpPr>
              <a:spLocks noChangeArrowheads="1"/>
            </p:cNvSpPr>
            <p:nvPr/>
          </p:nvSpPr>
          <p:spPr bwMode="auto">
            <a:xfrm>
              <a:off x="7797290" y="3374230"/>
              <a:ext cx="3573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sym typeface="Symbol" pitchFamily="18" charset="2"/>
                </a:rPr>
                <a:t>R</a:t>
              </a:r>
              <a:r>
                <a:rPr lang="en-US" altLang="en-US" sz="2000" baseline="-25000">
                  <a:solidFill>
                    <a:srgbClr val="000000"/>
                  </a:solidFill>
                  <a:latin typeface="Times New Roman" pitchFamily="18" charset="0"/>
                  <a:sym typeface="Symbol" pitchFamily="18" charset="2"/>
                </a:rPr>
                <a:t>C</a:t>
              </a:r>
            </a:p>
          </p:txBody>
        </p:sp>
        <p:sp>
          <p:nvSpPr>
            <p:cNvPr id="30783" name="Rectangle 145"/>
            <p:cNvSpPr>
              <a:spLocks noChangeArrowheads="1"/>
            </p:cNvSpPr>
            <p:nvPr/>
          </p:nvSpPr>
          <p:spPr bwMode="auto">
            <a:xfrm>
              <a:off x="8248739" y="3384076"/>
              <a:ext cx="4005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sym typeface="Symbol" pitchFamily="18" charset="2"/>
                </a:rPr>
                <a:t>R</a:t>
              </a:r>
              <a:r>
                <a:rPr lang="en-US" altLang="en-US" sz="2000" baseline="-25000">
                  <a:solidFill>
                    <a:srgbClr val="000000"/>
                  </a:solidFill>
                  <a:latin typeface="Times New Roman" pitchFamily="18" charset="0"/>
                  <a:sym typeface="Symbol" pitchFamily="18" charset="2"/>
                </a:rPr>
                <a:t>L</a:t>
              </a:r>
            </a:p>
          </p:txBody>
        </p:sp>
        <p:sp>
          <p:nvSpPr>
            <p:cNvPr id="30784" name="Line 171"/>
            <p:cNvSpPr>
              <a:spLocks noChangeShapeType="1"/>
            </p:cNvSpPr>
            <p:nvPr/>
          </p:nvSpPr>
          <p:spPr bwMode="auto">
            <a:xfrm>
              <a:off x="8553562" y="2897632"/>
              <a:ext cx="0" cy="1446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85" name="Line 171"/>
            <p:cNvSpPr>
              <a:spLocks noChangeShapeType="1"/>
            </p:cNvSpPr>
            <p:nvPr/>
          </p:nvSpPr>
          <p:spPr bwMode="auto">
            <a:xfrm flipH="1">
              <a:off x="8125945" y="2897632"/>
              <a:ext cx="0" cy="1457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86" name="Rectangle 156"/>
            <p:cNvSpPr>
              <a:spLocks noChangeArrowheads="1"/>
            </p:cNvSpPr>
            <p:nvPr/>
          </p:nvSpPr>
          <p:spPr bwMode="auto">
            <a:xfrm>
              <a:off x="8100404" y="3517892"/>
              <a:ext cx="66800" cy="223162"/>
            </a:xfrm>
            <a:prstGeom prst="rect">
              <a:avLst/>
            </a:prstGeom>
            <a:solidFill>
              <a:schemeClr val="bg1"/>
            </a:solidFill>
            <a:ln w="19050">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0787" name="Rectangle 156"/>
            <p:cNvSpPr>
              <a:spLocks noChangeArrowheads="1"/>
            </p:cNvSpPr>
            <p:nvPr/>
          </p:nvSpPr>
          <p:spPr bwMode="auto">
            <a:xfrm>
              <a:off x="8529985" y="3520080"/>
              <a:ext cx="66800" cy="223162"/>
            </a:xfrm>
            <a:prstGeom prst="rect">
              <a:avLst/>
            </a:prstGeom>
            <a:solidFill>
              <a:schemeClr val="bg1"/>
            </a:solidFill>
            <a:ln w="19050">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0788" name="Oval 192"/>
            <p:cNvSpPr>
              <a:spLocks noChangeArrowheads="1"/>
            </p:cNvSpPr>
            <p:nvPr/>
          </p:nvSpPr>
          <p:spPr bwMode="auto">
            <a:xfrm>
              <a:off x="4997898" y="4337248"/>
              <a:ext cx="28488" cy="3172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0789" name="Oval 192"/>
            <p:cNvSpPr>
              <a:spLocks noChangeArrowheads="1"/>
            </p:cNvSpPr>
            <p:nvPr/>
          </p:nvSpPr>
          <p:spPr bwMode="auto">
            <a:xfrm>
              <a:off x="4997898" y="3376775"/>
              <a:ext cx="28488" cy="30630"/>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0790" name="Rectangle 145"/>
            <p:cNvSpPr>
              <a:spLocks noChangeArrowheads="1"/>
            </p:cNvSpPr>
            <p:nvPr/>
          </p:nvSpPr>
          <p:spPr bwMode="auto">
            <a:xfrm>
              <a:off x="7468243" y="3740883"/>
              <a:ext cx="3566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sym typeface="Symbol" pitchFamily="18" charset="2"/>
                </a:rPr>
                <a:t>C</a:t>
              </a:r>
              <a:r>
                <a:rPr lang="en-US" altLang="en-US" sz="2000" baseline="-25000">
                  <a:solidFill>
                    <a:srgbClr val="000000"/>
                  </a:solidFill>
                  <a:latin typeface="Times New Roman" pitchFamily="18" charset="0"/>
                  <a:sym typeface="Symbol" pitchFamily="18" charset="2"/>
                </a:rPr>
                <a:t>S</a:t>
              </a:r>
            </a:p>
          </p:txBody>
        </p:sp>
        <p:cxnSp>
          <p:nvCxnSpPr>
            <p:cNvPr id="150" name="Straight Connector 149"/>
            <p:cNvCxnSpPr/>
            <p:nvPr/>
          </p:nvCxnSpPr>
          <p:spPr>
            <a:xfrm rot="10800000" flipV="1">
              <a:off x="6991724" y="3350721"/>
              <a:ext cx="2619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0800000" flipV="1">
              <a:off x="6979022" y="3414245"/>
              <a:ext cx="261977" cy="0"/>
            </a:xfrm>
            <a:prstGeom prst="line">
              <a:avLst/>
            </a:prstGeom>
          </p:spPr>
          <p:style>
            <a:lnRef idx="1">
              <a:schemeClr val="accent1"/>
            </a:lnRef>
            <a:fillRef idx="0">
              <a:schemeClr val="accent1"/>
            </a:fillRef>
            <a:effectRef idx="0">
              <a:schemeClr val="accent1"/>
            </a:effectRef>
            <a:fontRef idx="minor">
              <a:schemeClr val="tx1"/>
            </a:fontRef>
          </p:style>
        </p:cxnSp>
        <p:sp>
          <p:nvSpPr>
            <p:cNvPr id="30793" name="Line 190"/>
            <p:cNvSpPr>
              <a:spLocks noChangeShapeType="1"/>
            </p:cNvSpPr>
            <p:nvPr/>
          </p:nvSpPr>
          <p:spPr bwMode="auto">
            <a:xfrm flipV="1">
              <a:off x="5231567" y="3396669"/>
              <a:ext cx="3782" cy="230951"/>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94" name="Line 197"/>
            <p:cNvSpPr>
              <a:spLocks noChangeShapeType="1"/>
            </p:cNvSpPr>
            <p:nvPr/>
          </p:nvSpPr>
          <p:spPr bwMode="auto">
            <a:xfrm flipH="1" flipV="1">
              <a:off x="5231566" y="3717561"/>
              <a:ext cx="1" cy="19487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59" name="Straight Connector 158"/>
            <p:cNvCxnSpPr/>
            <p:nvPr/>
          </p:nvCxnSpPr>
          <p:spPr>
            <a:xfrm rot="10800000" flipV="1">
              <a:off x="5105490" y="3623872"/>
              <a:ext cx="2619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rot="10800000" flipV="1">
              <a:off x="5092788" y="3701688"/>
              <a:ext cx="261977" cy="0"/>
            </a:xfrm>
            <a:prstGeom prst="line">
              <a:avLst/>
            </a:prstGeom>
          </p:spPr>
          <p:style>
            <a:lnRef idx="1">
              <a:schemeClr val="accent1"/>
            </a:lnRef>
            <a:fillRef idx="0">
              <a:schemeClr val="accent1"/>
            </a:fillRef>
            <a:effectRef idx="0">
              <a:schemeClr val="accent1"/>
            </a:effectRef>
            <a:fontRef idx="minor">
              <a:schemeClr val="tx1"/>
            </a:fontRef>
          </p:style>
        </p:cxnSp>
        <p:sp>
          <p:nvSpPr>
            <p:cNvPr id="161" name="Rectangle 160"/>
            <p:cNvSpPr/>
            <p:nvPr/>
          </p:nvSpPr>
          <p:spPr>
            <a:xfrm>
              <a:off x="5007050" y="2623378"/>
              <a:ext cx="2397487" cy="1904115"/>
            </a:xfrm>
            <a:prstGeom prst="rect">
              <a:avLst/>
            </a:prstGeom>
            <a:noFill/>
            <a:ln w="12700">
              <a:prstDash val="dash"/>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solidFill>
                  <a:srgbClr val="000000"/>
                </a:solidFill>
              </a:endParaRPr>
            </a:p>
          </p:txBody>
        </p:sp>
        <p:sp>
          <p:nvSpPr>
            <p:cNvPr id="30798" name="Line 190"/>
            <p:cNvSpPr>
              <a:spLocks noChangeShapeType="1"/>
            </p:cNvSpPr>
            <p:nvPr/>
          </p:nvSpPr>
          <p:spPr bwMode="auto">
            <a:xfrm flipH="1" flipV="1">
              <a:off x="7749914" y="2923081"/>
              <a:ext cx="2497" cy="781987"/>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99" name="Line 197"/>
            <p:cNvSpPr>
              <a:spLocks noChangeShapeType="1"/>
            </p:cNvSpPr>
            <p:nvPr/>
          </p:nvSpPr>
          <p:spPr bwMode="auto">
            <a:xfrm flipV="1">
              <a:off x="7749914" y="3795010"/>
              <a:ext cx="2496" cy="55213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67" name="Straight Connector 166"/>
            <p:cNvCxnSpPr/>
            <p:nvPr/>
          </p:nvCxnSpPr>
          <p:spPr>
            <a:xfrm rot="10800000" flipV="1">
              <a:off x="7626820" y="3701688"/>
              <a:ext cx="2619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10800000" flipV="1">
              <a:off x="7614118" y="3779505"/>
              <a:ext cx="261977"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A2361C98-62DE-4BB1-94CF-216ACD13FF9E}" type="slidenum">
              <a:rPr lang="en-GB" altLang="en-US" sz="1200" smtClean="0">
                <a:latin typeface="Garamond" pitchFamily="18" charset="0"/>
              </a:rPr>
              <a:pPr eaLnBrk="1" hangingPunct="1">
                <a:spcBef>
                  <a:spcPct val="0"/>
                </a:spcBef>
                <a:buClrTx/>
                <a:buSzTx/>
                <a:buFontTx/>
                <a:buNone/>
              </a:pPr>
              <a:t>36</a:t>
            </a:fld>
            <a:endParaRPr lang="en-GB" altLang="en-US" sz="1200" smtClean="0">
              <a:latin typeface="Garamond" pitchFamily="18" charset="0"/>
            </a:endParaRPr>
          </a:p>
        </p:txBody>
      </p:sp>
      <p:sp>
        <p:nvSpPr>
          <p:cNvPr id="31747"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3174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1749"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1750" name="Text Box 69"/>
          <p:cNvSpPr txBox="1">
            <a:spLocks noChangeArrowheads="1"/>
          </p:cNvSpPr>
          <p:nvPr/>
        </p:nvSpPr>
        <p:spPr bwMode="auto">
          <a:xfrm>
            <a:off x="366713" y="736600"/>
            <a:ext cx="84724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The circuit can be simplified considerably if we ignore the small base resistance r</a:t>
            </a:r>
            <a:r>
              <a:rPr lang="en-GB" altLang="en-US" sz="1600" baseline="-25000"/>
              <a:t>b</a:t>
            </a:r>
            <a:r>
              <a:rPr lang="en-GB" altLang="en-US" sz="1600"/>
              <a:t>’ and the large resistors r</a:t>
            </a:r>
            <a:r>
              <a:rPr lang="en-GB" altLang="en-US" sz="1600" baseline="-25000"/>
              <a:t>o </a:t>
            </a:r>
            <a:r>
              <a:rPr lang="en-GB" altLang="en-US" sz="1600"/>
              <a:t>and r</a:t>
            </a:r>
            <a:r>
              <a:rPr lang="el-GR" altLang="en-US" sz="1600" baseline="-25000"/>
              <a:t>μ</a:t>
            </a:r>
            <a:r>
              <a:rPr lang="en-GB" altLang="en-US" sz="1600"/>
              <a:t> , so that the circuit becomes:</a:t>
            </a:r>
          </a:p>
        </p:txBody>
      </p:sp>
      <p:sp>
        <p:nvSpPr>
          <p:cNvPr id="31751" name="Text Box 131"/>
          <p:cNvSpPr txBox="1">
            <a:spLocks noChangeArrowheads="1"/>
          </p:cNvSpPr>
          <p:nvPr/>
        </p:nvSpPr>
        <p:spPr bwMode="auto">
          <a:xfrm>
            <a:off x="284163" y="3133725"/>
            <a:ext cx="88598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Note:</a:t>
            </a:r>
          </a:p>
          <a:p>
            <a:pPr eaLnBrk="1" hangingPunct="1">
              <a:spcBef>
                <a:spcPct val="50000"/>
              </a:spcBef>
              <a:buClrTx/>
              <a:buSzTx/>
              <a:buFontTx/>
              <a:buNone/>
            </a:pPr>
            <a:r>
              <a:rPr lang="en-GB" altLang="en-US" sz="1600"/>
              <a:t>1)  	the feedback capacitance C</a:t>
            </a:r>
            <a:r>
              <a:rPr lang="el-GR" altLang="en-US" sz="1600" baseline="-25000">
                <a:cs typeface="Arial" charset="0"/>
              </a:rPr>
              <a:t>μ</a:t>
            </a:r>
            <a:r>
              <a:rPr lang="en-US" altLang="en-US" sz="1600">
                <a:cs typeface="Arial" charset="0"/>
              </a:rPr>
              <a:t> appears connected across the output </a:t>
            </a:r>
            <a:r>
              <a:rPr lang="en-US" altLang="en-US" sz="1600" b="1" i="1">
                <a:cs typeface="Arial" charset="0"/>
              </a:rPr>
              <a:t>and does not link the input and output as it does in the CE circuit. </a:t>
            </a:r>
            <a:r>
              <a:rPr lang="en-US" altLang="en-US" sz="1600" b="1" i="1">
                <a:cs typeface="Times New Roman" pitchFamily="18" charset="0"/>
              </a:rPr>
              <a:t>So in the CB circuit, C</a:t>
            </a:r>
            <a:r>
              <a:rPr lang="el-GR" altLang="en-US" sz="1600" b="1" i="1" baseline="-25000">
                <a:cs typeface="Times New Roman" pitchFamily="18" charset="0"/>
              </a:rPr>
              <a:t>μ</a:t>
            </a:r>
            <a:r>
              <a:rPr lang="en-GB" altLang="en-US" sz="1600" b="1" i="1">
                <a:cs typeface="Times New Roman" pitchFamily="18" charset="0"/>
              </a:rPr>
              <a:t>  </a:t>
            </a:r>
            <a:r>
              <a:rPr lang="en-US" altLang="en-US" sz="1600" b="1" i="1" u="sng">
                <a:cs typeface="Times New Roman" pitchFamily="18" charset="0"/>
              </a:rPr>
              <a:t>does not </a:t>
            </a:r>
            <a:r>
              <a:rPr lang="en-US" altLang="en-US" sz="1600" b="1" i="1">
                <a:cs typeface="Times New Roman" pitchFamily="18" charset="0"/>
              </a:rPr>
              <a:t>appear across r</a:t>
            </a:r>
            <a:r>
              <a:rPr lang="el-GR" altLang="en-US" sz="1600" b="1" i="1" baseline="-25000">
                <a:cs typeface="Times New Roman" pitchFamily="18" charset="0"/>
              </a:rPr>
              <a:t>π</a:t>
            </a:r>
            <a:r>
              <a:rPr lang="en-US" altLang="en-US" sz="1600" b="1" i="1">
                <a:cs typeface="Times New Roman" pitchFamily="18" charset="0"/>
              </a:rPr>
              <a:t> </a:t>
            </a:r>
            <a:r>
              <a:rPr lang="en-US" altLang="en-US" sz="1600">
                <a:cs typeface="Times New Roman" pitchFamily="18" charset="0"/>
              </a:rPr>
              <a:t>!  </a:t>
            </a:r>
            <a:r>
              <a:rPr lang="en-US" altLang="en-US" sz="1600" b="1" i="1">
                <a:cs typeface="Times New Roman" pitchFamily="18" charset="0"/>
              </a:rPr>
              <a:t>Therefore the CB circuit does not suffer from the ‘Miller effect’ </a:t>
            </a:r>
          </a:p>
          <a:p>
            <a:pPr eaLnBrk="1" hangingPunct="1">
              <a:spcBef>
                <a:spcPct val="50000"/>
              </a:spcBef>
              <a:buClrTx/>
              <a:buSzTx/>
              <a:buFontTx/>
              <a:buNone/>
            </a:pPr>
            <a:r>
              <a:rPr lang="en-US" altLang="en-US" sz="1600">
                <a:cs typeface="Times New Roman" pitchFamily="18" charset="0"/>
              </a:rPr>
              <a:t>2)	we have seen (see earlier lecture on CB circuit configuration) that the input resistance ‘looking into’ the emitter of the CB circuit is very much smaller than </a:t>
            </a:r>
            <a:r>
              <a:rPr lang="en-US" altLang="en-US" sz="1600" i="1">
                <a:cs typeface="Times New Roman" pitchFamily="18" charset="0"/>
              </a:rPr>
              <a:t>r</a:t>
            </a:r>
            <a:r>
              <a:rPr lang="el-GR" altLang="en-US" sz="1600" i="1" baseline="-25000">
                <a:cs typeface="Times New Roman" pitchFamily="18" charset="0"/>
              </a:rPr>
              <a:t>π</a:t>
            </a:r>
            <a:r>
              <a:rPr lang="en-US" altLang="en-US" sz="1600">
                <a:cs typeface="Times New Roman" pitchFamily="18" charset="0"/>
              </a:rPr>
              <a:t>: </a:t>
            </a:r>
            <a:endParaRPr lang="el-GR" altLang="en-US" sz="1600">
              <a:latin typeface="Times New Roman" pitchFamily="18" charset="0"/>
              <a:cs typeface="Times New Roman" pitchFamily="18" charset="0"/>
            </a:endParaRPr>
          </a:p>
        </p:txBody>
      </p:sp>
      <p:grpSp>
        <p:nvGrpSpPr>
          <p:cNvPr id="31752" name="Group 83"/>
          <p:cNvGrpSpPr>
            <a:grpSpLocks/>
          </p:cNvGrpSpPr>
          <p:nvPr/>
        </p:nvGrpSpPr>
        <p:grpSpPr bwMode="auto">
          <a:xfrm>
            <a:off x="1760538" y="1341438"/>
            <a:ext cx="6372225" cy="1914525"/>
            <a:chOff x="1760538" y="1342008"/>
            <a:chExt cx="5915025" cy="2484437"/>
          </a:xfrm>
        </p:grpSpPr>
        <p:sp>
          <p:nvSpPr>
            <p:cNvPr id="31756" name="Line 171"/>
            <p:cNvSpPr>
              <a:spLocks noChangeShapeType="1"/>
            </p:cNvSpPr>
            <p:nvPr/>
          </p:nvSpPr>
          <p:spPr bwMode="auto">
            <a:xfrm flipH="1">
              <a:off x="2608374" y="2341432"/>
              <a:ext cx="852" cy="11101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7" name="Freeform 133"/>
            <p:cNvSpPr>
              <a:spLocks/>
            </p:cNvSpPr>
            <p:nvPr/>
          </p:nvSpPr>
          <p:spPr bwMode="auto">
            <a:xfrm>
              <a:off x="3870675" y="1838088"/>
              <a:ext cx="191254" cy="333797"/>
            </a:xfrm>
            <a:custGeom>
              <a:avLst/>
              <a:gdLst>
                <a:gd name="T0" fmla="*/ 2147483647 w 224"/>
                <a:gd name="T1" fmla="*/ 0 h 350"/>
                <a:gd name="T2" fmla="*/ 0 w 224"/>
                <a:gd name="T3" fmla="*/ 2147483647 h 350"/>
                <a:gd name="T4" fmla="*/ 2147483647 w 224"/>
                <a:gd name="T5" fmla="*/ 2147483647 h 350"/>
                <a:gd name="T6" fmla="*/ 2147483647 w 224"/>
                <a:gd name="T7" fmla="*/ 2147483647 h 350"/>
                <a:gd name="T8" fmla="*/ 2147483647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8" name="Freeform 134"/>
            <p:cNvSpPr>
              <a:spLocks/>
            </p:cNvSpPr>
            <p:nvPr/>
          </p:nvSpPr>
          <p:spPr bwMode="auto">
            <a:xfrm>
              <a:off x="3876300" y="1838088"/>
              <a:ext cx="189004" cy="333797"/>
            </a:xfrm>
            <a:custGeom>
              <a:avLst/>
              <a:gdLst>
                <a:gd name="T0" fmla="*/ 2147483647 w 224"/>
                <a:gd name="T1" fmla="*/ 0 h 350"/>
                <a:gd name="T2" fmla="*/ 0 w 224"/>
                <a:gd name="T3" fmla="*/ 2147483647 h 350"/>
                <a:gd name="T4" fmla="*/ 2147483647 w 224"/>
                <a:gd name="T5" fmla="*/ 2147483647 h 350"/>
                <a:gd name="T6" fmla="*/ 2147483647 w 224"/>
                <a:gd name="T7" fmla="*/ 2147483647 h 350"/>
                <a:gd name="T8" fmla="*/ 2147483647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59" name="Line 135"/>
            <p:cNvSpPr>
              <a:spLocks noChangeShapeType="1"/>
            </p:cNvSpPr>
            <p:nvPr/>
          </p:nvSpPr>
          <p:spPr bwMode="auto">
            <a:xfrm>
              <a:off x="2079056" y="2334887"/>
              <a:ext cx="1911054" cy="652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0" name="Freeform 137"/>
            <p:cNvSpPr>
              <a:spLocks noEditPoints="1"/>
            </p:cNvSpPr>
            <p:nvPr/>
          </p:nvSpPr>
          <p:spPr bwMode="auto">
            <a:xfrm>
              <a:off x="3962927" y="1922861"/>
              <a:ext cx="28126" cy="161600"/>
            </a:xfrm>
            <a:custGeom>
              <a:avLst/>
              <a:gdLst>
                <a:gd name="T0" fmla="*/ 2147483647 w 33"/>
                <a:gd name="T1" fmla="*/ 2147483647 h 170"/>
                <a:gd name="T2" fmla="*/ 2147483647 w 33"/>
                <a:gd name="T3" fmla="*/ 2147483647 h 170"/>
                <a:gd name="T4" fmla="*/ 2147483647 w 33"/>
                <a:gd name="T5" fmla="*/ 2147483647 h 170"/>
                <a:gd name="T6" fmla="*/ 2147483647 w 33"/>
                <a:gd name="T7" fmla="*/ 2147483647 h 170"/>
                <a:gd name="T8" fmla="*/ 2147483647 w 33"/>
                <a:gd name="T9" fmla="*/ 2147483647 h 170"/>
                <a:gd name="T10" fmla="*/ 2147483647 w 33"/>
                <a:gd name="T11" fmla="*/ 2147483647 h 170"/>
                <a:gd name="T12" fmla="*/ 2147483647 w 33"/>
                <a:gd name="T13" fmla="*/ 2147483647 h 170"/>
                <a:gd name="T14" fmla="*/ 2147483647 w 33"/>
                <a:gd name="T15" fmla="*/ 2147483647 h 170"/>
                <a:gd name="T16" fmla="*/ 2147483647 w 33"/>
                <a:gd name="T17" fmla="*/ 2147483647 h 170"/>
                <a:gd name="T18" fmla="*/ 2147483647 w 33"/>
                <a:gd name="T19" fmla="*/ 2147483647 h 170"/>
                <a:gd name="T20" fmla="*/ 2147483647 w 33"/>
                <a:gd name="T21" fmla="*/ 2147483647 h 170"/>
                <a:gd name="T22" fmla="*/ 2147483647 w 33"/>
                <a:gd name="T23" fmla="*/ 2147483647 h 170"/>
                <a:gd name="T24" fmla="*/ 2147483647 w 33"/>
                <a:gd name="T25" fmla="*/ 0 h 170"/>
                <a:gd name="T26" fmla="*/ 2147483647 w 33"/>
                <a:gd name="T27" fmla="*/ 0 h 170"/>
                <a:gd name="T28" fmla="*/ 2147483647 w 33"/>
                <a:gd name="T29" fmla="*/ 2147483647 h 170"/>
                <a:gd name="T30" fmla="*/ 2147483647 w 33"/>
                <a:gd name="T31" fmla="*/ 2147483647 h 170"/>
                <a:gd name="T32" fmla="*/ 2147483647 w 33"/>
                <a:gd name="T33" fmla="*/ 2147483647 h 170"/>
                <a:gd name="T34" fmla="*/ 2147483647 w 33"/>
                <a:gd name="T35" fmla="*/ 2147483647 h 170"/>
                <a:gd name="T36" fmla="*/ 2147483647 w 33"/>
                <a:gd name="T37" fmla="*/ 2147483647 h 170"/>
                <a:gd name="T38" fmla="*/ 0 w 33"/>
                <a:gd name="T39" fmla="*/ 2147483647 h 170"/>
                <a:gd name="T40" fmla="*/ 2147483647 w 33"/>
                <a:gd name="T41" fmla="*/ 2147483647 h 1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70"/>
                <a:gd name="T65" fmla="*/ 33 w 33"/>
                <a:gd name="T66" fmla="*/ 170 h 1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70">
                  <a:moveTo>
                    <a:pt x="19" y="3"/>
                  </a:moveTo>
                  <a:lnTo>
                    <a:pt x="19" y="147"/>
                  </a:lnTo>
                  <a:lnTo>
                    <a:pt x="19" y="149"/>
                  </a:lnTo>
                  <a:lnTo>
                    <a:pt x="17" y="149"/>
                  </a:lnTo>
                  <a:lnTo>
                    <a:pt x="16" y="149"/>
                  </a:lnTo>
                  <a:lnTo>
                    <a:pt x="14" y="149"/>
                  </a:lnTo>
                  <a:lnTo>
                    <a:pt x="14" y="147"/>
                  </a:lnTo>
                  <a:lnTo>
                    <a:pt x="14" y="3"/>
                  </a:lnTo>
                  <a:lnTo>
                    <a:pt x="14" y="2"/>
                  </a:lnTo>
                  <a:lnTo>
                    <a:pt x="16" y="0"/>
                  </a:lnTo>
                  <a:lnTo>
                    <a:pt x="17" y="0"/>
                  </a:lnTo>
                  <a:lnTo>
                    <a:pt x="17" y="2"/>
                  </a:lnTo>
                  <a:lnTo>
                    <a:pt x="19" y="3"/>
                  </a:lnTo>
                  <a:close/>
                  <a:moveTo>
                    <a:pt x="33" y="139"/>
                  </a:moveTo>
                  <a:lnTo>
                    <a:pt x="17" y="170"/>
                  </a:lnTo>
                  <a:lnTo>
                    <a:pt x="0" y="139"/>
                  </a:lnTo>
                  <a:lnTo>
                    <a:pt x="33" y="139"/>
                  </a:lnTo>
                  <a:close/>
                </a:path>
              </a:pathLst>
            </a:custGeom>
            <a:solidFill>
              <a:srgbClr val="000000"/>
            </a:solidFill>
            <a:ln w="3175">
              <a:solidFill>
                <a:srgbClr val="000000"/>
              </a:solidFill>
              <a:prstDash val="solid"/>
              <a:round/>
              <a:headEnd/>
              <a:tailEnd/>
            </a:ln>
          </p:spPr>
          <p:txBody>
            <a:bodyPr/>
            <a:lstStyle/>
            <a:p>
              <a:endParaRPr lang="en-US"/>
            </a:p>
          </p:txBody>
        </p:sp>
        <p:sp>
          <p:nvSpPr>
            <p:cNvPr id="31761" name="Line 138"/>
            <p:cNvSpPr>
              <a:spLocks noChangeShapeType="1"/>
            </p:cNvSpPr>
            <p:nvPr/>
          </p:nvSpPr>
          <p:spPr bwMode="auto">
            <a:xfrm>
              <a:off x="3971927" y="2174535"/>
              <a:ext cx="1125" cy="16557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2" name="Line 142"/>
            <p:cNvSpPr>
              <a:spLocks noChangeShapeType="1"/>
            </p:cNvSpPr>
            <p:nvPr/>
          </p:nvSpPr>
          <p:spPr bwMode="auto">
            <a:xfrm flipH="1" flipV="1">
              <a:off x="3802675" y="2337458"/>
              <a:ext cx="5033" cy="4544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3" name="Line 143"/>
            <p:cNvSpPr>
              <a:spLocks noChangeShapeType="1"/>
            </p:cNvSpPr>
            <p:nvPr/>
          </p:nvSpPr>
          <p:spPr bwMode="auto">
            <a:xfrm>
              <a:off x="3807176" y="3064321"/>
              <a:ext cx="534" cy="4022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4" name="Line 144"/>
            <p:cNvSpPr>
              <a:spLocks noChangeShapeType="1"/>
            </p:cNvSpPr>
            <p:nvPr/>
          </p:nvSpPr>
          <p:spPr bwMode="auto">
            <a:xfrm>
              <a:off x="3984616" y="1705922"/>
              <a:ext cx="302142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5" name="Rectangle 145"/>
            <p:cNvSpPr>
              <a:spLocks noChangeArrowheads="1"/>
            </p:cNvSpPr>
            <p:nvPr/>
          </p:nvSpPr>
          <p:spPr bwMode="auto">
            <a:xfrm>
              <a:off x="3522041" y="2689962"/>
              <a:ext cx="288487" cy="372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r</a:t>
              </a:r>
              <a:r>
                <a:rPr lang="en-US" altLang="en-US" sz="2000" baseline="-25000">
                  <a:solidFill>
                    <a:srgbClr val="000000"/>
                  </a:solidFill>
                  <a:latin typeface="Times New Roman" pitchFamily="18" charset="0"/>
                  <a:sym typeface="Symbol" pitchFamily="18" charset="2"/>
                </a:rPr>
                <a:t></a:t>
              </a:r>
            </a:p>
          </p:txBody>
        </p:sp>
        <p:sp>
          <p:nvSpPr>
            <p:cNvPr id="31766" name="Rectangle 146"/>
            <p:cNvSpPr>
              <a:spLocks noChangeArrowheads="1"/>
            </p:cNvSpPr>
            <p:nvPr/>
          </p:nvSpPr>
          <p:spPr bwMode="auto">
            <a:xfrm>
              <a:off x="4157182" y="1829780"/>
              <a:ext cx="669249" cy="379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2000">
                  <a:solidFill>
                    <a:srgbClr val="000000"/>
                  </a:solidFill>
                  <a:latin typeface="Times New Roman" pitchFamily="18" charset="0"/>
                  <a:cs typeface="Times New Roman" pitchFamily="18" charset="0"/>
                </a:rPr>
                <a:t>g</a:t>
              </a:r>
              <a:r>
                <a:rPr lang="en-GB" altLang="en-US" sz="2000" baseline="-25000">
                  <a:solidFill>
                    <a:srgbClr val="000000"/>
                  </a:solidFill>
                  <a:latin typeface="Times New Roman" pitchFamily="18" charset="0"/>
                  <a:cs typeface="Times New Roman" pitchFamily="18" charset="0"/>
                </a:rPr>
                <a:t>m</a:t>
              </a: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endParaRPr lang="en-US" altLang="en-US" sz="2000">
                <a:sym typeface="Symbol" pitchFamily="18" charset="2"/>
              </a:endParaRPr>
            </a:p>
          </p:txBody>
        </p:sp>
        <p:sp>
          <p:nvSpPr>
            <p:cNvPr id="31767" name="Rectangle 148"/>
            <p:cNvSpPr>
              <a:spLocks noChangeArrowheads="1"/>
            </p:cNvSpPr>
            <p:nvPr/>
          </p:nvSpPr>
          <p:spPr bwMode="auto">
            <a:xfrm>
              <a:off x="2733437" y="3572123"/>
              <a:ext cx="100127" cy="25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31768" name="Rectangle 149"/>
            <p:cNvSpPr>
              <a:spLocks noChangeArrowheads="1"/>
            </p:cNvSpPr>
            <p:nvPr/>
          </p:nvSpPr>
          <p:spPr bwMode="auto">
            <a:xfrm>
              <a:off x="2766396" y="1926939"/>
              <a:ext cx="50626" cy="25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a:p>
          </p:txBody>
        </p:sp>
        <p:sp>
          <p:nvSpPr>
            <p:cNvPr id="31769" name="Rectangle 150"/>
            <p:cNvSpPr>
              <a:spLocks noChangeArrowheads="1"/>
            </p:cNvSpPr>
            <p:nvPr/>
          </p:nvSpPr>
          <p:spPr bwMode="auto">
            <a:xfrm>
              <a:off x="4014390" y="2679365"/>
              <a:ext cx="448493" cy="372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p>
          </p:txBody>
        </p:sp>
        <p:sp>
          <p:nvSpPr>
            <p:cNvPr id="31770" name="Oval 152"/>
            <p:cNvSpPr>
              <a:spLocks noChangeArrowheads="1"/>
            </p:cNvSpPr>
            <p:nvPr/>
          </p:nvSpPr>
          <p:spPr bwMode="auto">
            <a:xfrm>
              <a:off x="2019710" y="3436025"/>
              <a:ext cx="37126" cy="4503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1771" name="Oval 153"/>
            <p:cNvSpPr>
              <a:spLocks noChangeArrowheads="1"/>
            </p:cNvSpPr>
            <p:nvPr/>
          </p:nvSpPr>
          <p:spPr bwMode="auto">
            <a:xfrm>
              <a:off x="2046712" y="2316266"/>
              <a:ext cx="38251" cy="4503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1772" name="Oval 154"/>
            <p:cNvSpPr>
              <a:spLocks noChangeArrowheads="1"/>
            </p:cNvSpPr>
            <p:nvPr/>
          </p:nvSpPr>
          <p:spPr bwMode="auto">
            <a:xfrm>
              <a:off x="5638177" y="1699006"/>
              <a:ext cx="38251" cy="4503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1773" name="Rectangle 156"/>
            <p:cNvSpPr>
              <a:spLocks noChangeArrowheads="1"/>
            </p:cNvSpPr>
            <p:nvPr/>
          </p:nvSpPr>
          <p:spPr bwMode="auto">
            <a:xfrm>
              <a:off x="3766675" y="2796755"/>
              <a:ext cx="76502" cy="270216"/>
            </a:xfrm>
            <a:prstGeom prst="rect">
              <a:avLst/>
            </a:prstGeom>
            <a:solidFill>
              <a:schemeClr val="bg1"/>
            </a:solidFill>
            <a:ln w="19050">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1774" name="Line 157"/>
            <p:cNvSpPr>
              <a:spLocks noChangeShapeType="1"/>
            </p:cNvSpPr>
            <p:nvPr/>
          </p:nvSpPr>
          <p:spPr bwMode="auto">
            <a:xfrm>
              <a:off x="3955055" y="2758342"/>
              <a:ext cx="0" cy="3549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5" name="Rectangle 165"/>
            <p:cNvSpPr>
              <a:spLocks noChangeArrowheads="1"/>
            </p:cNvSpPr>
            <p:nvPr/>
          </p:nvSpPr>
          <p:spPr bwMode="auto">
            <a:xfrm>
              <a:off x="1760538" y="2683427"/>
              <a:ext cx="387186" cy="372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S</a:t>
              </a:r>
            </a:p>
          </p:txBody>
        </p:sp>
        <p:sp>
          <p:nvSpPr>
            <p:cNvPr id="31776" name="Line 166"/>
            <p:cNvSpPr>
              <a:spLocks noChangeShapeType="1"/>
            </p:cNvSpPr>
            <p:nvPr/>
          </p:nvSpPr>
          <p:spPr bwMode="auto">
            <a:xfrm flipV="1">
              <a:off x="2059503" y="2556016"/>
              <a:ext cx="0" cy="690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7" name="Rectangle 167"/>
            <p:cNvSpPr>
              <a:spLocks noChangeArrowheads="1"/>
            </p:cNvSpPr>
            <p:nvPr/>
          </p:nvSpPr>
          <p:spPr bwMode="auto">
            <a:xfrm>
              <a:off x="5766805" y="1342008"/>
              <a:ext cx="79876" cy="25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c</a:t>
              </a:r>
              <a:endParaRPr lang="en-US" altLang="en-US" sz="2000" b="1"/>
            </a:p>
          </p:txBody>
        </p:sp>
        <p:sp>
          <p:nvSpPr>
            <p:cNvPr id="31778" name="Rectangle 175"/>
            <p:cNvSpPr>
              <a:spLocks noChangeArrowheads="1"/>
            </p:cNvSpPr>
            <p:nvPr/>
          </p:nvSpPr>
          <p:spPr bwMode="auto">
            <a:xfrm>
              <a:off x="2919946" y="2823247"/>
              <a:ext cx="409904" cy="372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latin typeface="Times New Roman" pitchFamily="18" charset="0"/>
                </a:rPr>
                <a:t>C</a:t>
              </a:r>
              <a:r>
                <a:rPr lang="el-GR" altLang="en-US" sz="2000" baseline="-25000">
                  <a:latin typeface="Times New Roman" pitchFamily="18" charset="0"/>
                  <a:cs typeface="Times New Roman" pitchFamily="18" charset="0"/>
                </a:rPr>
                <a:t>π</a:t>
              </a:r>
            </a:p>
          </p:txBody>
        </p:sp>
        <p:grpSp>
          <p:nvGrpSpPr>
            <p:cNvPr id="31779" name="Group 176"/>
            <p:cNvGrpSpPr>
              <a:grpSpLocks/>
            </p:cNvGrpSpPr>
            <p:nvPr/>
          </p:nvGrpSpPr>
          <p:grpSpPr bwMode="auto">
            <a:xfrm rot="10800000">
              <a:off x="5156184" y="2268750"/>
              <a:ext cx="228" cy="629181"/>
              <a:chOff x="2252" y="1128"/>
              <a:chExt cx="199" cy="662"/>
            </a:xfrm>
          </p:grpSpPr>
          <p:sp>
            <p:nvSpPr>
              <p:cNvPr id="31816" name="Line 177"/>
              <p:cNvSpPr>
                <a:spLocks noChangeShapeType="1"/>
              </p:cNvSpPr>
              <p:nvPr/>
            </p:nvSpPr>
            <p:spPr bwMode="auto">
              <a:xfrm>
                <a:off x="2365" y="1128"/>
                <a:ext cx="0" cy="293"/>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17" name="Line 178"/>
              <p:cNvSpPr>
                <a:spLocks noChangeShapeType="1"/>
              </p:cNvSpPr>
              <p:nvPr/>
            </p:nvSpPr>
            <p:spPr bwMode="auto">
              <a:xfrm>
                <a:off x="2366" y="1488"/>
                <a:ext cx="0" cy="30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18" name="Line 179"/>
              <p:cNvSpPr>
                <a:spLocks noChangeShapeType="1"/>
              </p:cNvSpPr>
              <p:nvPr/>
            </p:nvSpPr>
            <p:spPr bwMode="auto">
              <a:xfrm flipH="1">
                <a:off x="2252" y="1438"/>
                <a:ext cx="19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19" name="Line 180"/>
              <p:cNvSpPr>
                <a:spLocks noChangeShapeType="1"/>
              </p:cNvSpPr>
              <p:nvPr/>
            </p:nvSpPr>
            <p:spPr bwMode="auto">
              <a:xfrm flipH="1">
                <a:off x="2253" y="1484"/>
                <a:ext cx="19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780" name="Rectangle 181"/>
            <p:cNvSpPr>
              <a:spLocks noChangeArrowheads="1"/>
            </p:cNvSpPr>
            <p:nvPr/>
          </p:nvSpPr>
          <p:spPr bwMode="auto">
            <a:xfrm>
              <a:off x="5351705" y="2324096"/>
              <a:ext cx="322883" cy="25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FF3300"/>
                  </a:solidFill>
                  <a:latin typeface="Times New Roman" pitchFamily="18" charset="0"/>
                </a:rPr>
                <a:t>C</a:t>
              </a:r>
              <a:r>
                <a:rPr lang="el-GR" altLang="en-US" sz="2000" baseline="-25000">
                  <a:solidFill>
                    <a:srgbClr val="FF3300"/>
                  </a:solidFill>
                  <a:latin typeface="Times New Roman" pitchFamily="18" charset="0"/>
                  <a:cs typeface="Times New Roman" pitchFamily="18" charset="0"/>
                </a:rPr>
                <a:t>μ</a:t>
              </a:r>
            </a:p>
          </p:txBody>
        </p:sp>
        <p:sp>
          <p:nvSpPr>
            <p:cNvPr id="31781" name="Line 185"/>
            <p:cNvSpPr>
              <a:spLocks noChangeShapeType="1"/>
            </p:cNvSpPr>
            <p:nvPr/>
          </p:nvSpPr>
          <p:spPr bwMode="auto">
            <a:xfrm>
              <a:off x="3969677" y="1717550"/>
              <a:ext cx="1125" cy="11788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82" name="Line 186"/>
            <p:cNvSpPr>
              <a:spLocks noChangeShapeType="1"/>
            </p:cNvSpPr>
            <p:nvPr/>
          </p:nvSpPr>
          <p:spPr bwMode="auto">
            <a:xfrm>
              <a:off x="2038691" y="3466602"/>
              <a:ext cx="499733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83" name="Line 190"/>
            <p:cNvSpPr>
              <a:spLocks noChangeShapeType="1"/>
            </p:cNvSpPr>
            <p:nvPr/>
          </p:nvSpPr>
          <p:spPr bwMode="auto">
            <a:xfrm flipH="1" flipV="1">
              <a:off x="5156746" y="1727361"/>
              <a:ext cx="0" cy="609337"/>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84" name="Rectangle 191"/>
            <p:cNvSpPr>
              <a:spLocks noChangeArrowheads="1"/>
            </p:cNvSpPr>
            <p:nvPr/>
          </p:nvSpPr>
          <p:spPr bwMode="auto">
            <a:xfrm>
              <a:off x="5735263" y="3570261"/>
              <a:ext cx="100127" cy="25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31785" name="Oval 192"/>
            <p:cNvSpPr>
              <a:spLocks noChangeArrowheads="1"/>
            </p:cNvSpPr>
            <p:nvPr/>
          </p:nvSpPr>
          <p:spPr bwMode="auto">
            <a:xfrm>
              <a:off x="5653562" y="3454993"/>
              <a:ext cx="31501" cy="38413"/>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1786" name="Line 193"/>
            <p:cNvSpPr>
              <a:spLocks noChangeShapeType="1"/>
            </p:cNvSpPr>
            <p:nvPr/>
          </p:nvSpPr>
          <p:spPr bwMode="auto">
            <a:xfrm flipV="1">
              <a:off x="7239509" y="2064594"/>
              <a:ext cx="0" cy="10715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7" name="Rectangle 194"/>
            <p:cNvSpPr>
              <a:spLocks noChangeArrowheads="1"/>
            </p:cNvSpPr>
            <p:nvPr/>
          </p:nvSpPr>
          <p:spPr bwMode="auto">
            <a:xfrm>
              <a:off x="7336262" y="2443429"/>
              <a:ext cx="339301" cy="372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o</a:t>
              </a:r>
            </a:p>
          </p:txBody>
        </p:sp>
        <p:sp>
          <p:nvSpPr>
            <p:cNvPr id="31788" name="Line 197"/>
            <p:cNvSpPr>
              <a:spLocks noChangeShapeType="1"/>
            </p:cNvSpPr>
            <p:nvPr/>
          </p:nvSpPr>
          <p:spPr bwMode="auto">
            <a:xfrm flipH="1" flipV="1">
              <a:off x="5151687" y="2824203"/>
              <a:ext cx="5058" cy="627407"/>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89" name="Rectangle 156"/>
            <p:cNvSpPr>
              <a:spLocks noChangeArrowheads="1"/>
            </p:cNvSpPr>
            <p:nvPr/>
          </p:nvSpPr>
          <p:spPr bwMode="auto">
            <a:xfrm>
              <a:off x="2578851" y="2753382"/>
              <a:ext cx="76502" cy="270216"/>
            </a:xfrm>
            <a:prstGeom prst="rect">
              <a:avLst/>
            </a:prstGeom>
            <a:solidFill>
              <a:schemeClr val="bg1"/>
            </a:solidFill>
            <a:ln w="19050">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1790" name="Rectangle 145"/>
            <p:cNvSpPr>
              <a:spLocks noChangeArrowheads="1"/>
            </p:cNvSpPr>
            <p:nvPr/>
          </p:nvSpPr>
          <p:spPr bwMode="auto">
            <a:xfrm>
              <a:off x="2216395" y="2697903"/>
              <a:ext cx="329830" cy="372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sym typeface="Symbol" pitchFamily="18" charset="2"/>
                </a:rPr>
                <a:t>R</a:t>
              </a:r>
              <a:r>
                <a:rPr lang="en-US" altLang="en-US" sz="2000" baseline="-25000">
                  <a:solidFill>
                    <a:srgbClr val="000000"/>
                  </a:solidFill>
                  <a:latin typeface="Times New Roman" pitchFamily="18" charset="0"/>
                  <a:sym typeface="Symbol" pitchFamily="18" charset="2"/>
                </a:rPr>
                <a:t>E</a:t>
              </a:r>
            </a:p>
          </p:txBody>
        </p:sp>
        <p:sp>
          <p:nvSpPr>
            <p:cNvPr id="31791" name="Rectangle 156"/>
            <p:cNvSpPr>
              <a:spLocks noChangeArrowheads="1"/>
            </p:cNvSpPr>
            <p:nvPr/>
          </p:nvSpPr>
          <p:spPr bwMode="auto">
            <a:xfrm rot="-5400000">
              <a:off x="2255932" y="2225355"/>
              <a:ext cx="90072" cy="229505"/>
            </a:xfrm>
            <a:prstGeom prst="rect">
              <a:avLst/>
            </a:prstGeom>
            <a:solidFill>
              <a:schemeClr val="bg1"/>
            </a:solidFill>
            <a:ln w="19050">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1792" name="Rectangle 145"/>
            <p:cNvSpPr>
              <a:spLocks noChangeArrowheads="1"/>
            </p:cNvSpPr>
            <p:nvPr/>
          </p:nvSpPr>
          <p:spPr bwMode="auto">
            <a:xfrm>
              <a:off x="2171742" y="1782185"/>
              <a:ext cx="310772" cy="372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sym typeface="Symbol" pitchFamily="18" charset="2"/>
                </a:rPr>
                <a:t>R</a:t>
              </a:r>
              <a:r>
                <a:rPr lang="en-US" altLang="en-US" sz="2000" baseline="-25000">
                  <a:solidFill>
                    <a:srgbClr val="000000"/>
                  </a:solidFill>
                  <a:latin typeface="Times New Roman" pitchFamily="18" charset="0"/>
                  <a:sym typeface="Symbol" pitchFamily="18" charset="2"/>
                </a:rPr>
                <a:t>S</a:t>
              </a:r>
            </a:p>
          </p:txBody>
        </p:sp>
        <p:sp>
          <p:nvSpPr>
            <p:cNvPr id="31793" name="Rectangle 145"/>
            <p:cNvSpPr>
              <a:spLocks noChangeArrowheads="1"/>
            </p:cNvSpPr>
            <p:nvPr/>
          </p:nvSpPr>
          <p:spPr bwMode="auto">
            <a:xfrm>
              <a:off x="6116104" y="2318483"/>
              <a:ext cx="409256" cy="372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sym typeface="Symbol" pitchFamily="18" charset="2"/>
                </a:rPr>
                <a:t>R</a:t>
              </a:r>
              <a:r>
                <a:rPr lang="en-US" altLang="en-US" sz="2000" baseline="-25000">
                  <a:solidFill>
                    <a:srgbClr val="000000"/>
                  </a:solidFill>
                  <a:latin typeface="Times New Roman" pitchFamily="18" charset="0"/>
                  <a:sym typeface="Symbol" pitchFamily="18" charset="2"/>
                </a:rPr>
                <a:t>C</a:t>
              </a:r>
            </a:p>
          </p:txBody>
        </p:sp>
        <p:sp>
          <p:nvSpPr>
            <p:cNvPr id="31794" name="Rectangle 145"/>
            <p:cNvSpPr>
              <a:spLocks noChangeArrowheads="1"/>
            </p:cNvSpPr>
            <p:nvPr/>
          </p:nvSpPr>
          <p:spPr bwMode="auto">
            <a:xfrm>
              <a:off x="6633117" y="2330405"/>
              <a:ext cx="458760" cy="372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sym typeface="Symbol" pitchFamily="18" charset="2"/>
                </a:rPr>
                <a:t>R</a:t>
              </a:r>
              <a:r>
                <a:rPr lang="en-US" altLang="en-US" sz="2000" baseline="-25000">
                  <a:solidFill>
                    <a:srgbClr val="000000"/>
                  </a:solidFill>
                  <a:latin typeface="Times New Roman" pitchFamily="18" charset="0"/>
                  <a:sym typeface="Symbol" pitchFamily="18" charset="2"/>
                </a:rPr>
                <a:t>L</a:t>
              </a:r>
            </a:p>
          </p:txBody>
        </p:sp>
        <p:sp>
          <p:nvSpPr>
            <p:cNvPr id="31795" name="Line 171"/>
            <p:cNvSpPr>
              <a:spLocks noChangeShapeType="1"/>
            </p:cNvSpPr>
            <p:nvPr/>
          </p:nvSpPr>
          <p:spPr bwMode="auto">
            <a:xfrm>
              <a:off x="7012193" y="1711407"/>
              <a:ext cx="0" cy="17511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96" name="Line 171"/>
            <p:cNvSpPr>
              <a:spLocks noChangeShapeType="1"/>
            </p:cNvSpPr>
            <p:nvPr/>
          </p:nvSpPr>
          <p:spPr bwMode="auto">
            <a:xfrm>
              <a:off x="6491221" y="1697375"/>
              <a:ext cx="1269" cy="17484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97" name="Rectangle 156"/>
            <p:cNvSpPr>
              <a:spLocks noChangeArrowheads="1"/>
            </p:cNvSpPr>
            <p:nvPr/>
          </p:nvSpPr>
          <p:spPr bwMode="auto">
            <a:xfrm>
              <a:off x="6463239" y="2492436"/>
              <a:ext cx="76502" cy="270216"/>
            </a:xfrm>
            <a:prstGeom prst="rect">
              <a:avLst/>
            </a:prstGeom>
            <a:solidFill>
              <a:schemeClr val="bg1"/>
            </a:solidFill>
            <a:ln w="19050">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1798" name="Rectangle 156"/>
            <p:cNvSpPr>
              <a:spLocks noChangeArrowheads="1"/>
            </p:cNvSpPr>
            <p:nvPr/>
          </p:nvSpPr>
          <p:spPr bwMode="auto">
            <a:xfrm>
              <a:off x="6955209" y="2495086"/>
              <a:ext cx="76502" cy="270216"/>
            </a:xfrm>
            <a:prstGeom prst="rect">
              <a:avLst/>
            </a:prstGeom>
            <a:solidFill>
              <a:schemeClr val="bg1"/>
            </a:solidFill>
            <a:ln w="19050">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1799" name="Oval 192"/>
            <p:cNvSpPr>
              <a:spLocks noChangeArrowheads="1"/>
            </p:cNvSpPr>
            <p:nvPr/>
          </p:nvSpPr>
          <p:spPr bwMode="auto">
            <a:xfrm>
              <a:off x="2910152" y="3454569"/>
              <a:ext cx="32625" cy="38413"/>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1800" name="Oval 192"/>
            <p:cNvSpPr>
              <a:spLocks noChangeArrowheads="1"/>
            </p:cNvSpPr>
            <p:nvPr/>
          </p:nvSpPr>
          <p:spPr bwMode="auto">
            <a:xfrm>
              <a:off x="2925143" y="2321565"/>
              <a:ext cx="32625" cy="37088"/>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1801" name="Rectangle 145"/>
            <p:cNvSpPr>
              <a:spLocks noChangeArrowheads="1"/>
            </p:cNvSpPr>
            <p:nvPr/>
          </p:nvSpPr>
          <p:spPr bwMode="auto">
            <a:xfrm>
              <a:off x="5739269" y="2762446"/>
              <a:ext cx="408419" cy="372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sym typeface="Symbol" pitchFamily="18" charset="2"/>
                </a:rPr>
                <a:t>C</a:t>
              </a:r>
              <a:r>
                <a:rPr lang="en-US" altLang="en-US" sz="2000" baseline="-25000">
                  <a:solidFill>
                    <a:srgbClr val="000000"/>
                  </a:solidFill>
                  <a:latin typeface="Times New Roman" pitchFamily="18" charset="0"/>
                  <a:sym typeface="Symbol" pitchFamily="18" charset="2"/>
                </a:rPr>
                <a:t>S</a:t>
              </a:r>
            </a:p>
          </p:txBody>
        </p:sp>
        <p:cxnSp>
          <p:nvCxnSpPr>
            <p:cNvPr id="165" name="Straight Connector 164"/>
            <p:cNvCxnSpPr/>
            <p:nvPr/>
          </p:nvCxnSpPr>
          <p:spPr bwMode="auto">
            <a:xfrm rot="10800000" flipV="1">
              <a:off x="5014244" y="2545085"/>
              <a:ext cx="3006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auto">
            <a:xfrm rot="10800000" flipV="1">
              <a:off x="4999508" y="2621307"/>
              <a:ext cx="300614" cy="0"/>
            </a:xfrm>
            <a:prstGeom prst="line">
              <a:avLst/>
            </a:prstGeom>
          </p:spPr>
          <p:style>
            <a:lnRef idx="1">
              <a:schemeClr val="accent1"/>
            </a:lnRef>
            <a:fillRef idx="0">
              <a:schemeClr val="accent1"/>
            </a:fillRef>
            <a:effectRef idx="0">
              <a:schemeClr val="accent1"/>
            </a:effectRef>
            <a:fontRef idx="minor">
              <a:schemeClr val="tx1"/>
            </a:fontRef>
          </p:style>
        </p:cxnSp>
        <p:sp>
          <p:nvSpPr>
            <p:cNvPr id="31804" name="Line 190"/>
            <p:cNvSpPr>
              <a:spLocks noChangeShapeType="1"/>
            </p:cNvSpPr>
            <p:nvPr/>
          </p:nvSpPr>
          <p:spPr bwMode="auto">
            <a:xfrm flipH="1" flipV="1">
              <a:off x="3317012" y="2345652"/>
              <a:ext cx="0" cy="566191"/>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05" name="Line 197"/>
            <p:cNvSpPr>
              <a:spLocks noChangeShapeType="1"/>
            </p:cNvSpPr>
            <p:nvPr/>
          </p:nvSpPr>
          <p:spPr bwMode="auto">
            <a:xfrm flipH="1" flipV="1">
              <a:off x="3312677" y="3004086"/>
              <a:ext cx="306" cy="462516"/>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69" name="Straight Connector 168"/>
            <p:cNvCxnSpPr/>
            <p:nvPr/>
          </p:nvCxnSpPr>
          <p:spPr bwMode="auto">
            <a:xfrm rot="10800000" flipV="1">
              <a:off x="3169298" y="2889115"/>
              <a:ext cx="2991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auto">
            <a:xfrm rot="10800000" flipV="1">
              <a:off x="3154562" y="2985939"/>
              <a:ext cx="299140" cy="0"/>
            </a:xfrm>
            <a:prstGeom prst="line">
              <a:avLst/>
            </a:prstGeom>
          </p:spPr>
          <p:style>
            <a:lnRef idx="1">
              <a:schemeClr val="accent1"/>
            </a:lnRef>
            <a:fillRef idx="0">
              <a:schemeClr val="accent1"/>
            </a:fillRef>
            <a:effectRef idx="0">
              <a:schemeClr val="accent1"/>
            </a:effectRef>
            <a:fontRef idx="minor">
              <a:schemeClr val="tx1"/>
            </a:fontRef>
          </p:style>
        </p:cxnSp>
        <p:sp>
          <p:nvSpPr>
            <p:cNvPr id="171" name="Rectangle 170"/>
            <p:cNvSpPr/>
            <p:nvPr/>
          </p:nvSpPr>
          <p:spPr bwMode="auto">
            <a:xfrm>
              <a:off x="2921734" y="1407930"/>
              <a:ext cx="2745314" cy="2305211"/>
            </a:xfrm>
            <a:prstGeom prst="rect">
              <a:avLst/>
            </a:prstGeom>
            <a:noFill/>
            <a:ln w="12700">
              <a:prstDash val="dash"/>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solidFill>
                  <a:srgbClr val="000000"/>
                </a:solidFill>
              </a:endParaRPr>
            </a:p>
          </p:txBody>
        </p:sp>
        <p:sp>
          <p:nvSpPr>
            <p:cNvPr id="31809" name="Line 190"/>
            <p:cNvSpPr>
              <a:spLocks noChangeShapeType="1"/>
            </p:cNvSpPr>
            <p:nvPr/>
          </p:nvSpPr>
          <p:spPr bwMode="auto">
            <a:xfrm flipV="1">
              <a:off x="6064706" y="1727362"/>
              <a:ext cx="6747" cy="99171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10" name="Line 197"/>
            <p:cNvSpPr>
              <a:spLocks noChangeShapeType="1"/>
            </p:cNvSpPr>
            <p:nvPr/>
          </p:nvSpPr>
          <p:spPr bwMode="auto">
            <a:xfrm flipH="1" flipV="1">
              <a:off x="6064706" y="2797998"/>
              <a:ext cx="0" cy="668604"/>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74" name="Straight Connector 173"/>
            <p:cNvCxnSpPr/>
            <p:nvPr/>
          </p:nvCxnSpPr>
          <p:spPr bwMode="auto">
            <a:xfrm rot="10800000" flipV="1">
              <a:off x="5920507" y="2716070"/>
              <a:ext cx="3006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auto">
            <a:xfrm rot="10800000" flipV="1">
              <a:off x="5905771" y="2792293"/>
              <a:ext cx="30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3518541" y="2174274"/>
              <a:ext cx="250512"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rot="5400000">
              <a:off x="3351675" y="2341140"/>
              <a:ext cx="333730" cy="0"/>
            </a:xfrm>
            <a:prstGeom prst="line">
              <a:avLst/>
            </a:prstGeom>
          </p:spPr>
          <p:style>
            <a:lnRef idx="1">
              <a:schemeClr val="dk1"/>
            </a:lnRef>
            <a:fillRef idx="0">
              <a:schemeClr val="dk1"/>
            </a:fillRef>
            <a:effectRef idx="0">
              <a:schemeClr val="dk1"/>
            </a:effectRef>
            <a:fontRef idx="minor">
              <a:schemeClr val="tx1"/>
            </a:fontRef>
          </p:style>
        </p:cxnSp>
        <p:sp>
          <p:nvSpPr>
            <p:cNvPr id="31815" name="Rectangle 145"/>
            <p:cNvSpPr>
              <a:spLocks noChangeArrowheads="1"/>
            </p:cNvSpPr>
            <p:nvPr/>
          </p:nvSpPr>
          <p:spPr bwMode="auto">
            <a:xfrm>
              <a:off x="3374105" y="1729434"/>
              <a:ext cx="310772" cy="307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sym typeface="Symbol" pitchFamily="18" charset="2"/>
                </a:rPr>
                <a:t>r</a:t>
              </a:r>
              <a:r>
                <a:rPr lang="en-US" altLang="en-US" sz="2000" baseline="-25000">
                  <a:solidFill>
                    <a:srgbClr val="000000"/>
                  </a:solidFill>
                  <a:latin typeface="Times New Roman" pitchFamily="18" charset="0"/>
                  <a:sym typeface="Symbol" pitchFamily="18" charset="2"/>
                </a:rPr>
                <a:t>e</a:t>
              </a:r>
            </a:p>
          </p:txBody>
        </p:sp>
      </p:grpSp>
      <p:graphicFrame>
        <p:nvGraphicFramePr>
          <p:cNvPr id="31753" name="Object 5"/>
          <p:cNvGraphicFramePr>
            <a:graphicFrameLocks noChangeAspect="1"/>
          </p:cNvGraphicFramePr>
          <p:nvPr/>
        </p:nvGraphicFramePr>
        <p:xfrm>
          <a:off x="3214688" y="4914900"/>
          <a:ext cx="2182812" cy="696913"/>
        </p:xfrm>
        <a:graphic>
          <a:graphicData uri="http://schemas.openxmlformats.org/presentationml/2006/ole">
            <mc:AlternateContent xmlns:mc="http://schemas.openxmlformats.org/markup-compatibility/2006">
              <mc:Choice xmlns:v="urn:schemas-microsoft-com:vml" Requires="v">
                <p:oleObj spid="_x0000_s31844" name="Equation" r:id="rId4" imgW="1371600" imgH="431800" progId="Equation.3">
                  <p:embed/>
                </p:oleObj>
              </mc:Choice>
              <mc:Fallback>
                <p:oleObj name="Equation" r:id="rId4" imgW="13716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4688" y="4914900"/>
                        <a:ext cx="2182812"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4" name="Text Box 131"/>
          <p:cNvSpPr txBox="1">
            <a:spLocks noChangeArrowheads="1"/>
          </p:cNvSpPr>
          <p:nvPr/>
        </p:nvSpPr>
        <p:spPr bwMode="auto">
          <a:xfrm>
            <a:off x="409575" y="5651500"/>
            <a:ext cx="8359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b="1" i="1"/>
              <a:t>So the </a:t>
            </a:r>
            <a:r>
              <a:rPr lang="en-GB" altLang="en-US" sz="1600" b="1" i="1">
                <a:solidFill>
                  <a:srgbClr val="FF0000"/>
                </a:solidFill>
              </a:rPr>
              <a:t>input time constant will be very much smaller </a:t>
            </a:r>
            <a:r>
              <a:rPr lang="en-GB" altLang="en-US" sz="1600" b="1" i="1"/>
              <a:t>than was the case for the CE amplifier</a:t>
            </a:r>
            <a:endParaRPr lang="el-GR" altLang="en-US" sz="1600" b="1" i="1">
              <a:latin typeface="Times New Roman" pitchFamily="18" charset="0"/>
              <a:cs typeface="Times New Roman" pitchFamily="18" charset="0"/>
            </a:endParaRPr>
          </a:p>
        </p:txBody>
      </p:sp>
      <p:sp>
        <p:nvSpPr>
          <p:cNvPr id="31755" name="Text Box 131"/>
          <p:cNvSpPr txBox="1">
            <a:spLocks noChangeArrowheads="1"/>
          </p:cNvSpPr>
          <p:nvPr/>
        </p:nvSpPr>
        <p:spPr bwMode="auto">
          <a:xfrm>
            <a:off x="5522913" y="5075238"/>
            <a:ext cx="32464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b="1" i="1">
                <a:solidFill>
                  <a:srgbClr val="FF0000"/>
                </a:solidFill>
              </a:rPr>
              <a:t>See Week 3. Material, p. 25</a:t>
            </a:r>
            <a:endParaRPr lang="el-GR" altLang="en-US" sz="1600" b="1" i="1">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F571CBEC-9743-478B-B1C0-12CE9CF0FA5E}" type="slidenum">
              <a:rPr lang="en-GB" altLang="en-US" sz="1200" smtClean="0">
                <a:latin typeface="Garamond" pitchFamily="18" charset="0"/>
              </a:rPr>
              <a:pPr eaLnBrk="1" hangingPunct="1">
                <a:spcBef>
                  <a:spcPct val="0"/>
                </a:spcBef>
                <a:buClrTx/>
                <a:buSzTx/>
                <a:buFontTx/>
                <a:buNone/>
              </a:pPr>
              <a:t>37</a:t>
            </a:fld>
            <a:endParaRPr lang="en-GB" altLang="en-US" sz="1200" smtClean="0">
              <a:latin typeface="Garamond" pitchFamily="18" charset="0"/>
            </a:endParaRPr>
          </a:p>
        </p:txBody>
      </p:sp>
      <p:sp>
        <p:nvSpPr>
          <p:cNvPr id="32771"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32772"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2773"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2774" name="Text Box 69"/>
          <p:cNvSpPr txBox="1">
            <a:spLocks noChangeArrowheads="1"/>
          </p:cNvSpPr>
          <p:nvPr/>
        </p:nvSpPr>
        <p:spPr bwMode="auto">
          <a:xfrm>
            <a:off x="601663" y="709613"/>
            <a:ext cx="81518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To analyse the circuit, combine capacitors and resistors as we did for the CE amplifier:</a:t>
            </a:r>
          </a:p>
        </p:txBody>
      </p:sp>
      <p:grpSp>
        <p:nvGrpSpPr>
          <p:cNvPr id="32775" name="Group 112"/>
          <p:cNvGrpSpPr>
            <a:grpSpLocks/>
          </p:cNvGrpSpPr>
          <p:nvPr/>
        </p:nvGrpSpPr>
        <p:grpSpPr bwMode="auto">
          <a:xfrm>
            <a:off x="320675" y="4776788"/>
            <a:ext cx="8158163" cy="1044575"/>
            <a:chOff x="193" y="3184"/>
            <a:chExt cx="5139" cy="658"/>
          </a:xfrm>
        </p:grpSpPr>
        <p:graphicFrame>
          <p:nvGraphicFramePr>
            <p:cNvPr id="32877" name="Object 113"/>
            <p:cNvGraphicFramePr>
              <a:graphicFrameLocks noChangeAspect="1"/>
            </p:cNvGraphicFramePr>
            <p:nvPr/>
          </p:nvGraphicFramePr>
          <p:xfrm>
            <a:off x="316" y="3371"/>
            <a:ext cx="1342" cy="471"/>
          </p:xfrm>
          <a:graphic>
            <a:graphicData uri="http://schemas.openxmlformats.org/presentationml/2006/ole">
              <mc:AlternateContent xmlns:mc="http://schemas.openxmlformats.org/markup-compatibility/2006">
                <mc:Choice xmlns:v="urn:schemas-microsoft-com:vml" Requires="v">
                  <p:oleObj spid="_x0000_s32978" name="Equation" r:id="rId4" imgW="1231366" imgH="431613" progId="Equation.3">
                    <p:embed/>
                  </p:oleObj>
                </mc:Choice>
                <mc:Fallback>
                  <p:oleObj name="Equation" r:id="rId4" imgW="1231366" imgH="431613" progId="Equation.3">
                    <p:embed/>
                    <p:pic>
                      <p:nvPicPr>
                        <p:cNvPr id="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 y="3371"/>
                          <a:ext cx="1342"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878" name="Object 114"/>
            <p:cNvGraphicFramePr>
              <a:graphicFrameLocks noChangeAspect="1"/>
            </p:cNvGraphicFramePr>
            <p:nvPr/>
          </p:nvGraphicFramePr>
          <p:xfrm>
            <a:off x="1922" y="3494"/>
            <a:ext cx="1138" cy="261"/>
          </p:xfrm>
          <a:graphic>
            <a:graphicData uri="http://schemas.openxmlformats.org/presentationml/2006/ole">
              <mc:AlternateContent xmlns:mc="http://schemas.openxmlformats.org/markup-compatibility/2006">
                <mc:Choice xmlns:v="urn:schemas-microsoft-com:vml" Requires="v">
                  <p:oleObj spid="_x0000_s32979" name="Equation" r:id="rId6" imgW="1002865" imgH="228501" progId="Equation.3">
                    <p:embed/>
                  </p:oleObj>
                </mc:Choice>
                <mc:Fallback>
                  <p:oleObj name="Equation" r:id="rId6" imgW="1002865" imgH="228501" progId="Equation.3">
                    <p:embed/>
                    <p:pic>
                      <p:nvPicPr>
                        <p:cNvPr id="0" name="Object 1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2" y="3494"/>
                          <a:ext cx="113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879" name="Text Box 115"/>
            <p:cNvSpPr txBox="1">
              <a:spLocks noChangeArrowheads="1"/>
            </p:cNvSpPr>
            <p:nvPr/>
          </p:nvSpPr>
          <p:spPr bwMode="auto">
            <a:xfrm>
              <a:off x="193" y="3184"/>
              <a:ext cx="5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where</a:t>
              </a:r>
            </a:p>
          </p:txBody>
        </p:sp>
        <p:graphicFrame>
          <p:nvGraphicFramePr>
            <p:cNvPr id="32880" name="Object 117"/>
            <p:cNvGraphicFramePr>
              <a:graphicFrameLocks noChangeAspect="1"/>
            </p:cNvGraphicFramePr>
            <p:nvPr/>
          </p:nvGraphicFramePr>
          <p:xfrm>
            <a:off x="3332" y="3513"/>
            <a:ext cx="833" cy="257"/>
          </p:xfrm>
          <a:graphic>
            <a:graphicData uri="http://schemas.openxmlformats.org/presentationml/2006/ole">
              <mc:AlternateContent xmlns:mc="http://schemas.openxmlformats.org/markup-compatibility/2006">
                <mc:Choice xmlns:v="urn:schemas-microsoft-com:vml" Requires="v">
                  <p:oleObj spid="_x0000_s32980" name="Equation" r:id="rId8" imgW="787400" imgH="241300" progId="Equation.3">
                    <p:embed/>
                  </p:oleObj>
                </mc:Choice>
                <mc:Fallback>
                  <p:oleObj name="Equation" r:id="rId8" imgW="787400" imgH="241300" progId="Equation.3">
                    <p:embed/>
                    <p:pic>
                      <p:nvPicPr>
                        <p:cNvPr id="0" name="Object 1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2" y="3513"/>
                          <a:ext cx="833"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881" name="Object 118"/>
            <p:cNvGraphicFramePr>
              <a:graphicFrameLocks noChangeAspect="1"/>
            </p:cNvGraphicFramePr>
            <p:nvPr/>
          </p:nvGraphicFramePr>
          <p:xfrm>
            <a:off x="4459" y="3494"/>
            <a:ext cx="873" cy="251"/>
          </p:xfrm>
          <a:graphic>
            <a:graphicData uri="http://schemas.openxmlformats.org/presentationml/2006/ole">
              <mc:AlternateContent xmlns:mc="http://schemas.openxmlformats.org/markup-compatibility/2006">
                <mc:Choice xmlns:v="urn:schemas-microsoft-com:vml" Requires="v">
                  <p:oleObj spid="_x0000_s32981" name="Equation" r:id="rId10" imgW="800100" imgH="228600" progId="Equation.3">
                    <p:embed/>
                  </p:oleObj>
                </mc:Choice>
                <mc:Fallback>
                  <p:oleObj name="Equation" r:id="rId10" imgW="800100" imgH="228600" progId="Equation.3">
                    <p:embed/>
                    <p:pic>
                      <p:nvPicPr>
                        <p:cNvPr id="0" name="Object 1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 y="3494"/>
                          <a:ext cx="87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2776" name="Group 173"/>
          <p:cNvGrpSpPr>
            <a:grpSpLocks/>
          </p:cNvGrpSpPr>
          <p:nvPr/>
        </p:nvGrpSpPr>
        <p:grpSpPr bwMode="auto">
          <a:xfrm>
            <a:off x="1685925" y="1130300"/>
            <a:ext cx="5913438" cy="2482850"/>
            <a:chOff x="1685587" y="1323609"/>
            <a:chExt cx="5914425" cy="2483892"/>
          </a:xfrm>
        </p:grpSpPr>
        <p:sp>
          <p:nvSpPr>
            <p:cNvPr id="32816" name="Line 171"/>
            <p:cNvSpPr>
              <a:spLocks noChangeShapeType="1"/>
            </p:cNvSpPr>
            <p:nvPr/>
          </p:nvSpPr>
          <p:spPr bwMode="auto">
            <a:xfrm flipH="1">
              <a:off x="2524065" y="2322814"/>
              <a:ext cx="10125" cy="11508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17" name="Freeform 133"/>
            <p:cNvSpPr>
              <a:spLocks/>
            </p:cNvSpPr>
            <p:nvPr/>
          </p:nvSpPr>
          <p:spPr bwMode="auto">
            <a:xfrm>
              <a:off x="3795510" y="1819580"/>
              <a:ext cx="191235" cy="333724"/>
            </a:xfrm>
            <a:custGeom>
              <a:avLst/>
              <a:gdLst>
                <a:gd name="T0" fmla="*/ 2147483647 w 224"/>
                <a:gd name="T1" fmla="*/ 0 h 350"/>
                <a:gd name="T2" fmla="*/ 0 w 224"/>
                <a:gd name="T3" fmla="*/ 2147483647 h 350"/>
                <a:gd name="T4" fmla="*/ 2147483647 w 224"/>
                <a:gd name="T5" fmla="*/ 2147483647 h 350"/>
                <a:gd name="T6" fmla="*/ 2147483647 w 224"/>
                <a:gd name="T7" fmla="*/ 2147483647 h 350"/>
                <a:gd name="T8" fmla="*/ 2147483647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8" name="Freeform 134"/>
            <p:cNvSpPr>
              <a:spLocks/>
            </p:cNvSpPr>
            <p:nvPr/>
          </p:nvSpPr>
          <p:spPr bwMode="auto">
            <a:xfrm>
              <a:off x="3801134" y="1819580"/>
              <a:ext cx="188985" cy="333724"/>
            </a:xfrm>
            <a:custGeom>
              <a:avLst/>
              <a:gdLst>
                <a:gd name="T0" fmla="*/ 2147483647 w 224"/>
                <a:gd name="T1" fmla="*/ 0 h 350"/>
                <a:gd name="T2" fmla="*/ 0 w 224"/>
                <a:gd name="T3" fmla="*/ 2147483647 h 350"/>
                <a:gd name="T4" fmla="*/ 2147483647 w 224"/>
                <a:gd name="T5" fmla="*/ 2147483647 h 350"/>
                <a:gd name="T6" fmla="*/ 2147483647 w 224"/>
                <a:gd name="T7" fmla="*/ 2147483647 h 350"/>
                <a:gd name="T8" fmla="*/ 2147483647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819" name="Line 135"/>
            <p:cNvSpPr>
              <a:spLocks noChangeShapeType="1"/>
            </p:cNvSpPr>
            <p:nvPr/>
          </p:nvSpPr>
          <p:spPr bwMode="auto">
            <a:xfrm>
              <a:off x="2004072" y="2316271"/>
              <a:ext cx="1893371" cy="720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20" name="Freeform 137"/>
            <p:cNvSpPr>
              <a:spLocks noEditPoints="1"/>
            </p:cNvSpPr>
            <p:nvPr/>
          </p:nvSpPr>
          <p:spPr bwMode="auto">
            <a:xfrm>
              <a:off x="3887753" y="1904335"/>
              <a:ext cx="28123" cy="161565"/>
            </a:xfrm>
            <a:custGeom>
              <a:avLst/>
              <a:gdLst>
                <a:gd name="T0" fmla="*/ 2147483647 w 33"/>
                <a:gd name="T1" fmla="*/ 2147483647 h 170"/>
                <a:gd name="T2" fmla="*/ 2147483647 w 33"/>
                <a:gd name="T3" fmla="*/ 2147483647 h 170"/>
                <a:gd name="T4" fmla="*/ 2147483647 w 33"/>
                <a:gd name="T5" fmla="*/ 2147483647 h 170"/>
                <a:gd name="T6" fmla="*/ 2147483647 w 33"/>
                <a:gd name="T7" fmla="*/ 2147483647 h 170"/>
                <a:gd name="T8" fmla="*/ 2147483647 w 33"/>
                <a:gd name="T9" fmla="*/ 2147483647 h 170"/>
                <a:gd name="T10" fmla="*/ 2147483647 w 33"/>
                <a:gd name="T11" fmla="*/ 2147483647 h 170"/>
                <a:gd name="T12" fmla="*/ 2147483647 w 33"/>
                <a:gd name="T13" fmla="*/ 2147483647 h 170"/>
                <a:gd name="T14" fmla="*/ 2147483647 w 33"/>
                <a:gd name="T15" fmla="*/ 2147483647 h 170"/>
                <a:gd name="T16" fmla="*/ 2147483647 w 33"/>
                <a:gd name="T17" fmla="*/ 2147483647 h 170"/>
                <a:gd name="T18" fmla="*/ 2147483647 w 33"/>
                <a:gd name="T19" fmla="*/ 2147483647 h 170"/>
                <a:gd name="T20" fmla="*/ 2147483647 w 33"/>
                <a:gd name="T21" fmla="*/ 2147483647 h 170"/>
                <a:gd name="T22" fmla="*/ 2147483647 w 33"/>
                <a:gd name="T23" fmla="*/ 2147483647 h 170"/>
                <a:gd name="T24" fmla="*/ 2147483647 w 33"/>
                <a:gd name="T25" fmla="*/ 0 h 170"/>
                <a:gd name="T26" fmla="*/ 2147483647 w 33"/>
                <a:gd name="T27" fmla="*/ 0 h 170"/>
                <a:gd name="T28" fmla="*/ 2147483647 w 33"/>
                <a:gd name="T29" fmla="*/ 2147483647 h 170"/>
                <a:gd name="T30" fmla="*/ 2147483647 w 33"/>
                <a:gd name="T31" fmla="*/ 2147483647 h 170"/>
                <a:gd name="T32" fmla="*/ 2147483647 w 33"/>
                <a:gd name="T33" fmla="*/ 2147483647 h 170"/>
                <a:gd name="T34" fmla="*/ 2147483647 w 33"/>
                <a:gd name="T35" fmla="*/ 2147483647 h 170"/>
                <a:gd name="T36" fmla="*/ 2147483647 w 33"/>
                <a:gd name="T37" fmla="*/ 2147483647 h 170"/>
                <a:gd name="T38" fmla="*/ 0 w 33"/>
                <a:gd name="T39" fmla="*/ 2147483647 h 170"/>
                <a:gd name="T40" fmla="*/ 2147483647 w 33"/>
                <a:gd name="T41" fmla="*/ 2147483647 h 1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70"/>
                <a:gd name="T65" fmla="*/ 33 w 33"/>
                <a:gd name="T66" fmla="*/ 170 h 1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70">
                  <a:moveTo>
                    <a:pt x="19" y="3"/>
                  </a:moveTo>
                  <a:lnTo>
                    <a:pt x="19" y="147"/>
                  </a:lnTo>
                  <a:lnTo>
                    <a:pt x="19" y="149"/>
                  </a:lnTo>
                  <a:lnTo>
                    <a:pt x="17" y="149"/>
                  </a:lnTo>
                  <a:lnTo>
                    <a:pt x="16" y="149"/>
                  </a:lnTo>
                  <a:lnTo>
                    <a:pt x="14" y="149"/>
                  </a:lnTo>
                  <a:lnTo>
                    <a:pt x="14" y="147"/>
                  </a:lnTo>
                  <a:lnTo>
                    <a:pt x="14" y="3"/>
                  </a:lnTo>
                  <a:lnTo>
                    <a:pt x="14" y="2"/>
                  </a:lnTo>
                  <a:lnTo>
                    <a:pt x="16" y="0"/>
                  </a:lnTo>
                  <a:lnTo>
                    <a:pt x="17" y="0"/>
                  </a:lnTo>
                  <a:lnTo>
                    <a:pt x="17" y="2"/>
                  </a:lnTo>
                  <a:lnTo>
                    <a:pt x="19" y="3"/>
                  </a:lnTo>
                  <a:close/>
                  <a:moveTo>
                    <a:pt x="33" y="139"/>
                  </a:moveTo>
                  <a:lnTo>
                    <a:pt x="17" y="170"/>
                  </a:lnTo>
                  <a:lnTo>
                    <a:pt x="0" y="139"/>
                  </a:lnTo>
                  <a:lnTo>
                    <a:pt x="33" y="139"/>
                  </a:lnTo>
                  <a:close/>
                </a:path>
              </a:pathLst>
            </a:custGeom>
            <a:solidFill>
              <a:srgbClr val="000000"/>
            </a:solidFill>
            <a:ln w="3175">
              <a:solidFill>
                <a:srgbClr val="000000"/>
              </a:solidFill>
              <a:prstDash val="solid"/>
              <a:round/>
              <a:headEnd/>
              <a:tailEnd/>
            </a:ln>
          </p:spPr>
          <p:txBody>
            <a:bodyPr/>
            <a:lstStyle/>
            <a:p>
              <a:endParaRPr lang="en-US"/>
            </a:p>
          </p:txBody>
        </p:sp>
        <p:sp>
          <p:nvSpPr>
            <p:cNvPr id="32821" name="Line 138"/>
            <p:cNvSpPr>
              <a:spLocks noChangeShapeType="1"/>
            </p:cNvSpPr>
            <p:nvPr/>
          </p:nvSpPr>
          <p:spPr bwMode="auto">
            <a:xfrm>
              <a:off x="3896752" y="2155953"/>
              <a:ext cx="1125" cy="1655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22" name="Line 142"/>
            <p:cNvSpPr>
              <a:spLocks noChangeShapeType="1"/>
            </p:cNvSpPr>
            <p:nvPr/>
          </p:nvSpPr>
          <p:spPr bwMode="auto">
            <a:xfrm flipH="1" flipV="1">
              <a:off x="3727517" y="2318841"/>
              <a:ext cx="5032" cy="4543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23" name="Line 143"/>
            <p:cNvSpPr>
              <a:spLocks noChangeShapeType="1"/>
            </p:cNvSpPr>
            <p:nvPr/>
          </p:nvSpPr>
          <p:spPr bwMode="auto">
            <a:xfrm>
              <a:off x="3732017" y="3045544"/>
              <a:ext cx="531" cy="4321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24" name="Line 144"/>
            <p:cNvSpPr>
              <a:spLocks noChangeShapeType="1"/>
            </p:cNvSpPr>
            <p:nvPr/>
          </p:nvSpPr>
          <p:spPr bwMode="auto">
            <a:xfrm>
              <a:off x="3909439" y="1687443"/>
              <a:ext cx="302112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25" name="Rectangle 145"/>
            <p:cNvSpPr>
              <a:spLocks noChangeArrowheads="1"/>
            </p:cNvSpPr>
            <p:nvPr/>
          </p:nvSpPr>
          <p:spPr bwMode="auto">
            <a:xfrm>
              <a:off x="3446911" y="2671267"/>
              <a:ext cx="288458" cy="37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r</a:t>
              </a:r>
              <a:r>
                <a:rPr lang="en-US" altLang="en-US" sz="2000" baseline="-25000">
                  <a:solidFill>
                    <a:srgbClr val="000000"/>
                  </a:solidFill>
                  <a:latin typeface="Times New Roman" pitchFamily="18" charset="0"/>
                  <a:sym typeface="Symbol" pitchFamily="18" charset="2"/>
                </a:rPr>
                <a:t></a:t>
              </a:r>
            </a:p>
          </p:txBody>
        </p:sp>
        <p:sp>
          <p:nvSpPr>
            <p:cNvPr id="32826" name="Rectangle 146"/>
            <p:cNvSpPr>
              <a:spLocks noChangeArrowheads="1"/>
            </p:cNvSpPr>
            <p:nvPr/>
          </p:nvSpPr>
          <p:spPr bwMode="auto">
            <a:xfrm>
              <a:off x="4082216" y="1769729"/>
              <a:ext cx="669181" cy="378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2000">
                  <a:solidFill>
                    <a:srgbClr val="000000"/>
                  </a:solidFill>
                  <a:latin typeface="Times New Roman" pitchFamily="18" charset="0"/>
                  <a:cs typeface="Times New Roman" pitchFamily="18" charset="0"/>
                </a:rPr>
                <a:t>g</a:t>
              </a:r>
              <a:r>
                <a:rPr lang="en-GB" altLang="en-US" sz="2000" baseline="-25000">
                  <a:solidFill>
                    <a:srgbClr val="000000"/>
                  </a:solidFill>
                  <a:latin typeface="Times New Roman" pitchFamily="18" charset="0"/>
                  <a:cs typeface="Times New Roman" pitchFamily="18" charset="0"/>
                </a:rPr>
                <a:t>m</a:t>
              </a: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endParaRPr lang="en-US" altLang="en-US" sz="2000">
                <a:sym typeface="Symbol" pitchFamily="18" charset="2"/>
              </a:endParaRPr>
            </a:p>
          </p:txBody>
        </p:sp>
        <p:sp>
          <p:nvSpPr>
            <p:cNvPr id="32827" name="Rectangle 148"/>
            <p:cNvSpPr>
              <a:spLocks noChangeArrowheads="1"/>
            </p:cNvSpPr>
            <p:nvPr/>
          </p:nvSpPr>
          <p:spPr bwMode="auto">
            <a:xfrm>
              <a:off x="2658387" y="3553235"/>
              <a:ext cx="100117" cy="25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32828" name="Rectangle 149"/>
            <p:cNvSpPr>
              <a:spLocks noChangeArrowheads="1"/>
            </p:cNvSpPr>
            <p:nvPr/>
          </p:nvSpPr>
          <p:spPr bwMode="auto">
            <a:xfrm>
              <a:off x="2691343" y="1908412"/>
              <a:ext cx="50621" cy="25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a:p>
          </p:txBody>
        </p:sp>
        <p:sp>
          <p:nvSpPr>
            <p:cNvPr id="32829" name="Rectangle 150"/>
            <p:cNvSpPr>
              <a:spLocks noChangeArrowheads="1"/>
            </p:cNvSpPr>
            <p:nvPr/>
          </p:nvSpPr>
          <p:spPr bwMode="auto">
            <a:xfrm>
              <a:off x="3939210" y="2660673"/>
              <a:ext cx="448448" cy="37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p>
          </p:txBody>
        </p:sp>
        <p:sp>
          <p:nvSpPr>
            <p:cNvPr id="32830" name="Oval 152"/>
            <p:cNvSpPr>
              <a:spLocks noChangeArrowheads="1"/>
            </p:cNvSpPr>
            <p:nvPr/>
          </p:nvSpPr>
          <p:spPr bwMode="auto">
            <a:xfrm>
              <a:off x="1944733" y="3447147"/>
              <a:ext cx="37122" cy="4502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2831" name="Oval 153"/>
            <p:cNvSpPr>
              <a:spLocks noChangeArrowheads="1"/>
            </p:cNvSpPr>
            <p:nvPr/>
          </p:nvSpPr>
          <p:spPr bwMode="auto">
            <a:xfrm>
              <a:off x="1971732" y="2297653"/>
              <a:ext cx="38247" cy="4502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2832" name="Oval 154"/>
            <p:cNvSpPr>
              <a:spLocks noChangeArrowheads="1"/>
            </p:cNvSpPr>
            <p:nvPr/>
          </p:nvSpPr>
          <p:spPr bwMode="auto">
            <a:xfrm>
              <a:off x="5562833" y="1665539"/>
              <a:ext cx="38247" cy="4502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2833" name="Rectangle 156"/>
            <p:cNvSpPr>
              <a:spLocks noChangeArrowheads="1"/>
            </p:cNvSpPr>
            <p:nvPr/>
          </p:nvSpPr>
          <p:spPr bwMode="auto">
            <a:xfrm>
              <a:off x="3691521" y="2778037"/>
              <a:ext cx="76494" cy="270157"/>
            </a:xfrm>
            <a:prstGeom prst="rect">
              <a:avLst/>
            </a:prstGeom>
            <a:solidFill>
              <a:schemeClr val="bg1"/>
            </a:solidFill>
            <a:ln w="19050">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2834" name="Line 157"/>
            <p:cNvSpPr>
              <a:spLocks noChangeShapeType="1"/>
            </p:cNvSpPr>
            <p:nvPr/>
          </p:nvSpPr>
          <p:spPr bwMode="auto">
            <a:xfrm>
              <a:off x="3879881" y="2739632"/>
              <a:ext cx="0" cy="3549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35" name="Rectangle 165"/>
            <p:cNvSpPr>
              <a:spLocks noChangeArrowheads="1"/>
            </p:cNvSpPr>
            <p:nvPr/>
          </p:nvSpPr>
          <p:spPr bwMode="auto">
            <a:xfrm>
              <a:off x="1685587" y="2664734"/>
              <a:ext cx="387147" cy="37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S</a:t>
              </a:r>
            </a:p>
          </p:txBody>
        </p:sp>
        <p:sp>
          <p:nvSpPr>
            <p:cNvPr id="32836" name="Line 166"/>
            <p:cNvSpPr>
              <a:spLocks noChangeShapeType="1"/>
            </p:cNvSpPr>
            <p:nvPr/>
          </p:nvSpPr>
          <p:spPr bwMode="auto">
            <a:xfrm flipV="1">
              <a:off x="1984522" y="2537351"/>
              <a:ext cx="0" cy="689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37" name="Rectangle 167"/>
            <p:cNvSpPr>
              <a:spLocks noChangeArrowheads="1"/>
            </p:cNvSpPr>
            <p:nvPr/>
          </p:nvSpPr>
          <p:spPr bwMode="auto">
            <a:xfrm>
              <a:off x="5691448" y="1323609"/>
              <a:ext cx="79868" cy="25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c</a:t>
              </a:r>
              <a:endParaRPr lang="en-US" altLang="en-US" sz="2000" b="1"/>
            </a:p>
          </p:txBody>
        </p:sp>
        <p:sp>
          <p:nvSpPr>
            <p:cNvPr id="32838" name="Rectangle 175"/>
            <p:cNvSpPr>
              <a:spLocks noChangeArrowheads="1"/>
            </p:cNvSpPr>
            <p:nvPr/>
          </p:nvSpPr>
          <p:spPr bwMode="auto">
            <a:xfrm>
              <a:off x="2844877" y="2804523"/>
              <a:ext cx="409862" cy="37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latin typeface="Times New Roman" pitchFamily="18" charset="0"/>
                </a:rPr>
                <a:t>C</a:t>
              </a:r>
              <a:r>
                <a:rPr lang="el-GR" altLang="en-US" sz="2000" baseline="-25000">
                  <a:latin typeface="Times New Roman" pitchFamily="18" charset="0"/>
                  <a:cs typeface="Times New Roman" pitchFamily="18" charset="0"/>
                </a:rPr>
                <a:t>π</a:t>
              </a:r>
            </a:p>
          </p:txBody>
        </p:sp>
        <p:grpSp>
          <p:nvGrpSpPr>
            <p:cNvPr id="32839" name="Group 176"/>
            <p:cNvGrpSpPr>
              <a:grpSpLocks/>
            </p:cNvGrpSpPr>
            <p:nvPr/>
          </p:nvGrpSpPr>
          <p:grpSpPr bwMode="auto">
            <a:xfrm rot="10800000">
              <a:off x="5096537" y="2250151"/>
              <a:ext cx="165004" cy="629042"/>
              <a:chOff x="2252" y="1128"/>
              <a:chExt cx="165004" cy="662"/>
            </a:xfrm>
          </p:grpSpPr>
          <p:sp>
            <p:nvSpPr>
              <p:cNvPr id="32873" name="Line 177"/>
              <p:cNvSpPr>
                <a:spLocks noChangeShapeType="1"/>
              </p:cNvSpPr>
              <p:nvPr/>
            </p:nvSpPr>
            <p:spPr bwMode="auto">
              <a:xfrm>
                <a:off x="167255" y="1128"/>
                <a:ext cx="0" cy="293"/>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74" name="Line 178"/>
              <p:cNvSpPr>
                <a:spLocks noChangeShapeType="1"/>
              </p:cNvSpPr>
              <p:nvPr/>
            </p:nvSpPr>
            <p:spPr bwMode="auto">
              <a:xfrm>
                <a:off x="167256" y="1488"/>
                <a:ext cx="0" cy="30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75" name="Line 179"/>
              <p:cNvSpPr>
                <a:spLocks noChangeShapeType="1"/>
              </p:cNvSpPr>
              <p:nvPr/>
            </p:nvSpPr>
            <p:spPr bwMode="auto">
              <a:xfrm flipH="1">
                <a:off x="2252" y="1438"/>
                <a:ext cx="19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76" name="Line 180"/>
              <p:cNvSpPr>
                <a:spLocks noChangeShapeType="1"/>
              </p:cNvSpPr>
              <p:nvPr/>
            </p:nvSpPr>
            <p:spPr bwMode="auto">
              <a:xfrm flipH="1">
                <a:off x="2253" y="1484"/>
                <a:ext cx="19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840" name="Rectangle 181"/>
            <p:cNvSpPr>
              <a:spLocks noChangeArrowheads="1"/>
            </p:cNvSpPr>
            <p:nvPr/>
          </p:nvSpPr>
          <p:spPr bwMode="auto">
            <a:xfrm>
              <a:off x="5320440" y="2305482"/>
              <a:ext cx="322850" cy="25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FF3300"/>
                  </a:solidFill>
                  <a:latin typeface="Times New Roman" pitchFamily="18" charset="0"/>
                </a:rPr>
                <a:t>C</a:t>
              </a:r>
              <a:r>
                <a:rPr lang="el-GR" altLang="en-US" sz="2000" baseline="-25000">
                  <a:solidFill>
                    <a:srgbClr val="FF3300"/>
                  </a:solidFill>
                  <a:latin typeface="Times New Roman" pitchFamily="18" charset="0"/>
                  <a:cs typeface="Times New Roman" pitchFamily="18" charset="0"/>
                </a:rPr>
                <a:t>μ</a:t>
              </a:r>
            </a:p>
          </p:txBody>
        </p:sp>
        <p:sp>
          <p:nvSpPr>
            <p:cNvPr id="32841" name="Line 185"/>
            <p:cNvSpPr>
              <a:spLocks noChangeShapeType="1"/>
            </p:cNvSpPr>
            <p:nvPr/>
          </p:nvSpPr>
          <p:spPr bwMode="auto">
            <a:xfrm>
              <a:off x="3894502" y="1699069"/>
              <a:ext cx="1125" cy="1178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42" name="Line 186"/>
            <p:cNvSpPr>
              <a:spLocks noChangeShapeType="1"/>
            </p:cNvSpPr>
            <p:nvPr/>
          </p:nvSpPr>
          <p:spPr bwMode="auto">
            <a:xfrm>
              <a:off x="1963712" y="3477717"/>
              <a:ext cx="499683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43" name="Line 190"/>
            <p:cNvSpPr>
              <a:spLocks noChangeShapeType="1"/>
            </p:cNvSpPr>
            <p:nvPr/>
          </p:nvSpPr>
          <p:spPr bwMode="auto">
            <a:xfrm flipH="1" flipV="1">
              <a:off x="5087947" y="1708879"/>
              <a:ext cx="5433" cy="60920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44" name="Rectangle 191"/>
            <p:cNvSpPr>
              <a:spLocks noChangeArrowheads="1"/>
            </p:cNvSpPr>
            <p:nvPr/>
          </p:nvSpPr>
          <p:spPr bwMode="auto">
            <a:xfrm>
              <a:off x="5659909" y="3551373"/>
              <a:ext cx="100117" cy="252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32845" name="Oval 192"/>
            <p:cNvSpPr>
              <a:spLocks noChangeArrowheads="1"/>
            </p:cNvSpPr>
            <p:nvPr/>
          </p:nvSpPr>
          <p:spPr bwMode="auto">
            <a:xfrm>
              <a:off x="5593206" y="3451120"/>
              <a:ext cx="31498" cy="38405"/>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2846" name="Line 193"/>
            <p:cNvSpPr>
              <a:spLocks noChangeShapeType="1"/>
            </p:cNvSpPr>
            <p:nvPr/>
          </p:nvSpPr>
          <p:spPr bwMode="auto">
            <a:xfrm flipV="1">
              <a:off x="7164002" y="2046036"/>
              <a:ext cx="0" cy="10713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47" name="Rectangle 194"/>
            <p:cNvSpPr>
              <a:spLocks noChangeArrowheads="1"/>
            </p:cNvSpPr>
            <p:nvPr/>
          </p:nvSpPr>
          <p:spPr bwMode="auto">
            <a:xfrm>
              <a:off x="7260745" y="2424788"/>
              <a:ext cx="339267" cy="37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o</a:t>
              </a:r>
            </a:p>
          </p:txBody>
        </p:sp>
        <p:sp>
          <p:nvSpPr>
            <p:cNvPr id="32848" name="Line 197"/>
            <p:cNvSpPr>
              <a:spLocks noChangeShapeType="1"/>
            </p:cNvSpPr>
            <p:nvPr/>
          </p:nvSpPr>
          <p:spPr bwMode="auto">
            <a:xfrm flipH="1" flipV="1">
              <a:off x="5096747" y="2850449"/>
              <a:ext cx="0" cy="64225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49" name="Rectangle 156"/>
            <p:cNvSpPr>
              <a:spLocks noChangeArrowheads="1"/>
            </p:cNvSpPr>
            <p:nvPr/>
          </p:nvSpPr>
          <p:spPr bwMode="auto">
            <a:xfrm>
              <a:off x="2503817" y="2734673"/>
              <a:ext cx="76494" cy="270157"/>
            </a:xfrm>
            <a:prstGeom prst="rect">
              <a:avLst/>
            </a:prstGeom>
            <a:solidFill>
              <a:schemeClr val="bg1"/>
            </a:solidFill>
            <a:ln w="19050">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2850" name="Rectangle 145"/>
            <p:cNvSpPr>
              <a:spLocks noChangeArrowheads="1"/>
            </p:cNvSpPr>
            <p:nvPr/>
          </p:nvSpPr>
          <p:spPr bwMode="auto">
            <a:xfrm>
              <a:off x="2141398" y="2679207"/>
              <a:ext cx="329797" cy="37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sym typeface="Symbol" pitchFamily="18" charset="2"/>
                </a:rPr>
                <a:t>R</a:t>
              </a:r>
              <a:r>
                <a:rPr lang="en-US" altLang="en-US" sz="2000" baseline="-25000">
                  <a:solidFill>
                    <a:srgbClr val="000000"/>
                  </a:solidFill>
                  <a:latin typeface="Times New Roman" pitchFamily="18" charset="0"/>
                  <a:sym typeface="Symbol" pitchFamily="18" charset="2"/>
                </a:rPr>
                <a:t>E</a:t>
              </a:r>
            </a:p>
          </p:txBody>
        </p:sp>
        <p:sp>
          <p:nvSpPr>
            <p:cNvPr id="32851" name="Rectangle 156"/>
            <p:cNvSpPr>
              <a:spLocks noChangeArrowheads="1"/>
            </p:cNvSpPr>
            <p:nvPr/>
          </p:nvSpPr>
          <p:spPr bwMode="auto">
            <a:xfrm rot="-5400000">
              <a:off x="2180936" y="2206749"/>
              <a:ext cx="90052" cy="229482"/>
            </a:xfrm>
            <a:prstGeom prst="rect">
              <a:avLst/>
            </a:prstGeom>
            <a:solidFill>
              <a:schemeClr val="bg1"/>
            </a:solidFill>
            <a:ln w="19050">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2852" name="Rectangle 145"/>
            <p:cNvSpPr>
              <a:spLocks noChangeArrowheads="1"/>
            </p:cNvSpPr>
            <p:nvPr/>
          </p:nvSpPr>
          <p:spPr bwMode="auto">
            <a:xfrm>
              <a:off x="2122469" y="1925524"/>
              <a:ext cx="310740" cy="37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sym typeface="Symbol" pitchFamily="18" charset="2"/>
                </a:rPr>
                <a:t>R</a:t>
              </a:r>
              <a:r>
                <a:rPr lang="en-US" altLang="en-US" sz="2000" baseline="-25000">
                  <a:solidFill>
                    <a:srgbClr val="000000"/>
                  </a:solidFill>
                  <a:latin typeface="Times New Roman" pitchFamily="18" charset="0"/>
                  <a:sym typeface="Symbol" pitchFamily="18" charset="2"/>
                </a:rPr>
                <a:t>S</a:t>
              </a:r>
            </a:p>
          </p:txBody>
        </p:sp>
        <p:sp>
          <p:nvSpPr>
            <p:cNvPr id="32853" name="Rectangle 145"/>
            <p:cNvSpPr>
              <a:spLocks noChangeArrowheads="1"/>
            </p:cNvSpPr>
            <p:nvPr/>
          </p:nvSpPr>
          <p:spPr bwMode="auto">
            <a:xfrm>
              <a:off x="6040711" y="2299870"/>
              <a:ext cx="409214" cy="37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sym typeface="Symbol" pitchFamily="18" charset="2"/>
                </a:rPr>
                <a:t>R</a:t>
              </a:r>
              <a:r>
                <a:rPr lang="en-US" altLang="en-US" sz="2000" baseline="-25000">
                  <a:solidFill>
                    <a:srgbClr val="000000"/>
                  </a:solidFill>
                  <a:latin typeface="Times New Roman" pitchFamily="18" charset="0"/>
                  <a:sym typeface="Symbol" pitchFamily="18" charset="2"/>
                </a:rPr>
                <a:t>C</a:t>
              </a:r>
            </a:p>
          </p:txBody>
        </p:sp>
        <p:sp>
          <p:nvSpPr>
            <p:cNvPr id="32854" name="Rectangle 145"/>
            <p:cNvSpPr>
              <a:spLocks noChangeArrowheads="1"/>
            </p:cNvSpPr>
            <p:nvPr/>
          </p:nvSpPr>
          <p:spPr bwMode="auto">
            <a:xfrm>
              <a:off x="6557672" y="2311789"/>
              <a:ext cx="458713" cy="37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sym typeface="Symbol" pitchFamily="18" charset="2"/>
                </a:rPr>
                <a:t>R</a:t>
              </a:r>
              <a:r>
                <a:rPr lang="en-US" altLang="en-US" sz="2000" baseline="-25000">
                  <a:solidFill>
                    <a:srgbClr val="000000"/>
                  </a:solidFill>
                  <a:latin typeface="Times New Roman" pitchFamily="18" charset="0"/>
                  <a:sym typeface="Symbol" pitchFamily="18" charset="2"/>
                </a:rPr>
                <a:t>L</a:t>
              </a:r>
            </a:p>
          </p:txBody>
        </p:sp>
        <p:sp>
          <p:nvSpPr>
            <p:cNvPr id="32855" name="Line 171"/>
            <p:cNvSpPr>
              <a:spLocks noChangeShapeType="1"/>
            </p:cNvSpPr>
            <p:nvPr/>
          </p:nvSpPr>
          <p:spPr bwMode="auto">
            <a:xfrm>
              <a:off x="6936709" y="1707917"/>
              <a:ext cx="0" cy="17507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56" name="Line 171"/>
            <p:cNvSpPr>
              <a:spLocks noChangeShapeType="1"/>
            </p:cNvSpPr>
            <p:nvPr/>
          </p:nvSpPr>
          <p:spPr bwMode="auto">
            <a:xfrm flipH="1">
              <a:off x="6417059" y="1722907"/>
              <a:ext cx="0" cy="17639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57" name="Rectangle 156"/>
            <p:cNvSpPr>
              <a:spLocks noChangeArrowheads="1"/>
            </p:cNvSpPr>
            <p:nvPr/>
          </p:nvSpPr>
          <p:spPr bwMode="auto">
            <a:xfrm>
              <a:off x="6387811" y="2473785"/>
              <a:ext cx="76494" cy="270157"/>
            </a:xfrm>
            <a:prstGeom prst="rect">
              <a:avLst/>
            </a:prstGeom>
            <a:solidFill>
              <a:schemeClr val="bg1"/>
            </a:solidFill>
            <a:ln w="19050">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2858" name="Rectangle 156"/>
            <p:cNvSpPr>
              <a:spLocks noChangeArrowheads="1"/>
            </p:cNvSpPr>
            <p:nvPr/>
          </p:nvSpPr>
          <p:spPr bwMode="auto">
            <a:xfrm>
              <a:off x="6894721" y="2476434"/>
              <a:ext cx="76494" cy="270157"/>
            </a:xfrm>
            <a:prstGeom prst="rect">
              <a:avLst/>
            </a:prstGeom>
            <a:solidFill>
              <a:schemeClr val="bg1"/>
            </a:solidFill>
            <a:ln w="19050">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2859" name="Oval 192"/>
            <p:cNvSpPr>
              <a:spLocks noChangeArrowheads="1"/>
            </p:cNvSpPr>
            <p:nvPr/>
          </p:nvSpPr>
          <p:spPr bwMode="auto">
            <a:xfrm>
              <a:off x="2835084" y="3465687"/>
              <a:ext cx="32622" cy="38405"/>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2860" name="Oval 192"/>
            <p:cNvSpPr>
              <a:spLocks noChangeArrowheads="1"/>
            </p:cNvSpPr>
            <p:nvPr/>
          </p:nvSpPr>
          <p:spPr bwMode="auto">
            <a:xfrm>
              <a:off x="2850074" y="2302951"/>
              <a:ext cx="32622" cy="37080"/>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2861" name="Rectangle 145"/>
            <p:cNvSpPr>
              <a:spLocks noChangeArrowheads="1"/>
            </p:cNvSpPr>
            <p:nvPr/>
          </p:nvSpPr>
          <p:spPr bwMode="auto">
            <a:xfrm>
              <a:off x="5663914" y="2743735"/>
              <a:ext cx="408378" cy="37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sym typeface="Symbol" pitchFamily="18" charset="2"/>
                </a:rPr>
                <a:t>C</a:t>
              </a:r>
              <a:r>
                <a:rPr lang="en-US" altLang="en-US" sz="2000" baseline="-25000">
                  <a:solidFill>
                    <a:srgbClr val="000000"/>
                  </a:solidFill>
                  <a:latin typeface="Times New Roman" pitchFamily="18" charset="0"/>
                  <a:sym typeface="Symbol" pitchFamily="18" charset="2"/>
                </a:rPr>
                <a:t>S</a:t>
              </a:r>
            </a:p>
          </p:txBody>
        </p:sp>
        <p:cxnSp>
          <p:nvCxnSpPr>
            <p:cNvPr id="158" name="Straight Connector 157"/>
            <p:cNvCxnSpPr/>
            <p:nvPr/>
          </p:nvCxnSpPr>
          <p:spPr>
            <a:xfrm rot="10800000" flipV="1">
              <a:off x="4953207" y="2527439"/>
              <a:ext cx="300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rot="10800000" flipV="1">
              <a:off x="4938918" y="2602083"/>
              <a:ext cx="300087" cy="0"/>
            </a:xfrm>
            <a:prstGeom prst="line">
              <a:avLst/>
            </a:prstGeom>
          </p:spPr>
          <p:style>
            <a:lnRef idx="1">
              <a:schemeClr val="accent1"/>
            </a:lnRef>
            <a:fillRef idx="0">
              <a:schemeClr val="accent1"/>
            </a:fillRef>
            <a:effectRef idx="0">
              <a:schemeClr val="accent1"/>
            </a:effectRef>
            <a:fontRef idx="minor">
              <a:schemeClr val="tx1"/>
            </a:fontRef>
          </p:style>
        </p:cxnSp>
        <p:sp>
          <p:nvSpPr>
            <p:cNvPr id="32864" name="Line 190"/>
            <p:cNvSpPr>
              <a:spLocks noChangeShapeType="1"/>
            </p:cNvSpPr>
            <p:nvPr/>
          </p:nvSpPr>
          <p:spPr bwMode="auto">
            <a:xfrm flipH="1" flipV="1">
              <a:off x="3241903" y="2327033"/>
              <a:ext cx="0" cy="566067"/>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65" name="Line 197"/>
            <p:cNvSpPr>
              <a:spLocks noChangeShapeType="1"/>
            </p:cNvSpPr>
            <p:nvPr/>
          </p:nvSpPr>
          <p:spPr bwMode="auto">
            <a:xfrm flipH="1" flipV="1">
              <a:off x="3237569" y="2985322"/>
              <a:ext cx="304" cy="492396"/>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62" name="Straight Connector 161"/>
            <p:cNvCxnSpPr/>
            <p:nvPr/>
          </p:nvCxnSpPr>
          <p:spPr>
            <a:xfrm rot="10800000" flipV="1">
              <a:off x="3093935" y="2872072"/>
              <a:ext cx="3000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10800000" flipV="1">
              <a:off x="3079645" y="2965773"/>
              <a:ext cx="300088" cy="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2844655" y="1390312"/>
              <a:ext cx="2746833" cy="2304430"/>
            </a:xfrm>
            <a:prstGeom prst="rect">
              <a:avLst/>
            </a:prstGeom>
            <a:noFill/>
            <a:ln w="12700">
              <a:prstDash val="dash"/>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solidFill>
                  <a:srgbClr val="000000"/>
                </a:solidFill>
              </a:endParaRPr>
            </a:p>
          </p:txBody>
        </p:sp>
        <p:sp>
          <p:nvSpPr>
            <p:cNvPr id="32869" name="Line 190"/>
            <p:cNvSpPr>
              <a:spLocks noChangeShapeType="1"/>
            </p:cNvSpPr>
            <p:nvPr/>
          </p:nvSpPr>
          <p:spPr bwMode="auto">
            <a:xfrm flipH="1" flipV="1">
              <a:off x="5966085" y="1708878"/>
              <a:ext cx="0" cy="991499"/>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70" name="Line 197"/>
            <p:cNvSpPr>
              <a:spLocks noChangeShapeType="1"/>
            </p:cNvSpPr>
            <p:nvPr/>
          </p:nvSpPr>
          <p:spPr bwMode="auto">
            <a:xfrm flipV="1">
              <a:off x="5969039" y="2809261"/>
              <a:ext cx="0" cy="668411"/>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67" name="Straight Connector 166"/>
            <p:cNvCxnSpPr/>
            <p:nvPr/>
          </p:nvCxnSpPr>
          <p:spPr>
            <a:xfrm rot="10800000" flipV="1">
              <a:off x="5845531" y="2695785"/>
              <a:ext cx="300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10800000" flipV="1">
              <a:off x="5831242" y="2789487"/>
              <a:ext cx="3000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777" name="Text Box 131"/>
          <p:cNvSpPr txBox="1">
            <a:spLocks noChangeArrowheads="1"/>
          </p:cNvSpPr>
          <p:nvPr/>
        </p:nvSpPr>
        <p:spPr bwMode="auto">
          <a:xfrm>
            <a:off x="233363" y="5845175"/>
            <a:ext cx="862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US" altLang="en-US" sz="1600" b="1" i="1">
                <a:cs typeface="Times New Roman" pitchFamily="18" charset="0"/>
              </a:rPr>
              <a:t>Noting that we have used r</a:t>
            </a:r>
            <a:r>
              <a:rPr lang="en-US" altLang="en-US" sz="1600" b="1" i="1" baseline="-25000">
                <a:cs typeface="Times New Roman" pitchFamily="18" charset="0"/>
              </a:rPr>
              <a:t>e</a:t>
            </a:r>
            <a:r>
              <a:rPr lang="en-US" altLang="en-US" sz="1600" b="1" i="1">
                <a:cs typeface="Times New Roman" pitchFamily="18" charset="0"/>
              </a:rPr>
              <a:t> (and not r</a:t>
            </a:r>
            <a:r>
              <a:rPr lang="el-GR" altLang="en-US" sz="1600" b="1" i="1" baseline="-25000">
                <a:cs typeface="Times New Roman" pitchFamily="18" charset="0"/>
              </a:rPr>
              <a:t>π</a:t>
            </a:r>
            <a:r>
              <a:rPr lang="en-GB" altLang="en-US" sz="1600" b="1" i="1">
                <a:cs typeface="Times New Roman" pitchFamily="18" charset="0"/>
              </a:rPr>
              <a:t>) as the true resistance ‘looking into’ the emitter.</a:t>
            </a:r>
            <a:endParaRPr lang="en-US" altLang="en-US" sz="1600" b="1" i="1">
              <a:cs typeface="Times New Roman" pitchFamily="18" charset="0"/>
            </a:endParaRPr>
          </a:p>
        </p:txBody>
      </p:sp>
      <p:cxnSp>
        <p:nvCxnSpPr>
          <p:cNvPr id="115" name="Straight Connector 114"/>
          <p:cNvCxnSpPr/>
          <p:nvPr/>
        </p:nvCxnSpPr>
        <p:spPr>
          <a:xfrm rot="5400000">
            <a:off x="3332956" y="2139157"/>
            <a:ext cx="255587" cy="0"/>
          </a:xfrm>
          <a:prstGeom prst="line">
            <a:avLst/>
          </a:prstGeom>
        </p:spPr>
        <p:style>
          <a:lnRef idx="1">
            <a:schemeClr val="dk1"/>
          </a:lnRef>
          <a:fillRef idx="0">
            <a:schemeClr val="dk1"/>
          </a:fillRef>
          <a:effectRef idx="0">
            <a:schemeClr val="dk1"/>
          </a:effectRef>
          <a:fontRef idx="minor">
            <a:schemeClr val="tx1"/>
          </a:fontRef>
        </p:style>
      </p:cxnSp>
      <p:sp>
        <p:nvSpPr>
          <p:cNvPr id="32779" name="Rectangle 145"/>
          <p:cNvSpPr>
            <a:spLocks noChangeArrowheads="1"/>
          </p:cNvSpPr>
          <p:nvPr/>
        </p:nvSpPr>
        <p:spPr bwMode="auto">
          <a:xfrm>
            <a:off x="3305175" y="1668463"/>
            <a:ext cx="334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sym typeface="Symbol" pitchFamily="18" charset="2"/>
              </a:rPr>
              <a:t>r</a:t>
            </a:r>
            <a:r>
              <a:rPr lang="en-US" altLang="en-US" sz="2000" baseline="-25000">
                <a:solidFill>
                  <a:srgbClr val="000000"/>
                </a:solidFill>
                <a:latin typeface="Times New Roman" pitchFamily="18" charset="0"/>
                <a:sym typeface="Symbol" pitchFamily="18" charset="2"/>
              </a:rPr>
              <a:t>e</a:t>
            </a:r>
          </a:p>
        </p:txBody>
      </p:sp>
      <p:cxnSp>
        <p:nvCxnSpPr>
          <p:cNvPr id="117" name="Straight Arrow Connector 116"/>
          <p:cNvCxnSpPr/>
          <p:nvPr/>
        </p:nvCxnSpPr>
        <p:spPr>
          <a:xfrm>
            <a:off x="3460750" y="2011363"/>
            <a:ext cx="268288"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pSp>
        <p:nvGrpSpPr>
          <p:cNvPr id="32781" name="Group 155"/>
          <p:cNvGrpSpPr>
            <a:grpSpLocks/>
          </p:cNvGrpSpPr>
          <p:nvPr/>
        </p:nvGrpSpPr>
        <p:grpSpPr bwMode="auto">
          <a:xfrm>
            <a:off x="1812925" y="3636963"/>
            <a:ext cx="6546850" cy="1447800"/>
            <a:chOff x="1812925" y="3636963"/>
            <a:chExt cx="6546850" cy="1447800"/>
          </a:xfrm>
        </p:grpSpPr>
        <p:sp>
          <p:nvSpPr>
            <p:cNvPr id="32782" name="Rectangle 76"/>
            <p:cNvSpPr>
              <a:spLocks noChangeArrowheads="1"/>
            </p:cNvSpPr>
            <p:nvPr/>
          </p:nvSpPr>
          <p:spPr bwMode="auto">
            <a:xfrm>
              <a:off x="1812925" y="4154488"/>
              <a:ext cx="3857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v’</a:t>
              </a:r>
              <a:r>
                <a:rPr lang="el-GR" altLang="en-US" sz="1800" baseline="-25000">
                  <a:solidFill>
                    <a:srgbClr val="000000"/>
                  </a:solidFill>
                  <a:latin typeface="Times New Roman" pitchFamily="18" charset="0"/>
                </a:rPr>
                <a:t>π</a:t>
              </a:r>
              <a:endParaRPr lang="en-US" altLang="en-US" sz="1800">
                <a:solidFill>
                  <a:srgbClr val="000000"/>
                </a:solidFill>
                <a:latin typeface="Times New Roman" pitchFamily="18" charset="0"/>
                <a:sym typeface="Symbol" pitchFamily="18" charset="2"/>
              </a:endParaRPr>
            </a:p>
          </p:txBody>
        </p:sp>
        <p:sp>
          <p:nvSpPr>
            <p:cNvPr id="32783" name="Freeform 78"/>
            <p:cNvSpPr>
              <a:spLocks/>
            </p:cNvSpPr>
            <p:nvPr/>
          </p:nvSpPr>
          <p:spPr bwMode="auto">
            <a:xfrm rot="5400000">
              <a:off x="5144697" y="3752746"/>
              <a:ext cx="298450" cy="446088"/>
            </a:xfrm>
            <a:custGeom>
              <a:avLst/>
              <a:gdLst>
                <a:gd name="T0" fmla="*/ 2147483647 w 224"/>
                <a:gd name="T1" fmla="*/ 0 h 350"/>
                <a:gd name="T2" fmla="*/ 0 w 224"/>
                <a:gd name="T3" fmla="*/ 2147483647 h 350"/>
                <a:gd name="T4" fmla="*/ 2147483647 w 224"/>
                <a:gd name="T5" fmla="*/ 2147483647 h 350"/>
                <a:gd name="T6" fmla="*/ 2147483647 w 224"/>
                <a:gd name="T7" fmla="*/ 2147483647 h 350"/>
                <a:gd name="T8" fmla="*/ 2147483647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84" name="Line 79"/>
            <p:cNvSpPr>
              <a:spLocks noChangeShapeType="1"/>
            </p:cNvSpPr>
            <p:nvPr/>
          </p:nvSpPr>
          <p:spPr bwMode="auto">
            <a:xfrm>
              <a:off x="2411413" y="4802188"/>
              <a:ext cx="48799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5" name="Freeform 80"/>
            <p:cNvSpPr>
              <a:spLocks noEditPoints="1"/>
            </p:cNvSpPr>
            <p:nvPr/>
          </p:nvSpPr>
          <p:spPr bwMode="auto">
            <a:xfrm rot="5400000">
              <a:off x="5266231" y="3850468"/>
              <a:ext cx="44450" cy="215900"/>
            </a:xfrm>
            <a:custGeom>
              <a:avLst/>
              <a:gdLst>
                <a:gd name="T0" fmla="*/ 2147483647 w 33"/>
                <a:gd name="T1" fmla="*/ 2147483647 h 170"/>
                <a:gd name="T2" fmla="*/ 2147483647 w 33"/>
                <a:gd name="T3" fmla="*/ 2147483647 h 170"/>
                <a:gd name="T4" fmla="*/ 2147483647 w 33"/>
                <a:gd name="T5" fmla="*/ 2147483647 h 170"/>
                <a:gd name="T6" fmla="*/ 2147483647 w 33"/>
                <a:gd name="T7" fmla="*/ 2147483647 h 170"/>
                <a:gd name="T8" fmla="*/ 2147483647 w 33"/>
                <a:gd name="T9" fmla="*/ 2147483647 h 170"/>
                <a:gd name="T10" fmla="*/ 2147483647 w 33"/>
                <a:gd name="T11" fmla="*/ 2147483647 h 170"/>
                <a:gd name="T12" fmla="*/ 2147483647 w 33"/>
                <a:gd name="T13" fmla="*/ 2147483647 h 170"/>
                <a:gd name="T14" fmla="*/ 2147483647 w 33"/>
                <a:gd name="T15" fmla="*/ 2147483647 h 170"/>
                <a:gd name="T16" fmla="*/ 2147483647 w 33"/>
                <a:gd name="T17" fmla="*/ 2147483647 h 170"/>
                <a:gd name="T18" fmla="*/ 2147483647 w 33"/>
                <a:gd name="T19" fmla="*/ 2147483647 h 170"/>
                <a:gd name="T20" fmla="*/ 2147483647 w 33"/>
                <a:gd name="T21" fmla="*/ 2147483647 h 170"/>
                <a:gd name="T22" fmla="*/ 2147483647 w 33"/>
                <a:gd name="T23" fmla="*/ 2147483647 h 170"/>
                <a:gd name="T24" fmla="*/ 2147483647 w 33"/>
                <a:gd name="T25" fmla="*/ 0 h 170"/>
                <a:gd name="T26" fmla="*/ 2147483647 w 33"/>
                <a:gd name="T27" fmla="*/ 0 h 170"/>
                <a:gd name="T28" fmla="*/ 2147483647 w 33"/>
                <a:gd name="T29" fmla="*/ 2147483647 h 170"/>
                <a:gd name="T30" fmla="*/ 2147483647 w 33"/>
                <a:gd name="T31" fmla="*/ 2147483647 h 170"/>
                <a:gd name="T32" fmla="*/ 2147483647 w 33"/>
                <a:gd name="T33" fmla="*/ 2147483647 h 170"/>
                <a:gd name="T34" fmla="*/ 2147483647 w 33"/>
                <a:gd name="T35" fmla="*/ 2147483647 h 170"/>
                <a:gd name="T36" fmla="*/ 2147483647 w 33"/>
                <a:gd name="T37" fmla="*/ 2147483647 h 170"/>
                <a:gd name="T38" fmla="*/ 0 w 33"/>
                <a:gd name="T39" fmla="*/ 2147483647 h 170"/>
                <a:gd name="T40" fmla="*/ 2147483647 w 33"/>
                <a:gd name="T41" fmla="*/ 2147483647 h 1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70"/>
                <a:gd name="T65" fmla="*/ 33 w 33"/>
                <a:gd name="T66" fmla="*/ 170 h 1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70">
                  <a:moveTo>
                    <a:pt x="19" y="3"/>
                  </a:moveTo>
                  <a:lnTo>
                    <a:pt x="19" y="147"/>
                  </a:lnTo>
                  <a:lnTo>
                    <a:pt x="19" y="149"/>
                  </a:lnTo>
                  <a:lnTo>
                    <a:pt x="17" y="149"/>
                  </a:lnTo>
                  <a:lnTo>
                    <a:pt x="16" y="149"/>
                  </a:lnTo>
                  <a:lnTo>
                    <a:pt x="14" y="149"/>
                  </a:lnTo>
                  <a:lnTo>
                    <a:pt x="14" y="147"/>
                  </a:lnTo>
                  <a:lnTo>
                    <a:pt x="14" y="3"/>
                  </a:lnTo>
                  <a:lnTo>
                    <a:pt x="14" y="2"/>
                  </a:lnTo>
                  <a:lnTo>
                    <a:pt x="16" y="0"/>
                  </a:lnTo>
                  <a:lnTo>
                    <a:pt x="17" y="0"/>
                  </a:lnTo>
                  <a:lnTo>
                    <a:pt x="17" y="2"/>
                  </a:lnTo>
                  <a:lnTo>
                    <a:pt x="19" y="3"/>
                  </a:lnTo>
                  <a:close/>
                  <a:moveTo>
                    <a:pt x="33" y="139"/>
                  </a:moveTo>
                  <a:lnTo>
                    <a:pt x="17" y="170"/>
                  </a:lnTo>
                  <a:lnTo>
                    <a:pt x="0" y="139"/>
                  </a:lnTo>
                  <a:lnTo>
                    <a:pt x="33" y="139"/>
                  </a:lnTo>
                  <a:close/>
                </a:path>
              </a:pathLst>
            </a:custGeom>
            <a:solidFill>
              <a:srgbClr val="000000"/>
            </a:solidFill>
            <a:ln w="3175">
              <a:solidFill>
                <a:srgbClr val="000000"/>
              </a:solidFill>
              <a:prstDash val="solid"/>
              <a:round/>
              <a:headEnd/>
              <a:tailEnd/>
            </a:ln>
          </p:spPr>
          <p:txBody>
            <a:bodyPr/>
            <a:lstStyle/>
            <a:p>
              <a:endParaRPr lang="en-US"/>
            </a:p>
          </p:txBody>
        </p:sp>
        <p:sp>
          <p:nvSpPr>
            <p:cNvPr id="32786" name="Line 81"/>
            <p:cNvSpPr>
              <a:spLocks noChangeShapeType="1"/>
            </p:cNvSpPr>
            <p:nvPr/>
          </p:nvSpPr>
          <p:spPr bwMode="auto">
            <a:xfrm rot="5400000">
              <a:off x="4967227" y="3872141"/>
              <a:ext cx="0" cy="19085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7" name="Line 83"/>
            <p:cNvSpPr>
              <a:spLocks noChangeShapeType="1"/>
            </p:cNvSpPr>
            <p:nvPr/>
          </p:nvSpPr>
          <p:spPr bwMode="auto">
            <a:xfrm flipV="1">
              <a:off x="5531370" y="3968750"/>
              <a:ext cx="1748904" cy="36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8" name="Rectangle 84"/>
            <p:cNvSpPr>
              <a:spLocks noChangeArrowheads="1"/>
            </p:cNvSpPr>
            <p:nvPr/>
          </p:nvSpPr>
          <p:spPr bwMode="auto">
            <a:xfrm>
              <a:off x="5089213" y="4123649"/>
              <a:ext cx="520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800">
                  <a:solidFill>
                    <a:srgbClr val="000000"/>
                  </a:solidFill>
                  <a:latin typeface="Times New Roman" pitchFamily="18" charset="0"/>
                  <a:cs typeface="Times New Roman" pitchFamily="18" charset="0"/>
                </a:rPr>
                <a:t>g</a:t>
              </a:r>
              <a:r>
                <a:rPr lang="en-GB" altLang="en-US" sz="1800" baseline="-25000">
                  <a:solidFill>
                    <a:srgbClr val="000000"/>
                  </a:solidFill>
                  <a:latin typeface="Times New Roman" pitchFamily="18" charset="0"/>
                  <a:cs typeface="Times New Roman" pitchFamily="18" charset="0"/>
                </a:rPr>
                <a:t>m</a:t>
              </a: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sym typeface="Symbol" pitchFamily="18" charset="2"/>
                </a:rPr>
                <a:t></a:t>
              </a:r>
              <a:endParaRPr lang="en-US" altLang="en-US" sz="1800">
                <a:sym typeface="Symbol" pitchFamily="18" charset="2"/>
              </a:endParaRPr>
            </a:p>
          </p:txBody>
        </p:sp>
        <p:sp>
          <p:nvSpPr>
            <p:cNvPr id="32789" name="Rectangle 85"/>
            <p:cNvSpPr>
              <a:spLocks noChangeArrowheads="1"/>
            </p:cNvSpPr>
            <p:nvPr/>
          </p:nvSpPr>
          <p:spPr bwMode="auto">
            <a:xfrm>
              <a:off x="3727450" y="3636963"/>
              <a:ext cx="80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a:p>
          </p:txBody>
        </p:sp>
        <p:sp>
          <p:nvSpPr>
            <p:cNvPr id="32790" name="Line 86"/>
            <p:cNvSpPr>
              <a:spLocks noChangeShapeType="1"/>
            </p:cNvSpPr>
            <p:nvPr/>
          </p:nvSpPr>
          <p:spPr bwMode="auto">
            <a:xfrm rot="5400000" flipH="1">
              <a:off x="3113088" y="3282950"/>
              <a:ext cx="0" cy="1406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1" name="Line 88"/>
            <p:cNvSpPr>
              <a:spLocks noChangeShapeType="1"/>
            </p:cNvSpPr>
            <p:nvPr/>
          </p:nvSpPr>
          <p:spPr bwMode="auto">
            <a:xfrm>
              <a:off x="3822700" y="3983038"/>
              <a:ext cx="0" cy="371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2" name="Line 89"/>
            <p:cNvSpPr>
              <a:spLocks noChangeShapeType="1"/>
            </p:cNvSpPr>
            <p:nvPr/>
          </p:nvSpPr>
          <p:spPr bwMode="auto">
            <a:xfrm>
              <a:off x="3824288" y="4439720"/>
              <a:ext cx="0" cy="3831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3" name="Line 90"/>
            <p:cNvSpPr>
              <a:spLocks noChangeShapeType="1"/>
            </p:cNvSpPr>
            <p:nvPr/>
          </p:nvSpPr>
          <p:spPr bwMode="auto">
            <a:xfrm flipH="1">
              <a:off x="3643313" y="4376292"/>
              <a:ext cx="314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4" name="Line 91"/>
            <p:cNvSpPr>
              <a:spLocks noChangeShapeType="1"/>
            </p:cNvSpPr>
            <p:nvPr/>
          </p:nvSpPr>
          <p:spPr bwMode="auto">
            <a:xfrm flipH="1">
              <a:off x="3644900" y="4434646"/>
              <a:ext cx="314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5" name="Rectangle 92"/>
            <p:cNvSpPr>
              <a:spLocks noChangeArrowheads="1"/>
            </p:cNvSpPr>
            <p:nvPr/>
          </p:nvSpPr>
          <p:spPr bwMode="auto">
            <a:xfrm>
              <a:off x="3379788" y="4259263"/>
              <a:ext cx="3460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C</a:t>
              </a:r>
              <a:r>
                <a:rPr lang="el-GR" altLang="en-US" sz="1800" baseline="-25000">
                  <a:latin typeface="Times New Roman" pitchFamily="18" charset="0"/>
                </a:rPr>
                <a:t>π</a:t>
              </a:r>
              <a:endParaRPr lang="el-GR" altLang="en-US" sz="1800" baseline="-25000">
                <a:latin typeface="Times New Roman" pitchFamily="18" charset="0"/>
                <a:cs typeface="Times New Roman" pitchFamily="18" charset="0"/>
              </a:endParaRPr>
            </a:p>
          </p:txBody>
        </p:sp>
        <p:sp>
          <p:nvSpPr>
            <p:cNvPr id="32796" name="Line 94"/>
            <p:cNvSpPr>
              <a:spLocks noChangeShapeType="1"/>
            </p:cNvSpPr>
            <p:nvPr/>
          </p:nvSpPr>
          <p:spPr bwMode="auto">
            <a:xfrm>
              <a:off x="6784975" y="3963988"/>
              <a:ext cx="0" cy="371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7" name="Line 95"/>
            <p:cNvSpPr>
              <a:spLocks noChangeShapeType="1"/>
            </p:cNvSpPr>
            <p:nvPr/>
          </p:nvSpPr>
          <p:spPr bwMode="auto">
            <a:xfrm>
              <a:off x="6786563" y="4420670"/>
              <a:ext cx="0" cy="3831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8" name="Line 96"/>
            <p:cNvSpPr>
              <a:spLocks noChangeShapeType="1"/>
            </p:cNvSpPr>
            <p:nvPr/>
          </p:nvSpPr>
          <p:spPr bwMode="auto">
            <a:xfrm flipH="1">
              <a:off x="6605588" y="4357242"/>
              <a:ext cx="314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9" name="Line 97"/>
            <p:cNvSpPr>
              <a:spLocks noChangeShapeType="1"/>
            </p:cNvSpPr>
            <p:nvPr/>
          </p:nvSpPr>
          <p:spPr bwMode="auto">
            <a:xfrm flipH="1">
              <a:off x="6607175" y="4415596"/>
              <a:ext cx="314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0" name="Line 98"/>
            <p:cNvSpPr>
              <a:spLocks noChangeShapeType="1"/>
            </p:cNvSpPr>
            <p:nvPr/>
          </p:nvSpPr>
          <p:spPr bwMode="auto">
            <a:xfrm>
              <a:off x="4086225" y="4132263"/>
              <a:ext cx="0" cy="444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01" name="Rectangle 99"/>
            <p:cNvSpPr>
              <a:spLocks noChangeArrowheads="1"/>
            </p:cNvSpPr>
            <p:nvPr/>
          </p:nvSpPr>
          <p:spPr bwMode="auto">
            <a:xfrm>
              <a:off x="4160838" y="4243388"/>
              <a:ext cx="3508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p>
          </p:txBody>
        </p:sp>
        <p:sp>
          <p:nvSpPr>
            <p:cNvPr id="32802" name="Rectangle 100"/>
            <p:cNvSpPr>
              <a:spLocks noChangeArrowheads="1"/>
            </p:cNvSpPr>
            <p:nvPr/>
          </p:nvSpPr>
          <p:spPr bwMode="auto">
            <a:xfrm>
              <a:off x="4478338" y="4776788"/>
              <a:ext cx="142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32803" name="Rectangle 101"/>
            <p:cNvSpPr>
              <a:spLocks noChangeArrowheads="1"/>
            </p:cNvSpPr>
            <p:nvPr/>
          </p:nvSpPr>
          <p:spPr bwMode="auto">
            <a:xfrm rot="5400000" flipH="1">
              <a:off x="3073400" y="3817938"/>
              <a:ext cx="123825" cy="358775"/>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2804" name="Line 102"/>
            <p:cNvSpPr>
              <a:spLocks noChangeShapeType="1"/>
            </p:cNvSpPr>
            <p:nvPr/>
          </p:nvSpPr>
          <p:spPr bwMode="auto">
            <a:xfrm>
              <a:off x="2408238" y="3989388"/>
              <a:ext cx="0" cy="8159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5" name="Oval 103"/>
            <p:cNvSpPr>
              <a:spLocks noChangeArrowheads="1"/>
            </p:cNvSpPr>
            <p:nvPr/>
          </p:nvSpPr>
          <p:spPr bwMode="auto">
            <a:xfrm>
              <a:off x="2274888" y="4275138"/>
              <a:ext cx="287337" cy="28733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2806" name="Line 104"/>
            <p:cNvSpPr>
              <a:spLocks noChangeShapeType="1"/>
            </p:cNvSpPr>
            <p:nvPr/>
          </p:nvSpPr>
          <p:spPr bwMode="auto">
            <a:xfrm flipV="1">
              <a:off x="2138363" y="4221163"/>
              <a:ext cx="0" cy="3635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07" name="Rectangle 105"/>
            <p:cNvSpPr>
              <a:spLocks noChangeArrowheads="1"/>
            </p:cNvSpPr>
            <p:nvPr/>
          </p:nvSpPr>
          <p:spPr bwMode="auto">
            <a:xfrm>
              <a:off x="3033713" y="3675063"/>
              <a:ext cx="3857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R</a:t>
              </a:r>
              <a:endParaRPr lang="en-US" altLang="en-US" sz="1800" baseline="-25000">
                <a:solidFill>
                  <a:srgbClr val="000000"/>
                </a:solidFill>
                <a:latin typeface="Times New Roman" pitchFamily="18" charset="0"/>
                <a:sym typeface="Symbol" pitchFamily="18" charset="2"/>
              </a:endParaRPr>
            </a:p>
          </p:txBody>
        </p:sp>
        <p:sp>
          <p:nvSpPr>
            <p:cNvPr id="32808" name="Line 106"/>
            <p:cNvSpPr>
              <a:spLocks noChangeShapeType="1"/>
            </p:cNvSpPr>
            <p:nvPr/>
          </p:nvSpPr>
          <p:spPr bwMode="auto">
            <a:xfrm>
              <a:off x="7281863" y="3979863"/>
              <a:ext cx="0" cy="8270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9" name="Rectangle 107"/>
            <p:cNvSpPr>
              <a:spLocks noChangeArrowheads="1"/>
            </p:cNvSpPr>
            <p:nvPr/>
          </p:nvSpPr>
          <p:spPr bwMode="auto">
            <a:xfrm>
              <a:off x="7224713" y="4178300"/>
              <a:ext cx="123825" cy="360363"/>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solidFill>
                  <a:schemeClr val="bg1"/>
                </a:solidFill>
              </a:endParaRPr>
            </a:p>
          </p:txBody>
        </p:sp>
        <p:sp>
          <p:nvSpPr>
            <p:cNvPr id="32810" name="Rectangle 108"/>
            <p:cNvSpPr>
              <a:spLocks noChangeArrowheads="1"/>
            </p:cNvSpPr>
            <p:nvPr/>
          </p:nvSpPr>
          <p:spPr bwMode="auto">
            <a:xfrm>
              <a:off x="6342063" y="4249738"/>
              <a:ext cx="3460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C’</a:t>
              </a:r>
              <a:endParaRPr lang="el-GR" altLang="en-US" sz="1800" baseline="-25000">
                <a:latin typeface="Times New Roman" pitchFamily="18" charset="0"/>
                <a:cs typeface="Times New Roman" pitchFamily="18" charset="0"/>
              </a:endParaRPr>
            </a:p>
          </p:txBody>
        </p:sp>
        <p:sp>
          <p:nvSpPr>
            <p:cNvPr id="32811" name="Rectangle 109"/>
            <p:cNvSpPr>
              <a:spLocks noChangeArrowheads="1"/>
            </p:cNvSpPr>
            <p:nvPr/>
          </p:nvSpPr>
          <p:spPr bwMode="auto">
            <a:xfrm>
              <a:off x="7510463" y="4176713"/>
              <a:ext cx="322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R</a:t>
              </a:r>
              <a:r>
                <a:rPr lang="en-US" altLang="en-US" sz="1800" baseline="-25000">
                  <a:solidFill>
                    <a:srgbClr val="000000"/>
                  </a:solidFill>
                  <a:latin typeface="Times New Roman" pitchFamily="18" charset="0"/>
                </a:rPr>
                <a:t>t</a:t>
              </a:r>
              <a:endParaRPr lang="en-US" altLang="en-US" sz="1800" baseline="-25000">
                <a:solidFill>
                  <a:srgbClr val="000000"/>
                </a:solidFill>
                <a:latin typeface="Times New Roman" pitchFamily="18" charset="0"/>
                <a:sym typeface="Symbol" pitchFamily="18" charset="2"/>
              </a:endParaRPr>
            </a:p>
          </p:txBody>
        </p:sp>
        <p:sp>
          <p:nvSpPr>
            <p:cNvPr id="32812" name="Rectangle 109"/>
            <p:cNvSpPr>
              <a:spLocks noChangeArrowheads="1"/>
            </p:cNvSpPr>
            <p:nvPr/>
          </p:nvSpPr>
          <p:spPr bwMode="auto">
            <a:xfrm>
              <a:off x="8037513" y="4254500"/>
              <a:ext cx="322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rPr>
                <a:t>O</a:t>
              </a:r>
              <a:endParaRPr lang="en-US" altLang="en-US" sz="1800" baseline="-25000">
                <a:solidFill>
                  <a:srgbClr val="000000"/>
                </a:solidFill>
                <a:latin typeface="Times New Roman" pitchFamily="18" charset="0"/>
                <a:sym typeface="Symbol" pitchFamily="18" charset="2"/>
              </a:endParaRPr>
            </a:p>
          </p:txBody>
        </p:sp>
        <p:cxnSp>
          <p:nvCxnSpPr>
            <p:cNvPr id="187" name="Straight Arrow Connector 186"/>
            <p:cNvCxnSpPr/>
            <p:nvPr/>
          </p:nvCxnSpPr>
          <p:spPr>
            <a:xfrm rot="5400000" flipH="1" flipV="1">
              <a:off x="7659687" y="4371976"/>
              <a:ext cx="479425"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2814" name="Rectangle 28"/>
            <p:cNvSpPr>
              <a:spLocks noChangeArrowheads="1"/>
            </p:cNvSpPr>
            <p:nvPr/>
          </p:nvSpPr>
          <p:spPr bwMode="auto">
            <a:xfrm>
              <a:off x="6418263" y="3638550"/>
              <a:ext cx="112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c</a:t>
              </a:r>
              <a:endParaRPr lang="en-US" altLang="en-US" sz="2000" b="1"/>
            </a:p>
          </p:txBody>
        </p:sp>
        <p:sp>
          <p:nvSpPr>
            <p:cNvPr id="32815" name="Line 81"/>
            <p:cNvSpPr>
              <a:spLocks noChangeShapeType="1"/>
            </p:cNvSpPr>
            <p:nvPr/>
          </p:nvSpPr>
          <p:spPr bwMode="auto">
            <a:xfrm rot="5400000" flipH="1">
              <a:off x="4676168" y="3778287"/>
              <a:ext cx="0" cy="38822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D2CA2A6E-CF0A-484F-A194-A42CA6A4466B}" type="slidenum">
              <a:rPr lang="en-GB" altLang="en-US" sz="1200" smtClean="0">
                <a:latin typeface="Garamond" pitchFamily="18" charset="0"/>
              </a:rPr>
              <a:pPr eaLnBrk="1" hangingPunct="1">
                <a:spcBef>
                  <a:spcPct val="0"/>
                </a:spcBef>
                <a:buClrTx/>
                <a:buSzTx/>
                <a:buFontTx/>
                <a:buNone/>
              </a:pPr>
              <a:t>38</a:t>
            </a:fld>
            <a:endParaRPr lang="en-GB" altLang="en-US" sz="1200" smtClean="0">
              <a:latin typeface="Garamond" pitchFamily="18" charset="0"/>
            </a:endParaRPr>
          </a:p>
        </p:txBody>
      </p:sp>
      <p:sp>
        <p:nvSpPr>
          <p:cNvPr id="33795"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3379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3797"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aphicFrame>
        <p:nvGraphicFramePr>
          <p:cNvPr id="33798" name="Object 9"/>
          <p:cNvGraphicFramePr>
            <a:graphicFrameLocks noChangeAspect="1"/>
          </p:cNvGraphicFramePr>
          <p:nvPr/>
        </p:nvGraphicFramePr>
        <p:xfrm>
          <a:off x="1400175" y="2476500"/>
          <a:ext cx="6135688" cy="854075"/>
        </p:xfrm>
        <a:graphic>
          <a:graphicData uri="http://schemas.openxmlformats.org/presentationml/2006/ole">
            <mc:AlternateContent xmlns:mc="http://schemas.openxmlformats.org/markup-compatibility/2006">
              <mc:Choice xmlns:v="urn:schemas-microsoft-com:vml" Requires="v">
                <p:oleObj spid="_x0000_s33936" name="Equation" r:id="rId4" imgW="3505200" imgH="482600" progId="Equation.3">
                  <p:embed/>
                </p:oleObj>
              </mc:Choice>
              <mc:Fallback>
                <p:oleObj name="Equation" r:id="rId4" imgW="3505200" imgH="4826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0175" y="2476500"/>
                        <a:ext cx="61356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9" name="Object 3"/>
          <p:cNvGraphicFramePr>
            <a:graphicFrameLocks noChangeAspect="1"/>
          </p:cNvGraphicFramePr>
          <p:nvPr/>
        </p:nvGraphicFramePr>
        <p:xfrm>
          <a:off x="1192213" y="4227513"/>
          <a:ext cx="5483225" cy="871537"/>
        </p:xfrm>
        <a:graphic>
          <a:graphicData uri="http://schemas.openxmlformats.org/presentationml/2006/ole">
            <mc:AlternateContent xmlns:mc="http://schemas.openxmlformats.org/markup-compatibility/2006">
              <mc:Choice xmlns:v="urn:schemas-microsoft-com:vml" Requires="v">
                <p:oleObj spid="_x0000_s33937" name="Equation" r:id="rId6" imgW="3073400" imgH="482600" progId="Equation.3">
                  <p:embed/>
                </p:oleObj>
              </mc:Choice>
              <mc:Fallback>
                <p:oleObj name="Equation" r:id="rId6" imgW="3073400" imgH="482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2213" y="4227513"/>
                        <a:ext cx="5483225"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3800" name="Group 87"/>
          <p:cNvGrpSpPr>
            <a:grpSpLocks/>
          </p:cNvGrpSpPr>
          <p:nvPr/>
        </p:nvGrpSpPr>
        <p:grpSpPr bwMode="auto">
          <a:xfrm>
            <a:off x="-439738" y="2522538"/>
            <a:ext cx="0" cy="58737"/>
            <a:chOff x="2252" y="1438"/>
            <a:chExt cx="199" cy="46"/>
          </a:xfrm>
        </p:grpSpPr>
        <p:sp>
          <p:nvSpPr>
            <p:cNvPr id="33838" name="Line 90"/>
            <p:cNvSpPr>
              <a:spLocks noChangeShapeType="1"/>
            </p:cNvSpPr>
            <p:nvPr/>
          </p:nvSpPr>
          <p:spPr bwMode="auto">
            <a:xfrm flipH="1">
              <a:off x="2252" y="1438"/>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39" name="Line 91"/>
            <p:cNvSpPr>
              <a:spLocks noChangeShapeType="1"/>
            </p:cNvSpPr>
            <p:nvPr/>
          </p:nvSpPr>
          <p:spPr bwMode="auto">
            <a:xfrm flipH="1">
              <a:off x="2253" y="1484"/>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aphicFrame>
        <p:nvGraphicFramePr>
          <p:cNvPr id="33801" name="Object 113"/>
          <p:cNvGraphicFramePr>
            <a:graphicFrameLocks noChangeAspect="1"/>
          </p:cNvGraphicFramePr>
          <p:nvPr/>
        </p:nvGraphicFramePr>
        <p:xfrm>
          <a:off x="1219200" y="5208588"/>
          <a:ext cx="5880100" cy="822325"/>
        </p:xfrm>
        <a:graphic>
          <a:graphicData uri="http://schemas.openxmlformats.org/presentationml/2006/ole">
            <mc:AlternateContent xmlns:mc="http://schemas.openxmlformats.org/markup-compatibility/2006">
              <mc:Choice xmlns:v="urn:schemas-microsoft-com:vml" Requires="v">
                <p:oleObj spid="_x0000_s33938" name="Equation" r:id="rId8" imgW="3403600" imgH="482600" progId="Equation.3">
                  <p:embed/>
                </p:oleObj>
              </mc:Choice>
              <mc:Fallback>
                <p:oleObj name="Equation" r:id="rId8" imgW="3403600" imgH="482600" progId="Equation.3">
                  <p:embed/>
                  <p:pic>
                    <p:nvPicPr>
                      <p:cNvPr id="0" name="Object 1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5208588"/>
                        <a:ext cx="5880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2" name="Object 5"/>
          <p:cNvGraphicFramePr>
            <a:graphicFrameLocks noChangeAspect="1"/>
          </p:cNvGraphicFramePr>
          <p:nvPr/>
        </p:nvGraphicFramePr>
        <p:xfrm>
          <a:off x="1681163" y="3360738"/>
          <a:ext cx="3489325" cy="854075"/>
        </p:xfrm>
        <a:graphic>
          <a:graphicData uri="http://schemas.openxmlformats.org/presentationml/2006/ole">
            <mc:AlternateContent xmlns:mc="http://schemas.openxmlformats.org/markup-compatibility/2006">
              <mc:Choice xmlns:v="urn:schemas-microsoft-com:vml" Requires="v">
                <p:oleObj spid="_x0000_s33939" name="Equation" r:id="rId10" imgW="1993900" imgH="482600" progId="Equation.3">
                  <p:embed/>
                </p:oleObj>
              </mc:Choice>
              <mc:Fallback>
                <p:oleObj name="Equation" r:id="rId10" imgW="1993900" imgH="4826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81163" y="3360738"/>
                        <a:ext cx="348932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3803" name="Group 126"/>
          <p:cNvGrpSpPr>
            <a:grpSpLocks/>
          </p:cNvGrpSpPr>
          <p:nvPr/>
        </p:nvGrpSpPr>
        <p:grpSpPr bwMode="auto">
          <a:xfrm>
            <a:off x="1557338" y="879475"/>
            <a:ext cx="6546850" cy="1447800"/>
            <a:chOff x="1812925" y="3636963"/>
            <a:chExt cx="6546850" cy="1447800"/>
          </a:xfrm>
        </p:grpSpPr>
        <p:sp>
          <p:nvSpPr>
            <p:cNvPr id="33804" name="Rectangle 76"/>
            <p:cNvSpPr>
              <a:spLocks noChangeArrowheads="1"/>
            </p:cNvSpPr>
            <p:nvPr/>
          </p:nvSpPr>
          <p:spPr bwMode="auto">
            <a:xfrm>
              <a:off x="1812925" y="4154488"/>
              <a:ext cx="3857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v’</a:t>
              </a:r>
              <a:r>
                <a:rPr lang="el-GR" altLang="en-US" sz="1800" baseline="-25000">
                  <a:solidFill>
                    <a:srgbClr val="000000"/>
                  </a:solidFill>
                  <a:latin typeface="Times New Roman" pitchFamily="18" charset="0"/>
                </a:rPr>
                <a:t>π</a:t>
              </a:r>
              <a:endParaRPr lang="en-US" altLang="en-US" sz="1800">
                <a:solidFill>
                  <a:srgbClr val="000000"/>
                </a:solidFill>
                <a:latin typeface="Times New Roman" pitchFamily="18" charset="0"/>
                <a:sym typeface="Symbol" pitchFamily="18" charset="2"/>
              </a:endParaRPr>
            </a:p>
          </p:txBody>
        </p:sp>
        <p:sp>
          <p:nvSpPr>
            <p:cNvPr id="33805" name="Freeform 78"/>
            <p:cNvSpPr>
              <a:spLocks/>
            </p:cNvSpPr>
            <p:nvPr/>
          </p:nvSpPr>
          <p:spPr bwMode="auto">
            <a:xfrm rot="5400000">
              <a:off x="5144697" y="3752746"/>
              <a:ext cx="298450" cy="446088"/>
            </a:xfrm>
            <a:custGeom>
              <a:avLst/>
              <a:gdLst>
                <a:gd name="T0" fmla="*/ 2147483647 w 224"/>
                <a:gd name="T1" fmla="*/ 0 h 350"/>
                <a:gd name="T2" fmla="*/ 0 w 224"/>
                <a:gd name="T3" fmla="*/ 2147483647 h 350"/>
                <a:gd name="T4" fmla="*/ 2147483647 w 224"/>
                <a:gd name="T5" fmla="*/ 2147483647 h 350"/>
                <a:gd name="T6" fmla="*/ 2147483647 w 224"/>
                <a:gd name="T7" fmla="*/ 2147483647 h 350"/>
                <a:gd name="T8" fmla="*/ 2147483647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06" name="Line 79"/>
            <p:cNvSpPr>
              <a:spLocks noChangeShapeType="1"/>
            </p:cNvSpPr>
            <p:nvPr/>
          </p:nvSpPr>
          <p:spPr bwMode="auto">
            <a:xfrm>
              <a:off x="2411413" y="4802188"/>
              <a:ext cx="48799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7" name="Freeform 80"/>
            <p:cNvSpPr>
              <a:spLocks noEditPoints="1"/>
            </p:cNvSpPr>
            <p:nvPr/>
          </p:nvSpPr>
          <p:spPr bwMode="auto">
            <a:xfrm rot="5400000">
              <a:off x="5266231" y="3850468"/>
              <a:ext cx="44450" cy="215900"/>
            </a:xfrm>
            <a:custGeom>
              <a:avLst/>
              <a:gdLst>
                <a:gd name="T0" fmla="*/ 2147483647 w 33"/>
                <a:gd name="T1" fmla="*/ 2147483647 h 170"/>
                <a:gd name="T2" fmla="*/ 2147483647 w 33"/>
                <a:gd name="T3" fmla="*/ 2147483647 h 170"/>
                <a:gd name="T4" fmla="*/ 2147483647 w 33"/>
                <a:gd name="T5" fmla="*/ 2147483647 h 170"/>
                <a:gd name="T6" fmla="*/ 2147483647 w 33"/>
                <a:gd name="T7" fmla="*/ 2147483647 h 170"/>
                <a:gd name="T8" fmla="*/ 2147483647 w 33"/>
                <a:gd name="T9" fmla="*/ 2147483647 h 170"/>
                <a:gd name="T10" fmla="*/ 2147483647 w 33"/>
                <a:gd name="T11" fmla="*/ 2147483647 h 170"/>
                <a:gd name="T12" fmla="*/ 2147483647 w 33"/>
                <a:gd name="T13" fmla="*/ 2147483647 h 170"/>
                <a:gd name="T14" fmla="*/ 2147483647 w 33"/>
                <a:gd name="T15" fmla="*/ 2147483647 h 170"/>
                <a:gd name="T16" fmla="*/ 2147483647 w 33"/>
                <a:gd name="T17" fmla="*/ 2147483647 h 170"/>
                <a:gd name="T18" fmla="*/ 2147483647 w 33"/>
                <a:gd name="T19" fmla="*/ 2147483647 h 170"/>
                <a:gd name="T20" fmla="*/ 2147483647 w 33"/>
                <a:gd name="T21" fmla="*/ 2147483647 h 170"/>
                <a:gd name="T22" fmla="*/ 2147483647 w 33"/>
                <a:gd name="T23" fmla="*/ 2147483647 h 170"/>
                <a:gd name="T24" fmla="*/ 2147483647 w 33"/>
                <a:gd name="T25" fmla="*/ 0 h 170"/>
                <a:gd name="T26" fmla="*/ 2147483647 w 33"/>
                <a:gd name="T27" fmla="*/ 0 h 170"/>
                <a:gd name="T28" fmla="*/ 2147483647 w 33"/>
                <a:gd name="T29" fmla="*/ 2147483647 h 170"/>
                <a:gd name="T30" fmla="*/ 2147483647 w 33"/>
                <a:gd name="T31" fmla="*/ 2147483647 h 170"/>
                <a:gd name="T32" fmla="*/ 2147483647 w 33"/>
                <a:gd name="T33" fmla="*/ 2147483647 h 170"/>
                <a:gd name="T34" fmla="*/ 2147483647 w 33"/>
                <a:gd name="T35" fmla="*/ 2147483647 h 170"/>
                <a:gd name="T36" fmla="*/ 2147483647 w 33"/>
                <a:gd name="T37" fmla="*/ 2147483647 h 170"/>
                <a:gd name="T38" fmla="*/ 0 w 33"/>
                <a:gd name="T39" fmla="*/ 2147483647 h 170"/>
                <a:gd name="T40" fmla="*/ 2147483647 w 33"/>
                <a:gd name="T41" fmla="*/ 2147483647 h 1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70"/>
                <a:gd name="T65" fmla="*/ 33 w 33"/>
                <a:gd name="T66" fmla="*/ 170 h 1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70">
                  <a:moveTo>
                    <a:pt x="19" y="3"/>
                  </a:moveTo>
                  <a:lnTo>
                    <a:pt x="19" y="147"/>
                  </a:lnTo>
                  <a:lnTo>
                    <a:pt x="19" y="149"/>
                  </a:lnTo>
                  <a:lnTo>
                    <a:pt x="17" y="149"/>
                  </a:lnTo>
                  <a:lnTo>
                    <a:pt x="16" y="149"/>
                  </a:lnTo>
                  <a:lnTo>
                    <a:pt x="14" y="149"/>
                  </a:lnTo>
                  <a:lnTo>
                    <a:pt x="14" y="147"/>
                  </a:lnTo>
                  <a:lnTo>
                    <a:pt x="14" y="3"/>
                  </a:lnTo>
                  <a:lnTo>
                    <a:pt x="14" y="2"/>
                  </a:lnTo>
                  <a:lnTo>
                    <a:pt x="16" y="0"/>
                  </a:lnTo>
                  <a:lnTo>
                    <a:pt x="17" y="0"/>
                  </a:lnTo>
                  <a:lnTo>
                    <a:pt x="17" y="2"/>
                  </a:lnTo>
                  <a:lnTo>
                    <a:pt x="19" y="3"/>
                  </a:lnTo>
                  <a:close/>
                  <a:moveTo>
                    <a:pt x="33" y="139"/>
                  </a:moveTo>
                  <a:lnTo>
                    <a:pt x="17" y="170"/>
                  </a:lnTo>
                  <a:lnTo>
                    <a:pt x="0" y="139"/>
                  </a:lnTo>
                  <a:lnTo>
                    <a:pt x="33" y="139"/>
                  </a:lnTo>
                  <a:close/>
                </a:path>
              </a:pathLst>
            </a:custGeom>
            <a:solidFill>
              <a:srgbClr val="000000"/>
            </a:solidFill>
            <a:ln w="3175">
              <a:solidFill>
                <a:srgbClr val="000000"/>
              </a:solidFill>
              <a:prstDash val="solid"/>
              <a:round/>
              <a:headEnd/>
              <a:tailEnd/>
            </a:ln>
          </p:spPr>
          <p:txBody>
            <a:bodyPr/>
            <a:lstStyle/>
            <a:p>
              <a:endParaRPr lang="en-US"/>
            </a:p>
          </p:txBody>
        </p:sp>
        <p:sp>
          <p:nvSpPr>
            <p:cNvPr id="33808" name="Line 81"/>
            <p:cNvSpPr>
              <a:spLocks noChangeShapeType="1"/>
            </p:cNvSpPr>
            <p:nvPr/>
          </p:nvSpPr>
          <p:spPr bwMode="auto">
            <a:xfrm rot="5400000">
              <a:off x="4967227" y="3872141"/>
              <a:ext cx="0" cy="19085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9" name="Line 83"/>
            <p:cNvSpPr>
              <a:spLocks noChangeShapeType="1"/>
            </p:cNvSpPr>
            <p:nvPr/>
          </p:nvSpPr>
          <p:spPr bwMode="auto">
            <a:xfrm flipV="1">
              <a:off x="5531370" y="3968750"/>
              <a:ext cx="1748904" cy="36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0" name="Rectangle 84"/>
            <p:cNvSpPr>
              <a:spLocks noChangeArrowheads="1"/>
            </p:cNvSpPr>
            <p:nvPr/>
          </p:nvSpPr>
          <p:spPr bwMode="auto">
            <a:xfrm>
              <a:off x="5089213" y="4123649"/>
              <a:ext cx="520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800">
                  <a:solidFill>
                    <a:srgbClr val="000000"/>
                  </a:solidFill>
                  <a:latin typeface="Times New Roman" pitchFamily="18" charset="0"/>
                  <a:cs typeface="Times New Roman" pitchFamily="18" charset="0"/>
                </a:rPr>
                <a:t>g</a:t>
              </a:r>
              <a:r>
                <a:rPr lang="en-GB" altLang="en-US" sz="1800" baseline="-25000">
                  <a:solidFill>
                    <a:srgbClr val="000000"/>
                  </a:solidFill>
                  <a:latin typeface="Times New Roman" pitchFamily="18" charset="0"/>
                  <a:cs typeface="Times New Roman" pitchFamily="18" charset="0"/>
                </a:rPr>
                <a:t>m</a:t>
              </a: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sym typeface="Symbol" pitchFamily="18" charset="2"/>
                </a:rPr>
                <a:t></a:t>
              </a:r>
              <a:endParaRPr lang="en-US" altLang="en-US" sz="1800">
                <a:sym typeface="Symbol" pitchFamily="18" charset="2"/>
              </a:endParaRPr>
            </a:p>
          </p:txBody>
        </p:sp>
        <p:sp>
          <p:nvSpPr>
            <p:cNvPr id="33811" name="Rectangle 85"/>
            <p:cNvSpPr>
              <a:spLocks noChangeArrowheads="1"/>
            </p:cNvSpPr>
            <p:nvPr/>
          </p:nvSpPr>
          <p:spPr bwMode="auto">
            <a:xfrm>
              <a:off x="3727450" y="3636963"/>
              <a:ext cx="80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a:p>
          </p:txBody>
        </p:sp>
        <p:sp>
          <p:nvSpPr>
            <p:cNvPr id="33812" name="Line 86"/>
            <p:cNvSpPr>
              <a:spLocks noChangeShapeType="1"/>
            </p:cNvSpPr>
            <p:nvPr/>
          </p:nvSpPr>
          <p:spPr bwMode="auto">
            <a:xfrm rot="5400000" flipH="1">
              <a:off x="3113088" y="3282950"/>
              <a:ext cx="0" cy="1406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3" name="Line 88"/>
            <p:cNvSpPr>
              <a:spLocks noChangeShapeType="1"/>
            </p:cNvSpPr>
            <p:nvPr/>
          </p:nvSpPr>
          <p:spPr bwMode="auto">
            <a:xfrm>
              <a:off x="3822700" y="3983038"/>
              <a:ext cx="0" cy="371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4" name="Line 89"/>
            <p:cNvSpPr>
              <a:spLocks noChangeShapeType="1"/>
            </p:cNvSpPr>
            <p:nvPr/>
          </p:nvSpPr>
          <p:spPr bwMode="auto">
            <a:xfrm>
              <a:off x="3824288" y="4439720"/>
              <a:ext cx="0" cy="3831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5" name="Line 90"/>
            <p:cNvSpPr>
              <a:spLocks noChangeShapeType="1"/>
            </p:cNvSpPr>
            <p:nvPr/>
          </p:nvSpPr>
          <p:spPr bwMode="auto">
            <a:xfrm flipH="1">
              <a:off x="3643313" y="4376292"/>
              <a:ext cx="314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6" name="Line 91"/>
            <p:cNvSpPr>
              <a:spLocks noChangeShapeType="1"/>
            </p:cNvSpPr>
            <p:nvPr/>
          </p:nvSpPr>
          <p:spPr bwMode="auto">
            <a:xfrm flipH="1">
              <a:off x="3644900" y="4434646"/>
              <a:ext cx="314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7" name="Rectangle 92"/>
            <p:cNvSpPr>
              <a:spLocks noChangeArrowheads="1"/>
            </p:cNvSpPr>
            <p:nvPr/>
          </p:nvSpPr>
          <p:spPr bwMode="auto">
            <a:xfrm>
              <a:off x="3379788" y="4259263"/>
              <a:ext cx="3460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C</a:t>
              </a:r>
              <a:r>
                <a:rPr lang="el-GR" altLang="en-US" sz="1800" baseline="-25000">
                  <a:latin typeface="Times New Roman" pitchFamily="18" charset="0"/>
                </a:rPr>
                <a:t>π</a:t>
              </a:r>
              <a:endParaRPr lang="el-GR" altLang="en-US" sz="1800" baseline="-25000">
                <a:latin typeface="Times New Roman" pitchFamily="18" charset="0"/>
                <a:cs typeface="Times New Roman" pitchFamily="18" charset="0"/>
              </a:endParaRPr>
            </a:p>
          </p:txBody>
        </p:sp>
        <p:sp>
          <p:nvSpPr>
            <p:cNvPr id="33818" name="Line 94"/>
            <p:cNvSpPr>
              <a:spLocks noChangeShapeType="1"/>
            </p:cNvSpPr>
            <p:nvPr/>
          </p:nvSpPr>
          <p:spPr bwMode="auto">
            <a:xfrm>
              <a:off x="6784975" y="3963988"/>
              <a:ext cx="0" cy="371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9" name="Line 95"/>
            <p:cNvSpPr>
              <a:spLocks noChangeShapeType="1"/>
            </p:cNvSpPr>
            <p:nvPr/>
          </p:nvSpPr>
          <p:spPr bwMode="auto">
            <a:xfrm>
              <a:off x="6786563" y="4420670"/>
              <a:ext cx="0" cy="3831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0" name="Line 96"/>
            <p:cNvSpPr>
              <a:spLocks noChangeShapeType="1"/>
            </p:cNvSpPr>
            <p:nvPr/>
          </p:nvSpPr>
          <p:spPr bwMode="auto">
            <a:xfrm flipH="1">
              <a:off x="6605588" y="4357242"/>
              <a:ext cx="314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1" name="Line 97"/>
            <p:cNvSpPr>
              <a:spLocks noChangeShapeType="1"/>
            </p:cNvSpPr>
            <p:nvPr/>
          </p:nvSpPr>
          <p:spPr bwMode="auto">
            <a:xfrm flipH="1">
              <a:off x="6607175" y="4415596"/>
              <a:ext cx="314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2" name="Line 98"/>
            <p:cNvSpPr>
              <a:spLocks noChangeShapeType="1"/>
            </p:cNvSpPr>
            <p:nvPr/>
          </p:nvSpPr>
          <p:spPr bwMode="auto">
            <a:xfrm>
              <a:off x="4086225" y="4132263"/>
              <a:ext cx="0" cy="444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23" name="Rectangle 99"/>
            <p:cNvSpPr>
              <a:spLocks noChangeArrowheads="1"/>
            </p:cNvSpPr>
            <p:nvPr/>
          </p:nvSpPr>
          <p:spPr bwMode="auto">
            <a:xfrm>
              <a:off x="4160838" y="4243388"/>
              <a:ext cx="3508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p>
          </p:txBody>
        </p:sp>
        <p:sp>
          <p:nvSpPr>
            <p:cNvPr id="33824" name="Rectangle 100"/>
            <p:cNvSpPr>
              <a:spLocks noChangeArrowheads="1"/>
            </p:cNvSpPr>
            <p:nvPr/>
          </p:nvSpPr>
          <p:spPr bwMode="auto">
            <a:xfrm>
              <a:off x="4478338" y="4776788"/>
              <a:ext cx="142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33825" name="Rectangle 101"/>
            <p:cNvSpPr>
              <a:spLocks noChangeArrowheads="1"/>
            </p:cNvSpPr>
            <p:nvPr/>
          </p:nvSpPr>
          <p:spPr bwMode="auto">
            <a:xfrm rot="5400000" flipH="1">
              <a:off x="3073400" y="3817938"/>
              <a:ext cx="123825" cy="358775"/>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3826" name="Line 102"/>
            <p:cNvSpPr>
              <a:spLocks noChangeShapeType="1"/>
            </p:cNvSpPr>
            <p:nvPr/>
          </p:nvSpPr>
          <p:spPr bwMode="auto">
            <a:xfrm>
              <a:off x="2408238" y="3989388"/>
              <a:ext cx="0" cy="8159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7" name="Oval 103"/>
            <p:cNvSpPr>
              <a:spLocks noChangeArrowheads="1"/>
            </p:cNvSpPr>
            <p:nvPr/>
          </p:nvSpPr>
          <p:spPr bwMode="auto">
            <a:xfrm>
              <a:off x="2274888" y="4275138"/>
              <a:ext cx="287337" cy="28733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3828" name="Line 104"/>
            <p:cNvSpPr>
              <a:spLocks noChangeShapeType="1"/>
            </p:cNvSpPr>
            <p:nvPr/>
          </p:nvSpPr>
          <p:spPr bwMode="auto">
            <a:xfrm flipV="1">
              <a:off x="2138363" y="4221163"/>
              <a:ext cx="0" cy="3635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29" name="Rectangle 105"/>
            <p:cNvSpPr>
              <a:spLocks noChangeArrowheads="1"/>
            </p:cNvSpPr>
            <p:nvPr/>
          </p:nvSpPr>
          <p:spPr bwMode="auto">
            <a:xfrm>
              <a:off x="3033713" y="3675063"/>
              <a:ext cx="3857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R</a:t>
              </a:r>
              <a:endParaRPr lang="en-US" altLang="en-US" sz="1800" baseline="-25000">
                <a:solidFill>
                  <a:srgbClr val="000000"/>
                </a:solidFill>
                <a:latin typeface="Times New Roman" pitchFamily="18" charset="0"/>
                <a:sym typeface="Symbol" pitchFamily="18" charset="2"/>
              </a:endParaRPr>
            </a:p>
          </p:txBody>
        </p:sp>
        <p:sp>
          <p:nvSpPr>
            <p:cNvPr id="33830" name="Line 106"/>
            <p:cNvSpPr>
              <a:spLocks noChangeShapeType="1"/>
            </p:cNvSpPr>
            <p:nvPr/>
          </p:nvSpPr>
          <p:spPr bwMode="auto">
            <a:xfrm>
              <a:off x="7281863" y="3979863"/>
              <a:ext cx="0" cy="8270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31" name="Rectangle 107"/>
            <p:cNvSpPr>
              <a:spLocks noChangeArrowheads="1"/>
            </p:cNvSpPr>
            <p:nvPr/>
          </p:nvSpPr>
          <p:spPr bwMode="auto">
            <a:xfrm>
              <a:off x="7224713" y="4178300"/>
              <a:ext cx="123825" cy="360363"/>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solidFill>
                  <a:schemeClr val="bg1"/>
                </a:solidFill>
              </a:endParaRPr>
            </a:p>
          </p:txBody>
        </p:sp>
        <p:sp>
          <p:nvSpPr>
            <p:cNvPr id="33832" name="Rectangle 108"/>
            <p:cNvSpPr>
              <a:spLocks noChangeArrowheads="1"/>
            </p:cNvSpPr>
            <p:nvPr/>
          </p:nvSpPr>
          <p:spPr bwMode="auto">
            <a:xfrm>
              <a:off x="6342063" y="4249738"/>
              <a:ext cx="3460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C’</a:t>
              </a:r>
              <a:endParaRPr lang="el-GR" altLang="en-US" sz="1800" baseline="-25000">
                <a:latin typeface="Times New Roman" pitchFamily="18" charset="0"/>
                <a:cs typeface="Times New Roman" pitchFamily="18" charset="0"/>
              </a:endParaRPr>
            </a:p>
          </p:txBody>
        </p:sp>
        <p:sp>
          <p:nvSpPr>
            <p:cNvPr id="33833" name="Rectangle 109"/>
            <p:cNvSpPr>
              <a:spLocks noChangeArrowheads="1"/>
            </p:cNvSpPr>
            <p:nvPr/>
          </p:nvSpPr>
          <p:spPr bwMode="auto">
            <a:xfrm>
              <a:off x="7510463" y="4176713"/>
              <a:ext cx="322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R</a:t>
              </a:r>
              <a:r>
                <a:rPr lang="en-US" altLang="en-US" sz="1800" baseline="-25000">
                  <a:solidFill>
                    <a:srgbClr val="000000"/>
                  </a:solidFill>
                  <a:latin typeface="Times New Roman" pitchFamily="18" charset="0"/>
                </a:rPr>
                <a:t>t</a:t>
              </a:r>
              <a:endParaRPr lang="en-US" altLang="en-US" sz="1800" baseline="-25000">
                <a:solidFill>
                  <a:srgbClr val="000000"/>
                </a:solidFill>
                <a:latin typeface="Times New Roman" pitchFamily="18" charset="0"/>
                <a:sym typeface="Symbol" pitchFamily="18" charset="2"/>
              </a:endParaRPr>
            </a:p>
          </p:txBody>
        </p:sp>
        <p:sp>
          <p:nvSpPr>
            <p:cNvPr id="33834" name="Rectangle 109"/>
            <p:cNvSpPr>
              <a:spLocks noChangeArrowheads="1"/>
            </p:cNvSpPr>
            <p:nvPr/>
          </p:nvSpPr>
          <p:spPr bwMode="auto">
            <a:xfrm>
              <a:off x="8037513" y="4254500"/>
              <a:ext cx="322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rPr>
                <a:t>O</a:t>
              </a:r>
              <a:endParaRPr lang="en-US" altLang="en-US" sz="1800" baseline="-25000">
                <a:solidFill>
                  <a:srgbClr val="000000"/>
                </a:solidFill>
                <a:latin typeface="Times New Roman" pitchFamily="18" charset="0"/>
                <a:sym typeface="Symbol" pitchFamily="18" charset="2"/>
              </a:endParaRPr>
            </a:p>
          </p:txBody>
        </p:sp>
        <p:cxnSp>
          <p:nvCxnSpPr>
            <p:cNvPr id="160" name="Straight Arrow Connector 159"/>
            <p:cNvCxnSpPr/>
            <p:nvPr/>
          </p:nvCxnSpPr>
          <p:spPr>
            <a:xfrm rot="5400000" flipH="1" flipV="1">
              <a:off x="7659687" y="4371976"/>
              <a:ext cx="479425"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3836" name="Rectangle 28"/>
            <p:cNvSpPr>
              <a:spLocks noChangeArrowheads="1"/>
            </p:cNvSpPr>
            <p:nvPr/>
          </p:nvSpPr>
          <p:spPr bwMode="auto">
            <a:xfrm>
              <a:off x="6418263" y="3638550"/>
              <a:ext cx="112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c</a:t>
              </a:r>
              <a:endParaRPr lang="en-US" altLang="en-US" sz="2000" b="1"/>
            </a:p>
          </p:txBody>
        </p:sp>
        <p:sp>
          <p:nvSpPr>
            <p:cNvPr id="33837" name="Line 81"/>
            <p:cNvSpPr>
              <a:spLocks noChangeShapeType="1"/>
            </p:cNvSpPr>
            <p:nvPr/>
          </p:nvSpPr>
          <p:spPr bwMode="auto">
            <a:xfrm rot="5400000" flipH="1">
              <a:off x="4676168" y="3778287"/>
              <a:ext cx="0" cy="38822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F9E04929-3CE9-48A6-B2EC-B981302A33E6}" type="slidenum">
              <a:rPr lang="en-GB" altLang="en-US" sz="1200" smtClean="0">
                <a:latin typeface="Garamond" pitchFamily="18" charset="0"/>
              </a:rPr>
              <a:pPr eaLnBrk="1" hangingPunct="1">
                <a:spcBef>
                  <a:spcPct val="0"/>
                </a:spcBef>
                <a:buClrTx/>
                <a:buSzTx/>
                <a:buFontTx/>
                <a:buNone/>
              </a:pPr>
              <a:t>39</a:t>
            </a:fld>
            <a:endParaRPr lang="en-GB" altLang="en-US" sz="1200" smtClean="0">
              <a:latin typeface="Garamond" pitchFamily="18" charset="0"/>
            </a:endParaRPr>
          </a:p>
        </p:txBody>
      </p:sp>
      <p:sp>
        <p:nvSpPr>
          <p:cNvPr id="34819"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34820"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4821"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nvGrpSpPr>
          <p:cNvPr id="34822" name="Group 87"/>
          <p:cNvGrpSpPr>
            <a:grpSpLocks/>
          </p:cNvGrpSpPr>
          <p:nvPr/>
        </p:nvGrpSpPr>
        <p:grpSpPr bwMode="auto">
          <a:xfrm>
            <a:off x="-439738" y="2522538"/>
            <a:ext cx="0" cy="58737"/>
            <a:chOff x="2252" y="1438"/>
            <a:chExt cx="199" cy="46"/>
          </a:xfrm>
        </p:grpSpPr>
        <p:sp>
          <p:nvSpPr>
            <p:cNvPr id="34863" name="Line 90"/>
            <p:cNvSpPr>
              <a:spLocks noChangeShapeType="1"/>
            </p:cNvSpPr>
            <p:nvPr/>
          </p:nvSpPr>
          <p:spPr bwMode="auto">
            <a:xfrm flipH="1">
              <a:off x="2252" y="1438"/>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64" name="Line 91"/>
            <p:cNvSpPr>
              <a:spLocks noChangeShapeType="1"/>
            </p:cNvSpPr>
            <p:nvPr/>
          </p:nvSpPr>
          <p:spPr bwMode="auto">
            <a:xfrm flipH="1">
              <a:off x="2253" y="1484"/>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aphicFrame>
        <p:nvGraphicFramePr>
          <p:cNvPr id="34823" name="Object 113"/>
          <p:cNvGraphicFramePr>
            <a:graphicFrameLocks noChangeAspect="1"/>
          </p:cNvGraphicFramePr>
          <p:nvPr/>
        </p:nvGraphicFramePr>
        <p:xfrm>
          <a:off x="1490663" y="2667000"/>
          <a:ext cx="5880100" cy="822325"/>
        </p:xfrm>
        <a:graphic>
          <a:graphicData uri="http://schemas.openxmlformats.org/presentationml/2006/ole">
            <mc:AlternateContent xmlns:mc="http://schemas.openxmlformats.org/markup-compatibility/2006">
              <mc:Choice xmlns:v="urn:schemas-microsoft-com:vml" Requires="v">
                <p:oleObj spid="_x0000_s34937" name="Equation" r:id="rId4" imgW="3403600" imgH="482600" progId="Equation.3">
                  <p:embed/>
                </p:oleObj>
              </mc:Choice>
              <mc:Fallback>
                <p:oleObj name="Equation" r:id="rId4" imgW="3403600" imgH="482600" progId="Equation.3">
                  <p:embed/>
                  <p:pic>
                    <p:nvPicPr>
                      <p:cNvPr id="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0663" y="2667000"/>
                        <a:ext cx="5880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4" name="Text Box 69"/>
          <p:cNvSpPr txBox="1">
            <a:spLocks noChangeArrowheads="1"/>
          </p:cNvSpPr>
          <p:nvPr/>
        </p:nvSpPr>
        <p:spPr bwMode="auto">
          <a:xfrm>
            <a:off x="1081088" y="3841750"/>
            <a:ext cx="1031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where </a:t>
            </a:r>
          </a:p>
        </p:txBody>
      </p:sp>
      <p:graphicFrame>
        <p:nvGraphicFramePr>
          <p:cNvPr id="34825" name="Object 53"/>
          <p:cNvGraphicFramePr>
            <a:graphicFrameLocks noChangeAspect="1"/>
          </p:cNvGraphicFramePr>
          <p:nvPr/>
        </p:nvGraphicFramePr>
        <p:xfrm>
          <a:off x="2154238" y="3651250"/>
          <a:ext cx="2600325" cy="763588"/>
        </p:xfrm>
        <a:graphic>
          <a:graphicData uri="http://schemas.openxmlformats.org/presentationml/2006/ole">
            <mc:AlternateContent xmlns:mc="http://schemas.openxmlformats.org/markup-compatibility/2006">
              <mc:Choice xmlns:v="urn:schemas-microsoft-com:vml" Requires="v">
                <p:oleObj spid="_x0000_s34938" name="Equation" r:id="rId6" imgW="1485900" imgH="431800" progId="Equation.3">
                  <p:embed/>
                </p:oleObj>
              </mc:Choice>
              <mc:Fallback>
                <p:oleObj name="Equation" r:id="rId6" imgW="1485900" imgH="431800" progId="Equation.3">
                  <p:embed/>
                  <p:pic>
                    <p:nvPicPr>
                      <p:cNvPr id="0" name="Object 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4238" y="3651250"/>
                        <a:ext cx="260032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6" name="Object 7"/>
          <p:cNvGraphicFramePr>
            <a:graphicFrameLocks noChangeAspect="1"/>
          </p:cNvGraphicFramePr>
          <p:nvPr/>
        </p:nvGraphicFramePr>
        <p:xfrm>
          <a:off x="5124450" y="3657600"/>
          <a:ext cx="2933700" cy="787400"/>
        </p:xfrm>
        <a:graphic>
          <a:graphicData uri="http://schemas.openxmlformats.org/presentationml/2006/ole">
            <mc:AlternateContent xmlns:mc="http://schemas.openxmlformats.org/markup-compatibility/2006">
              <mc:Choice xmlns:v="urn:schemas-microsoft-com:vml" Requires="v">
                <p:oleObj spid="_x0000_s34939" name="Equation" r:id="rId8" imgW="1675673" imgH="444307" progId="Equation.3">
                  <p:embed/>
                </p:oleObj>
              </mc:Choice>
              <mc:Fallback>
                <p:oleObj name="Equation" r:id="rId8" imgW="1675673" imgH="444307"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24450" y="3657600"/>
                        <a:ext cx="293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7" name="Text Box 69"/>
          <p:cNvSpPr txBox="1">
            <a:spLocks noChangeArrowheads="1"/>
          </p:cNvSpPr>
          <p:nvPr/>
        </p:nvSpPr>
        <p:spPr bwMode="auto">
          <a:xfrm>
            <a:off x="495300" y="4652963"/>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Note that f</a:t>
            </a:r>
            <a:r>
              <a:rPr lang="en-GB" altLang="en-US" sz="1600" baseline="-25000"/>
              <a:t>1 </a:t>
            </a:r>
            <a:r>
              <a:rPr lang="en-GB" altLang="en-US" sz="1600"/>
              <a:t>will be high because there is no Miller effect capacitance to add to C</a:t>
            </a:r>
            <a:r>
              <a:rPr lang="el-GR" altLang="en-US" sz="1600" baseline="-25000"/>
              <a:t>π</a:t>
            </a:r>
            <a:r>
              <a:rPr lang="en-GB" altLang="en-US" sz="1600"/>
              <a:t> and also r</a:t>
            </a:r>
            <a:r>
              <a:rPr lang="en-GB" altLang="en-US" sz="1600" baseline="-25000"/>
              <a:t>e</a:t>
            </a:r>
            <a:r>
              <a:rPr lang="en-GB" altLang="en-US" sz="1600"/>
              <a:t>=1/g</a:t>
            </a:r>
            <a:r>
              <a:rPr lang="en-GB" altLang="en-US" sz="1600" baseline="-25000"/>
              <a:t>m</a:t>
            </a:r>
            <a:r>
              <a:rPr lang="en-GB" altLang="en-US" sz="1600"/>
              <a:t> is small. In practice, for the CB amplifier, f</a:t>
            </a:r>
            <a:r>
              <a:rPr lang="en-GB" altLang="en-US" sz="1600" baseline="-25000"/>
              <a:t>1</a:t>
            </a:r>
            <a:r>
              <a:rPr lang="en-GB" altLang="en-US" sz="1600"/>
              <a:t> may be similar to f</a:t>
            </a:r>
            <a:r>
              <a:rPr lang="en-GB" altLang="en-US" sz="1600" baseline="-25000"/>
              <a:t>2</a:t>
            </a:r>
            <a:r>
              <a:rPr lang="en-GB" altLang="en-US" sz="1600"/>
              <a:t>.</a:t>
            </a:r>
          </a:p>
          <a:p>
            <a:pPr eaLnBrk="1" hangingPunct="1">
              <a:spcBef>
                <a:spcPct val="50000"/>
              </a:spcBef>
              <a:buClrTx/>
              <a:buSzTx/>
              <a:buFontTx/>
              <a:buNone/>
            </a:pPr>
            <a:r>
              <a:rPr lang="en-GB" altLang="en-US" sz="1600" b="1" i="1">
                <a:solidFill>
                  <a:srgbClr val="FF0000"/>
                </a:solidFill>
              </a:rPr>
              <a:t>This means the CB amplifier has a much higher bandwidth than the CE amplifier  for the same transistor parameters </a:t>
            </a:r>
            <a:r>
              <a:rPr lang="en-GB" altLang="en-US" sz="1600"/>
              <a:t>– but keep the stray capacitance C</a:t>
            </a:r>
            <a:r>
              <a:rPr lang="en-GB" altLang="en-US" sz="1600" baseline="-25000"/>
              <a:t>S</a:t>
            </a:r>
            <a:r>
              <a:rPr lang="en-GB" altLang="en-US" sz="1600"/>
              <a:t> small !  </a:t>
            </a:r>
          </a:p>
        </p:txBody>
      </p:sp>
      <p:grpSp>
        <p:nvGrpSpPr>
          <p:cNvPr id="34828" name="Group 90"/>
          <p:cNvGrpSpPr>
            <a:grpSpLocks/>
          </p:cNvGrpSpPr>
          <p:nvPr/>
        </p:nvGrpSpPr>
        <p:grpSpPr bwMode="auto">
          <a:xfrm>
            <a:off x="1573213" y="1028700"/>
            <a:ext cx="6546850" cy="1447800"/>
            <a:chOff x="1812925" y="3636963"/>
            <a:chExt cx="6546850" cy="1447800"/>
          </a:xfrm>
        </p:grpSpPr>
        <p:sp>
          <p:nvSpPr>
            <p:cNvPr id="34829" name="Rectangle 76"/>
            <p:cNvSpPr>
              <a:spLocks noChangeArrowheads="1"/>
            </p:cNvSpPr>
            <p:nvPr/>
          </p:nvSpPr>
          <p:spPr bwMode="auto">
            <a:xfrm>
              <a:off x="1812925" y="4154488"/>
              <a:ext cx="3857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v’</a:t>
              </a:r>
              <a:r>
                <a:rPr lang="el-GR" altLang="en-US" sz="1800" baseline="-25000">
                  <a:solidFill>
                    <a:srgbClr val="000000"/>
                  </a:solidFill>
                  <a:latin typeface="Times New Roman" pitchFamily="18" charset="0"/>
                </a:rPr>
                <a:t>π</a:t>
              </a:r>
              <a:endParaRPr lang="en-US" altLang="en-US" sz="1800">
                <a:solidFill>
                  <a:srgbClr val="000000"/>
                </a:solidFill>
                <a:latin typeface="Times New Roman" pitchFamily="18" charset="0"/>
                <a:sym typeface="Symbol" pitchFamily="18" charset="2"/>
              </a:endParaRPr>
            </a:p>
          </p:txBody>
        </p:sp>
        <p:sp>
          <p:nvSpPr>
            <p:cNvPr id="34830" name="Freeform 78"/>
            <p:cNvSpPr>
              <a:spLocks/>
            </p:cNvSpPr>
            <p:nvPr/>
          </p:nvSpPr>
          <p:spPr bwMode="auto">
            <a:xfrm rot="5400000">
              <a:off x="5144697" y="3752746"/>
              <a:ext cx="298450" cy="446088"/>
            </a:xfrm>
            <a:custGeom>
              <a:avLst/>
              <a:gdLst>
                <a:gd name="T0" fmla="*/ 2147483647 w 224"/>
                <a:gd name="T1" fmla="*/ 0 h 350"/>
                <a:gd name="T2" fmla="*/ 0 w 224"/>
                <a:gd name="T3" fmla="*/ 2147483647 h 350"/>
                <a:gd name="T4" fmla="*/ 2147483647 w 224"/>
                <a:gd name="T5" fmla="*/ 2147483647 h 350"/>
                <a:gd name="T6" fmla="*/ 2147483647 w 224"/>
                <a:gd name="T7" fmla="*/ 2147483647 h 350"/>
                <a:gd name="T8" fmla="*/ 2147483647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1" name="Line 79"/>
            <p:cNvSpPr>
              <a:spLocks noChangeShapeType="1"/>
            </p:cNvSpPr>
            <p:nvPr/>
          </p:nvSpPr>
          <p:spPr bwMode="auto">
            <a:xfrm>
              <a:off x="2411413" y="4802188"/>
              <a:ext cx="48799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2" name="Freeform 80"/>
            <p:cNvSpPr>
              <a:spLocks noEditPoints="1"/>
            </p:cNvSpPr>
            <p:nvPr/>
          </p:nvSpPr>
          <p:spPr bwMode="auto">
            <a:xfrm rot="5400000">
              <a:off x="5266231" y="3850468"/>
              <a:ext cx="44450" cy="215900"/>
            </a:xfrm>
            <a:custGeom>
              <a:avLst/>
              <a:gdLst>
                <a:gd name="T0" fmla="*/ 2147483647 w 33"/>
                <a:gd name="T1" fmla="*/ 2147483647 h 170"/>
                <a:gd name="T2" fmla="*/ 2147483647 w 33"/>
                <a:gd name="T3" fmla="*/ 2147483647 h 170"/>
                <a:gd name="T4" fmla="*/ 2147483647 w 33"/>
                <a:gd name="T5" fmla="*/ 2147483647 h 170"/>
                <a:gd name="T6" fmla="*/ 2147483647 w 33"/>
                <a:gd name="T7" fmla="*/ 2147483647 h 170"/>
                <a:gd name="T8" fmla="*/ 2147483647 w 33"/>
                <a:gd name="T9" fmla="*/ 2147483647 h 170"/>
                <a:gd name="T10" fmla="*/ 2147483647 w 33"/>
                <a:gd name="T11" fmla="*/ 2147483647 h 170"/>
                <a:gd name="T12" fmla="*/ 2147483647 w 33"/>
                <a:gd name="T13" fmla="*/ 2147483647 h 170"/>
                <a:gd name="T14" fmla="*/ 2147483647 w 33"/>
                <a:gd name="T15" fmla="*/ 2147483647 h 170"/>
                <a:gd name="T16" fmla="*/ 2147483647 w 33"/>
                <a:gd name="T17" fmla="*/ 2147483647 h 170"/>
                <a:gd name="T18" fmla="*/ 2147483647 w 33"/>
                <a:gd name="T19" fmla="*/ 2147483647 h 170"/>
                <a:gd name="T20" fmla="*/ 2147483647 w 33"/>
                <a:gd name="T21" fmla="*/ 2147483647 h 170"/>
                <a:gd name="T22" fmla="*/ 2147483647 w 33"/>
                <a:gd name="T23" fmla="*/ 2147483647 h 170"/>
                <a:gd name="T24" fmla="*/ 2147483647 w 33"/>
                <a:gd name="T25" fmla="*/ 0 h 170"/>
                <a:gd name="T26" fmla="*/ 2147483647 w 33"/>
                <a:gd name="T27" fmla="*/ 0 h 170"/>
                <a:gd name="T28" fmla="*/ 2147483647 w 33"/>
                <a:gd name="T29" fmla="*/ 2147483647 h 170"/>
                <a:gd name="T30" fmla="*/ 2147483647 w 33"/>
                <a:gd name="T31" fmla="*/ 2147483647 h 170"/>
                <a:gd name="T32" fmla="*/ 2147483647 w 33"/>
                <a:gd name="T33" fmla="*/ 2147483647 h 170"/>
                <a:gd name="T34" fmla="*/ 2147483647 w 33"/>
                <a:gd name="T35" fmla="*/ 2147483647 h 170"/>
                <a:gd name="T36" fmla="*/ 2147483647 w 33"/>
                <a:gd name="T37" fmla="*/ 2147483647 h 170"/>
                <a:gd name="T38" fmla="*/ 0 w 33"/>
                <a:gd name="T39" fmla="*/ 2147483647 h 170"/>
                <a:gd name="T40" fmla="*/ 2147483647 w 33"/>
                <a:gd name="T41" fmla="*/ 2147483647 h 1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70"/>
                <a:gd name="T65" fmla="*/ 33 w 33"/>
                <a:gd name="T66" fmla="*/ 170 h 1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70">
                  <a:moveTo>
                    <a:pt x="19" y="3"/>
                  </a:moveTo>
                  <a:lnTo>
                    <a:pt x="19" y="147"/>
                  </a:lnTo>
                  <a:lnTo>
                    <a:pt x="19" y="149"/>
                  </a:lnTo>
                  <a:lnTo>
                    <a:pt x="17" y="149"/>
                  </a:lnTo>
                  <a:lnTo>
                    <a:pt x="16" y="149"/>
                  </a:lnTo>
                  <a:lnTo>
                    <a:pt x="14" y="149"/>
                  </a:lnTo>
                  <a:lnTo>
                    <a:pt x="14" y="147"/>
                  </a:lnTo>
                  <a:lnTo>
                    <a:pt x="14" y="3"/>
                  </a:lnTo>
                  <a:lnTo>
                    <a:pt x="14" y="2"/>
                  </a:lnTo>
                  <a:lnTo>
                    <a:pt x="16" y="0"/>
                  </a:lnTo>
                  <a:lnTo>
                    <a:pt x="17" y="0"/>
                  </a:lnTo>
                  <a:lnTo>
                    <a:pt x="17" y="2"/>
                  </a:lnTo>
                  <a:lnTo>
                    <a:pt x="19" y="3"/>
                  </a:lnTo>
                  <a:close/>
                  <a:moveTo>
                    <a:pt x="33" y="139"/>
                  </a:moveTo>
                  <a:lnTo>
                    <a:pt x="17" y="170"/>
                  </a:lnTo>
                  <a:lnTo>
                    <a:pt x="0" y="139"/>
                  </a:lnTo>
                  <a:lnTo>
                    <a:pt x="33" y="139"/>
                  </a:lnTo>
                  <a:close/>
                </a:path>
              </a:pathLst>
            </a:custGeom>
            <a:solidFill>
              <a:srgbClr val="000000"/>
            </a:solidFill>
            <a:ln w="3175">
              <a:solidFill>
                <a:srgbClr val="000000"/>
              </a:solidFill>
              <a:prstDash val="solid"/>
              <a:round/>
              <a:headEnd/>
              <a:tailEnd/>
            </a:ln>
          </p:spPr>
          <p:txBody>
            <a:bodyPr/>
            <a:lstStyle/>
            <a:p>
              <a:endParaRPr lang="en-US"/>
            </a:p>
          </p:txBody>
        </p:sp>
        <p:sp>
          <p:nvSpPr>
            <p:cNvPr id="34833" name="Line 81"/>
            <p:cNvSpPr>
              <a:spLocks noChangeShapeType="1"/>
            </p:cNvSpPr>
            <p:nvPr/>
          </p:nvSpPr>
          <p:spPr bwMode="auto">
            <a:xfrm rot="5400000">
              <a:off x="4967227" y="3872141"/>
              <a:ext cx="0" cy="19085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4" name="Line 83"/>
            <p:cNvSpPr>
              <a:spLocks noChangeShapeType="1"/>
            </p:cNvSpPr>
            <p:nvPr/>
          </p:nvSpPr>
          <p:spPr bwMode="auto">
            <a:xfrm flipV="1">
              <a:off x="5531370" y="3968750"/>
              <a:ext cx="1748904" cy="36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5" name="Rectangle 84"/>
            <p:cNvSpPr>
              <a:spLocks noChangeArrowheads="1"/>
            </p:cNvSpPr>
            <p:nvPr/>
          </p:nvSpPr>
          <p:spPr bwMode="auto">
            <a:xfrm>
              <a:off x="5089213" y="4123649"/>
              <a:ext cx="520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800">
                  <a:solidFill>
                    <a:srgbClr val="000000"/>
                  </a:solidFill>
                  <a:latin typeface="Times New Roman" pitchFamily="18" charset="0"/>
                  <a:cs typeface="Times New Roman" pitchFamily="18" charset="0"/>
                </a:rPr>
                <a:t>g</a:t>
              </a:r>
              <a:r>
                <a:rPr lang="en-GB" altLang="en-US" sz="1800" baseline="-25000">
                  <a:solidFill>
                    <a:srgbClr val="000000"/>
                  </a:solidFill>
                  <a:latin typeface="Times New Roman" pitchFamily="18" charset="0"/>
                  <a:cs typeface="Times New Roman" pitchFamily="18" charset="0"/>
                </a:rPr>
                <a:t>m</a:t>
              </a: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sym typeface="Symbol" pitchFamily="18" charset="2"/>
                </a:rPr>
                <a:t></a:t>
              </a:r>
              <a:endParaRPr lang="en-US" altLang="en-US" sz="1800">
                <a:sym typeface="Symbol" pitchFamily="18" charset="2"/>
              </a:endParaRPr>
            </a:p>
          </p:txBody>
        </p:sp>
        <p:sp>
          <p:nvSpPr>
            <p:cNvPr id="34836" name="Rectangle 85"/>
            <p:cNvSpPr>
              <a:spLocks noChangeArrowheads="1"/>
            </p:cNvSpPr>
            <p:nvPr/>
          </p:nvSpPr>
          <p:spPr bwMode="auto">
            <a:xfrm>
              <a:off x="3727450" y="3636963"/>
              <a:ext cx="80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a:p>
          </p:txBody>
        </p:sp>
        <p:sp>
          <p:nvSpPr>
            <p:cNvPr id="34837" name="Line 86"/>
            <p:cNvSpPr>
              <a:spLocks noChangeShapeType="1"/>
            </p:cNvSpPr>
            <p:nvPr/>
          </p:nvSpPr>
          <p:spPr bwMode="auto">
            <a:xfrm rot="5400000" flipH="1">
              <a:off x="3113088" y="3282950"/>
              <a:ext cx="0" cy="1406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8" name="Line 88"/>
            <p:cNvSpPr>
              <a:spLocks noChangeShapeType="1"/>
            </p:cNvSpPr>
            <p:nvPr/>
          </p:nvSpPr>
          <p:spPr bwMode="auto">
            <a:xfrm>
              <a:off x="3822700" y="3983038"/>
              <a:ext cx="0" cy="371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9" name="Line 89"/>
            <p:cNvSpPr>
              <a:spLocks noChangeShapeType="1"/>
            </p:cNvSpPr>
            <p:nvPr/>
          </p:nvSpPr>
          <p:spPr bwMode="auto">
            <a:xfrm>
              <a:off x="3824288" y="4439720"/>
              <a:ext cx="0" cy="3831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0" name="Line 90"/>
            <p:cNvSpPr>
              <a:spLocks noChangeShapeType="1"/>
            </p:cNvSpPr>
            <p:nvPr/>
          </p:nvSpPr>
          <p:spPr bwMode="auto">
            <a:xfrm flipH="1">
              <a:off x="3643313" y="4376292"/>
              <a:ext cx="314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1" name="Line 91"/>
            <p:cNvSpPr>
              <a:spLocks noChangeShapeType="1"/>
            </p:cNvSpPr>
            <p:nvPr/>
          </p:nvSpPr>
          <p:spPr bwMode="auto">
            <a:xfrm flipH="1">
              <a:off x="3644900" y="4434646"/>
              <a:ext cx="314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2" name="Rectangle 92"/>
            <p:cNvSpPr>
              <a:spLocks noChangeArrowheads="1"/>
            </p:cNvSpPr>
            <p:nvPr/>
          </p:nvSpPr>
          <p:spPr bwMode="auto">
            <a:xfrm>
              <a:off x="3379788" y="4259263"/>
              <a:ext cx="3460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C</a:t>
              </a:r>
              <a:r>
                <a:rPr lang="el-GR" altLang="en-US" sz="1800" baseline="-25000">
                  <a:latin typeface="Times New Roman" pitchFamily="18" charset="0"/>
                </a:rPr>
                <a:t>π</a:t>
              </a:r>
              <a:endParaRPr lang="el-GR" altLang="en-US" sz="1800" baseline="-25000">
                <a:latin typeface="Times New Roman" pitchFamily="18" charset="0"/>
                <a:cs typeface="Times New Roman" pitchFamily="18" charset="0"/>
              </a:endParaRPr>
            </a:p>
          </p:txBody>
        </p:sp>
        <p:sp>
          <p:nvSpPr>
            <p:cNvPr id="34843" name="Line 94"/>
            <p:cNvSpPr>
              <a:spLocks noChangeShapeType="1"/>
            </p:cNvSpPr>
            <p:nvPr/>
          </p:nvSpPr>
          <p:spPr bwMode="auto">
            <a:xfrm>
              <a:off x="6784975" y="3963988"/>
              <a:ext cx="0" cy="371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4" name="Line 95"/>
            <p:cNvSpPr>
              <a:spLocks noChangeShapeType="1"/>
            </p:cNvSpPr>
            <p:nvPr/>
          </p:nvSpPr>
          <p:spPr bwMode="auto">
            <a:xfrm>
              <a:off x="6786563" y="4420670"/>
              <a:ext cx="0" cy="3831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5" name="Line 96"/>
            <p:cNvSpPr>
              <a:spLocks noChangeShapeType="1"/>
            </p:cNvSpPr>
            <p:nvPr/>
          </p:nvSpPr>
          <p:spPr bwMode="auto">
            <a:xfrm flipH="1">
              <a:off x="6605588" y="4357242"/>
              <a:ext cx="314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6" name="Line 97"/>
            <p:cNvSpPr>
              <a:spLocks noChangeShapeType="1"/>
            </p:cNvSpPr>
            <p:nvPr/>
          </p:nvSpPr>
          <p:spPr bwMode="auto">
            <a:xfrm flipH="1">
              <a:off x="6607175" y="4415596"/>
              <a:ext cx="314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7" name="Line 98"/>
            <p:cNvSpPr>
              <a:spLocks noChangeShapeType="1"/>
            </p:cNvSpPr>
            <p:nvPr/>
          </p:nvSpPr>
          <p:spPr bwMode="auto">
            <a:xfrm>
              <a:off x="4086225" y="4132263"/>
              <a:ext cx="0" cy="444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48" name="Rectangle 99"/>
            <p:cNvSpPr>
              <a:spLocks noChangeArrowheads="1"/>
            </p:cNvSpPr>
            <p:nvPr/>
          </p:nvSpPr>
          <p:spPr bwMode="auto">
            <a:xfrm>
              <a:off x="4160838" y="4243388"/>
              <a:ext cx="3508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p>
          </p:txBody>
        </p:sp>
        <p:sp>
          <p:nvSpPr>
            <p:cNvPr id="34849" name="Rectangle 100"/>
            <p:cNvSpPr>
              <a:spLocks noChangeArrowheads="1"/>
            </p:cNvSpPr>
            <p:nvPr/>
          </p:nvSpPr>
          <p:spPr bwMode="auto">
            <a:xfrm>
              <a:off x="4478338" y="4776788"/>
              <a:ext cx="142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34850" name="Rectangle 101"/>
            <p:cNvSpPr>
              <a:spLocks noChangeArrowheads="1"/>
            </p:cNvSpPr>
            <p:nvPr/>
          </p:nvSpPr>
          <p:spPr bwMode="auto">
            <a:xfrm rot="5400000" flipH="1">
              <a:off x="3073400" y="3817938"/>
              <a:ext cx="123825" cy="358775"/>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4851" name="Line 102"/>
            <p:cNvSpPr>
              <a:spLocks noChangeShapeType="1"/>
            </p:cNvSpPr>
            <p:nvPr/>
          </p:nvSpPr>
          <p:spPr bwMode="auto">
            <a:xfrm>
              <a:off x="2408238" y="3989388"/>
              <a:ext cx="0" cy="8159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2" name="Oval 103"/>
            <p:cNvSpPr>
              <a:spLocks noChangeArrowheads="1"/>
            </p:cNvSpPr>
            <p:nvPr/>
          </p:nvSpPr>
          <p:spPr bwMode="auto">
            <a:xfrm>
              <a:off x="2274888" y="4275138"/>
              <a:ext cx="287337" cy="28733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4853" name="Line 104"/>
            <p:cNvSpPr>
              <a:spLocks noChangeShapeType="1"/>
            </p:cNvSpPr>
            <p:nvPr/>
          </p:nvSpPr>
          <p:spPr bwMode="auto">
            <a:xfrm flipV="1">
              <a:off x="2138363" y="4221163"/>
              <a:ext cx="0" cy="3635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54" name="Rectangle 105"/>
            <p:cNvSpPr>
              <a:spLocks noChangeArrowheads="1"/>
            </p:cNvSpPr>
            <p:nvPr/>
          </p:nvSpPr>
          <p:spPr bwMode="auto">
            <a:xfrm>
              <a:off x="3033713" y="3675063"/>
              <a:ext cx="3857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R</a:t>
              </a:r>
              <a:endParaRPr lang="en-US" altLang="en-US" sz="1800" baseline="-25000">
                <a:solidFill>
                  <a:srgbClr val="000000"/>
                </a:solidFill>
                <a:latin typeface="Times New Roman" pitchFamily="18" charset="0"/>
                <a:sym typeface="Symbol" pitchFamily="18" charset="2"/>
              </a:endParaRPr>
            </a:p>
          </p:txBody>
        </p:sp>
        <p:sp>
          <p:nvSpPr>
            <p:cNvPr id="34855" name="Line 106"/>
            <p:cNvSpPr>
              <a:spLocks noChangeShapeType="1"/>
            </p:cNvSpPr>
            <p:nvPr/>
          </p:nvSpPr>
          <p:spPr bwMode="auto">
            <a:xfrm>
              <a:off x="7281863" y="3979863"/>
              <a:ext cx="0" cy="8270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6" name="Rectangle 107"/>
            <p:cNvSpPr>
              <a:spLocks noChangeArrowheads="1"/>
            </p:cNvSpPr>
            <p:nvPr/>
          </p:nvSpPr>
          <p:spPr bwMode="auto">
            <a:xfrm>
              <a:off x="7224713" y="4178300"/>
              <a:ext cx="123825" cy="360363"/>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solidFill>
                  <a:schemeClr val="bg1"/>
                </a:solidFill>
              </a:endParaRPr>
            </a:p>
          </p:txBody>
        </p:sp>
        <p:sp>
          <p:nvSpPr>
            <p:cNvPr id="34857" name="Rectangle 108"/>
            <p:cNvSpPr>
              <a:spLocks noChangeArrowheads="1"/>
            </p:cNvSpPr>
            <p:nvPr/>
          </p:nvSpPr>
          <p:spPr bwMode="auto">
            <a:xfrm>
              <a:off x="6342063" y="4249738"/>
              <a:ext cx="3460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C’</a:t>
              </a:r>
              <a:endParaRPr lang="el-GR" altLang="en-US" sz="1800" baseline="-25000">
                <a:latin typeface="Times New Roman" pitchFamily="18" charset="0"/>
                <a:cs typeface="Times New Roman" pitchFamily="18" charset="0"/>
              </a:endParaRPr>
            </a:p>
          </p:txBody>
        </p:sp>
        <p:sp>
          <p:nvSpPr>
            <p:cNvPr id="34858" name="Rectangle 109"/>
            <p:cNvSpPr>
              <a:spLocks noChangeArrowheads="1"/>
            </p:cNvSpPr>
            <p:nvPr/>
          </p:nvSpPr>
          <p:spPr bwMode="auto">
            <a:xfrm>
              <a:off x="7510463" y="4176713"/>
              <a:ext cx="322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R</a:t>
              </a:r>
              <a:r>
                <a:rPr lang="en-US" altLang="en-US" sz="1800" baseline="-25000">
                  <a:solidFill>
                    <a:srgbClr val="000000"/>
                  </a:solidFill>
                  <a:latin typeface="Times New Roman" pitchFamily="18" charset="0"/>
                </a:rPr>
                <a:t>t</a:t>
              </a:r>
              <a:endParaRPr lang="en-US" altLang="en-US" sz="1800" baseline="-25000">
                <a:solidFill>
                  <a:srgbClr val="000000"/>
                </a:solidFill>
                <a:latin typeface="Times New Roman" pitchFamily="18" charset="0"/>
                <a:sym typeface="Symbol" pitchFamily="18" charset="2"/>
              </a:endParaRPr>
            </a:p>
          </p:txBody>
        </p:sp>
        <p:sp>
          <p:nvSpPr>
            <p:cNvPr id="34859" name="Rectangle 109"/>
            <p:cNvSpPr>
              <a:spLocks noChangeArrowheads="1"/>
            </p:cNvSpPr>
            <p:nvPr/>
          </p:nvSpPr>
          <p:spPr bwMode="auto">
            <a:xfrm>
              <a:off x="8037513" y="4254500"/>
              <a:ext cx="322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rPr>
                <a:t>O</a:t>
              </a:r>
              <a:endParaRPr lang="en-US" altLang="en-US" sz="1800" baseline="-25000">
                <a:solidFill>
                  <a:srgbClr val="000000"/>
                </a:solidFill>
                <a:latin typeface="Times New Roman" pitchFamily="18" charset="0"/>
                <a:sym typeface="Symbol" pitchFamily="18" charset="2"/>
              </a:endParaRPr>
            </a:p>
          </p:txBody>
        </p:sp>
        <p:cxnSp>
          <p:nvCxnSpPr>
            <p:cNvPr id="123" name="Straight Arrow Connector 122"/>
            <p:cNvCxnSpPr/>
            <p:nvPr/>
          </p:nvCxnSpPr>
          <p:spPr>
            <a:xfrm rot="5400000" flipH="1" flipV="1">
              <a:off x="7659687" y="4371976"/>
              <a:ext cx="479425"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4861" name="Rectangle 28"/>
            <p:cNvSpPr>
              <a:spLocks noChangeArrowheads="1"/>
            </p:cNvSpPr>
            <p:nvPr/>
          </p:nvSpPr>
          <p:spPr bwMode="auto">
            <a:xfrm>
              <a:off x="6418263" y="3638550"/>
              <a:ext cx="112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c</a:t>
              </a:r>
              <a:endParaRPr lang="en-US" altLang="en-US" sz="2000" b="1"/>
            </a:p>
          </p:txBody>
        </p:sp>
        <p:sp>
          <p:nvSpPr>
            <p:cNvPr id="34862" name="Line 81"/>
            <p:cNvSpPr>
              <a:spLocks noChangeShapeType="1"/>
            </p:cNvSpPr>
            <p:nvPr/>
          </p:nvSpPr>
          <p:spPr bwMode="auto">
            <a:xfrm rot="5400000" flipH="1">
              <a:off x="4676168" y="3778287"/>
              <a:ext cx="0" cy="38822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2A74D888-57EF-4E33-85DD-9084C27D4C95}" type="slidenum">
              <a:rPr lang="en-GB" altLang="en-US" sz="1200" smtClean="0">
                <a:latin typeface="Garamond" pitchFamily="18" charset="0"/>
              </a:rPr>
              <a:pPr eaLnBrk="1" hangingPunct="1">
                <a:spcBef>
                  <a:spcPct val="0"/>
                </a:spcBef>
                <a:buClrTx/>
                <a:buSzTx/>
                <a:buFontTx/>
                <a:buNone/>
              </a:pPr>
              <a:t>4</a:t>
            </a:fld>
            <a:endParaRPr lang="en-GB" altLang="en-US" sz="1200" smtClean="0">
              <a:latin typeface="Garamond" pitchFamily="18" charset="0"/>
            </a:endParaRPr>
          </a:p>
        </p:txBody>
      </p:sp>
      <p:sp>
        <p:nvSpPr>
          <p:cNvPr id="4099" name="Rectangle 2"/>
          <p:cNvSpPr>
            <a:spLocks noGrp="1" noChangeArrowheads="1"/>
          </p:cNvSpPr>
          <p:nvPr>
            <p:ph type="ctrTitle"/>
          </p:nvPr>
        </p:nvSpPr>
        <p:spPr>
          <a:xfrm>
            <a:off x="481013" y="369888"/>
            <a:ext cx="8159750" cy="555625"/>
          </a:xfrm>
          <a:noFill/>
        </p:spPr>
        <p:txBody>
          <a:bodyPr/>
          <a:lstStyle/>
          <a:p>
            <a:pPr eaLnBrk="1" hangingPunct="1"/>
            <a:r>
              <a:rPr lang="en-GB" altLang="en-US" sz="2000" dirty="0" smtClean="0"/>
              <a:t>Electronic Circuits and Systems			   	EEE211</a:t>
            </a:r>
          </a:p>
        </p:txBody>
      </p:sp>
      <p:sp>
        <p:nvSpPr>
          <p:cNvPr id="4100"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4101"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4102" name="Text Box 38"/>
          <p:cNvSpPr txBox="1">
            <a:spLocks noChangeArrowheads="1"/>
          </p:cNvSpPr>
          <p:nvPr/>
        </p:nvSpPr>
        <p:spPr bwMode="auto">
          <a:xfrm>
            <a:off x="512763" y="3708400"/>
            <a:ext cx="8151812"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US" altLang="en-US" sz="1800"/>
              <a:t>This component takes account of feedback between the output and input of the transistor, which arises due (partly) to leakage currents within the device. </a:t>
            </a:r>
          </a:p>
          <a:p>
            <a:pPr eaLnBrk="1" hangingPunct="1">
              <a:spcBef>
                <a:spcPct val="50000"/>
              </a:spcBef>
              <a:buClrTx/>
              <a:buSzTx/>
              <a:buFontTx/>
              <a:buNone/>
            </a:pPr>
            <a:endParaRPr lang="en-US" altLang="en-US" sz="1800"/>
          </a:p>
          <a:p>
            <a:pPr eaLnBrk="1" hangingPunct="1">
              <a:spcBef>
                <a:spcPct val="50000"/>
              </a:spcBef>
              <a:buClrTx/>
              <a:buSzTx/>
              <a:buFontTx/>
              <a:buNone/>
            </a:pPr>
            <a:r>
              <a:rPr lang="en-US" altLang="en-US" sz="1800"/>
              <a:t>It is normally a very large value resistor (M</a:t>
            </a:r>
            <a:r>
              <a:rPr lang="el-GR" altLang="en-US" sz="1800">
                <a:cs typeface="Arial" charset="0"/>
              </a:rPr>
              <a:t>Ω</a:t>
            </a:r>
            <a:r>
              <a:rPr lang="en-US" altLang="en-US" sz="1800">
                <a:cs typeface="Arial" charset="0"/>
              </a:rPr>
              <a:t>) </a:t>
            </a:r>
            <a:r>
              <a:rPr lang="en-US" altLang="en-US" sz="1800"/>
              <a:t>and is usually neglected.</a:t>
            </a:r>
          </a:p>
        </p:txBody>
      </p:sp>
      <p:sp>
        <p:nvSpPr>
          <p:cNvPr id="4103" name="Text Box 72"/>
          <p:cNvSpPr txBox="1">
            <a:spLocks noChangeArrowheads="1"/>
          </p:cNvSpPr>
          <p:nvPr/>
        </p:nvSpPr>
        <p:spPr bwMode="auto">
          <a:xfrm>
            <a:off x="596900" y="1050925"/>
            <a:ext cx="3100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US" altLang="en-US" sz="1800" b="1"/>
              <a:t>Feedback resistance, r</a:t>
            </a:r>
            <a:r>
              <a:rPr lang="el-GR" altLang="en-US" sz="1800" b="1" baseline="-25000">
                <a:cs typeface="Arial" charset="0"/>
              </a:rPr>
              <a:t>μ</a:t>
            </a:r>
          </a:p>
        </p:txBody>
      </p:sp>
      <p:sp>
        <p:nvSpPr>
          <p:cNvPr id="4104" name="Freeform 5"/>
          <p:cNvSpPr>
            <a:spLocks/>
          </p:cNvSpPr>
          <p:nvPr/>
        </p:nvSpPr>
        <p:spPr bwMode="auto">
          <a:xfrm>
            <a:off x="4057650" y="2371725"/>
            <a:ext cx="374650" cy="558800"/>
          </a:xfrm>
          <a:custGeom>
            <a:avLst/>
            <a:gdLst>
              <a:gd name="T0" fmla="*/ 2147483647 w 224"/>
              <a:gd name="T1" fmla="*/ 0 h 350"/>
              <a:gd name="T2" fmla="*/ 0 w 224"/>
              <a:gd name="T3" fmla="*/ 2147483647 h 350"/>
              <a:gd name="T4" fmla="*/ 2147483647 w 224"/>
              <a:gd name="T5" fmla="*/ 2147483647 h 350"/>
              <a:gd name="T6" fmla="*/ 2147483647 w 224"/>
              <a:gd name="T7" fmla="*/ 2147483647 h 350"/>
              <a:gd name="T8" fmla="*/ 2147483647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5" name="Freeform 6"/>
          <p:cNvSpPr>
            <a:spLocks/>
          </p:cNvSpPr>
          <p:nvPr/>
        </p:nvSpPr>
        <p:spPr bwMode="auto">
          <a:xfrm>
            <a:off x="4065588" y="2371725"/>
            <a:ext cx="374650" cy="558800"/>
          </a:xfrm>
          <a:custGeom>
            <a:avLst/>
            <a:gdLst>
              <a:gd name="T0" fmla="*/ 2147483647 w 224"/>
              <a:gd name="T1" fmla="*/ 0 h 350"/>
              <a:gd name="T2" fmla="*/ 0 w 224"/>
              <a:gd name="T3" fmla="*/ 2147483647 h 350"/>
              <a:gd name="T4" fmla="*/ 2147483647 w 224"/>
              <a:gd name="T5" fmla="*/ 2147483647 h 350"/>
              <a:gd name="T6" fmla="*/ 2147483647 w 224"/>
              <a:gd name="T7" fmla="*/ 2147483647 h 350"/>
              <a:gd name="T8" fmla="*/ 2147483647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6" name="Line 7"/>
          <p:cNvSpPr>
            <a:spLocks noChangeShapeType="1"/>
          </p:cNvSpPr>
          <p:nvPr/>
        </p:nvSpPr>
        <p:spPr bwMode="auto">
          <a:xfrm>
            <a:off x="2684463" y="3216275"/>
            <a:ext cx="314483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 name="Line 8"/>
          <p:cNvSpPr>
            <a:spLocks noChangeShapeType="1"/>
          </p:cNvSpPr>
          <p:nvPr/>
        </p:nvSpPr>
        <p:spPr bwMode="auto">
          <a:xfrm flipV="1">
            <a:off x="2717800" y="2182813"/>
            <a:ext cx="461963"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 name="Line 9"/>
          <p:cNvSpPr>
            <a:spLocks noChangeShapeType="1"/>
          </p:cNvSpPr>
          <p:nvPr/>
        </p:nvSpPr>
        <p:spPr bwMode="auto">
          <a:xfrm>
            <a:off x="3190875" y="2927350"/>
            <a:ext cx="0" cy="2952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9" name="Freeform 10"/>
          <p:cNvSpPr>
            <a:spLocks noEditPoints="1"/>
          </p:cNvSpPr>
          <p:nvPr/>
        </p:nvSpPr>
        <p:spPr bwMode="auto">
          <a:xfrm>
            <a:off x="4237038" y="2513013"/>
            <a:ext cx="55562" cy="271462"/>
          </a:xfrm>
          <a:custGeom>
            <a:avLst/>
            <a:gdLst>
              <a:gd name="T0" fmla="*/ 2147483647 w 33"/>
              <a:gd name="T1" fmla="*/ 2147483647 h 170"/>
              <a:gd name="T2" fmla="*/ 2147483647 w 33"/>
              <a:gd name="T3" fmla="*/ 2147483647 h 170"/>
              <a:gd name="T4" fmla="*/ 2147483647 w 33"/>
              <a:gd name="T5" fmla="*/ 2147483647 h 170"/>
              <a:gd name="T6" fmla="*/ 2147483647 w 33"/>
              <a:gd name="T7" fmla="*/ 2147483647 h 170"/>
              <a:gd name="T8" fmla="*/ 2147483647 w 33"/>
              <a:gd name="T9" fmla="*/ 2147483647 h 170"/>
              <a:gd name="T10" fmla="*/ 2147483647 w 33"/>
              <a:gd name="T11" fmla="*/ 2147483647 h 170"/>
              <a:gd name="T12" fmla="*/ 2147483647 w 33"/>
              <a:gd name="T13" fmla="*/ 2147483647 h 170"/>
              <a:gd name="T14" fmla="*/ 2147483647 w 33"/>
              <a:gd name="T15" fmla="*/ 2147483647 h 170"/>
              <a:gd name="T16" fmla="*/ 2147483647 w 33"/>
              <a:gd name="T17" fmla="*/ 2147483647 h 170"/>
              <a:gd name="T18" fmla="*/ 2147483647 w 33"/>
              <a:gd name="T19" fmla="*/ 2147483647 h 170"/>
              <a:gd name="T20" fmla="*/ 2147483647 w 33"/>
              <a:gd name="T21" fmla="*/ 2147483647 h 170"/>
              <a:gd name="T22" fmla="*/ 2147483647 w 33"/>
              <a:gd name="T23" fmla="*/ 2147483647 h 170"/>
              <a:gd name="T24" fmla="*/ 2147483647 w 33"/>
              <a:gd name="T25" fmla="*/ 0 h 170"/>
              <a:gd name="T26" fmla="*/ 2147483647 w 33"/>
              <a:gd name="T27" fmla="*/ 0 h 170"/>
              <a:gd name="T28" fmla="*/ 2147483647 w 33"/>
              <a:gd name="T29" fmla="*/ 2147483647 h 170"/>
              <a:gd name="T30" fmla="*/ 2147483647 w 33"/>
              <a:gd name="T31" fmla="*/ 2147483647 h 170"/>
              <a:gd name="T32" fmla="*/ 2147483647 w 33"/>
              <a:gd name="T33" fmla="*/ 2147483647 h 170"/>
              <a:gd name="T34" fmla="*/ 2147483647 w 33"/>
              <a:gd name="T35" fmla="*/ 2147483647 h 170"/>
              <a:gd name="T36" fmla="*/ 2147483647 w 33"/>
              <a:gd name="T37" fmla="*/ 2147483647 h 170"/>
              <a:gd name="T38" fmla="*/ 0 w 33"/>
              <a:gd name="T39" fmla="*/ 2147483647 h 170"/>
              <a:gd name="T40" fmla="*/ 2147483647 w 33"/>
              <a:gd name="T41" fmla="*/ 2147483647 h 1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70"/>
              <a:gd name="T65" fmla="*/ 33 w 33"/>
              <a:gd name="T66" fmla="*/ 170 h 1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70">
                <a:moveTo>
                  <a:pt x="19" y="3"/>
                </a:moveTo>
                <a:lnTo>
                  <a:pt x="19" y="147"/>
                </a:lnTo>
                <a:lnTo>
                  <a:pt x="19" y="149"/>
                </a:lnTo>
                <a:lnTo>
                  <a:pt x="17" y="149"/>
                </a:lnTo>
                <a:lnTo>
                  <a:pt x="16" y="149"/>
                </a:lnTo>
                <a:lnTo>
                  <a:pt x="14" y="149"/>
                </a:lnTo>
                <a:lnTo>
                  <a:pt x="14" y="147"/>
                </a:lnTo>
                <a:lnTo>
                  <a:pt x="14" y="3"/>
                </a:lnTo>
                <a:lnTo>
                  <a:pt x="14" y="2"/>
                </a:lnTo>
                <a:lnTo>
                  <a:pt x="16" y="0"/>
                </a:lnTo>
                <a:lnTo>
                  <a:pt x="17" y="0"/>
                </a:lnTo>
                <a:lnTo>
                  <a:pt x="17" y="2"/>
                </a:lnTo>
                <a:lnTo>
                  <a:pt x="19" y="3"/>
                </a:lnTo>
                <a:close/>
                <a:moveTo>
                  <a:pt x="33" y="139"/>
                </a:moveTo>
                <a:lnTo>
                  <a:pt x="17" y="170"/>
                </a:lnTo>
                <a:lnTo>
                  <a:pt x="0" y="139"/>
                </a:lnTo>
                <a:lnTo>
                  <a:pt x="33" y="139"/>
                </a:lnTo>
                <a:close/>
              </a:path>
            </a:pathLst>
          </a:custGeom>
          <a:solidFill>
            <a:srgbClr val="000000"/>
          </a:solidFill>
          <a:ln w="3175">
            <a:solidFill>
              <a:srgbClr val="000000"/>
            </a:solidFill>
            <a:prstDash val="solid"/>
            <a:round/>
            <a:headEnd/>
            <a:tailEnd/>
          </a:ln>
        </p:spPr>
        <p:txBody>
          <a:bodyPr/>
          <a:lstStyle/>
          <a:p>
            <a:endParaRPr lang="en-US"/>
          </a:p>
        </p:txBody>
      </p:sp>
      <p:sp>
        <p:nvSpPr>
          <p:cNvPr id="4110" name="Line 11"/>
          <p:cNvSpPr>
            <a:spLocks noChangeShapeType="1"/>
          </p:cNvSpPr>
          <p:nvPr/>
        </p:nvSpPr>
        <p:spPr bwMode="auto">
          <a:xfrm>
            <a:off x="4256088" y="2933700"/>
            <a:ext cx="1587" cy="2778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1" name="Line 12"/>
          <p:cNvSpPr>
            <a:spLocks noChangeShapeType="1"/>
          </p:cNvSpPr>
          <p:nvPr/>
        </p:nvSpPr>
        <p:spPr bwMode="auto">
          <a:xfrm flipV="1">
            <a:off x="4252913" y="2189163"/>
            <a:ext cx="0" cy="1825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2" name="Line 13"/>
          <p:cNvSpPr>
            <a:spLocks noChangeShapeType="1"/>
          </p:cNvSpPr>
          <p:nvPr/>
        </p:nvSpPr>
        <p:spPr bwMode="auto">
          <a:xfrm flipH="1" flipV="1">
            <a:off x="5295900" y="2184400"/>
            <a:ext cx="4763" cy="266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3" name="Line 14"/>
          <p:cNvSpPr>
            <a:spLocks noChangeShapeType="1"/>
          </p:cNvSpPr>
          <p:nvPr/>
        </p:nvSpPr>
        <p:spPr bwMode="auto">
          <a:xfrm>
            <a:off x="5295900" y="2911475"/>
            <a:ext cx="0" cy="303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4" name="Line 15"/>
          <p:cNvSpPr>
            <a:spLocks noChangeShapeType="1"/>
          </p:cNvSpPr>
          <p:nvPr/>
        </p:nvSpPr>
        <p:spPr bwMode="auto">
          <a:xfrm flipV="1">
            <a:off x="3182938" y="2189163"/>
            <a:ext cx="1587" cy="2889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5" name="Line 16"/>
          <p:cNvSpPr>
            <a:spLocks noChangeShapeType="1"/>
          </p:cNvSpPr>
          <p:nvPr/>
        </p:nvSpPr>
        <p:spPr bwMode="auto">
          <a:xfrm>
            <a:off x="3190875" y="2927350"/>
            <a:ext cx="0" cy="2952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 name="Line 17"/>
          <p:cNvSpPr>
            <a:spLocks noChangeShapeType="1"/>
          </p:cNvSpPr>
          <p:nvPr/>
        </p:nvSpPr>
        <p:spPr bwMode="auto">
          <a:xfrm>
            <a:off x="4249738" y="2185988"/>
            <a:ext cx="15779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 name="Rectangle 18"/>
          <p:cNvSpPr>
            <a:spLocks noChangeArrowheads="1"/>
          </p:cNvSpPr>
          <p:nvPr/>
        </p:nvSpPr>
        <p:spPr bwMode="auto">
          <a:xfrm>
            <a:off x="3363913" y="2543175"/>
            <a:ext cx="252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r</a:t>
            </a:r>
            <a:r>
              <a:rPr lang="en-US" altLang="en-US" sz="2000" baseline="-25000">
                <a:solidFill>
                  <a:srgbClr val="000000"/>
                </a:solidFill>
                <a:latin typeface="Times New Roman" pitchFamily="18" charset="0"/>
                <a:sym typeface="Symbol" pitchFamily="18" charset="2"/>
              </a:rPr>
              <a:t></a:t>
            </a:r>
          </a:p>
        </p:txBody>
      </p:sp>
      <p:sp>
        <p:nvSpPr>
          <p:cNvPr id="4118" name="Rectangle 19"/>
          <p:cNvSpPr>
            <a:spLocks noChangeArrowheads="1"/>
          </p:cNvSpPr>
          <p:nvPr/>
        </p:nvSpPr>
        <p:spPr bwMode="auto">
          <a:xfrm>
            <a:off x="4503738" y="2555875"/>
            <a:ext cx="512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2000">
                <a:solidFill>
                  <a:srgbClr val="000000"/>
                </a:solidFill>
                <a:latin typeface="Times New Roman" pitchFamily="18" charset="0"/>
                <a:cs typeface="Times New Roman" pitchFamily="18" charset="0"/>
              </a:rPr>
              <a:t>g</a:t>
            </a:r>
            <a:r>
              <a:rPr lang="en-GB" altLang="en-US" sz="2000" baseline="-25000">
                <a:solidFill>
                  <a:srgbClr val="000000"/>
                </a:solidFill>
                <a:latin typeface="Times New Roman" pitchFamily="18" charset="0"/>
                <a:cs typeface="Times New Roman" pitchFamily="18" charset="0"/>
              </a:rPr>
              <a:t>m</a:t>
            </a: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endParaRPr lang="en-US" altLang="en-US" sz="2000">
              <a:sym typeface="Symbol" pitchFamily="18" charset="2"/>
            </a:endParaRPr>
          </a:p>
        </p:txBody>
      </p:sp>
      <p:sp>
        <p:nvSpPr>
          <p:cNvPr id="4119" name="Rectangle 21"/>
          <p:cNvSpPr>
            <a:spLocks noChangeArrowheads="1"/>
          </p:cNvSpPr>
          <p:nvPr/>
        </p:nvSpPr>
        <p:spPr bwMode="auto">
          <a:xfrm>
            <a:off x="5473700" y="2482850"/>
            <a:ext cx="166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latin typeface="Times New Roman" pitchFamily="18" charset="0"/>
              </a:rPr>
              <a:t>r</a:t>
            </a:r>
            <a:r>
              <a:rPr lang="en-US" altLang="en-US" sz="2000" baseline="-25000">
                <a:latin typeface="Times New Roman" pitchFamily="18" charset="0"/>
              </a:rPr>
              <a:t>o</a:t>
            </a:r>
          </a:p>
        </p:txBody>
      </p:sp>
      <p:sp>
        <p:nvSpPr>
          <p:cNvPr id="4120" name="Rectangle 22"/>
          <p:cNvSpPr>
            <a:spLocks noChangeArrowheads="1"/>
          </p:cNvSpPr>
          <p:nvPr/>
        </p:nvSpPr>
        <p:spPr bwMode="auto">
          <a:xfrm>
            <a:off x="2428875" y="2046288"/>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4121" name="Rectangle 23"/>
          <p:cNvSpPr>
            <a:spLocks noChangeArrowheads="1"/>
          </p:cNvSpPr>
          <p:nvPr/>
        </p:nvSpPr>
        <p:spPr bwMode="auto">
          <a:xfrm>
            <a:off x="2441575" y="3051175"/>
            <a:ext cx="100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a:p>
        </p:txBody>
      </p:sp>
      <p:sp>
        <p:nvSpPr>
          <p:cNvPr id="4122" name="Rectangle 25"/>
          <p:cNvSpPr>
            <a:spLocks noChangeArrowheads="1"/>
          </p:cNvSpPr>
          <p:nvPr/>
        </p:nvSpPr>
        <p:spPr bwMode="auto">
          <a:xfrm>
            <a:off x="2633663" y="2513013"/>
            <a:ext cx="2270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p>
        </p:txBody>
      </p:sp>
      <p:sp>
        <p:nvSpPr>
          <p:cNvPr id="4123" name="Rectangle 26"/>
          <p:cNvSpPr>
            <a:spLocks noChangeArrowheads="1"/>
          </p:cNvSpPr>
          <p:nvPr/>
        </p:nvSpPr>
        <p:spPr bwMode="auto">
          <a:xfrm>
            <a:off x="5224463" y="2455863"/>
            <a:ext cx="155575" cy="4508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4124" name="Oval 27"/>
          <p:cNvSpPr>
            <a:spLocks noChangeArrowheads="1"/>
          </p:cNvSpPr>
          <p:nvPr/>
        </p:nvSpPr>
        <p:spPr bwMode="auto">
          <a:xfrm>
            <a:off x="2643188" y="2154238"/>
            <a:ext cx="74612" cy="76200"/>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4125" name="Oval 28"/>
          <p:cNvSpPr>
            <a:spLocks noChangeArrowheads="1"/>
          </p:cNvSpPr>
          <p:nvPr/>
        </p:nvSpPr>
        <p:spPr bwMode="auto">
          <a:xfrm>
            <a:off x="2635250" y="3173413"/>
            <a:ext cx="74613" cy="74612"/>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4126" name="Oval 29"/>
          <p:cNvSpPr>
            <a:spLocks noChangeArrowheads="1"/>
          </p:cNvSpPr>
          <p:nvPr/>
        </p:nvSpPr>
        <p:spPr bwMode="auto">
          <a:xfrm>
            <a:off x="5799138" y="2152650"/>
            <a:ext cx="74612" cy="74613"/>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4127" name="Oval 30"/>
          <p:cNvSpPr>
            <a:spLocks noChangeArrowheads="1"/>
          </p:cNvSpPr>
          <p:nvPr/>
        </p:nvSpPr>
        <p:spPr bwMode="auto">
          <a:xfrm>
            <a:off x="5795963" y="3170238"/>
            <a:ext cx="74612" cy="74612"/>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4128" name="Rectangle 32"/>
          <p:cNvSpPr>
            <a:spLocks noChangeArrowheads="1"/>
          </p:cNvSpPr>
          <p:nvPr/>
        </p:nvSpPr>
        <p:spPr bwMode="auto">
          <a:xfrm>
            <a:off x="3111500" y="2479675"/>
            <a:ext cx="150813" cy="450850"/>
          </a:xfrm>
          <a:prstGeom prst="rect">
            <a:avLst/>
          </a:prstGeom>
          <a:solidFill>
            <a:schemeClr val="bg1"/>
          </a:solidFill>
          <a:ln w="19050">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4129" name="Line 35"/>
          <p:cNvSpPr>
            <a:spLocks noChangeShapeType="1"/>
          </p:cNvSpPr>
          <p:nvPr/>
        </p:nvSpPr>
        <p:spPr bwMode="auto">
          <a:xfrm flipV="1">
            <a:off x="2916238" y="2401888"/>
            <a:ext cx="0" cy="592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30" name="Rectangle 75"/>
          <p:cNvSpPr>
            <a:spLocks noChangeArrowheads="1"/>
          </p:cNvSpPr>
          <p:nvPr/>
        </p:nvSpPr>
        <p:spPr bwMode="auto">
          <a:xfrm>
            <a:off x="3651250" y="1755775"/>
            <a:ext cx="173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FF3300"/>
                </a:solidFill>
                <a:latin typeface="Times New Roman" pitchFamily="18" charset="0"/>
              </a:rPr>
              <a:t>r</a:t>
            </a:r>
            <a:r>
              <a:rPr lang="el-GR" altLang="en-US" sz="2000" baseline="-25000">
                <a:solidFill>
                  <a:srgbClr val="FF3300"/>
                </a:solidFill>
                <a:latin typeface="Times New Roman" pitchFamily="18" charset="0"/>
                <a:cs typeface="Times New Roman" pitchFamily="18" charset="0"/>
              </a:rPr>
              <a:t>μ</a:t>
            </a:r>
          </a:p>
        </p:txBody>
      </p:sp>
      <p:grpSp>
        <p:nvGrpSpPr>
          <p:cNvPr id="4131" name="Group 77"/>
          <p:cNvGrpSpPr>
            <a:grpSpLocks/>
          </p:cNvGrpSpPr>
          <p:nvPr/>
        </p:nvGrpSpPr>
        <p:grpSpPr bwMode="auto">
          <a:xfrm rot="5400000">
            <a:off x="3629819" y="1678782"/>
            <a:ext cx="155575" cy="1030287"/>
            <a:chOff x="3069" y="1380"/>
            <a:chExt cx="98" cy="649"/>
          </a:xfrm>
        </p:grpSpPr>
        <p:sp>
          <p:nvSpPr>
            <p:cNvPr id="4134" name="Line 73"/>
            <p:cNvSpPr>
              <a:spLocks noChangeShapeType="1"/>
            </p:cNvSpPr>
            <p:nvPr/>
          </p:nvSpPr>
          <p:spPr bwMode="auto">
            <a:xfrm flipV="1">
              <a:off x="3114" y="1380"/>
              <a:ext cx="3" cy="16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5" name="Line 74"/>
            <p:cNvSpPr>
              <a:spLocks noChangeShapeType="1"/>
            </p:cNvSpPr>
            <p:nvPr/>
          </p:nvSpPr>
          <p:spPr bwMode="auto">
            <a:xfrm flipH="1">
              <a:off x="3114" y="1838"/>
              <a:ext cx="0" cy="191"/>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6" name="Rectangle 76"/>
            <p:cNvSpPr>
              <a:spLocks noChangeArrowheads="1"/>
            </p:cNvSpPr>
            <p:nvPr/>
          </p:nvSpPr>
          <p:spPr bwMode="auto">
            <a:xfrm flipH="1">
              <a:off x="3069" y="1551"/>
              <a:ext cx="98" cy="284"/>
            </a:xfrm>
            <a:prstGeom prst="rect">
              <a:avLst/>
            </a:prstGeom>
            <a:noFill/>
            <a:ln w="190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sp>
        <p:nvSpPr>
          <p:cNvPr id="4132" name="Rectangle 114"/>
          <p:cNvSpPr>
            <a:spLocks noChangeArrowheads="1"/>
          </p:cNvSpPr>
          <p:nvPr/>
        </p:nvSpPr>
        <p:spPr bwMode="auto">
          <a:xfrm>
            <a:off x="6030913" y="1993900"/>
            <a:ext cx="112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c</a:t>
            </a:r>
            <a:endParaRPr lang="en-US" altLang="en-US" sz="2000" b="1"/>
          </a:p>
        </p:txBody>
      </p:sp>
      <p:sp>
        <p:nvSpPr>
          <p:cNvPr id="4133" name="Rectangle 115"/>
          <p:cNvSpPr>
            <a:spLocks noChangeArrowheads="1"/>
          </p:cNvSpPr>
          <p:nvPr/>
        </p:nvSpPr>
        <p:spPr bwMode="auto">
          <a:xfrm>
            <a:off x="6051550" y="3036888"/>
            <a:ext cx="104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b="1"/>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72418D0A-9CFE-4EF1-AC64-9C80A0CE6356}" type="slidenum">
              <a:rPr lang="en-GB" altLang="en-US" sz="1200" smtClean="0">
                <a:latin typeface="Garamond" pitchFamily="18" charset="0"/>
              </a:rPr>
              <a:pPr eaLnBrk="1" hangingPunct="1">
                <a:spcBef>
                  <a:spcPct val="0"/>
                </a:spcBef>
                <a:buClrTx/>
                <a:buSzTx/>
                <a:buFontTx/>
                <a:buNone/>
              </a:pPr>
              <a:t>40</a:t>
            </a:fld>
            <a:endParaRPr lang="en-GB" altLang="en-US" sz="1200" smtClean="0">
              <a:latin typeface="Garamond" pitchFamily="18" charset="0"/>
            </a:endParaRPr>
          </a:p>
        </p:txBody>
      </p:sp>
      <p:sp>
        <p:nvSpPr>
          <p:cNvPr id="35843"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35844"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5845"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5846" name="Text Box 5"/>
          <p:cNvSpPr txBox="1">
            <a:spLocks noChangeArrowheads="1"/>
          </p:cNvSpPr>
          <p:nvPr/>
        </p:nvSpPr>
        <p:spPr bwMode="auto">
          <a:xfrm>
            <a:off x="485775" y="1755775"/>
            <a:ext cx="45958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t>Used in this way, the differential amplifier can be considered a two-stage, d.c. coupled amplifier: that is made up of a </a:t>
            </a:r>
            <a:r>
              <a:rPr lang="en-GB" altLang="en-US" sz="1600">
                <a:solidFill>
                  <a:srgbClr val="FF0000"/>
                </a:solidFill>
              </a:rPr>
              <a:t>CC followed by CB</a:t>
            </a:r>
            <a:r>
              <a:rPr lang="en-GB" altLang="en-US" sz="1600"/>
              <a:t>.</a:t>
            </a:r>
          </a:p>
        </p:txBody>
      </p:sp>
      <p:sp>
        <p:nvSpPr>
          <p:cNvPr id="35847" name="Text Box 6"/>
          <p:cNvSpPr txBox="1">
            <a:spLocks noChangeArrowheads="1"/>
          </p:cNvSpPr>
          <p:nvPr/>
        </p:nvSpPr>
        <p:spPr bwMode="auto">
          <a:xfrm>
            <a:off x="496888" y="1347788"/>
            <a:ext cx="7337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(i)   </a:t>
            </a:r>
            <a:r>
              <a:rPr lang="en-GB" altLang="en-US" sz="1600" u="sng"/>
              <a:t>Long-tailed pair differential amplifier with one input grounded</a:t>
            </a:r>
          </a:p>
        </p:txBody>
      </p:sp>
      <p:sp>
        <p:nvSpPr>
          <p:cNvPr id="35848" name="Text Box 5"/>
          <p:cNvSpPr txBox="1">
            <a:spLocks noChangeArrowheads="1"/>
          </p:cNvSpPr>
          <p:nvPr/>
        </p:nvSpPr>
        <p:spPr bwMode="auto">
          <a:xfrm>
            <a:off x="431800" y="2647950"/>
            <a:ext cx="44894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t>The </a:t>
            </a:r>
            <a:r>
              <a:rPr lang="en-GB" altLang="en-US" sz="1600">
                <a:solidFill>
                  <a:srgbClr val="FF0000"/>
                </a:solidFill>
              </a:rPr>
              <a:t>CC stage is inherently immune to Miller Effect</a:t>
            </a:r>
            <a:r>
              <a:rPr lang="en-GB" altLang="en-US" sz="1600"/>
              <a:t> because the collector is connected directly to ac ground and therefore the collector to base capacitance C</a:t>
            </a:r>
            <a:r>
              <a:rPr lang="el-GR" altLang="en-US" sz="1600" baseline="-25000"/>
              <a:t>μ</a:t>
            </a:r>
            <a:r>
              <a:rPr lang="en-GB" altLang="en-US" sz="1600"/>
              <a:t> is not magnified. Therefore the </a:t>
            </a:r>
            <a:r>
              <a:rPr lang="en-GB" altLang="en-US" sz="1600">
                <a:solidFill>
                  <a:srgbClr val="FF0000"/>
                </a:solidFill>
              </a:rPr>
              <a:t>CC circuit has good high frequency performance</a:t>
            </a:r>
            <a:r>
              <a:rPr lang="en-GB" altLang="en-US" sz="1600"/>
              <a:t>.</a:t>
            </a:r>
          </a:p>
        </p:txBody>
      </p:sp>
      <p:sp>
        <p:nvSpPr>
          <p:cNvPr id="35849" name="Text Box 5"/>
          <p:cNvSpPr txBox="1">
            <a:spLocks noChangeArrowheads="1"/>
          </p:cNvSpPr>
          <p:nvPr/>
        </p:nvSpPr>
        <p:spPr bwMode="auto">
          <a:xfrm>
            <a:off x="415925" y="4306888"/>
            <a:ext cx="45021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t>The CC  represents a low impedance source to the CB stage, which also inherently has good high frequency performance</a:t>
            </a:r>
          </a:p>
          <a:p>
            <a:pPr eaLnBrk="1" hangingPunct="1">
              <a:spcBef>
                <a:spcPct val="0"/>
              </a:spcBef>
              <a:buClrTx/>
              <a:buSzTx/>
              <a:buFontTx/>
              <a:buNone/>
            </a:pPr>
            <a:endParaRPr lang="en-GB" altLang="en-US" sz="1600"/>
          </a:p>
          <a:p>
            <a:pPr eaLnBrk="1" hangingPunct="1">
              <a:spcBef>
                <a:spcPct val="0"/>
              </a:spcBef>
              <a:buClrTx/>
              <a:buSzTx/>
              <a:buFontTx/>
              <a:buNone/>
            </a:pPr>
            <a:r>
              <a:rPr lang="en-GB" altLang="en-US" sz="1600"/>
              <a:t>So this amplifier </a:t>
            </a:r>
            <a:r>
              <a:rPr lang="en-GB" altLang="en-US" sz="1600">
                <a:solidFill>
                  <a:srgbClr val="FF0000"/>
                </a:solidFill>
              </a:rPr>
              <a:t>overall has a very good high frequency performance</a:t>
            </a:r>
            <a:r>
              <a:rPr lang="en-GB" altLang="en-US" sz="1600"/>
              <a:t>.</a:t>
            </a:r>
          </a:p>
        </p:txBody>
      </p:sp>
      <p:grpSp>
        <p:nvGrpSpPr>
          <p:cNvPr id="35850" name="Group 32"/>
          <p:cNvGrpSpPr>
            <a:grpSpLocks/>
          </p:cNvGrpSpPr>
          <p:nvPr/>
        </p:nvGrpSpPr>
        <p:grpSpPr bwMode="auto">
          <a:xfrm>
            <a:off x="5202238" y="1903413"/>
            <a:ext cx="3275012" cy="3568700"/>
            <a:chOff x="4783138" y="1903413"/>
            <a:chExt cx="3275012" cy="3568000"/>
          </a:xfrm>
        </p:grpSpPr>
        <p:grpSp>
          <p:nvGrpSpPr>
            <p:cNvPr id="35852" name="Group 7"/>
            <p:cNvGrpSpPr>
              <a:grpSpLocks/>
            </p:cNvGrpSpPr>
            <p:nvPr/>
          </p:nvGrpSpPr>
          <p:grpSpPr bwMode="auto">
            <a:xfrm>
              <a:off x="4783138" y="1903413"/>
              <a:ext cx="3275012" cy="3494087"/>
              <a:chOff x="3013" y="1199"/>
              <a:chExt cx="2063" cy="2201"/>
            </a:xfrm>
          </p:grpSpPr>
          <p:grpSp>
            <p:nvGrpSpPr>
              <p:cNvPr id="35860" name="Group 8"/>
              <p:cNvGrpSpPr>
                <a:grpSpLocks/>
              </p:cNvGrpSpPr>
              <p:nvPr/>
            </p:nvGrpSpPr>
            <p:grpSpPr bwMode="auto">
              <a:xfrm>
                <a:off x="3013" y="1199"/>
                <a:ext cx="2063" cy="2121"/>
                <a:chOff x="3304" y="1457"/>
                <a:chExt cx="2063" cy="2121"/>
              </a:xfrm>
            </p:grpSpPr>
            <p:grpSp>
              <p:nvGrpSpPr>
                <p:cNvPr id="35862" name="Group 9"/>
                <p:cNvGrpSpPr>
                  <a:grpSpLocks/>
                </p:cNvGrpSpPr>
                <p:nvPr/>
              </p:nvGrpSpPr>
              <p:grpSpPr bwMode="auto">
                <a:xfrm>
                  <a:off x="3304" y="1457"/>
                  <a:ext cx="2063" cy="2121"/>
                  <a:chOff x="3304" y="1457"/>
                  <a:chExt cx="2063" cy="2121"/>
                </a:xfrm>
              </p:grpSpPr>
              <p:pic>
                <p:nvPicPr>
                  <p:cNvPr id="35865"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4" y="1457"/>
                    <a:ext cx="2063" cy="2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66" name="Text Box 11"/>
                  <p:cNvSpPr txBox="1">
                    <a:spLocks noChangeArrowheads="1"/>
                  </p:cNvSpPr>
                  <p:nvPr/>
                </p:nvSpPr>
                <p:spPr bwMode="auto">
                  <a:xfrm>
                    <a:off x="4541" y="3405"/>
                    <a:ext cx="277"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200"/>
                      <a:t>2</a:t>
                    </a:r>
                  </a:p>
                </p:txBody>
              </p:sp>
            </p:grpSp>
            <p:sp>
              <p:nvSpPr>
                <p:cNvPr id="35863" name="AutoShape 12"/>
                <p:cNvSpPr>
                  <a:spLocks noChangeArrowheads="1"/>
                </p:cNvSpPr>
                <p:nvPr/>
              </p:nvSpPr>
              <p:spPr bwMode="auto">
                <a:xfrm flipV="1">
                  <a:off x="4841" y="2763"/>
                  <a:ext cx="73" cy="39"/>
                </a:xfrm>
                <a:prstGeom prst="triangle">
                  <a:avLst>
                    <a:gd name="adj" fmla="val 50000"/>
                  </a:avLst>
                </a:prstGeom>
                <a:solidFill>
                  <a:schemeClr val="tx1"/>
                </a:solidFill>
                <a:ln w="9525">
                  <a:solidFill>
                    <a:schemeClr val="tx1"/>
                  </a:solidFill>
                  <a:miter lim="800000"/>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5864" name="Text Box 13"/>
                <p:cNvSpPr txBox="1">
                  <a:spLocks noChangeArrowheads="1"/>
                </p:cNvSpPr>
                <p:nvPr/>
              </p:nvSpPr>
              <p:spPr bwMode="auto">
                <a:xfrm>
                  <a:off x="4790" y="2816"/>
                  <a:ext cx="2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200"/>
                    <a:t>0v</a:t>
                  </a:r>
                </a:p>
              </p:txBody>
            </p:sp>
          </p:grpSp>
          <p:sp>
            <p:nvSpPr>
              <p:cNvPr id="35861" name="Rectangle 14"/>
              <p:cNvSpPr>
                <a:spLocks noChangeArrowheads="1"/>
              </p:cNvSpPr>
              <p:nvPr/>
            </p:nvSpPr>
            <p:spPr bwMode="auto">
              <a:xfrm>
                <a:off x="3845" y="3137"/>
                <a:ext cx="610" cy="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sp>
          <p:nvSpPr>
            <p:cNvPr id="35853" name="Text Box 15"/>
            <p:cNvSpPr txBox="1">
              <a:spLocks noChangeArrowheads="1"/>
            </p:cNvSpPr>
            <p:nvPr/>
          </p:nvSpPr>
          <p:spPr bwMode="auto">
            <a:xfrm>
              <a:off x="5696887" y="5021159"/>
              <a:ext cx="601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US" altLang="en-US" sz="1600"/>
                <a:t>CC</a:t>
              </a:r>
            </a:p>
          </p:txBody>
        </p:sp>
        <p:sp>
          <p:nvSpPr>
            <p:cNvPr id="35854" name="Line 17"/>
            <p:cNvSpPr>
              <a:spLocks noChangeShapeType="1"/>
            </p:cNvSpPr>
            <p:nvPr/>
          </p:nvSpPr>
          <p:spPr bwMode="auto">
            <a:xfrm flipV="1">
              <a:off x="6220918" y="5193935"/>
              <a:ext cx="3374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26" name="Straight Connector 25"/>
            <p:cNvCxnSpPr/>
            <p:nvPr/>
          </p:nvCxnSpPr>
          <p:spPr>
            <a:xfrm rot="5400000">
              <a:off x="4887466" y="3702491"/>
              <a:ext cx="3537844"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5856" name="Line 17"/>
            <p:cNvSpPr>
              <a:spLocks noChangeShapeType="1"/>
            </p:cNvSpPr>
            <p:nvPr/>
          </p:nvSpPr>
          <p:spPr bwMode="auto">
            <a:xfrm flipH="1" flipV="1">
              <a:off x="5324006" y="5181443"/>
              <a:ext cx="3374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7" name="Text Box 15"/>
            <p:cNvSpPr txBox="1">
              <a:spLocks noChangeArrowheads="1"/>
            </p:cNvSpPr>
            <p:nvPr/>
          </p:nvSpPr>
          <p:spPr bwMode="auto">
            <a:xfrm>
              <a:off x="7168421" y="5023658"/>
              <a:ext cx="601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US" altLang="en-US" sz="1600"/>
                <a:t>CB</a:t>
              </a:r>
            </a:p>
          </p:txBody>
        </p:sp>
        <p:sp>
          <p:nvSpPr>
            <p:cNvPr id="35858" name="Line 17"/>
            <p:cNvSpPr>
              <a:spLocks noChangeShapeType="1"/>
            </p:cNvSpPr>
            <p:nvPr/>
          </p:nvSpPr>
          <p:spPr bwMode="auto">
            <a:xfrm flipV="1">
              <a:off x="7692452" y="5196434"/>
              <a:ext cx="3374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9" name="Line 17"/>
            <p:cNvSpPr>
              <a:spLocks noChangeShapeType="1"/>
            </p:cNvSpPr>
            <p:nvPr/>
          </p:nvSpPr>
          <p:spPr bwMode="auto">
            <a:xfrm flipH="1" flipV="1">
              <a:off x="6795540" y="5183942"/>
              <a:ext cx="3374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5851" name="Text Box 6"/>
          <p:cNvSpPr txBox="1">
            <a:spLocks noChangeArrowheads="1"/>
          </p:cNvSpPr>
          <p:nvPr/>
        </p:nvSpPr>
        <p:spPr bwMode="auto">
          <a:xfrm>
            <a:off x="544513" y="930275"/>
            <a:ext cx="3203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b="1"/>
              <a:t>Other high frequency circuits</a:t>
            </a:r>
            <a:endParaRPr lang="en-GB" altLang="en-US" sz="1600" b="1" u="sng"/>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A9BE09B8-FF89-40AC-8CCE-ABA63A318362}" type="slidenum">
              <a:rPr lang="en-GB" altLang="en-US" sz="1200" smtClean="0">
                <a:latin typeface="Garamond" pitchFamily="18" charset="0"/>
              </a:rPr>
              <a:pPr eaLnBrk="1" hangingPunct="1">
                <a:spcBef>
                  <a:spcPct val="0"/>
                </a:spcBef>
                <a:buClrTx/>
                <a:buSzTx/>
                <a:buFontTx/>
                <a:buNone/>
              </a:pPr>
              <a:t>41</a:t>
            </a:fld>
            <a:endParaRPr lang="en-GB" altLang="en-US" sz="1200" smtClean="0">
              <a:latin typeface="Garamond" pitchFamily="18" charset="0"/>
            </a:endParaRPr>
          </a:p>
        </p:txBody>
      </p:sp>
      <p:sp>
        <p:nvSpPr>
          <p:cNvPr id="36867"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3686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6869" name="Text Box 5"/>
          <p:cNvSpPr txBox="1">
            <a:spLocks noChangeArrowheads="1"/>
          </p:cNvSpPr>
          <p:nvPr/>
        </p:nvSpPr>
        <p:spPr bwMode="auto">
          <a:xfrm>
            <a:off x="449263" y="1274763"/>
            <a:ext cx="46164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t>Another example is the ‘cascode’ configuration which combines a CE stage with a CB stage as its collector load, (ideally using two identical transistors). The CE stage ‘sees’ the small input resistance of the CB stage (r</a:t>
            </a:r>
            <a:r>
              <a:rPr lang="en-GB" altLang="en-US" sz="1600" baseline="-25000"/>
              <a:t>e2</a:t>
            </a:r>
            <a:r>
              <a:rPr lang="en-GB" altLang="en-US" sz="1600"/>
              <a:t> ≈ 1/g</a:t>
            </a:r>
            <a:r>
              <a:rPr lang="en-GB" altLang="en-US" sz="1600" baseline="-25000"/>
              <a:t>m2</a:t>
            </a:r>
            <a:r>
              <a:rPr lang="en-GB" altLang="en-US" sz="1600"/>
              <a:t>) as its effective load. The voltage gain of the CE stage is therefore equal to -1. </a:t>
            </a:r>
          </a:p>
          <a:p>
            <a:pPr eaLnBrk="1" hangingPunct="1">
              <a:spcBef>
                <a:spcPct val="0"/>
              </a:spcBef>
              <a:buClrTx/>
              <a:buSzTx/>
              <a:buFontTx/>
              <a:buNone/>
            </a:pPr>
            <a:endParaRPr lang="en-GB" altLang="en-US" sz="1600"/>
          </a:p>
          <a:p>
            <a:pPr eaLnBrk="1" hangingPunct="1">
              <a:spcBef>
                <a:spcPct val="0"/>
              </a:spcBef>
              <a:buClrTx/>
              <a:buSzTx/>
              <a:buFontTx/>
              <a:buNone/>
            </a:pPr>
            <a:r>
              <a:rPr lang="en-GB" altLang="en-US" sz="1600"/>
              <a:t>A</a:t>
            </a:r>
            <a:r>
              <a:rPr lang="en-GB" altLang="en-US" sz="1600" baseline="-25000"/>
              <a:t>VCE</a:t>
            </a:r>
            <a:r>
              <a:rPr lang="en-GB" altLang="en-US" sz="1600"/>
              <a:t> ≈ </a:t>
            </a:r>
            <a:r>
              <a:rPr lang="en-GB" altLang="en-US" sz="1600">
                <a:sym typeface="Symbol" pitchFamily="18" charset="2"/>
              </a:rPr>
              <a:t>-</a:t>
            </a:r>
            <a:r>
              <a:rPr lang="en-GB" altLang="en-US" sz="1600"/>
              <a:t>g</a:t>
            </a:r>
            <a:r>
              <a:rPr lang="en-GB" altLang="en-US" sz="1600" baseline="-25000"/>
              <a:t>m1</a:t>
            </a:r>
            <a:r>
              <a:rPr lang="en-GB" altLang="en-US" sz="1600"/>
              <a:t>R</a:t>
            </a:r>
            <a:r>
              <a:rPr lang="en-GB" altLang="en-US" sz="1600" baseline="-25000"/>
              <a:t>t</a:t>
            </a:r>
            <a:r>
              <a:rPr lang="en-GB" altLang="en-US" sz="1600"/>
              <a:t> = -g</a:t>
            </a:r>
            <a:r>
              <a:rPr lang="en-GB" altLang="en-US" sz="1600" baseline="-25000"/>
              <a:t>m1</a:t>
            </a:r>
            <a:r>
              <a:rPr lang="en-GB" altLang="en-US" sz="1600"/>
              <a:t>r</a:t>
            </a:r>
            <a:r>
              <a:rPr lang="en-GB" altLang="en-US" sz="1600" baseline="-25000"/>
              <a:t>e2</a:t>
            </a:r>
            <a:r>
              <a:rPr lang="en-GB" altLang="en-US" sz="1600"/>
              <a:t> = -g</a:t>
            </a:r>
            <a:r>
              <a:rPr lang="en-GB" altLang="en-US" sz="1600" baseline="-25000"/>
              <a:t>m1</a:t>
            </a:r>
            <a:r>
              <a:rPr lang="en-GB" altLang="en-US" sz="1600"/>
              <a:t> / g</a:t>
            </a:r>
            <a:r>
              <a:rPr lang="en-GB" altLang="en-US" sz="1600" baseline="-25000"/>
              <a:t>m2</a:t>
            </a:r>
            <a:r>
              <a:rPr lang="en-GB" altLang="en-US" sz="1600"/>
              <a:t> ≈ </a:t>
            </a:r>
            <a:r>
              <a:rPr lang="en-GB" altLang="en-US" sz="1600">
                <a:sym typeface="Symbol" pitchFamily="18" charset="2"/>
              </a:rPr>
              <a:t>-</a:t>
            </a:r>
            <a:r>
              <a:rPr lang="en-GB" altLang="en-US" sz="1600"/>
              <a:t>1</a:t>
            </a:r>
          </a:p>
        </p:txBody>
      </p:sp>
      <p:sp>
        <p:nvSpPr>
          <p:cNvPr id="36870" name="Text Box 6"/>
          <p:cNvSpPr txBox="1">
            <a:spLocks noChangeArrowheads="1"/>
          </p:cNvSpPr>
          <p:nvPr/>
        </p:nvSpPr>
        <p:spPr bwMode="auto">
          <a:xfrm>
            <a:off x="468313" y="823913"/>
            <a:ext cx="301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(ii)   </a:t>
            </a:r>
            <a:r>
              <a:rPr lang="en-GB" altLang="en-US" sz="1600" u="sng"/>
              <a:t>The ‘cascode’ amplifier</a:t>
            </a:r>
          </a:p>
        </p:txBody>
      </p:sp>
      <p:graphicFrame>
        <p:nvGraphicFramePr>
          <p:cNvPr id="36871" name="Object 8"/>
          <p:cNvGraphicFramePr>
            <a:graphicFrameLocks noChangeAspect="1"/>
          </p:cNvGraphicFramePr>
          <p:nvPr/>
        </p:nvGraphicFramePr>
        <p:xfrm>
          <a:off x="5175250" y="854075"/>
          <a:ext cx="2954338" cy="2579688"/>
        </p:xfrm>
        <a:graphic>
          <a:graphicData uri="http://schemas.openxmlformats.org/presentationml/2006/ole">
            <mc:AlternateContent xmlns:mc="http://schemas.openxmlformats.org/markup-compatibility/2006">
              <mc:Choice xmlns:v="urn:schemas-microsoft-com:vml" Requires="v">
                <p:oleObj spid="_x0000_s36904" name="Picture" r:id="rId4" imgW="2706624" imgH="2362200" progId="Word.Picture.8">
                  <p:embed/>
                </p:oleObj>
              </mc:Choice>
              <mc:Fallback>
                <p:oleObj name="Picture" r:id="rId4" imgW="2706624" imgH="2362200"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5250" y="854075"/>
                        <a:ext cx="2954338" cy="257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2" name="Text Box 10"/>
          <p:cNvSpPr txBox="1">
            <a:spLocks noChangeArrowheads="1"/>
          </p:cNvSpPr>
          <p:nvPr/>
        </p:nvSpPr>
        <p:spPr bwMode="auto">
          <a:xfrm>
            <a:off x="387350" y="5848350"/>
            <a:ext cx="5270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Overall gain is A</a:t>
            </a:r>
            <a:r>
              <a:rPr lang="en-GB" altLang="en-US" sz="1600" baseline="-25000"/>
              <a:t>V</a:t>
            </a:r>
            <a:r>
              <a:rPr lang="en-GB" altLang="en-US" sz="1600"/>
              <a:t> = A</a:t>
            </a:r>
            <a:r>
              <a:rPr lang="en-GB" altLang="en-US" sz="1600" baseline="-25000"/>
              <a:t>VCE</a:t>
            </a:r>
            <a:r>
              <a:rPr lang="en-GB" altLang="en-US" sz="1600"/>
              <a:t> x A</a:t>
            </a:r>
            <a:r>
              <a:rPr lang="en-GB" altLang="en-US" sz="1600" baseline="-25000"/>
              <a:t>VCB</a:t>
            </a:r>
            <a:r>
              <a:rPr lang="en-GB" altLang="en-US" sz="1600"/>
              <a:t> = -1 x g</a:t>
            </a:r>
            <a:r>
              <a:rPr lang="en-GB" altLang="en-US" sz="1600" baseline="-25000"/>
              <a:t>m</a:t>
            </a:r>
            <a:r>
              <a:rPr lang="en-GB" altLang="en-US" sz="1600"/>
              <a:t> R</a:t>
            </a:r>
            <a:r>
              <a:rPr lang="en-GB" altLang="en-US" sz="1600" baseline="-25000"/>
              <a:t>t</a:t>
            </a:r>
            <a:r>
              <a:rPr lang="en-GB" altLang="en-US" sz="1600"/>
              <a:t> </a:t>
            </a:r>
            <a:r>
              <a:rPr lang="en-GB" altLang="en-US" sz="1600">
                <a:sym typeface="Symbol" pitchFamily="18" charset="2"/>
              </a:rPr>
              <a:t></a:t>
            </a:r>
            <a:r>
              <a:rPr lang="en-GB" altLang="en-US" sz="1600"/>
              <a:t> </a:t>
            </a:r>
            <a:r>
              <a:rPr lang="en-GB" altLang="en-US" sz="1600">
                <a:sym typeface="Symbol" pitchFamily="18" charset="2"/>
              </a:rPr>
              <a:t></a:t>
            </a:r>
            <a:r>
              <a:rPr lang="en-GB" altLang="en-US" sz="1600"/>
              <a:t>g</a:t>
            </a:r>
            <a:r>
              <a:rPr lang="en-GB" altLang="en-US" sz="1600" baseline="-25000"/>
              <a:t>m</a:t>
            </a:r>
            <a:r>
              <a:rPr lang="en-GB" altLang="en-US" sz="1600"/>
              <a:t>R</a:t>
            </a:r>
            <a:r>
              <a:rPr lang="en-GB" altLang="en-US" sz="1600" baseline="-25000"/>
              <a:t>C</a:t>
            </a:r>
            <a:endParaRPr lang="en-GB" altLang="en-US" sz="1600"/>
          </a:p>
        </p:txBody>
      </p:sp>
      <p:sp>
        <p:nvSpPr>
          <p:cNvPr id="36873" name="Text Box 5"/>
          <p:cNvSpPr txBox="1">
            <a:spLocks noChangeArrowheads="1"/>
          </p:cNvSpPr>
          <p:nvPr/>
        </p:nvSpPr>
        <p:spPr bwMode="auto">
          <a:xfrm>
            <a:off x="355600" y="5503863"/>
            <a:ext cx="7689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t>The CE provides the current gain and the CB provides the voltage gain</a:t>
            </a:r>
          </a:p>
        </p:txBody>
      </p:sp>
      <p:sp>
        <p:nvSpPr>
          <p:cNvPr id="36874" name="Text Box 5"/>
          <p:cNvSpPr txBox="1">
            <a:spLocks noChangeArrowheads="1"/>
          </p:cNvSpPr>
          <p:nvPr/>
        </p:nvSpPr>
        <p:spPr bwMode="auto">
          <a:xfrm>
            <a:off x="371475" y="4662488"/>
            <a:ext cx="87439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dirty="0"/>
              <a:t>The current then passes through to the CB transistor and the output voltage is developed across R</a:t>
            </a:r>
            <a:r>
              <a:rPr lang="en-GB" altLang="en-US" sz="1600" baseline="-25000" dirty="0"/>
              <a:t>C</a:t>
            </a:r>
            <a:r>
              <a:rPr lang="en-GB" altLang="en-US" sz="1600" dirty="0"/>
              <a:t> giving a high voltage gain overall. As before, the CB does not suffer from the Miller Effect so the circuit overall produces good voltage gain with good high frequency performance. </a:t>
            </a:r>
          </a:p>
        </p:txBody>
      </p:sp>
      <p:sp>
        <p:nvSpPr>
          <p:cNvPr id="36875" name="Text Box 5"/>
          <p:cNvSpPr txBox="1">
            <a:spLocks noChangeArrowheads="1"/>
          </p:cNvSpPr>
          <p:nvPr/>
        </p:nvSpPr>
        <p:spPr bwMode="auto">
          <a:xfrm>
            <a:off x="361950" y="4100513"/>
            <a:ext cx="8524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dirty="0"/>
              <a:t>The collector to base capacitor of the CE transistor C</a:t>
            </a:r>
            <a:r>
              <a:rPr lang="el-GR" altLang="en-US" sz="1600" baseline="-25000" dirty="0"/>
              <a:t>μ</a:t>
            </a:r>
            <a:r>
              <a:rPr lang="en-GB" altLang="en-US" sz="1600" dirty="0"/>
              <a:t> is therefore only increased by a factor of 2 due to the Miller effect.</a:t>
            </a:r>
          </a:p>
        </p:txBody>
      </p:sp>
      <p:sp>
        <p:nvSpPr>
          <p:cNvPr id="36876" name="Text Box 5"/>
          <p:cNvSpPr txBox="1">
            <a:spLocks noChangeArrowheads="1"/>
          </p:cNvSpPr>
          <p:nvPr/>
        </p:nvSpPr>
        <p:spPr bwMode="auto">
          <a:xfrm>
            <a:off x="392113" y="3527425"/>
            <a:ext cx="83232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dirty="0"/>
              <a:t>(g</a:t>
            </a:r>
            <a:r>
              <a:rPr lang="en-GB" altLang="en-US" sz="1600" baseline="-25000" dirty="0"/>
              <a:t>m1</a:t>
            </a:r>
            <a:r>
              <a:rPr lang="en-GB" altLang="en-US" sz="1600" dirty="0"/>
              <a:t> = g</a:t>
            </a:r>
            <a:r>
              <a:rPr lang="en-GB" altLang="en-US" sz="1600" baseline="-25000" dirty="0"/>
              <a:t>m2</a:t>
            </a:r>
            <a:r>
              <a:rPr lang="en-GB" altLang="en-US" sz="1600" dirty="0"/>
              <a:t> because the same current flows in the </a:t>
            </a:r>
            <a:r>
              <a:rPr lang="en-GB" altLang="en-US" sz="1600" dirty="0" smtClean="0"/>
              <a:t>CE </a:t>
            </a:r>
            <a:r>
              <a:rPr lang="en-GB" altLang="en-US" sz="1600" dirty="0"/>
              <a:t>and CB transistors, so the </a:t>
            </a:r>
            <a:r>
              <a:rPr lang="en-GB" altLang="en-US" sz="1600" dirty="0" err="1"/>
              <a:t>g</a:t>
            </a:r>
            <a:r>
              <a:rPr lang="en-GB" altLang="en-US" sz="1600" baseline="-25000" dirty="0" err="1"/>
              <a:t>m</a:t>
            </a:r>
            <a:r>
              <a:rPr lang="en-GB" altLang="en-US" sz="1600" dirty="0"/>
              <a:t> values will be the same for identical transistors = 40I</a:t>
            </a:r>
            <a:r>
              <a:rPr lang="en-GB" altLang="en-US" sz="1600" baseline="-25000" dirty="0"/>
              <a:t>C</a:t>
            </a:r>
            <a:r>
              <a:rPr lang="en-GB" altLang="en-US" sz="1600" dirty="0"/>
              <a:t>). </a:t>
            </a:r>
          </a:p>
        </p:txBody>
      </p:sp>
      <p:graphicFrame>
        <p:nvGraphicFramePr>
          <p:cNvPr id="13" name="Object 60"/>
          <p:cNvGraphicFramePr>
            <a:graphicFrameLocks noChangeAspect="1"/>
          </p:cNvGraphicFramePr>
          <p:nvPr>
            <p:extLst>
              <p:ext uri="{D42A27DB-BD31-4B8C-83A1-F6EECF244321}">
                <p14:modId xmlns:p14="http://schemas.microsoft.com/office/powerpoint/2010/main" val="1695285217"/>
              </p:ext>
            </p:extLst>
          </p:nvPr>
        </p:nvGraphicFramePr>
        <p:xfrm>
          <a:off x="3353593" y="4392613"/>
          <a:ext cx="1693863" cy="376237"/>
        </p:xfrm>
        <a:graphic>
          <a:graphicData uri="http://schemas.openxmlformats.org/presentationml/2006/ole">
            <mc:AlternateContent xmlns:mc="http://schemas.openxmlformats.org/markup-compatibility/2006">
              <mc:Choice xmlns:v="urn:schemas-microsoft-com:vml" Requires="v">
                <p:oleObj spid="_x0000_s36905" name="Equation" r:id="rId6" imgW="1079280" imgH="241200" progId="Equation.3">
                  <p:embed/>
                </p:oleObj>
              </mc:Choice>
              <mc:Fallback>
                <p:oleObj name="Equation" r:id="rId6" imgW="1079280" imgH="241200" progId="Equation.3">
                  <p:embed/>
                  <p:pic>
                    <p:nvPicPr>
                      <p:cNvPr id="0" name=""/>
                      <p:cNvPicPr>
                        <a:picLocks noChangeAspect="1" noChangeArrowheads="1"/>
                      </p:cNvPicPr>
                      <p:nvPr/>
                    </p:nvPicPr>
                    <p:blipFill>
                      <a:blip r:embed="rId7"/>
                      <a:srcRect/>
                      <a:stretch>
                        <a:fillRect/>
                      </a:stretch>
                    </p:blipFill>
                    <p:spPr bwMode="auto">
                      <a:xfrm>
                        <a:off x="3353593" y="4392613"/>
                        <a:ext cx="1693863"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42</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580578" y="2101260"/>
            <a:ext cx="5893648" cy="1477328"/>
          </a:xfrm>
          <a:prstGeom prst="rect">
            <a:avLst/>
          </a:prstGeom>
        </p:spPr>
        <p:txBody>
          <a:bodyPr wrap="square">
            <a:spAutoFit/>
          </a:bodyPr>
          <a:lstStyle/>
          <a:p>
            <a:pPr algn="ctr" eaLnBrk="1" hangingPunct="1"/>
            <a:r>
              <a:rPr lang="en-GB" altLang="zh-CN" sz="3600" b="1" dirty="0" smtClean="0">
                <a:latin typeface="Times New Roman" panose="02020603050405020304" pitchFamily="18" charset="0"/>
                <a:ea typeface="SimSun" pitchFamily="2" charset="-122"/>
                <a:cs typeface="Times New Roman" panose="02020603050405020304" pitchFamily="18" charset="0"/>
              </a:rPr>
              <a:t>Part 5: </a:t>
            </a:r>
          </a:p>
          <a:p>
            <a:pPr algn="ctr" eaLnBrk="1" hangingPunct="1">
              <a:spcBef>
                <a:spcPct val="50000"/>
              </a:spcBef>
              <a:buClrTx/>
              <a:buSzTx/>
              <a:buFontTx/>
              <a:buNone/>
            </a:pPr>
            <a:r>
              <a:rPr lang="en-GB" altLang="en-US" sz="3600" b="1" dirty="0" smtClean="0">
                <a:latin typeface="Times New Roman" panose="02020603050405020304" pitchFamily="18" charset="0"/>
                <a:cs typeface="Times New Roman" panose="02020603050405020304" pitchFamily="18" charset="0"/>
                <a:sym typeface="Symbol" pitchFamily="18" charset="2"/>
              </a:rPr>
              <a:t>Exercise</a:t>
            </a:r>
            <a:endParaRPr lang="en-US" altLang="en-US" sz="3600" b="1"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9749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2D80A915-65B9-46FC-91A4-5DC8E07D7462}" type="slidenum">
              <a:rPr lang="en-GB" altLang="en-US" sz="1200" smtClean="0">
                <a:latin typeface="Garamond" pitchFamily="18" charset="0"/>
              </a:rPr>
              <a:pPr eaLnBrk="1" hangingPunct="1">
                <a:spcBef>
                  <a:spcPct val="0"/>
                </a:spcBef>
                <a:buClrTx/>
                <a:buSzTx/>
                <a:buFontTx/>
                <a:buNone/>
              </a:pPr>
              <a:t>43</a:t>
            </a:fld>
            <a:endParaRPr lang="en-GB" altLang="en-US" sz="1200" smtClean="0">
              <a:latin typeface="Garamond" pitchFamily="18" charset="0"/>
            </a:endParaRPr>
          </a:p>
        </p:txBody>
      </p:sp>
      <p:sp>
        <p:nvSpPr>
          <p:cNvPr id="37891" name="Rectangle 2"/>
          <p:cNvSpPr>
            <a:spLocks noGrp="1" noChangeArrowheads="1"/>
          </p:cNvSpPr>
          <p:nvPr>
            <p:ph type="ctrTitle"/>
          </p:nvPr>
        </p:nvSpPr>
        <p:spPr>
          <a:xfrm>
            <a:off x="481013" y="369888"/>
            <a:ext cx="8159750" cy="555625"/>
          </a:xfrm>
          <a:noFill/>
        </p:spPr>
        <p:txBody>
          <a:bodyPr/>
          <a:lstStyle/>
          <a:p>
            <a:pPr marL="349250" indent="-349250" eaLnBrk="1" hangingPunct="1"/>
            <a:r>
              <a:rPr lang="en-GB" altLang="en-US" sz="2000" smtClean="0"/>
              <a:t>Electronic Circuits and Systems			   	EEE211</a:t>
            </a:r>
          </a:p>
        </p:txBody>
      </p:sp>
      <p:sp>
        <p:nvSpPr>
          <p:cNvPr id="37892"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7893"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7894" name="Text Box 5"/>
          <p:cNvSpPr txBox="1">
            <a:spLocks noChangeArrowheads="1"/>
          </p:cNvSpPr>
          <p:nvPr/>
        </p:nvSpPr>
        <p:spPr bwMode="auto">
          <a:xfrm>
            <a:off x="771525" y="1157288"/>
            <a:ext cx="13763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b="1"/>
              <a:t>Example</a:t>
            </a:r>
          </a:p>
        </p:txBody>
      </p:sp>
      <p:sp>
        <p:nvSpPr>
          <p:cNvPr id="37895" name="Text Box 6"/>
          <p:cNvSpPr txBox="1">
            <a:spLocks noChangeArrowheads="1"/>
          </p:cNvSpPr>
          <p:nvPr/>
        </p:nvSpPr>
        <p:spPr bwMode="auto">
          <a:xfrm>
            <a:off x="749300" y="1587500"/>
            <a:ext cx="7723188"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7463" defTabSz="349250"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defTabSz="3492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defTabSz="34925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defTabSz="34925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defTabSz="34925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defTabSz="34925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defTabSz="34925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defTabSz="34925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defTabSz="34925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t>The voltage gain bandwidth of a single common-emitter amplifier stage is required to be 1.5 MHz with a quiescent collector current of 5 mA and a total load of 1 k</a:t>
            </a:r>
            <a:r>
              <a:rPr lang="en-GB" altLang="en-US" sz="1600">
                <a:sym typeface="Symbol" pitchFamily="18" charset="2"/>
              </a:rPr>
              <a:t></a:t>
            </a:r>
            <a:r>
              <a:rPr lang="en-GB" altLang="en-US" sz="1600"/>
              <a:t>.  The transistor parameters are </a:t>
            </a:r>
            <a:r>
              <a:rPr lang="en-GB" altLang="en-US" sz="1600">
                <a:sym typeface="Symbol" pitchFamily="18" charset="2"/>
              </a:rPr>
              <a:t></a:t>
            </a:r>
            <a:r>
              <a:rPr lang="en-GB" altLang="en-US" sz="1600"/>
              <a:t> = 100, r</a:t>
            </a:r>
            <a:r>
              <a:rPr lang="en-GB" altLang="en-US" sz="1600" baseline="-25000"/>
              <a:t>b</a:t>
            </a:r>
            <a:r>
              <a:rPr lang="en-GB" altLang="en-US" sz="1600"/>
              <a:t> = 20 </a:t>
            </a:r>
            <a:r>
              <a:rPr lang="en-GB" altLang="en-US" sz="1600">
                <a:sym typeface="Symbol" pitchFamily="18" charset="2"/>
              </a:rPr>
              <a:t></a:t>
            </a:r>
            <a:r>
              <a:rPr lang="en-GB" altLang="en-US" sz="1600"/>
              <a:t>, C</a:t>
            </a:r>
            <a:r>
              <a:rPr lang="en-GB" altLang="en-US" sz="1600" baseline="-25000">
                <a:sym typeface="Symbol" pitchFamily="18" charset="2"/>
              </a:rPr>
              <a:t></a:t>
            </a:r>
            <a:r>
              <a:rPr lang="en-GB" altLang="en-US" sz="1600"/>
              <a:t> = 2 pF and f</a:t>
            </a:r>
            <a:r>
              <a:rPr lang="en-GB" altLang="en-US" sz="1600" baseline="-25000"/>
              <a:t>T</a:t>
            </a:r>
            <a:r>
              <a:rPr lang="en-GB" altLang="en-US" sz="1600"/>
              <a:t> = 200 MHz.  </a:t>
            </a:r>
          </a:p>
          <a:p>
            <a:pPr eaLnBrk="1" hangingPunct="1">
              <a:spcBef>
                <a:spcPct val="0"/>
              </a:spcBef>
              <a:buClrTx/>
              <a:buSzTx/>
              <a:buFontTx/>
              <a:buNone/>
            </a:pPr>
            <a:endParaRPr lang="en-GB" altLang="en-US" sz="1600"/>
          </a:p>
          <a:p>
            <a:pPr eaLnBrk="1" hangingPunct="1">
              <a:spcBef>
                <a:spcPct val="0"/>
              </a:spcBef>
              <a:buClrTx/>
              <a:buSzTx/>
              <a:buFontTx/>
              <a:buNone/>
            </a:pPr>
            <a:r>
              <a:rPr lang="en-GB" altLang="en-US" sz="1600"/>
              <a:t>a)	Deduce the values of g</a:t>
            </a:r>
            <a:r>
              <a:rPr lang="en-GB" altLang="en-US" sz="1600" baseline="-25000"/>
              <a:t>m</a:t>
            </a:r>
            <a:r>
              <a:rPr lang="en-GB" altLang="en-US" sz="1600"/>
              <a:t>, r</a:t>
            </a:r>
            <a:r>
              <a:rPr lang="en-GB" altLang="en-US" sz="1600" baseline="-25000">
                <a:sym typeface="Symbol" pitchFamily="18" charset="2"/>
              </a:rPr>
              <a:t></a:t>
            </a:r>
            <a:r>
              <a:rPr lang="en-GB" altLang="en-US" sz="1600"/>
              <a:t>, C</a:t>
            </a:r>
            <a:r>
              <a:rPr lang="en-GB" altLang="en-US" sz="1600" baseline="-25000">
                <a:sym typeface="Symbol" pitchFamily="18" charset="2"/>
              </a:rPr>
              <a:t></a:t>
            </a:r>
            <a:r>
              <a:rPr lang="en-GB" altLang="en-US" sz="1600"/>
              <a:t> and f</a:t>
            </a:r>
            <a:r>
              <a:rPr lang="en-GB" altLang="en-US" sz="1600" baseline="-25000">
                <a:sym typeface="Symbol" pitchFamily="18" charset="2"/>
              </a:rPr>
              <a:t></a:t>
            </a:r>
            <a:r>
              <a:rPr lang="en-GB" altLang="en-US" sz="1600"/>
              <a:t>. </a:t>
            </a:r>
          </a:p>
          <a:p>
            <a:pPr eaLnBrk="1" hangingPunct="1">
              <a:spcBef>
                <a:spcPct val="0"/>
              </a:spcBef>
              <a:buClrTx/>
              <a:buSzTx/>
              <a:buFontTx/>
              <a:buNone/>
            </a:pPr>
            <a:endParaRPr lang="en-GB" altLang="en-US" sz="1600"/>
          </a:p>
          <a:p>
            <a:pPr eaLnBrk="1" hangingPunct="1">
              <a:spcBef>
                <a:spcPct val="0"/>
              </a:spcBef>
              <a:buClrTx/>
              <a:buSzTx/>
              <a:buFontTx/>
              <a:buAutoNum type="alphaLcParenR" startAt="2"/>
            </a:pPr>
            <a:r>
              <a:rPr lang="en-GB" altLang="en-US" sz="1600"/>
              <a:t>Find the value of the source resistance to give the required bandwidth</a:t>
            </a:r>
          </a:p>
          <a:p>
            <a:pPr eaLnBrk="1" hangingPunct="1">
              <a:spcBef>
                <a:spcPct val="0"/>
              </a:spcBef>
              <a:buClrTx/>
              <a:buSzTx/>
              <a:buFontTx/>
              <a:buNone/>
            </a:pPr>
            <a:endParaRPr lang="en-GB" altLang="en-US" sz="1600"/>
          </a:p>
          <a:p>
            <a:pPr eaLnBrk="1" hangingPunct="1">
              <a:spcBef>
                <a:spcPct val="0"/>
              </a:spcBef>
              <a:buClrTx/>
              <a:buSzTx/>
              <a:buFontTx/>
              <a:buNone/>
            </a:pPr>
            <a:r>
              <a:rPr lang="en-GB" altLang="en-US" sz="1600"/>
              <a:t>c)	Calculate the mid-frequency voltage gain v</a:t>
            </a:r>
            <a:r>
              <a:rPr lang="en-GB" altLang="en-US" sz="1600" baseline="-25000"/>
              <a:t>o</a:t>
            </a:r>
            <a:r>
              <a:rPr lang="en-GB" altLang="en-US" sz="1600"/>
              <a:t>/v</a:t>
            </a:r>
            <a:r>
              <a:rPr lang="en-GB" altLang="en-US" sz="1600" baseline="-25000"/>
              <a:t>s</a:t>
            </a:r>
            <a:r>
              <a:rPr lang="en-GB" altLang="en-US" sz="1600"/>
              <a:t>. </a:t>
            </a:r>
          </a:p>
          <a:p>
            <a:pPr eaLnBrk="1" hangingPunct="1">
              <a:spcBef>
                <a:spcPct val="0"/>
              </a:spcBef>
              <a:buClrTx/>
              <a:buSzTx/>
              <a:buFontTx/>
              <a:buNone/>
            </a:pPr>
            <a:endParaRPr lang="en-GB" altLang="en-US" sz="1600"/>
          </a:p>
          <a:p>
            <a:pPr eaLnBrk="1" hangingPunct="1">
              <a:spcBef>
                <a:spcPct val="0"/>
              </a:spcBef>
              <a:buClrTx/>
              <a:buSzTx/>
              <a:buFontTx/>
              <a:buNone/>
            </a:pPr>
            <a:r>
              <a:rPr lang="en-GB" altLang="en-US" sz="1600"/>
              <a:t>Ans: a)  200 mA/V, 500 </a:t>
            </a:r>
            <a:r>
              <a:rPr lang="en-GB" altLang="en-US" sz="1600">
                <a:sym typeface="Symbol" pitchFamily="18" charset="2"/>
              </a:rPr>
              <a:t></a:t>
            </a:r>
            <a:r>
              <a:rPr lang="en-GB" altLang="en-US" sz="1600"/>
              <a:t>, 157 pF, 2MHz      b)  286 </a:t>
            </a:r>
            <a:r>
              <a:rPr lang="en-GB" altLang="en-US" sz="1600">
                <a:sym typeface="Symbol" pitchFamily="18" charset="2"/>
              </a:rPr>
              <a:t></a:t>
            </a:r>
            <a:r>
              <a:rPr lang="en-GB" altLang="en-US" sz="1600"/>
              <a:t>      c) 124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43A25B62-761E-4B35-BCAB-C10F01525DFF}" type="slidenum">
              <a:rPr lang="en-GB" altLang="en-US" sz="1200" smtClean="0">
                <a:latin typeface="Garamond" pitchFamily="18" charset="0"/>
              </a:rPr>
              <a:pPr eaLnBrk="1" hangingPunct="1">
                <a:spcBef>
                  <a:spcPct val="0"/>
                </a:spcBef>
                <a:buClrTx/>
                <a:buSzTx/>
                <a:buFontTx/>
                <a:buNone/>
              </a:pPr>
              <a:t>44</a:t>
            </a:fld>
            <a:endParaRPr lang="en-GB" altLang="en-US" sz="1200" smtClean="0">
              <a:latin typeface="Garamond" pitchFamily="18" charset="0"/>
            </a:endParaRPr>
          </a:p>
        </p:txBody>
      </p:sp>
      <p:sp>
        <p:nvSpPr>
          <p:cNvPr id="38915"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3891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8917"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8918" name="Text Box 5"/>
          <p:cNvSpPr txBox="1">
            <a:spLocks noChangeArrowheads="1"/>
          </p:cNvSpPr>
          <p:nvPr/>
        </p:nvSpPr>
        <p:spPr bwMode="auto">
          <a:xfrm>
            <a:off x="709613" y="1284288"/>
            <a:ext cx="804703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588" indent="-1588"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t>The voltage gain bandwidth of a single common-emitter amplifier stage is required to be 1.5 MHz with a quiescent collector current of 5 mA and a total load of  R</a:t>
            </a:r>
            <a:r>
              <a:rPr lang="en-GB" altLang="en-US" sz="1600" baseline="-25000"/>
              <a:t>t</a:t>
            </a:r>
            <a:r>
              <a:rPr lang="en-GB" altLang="en-US" sz="1600"/>
              <a:t> =1 k</a:t>
            </a:r>
            <a:r>
              <a:rPr lang="en-GB" altLang="en-US" sz="1600">
                <a:sym typeface="Symbol" pitchFamily="18" charset="2"/>
              </a:rPr>
              <a:t></a:t>
            </a:r>
            <a:r>
              <a:rPr lang="en-GB" altLang="en-US" sz="1600"/>
              <a:t>.  The transistor parameters are </a:t>
            </a:r>
            <a:r>
              <a:rPr lang="en-GB" altLang="en-US" sz="1600">
                <a:sym typeface="Symbol" pitchFamily="18" charset="2"/>
              </a:rPr>
              <a:t></a:t>
            </a:r>
            <a:r>
              <a:rPr lang="en-GB" altLang="en-US" sz="1600"/>
              <a:t> = 100, r</a:t>
            </a:r>
            <a:r>
              <a:rPr lang="en-GB" altLang="en-US" sz="1600" baseline="-25000"/>
              <a:t>b</a:t>
            </a:r>
            <a:r>
              <a:rPr lang="en-GB" altLang="en-US" sz="1600"/>
              <a:t> = 20 </a:t>
            </a:r>
            <a:r>
              <a:rPr lang="en-GB" altLang="en-US" sz="1600">
                <a:sym typeface="Symbol" pitchFamily="18" charset="2"/>
              </a:rPr>
              <a:t></a:t>
            </a:r>
            <a:r>
              <a:rPr lang="en-GB" altLang="en-US" sz="1600"/>
              <a:t>, C</a:t>
            </a:r>
            <a:r>
              <a:rPr lang="en-GB" altLang="en-US" sz="1600" baseline="-25000">
                <a:sym typeface="Symbol" pitchFamily="18" charset="2"/>
              </a:rPr>
              <a:t></a:t>
            </a:r>
            <a:r>
              <a:rPr lang="en-GB" altLang="en-US" sz="1600"/>
              <a:t> = 2 pF and f</a:t>
            </a:r>
            <a:r>
              <a:rPr lang="en-GB" altLang="en-US" sz="1600" baseline="-25000"/>
              <a:t>T</a:t>
            </a:r>
            <a:r>
              <a:rPr lang="en-GB" altLang="en-US" sz="1600"/>
              <a:t> = 200 MHz.  </a:t>
            </a:r>
          </a:p>
        </p:txBody>
      </p:sp>
      <p:sp>
        <p:nvSpPr>
          <p:cNvPr id="38919" name="Text Box 6"/>
          <p:cNvSpPr txBox="1">
            <a:spLocks noChangeArrowheads="1"/>
          </p:cNvSpPr>
          <p:nvPr/>
        </p:nvSpPr>
        <p:spPr bwMode="auto">
          <a:xfrm>
            <a:off x="738188" y="835025"/>
            <a:ext cx="4022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u="sng"/>
              <a:t>Example</a:t>
            </a:r>
            <a:endParaRPr lang="en-GB" altLang="en-US" sz="1600"/>
          </a:p>
        </p:txBody>
      </p:sp>
      <p:graphicFrame>
        <p:nvGraphicFramePr>
          <p:cNvPr id="38920" name="Object 7"/>
          <p:cNvGraphicFramePr>
            <a:graphicFrameLocks noChangeAspect="1"/>
          </p:cNvGraphicFramePr>
          <p:nvPr/>
        </p:nvGraphicFramePr>
        <p:xfrm>
          <a:off x="1679575" y="2647950"/>
          <a:ext cx="4056063" cy="374650"/>
        </p:xfrm>
        <a:graphic>
          <a:graphicData uri="http://schemas.openxmlformats.org/presentationml/2006/ole">
            <mc:AlternateContent xmlns:mc="http://schemas.openxmlformats.org/markup-compatibility/2006">
              <mc:Choice xmlns:v="urn:schemas-microsoft-com:vml" Requires="v">
                <p:oleObj spid="_x0000_s39072" name="Equation" r:id="rId4" imgW="2616200" imgH="241300" progId="Equation.3">
                  <p:embed/>
                </p:oleObj>
              </mc:Choice>
              <mc:Fallback>
                <p:oleObj name="Equation" r:id="rId4" imgW="2616200" imgH="2413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9575" y="2647950"/>
                        <a:ext cx="40560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1" name="Object 8"/>
          <p:cNvGraphicFramePr>
            <a:graphicFrameLocks noChangeAspect="1"/>
          </p:cNvGraphicFramePr>
          <p:nvPr/>
        </p:nvGraphicFramePr>
        <p:xfrm>
          <a:off x="1828800" y="3081338"/>
          <a:ext cx="2922588" cy="647700"/>
        </p:xfrm>
        <a:graphic>
          <a:graphicData uri="http://schemas.openxmlformats.org/presentationml/2006/ole">
            <mc:AlternateContent xmlns:mc="http://schemas.openxmlformats.org/markup-compatibility/2006">
              <mc:Choice xmlns:v="urn:schemas-microsoft-com:vml" Requires="v">
                <p:oleObj spid="_x0000_s39073" name="Equation" r:id="rId6" imgW="1955800" imgH="431800" progId="Equation.3">
                  <p:embed/>
                </p:oleObj>
              </mc:Choice>
              <mc:Fallback>
                <p:oleObj name="Equation" r:id="rId6" imgW="1955800" imgH="4318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3081338"/>
                        <a:ext cx="29225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2" name="Object 9"/>
          <p:cNvGraphicFramePr>
            <a:graphicFrameLocks noChangeAspect="1"/>
          </p:cNvGraphicFramePr>
          <p:nvPr/>
        </p:nvGraphicFramePr>
        <p:xfrm>
          <a:off x="3424238" y="4714875"/>
          <a:ext cx="5180012" cy="754063"/>
        </p:xfrm>
        <a:graphic>
          <a:graphicData uri="http://schemas.openxmlformats.org/presentationml/2006/ole">
            <mc:AlternateContent xmlns:mc="http://schemas.openxmlformats.org/markup-compatibility/2006">
              <mc:Choice xmlns:v="urn:schemas-microsoft-com:vml" Requires="v">
                <p:oleObj spid="_x0000_s39074" name="Equation" r:id="rId8" imgW="3060700" imgH="444500" progId="Equation.3">
                  <p:embed/>
                </p:oleObj>
              </mc:Choice>
              <mc:Fallback>
                <p:oleObj name="Equation" r:id="rId8" imgW="3060700" imgH="4445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4238" y="4714875"/>
                        <a:ext cx="5180012"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3" name="Object 11"/>
          <p:cNvGraphicFramePr>
            <a:graphicFrameLocks noChangeAspect="1"/>
          </p:cNvGraphicFramePr>
          <p:nvPr/>
        </p:nvGraphicFramePr>
        <p:xfrm>
          <a:off x="993775" y="4751388"/>
          <a:ext cx="2136775" cy="666750"/>
        </p:xfrm>
        <a:graphic>
          <a:graphicData uri="http://schemas.openxmlformats.org/presentationml/2006/ole">
            <mc:AlternateContent xmlns:mc="http://schemas.openxmlformats.org/markup-compatibility/2006">
              <mc:Choice xmlns:v="urn:schemas-microsoft-com:vml" Requires="v">
                <p:oleObj spid="_x0000_s39075" name="Equation" r:id="rId10" imgW="1218671" imgH="444307" progId="Equation.3">
                  <p:embed/>
                </p:oleObj>
              </mc:Choice>
              <mc:Fallback>
                <p:oleObj name="Equation" r:id="rId10" imgW="1218671" imgH="444307"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3775" y="4751388"/>
                        <a:ext cx="21367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4" name="Object 12"/>
          <p:cNvGraphicFramePr>
            <a:graphicFrameLocks noChangeAspect="1"/>
          </p:cNvGraphicFramePr>
          <p:nvPr/>
        </p:nvGraphicFramePr>
        <p:xfrm>
          <a:off x="1679575" y="3871913"/>
          <a:ext cx="3017838" cy="652462"/>
        </p:xfrm>
        <a:graphic>
          <a:graphicData uri="http://schemas.openxmlformats.org/presentationml/2006/ole">
            <mc:AlternateContent xmlns:mc="http://schemas.openxmlformats.org/markup-compatibility/2006">
              <mc:Choice xmlns:v="urn:schemas-microsoft-com:vml" Requires="v">
                <p:oleObj spid="_x0000_s39076" name="Equation" r:id="rId12" imgW="1892300" imgH="444500" progId="Equation.3">
                  <p:embed/>
                </p:oleObj>
              </mc:Choice>
              <mc:Fallback>
                <p:oleObj name="Equation" r:id="rId12" imgW="1892300" imgH="4445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79575" y="3871913"/>
                        <a:ext cx="3017838"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5" name="Text Box 13"/>
          <p:cNvSpPr txBox="1">
            <a:spLocks noChangeArrowheads="1"/>
          </p:cNvSpPr>
          <p:nvPr/>
        </p:nvSpPr>
        <p:spPr bwMode="auto">
          <a:xfrm>
            <a:off x="303213" y="2268538"/>
            <a:ext cx="1311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US" altLang="en-US" sz="1600" u="sng"/>
              <a:t>Solution</a:t>
            </a:r>
          </a:p>
        </p:txBody>
      </p:sp>
      <p:sp>
        <p:nvSpPr>
          <p:cNvPr id="38926" name="Text Box 14"/>
          <p:cNvSpPr txBox="1">
            <a:spLocks noChangeArrowheads="1"/>
          </p:cNvSpPr>
          <p:nvPr/>
        </p:nvSpPr>
        <p:spPr bwMode="auto">
          <a:xfrm>
            <a:off x="1374775" y="2292350"/>
            <a:ext cx="41116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588" indent="-1588"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t>a)   Deduce the values of g</a:t>
            </a:r>
            <a:r>
              <a:rPr lang="en-GB" altLang="en-US" sz="1600" baseline="-25000"/>
              <a:t>m</a:t>
            </a:r>
            <a:r>
              <a:rPr lang="en-GB" altLang="en-US" sz="1600"/>
              <a:t>, r</a:t>
            </a:r>
            <a:r>
              <a:rPr lang="en-GB" altLang="en-US" sz="1600" baseline="-25000">
                <a:sym typeface="Symbol" pitchFamily="18" charset="2"/>
              </a:rPr>
              <a:t></a:t>
            </a:r>
            <a:r>
              <a:rPr lang="en-GB" altLang="en-US" sz="1600"/>
              <a:t>, C</a:t>
            </a:r>
            <a:r>
              <a:rPr lang="en-GB" altLang="en-US" sz="1600" baseline="-25000">
                <a:sym typeface="Symbol" pitchFamily="18" charset="2"/>
              </a:rPr>
              <a:t></a:t>
            </a:r>
            <a:r>
              <a:rPr lang="en-GB" altLang="en-US" sz="1600"/>
              <a:t> and f</a:t>
            </a:r>
            <a:r>
              <a:rPr lang="en-GB" altLang="en-US" sz="1600" baseline="-25000">
                <a:sym typeface="Symbol" pitchFamily="18" charset="2"/>
              </a:rPr>
              <a:t></a:t>
            </a:r>
            <a:r>
              <a:rPr lang="en-GB" altLang="en-US" sz="1600"/>
              <a:t>. </a:t>
            </a:r>
          </a:p>
        </p:txBody>
      </p:sp>
      <p:graphicFrame>
        <p:nvGraphicFramePr>
          <p:cNvPr id="38927" name="Object 16"/>
          <p:cNvGraphicFramePr>
            <a:graphicFrameLocks noChangeAspect="1"/>
          </p:cNvGraphicFramePr>
          <p:nvPr/>
        </p:nvGraphicFramePr>
        <p:xfrm>
          <a:off x="2946400" y="5695950"/>
          <a:ext cx="1514475" cy="373063"/>
        </p:xfrm>
        <a:graphic>
          <a:graphicData uri="http://schemas.openxmlformats.org/presentationml/2006/ole">
            <mc:AlternateContent xmlns:mc="http://schemas.openxmlformats.org/markup-compatibility/2006">
              <mc:Choice xmlns:v="urn:schemas-microsoft-com:vml" Requires="v">
                <p:oleObj spid="_x0000_s39077" name="Equation" r:id="rId14" imgW="939800" imgH="228600" progId="Equation.3">
                  <p:embed/>
                </p:oleObj>
              </mc:Choice>
              <mc:Fallback>
                <p:oleObj name="Equation" r:id="rId14" imgW="939800" imgH="228600" progId="Equation.3">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46400" y="5695950"/>
                        <a:ext cx="1514475"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40A668ED-A2D9-4083-9301-8AC05443DAE3}" type="slidenum">
              <a:rPr lang="en-GB" altLang="en-US" sz="1200" smtClean="0">
                <a:latin typeface="Garamond" pitchFamily="18" charset="0"/>
              </a:rPr>
              <a:pPr eaLnBrk="1" hangingPunct="1">
                <a:spcBef>
                  <a:spcPct val="0"/>
                </a:spcBef>
                <a:buClrTx/>
                <a:buSzTx/>
                <a:buFontTx/>
                <a:buNone/>
              </a:pPr>
              <a:t>45</a:t>
            </a:fld>
            <a:endParaRPr lang="en-GB" altLang="en-US" sz="1200" smtClean="0">
              <a:latin typeface="Garamond" pitchFamily="18" charset="0"/>
            </a:endParaRPr>
          </a:p>
        </p:txBody>
      </p:sp>
      <p:sp>
        <p:nvSpPr>
          <p:cNvPr id="39939"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39940"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9941"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39942" name="Text Box 5"/>
          <p:cNvSpPr txBox="1">
            <a:spLocks noChangeArrowheads="1"/>
          </p:cNvSpPr>
          <p:nvPr/>
        </p:nvSpPr>
        <p:spPr bwMode="auto">
          <a:xfrm>
            <a:off x="676275" y="963613"/>
            <a:ext cx="7723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588" indent="-1588"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t>b)   Find the value of the source resistance to give the required bandwidth</a:t>
            </a:r>
          </a:p>
        </p:txBody>
      </p:sp>
      <p:grpSp>
        <p:nvGrpSpPr>
          <p:cNvPr id="39943" name="Group 7"/>
          <p:cNvGrpSpPr>
            <a:grpSpLocks/>
          </p:cNvGrpSpPr>
          <p:nvPr/>
        </p:nvGrpSpPr>
        <p:grpSpPr bwMode="auto">
          <a:xfrm>
            <a:off x="655638" y="1420813"/>
            <a:ext cx="6807200" cy="663575"/>
            <a:chOff x="528" y="1759"/>
            <a:chExt cx="4288" cy="418"/>
          </a:xfrm>
        </p:grpSpPr>
        <p:graphicFrame>
          <p:nvGraphicFramePr>
            <p:cNvPr id="39953" name="Object 8"/>
            <p:cNvGraphicFramePr>
              <a:graphicFrameLocks noChangeAspect="1"/>
            </p:cNvGraphicFramePr>
            <p:nvPr/>
          </p:nvGraphicFramePr>
          <p:xfrm>
            <a:off x="2798" y="1759"/>
            <a:ext cx="2018" cy="418"/>
          </p:xfrm>
          <a:graphic>
            <a:graphicData uri="http://schemas.openxmlformats.org/presentationml/2006/ole">
              <mc:AlternateContent xmlns:mc="http://schemas.openxmlformats.org/markup-compatibility/2006">
                <mc:Choice xmlns:v="urn:schemas-microsoft-com:vml" Requires="v">
                  <p:oleObj spid="_x0000_s40099" name="Equation" r:id="rId4" imgW="2082800" imgH="431800" progId="Equation.3">
                    <p:embed/>
                  </p:oleObj>
                </mc:Choice>
                <mc:Fallback>
                  <p:oleObj name="Equation" r:id="rId4" imgW="2082800" imgH="4318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8" y="1759"/>
                          <a:ext cx="2018"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54" name="Text Box 9"/>
            <p:cNvSpPr txBox="1">
              <a:spLocks noChangeArrowheads="1"/>
            </p:cNvSpPr>
            <p:nvPr/>
          </p:nvSpPr>
          <p:spPr bwMode="auto">
            <a:xfrm>
              <a:off x="528" y="1860"/>
              <a:ext cx="24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The required voltage gain bandwidth, </a:t>
              </a:r>
            </a:p>
          </p:txBody>
        </p:sp>
      </p:grpSp>
      <p:graphicFrame>
        <p:nvGraphicFramePr>
          <p:cNvPr id="39944" name="Object 10"/>
          <p:cNvGraphicFramePr>
            <a:graphicFrameLocks noChangeAspect="1"/>
          </p:cNvGraphicFramePr>
          <p:nvPr/>
        </p:nvGraphicFramePr>
        <p:xfrm>
          <a:off x="744538" y="2908300"/>
          <a:ext cx="4271962" cy="352425"/>
        </p:xfrm>
        <a:graphic>
          <a:graphicData uri="http://schemas.openxmlformats.org/presentationml/2006/ole">
            <mc:AlternateContent xmlns:mc="http://schemas.openxmlformats.org/markup-compatibility/2006">
              <mc:Choice xmlns:v="urn:schemas-microsoft-com:vml" Requires="v">
                <p:oleObj spid="_x0000_s40100" name="Equation" r:id="rId6" imgW="2781300" imgH="228600" progId="Equation.3">
                  <p:embed/>
                </p:oleObj>
              </mc:Choice>
              <mc:Fallback>
                <p:oleObj name="Equation" r:id="rId6" imgW="2781300" imgH="2286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538" y="2908300"/>
                        <a:ext cx="4271962"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5" name="Object 12"/>
          <p:cNvGraphicFramePr>
            <a:graphicFrameLocks noChangeAspect="1"/>
          </p:cNvGraphicFramePr>
          <p:nvPr/>
        </p:nvGraphicFramePr>
        <p:xfrm>
          <a:off x="4019550" y="2163763"/>
          <a:ext cx="3736975" cy="665162"/>
        </p:xfrm>
        <a:graphic>
          <a:graphicData uri="http://schemas.openxmlformats.org/presentationml/2006/ole">
            <mc:AlternateContent xmlns:mc="http://schemas.openxmlformats.org/markup-compatibility/2006">
              <mc:Choice xmlns:v="urn:schemas-microsoft-com:vml" Requires="v">
                <p:oleObj spid="_x0000_s40101" name="Equation" r:id="rId8" imgW="2438400" imgH="431800" progId="Equation.3">
                  <p:embed/>
                </p:oleObj>
              </mc:Choice>
              <mc:Fallback>
                <p:oleObj name="Equation" r:id="rId8" imgW="2438400" imgH="4318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19550" y="2163763"/>
                        <a:ext cx="373697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6" name="Object 13"/>
          <p:cNvGraphicFramePr>
            <a:graphicFrameLocks noChangeAspect="1"/>
          </p:cNvGraphicFramePr>
          <p:nvPr/>
        </p:nvGraphicFramePr>
        <p:xfrm>
          <a:off x="1808163" y="2263775"/>
          <a:ext cx="1452562" cy="396875"/>
        </p:xfrm>
        <a:graphic>
          <a:graphicData uri="http://schemas.openxmlformats.org/presentationml/2006/ole">
            <mc:AlternateContent xmlns:mc="http://schemas.openxmlformats.org/markup-compatibility/2006">
              <mc:Choice xmlns:v="urn:schemas-microsoft-com:vml" Requires="v">
                <p:oleObj spid="_x0000_s40102" name="Equation" r:id="rId10" imgW="926698" imgH="253890" progId="Equation.3">
                  <p:embed/>
                </p:oleObj>
              </mc:Choice>
              <mc:Fallback>
                <p:oleObj name="Equation" r:id="rId10" imgW="926698" imgH="25389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08163" y="2263775"/>
                        <a:ext cx="1452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7" name="Text Box 14"/>
          <p:cNvSpPr txBox="1">
            <a:spLocks noChangeArrowheads="1"/>
          </p:cNvSpPr>
          <p:nvPr/>
        </p:nvSpPr>
        <p:spPr bwMode="auto">
          <a:xfrm>
            <a:off x="711200" y="2274888"/>
            <a:ext cx="869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where</a:t>
            </a:r>
          </a:p>
        </p:txBody>
      </p:sp>
      <p:graphicFrame>
        <p:nvGraphicFramePr>
          <p:cNvPr id="39948" name="Object 16"/>
          <p:cNvGraphicFramePr>
            <a:graphicFrameLocks noChangeAspect="1"/>
          </p:cNvGraphicFramePr>
          <p:nvPr/>
        </p:nvGraphicFramePr>
        <p:xfrm>
          <a:off x="811213" y="3460750"/>
          <a:ext cx="6788150" cy="663575"/>
        </p:xfrm>
        <a:graphic>
          <a:graphicData uri="http://schemas.openxmlformats.org/presentationml/2006/ole">
            <mc:AlternateContent xmlns:mc="http://schemas.openxmlformats.org/markup-compatibility/2006">
              <mc:Choice xmlns:v="urn:schemas-microsoft-com:vml" Requires="v">
                <p:oleObj spid="_x0000_s40103" name="Equation" r:id="rId12" imgW="3695700" imgH="431800" progId="Equation.3">
                  <p:embed/>
                </p:oleObj>
              </mc:Choice>
              <mc:Fallback>
                <p:oleObj name="Equation" r:id="rId12" imgW="3695700" imgH="43180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213" y="3460750"/>
                        <a:ext cx="678815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9" name="Object 17"/>
          <p:cNvGraphicFramePr>
            <a:graphicFrameLocks noChangeAspect="1"/>
          </p:cNvGraphicFramePr>
          <p:nvPr/>
        </p:nvGraphicFramePr>
        <p:xfrm>
          <a:off x="3519488" y="4751388"/>
          <a:ext cx="1135062" cy="334962"/>
        </p:xfrm>
        <a:graphic>
          <a:graphicData uri="http://schemas.openxmlformats.org/presentationml/2006/ole">
            <mc:AlternateContent xmlns:mc="http://schemas.openxmlformats.org/markup-compatibility/2006">
              <mc:Choice xmlns:v="urn:schemas-microsoft-com:vml" Requires="v">
                <p:oleObj spid="_x0000_s40104" name="Equation" r:id="rId14" imgW="774364" imgH="228501" progId="Equation.3">
                  <p:embed/>
                </p:oleObj>
              </mc:Choice>
              <mc:Fallback>
                <p:oleObj name="Equation" r:id="rId14" imgW="774364" imgH="228501"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19488" y="4751388"/>
                        <a:ext cx="113506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50" name="Text Box 19"/>
          <p:cNvSpPr txBox="1">
            <a:spLocks noChangeArrowheads="1"/>
          </p:cNvSpPr>
          <p:nvPr/>
        </p:nvSpPr>
        <p:spPr bwMode="auto">
          <a:xfrm>
            <a:off x="900113" y="4287838"/>
            <a:ext cx="66468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588" indent="-1588"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t>which gives the required source resistance to be:</a:t>
            </a:r>
          </a:p>
        </p:txBody>
      </p:sp>
      <p:sp>
        <p:nvSpPr>
          <p:cNvPr id="39951" name="Text Box 14"/>
          <p:cNvSpPr txBox="1">
            <a:spLocks noChangeArrowheads="1"/>
          </p:cNvSpPr>
          <p:nvPr/>
        </p:nvSpPr>
        <p:spPr bwMode="auto">
          <a:xfrm>
            <a:off x="5337175" y="2917825"/>
            <a:ext cx="352583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(Note that C is dominated by A</a:t>
            </a:r>
            <a:r>
              <a:rPr lang="en-GB" altLang="en-US" sz="1600" baseline="-25000"/>
              <a:t>’v</a:t>
            </a:r>
            <a:r>
              <a:rPr lang="en-GB" altLang="en-US" sz="1600"/>
              <a:t>C</a:t>
            </a:r>
            <a:r>
              <a:rPr lang="el-GR" altLang="en-US" sz="1600" baseline="-25000"/>
              <a:t>μ</a:t>
            </a:r>
            <a:r>
              <a:rPr lang="en-GB" altLang="en-US" sz="1600"/>
              <a:t>)</a:t>
            </a:r>
            <a:endParaRPr lang="en-GB" altLang="en-US" sz="1600" baseline="-25000"/>
          </a:p>
        </p:txBody>
      </p:sp>
      <p:sp>
        <p:nvSpPr>
          <p:cNvPr id="39952" name="Text Box 14"/>
          <p:cNvSpPr txBox="1">
            <a:spLocks noChangeArrowheads="1"/>
          </p:cNvSpPr>
          <p:nvPr/>
        </p:nvSpPr>
        <p:spPr bwMode="auto">
          <a:xfrm>
            <a:off x="3441700" y="2292350"/>
            <a:ext cx="869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and</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48DF25D2-CBD3-4740-A4D1-1C884CAC0FFD}" type="slidenum">
              <a:rPr lang="en-GB" altLang="en-US" sz="1200" smtClean="0">
                <a:latin typeface="Garamond" pitchFamily="18" charset="0"/>
              </a:rPr>
              <a:pPr eaLnBrk="1" hangingPunct="1">
                <a:spcBef>
                  <a:spcPct val="0"/>
                </a:spcBef>
                <a:buClrTx/>
                <a:buSzTx/>
                <a:buFontTx/>
                <a:buNone/>
              </a:pPr>
              <a:t>46</a:t>
            </a:fld>
            <a:endParaRPr lang="en-GB" altLang="en-US" sz="1200" smtClean="0">
              <a:latin typeface="Garamond" pitchFamily="18" charset="0"/>
            </a:endParaRPr>
          </a:p>
        </p:txBody>
      </p:sp>
      <p:sp>
        <p:nvSpPr>
          <p:cNvPr id="40963"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40964"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40965"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aphicFrame>
        <p:nvGraphicFramePr>
          <p:cNvPr id="40966" name="Object 18"/>
          <p:cNvGraphicFramePr>
            <a:graphicFrameLocks noChangeAspect="1"/>
          </p:cNvGraphicFramePr>
          <p:nvPr/>
        </p:nvGraphicFramePr>
        <p:xfrm>
          <a:off x="1035050" y="3906838"/>
          <a:ext cx="6397625" cy="665162"/>
        </p:xfrm>
        <a:graphic>
          <a:graphicData uri="http://schemas.openxmlformats.org/presentationml/2006/ole">
            <mc:AlternateContent xmlns:mc="http://schemas.openxmlformats.org/markup-compatibility/2006">
              <mc:Choice xmlns:v="urn:schemas-microsoft-com:vml" Requires="v">
                <p:oleObj spid="_x0000_s41062" name="Equation" r:id="rId4" imgW="4165600" imgH="431800" progId="Equation.3">
                  <p:embed/>
                </p:oleObj>
              </mc:Choice>
              <mc:Fallback>
                <p:oleObj name="Equation" r:id="rId4" imgW="4165600" imgH="431800"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5050" y="3906838"/>
                        <a:ext cx="63976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7" name="Text Box 19"/>
          <p:cNvSpPr txBox="1">
            <a:spLocks noChangeArrowheads="1"/>
          </p:cNvSpPr>
          <p:nvPr/>
        </p:nvSpPr>
        <p:spPr bwMode="auto">
          <a:xfrm>
            <a:off x="668338" y="1104900"/>
            <a:ext cx="50307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588" indent="-1588"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600"/>
              <a:t>c)    Calculate the low-frequency voltage gain v</a:t>
            </a:r>
            <a:r>
              <a:rPr lang="en-GB" altLang="en-US" sz="1600" baseline="-25000"/>
              <a:t>o</a:t>
            </a:r>
            <a:r>
              <a:rPr lang="en-GB" altLang="en-US" sz="1600"/>
              <a:t>/v</a:t>
            </a:r>
            <a:r>
              <a:rPr lang="en-GB" altLang="en-US" sz="1600" baseline="-25000"/>
              <a:t>s</a:t>
            </a:r>
            <a:r>
              <a:rPr lang="en-GB" altLang="en-US" sz="1600"/>
              <a:t>. </a:t>
            </a:r>
          </a:p>
        </p:txBody>
      </p:sp>
      <p:sp>
        <p:nvSpPr>
          <p:cNvPr id="40968" name="Rectangle 6"/>
          <p:cNvSpPr>
            <a:spLocks noChangeArrowheads="1"/>
          </p:cNvSpPr>
          <p:nvPr/>
        </p:nvSpPr>
        <p:spPr bwMode="auto">
          <a:xfrm>
            <a:off x="136525" y="2457450"/>
            <a:ext cx="3857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rPr>
              <a:t>S</a:t>
            </a:r>
            <a:endParaRPr lang="en-US" altLang="en-US" sz="1800" baseline="-25000">
              <a:solidFill>
                <a:srgbClr val="000000"/>
              </a:solidFill>
              <a:latin typeface="Times New Roman" pitchFamily="18" charset="0"/>
              <a:sym typeface="Symbol" pitchFamily="18" charset="2"/>
            </a:endParaRPr>
          </a:p>
        </p:txBody>
      </p:sp>
      <p:sp>
        <p:nvSpPr>
          <p:cNvPr id="40969" name="Freeform 7"/>
          <p:cNvSpPr>
            <a:spLocks/>
          </p:cNvSpPr>
          <p:nvPr/>
        </p:nvSpPr>
        <p:spPr bwMode="auto">
          <a:xfrm>
            <a:off x="4852988" y="2430463"/>
            <a:ext cx="298450" cy="446087"/>
          </a:xfrm>
          <a:custGeom>
            <a:avLst/>
            <a:gdLst>
              <a:gd name="T0" fmla="*/ 2147483647 w 224"/>
              <a:gd name="T1" fmla="*/ 0 h 350"/>
              <a:gd name="T2" fmla="*/ 0 w 224"/>
              <a:gd name="T3" fmla="*/ 2147483647 h 350"/>
              <a:gd name="T4" fmla="*/ 2147483647 w 224"/>
              <a:gd name="T5" fmla="*/ 2147483647 h 350"/>
              <a:gd name="T6" fmla="*/ 2147483647 w 224"/>
              <a:gd name="T7" fmla="*/ 2147483647 h 350"/>
              <a:gd name="T8" fmla="*/ 2147483647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0" name="Freeform 8"/>
          <p:cNvSpPr>
            <a:spLocks/>
          </p:cNvSpPr>
          <p:nvPr/>
        </p:nvSpPr>
        <p:spPr bwMode="auto">
          <a:xfrm>
            <a:off x="4859338" y="2430463"/>
            <a:ext cx="298450" cy="446087"/>
          </a:xfrm>
          <a:custGeom>
            <a:avLst/>
            <a:gdLst>
              <a:gd name="T0" fmla="*/ 2147483647 w 224"/>
              <a:gd name="T1" fmla="*/ 0 h 350"/>
              <a:gd name="T2" fmla="*/ 0 w 224"/>
              <a:gd name="T3" fmla="*/ 2147483647 h 350"/>
              <a:gd name="T4" fmla="*/ 2147483647 w 224"/>
              <a:gd name="T5" fmla="*/ 2147483647 h 350"/>
              <a:gd name="T6" fmla="*/ 2147483647 w 224"/>
              <a:gd name="T7" fmla="*/ 2147483647 h 350"/>
              <a:gd name="T8" fmla="*/ 2147483647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71" name="Line 9"/>
          <p:cNvSpPr>
            <a:spLocks noChangeShapeType="1"/>
          </p:cNvSpPr>
          <p:nvPr/>
        </p:nvSpPr>
        <p:spPr bwMode="auto">
          <a:xfrm flipV="1">
            <a:off x="749300" y="3103563"/>
            <a:ext cx="74501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2" name="Freeform 10"/>
          <p:cNvSpPr>
            <a:spLocks noEditPoints="1"/>
          </p:cNvSpPr>
          <p:nvPr/>
        </p:nvSpPr>
        <p:spPr bwMode="auto">
          <a:xfrm>
            <a:off x="4995863" y="2543175"/>
            <a:ext cx="44450" cy="215900"/>
          </a:xfrm>
          <a:custGeom>
            <a:avLst/>
            <a:gdLst>
              <a:gd name="T0" fmla="*/ 2147483647 w 33"/>
              <a:gd name="T1" fmla="*/ 2147483647 h 170"/>
              <a:gd name="T2" fmla="*/ 2147483647 w 33"/>
              <a:gd name="T3" fmla="*/ 2147483647 h 170"/>
              <a:gd name="T4" fmla="*/ 2147483647 w 33"/>
              <a:gd name="T5" fmla="*/ 2147483647 h 170"/>
              <a:gd name="T6" fmla="*/ 2147483647 w 33"/>
              <a:gd name="T7" fmla="*/ 2147483647 h 170"/>
              <a:gd name="T8" fmla="*/ 2147483647 w 33"/>
              <a:gd name="T9" fmla="*/ 2147483647 h 170"/>
              <a:gd name="T10" fmla="*/ 2147483647 w 33"/>
              <a:gd name="T11" fmla="*/ 2147483647 h 170"/>
              <a:gd name="T12" fmla="*/ 2147483647 w 33"/>
              <a:gd name="T13" fmla="*/ 2147483647 h 170"/>
              <a:gd name="T14" fmla="*/ 2147483647 w 33"/>
              <a:gd name="T15" fmla="*/ 2147483647 h 170"/>
              <a:gd name="T16" fmla="*/ 2147483647 w 33"/>
              <a:gd name="T17" fmla="*/ 2147483647 h 170"/>
              <a:gd name="T18" fmla="*/ 2147483647 w 33"/>
              <a:gd name="T19" fmla="*/ 2147483647 h 170"/>
              <a:gd name="T20" fmla="*/ 2147483647 w 33"/>
              <a:gd name="T21" fmla="*/ 2147483647 h 170"/>
              <a:gd name="T22" fmla="*/ 2147483647 w 33"/>
              <a:gd name="T23" fmla="*/ 2147483647 h 170"/>
              <a:gd name="T24" fmla="*/ 2147483647 w 33"/>
              <a:gd name="T25" fmla="*/ 0 h 170"/>
              <a:gd name="T26" fmla="*/ 2147483647 w 33"/>
              <a:gd name="T27" fmla="*/ 0 h 170"/>
              <a:gd name="T28" fmla="*/ 2147483647 w 33"/>
              <a:gd name="T29" fmla="*/ 2147483647 h 170"/>
              <a:gd name="T30" fmla="*/ 2147483647 w 33"/>
              <a:gd name="T31" fmla="*/ 2147483647 h 170"/>
              <a:gd name="T32" fmla="*/ 2147483647 w 33"/>
              <a:gd name="T33" fmla="*/ 2147483647 h 170"/>
              <a:gd name="T34" fmla="*/ 2147483647 w 33"/>
              <a:gd name="T35" fmla="*/ 2147483647 h 170"/>
              <a:gd name="T36" fmla="*/ 2147483647 w 33"/>
              <a:gd name="T37" fmla="*/ 2147483647 h 170"/>
              <a:gd name="T38" fmla="*/ 0 w 33"/>
              <a:gd name="T39" fmla="*/ 2147483647 h 170"/>
              <a:gd name="T40" fmla="*/ 2147483647 w 33"/>
              <a:gd name="T41" fmla="*/ 2147483647 h 1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70"/>
              <a:gd name="T65" fmla="*/ 33 w 33"/>
              <a:gd name="T66" fmla="*/ 170 h 1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70">
                <a:moveTo>
                  <a:pt x="19" y="3"/>
                </a:moveTo>
                <a:lnTo>
                  <a:pt x="19" y="147"/>
                </a:lnTo>
                <a:lnTo>
                  <a:pt x="19" y="149"/>
                </a:lnTo>
                <a:lnTo>
                  <a:pt x="17" y="149"/>
                </a:lnTo>
                <a:lnTo>
                  <a:pt x="16" y="149"/>
                </a:lnTo>
                <a:lnTo>
                  <a:pt x="14" y="149"/>
                </a:lnTo>
                <a:lnTo>
                  <a:pt x="14" y="147"/>
                </a:lnTo>
                <a:lnTo>
                  <a:pt x="14" y="3"/>
                </a:lnTo>
                <a:lnTo>
                  <a:pt x="14" y="2"/>
                </a:lnTo>
                <a:lnTo>
                  <a:pt x="16" y="0"/>
                </a:lnTo>
                <a:lnTo>
                  <a:pt x="17" y="0"/>
                </a:lnTo>
                <a:lnTo>
                  <a:pt x="17" y="2"/>
                </a:lnTo>
                <a:lnTo>
                  <a:pt x="19" y="3"/>
                </a:lnTo>
                <a:close/>
                <a:moveTo>
                  <a:pt x="33" y="139"/>
                </a:moveTo>
                <a:lnTo>
                  <a:pt x="17" y="170"/>
                </a:lnTo>
                <a:lnTo>
                  <a:pt x="0" y="139"/>
                </a:lnTo>
                <a:lnTo>
                  <a:pt x="33" y="139"/>
                </a:lnTo>
                <a:close/>
              </a:path>
            </a:pathLst>
          </a:custGeom>
          <a:solidFill>
            <a:srgbClr val="000000"/>
          </a:solidFill>
          <a:ln w="3175">
            <a:solidFill>
              <a:srgbClr val="000000"/>
            </a:solidFill>
            <a:prstDash val="solid"/>
            <a:round/>
            <a:headEnd/>
            <a:tailEnd/>
          </a:ln>
        </p:spPr>
        <p:txBody>
          <a:bodyPr/>
          <a:lstStyle/>
          <a:p>
            <a:endParaRPr lang="en-US"/>
          </a:p>
        </p:txBody>
      </p:sp>
      <p:sp>
        <p:nvSpPr>
          <p:cNvPr id="40973" name="Line 11"/>
          <p:cNvSpPr>
            <a:spLocks noChangeShapeType="1"/>
          </p:cNvSpPr>
          <p:nvPr/>
        </p:nvSpPr>
        <p:spPr bwMode="auto">
          <a:xfrm>
            <a:off x="5011738" y="2879725"/>
            <a:ext cx="0" cy="2206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4" name="Line 12"/>
          <p:cNvSpPr>
            <a:spLocks noChangeShapeType="1"/>
          </p:cNvSpPr>
          <p:nvPr/>
        </p:nvSpPr>
        <p:spPr bwMode="auto">
          <a:xfrm flipV="1">
            <a:off x="5008563" y="2273300"/>
            <a:ext cx="0" cy="1571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13"/>
          <p:cNvSpPr>
            <a:spLocks noChangeShapeType="1"/>
          </p:cNvSpPr>
          <p:nvPr/>
        </p:nvSpPr>
        <p:spPr bwMode="auto">
          <a:xfrm flipH="1" flipV="1">
            <a:off x="5842000" y="2279650"/>
            <a:ext cx="3175" cy="214313"/>
          </a:xfrm>
          <a:prstGeom prst="line">
            <a:avLst/>
          </a:prstGeom>
          <a:noFill/>
          <a:ln w="19050">
            <a:solidFill>
              <a:schemeClr val="bg2">
                <a:lumMod val="40000"/>
                <a:lumOff val="60000"/>
              </a:schemeClr>
            </a:solidFill>
            <a:round/>
            <a:headEnd/>
            <a:tailEnd/>
          </a:ln>
        </p:spPr>
        <p:txBody>
          <a:bodyPr/>
          <a:lstStyle/>
          <a:p>
            <a:pPr>
              <a:defRPr/>
            </a:pPr>
            <a:endParaRPr lang="en-GB"/>
          </a:p>
        </p:txBody>
      </p:sp>
      <p:sp>
        <p:nvSpPr>
          <p:cNvPr id="31" name="Line 14"/>
          <p:cNvSpPr>
            <a:spLocks noChangeShapeType="1"/>
          </p:cNvSpPr>
          <p:nvPr/>
        </p:nvSpPr>
        <p:spPr bwMode="auto">
          <a:xfrm>
            <a:off x="5842000" y="2860675"/>
            <a:ext cx="0" cy="242888"/>
          </a:xfrm>
          <a:prstGeom prst="line">
            <a:avLst/>
          </a:prstGeom>
          <a:noFill/>
          <a:ln w="19050">
            <a:solidFill>
              <a:schemeClr val="bg2">
                <a:lumMod val="40000"/>
                <a:lumOff val="60000"/>
              </a:schemeClr>
            </a:solidFill>
            <a:round/>
            <a:headEnd/>
            <a:tailEnd/>
          </a:ln>
        </p:spPr>
        <p:txBody>
          <a:bodyPr/>
          <a:lstStyle/>
          <a:p>
            <a:pPr>
              <a:defRPr/>
            </a:pPr>
            <a:endParaRPr lang="en-GB"/>
          </a:p>
        </p:txBody>
      </p:sp>
      <p:sp>
        <p:nvSpPr>
          <p:cNvPr id="40977" name="Line 15"/>
          <p:cNvSpPr>
            <a:spLocks noChangeShapeType="1"/>
          </p:cNvSpPr>
          <p:nvPr/>
        </p:nvSpPr>
        <p:spPr bwMode="auto">
          <a:xfrm>
            <a:off x="5006975" y="2271713"/>
            <a:ext cx="3208338"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8" name="Rectangle 16"/>
          <p:cNvSpPr>
            <a:spLocks noChangeArrowheads="1"/>
          </p:cNvSpPr>
          <p:nvPr/>
        </p:nvSpPr>
        <p:spPr bwMode="auto">
          <a:xfrm>
            <a:off x="5208588" y="2576513"/>
            <a:ext cx="520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1800">
                <a:solidFill>
                  <a:srgbClr val="000000"/>
                </a:solidFill>
                <a:latin typeface="Times New Roman" pitchFamily="18" charset="0"/>
                <a:cs typeface="Times New Roman" pitchFamily="18" charset="0"/>
              </a:rPr>
              <a:t>g</a:t>
            </a:r>
            <a:r>
              <a:rPr lang="en-GB" altLang="en-US" sz="1800" baseline="-25000">
                <a:solidFill>
                  <a:srgbClr val="000000"/>
                </a:solidFill>
                <a:latin typeface="Times New Roman" pitchFamily="18" charset="0"/>
                <a:cs typeface="Times New Roman" pitchFamily="18" charset="0"/>
              </a:rPr>
              <a:t>m</a:t>
            </a: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sym typeface="Symbol" pitchFamily="18" charset="2"/>
              </a:rPr>
              <a:t></a:t>
            </a:r>
            <a:endParaRPr lang="en-US" altLang="en-US" sz="1800">
              <a:sym typeface="Symbol" pitchFamily="18" charset="2"/>
            </a:endParaRPr>
          </a:p>
        </p:txBody>
      </p:sp>
      <p:sp>
        <p:nvSpPr>
          <p:cNvPr id="34" name="Rectangle 17"/>
          <p:cNvSpPr>
            <a:spLocks noChangeArrowheads="1"/>
          </p:cNvSpPr>
          <p:nvPr/>
        </p:nvSpPr>
        <p:spPr bwMode="auto">
          <a:xfrm>
            <a:off x="5972175" y="2517775"/>
            <a:ext cx="152400" cy="274638"/>
          </a:xfrm>
          <a:prstGeom prst="rect">
            <a:avLst/>
          </a:prstGeom>
          <a:noFill/>
          <a:ln w="9525">
            <a:noFill/>
            <a:miter lim="800000"/>
            <a:headEnd/>
            <a:tailEnd/>
          </a:ln>
        </p:spPr>
        <p:txBody>
          <a:bodyPr wrap="none" lIns="0" tIns="0" rIns="0" bIns="0">
            <a:spAutoFit/>
          </a:bodyPr>
          <a:lstStyle/>
          <a:p>
            <a:pPr>
              <a:defRPr/>
            </a:pPr>
            <a:r>
              <a:rPr lang="en-US" sz="1800" dirty="0" err="1">
                <a:solidFill>
                  <a:schemeClr val="bg2">
                    <a:lumMod val="40000"/>
                    <a:lumOff val="60000"/>
                  </a:schemeClr>
                </a:solidFill>
                <a:latin typeface="Times New Roman" pitchFamily="18" charset="0"/>
              </a:rPr>
              <a:t>r</a:t>
            </a:r>
            <a:r>
              <a:rPr lang="en-US" sz="1800" baseline="-25000" dirty="0" err="1">
                <a:solidFill>
                  <a:schemeClr val="bg2">
                    <a:lumMod val="40000"/>
                    <a:lumOff val="60000"/>
                  </a:schemeClr>
                </a:solidFill>
                <a:latin typeface="Times New Roman" pitchFamily="18" charset="0"/>
              </a:rPr>
              <a:t>o</a:t>
            </a:r>
            <a:endParaRPr lang="en-US" sz="1800" baseline="-25000" dirty="0">
              <a:solidFill>
                <a:schemeClr val="bg2">
                  <a:lumMod val="40000"/>
                  <a:lumOff val="60000"/>
                </a:schemeClr>
              </a:solidFill>
              <a:latin typeface="Times New Roman" pitchFamily="18" charset="0"/>
            </a:endParaRPr>
          </a:p>
        </p:txBody>
      </p:sp>
      <p:sp>
        <p:nvSpPr>
          <p:cNvPr id="40980" name="Rectangle 18"/>
          <p:cNvSpPr>
            <a:spLocks noChangeArrowheads="1"/>
          </p:cNvSpPr>
          <p:nvPr/>
        </p:nvSpPr>
        <p:spPr bwMode="auto">
          <a:xfrm>
            <a:off x="1689100" y="1916113"/>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40981" name="Rectangle 19"/>
          <p:cNvSpPr>
            <a:spLocks noChangeArrowheads="1"/>
          </p:cNvSpPr>
          <p:nvPr/>
        </p:nvSpPr>
        <p:spPr bwMode="auto">
          <a:xfrm>
            <a:off x="1697038" y="3125788"/>
            <a:ext cx="80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a:p>
        </p:txBody>
      </p:sp>
      <p:sp>
        <p:nvSpPr>
          <p:cNvPr id="37" name="Rectangle 20"/>
          <p:cNvSpPr>
            <a:spLocks noChangeArrowheads="1"/>
          </p:cNvSpPr>
          <p:nvPr/>
        </p:nvSpPr>
        <p:spPr bwMode="auto">
          <a:xfrm>
            <a:off x="5784850" y="2497138"/>
            <a:ext cx="123825" cy="360362"/>
          </a:xfrm>
          <a:prstGeom prst="rect">
            <a:avLst/>
          </a:prstGeom>
          <a:noFill/>
          <a:ln w="19050">
            <a:solidFill>
              <a:schemeClr val="bg2">
                <a:lumMod val="40000"/>
                <a:lumOff val="60000"/>
              </a:schemeClr>
            </a:solidFill>
            <a:miter lim="800000"/>
            <a:headEnd/>
            <a:tailEnd/>
          </a:ln>
        </p:spPr>
        <p:txBody>
          <a:bodyPr/>
          <a:lstStyle/>
          <a:p>
            <a:pPr>
              <a:defRPr/>
            </a:pPr>
            <a:endParaRPr lang="en-US"/>
          </a:p>
        </p:txBody>
      </p:sp>
      <p:sp>
        <p:nvSpPr>
          <p:cNvPr id="40983" name="Oval 21"/>
          <p:cNvSpPr>
            <a:spLocks noChangeArrowheads="1"/>
          </p:cNvSpPr>
          <p:nvPr/>
        </p:nvSpPr>
        <p:spPr bwMode="auto">
          <a:xfrm>
            <a:off x="1893888" y="2255838"/>
            <a:ext cx="58737" cy="61912"/>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40984" name="Oval 22"/>
          <p:cNvSpPr>
            <a:spLocks noChangeArrowheads="1"/>
          </p:cNvSpPr>
          <p:nvPr/>
        </p:nvSpPr>
        <p:spPr bwMode="auto">
          <a:xfrm>
            <a:off x="1887538" y="3070225"/>
            <a:ext cx="58737" cy="60325"/>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40985" name="Oval 23"/>
          <p:cNvSpPr>
            <a:spLocks noChangeArrowheads="1"/>
          </p:cNvSpPr>
          <p:nvPr/>
        </p:nvSpPr>
        <p:spPr bwMode="auto">
          <a:xfrm>
            <a:off x="6311900" y="2255838"/>
            <a:ext cx="60325" cy="5873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40986" name="Line 24"/>
          <p:cNvSpPr>
            <a:spLocks noChangeShapeType="1"/>
          </p:cNvSpPr>
          <p:nvPr/>
        </p:nvSpPr>
        <p:spPr bwMode="auto">
          <a:xfrm rot="5400000">
            <a:off x="2630488" y="412750"/>
            <a:ext cx="14287" cy="37766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7" name="Rectangle 25"/>
          <p:cNvSpPr>
            <a:spLocks noChangeArrowheads="1"/>
          </p:cNvSpPr>
          <p:nvPr/>
        </p:nvSpPr>
        <p:spPr bwMode="auto">
          <a:xfrm>
            <a:off x="2246313" y="1836738"/>
            <a:ext cx="2476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r</a:t>
            </a:r>
            <a:r>
              <a:rPr lang="en-US" altLang="en-US" sz="1800" baseline="-25000">
                <a:latin typeface="Times New Roman" pitchFamily="18" charset="0"/>
              </a:rPr>
              <a:t>b</a:t>
            </a:r>
            <a:endParaRPr lang="en-US" altLang="en-US" sz="1800" baseline="-25000">
              <a:latin typeface="Times New Roman" pitchFamily="18" charset="0"/>
              <a:cs typeface="Times New Roman" pitchFamily="18" charset="0"/>
              <a:sym typeface="Symbol" pitchFamily="18" charset="2"/>
            </a:endParaRPr>
          </a:p>
        </p:txBody>
      </p:sp>
      <p:sp>
        <p:nvSpPr>
          <p:cNvPr id="40988" name="Rectangle 26"/>
          <p:cNvSpPr>
            <a:spLocks noChangeArrowheads="1"/>
          </p:cNvSpPr>
          <p:nvPr/>
        </p:nvSpPr>
        <p:spPr bwMode="auto">
          <a:xfrm>
            <a:off x="1450975" y="2517775"/>
            <a:ext cx="3857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sym typeface="Symbol" pitchFamily="18" charset="2"/>
              </a:rPr>
              <a:t>be</a:t>
            </a:r>
          </a:p>
        </p:txBody>
      </p:sp>
      <p:sp>
        <p:nvSpPr>
          <p:cNvPr id="40989" name="Line 27"/>
          <p:cNvSpPr>
            <a:spLocks noChangeShapeType="1"/>
          </p:cNvSpPr>
          <p:nvPr/>
        </p:nvSpPr>
        <p:spPr bwMode="auto">
          <a:xfrm flipV="1">
            <a:off x="1816100" y="2471738"/>
            <a:ext cx="0" cy="473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90" name="Rectangle 28"/>
          <p:cNvSpPr>
            <a:spLocks noChangeArrowheads="1"/>
          </p:cNvSpPr>
          <p:nvPr/>
        </p:nvSpPr>
        <p:spPr bwMode="auto">
          <a:xfrm>
            <a:off x="6445250" y="1920875"/>
            <a:ext cx="112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c</a:t>
            </a:r>
            <a:endParaRPr lang="en-US" altLang="en-US" sz="2000" b="1"/>
          </a:p>
        </p:txBody>
      </p:sp>
      <p:sp>
        <p:nvSpPr>
          <p:cNvPr id="40991" name="Rectangle 29"/>
          <p:cNvSpPr>
            <a:spLocks noChangeArrowheads="1"/>
          </p:cNvSpPr>
          <p:nvPr/>
        </p:nvSpPr>
        <p:spPr bwMode="auto">
          <a:xfrm>
            <a:off x="6438900" y="3125788"/>
            <a:ext cx="82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b="1"/>
          </a:p>
        </p:txBody>
      </p:sp>
      <p:sp>
        <p:nvSpPr>
          <p:cNvPr id="40992" name="Rectangle 30"/>
          <p:cNvSpPr>
            <a:spLocks noChangeArrowheads="1"/>
          </p:cNvSpPr>
          <p:nvPr/>
        </p:nvSpPr>
        <p:spPr bwMode="auto">
          <a:xfrm rot="5400000" flipH="1">
            <a:off x="2266950" y="2103438"/>
            <a:ext cx="123825" cy="358775"/>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nvGrpSpPr>
          <p:cNvPr id="40993" name="Group 31"/>
          <p:cNvGrpSpPr>
            <a:grpSpLocks/>
          </p:cNvGrpSpPr>
          <p:nvPr/>
        </p:nvGrpSpPr>
        <p:grpSpPr bwMode="auto">
          <a:xfrm>
            <a:off x="4318000" y="2274888"/>
            <a:ext cx="315913" cy="839787"/>
            <a:chOff x="2252" y="1128"/>
            <a:chExt cx="199" cy="662"/>
          </a:xfrm>
        </p:grpSpPr>
        <p:sp>
          <p:nvSpPr>
            <p:cNvPr id="87" name="Line 32"/>
            <p:cNvSpPr>
              <a:spLocks noChangeShapeType="1"/>
            </p:cNvSpPr>
            <p:nvPr/>
          </p:nvSpPr>
          <p:spPr bwMode="auto">
            <a:xfrm>
              <a:off x="2365" y="1128"/>
              <a:ext cx="0" cy="293"/>
            </a:xfrm>
            <a:prstGeom prst="line">
              <a:avLst/>
            </a:prstGeom>
            <a:noFill/>
            <a:ln w="9525">
              <a:solidFill>
                <a:schemeClr val="bg2">
                  <a:lumMod val="40000"/>
                  <a:lumOff val="60000"/>
                </a:schemeClr>
              </a:solidFill>
              <a:round/>
              <a:headEnd/>
              <a:tailEnd/>
            </a:ln>
          </p:spPr>
          <p:txBody>
            <a:bodyPr/>
            <a:lstStyle/>
            <a:p>
              <a:pPr>
                <a:defRPr/>
              </a:pPr>
              <a:endParaRPr lang="en-GB"/>
            </a:p>
          </p:txBody>
        </p:sp>
        <p:sp>
          <p:nvSpPr>
            <p:cNvPr id="88" name="Line 33"/>
            <p:cNvSpPr>
              <a:spLocks noChangeShapeType="1"/>
            </p:cNvSpPr>
            <p:nvPr/>
          </p:nvSpPr>
          <p:spPr bwMode="auto">
            <a:xfrm>
              <a:off x="2366" y="1488"/>
              <a:ext cx="0" cy="302"/>
            </a:xfrm>
            <a:prstGeom prst="line">
              <a:avLst/>
            </a:prstGeom>
            <a:noFill/>
            <a:ln w="9525">
              <a:solidFill>
                <a:schemeClr val="bg2">
                  <a:lumMod val="40000"/>
                  <a:lumOff val="60000"/>
                </a:schemeClr>
              </a:solidFill>
              <a:round/>
              <a:headEnd/>
              <a:tailEnd/>
            </a:ln>
          </p:spPr>
          <p:txBody>
            <a:bodyPr/>
            <a:lstStyle/>
            <a:p>
              <a:pPr>
                <a:defRPr/>
              </a:pPr>
              <a:endParaRPr lang="en-GB"/>
            </a:p>
          </p:txBody>
        </p:sp>
        <p:sp>
          <p:nvSpPr>
            <p:cNvPr id="89" name="Line 34"/>
            <p:cNvSpPr>
              <a:spLocks noChangeShapeType="1"/>
            </p:cNvSpPr>
            <p:nvPr/>
          </p:nvSpPr>
          <p:spPr bwMode="auto">
            <a:xfrm flipH="1">
              <a:off x="2252" y="1438"/>
              <a:ext cx="198" cy="0"/>
            </a:xfrm>
            <a:prstGeom prst="line">
              <a:avLst/>
            </a:prstGeom>
            <a:noFill/>
            <a:ln w="9525">
              <a:solidFill>
                <a:schemeClr val="bg2">
                  <a:lumMod val="40000"/>
                  <a:lumOff val="60000"/>
                </a:schemeClr>
              </a:solidFill>
              <a:round/>
              <a:headEnd/>
              <a:tailEnd/>
            </a:ln>
          </p:spPr>
          <p:txBody>
            <a:bodyPr/>
            <a:lstStyle/>
            <a:p>
              <a:pPr>
                <a:defRPr/>
              </a:pPr>
              <a:endParaRPr lang="en-GB"/>
            </a:p>
          </p:txBody>
        </p:sp>
        <p:sp>
          <p:nvSpPr>
            <p:cNvPr id="90" name="Line 35"/>
            <p:cNvSpPr>
              <a:spLocks noChangeShapeType="1"/>
            </p:cNvSpPr>
            <p:nvPr/>
          </p:nvSpPr>
          <p:spPr bwMode="auto">
            <a:xfrm flipH="1">
              <a:off x="2253" y="1483"/>
              <a:ext cx="198" cy="0"/>
            </a:xfrm>
            <a:prstGeom prst="line">
              <a:avLst/>
            </a:prstGeom>
            <a:noFill/>
            <a:ln w="9525">
              <a:solidFill>
                <a:schemeClr val="bg2">
                  <a:lumMod val="40000"/>
                  <a:lumOff val="60000"/>
                </a:schemeClr>
              </a:solidFill>
              <a:round/>
              <a:headEnd/>
              <a:tailEnd/>
            </a:ln>
          </p:spPr>
          <p:txBody>
            <a:bodyPr/>
            <a:lstStyle/>
            <a:p>
              <a:pPr>
                <a:defRPr/>
              </a:pPr>
              <a:endParaRPr lang="en-GB"/>
            </a:p>
          </p:txBody>
        </p:sp>
      </p:grpSp>
      <p:sp>
        <p:nvSpPr>
          <p:cNvPr id="40994" name="Rectangle 36"/>
          <p:cNvSpPr>
            <a:spLocks noChangeArrowheads="1"/>
          </p:cNvSpPr>
          <p:nvPr/>
        </p:nvSpPr>
        <p:spPr bwMode="auto">
          <a:xfrm>
            <a:off x="4057650" y="2381250"/>
            <a:ext cx="346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BFBFBF"/>
                </a:solidFill>
                <a:latin typeface="Times New Roman" pitchFamily="18" charset="0"/>
              </a:rPr>
              <a:t>C</a:t>
            </a:r>
            <a:r>
              <a:rPr lang="el-GR" altLang="en-US" sz="1800" baseline="-25000">
                <a:solidFill>
                  <a:srgbClr val="BFBFBF"/>
                </a:solidFill>
                <a:latin typeface="Times New Roman" pitchFamily="18" charset="0"/>
                <a:cs typeface="Times New Roman" pitchFamily="18" charset="0"/>
              </a:rPr>
              <a:t>π</a:t>
            </a:r>
          </a:p>
        </p:txBody>
      </p:sp>
      <p:grpSp>
        <p:nvGrpSpPr>
          <p:cNvPr id="40995" name="Group 37"/>
          <p:cNvGrpSpPr>
            <a:grpSpLocks/>
          </p:cNvGrpSpPr>
          <p:nvPr/>
        </p:nvGrpSpPr>
        <p:grpSpPr bwMode="auto">
          <a:xfrm>
            <a:off x="3730625" y="2270125"/>
            <a:ext cx="315913" cy="839788"/>
            <a:chOff x="2252" y="1128"/>
            <a:chExt cx="199" cy="662"/>
          </a:xfrm>
        </p:grpSpPr>
        <p:sp>
          <p:nvSpPr>
            <p:cNvPr id="83" name="Line 38"/>
            <p:cNvSpPr>
              <a:spLocks noChangeShapeType="1"/>
            </p:cNvSpPr>
            <p:nvPr/>
          </p:nvSpPr>
          <p:spPr bwMode="auto">
            <a:xfrm>
              <a:off x="2365" y="1128"/>
              <a:ext cx="0" cy="293"/>
            </a:xfrm>
            <a:prstGeom prst="line">
              <a:avLst/>
            </a:prstGeom>
            <a:noFill/>
            <a:ln w="9525">
              <a:solidFill>
                <a:schemeClr val="bg2">
                  <a:lumMod val="40000"/>
                  <a:lumOff val="60000"/>
                </a:schemeClr>
              </a:solidFill>
              <a:round/>
              <a:headEnd/>
              <a:tailEnd/>
            </a:ln>
          </p:spPr>
          <p:txBody>
            <a:bodyPr/>
            <a:lstStyle/>
            <a:p>
              <a:pPr>
                <a:defRPr/>
              </a:pPr>
              <a:endParaRPr lang="en-GB"/>
            </a:p>
          </p:txBody>
        </p:sp>
        <p:sp>
          <p:nvSpPr>
            <p:cNvPr id="84" name="Line 39"/>
            <p:cNvSpPr>
              <a:spLocks noChangeShapeType="1"/>
            </p:cNvSpPr>
            <p:nvPr/>
          </p:nvSpPr>
          <p:spPr bwMode="auto">
            <a:xfrm>
              <a:off x="2366" y="1488"/>
              <a:ext cx="0" cy="302"/>
            </a:xfrm>
            <a:prstGeom prst="line">
              <a:avLst/>
            </a:prstGeom>
            <a:noFill/>
            <a:ln w="9525">
              <a:solidFill>
                <a:schemeClr val="bg2">
                  <a:lumMod val="40000"/>
                  <a:lumOff val="60000"/>
                </a:schemeClr>
              </a:solidFill>
              <a:round/>
              <a:headEnd/>
              <a:tailEnd/>
            </a:ln>
          </p:spPr>
          <p:txBody>
            <a:bodyPr/>
            <a:lstStyle/>
            <a:p>
              <a:pPr>
                <a:defRPr/>
              </a:pPr>
              <a:endParaRPr lang="en-GB"/>
            </a:p>
          </p:txBody>
        </p:sp>
        <p:sp>
          <p:nvSpPr>
            <p:cNvPr id="85" name="Line 40"/>
            <p:cNvSpPr>
              <a:spLocks noChangeShapeType="1"/>
            </p:cNvSpPr>
            <p:nvPr/>
          </p:nvSpPr>
          <p:spPr bwMode="auto">
            <a:xfrm flipH="1">
              <a:off x="2252" y="1438"/>
              <a:ext cx="198" cy="0"/>
            </a:xfrm>
            <a:prstGeom prst="line">
              <a:avLst/>
            </a:prstGeom>
            <a:noFill/>
            <a:ln w="9525">
              <a:solidFill>
                <a:schemeClr val="bg2">
                  <a:lumMod val="40000"/>
                  <a:lumOff val="60000"/>
                </a:schemeClr>
              </a:solidFill>
              <a:round/>
              <a:headEnd/>
              <a:tailEnd/>
            </a:ln>
          </p:spPr>
          <p:txBody>
            <a:bodyPr/>
            <a:lstStyle/>
            <a:p>
              <a:pPr>
                <a:defRPr/>
              </a:pPr>
              <a:endParaRPr lang="en-GB"/>
            </a:p>
          </p:txBody>
        </p:sp>
        <p:sp>
          <p:nvSpPr>
            <p:cNvPr id="86" name="Line 41"/>
            <p:cNvSpPr>
              <a:spLocks noChangeShapeType="1"/>
            </p:cNvSpPr>
            <p:nvPr/>
          </p:nvSpPr>
          <p:spPr bwMode="auto">
            <a:xfrm flipH="1">
              <a:off x="2253" y="1483"/>
              <a:ext cx="198" cy="0"/>
            </a:xfrm>
            <a:prstGeom prst="line">
              <a:avLst/>
            </a:prstGeom>
            <a:noFill/>
            <a:ln w="9525">
              <a:solidFill>
                <a:schemeClr val="bg2">
                  <a:lumMod val="40000"/>
                  <a:lumOff val="60000"/>
                </a:schemeClr>
              </a:solidFill>
              <a:round/>
              <a:headEnd/>
              <a:tailEnd/>
            </a:ln>
          </p:spPr>
          <p:txBody>
            <a:bodyPr/>
            <a:lstStyle/>
            <a:p>
              <a:pPr>
                <a:defRPr/>
              </a:pPr>
              <a:endParaRPr lang="en-GB"/>
            </a:p>
          </p:txBody>
        </p:sp>
      </p:grpSp>
      <p:grpSp>
        <p:nvGrpSpPr>
          <p:cNvPr id="40996" name="Group 42"/>
          <p:cNvGrpSpPr>
            <a:grpSpLocks/>
          </p:cNvGrpSpPr>
          <p:nvPr/>
        </p:nvGrpSpPr>
        <p:grpSpPr bwMode="auto">
          <a:xfrm>
            <a:off x="6770688" y="2266950"/>
            <a:ext cx="315912" cy="839788"/>
            <a:chOff x="2252" y="1128"/>
            <a:chExt cx="199" cy="662"/>
          </a:xfrm>
        </p:grpSpPr>
        <p:sp>
          <p:nvSpPr>
            <p:cNvPr id="79" name="Line 43"/>
            <p:cNvSpPr>
              <a:spLocks noChangeShapeType="1"/>
            </p:cNvSpPr>
            <p:nvPr/>
          </p:nvSpPr>
          <p:spPr bwMode="auto">
            <a:xfrm>
              <a:off x="2365" y="1128"/>
              <a:ext cx="0" cy="293"/>
            </a:xfrm>
            <a:prstGeom prst="line">
              <a:avLst/>
            </a:prstGeom>
            <a:noFill/>
            <a:ln w="9525">
              <a:solidFill>
                <a:schemeClr val="bg2">
                  <a:lumMod val="40000"/>
                  <a:lumOff val="60000"/>
                </a:schemeClr>
              </a:solidFill>
              <a:round/>
              <a:headEnd/>
              <a:tailEnd/>
            </a:ln>
          </p:spPr>
          <p:txBody>
            <a:bodyPr/>
            <a:lstStyle/>
            <a:p>
              <a:pPr>
                <a:defRPr/>
              </a:pPr>
              <a:endParaRPr lang="en-GB">
                <a:solidFill>
                  <a:schemeClr val="bg2">
                    <a:lumMod val="40000"/>
                    <a:lumOff val="60000"/>
                  </a:schemeClr>
                </a:solidFill>
              </a:endParaRPr>
            </a:p>
          </p:txBody>
        </p:sp>
        <p:sp>
          <p:nvSpPr>
            <p:cNvPr id="80" name="Line 44"/>
            <p:cNvSpPr>
              <a:spLocks noChangeShapeType="1"/>
            </p:cNvSpPr>
            <p:nvPr/>
          </p:nvSpPr>
          <p:spPr bwMode="auto">
            <a:xfrm>
              <a:off x="2366" y="1488"/>
              <a:ext cx="0" cy="302"/>
            </a:xfrm>
            <a:prstGeom prst="line">
              <a:avLst/>
            </a:prstGeom>
            <a:noFill/>
            <a:ln w="9525">
              <a:solidFill>
                <a:schemeClr val="bg2">
                  <a:lumMod val="40000"/>
                  <a:lumOff val="60000"/>
                </a:schemeClr>
              </a:solidFill>
              <a:round/>
              <a:headEnd/>
              <a:tailEnd/>
            </a:ln>
          </p:spPr>
          <p:txBody>
            <a:bodyPr/>
            <a:lstStyle/>
            <a:p>
              <a:pPr>
                <a:defRPr/>
              </a:pPr>
              <a:endParaRPr lang="en-GB">
                <a:solidFill>
                  <a:schemeClr val="bg2">
                    <a:lumMod val="40000"/>
                    <a:lumOff val="60000"/>
                  </a:schemeClr>
                </a:solidFill>
              </a:endParaRPr>
            </a:p>
          </p:txBody>
        </p:sp>
        <p:sp>
          <p:nvSpPr>
            <p:cNvPr id="81" name="Line 45"/>
            <p:cNvSpPr>
              <a:spLocks noChangeShapeType="1"/>
            </p:cNvSpPr>
            <p:nvPr/>
          </p:nvSpPr>
          <p:spPr bwMode="auto">
            <a:xfrm flipH="1">
              <a:off x="2252" y="1438"/>
              <a:ext cx="198" cy="0"/>
            </a:xfrm>
            <a:prstGeom prst="line">
              <a:avLst/>
            </a:prstGeom>
            <a:noFill/>
            <a:ln w="9525">
              <a:solidFill>
                <a:schemeClr val="bg2">
                  <a:lumMod val="40000"/>
                  <a:lumOff val="60000"/>
                </a:schemeClr>
              </a:solidFill>
              <a:round/>
              <a:headEnd/>
              <a:tailEnd/>
            </a:ln>
          </p:spPr>
          <p:txBody>
            <a:bodyPr/>
            <a:lstStyle/>
            <a:p>
              <a:pPr>
                <a:defRPr/>
              </a:pPr>
              <a:endParaRPr lang="en-GB">
                <a:solidFill>
                  <a:schemeClr val="bg2">
                    <a:lumMod val="40000"/>
                    <a:lumOff val="60000"/>
                  </a:schemeClr>
                </a:solidFill>
              </a:endParaRPr>
            </a:p>
          </p:txBody>
        </p:sp>
        <p:sp>
          <p:nvSpPr>
            <p:cNvPr id="82" name="Line 46"/>
            <p:cNvSpPr>
              <a:spLocks noChangeShapeType="1"/>
            </p:cNvSpPr>
            <p:nvPr/>
          </p:nvSpPr>
          <p:spPr bwMode="auto">
            <a:xfrm flipH="1">
              <a:off x="2253" y="1483"/>
              <a:ext cx="198" cy="0"/>
            </a:xfrm>
            <a:prstGeom prst="line">
              <a:avLst/>
            </a:prstGeom>
            <a:noFill/>
            <a:ln w="9525">
              <a:solidFill>
                <a:schemeClr val="bg2">
                  <a:lumMod val="40000"/>
                  <a:lumOff val="60000"/>
                </a:schemeClr>
              </a:solidFill>
              <a:round/>
              <a:headEnd/>
              <a:tailEnd/>
            </a:ln>
          </p:spPr>
          <p:txBody>
            <a:bodyPr/>
            <a:lstStyle/>
            <a:p>
              <a:pPr>
                <a:defRPr/>
              </a:pPr>
              <a:endParaRPr lang="en-GB">
                <a:solidFill>
                  <a:schemeClr val="bg2">
                    <a:lumMod val="40000"/>
                    <a:lumOff val="60000"/>
                  </a:schemeClr>
                </a:solidFill>
              </a:endParaRPr>
            </a:p>
          </p:txBody>
        </p:sp>
      </p:grpSp>
      <p:sp>
        <p:nvSpPr>
          <p:cNvPr id="40997" name="Line 47"/>
          <p:cNvSpPr>
            <a:spLocks noChangeShapeType="1"/>
          </p:cNvSpPr>
          <p:nvPr/>
        </p:nvSpPr>
        <p:spPr bwMode="auto">
          <a:xfrm flipV="1">
            <a:off x="3052763" y="2509838"/>
            <a:ext cx="0" cy="444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98" name="Rectangle 48"/>
          <p:cNvSpPr>
            <a:spLocks noChangeArrowheads="1"/>
          </p:cNvSpPr>
          <p:nvPr/>
        </p:nvSpPr>
        <p:spPr bwMode="auto">
          <a:xfrm>
            <a:off x="3125788" y="2574925"/>
            <a:ext cx="263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p>
        </p:txBody>
      </p:sp>
      <p:sp>
        <p:nvSpPr>
          <p:cNvPr id="40999" name="Rectangle 49"/>
          <p:cNvSpPr>
            <a:spLocks noChangeArrowheads="1"/>
          </p:cNvSpPr>
          <p:nvPr/>
        </p:nvSpPr>
        <p:spPr bwMode="auto">
          <a:xfrm>
            <a:off x="3849688" y="1935163"/>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41000" name="Rectangle 50"/>
          <p:cNvSpPr>
            <a:spLocks noChangeArrowheads="1"/>
          </p:cNvSpPr>
          <p:nvPr/>
        </p:nvSpPr>
        <p:spPr bwMode="auto">
          <a:xfrm rot="5400000" flipH="1">
            <a:off x="1163638" y="2120900"/>
            <a:ext cx="123825" cy="358775"/>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41001" name="Line 51"/>
          <p:cNvSpPr>
            <a:spLocks noChangeShapeType="1"/>
          </p:cNvSpPr>
          <p:nvPr/>
        </p:nvSpPr>
        <p:spPr bwMode="auto">
          <a:xfrm>
            <a:off x="731838" y="2306638"/>
            <a:ext cx="0" cy="8159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2" name="Oval 52"/>
          <p:cNvSpPr>
            <a:spLocks noChangeArrowheads="1"/>
          </p:cNvSpPr>
          <p:nvPr/>
        </p:nvSpPr>
        <p:spPr bwMode="auto">
          <a:xfrm>
            <a:off x="598488" y="2578100"/>
            <a:ext cx="287337" cy="287338"/>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41003" name="Line 53"/>
          <p:cNvSpPr>
            <a:spLocks noChangeShapeType="1"/>
          </p:cNvSpPr>
          <p:nvPr/>
        </p:nvSpPr>
        <p:spPr bwMode="auto">
          <a:xfrm flipV="1">
            <a:off x="506413" y="2524125"/>
            <a:ext cx="0" cy="363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04" name="Rectangle 54"/>
          <p:cNvSpPr>
            <a:spLocks noChangeArrowheads="1"/>
          </p:cNvSpPr>
          <p:nvPr/>
        </p:nvSpPr>
        <p:spPr bwMode="auto">
          <a:xfrm>
            <a:off x="1069975" y="1825625"/>
            <a:ext cx="3857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000000"/>
                </a:solidFill>
                <a:latin typeface="Times New Roman" pitchFamily="18" charset="0"/>
              </a:rPr>
              <a:t>R</a:t>
            </a:r>
            <a:r>
              <a:rPr lang="en-US" altLang="en-US" sz="1800" baseline="-25000">
                <a:solidFill>
                  <a:srgbClr val="000000"/>
                </a:solidFill>
                <a:latin typeface="Times New Roman" pitchFamily="18" charset="0"/>
              </a:rPr>
              <a:t>S</a:t>
            </a:r>
            <a:endParaRPr lang="en-US" altLang="en-US" sz="1800" baseline="-25000">
              <a:solidFill>
                <a:srgbClr val="000000"/>
              </a:solidFill>
              <a:latin typeface="Times New Roman" pitchFamily="18" charset="0"/>
              <a:sym typeface="Symbol" pitchFamily="18" charset="2"/>
            </a:endParaRPr>
          </a:p>
        </p:txBody>
      </p:sp>
      <p:sp>
        <p:nvSpPr>
          <p:cNvPr id="41005" name="Line 55"/>
          <p:cNvSpPr>
            <a:spLocks noChangeShapeType="1"/>
          </p:cNvSpPr>
          <p:nvPr/>
        </p:nvSpPr>
        <p:spPr bwMode="auto">
          <a:xfrm>
            <a:off x="7686675" y="2282825"/>
            <a:ext cx="0" cy="8048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6" name="Rectangle 56"/>
          <p:cNvSpPr>
            <a:spLocks noChangeArrowheads="1"/>
          </p:cNvSpPr>
          <p:nvPr/>
        </p:nvSpPr>
        <p:spPr bwMode="auto">
          <a:xfrm>
            <a:off x="7802563" y="2503488"/>
            <a:ext cx="25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R</a:t>
            </a:r>
            <a:r>
              <a:rPr lang="en-US" altLang="en-US" sz="1800" baseline="-25000">
                <a:latin typeface="Times New Roman" pitchFamily="18" charset="0"/>
              </a:rPr>
              <a:t>C</a:t>
            </a:r>
          </a:p>
        </p:txBody>
      </p:sp>
      <p:sp>
        <p:nvSpPr>
          <p:cNvPr id="41007" name="Oval 57"/>
          <p:cNvSpPr>
            <a:spLocks noChangeArrowheads="1"/>
          </p:cNvSpPr>
          <p:nvPr/>
        </p:nvSpPr>
        <p:spPr bwMode="auto">
          <a:xfrm>
            <a:off x="6319838" y="3074988"/>
            <a:ext cx="60325" cy="5873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41008" name="Line 58"/>
          <p:cNvSpPr>
            <a:spLocks noChangeShapeType="1"/>
          </p:cNvSpPr>
          <p:nvPr/>
        </p:nvSpPr>
        <p:spPr bwMode="auto">
          <a:xfrm>
            <a:off x="8208963" y="2278063"/>
            <a:ext cx="0" cy="8270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9" name="Rectangle 59"/>
          <p:cNvSpPr>
            <a:spLocks noChangeArrowheads="1"/>
          </p:cNvSpPr>
          <p:nvPr/>
        </p:nvSpPr>
        <p:spPr bwMode="auto">
          <a:xfrm>
            <a:off x="8361363" y="2498725"/>
            <a:ext cx="327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R</a:t>
            </a:r>
            <a:r>
              <a:rPr lang="en-US" altLang="en-US" sz="1800" baseline="-25000">
                <a:latin typeface="Times New Roman" pitchFamily="18" charset="0"/>
              </a:rPr>
              <a:t>L</a:t>
            </a:r>
          </a:p>
        </p:txBody>
      </p:sp>
      <p:sp>
        <p:nvSpPr>
          <p:cNvPr id="41010" name="Rectangle 60"/>
          <p:cNvSpPr>
            <a:spLocks noChangeArrowheads="1"/>
          </p:cNvSpPr>
          <p:nvPr/>
        </p:nvSpPr>
        <p:spPr bwMode="auto">
          <a:xfrm>
            <a:off x="8151813" y="2476500"/>
            <a:ext cx="123825" cy="360363"/>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41011" name="Rectangle 61"/>
          <p:cNvSpPr>
            <a:spLocks noChangeArrowheads="1"/>
          </p:cNvSpPr>
          <p:nvPr/>
        </p:nvSpPr>
        <p:spPr bwMode="auto">
          <a:xfrm>
            <a:off x="7629525" y="2481263"/>
            <a:ext cx="123825" cy="360362"/>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solidFill>
                <a:schemeClr val="bg1"/>
              </a:solidFill>
            </a:endParaRPr>
          </a:p>
        </p:txBody>
      </p:sp>
      <p:sp>
        <p:nvSpPr>
          <p:cNvPr id="41012" name="Rectangle 62"/>
          <p:cNvSpPr>
            <a:spLocks noChangeArrowheads="1"/>
          </p:cNvSpPr>
          <p:nvPr/>
        </p:nvSpPr>
        <p:spPr bwMode="auto">
          <a:xfrm>
            <a:off x="1746250" y="1897063"/>
            <a:ext cx="4594225" cy="14097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41013" name="Rectangle 63"/>
          <p:cNvSpPr>
            <a:spLocks noChangeArrowheads="1"/>
          </p:cNvSpPr>
          <p:nvPr/>
        </p:nvSpPr>
        <p:spPr bwMode="auto">
          <a:xfrm>
            <a:off x="3478213" y="2395538"/>
            <a:ext cx="3460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BFBFBF"/>
                </a:solidFill>
                <a:latin typeface="Times New Roman" pitchFamily="18" charset="0"/>
              </a:rPr>
              <a:t>C</a:t>
            </a:r>
            <a:r>
              <a:rPr lang="en-GB" altLang="en-US" sz="1800" baseline="-25000">
                <a:solidFill>
                  <a:srgbClr val="BFBFBF"/>
                </a:solidFill>
                <a:latin typeface="Times New Roman" pitchFamily="18" charset="0"/>
                <a:cs typeface="Times New Roman" pitchFamily="18" charset="0"/>
              </a:rPr>
              <a:t>1</a:t>
            </a:r>
            <a:endParaRPr lang="el-GR" altLang="en-US" sz="1800" baseline="-25000">
              <a:solidFill>
                <a:srgbClr val="BFBFBF"/>
              </a:solidFill>
              <a:latin typeface="Times New Roman" pitchFamily="18" charset="0"/>
              <a:cs typeface="Times New Roman" pitchFamily="18" charset="0"/>
            </a:endParaRPr>
          </a:p>
        </p:txBody>
      </p:sp>
      <p:sp>
        <p:nvSpPr>
          <p:cNvPr id="41014" name="Line 64"/>
          <p:cNvSpPr>
            <a:spLocks noChangeShapeType="1"/>
          </p:cNvSpPr>
          <p:nvPr/>
        </p:nvSpPr>
        <p:spPr bwMode="auto">
          <a:xfrm flipV="1">
            <a:off x="2797175" y="2290763"/>
            <a:ext cx="0" cy="804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5" name="Rectangle 65"/>
          <p:cNvSpPr>
            <a:spLocks noChangeArrowheads="1"/>
          </p:cNvSpPr>
          <p:nvPr/>
        </p:nvSpPr>
        <p:spPr bwMode="auto">
          <a:xfrm flipH="1">
            <a:off x="2727325" y="2528888"/>
            <a:ext cx="123825" cy="358775"/>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41016" name="Rectangle 66"/>
          <p:cNvSpPr>
            <a:spLocks noChangeArrowheads="1"/>
          </p:cNvSpPr>
          <p:nvPr/>
        </p:nvSpPr>
        <p:spPr bwMode="auto">
          <a:xfrm>
            <a:off x="2451100" y="2536825"/>
            <a:ext cx="2476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latin typeface="Times New Roman" pitchFamily="18" charset="0"/>
              </a:rPr>
              <a:t>r</a:t>
            </a:r>
            <a:r>
              <a:rPr lang="en-US" altLang="en-US" sz="1800" baseline="-25000">
                <a:latin typeface="Times New Roman" pitchFamily="18" charset="0"/>
                <a:sym typeface="Symbol" pitchFamily="18" charset="2"/>
              </a:rPr>
              <a:t></a:t>
            </a:r>
            <a:endParaRPr lang="en-US" altLang="en-US" sz="1800" baseline="-25000">
              <a:latin typeface="Times New Roman" pitchFamily="18" charset="0"/>
              <a:cs typeface="Times New Roman" pitchFamily="18" charset="0"/>
              <a:sym typeface="Symbol" pitchFamily="18" charset="2"/>
            </a:endParaRPr>
          </a:p>
        </p:txBody>
      </p:sp>
      <p:sp>
        <p:nvSpPr>
          <p:cNvPr id="41017" name="Rectangle 67"/>
          <p:cNvSpPr>
            <a:spLocks noChangeArrowheads="1"/>
          </p:cNvSpPr>
          <p:nvPr/>
        </p:nvSpPr>
        <p:spPr bwMode="auto">
          <a:xfrm>
            <a:off x="6534150" y="2384425"/>
            <a:ext cx="346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BFBFBF"/>
                </a:solidFill>
                <a:latin typeface="Times New Roman" pitchFamily="18" charset="0"/>
              </a:rPr>
              <a:t>C</a:t>
            </a:r>
            <a:r>
              <a:rPr lang="en-GB" altLang="en-US" sz="1800" baseline="-25000">
                <a:solidFill>
                  <a:srgbClr val="BFBFBF"/>
                </a:solidFill>
                <a:latin typeface="Times New Roman" pitchFamily="18" charset="0"/>
                <a:cs typeface="Times New Roman" pitchFamily="18" charset="0"/>
              </a:rPr>
              <a:t>2</a:t>
            </a:r>
            <a:endParaRPr lang="el-GR" altLang="en-US" sz="1800" baseline="-25000">
              <a:solidFill>
                <a:srgbClr val="BFBFBF"/>
              </a:solidFill>
              <a:latin typeface="Times New Roman" pitchFamily="18" charset="0"/>
              <a:cs typeface="Times New Roman" pitchFamily="18" charset="0"/>
            </a:endParaRPr>
          </a:p>
        </p:txBody>
      </p:sp>
      <p:grpSp>
        <p:nvGrpSpPr>
          <p:cNvPr id="41018" name="Group 68"/>
          <p:cNvGrpSpPr>
            <a:grpSpLocks/>
          </p:cNvGrpSpPr>
          <p:nvPr/>
        </p:nvGrpSpPr>
        <p:grpSpPr bwMode="auto">
          <a:xfrm>
            <a:off x="7200900" y="2286000"/>
            <a:ext cx="315913" cy="839788"/>
            <a:chOff x="2252" y="1128"/>
            <a:chExt cx="199" cy="662"/>
          </a:xfrm>
        </p:grpSpPr>
        <p:sp>
          <p:nvSpPr>
            <p:cNvPr id="75" name="Line 69"/>
            <p:cNvSpPr>
              <a:spLocks noChangeShapeType="1"/>
            </p:cNvSpPr>
            <p:nvPr/>
          </p:nvSpPr>
          <p:spPr bwMode="auto">
            <a:xfrm>
              <a:off x="2365" y="1128"/>
              <a:ext cx="0" cy="293"/>
            </a:xfrm>
            <a:prstGeom prst="line">
              <a:avLst/>
            </a:prstGeom>
            <a:noFill/>
            <a:ln w="9525">
              <a:solidFill>
                <a:schemeClr val="bg2">
                  <a:lumMod val="40000"/>
                  <a:lumOff val="60000"/>
                </a:schemeClr>
              </a:solidFill>
              <a:round/>
              <a:headEnd/>
              <a:tailEnd/>
            </a:ln>
          </p:spPr>
          <p:txBody>
            <a:bodyPr/>
            <a:lstStyle/>
            <a:p>
              <a:pPr>
                <a:defRPr/>
              </a:pPr>
              <a:endParaRPr lang="en-GB"/>
            </a:p>
          </p:txBody>
        </p:sp>
        <p:sp>
          <p:nvSpPr>
            <p:cNvPr id="76" name="Line 70"/>
            <p:cNvSpPr>
              <a:spLocks noChangeShapeType="1"/>
            </p:cNvSpPr>
            <p:nvPr/>
          </p:nvSpPr>
          <p:spPr bwMode="auto">
            <a:xfrm>
              <a:off x="2366" y="1488"/>
              <a:ext cx="0" cy="302"/>
            </a:xfrm>
            <a:prstGeom prst="line">
              <a:avLst/>
            </a:prstGeom>
            <a:noFill/>
            <a:ln w="9525">
              <a:solidFill>
                <a:schemeClr val="bg2">
                  <a:lumMod val="40000"/>
                  <a:lumOff val="60000"/>
                </a:schemeClr>
              </a:solidFill>
              <a:round/>
              <a:headEnd/>
              <a:tailEnd/>
            </a:ln>
          </p:spPr>
          <p:txBody>
            <a:bodyPr/>
            <a:lstStyle/>
            <a:p>
              <a:pPr>
                <a:defRPr/>
              </a:pPr>
              <a:endParaRPr lang="en-GB"/>
            </a:p>
          </p:txBody>
        </p:sp>
        <p:sp>
          <p:nvSpPr>
            <p:cNvPr id="77" name="Line 71"/>
            <p:cNvSpPr>
              <a:spLocks noChangeShapeType="1"/>
            </p:cNvSpPr>
            <p:nvPr/>
          </p:nvSpPr>
          <p:spPr bwMode="auto">
            <a:xfrm flipH="1">
              <a:off x="2252" y="1438"/>
              <a:ext cx="198" cy="0"/>
            </a:xfrm>
            <a:prstGeom prst="line">
              <a:avLst/>
            </a:prstGeom>
            <a:noFill/>
            <a:ln w="9525">
              <a:solidFill>
                <a:schemeClr val="bg2">
                  <a:lumMod val="40000"/>
                  <a:lumOff val="60000"/>
                </a:schemeClr>
              </a:solidFill>
              <a:round/>
              <a:headEnd/>
              <a:tailEnd/>
            </a:ln>
          </p:spPr>
          <p:txBody>
            <a:bodyPr/>
            <a:lstStyle/>
            <a:p>
              <a:pPr>
                <a:defRPr/>
              </a:pPr>
              <a:endParaRPr lang="en-GB"/>
            </a:p>
          </p:txBody>
        </p:sp>
        <p:sp>
          <p:nvSpPr>
            <p:cNvPr id="78" name="Line 72"/>
            <p:cNvSpPr>
              <a:spLocks noChangeShapeType="1"/>
            </p:cNvSpPr>
            <p:nvPr/>
          </p:nvSpPr>
          <p:spPr bwMode="auto">
            <a:xfrm flipH="1">
              <a:off x="2253" y="1483"/>
              <a:ext cx="198" cy="0"/>
            </a:xfrm>
            <a:prstGeom prst="line">
              <a:avLst/>
            </a:prstGeom>
            <a:noFill/>
            <a:ln w="9525">
              <a:solidFill>
                <a:schemeClr val="bg2">
                  <a:lumMod val="40000"/>
                  <a:lumOff val="60000"/>
                </a:schemeClr>
              </a:solidFill>
              <a:round/>
              <a:headEnd/>
              <a:tailEnd/>
            </a:ln>
          </p:spPr>
          <p:txBody>
            <a:bodyPr/>
            <a:lstStyle/>
            <a:p>
              <a:pPr>
                <a:defRPr/>
              </a:pPr>
              <a:endParaRPr lang="en-GB"/>
            </a:p>
          </p:txBody>
        </p:sp>
      </p:grpSp>
      <p:sp>
        <p:nvSpPr>
          <p:cNvPr id="41019" name="Rectangle 73"/>
          <p:cNvSpPr>
            <a:spLocks noChangeArrowheads="1"/>
          </p:cNvSpPr>
          <p:nvPr/>
        </p:nvSpPr>
        <p:spPr bwMode="auto">
          <a:xfrm>
            <a:off x="7034213" y="2379663"/>
            <a:ext cx="3460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solidFill>
                  <a:srgbClr val="BFBFBF"/>
                </a:solidFill>
                <a:latin typeface="Times New Roman" pitchFamily="18" charset="0"/>
              </a:rPr>
              <a:t>C</a:t>
            </a:r>
            <a:r>
              <a:rPr lang="en-GB" altLang="en-US" sz="1800" baseline="-25000">
                <a:solidFill>
                  <a:srgbClr val="BFBFBF"/>
                </a:solidFill>
                <a:latin typeface="Times New Roman" pitchFamily="18" charset="0"/>
                <a:cs typeface="Times New Roman" pitchFamily="18" charset="0"/>
              </a:rPr>
              <a:t>S</a:t>
            </a:r>
            <a:endParaRPr lang="el-GR" altLang="en-US" sz="1800" baseline="-25000">
              <a:solidFill>
                <a:srgbClr val="BFBFBF"/>
              </a:solidFill>
              <a:latin typeface="Times New Roman" pitchFamily="18" charset="0"/>
              <a:cs typeface="Times New Roman" pitchFamily="18" charset="0"/>
            </a:endParaRPr>
          </a:p>
        </p:txBody>
      </p:sp>
      <p:sp>
        <p:nvSpPr>
          <p:cNvPr id="41020" name="Rectangle 48"/>
          <p:cNvSpPr>
            <a:spLocks noChangeArrowheads="1"/>
          </p:cNvSpPr>
          <p:nvPr/>
        </p:nvSpPr>
        <p:spPr bwMode="auto">
          <a:xfrm>
            <a:off x="8731250" y="2503488"/>
            <a:ext cx="263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O</a:t>
            </a:r>
          </a:p>
        </p:txBody>
      </p:sp>
      <p:sp>
        <p:nvSpPr>
          <p:cNvPr id="41021" name="Line 47"/>
          <p:cNvSpPr>
            <a:spLocks noChangeShapeType="1"/>
          </p:cNvSpPr>
          <p:nvPr/>
        </p:nvSpPr>
        <p:spPr bwMode="auto">
          <a:xfrm flipV="1">
            <a:off x="8645525" y="2452688"/>
            <a:ext cx="0" cy="444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8B59E2-26E7-4439-A8DB-6455F83168F8}" type="slidenum">
              <a:rPr lang="en-GB" altLang="en-US" smtClean="0"/>
              <a:pPr>
                <a:defRPr/>
              </a:pPr>
              <a:t>47</a:t>
            </a:fld>
            <a:endParaRPr lang="en-GB" altLang="en-US"/>
          </a:p>
        </p:txBody>
      </p:sp>
      <p:sp>
        <p:nvSpPr>
          <p:cNvPr id="5"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a:lstStyle>
          <a:p>
            <a:pPr eaLnBrk="1" hangingPunct="1"/>
            <a:r>
              <a:rPr lang="en-GB" altLang="en-US" sz="2000" kern="0" smtClean="0"/>
              <a:t>Electronic Circuits and Systems			   	EEE211</a:t>
            </a:r>
            <a:endParaRPr lang="en-GB" altLang="en-US" sz="2000" kern="0" dirty="0" smtClean="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549" y="1623270"/>
            <a:ext cx="4756891" cy="347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81013" y="1098360"/>
            <a:ext cx="2723694" cy="338554"/>
          </a:xfrm>
          <a:prstGeom prst="rect">
            <a:avLst/>
          </a:prstGeom>
          <a:noFill/>
        </p:spPr>
        <p:txBody>
          <a:bodyPr wrap="none" rtlCol="0">
            <a:spAutoFit/>
          </a:bodyPr>
          <a:lstStyle/>
          <a:p>
            <a:r>
              <a:rPr lang="en-US" dirty="0" smtClean="0"/>
              <a:t>Frequency Domain Analysis</a:t>
            </a:r>
            <a:endParaRPr lang="en-US" dirty="0"/>
          </a:p>
        </p:txBody>
      </p:sp>
      <p:sp>
        <p:nvSpPr>
          <p:cNvPr id="2" name="TextBox 1"/>
          <p:cNvSpPr txBox="1"/>
          <p:nvPr/>
        </p:nvSpPr>
        <p:spPr>
          <a:xfrm>
            <a:off x="2595154" y="5395500"/>
            <a:ext cx="3844194" cy="338554"/>
          </a:xfrm>
          <a:prstGeom prst="rect">
            <a:avLst/>
          </a:prstGeom>
          <a:noFill/>
        </p:spPr>
        <p:txBody>
          <a:bodyPr wrap="none" rtlCol="0">
            <a:spAutoFit/>
          </a:bodyPr>
          <a:lstStyle/>
          <a:p>
            <a:r>
              <a:rPr lang="en-US" dirty="0" smtClean="0"/>
              <a:t>Common Emitter Amplifier Configuration</a:t>
            </a:r>
            <a:endParaRPr lang="en-US" dirty="0"/>
          </a:p>
        </p:txBody>
      </p:sp>
    </p:spTree>
    <p:extLst>
      <p:ext uri="{BB962C8B-B14F-4D97-AF65-F5344CB8AC3E}">
        <p14:creationId xmlns:p14="http://schemas.microsoft.com/office/powerpoint/2010/main" val="38727322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8B59E2-26E7-4439-A8DB-6455F83168F8}" type="slidenum">
              <a:rPr lang="en-GB" altLang="en-US" smtClean="0"/>
              <a:pPr>
                <a:defRPr/>
              </a:pPr>
              <a:t>48</a:t>
            </a:fld>
            <a:endParaRPr lang="en-GB" altLang="en-US"/>
          </a:p>
        </p:txBody>
      </p:sp>
      <p:sp>
        <p:nvSpPr>
          <p:cNvPr id="5"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a:lstStyle>
          <a:p>
            <a:pPr eaLnBrk="1" hangingPunct="1"/>
            <a:r>
              <a:rPr lang="en-GB" altLang="en-US" sz="2000" kern="0" dirty="0" smtClean="0"/>
              <a:t>Electronic Circuits and Systems			   	EEE211</a:t>
            </a:r>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809" y="1692852"/>
            <a:ext cx="7036865" cy="3959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00594" y="1084757"/>
            <a:ext cx="2723694" cy="338554"/>
          </a:xfrm>
          <a:prstGeom prst="rect">
            <a:avLst/>
          </a:prstGeom>
          <a:noFill/>
        </p:spPr>
        <p:txBody>
          <a:bodyPr wrap="none" rtlCol="0">
            <a:spAutoFit/>
          </a:bodyPr>
          <a:lstStyle/>
          <a:p>
            <a:r>
              <a:rPr lang="en-US" dirty="0" smtClean="0"/>
              <a:t>Frequency Domain Analysis</a:t>
            </a:r>
            <a:endParaRPr lang="en-US" dirty="0"/>
          </a:p>
        </p:txBody>
      </p:sp>
    </p:spTree>
    <p:extLst>
      <p:ext uri="{BB962C8B-B14F-4D97-AF65-F5344CB8AC3E}">
        <p14:creationId xmlns:p14="http://schemas.microsoft.com/office/powerpoint/2010/main" val="41837771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8B59E2-26E7-4439-A8DB-6455F83168F8}" type="slidenum">
              <a:rPr lang="en-GB" altLang="en-US" smtClean="0"/>
              <a:pPr>
                <a:defRPr/>
              </a:pPr>
              <a:t>49</a:t>
            </a:fld>
            <a:endParaRPr lang="en-GB" altLang="en-US"/>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69" y="822832"/>
            <a:ext cx="6548845" cy="3790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p:cNvSpPr txBox="1">
            <a:spLocks noGrp="1" noChangeArrowheads="1"/>
          </p:cNvSpPr>
          <p:nvPr>
            <p:ph type="title"/>
          </p:nvPr>
        </p:nvSpPr>
        <p:spPr bwMode="auto">
          <a:xfrm>
            <a:off x="457200" y="277813"/>
            <a:ext cx="82296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a:lstStyle>
          <a:p>
            <a:pPr eaLnBrk="1" hangingPunct="1"/>
            <a:r>
              <a:rPr lang="en-GB" altLang="en-US" sz="2000" kern="0" dirty="0" smtClean="0"/>
              <a:t>Electronic Circuits and Systems			   	EEE211</a:t>
            </a:r>
          </a:p>
        </p:txBody>
      </p:sp>
      <p:sp>
        <p:nvSpPr>
          <p:cNvPr id="5" name="Rectangle 4"/>
          <p:cNvSpPr/>
          <p:nvPr/>
        </p:nvSpPr>
        <p:spPr>
          <a:xfrm>
            <a:off x="587828" y="4748507"/>
            <a:ext cx="8103325" cy="1323439"/>
          </a:xfrm>
          <a:prstGeom prst="rect">
            <a:avLst/>
          </a:prstGeom>
        </p:spPr>
        <p:txBody>
          <a:bodyPr wrap="square">
            <a:spAutoFit/>
          </a:bodyPr>
          <a:lstStyle/>
          <a:p>
            <a:r>
              <a:rPr lang="en-US" b="1" dirty="0" smtClean="0">
                <a:solidFill>
                  <a:srgbClr val="7030A0"/>
                </a:solidFill>
              </a:rPr>
              <a:t>Low Frequency Range</a:t>
            </a:r>
            <a:r>
              <a:rPr lang="en-US" dirty="0" smtClean="0"/>
              <a:t>: </a:t>
            </a:r>
          </a:p>
          <a:p>
            <a:endParaRPr lang="en-US" dirty="0" smtClean="0"/>
          </a:p>
          <a:p>
            <a:r>
              <a:rPr lang="en-US" dirty="0" smtClean="0"/>
              <a:t>Coupling </a:t>
            </a:r>
            <a:r>
              <a:rPr lang="en-US" dirty="0"/>
              <a:t>and bypass capacitors must be included in the equivalent circuit and in the</a:t>
            </a:r>
          </a:p>
          <a:p>
            <a:r>
              <a:rPr lang="en-US" dirty="0"/>
              <a:t>amplification factor equations. The stray and transistor capacitances are treated as</a:t>
            </a:r>
          </a:p>
          <a:p>
            <a:r>
              <a:rPr lang="en-US" dirty="0"/>
              <a:t>open circuits.</a:t>
            </a:r>
          </a:p>
        </p:txBody>
      </p:sp>
    </p:spTree>
    <p:extLst>
      <p:ext uri="{BB962C8B-B14F-4D97-AF65-F5344CB8AC3E}">
        <p14:creationId xmlns:p14="http://schemas.microsoft.com/office/powerpoint/2010/main" val="76221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1F536DBF-768A-4AF0-B1CA-68BFBE2350E9}" type="slidenum">
              <a:rPr lang="en-GB" altLang="en-US" sz="1200" smtClean="0">
                <a:latin typeface="Garamond" pitchFamily="18" charset="0"/>
              </a:rPr>
              <a:pPr eaLnBrk="1" hangingPunct="1">
                <a:spcBef>
                  <a:spcPct val="0"/>
                </a:spcBef>
                <a:buClrTx/>
                <a:buSzTx/>
                <a:buFontTx/>
                <a:buNone/>
              </a:pPr>
              <a:t>5</a:t>
            </a:fld>
            <a:endParaRPr lang="en-GB" altLang="en-US" sz="1200" smtClean="0">
              <a:latin typeface="Garamond" pitchFamily="18" charset="0"/>
            </a:endParaRPr>
          </a:p>
        </p:txBody>
      </p:sp>
      <p:sp>
        <p:nvSpPr>
          <p:cNvPr id="5123"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EE211</a:t>
            </a:r>
          </a:p>
        </p:txBody>
      </p:sp>
      <p:sp>
        <p:nvSpPr>
          <p:cNvPr id="5124"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125"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nvGrpSpPr>
          <p:cNvPr id="5126" name="Group 182"/>
          <p:cNvGrpSpPr>
            <a:grpSpLocks/>
          </p:cNvGrpSpPr>
          <p:nvPr/>
        </p:nvGrpSpPr>
        <p:grpSpPr bwMode="auto">
          <a:xfrm>
            <a:off x="1190625" y="2225675"/>
            <a:ext cx="6438900" cy="3844925"/>
            <a:chOff x="759" y="906"/>
            <a:chExt cx="2496" cy="1516"/>
          </a:xfrm>
        </p:grpSpPr>
        <p:sp>
          <p:nvSpPr>
            <p:cNvPr id="5130" name="Line 6"/>
            <p:cNvSpPr>
              <a:spLocks noChangeShapeType="1"/>
            </p:cNvSpPr>
            <p:nvPr/>
          </p:nvSpPr>
          <p:spPr bwMode="auto">
            <a:xfrm flipH="1">
              <a:off x="1836" y="1177"/>
              <a:ext cx="26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1" name="Oval 7"/>
            <p:cNvSpPr>
              <a:spLocks noChangeArrowheads="1"/>
            </p:cNvSpPr>
            <p:nvPr/>
          </p:nvSpPr>
          <p:spPr bwMode="auto">
            <a:xfrm>
              <a:off x="1923" y="1106"/>
              <a:ext cx="58" cy="5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132" name="Text Box 8"/>
            <p:cNvSpPr txBox="1">
              <a:spLocks noChangeArrowheads="1"/>
            </p:cNvSpPr>
            <p:nvPr/>
          </p:nvSpPr>
          <p:spPr bwMode="auto">
            <a:xfrm>
              <a:off x="1892" y="1057"/>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sp>
          <p:nvSpPr>
            <p:cNvPr id="5133" name="Text Box 9"/>
            <p:cNvSpPr txBox="1">
              <a:spLocks noChangeArrowheads="1"/>
            </p:cNvSpPr>
            <p:nvPr/>
          </p:nvSpPr>
          <p:spPr bwMode="auto">
            <a:xfrm>
              <a:off x="2703" y="2210"/>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5134" name="Oval 10"/>
            <p:cNvSpPr>
              <a:spLocks noChangeArrowheads="1"/>
            </p:cNvSpPr>
            <p:nvPr/>
          </p:nvSpPr>
          <p:spPr bwMode="auto">
            <a:xfrm>
              <a:off x="2741" y="2248"/>
              <a:ext cx="58" cy="57"/>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135" name="Oval 11"/>
            <p:cNvSpPr>
              <a:spLocks noChangeArrowheads="1"/>
            </p:cNvSpPr>
            <p:nvPr/>
          </p:nvSpPr>
          <p:spPr bwMode="auto">
            <a:xfrm>
              <a:off x="2550" y="1793"/>
              <a:ext cx="57" cy="5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136" name="Text Box 12"/>
            <p:cNvSpPr txBox="1">
              <a:spLocks noChangeArrowheads="1"/>
            </p:cNvSpPr>
            <p:nvPr/>
          </p:nvSpPr>
          <p:spPr bwMode="auto">
            <a:xfrm>
              <a:off x="2521" y="1744"/>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sp>
          <p:nvSpPr>
            <p:cNvPr id="5137" name="Oval 13"/>
            <p:cNvSpPr>
              <a:spLocks noChangeArrowheads="1"/>
            </p:cNvSpPr>
            <p:nvPr/>
          </p:nvSpPr>
          <p:spPr bwMode="auto">
            <a:xfrm>
              <a:off x="2641" y="1801"/>
              <a:ext cx="58" cy="5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138" name="Text Box 14"/>
            <p:cNvSpPr txBox="1">
              <a:spLocks noChangeArrowheads="1"/>
            </p:cNvSpPr>
            <p:nvPr/>
          </p:nvSpPr>
          <p:spPr bwMode="auto">
            <a:xfrm>
              <a:off x="2615" y="1752"/>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sp>
          <p:nvSpPr>
            <p:cNvPr id="5139" name="Oval 15"/>
            <p:cNvSpPr>
              <a:spLocks noChangeArrowheads="1"/>
            </p:cNvSpPr>
            <p:nvPr/>
          </p:nvSpPr>
          <p:spPr bwMode="auto">
            <a:xfrm>
              <a:off x="2741" y="1788"/>
              <a:ext cx="58" cy="5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140" name="Text Box 16"/>
            <p:cNvSpPr txBox="1">
              <a:spLocks noChangeArrowheads="1"/>
            </p:cNvSpPr>
            <p:nvPr/>
          </p:nvSpPr>
          <p:spPr bwMode="auto">
            <a:xfrm>
              <a:off x="2711" y="1739"/>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sp>
          <p:nvSpPr>
            <p:cNvPr id="5141" name="Oval 17"/>
            <p:cNvSpPr>
              <a:spLocks noChangeArrowheads="1"/>
            </p:cNvSpPr>
            <p:nvPr/>
          </p:nvSpPr>
          <p:spPr bwMode="auto">
            <a:xfrm>
              <a:off x="2830" y="1802"/>
              <a:ext cx="58" cy="5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142" name="Text Box 18"/>
            <p:cNvSpPr txBox="1">
              <a:spLocks noChangeArrowheads="1"/>
            </p:cNvSpPr>
            <p:nvPr/>
          </p:nvSpPr>
          <p:spPr bwMode="auto">
            <a:xfrm>
              <a:off x="2803" y="1753"/>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sp>
          <p:nvSpPr>
            <p:cNvPr id="5143" name="Oval 19"/>
            <p:cNvSpPr>
              <a:spLocks noChangeArrowheads="1"/>
            </p:cNvSpPr>
            <p:nvPr/>
          </p:nvSpPr>
          <p:spPr bwMode="auto">
            <a:xfrm>
              <a:off x="2793" y="1722"/>
              <a:ext cx="58" cy="5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144" name="Text Box 20"/>
            <p:cNvSpPr txBox="1">
              <a:spLocks noChangeArrowheads="1"/>
            </p:cNvSpPr>
            <p:nvPr/>
          </p:nvSpPr>
          <p:spPr bwMode="auto">
            <a:xfrm>
              <a:off x="2763" y="1673"/>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sp>
          <p:nvSpPr>
            <p:cNvPr id="5145" name="Oval 21"/>
            <p:cNvSpPr>
              <a:spLocks noChangeArrowheads="1"/>
            </p:cNvSpPr>
            <p:nvPr/>
          </p:nvSpPr>
          <p:spPr bwMode="auto">
            <a:xfrm>
              <a:off x="2678" y="1728"/>
              <a:ext cx="58" cy="5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146" name="Text Box 22"/>
            <p:cNvSpPr txBox="1">
              <a:spLocks noChangeArrowheads="1"/>
            </p:cNvSpPr>
            <p:nvPr/>
          </p:nvSpPr>
          <p:spPr bwMode="auto">
            <a:xfrm>
              <a:off x="2649" y="1679"/>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nvGrpSpPr>
            <p:cNvPr id="5147" name="Group 23"/>
            <p:cNvGrpSpPr>
              <a:grpSpLocks/>
            </p:cNvGrpSpPr>
            <p:nvPr/>
          </p:nvGrpSpPr>
          <p:grpSpPr bwMode="auto">
            <a:xfrm>
              <a:off x="1451" y="1110"/>
              <a:ext cx="116" cy="231"/>
              <a:chOff x="2312" y="1741"/>
              <a:chExt cx="194" cy="387"/>
            </a:xfrm>
          </p:grpSpPr>
          <p:sp>
            <p:nvSpPr>
              <p:cNvPr id="5296" name="Oval 24"/>
              <p:cNvSpPr>
                <a:spLocks noChangeArrowheads="1"/>
              </p:cNvSpPr>
              <p:nvPr/>
            </p:nvSpPr>
            <p:spPr bwMode="auto">
              <a:xfrm>
                <a:off x="2355" y="1823"/>
                <a:ext cx="97" cy="9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297" name="Text Box 25"/>
              <p:cNvSpPr txBox="1">
                <a:spLocks noChangeArrowheads="1"/>
              </p:cNvSpPr>
              <p:nvPr/>
            </p:nvSpPr>
            <p:spPr bwMode="auto">
              <a:xfrm>
                <a:off x="2312" y="1741"/>
                <a:ext cx="194"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grpSp>
          <p:nvGrpSpPr>
            <p:cNvPr id="5148" name="Group 26"/>
            <p:cNvGrpSpPr>
              <a:grpSpLocks/>
            </p:cNvGrpSpPr>
            <p:nvPr/>
          </p:nvGrpSpPr>
          <p:grpSpPr bwMode="auto">
            <a:xfrm>
              <a:off x="1330" y="1115"/>
              <a:ext cx="115" cy="232"/>
              <a:chOff x="4374" y="2226"/>
              <a:chExt cx="193" cy="387"/>
            </a:xfrm>
          </p:grpSpPr>
          <p:sp>
            <p:nvSpPr>
              <p:cNvPr id="5294" name="Oval 27"/>
              <p:cNvSpPr>
                <a:spLocks noChangeArrowheads="1"/>
              </p:cNvSpPr>
              <p:nvPr/>
            </p:nvSpPr>
            <p:spPr bwMode="auto">
              <a:xfrm>
                <a:off x="4418" y="2308"/>
                <a:ext cx="97" cy="9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295" name="Text Box 28"/>
              <p:cNvSpPr txBox="1">
                <a:spLocks noChangeArrowheads="1"/>
              </p:cNvSpPr>
              <p:nvPr/>
            </p:nvSpPr>
            <p:spPr bwMode="auto">
              <a:xfrm>
                <a:off x="4374" y="2226"/>
                <a:ext cx="19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sp>
          <p:nvSpPr>
            <p:cNvPr id="5149" name="Oval 29"/>
            <p:cNvSpPr>
              <a:spLocks noChangeArrowheads="1"/>
            </p:cNvSpPr>
            <p:nvPr/>
          </p:nvSpPr>
          <p:spPr bwMode="auto">
            <a:xfrm>
              <a:off x="2423" y="1731"/>
              <a:ext cx="58" cy="5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150" name="Text Box 30"/>
            <p:cNvSpPr txBox="1">
              <a:spLocks noChangeArrowheads="1"/>
            </p:cNvSpPr>
            <p:nvPr/>
          </p:nvSpPr>
          <p:spPr bwMode="auto">
            <a:xfrm>
              <a:off x="2393" y="1682"/>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sp>
          <p:nvSpPr>
            <p:cNvPr id="5151" name="Text Box 31"/>
            <p:cNvSpPr txBox="1">
              <a:spLocks noChangeArrowheads="1"/>
            </p:cNvSpPr>
            <p:nvPr/>
          </p:nvSpPr>
          <p:spPr bwMode="auto">
            <a:xfrm>
              <a:off x="1743" y="1517"/>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5152" name="Oval 32"/>
            <p:cNvSpPr>
              <a:spLocks noChangeArrowheads="1"/>
            </p:cNvSpPr>
            <p:nvPr/>
          </p:nvSpPr>
          <p:spPr bwMode="auto">
            <a:xfrm>
              <a:off x="1781" y="1548"/>
              <a:ext cx="58" cy="57"/>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153" name="Text Box 33"/>
            <p:cNvSpPr txBox="1">
              <a:spLocks noChangeArrowheads="1"/>
            </p:cNvSpPr>
            <p:nvPr/>
          </p:nvSpPr>
          <p:spPr bwMode="auto">
            <a:xfrm>
              <a:off x="2049" y="1517"/>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5154" name="Oval 34"/>
            <p:cNvSpPr>
              <a:spLocks noChangeArrowheads="1"/>
            </p:cNvSpPr>
            <p:nvPr/>
          </p:nvSpPr>
          <p:spPr bwMode="auto">
            <a:xfrm>
              <a:off x="2088" y="1548"/>
              <a:ext cx="57" cy="57"/>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155" name="Text Box 35"/>
            <p:cNvSpPr txBox="1">
              <a:spLocks noChangeArrowheads="1"/>
            </p:cNvSpPr>
            <p:nvPr/>
          </p:nvSpPr>
          <p:spPr bwMode="auto">
            <a:xfrm>
              <a:off x="2080" y="1583"/>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5156" name="Oval 36"/>
            <p:cNvSpPr>
              <a:spLocks noChangeArrowheads="1"/>
            </p:cNvSpPr>
            <p:nvPr/>
          </p:nvSpPr>
          <p:spPr bwMode="auto">
            <a:xfrm>
              <a:off x="2118" y="1617"/>
              <a:ext cx="58" cy="57"/>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157" name="Line 37"/>
            <p:cNvSpPr>
              <a:spLocks noChangeShapeType="1"/>
            </p:cNvSpPr>
            <p:nvPr/>
          </p:nvSpPr>
          <p:spPr bwMode="auto">
            <a:xfrm flipH="1">
              <a:off x="2395" y="1886"/>
              <a:ext cx="546"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8" name="Line 38"/>
            <p:cNvSpPr>
              <a:spLocks noChangeShapeType="1"/>
            </p:cNvSpPr>
            <p:nvPr/>
          </p:nvSpPr>
          <p:spPr bwMode="auto">
            <a:xfrm flipH="1">
              <a:off x="2411" y="2233"/>
              <a:ext cx="559"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159" name="Group 39"/>
            <p:cNvGrpSpPr>
              <a:grpSpLocks/>
            </p:cNvGrpSpPr>
            <p:nvPr/>
          </p:nvGrpSpPr>
          <p:grpSpPr bwMode="auto">
            <a:xfrm>
              <a:off x="1194" y="1118"/>
              <a:ext cx="116" cy="231"/>
              <a:chOff x="3016" y="1461"/>
              <a:chExt cx="195" cy="387"/>
            </a:xfrm>
          </p:grpSpPr>
          <p:sp>
            <p:nvSpPr>
              <p:cNvPr id="5292" name="Oval 40"/>
              <p:cNvSpPr>
                <a:spLocks noChangeArrowheads="1"/>
              </p:cNvSpPr>
              <p:nvPr/>
            </p:nvSpPr>
            <p:spPr bwMode="auto">
              <a:xfrm>
                <a:off x="3065" y="154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293" name="Text Box 41"/>
              <p:cNvSpPr txBox="1">
                <a:spLocks noChangeArrowheads="1"/>
              </p:cNvSpPr>
              <p:nvPr/>
            </p:nvSpPr>
            <p:spPr bwMode="auto">
              <a:xfrm>
                <a:off x="3016" y="1461"/>
                <a:ext cx="195"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sp>
          <p:nvSpPr>
            <p:cNvPr id="5160" name="Oval 42"/>
            <p:cNvSpPr>
              <a:spLocks noChangeArrowheads="1"/>
            </p:cNvSpPr>
            <p:nvPr/>
          </p:nvSpPr>
          <p:spPr bwMode="auto">
            <a:xfrm>
              <a:off x="2448" y="1811"/>
              <a:ext cx="57" cy="5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161" name="Text Box 43"/>
            <p:cNvSpPr txBox="1">
              <a:spLocks noChangeArrowheads="1"/>
            </p:cNvSpPr>
            <p:nvPr/>
          </p:nvSpPr>
          <p:spPr bwMode="auto">
            <a:xfrm>
              <a:off x="2418" y="1762"/>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sp>
          <p:nvSpPr>
            <p:cNvPr id="5162" name="Oval 44"/>
            <p:cNvSpPr>
              <a:spLocks noChangeArrowheads="1"/>
            </p:cNvSpPr>
            <p:nvPr/>
          </p:nvSpPr>
          <p:spPr bwMode="auto">
            <a:xfrm>
              <a:off x="2356" y="1802"/>
              <a:ext cx="58" cy="5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163" name="Text Box 45"/>
            <p:cNvSpPr txBox="1">
              <a:spLocks noChangeArrowheads="1"/>
            </p:cNvSpPr>
            <p:nvPr/>
          </p:nvSpPr>
          <p:spPr bwMode="auto">
            <a:xfrm>
              <a:off x="2326" y="1753"/>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nvGrpSpPr>
            <p:cNvPr id="5164" name="Group 46"/>
            <p:cNvGrpSpPr>
              <a:grpSpLocks/>
            </p:cNvGrpSpPr>
            <p:nvPr/>
          </p:nvGrpSpPr>
          <p:grpSpPr bwMode="auto">
            <a:xfrm>
              <a:off x="1565" y="1112"/>
              <a:ext cx="116" cy="232"/>
              <a:chOff x="4153" y="1818"/>
              <a:chExt cx="194" cy="387"/>
            </a:xfrm>
          </p:grpSpPr>
          <p:sp>
            <p:nvSpPr>
              <p:cNvPr id="5290" name="Oval 47"/>
              <p:cNvSpPr>
                <a:spLocks noChangeArrowheads="1"/>
              </p:cNvSpPr>
              <p:nvPr/>
            </p:nvSpPr>
            <p:spPr bwMode="auto">
              <a:xfrm>
                <a:off x="4208" y="1908"/>
                <a:ext cx="97" cy="9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291" name="Text Box 48"/>
              <p:cNvSpPr txBox="1">
                <a:spLocks noChangeArrowheads="1"/>
              </p:cNvSpPr>
              <p:nvPr/>
            </p:nvSpPr>
            <p:spPr bwMode="auto">
              <a:xfrm>
                <a:off x="4153" y="1818"/>
                <a:ext cx="194"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grpSp>
          <p:nvGrpSpPr>
            <p:cNvPr id="5165" name="Group 49"/>
            <p:cNvGrpSpPr>
              <a:grpSpLocks/>
            </p:cNvGrpSpPr>
            <p:nvPr/>
          </p:nvGrpSpPr>
          <p:grpSpPr bwMode="auto">
            <a:xfrm>
              <a:off x="1701" y="1591"/>
              <a:ext cx="116" cy="211"/>
              <a:chOff x="2912" y="2662"/>
              <a:chExt cx="193" cy="354"/>
            </a:xfrm>
          </p:grpSpPr>
          <p:sp>
            <p:nvSpPr>
              <p:cNvPr id="5288" name="Text Box 50"/>
              <p:cNvSpPr txBox="1">
                <a:spLocks noChangeArrowheads="1"/>
              </p:cNvSpPr>
              <p:nvPr/>
            </p:nvSpPr>
            <p:spPr bwMode="auto">
              <a:xfrm>
                <a:off x="2912" y="2662"/>
                <a:ext cx="19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5289" name="Oval 51"/>
              <p:cNvSpPr>
                <a:spLocks noChangeArrowheads="1"/>
              </p:cNvSpPr>
              <p:nvPr/>
            </p:nvSpPr>
            <p:spPr bwMode="auto">
              <a:xfrm>
                <a:off x="2976" y="2726"/>
                <a:ext cx="98"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sp>
          <p:nvSpPr>
            <p:cNvPr id="5166" name="Line 52"/>
            <p:cNvSpPr>
              <a:spLocks noChangeShapeType="1"/>
            </p:cNvSpPr>
            <p:nvPr/>
          </p:nvSpPr>
          <p:spPr bwMode="auto">
            <a:xfrm flipH="1">
              <a:off x="2335" y="2277"/>
              <a:ext cx="347"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67" name="Line 53"/>
            <p:cNvSpPr>
              <a:spLocks noChangeShapeType="1"/>
            </p:cNvSpPr>
            <p:nvPr/>
          </p:nvSpPr>
          <p:spPr bwMode="auto">
            <a:xfrm flipH="1">
              <a:off x="2408" y="1884"/>
              <a:ext cx="559"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168" name="Group 54"/>
            <p:cNvGrpSpPr>
              <a:grpSpLocks/>
            </p:cNvGrpSpPr>
            <p:nvPr/>
          </p:nvGrpSpPr>
          <p:grpSpPr bwMode="auto">
            <a:xfrm>
              <a:off x="2285" y="1890"/>
              <a:ext cx="623" cy="240"/>
              <a:chOff x="1752" y="2022"/>
              <a:chExt cx="1154" cy="444"/>
            </a:xfrm>
          </p:grpSpPr>
          <p:grpSp>
            <p:nvGrpSpPr>
              <p:cNvPr id="5274" name="Group 55"/>
              <p:cNvGrpSpPr>
                <a:grpSpLocks/>
              </p:cNvGrpSpPr>
              <p:nvPr/>
            </p:nvGrpSpPr>
            <p:grpSpPr bwMode="auto">
              <a:xfrm>
                <a:off x="1941" y="2022"/>
                <a:ext cx="216" cy="427"/>
                <a:chOff x="3845" y="2419"/>
                <a:chExt cx="238" cy="472"/>
              </a:xfrm>
            </p:grpSpPr>
            <p:sp>
              <p:nvSpPr>
                <p:cNvPr id="5286" name="Line 56"/>
                <p:cNvSpPr>
                  <a:spLocks noChangeShapeType="1"/>
                </p:cNvSpPr>
                <p:nvPr/>
              </p:nvSpPr>
              <p:spPr bwMode="auto">
                <a:xfrm flipH="1">
                  <a:off x="3895" y="248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87" name="Text Box 57"/>
                <p:cNvSpPr txBox="1">
                  <a:spLocks noChangeArrowheads="1"/>
                </p:cNvSpPr>
                <p:nvPr/>
              </p:nvSpPr>
              <p:spPr bwMode="auto">
                <a:xfrm>
                  <a:off x="3845" y="2419"/>
                  <a:ext cx="23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solidFill>
                        <a:srgbClr val="B2B2B2"/>
                      </a:solidFill>
                    </a:rPr>
                    <a:t>+</a:t>
                  </a:r>
                </a:p>
              </p:txBody>
            </p:sp>
          </p:grpSp>
          <p:sp>
            <p:nvSpPr>
              <p:cNvPr id="5275" name="Line 58"/>
              <p:cNvSpPr>
                <a:spLocks noChangeShapeType="1"/>
              </p:cNvSpPr>
              <p:nvPr/>
            </p:nvSpPr>
            <p:spPr bwMode="auto">
              <a:xfrm flipH="1">
                <a:off x="2169" y="2081"/>
                <a:ext cx="131"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76" name="Text Box 59"/>
              <p:cNvSpPr txBox="1">
                <a:spLocks noChangeArrowheads="1"/>
              </p:cNvSpPr>
              <p:nvPr/>
            </p:nvSpPr>
            <p:spPr bwMode="auto">
              <a:xfrm>
                <a:off x="2134" y="2031"/>
                <a:ext cx="214"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solidFill>
                      <a:srgbClr val="B2B2B2"/>
                    </a:solidFill>
                  </a:rPr>
                  <a:t>+</a:t>
                </a:r>
              </a:p>
            </p:txBody>
          </p:sp>
          <p:sp>
            <p:nvSpPr>
              <p:cNvPr id="5277" name="Line 60"/>
              <p:cNvSpPr>
                <a:spLocks noChangeShapeType="1"/>
              </p:cNvSpPr>
              <p:nvPr/>
            </p:nvSpPr>
            <p:spPr bwMode="auto">
              <a:xfrm flipH="1">
                <a:off x="2367" y="2079"/>
                <a:ext cx="131"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78" name="Text Box 61"/>
              <p:cNvSpPr txBox="1">
                <a:spLocks noChangeArrowheads="1"/>
              </p:cNvSpPr>
              <p:nvPr/>
            </p:nvSpPr>
            <p:spPr bwMode="auto">
              <a:xfrm>
                <a:off x="2332" y="2035"/>
                <a:ext cx="21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solidFill>
                      <a:srgbClr val="B2B2B2"/>
                    </a:solidFill>
                  </a:rPr>
                  <a:t>+</a:t>
                </a:r>
              </a:p>
            </p:txBody>
          </p:sp>
          <p:sp>
            <p:nvSpPr>
              <p:cNvPr id="5279" name="Line 62"/>
              <p:cNvSpPr>
                <a:spLocks noChangeShapeType="1"/>
              </p:cNvSpPr>
              <p:nvPr/>
            </p:nvSpPr>
            <p:spPr bwMode="auto">
              <a:xfrm flipH="1">
                <a:off x="2550" y="2083"/>
                <a:ext cx="130"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80" name="Text Box 63"/>
              <p:cNvSpPr txBox="1">
                <a:spLocks noChangeArrowheads="1"/>
              </p:cNvSpPr>
              <p:nvPr/>
            </p:nvSpPr>
            <p:spPr bwMode="auto">
              <a:xfrm>
                <a:off x="2504" y="2033"/>
                <a:ext cx="21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solidFill>
                      <a:srgbClr val="B2B2B2"/>
                    </a:solidFill>
                  </a:rPr>
                  <a:t>+</a:t>
                </a:r>
              </a:p>
            </p:txBody>
          </p:sp>
          <p:sp>
            <p:nvSpPr>
              <p:cNvPr id="5281" name="Line 64"/>
              <p:cNvSpPr>
                <a:spLocks noChangeShapeType="1"/>
              </p:cNvSpPr>
              <p:nvPr/>
            </p:nvSpPr>
            <p:spPr bwMode="auto">
              <a:xfrm flipH="1">
                <a:off x="2737" y="2081"/>
                <a:ext cx="131"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82" name="Text Box 65"/>
              <p:cNvSpPr txBox="1">
                <a:spLocks noChangeArrowheads="1"/>
              </p:cNvSpPr>
              <p:nvPr/>
            </p:nvSpPr>
            <p:spPr bwMode="auto">
              <a:xfrm>
                <a:off x="2691" y="2039"/>
                <a:ext cx="21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solidFill>
                      <a:srgbClr val="B2B2B2"/>
                    </a:solidFill>
                  </a:rPr>
                  <a:t>+</a:t>
                </a:r>
              </a:p>
            </p:txBody>
          </p:sp>
          <p:grpSp>
            <p:nvGrpSpPr>
              <p:cNvPr id="5283" name="Group 66"/>
              <p:cNvGrpSpPr>
                <a:grpSpLocks/>
              </p:cNvGrpSpPr>
              <p:nvPr/>
            </p:nvGrpSpPr>
            <p:grpSpPr bwMode="auto">
              <a:xfrm>
                <a:off x="1752" y="2024"/>
                <a:ext cx="215" cy="425"/>
                <a:chOff x="3843" y="2419"/>
                <a:chExt cx="240" cy="472"/>
              </a:xfrm>
            </p:grpSpPr>
            <p:sp>
              <p:nvSpPr>
                <p:cNvPr id="5284" name="Line 67"/>
                <p:cNvSpPr>
                  <a:spLocks noChangeShapeType="1"/>
                </p:cNvSpPr>
                <p:nvPr/>
              </p:nvSpPr>
              <p:spPr bwMode="auto">
                <a:xfrm flipH="1">
                  <a:off x="3895" y="248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85" name="Text Box 68"/>
                <p:cNvSpPr txBox="1">
                  <a:spLocks noChangeArrowheads="1"/>
                </p:cNvSpPr>
                <p:nvPr/>
              </p:nvSpPr>
              <p:spPr bwMode="auto">
                <a:xfrm>
                  <a:off x="3843" y="2419"/>
                  <a:ext cx="240"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solidFill>
                        <a:srgbClr val="B2B2B2"/>
                      </a:solidFill>
                    </a:rPr>
                    <a:t>+</a:t>
                  </a:r>
                </a:p>
              </p:txBody>
            </p:sp>
          </p:grpSp>
        </p:grpSp>
        <p:sp>
          <p:nvSpPr>
            <p:cNvPr id="5169" name="Line 69"/>
            <p:cNvSpPr>
              <a:spLocks noChangeShapeType="1"/>
            </p:cNvSpPr>
            <p:nvPr/>
          </p:nvSpPr>
          <p:spPr bwMode="auto">
            <a:xfrm flipH="1">
              <a:off x="1841" y="1525"/>
              <a:ext cx="259"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170" name="Group 70"/>
            <p:cNvGrpSpPr>
              <a:grpSpLocks/>
            </p:cNvGrpSpPr>
            <p:nvPr/>
          </p:nvGrpSpPr>
          <p:grpSpPr bwMode="auto">
            <a:xfrm>
              <a:off x="1650" y="1381"/>
              <a:ext cx="115" cy="231"/>
              <a:chOff x="2375" y="2601"/>
              <a:chExt cx="224" cy="372"/>
            </a:xfrm>
          </p:grpSpPr>
          <p:sp>
            <p:nvSpPr>
              <p:cNvPr id="5272" name="Line 71"/>
              <p:cNvSpPr>
                <a:spLocks noChangeShapeType="1"/>
              </p:cNvSpPr>
              <p:nvPr/>
            </p:nvSpPr>
            <p:spPr bwMode="auto">
              <a:xfrm flipH="1">
                <a:off x="2407" y="277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73" name="Text Box 72"/>
              <p:cNvSpPr txBox="1">
                <a:spLocks noChangeArrowheads="1"/>
              </p:cNvSpPr>
              <p:nvPr/>
            </p:nvSpPr>
            <p:spPr bwMode="auto">
              <a:xfrm>
                <a:off x="2375" y="2601"/>
                <a:ext cx="22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solidFill>
                      <a:srgbClr val="B2B2B2"/>
                    </a:solidFill>
                  </a:rPr>
                  <a:t>-</a:t>
                </a:r>
              </a:p>
            </p:txBody>
          </p:sp>
        </p:grpSp>
        <p:grpSp>
          <p:nvGrpSpPr>
            <p:cNvPr id="5171" name="Group 73"/>
            <p:cNvGrpSpPr>
              <a:grpSpLocks/>
            </p:cNvGrpSpPr>
            <p:nvPr/>
          </p:nvGrpSpPr>
          <p:grpSpPr bwMode="auto">
            <a:xfrm>
              <a:off x="1753" y="1380"/>
              <a:ext cx="118" cy="231"/>
              <a:chOff x="2374" y="2601"/>
              <a:chExt cx="228" cy="372"/>
            </a:xfrm>
          </p:grpSpPr>
          <p:sp>
            <p:nvSpPr>
              <p:cNvPr id="5270" name="Line 74"/>
              <p:cNvSpPr>
                <a:spLocks noChangeShapeType="1"/>
              </p:cNvSpPr>
              <p:nvPr/>
            </p:nvSpPr>
            <p:spPr bwMode="auto">
              <a:xfrm flipH="1">
                <a:off x="2407" y="277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71" name="Text Box 75"/>
              <p:cNvSpPr txBox="1">
                <a:spLocks noChangeArrowheads="1"/>
              </p:cNvSpPr>
              <p:nvPr/>
            </p:nvSpPr>
            <p:spPr bwMode="auto">
              <a:xfrm>
                <a:off x="2374" y="2601"/>
                <a:ext cx="22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solidFill>
                      <a:srgbClr val="B2B2B2"/>
                    </a:solidFill>
                  </a:rPr>
                  <a:t>-</a:t>
                </a:r>
              </a:p>
            </p:txBody>
          </p:sp>
        </p:grpSp>
        <p:grpSp>
          <p:nvGrpSpPr>
            <p:cNvPr id="5172" name="Group 76"/>
            <p:cNvGrpSpPr>
              <a:grpSpLocks/>
            </p:cNvGrpSpPr>
            <p:nvPr/>
          </p:nvGrpSpPr>
          <p:grpSpPr bwMode="auto">
            <a:xfrm>
              <a:off x="1868" y="1378"/>
              <a:ext cx="115" cy="230"/>
              <a:chOff x="2375" y="2601"/>
              <a:chExt cx="224" cy="369"/>
            </a:xfrm>
          </p:grpSpPr>
          <p:sp>
            <p:nvSpPr>
              <p:cNvPr id="5268" name="Line 77"/>
              <p:cNvSpPr>
                <a:spLocks noChangeShapeType="1"/>
              </p:cNvSpPr>
              <p:nvPr/>
            </p:nvSpPr>
            <p:spPr bwMode="auto">
              <a:xfrm flipH="1">
                <a:off x="2407" y="277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69" name="Text Box 78"/>
              <p:cNvSpPr txBox="1">
                <a:spLocks noChangeArrowheads="1"/>
              </p:cNvSpPr>
              <p:nvPr/>
            </p:nvSpPr>
            <p:spPr bwMode="auto">
              <a:xfrm>
                <a:off x="2375" y="2601"/>
                <a:ext cx="22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solidFill>
                      <a:srgbClr val="B2B2B2"/>
                    </a:solidFill>
                  </a:rPr>
                  <a:t>-</a:t>
                </a:r>
              </a:p>
            </p:txBody>
          </p:sp>
        </p:grpSp>
        <p:grpSp>
          <p:nvGrpSpPr>
            <p:cNvPr id="5173" name="Group 79"/>
            <p:cNvGrpSpPr>
              <a:grpSpLocks/>
            </p:cNvGrpSpPr>
            <p:nvPr/>
          </p:nvGrpSpPr>
          <p:grpSpPr bwMode="auto">
            <a:xfrm>
              <a:off x="1981" y="1377"/>
              <a:ext cx="116" cy="232"/>
              <a:chOff x="2375" y="2601"/>
              <a:chExt cx="224" cy="372"/>
            </a:xfrm>
          </p:grpSpPr>
          <p:sp>
            <p:nvSpPr>
              <p:cNvPr id="5266" name="Line 80"/>
              <p:cNvSpPr>
                <a:spLocks noChangeShapeType="1"/>
              </p:cNvSpPr>
              <p:nvPr/>
            </p:nvSpPr>
            <p:spPr bwMode="auto">
              <a:xfrm flipH="1">
                <a:off x="2407" y="277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67" name="Text Box 81"/>
              <p:cNvSpPr txBox="1">
                <a:spLocks noChangeArrowheads="1"/>
              </p:cNvSpPr>
              <p:nvPr/>
            </p:nvSpPr>
            <p:spPr bwMode="auto">
              <a:xfrm>
                <a:off x="2375" y="2601"/>
                <a:ext cx="22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solidFill>
                      <a:srgbClr val="B2B2B2"/>
                    </a:solidFill>
                  </a:rPr>
                  <a:t>-</a:t>
                </a:r>
              </a:p>
            </p:txBody>
          </p:sp>
        </p:grpSp>
        <p:grpSp>
          <p:nvGrpSpPr>
            <p:cNvPr id="5174" name="Group 82"/>
            <p:cNvGrpSpPr>
              <a:grpSpLocks/>
            </p:cNvGrpSpPr>
            <p:nvPr/>
          </p:nvGrpSpPr>
          <p:grpSpPr bwMode="auto">
            <a:xfrm>
              <a:off x="2094" y="1380"/>
              <a:ext cx="116" cy="231"/>
              <a:chOff x="2375" y="2601"/>
              <a:chExt cx="224" cy="372"/>
            </a:xfrm>
          </p:grpSpPr>
          <p:sp>
            <p:nvSpPr>
              <p:cNvPr id="5264" name="Line 83"/>
              <p:cNvSpPr>
                <a:spLocks noChangeShapeType="1"/>
              </p:cNvSpPr>
              <p:nvPr/>
            </p:nvSpPr>
            <p:spPr bwMode="auto">
              <a:xfrm flipH="1">
                <a:off x="2407" y="277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65" name="Text Box 84"/>
              <p:cNvSpPr txBox="1">
                <a:spLocks noChangeArrowheads="1"/>
              </p:cNvSpPr>
              <p:nvPr/>
            </p:nvSpPr>
            <p:spPr bwMode="auto">
              <a:xfrm>
                <a:off x="2375" y="2601"/>
                <a:ext cx="22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solidFill>
                      <a:srgbClr val="B2B2B2"/>
                    </a:solidFill>
                  </a:rPr>
                  <a:t>-</a:t>
                </a:r>
              </a:p>
            </p:txBody>
          </p:sp>
        </p:grpSp>
        <p:sp>
          <p:nvSpPr>
            <p:cNvPr id="5175" name="Text Box 85"/>
            <p:cNvSpPr txBox="1">
              <a:spLocks noChangeArrowheads="1"/>
            </p:cNvSpPr>
            <p:nvPr/>
          </p:nvSpPr>
          <p:spPr bwMode="auto">
            <a:xfrm flipH="1">
              <a:off x="835" y="1175"/>
              <a:ext cx="3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200"/>
                <a:t>CB</a:t>
              </a:r>
            </a:p>
          </p:txBody>
        </p:sp>
        <p:sp>
          <p:nvSpPr>
            <p:cNvPr id="5176" name="Line 86"/>
            <p:cNvSpPr>
              <a:spLocks noChangeShapeType="1"/>
            </p:cNvSpPr>
            <p:nvPr/>
          </p:nvSpPr>
          <p:spPr bwMode="auto">
            <a:xfrm>
              <a:off x="1055" y="1616"/>
              <a:ext cx="56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7" name="Arc 87"/>
            <p:cNvSpPr>
              <a:spLocks/>
            </p:cNvSpPr>
            <p:nvPr/>
          </p:nvSpPr>
          <p:spPr bwMode="auto">
            <a:xfrm flipH="1">
              <a:off x="1780" y="1179"/>
              <a:ext cx="60" cy="35"/>
            </a:xfrm>
            <a:custGeom>
              <a:avLst/>
              <a:gdLst>
                <a:gd name="T0" fmla="*/ 0 w 20078"/>
                <a:gd name="T1" fmla="*/ 0 h 21600"/>
                <a:gd name="T2" fmla="*/ 0 w 20078"/>
                <a:gd name="T3" fmla="*/ 0 h 21600"/>
                <a:gd name="T4" fmla="*/ 0 w 20078"/>
                <a:gd name="T5" fmla="*/ 0 h 21600"/>
                <a:gd name="T6" fmla="*/ 0 60000 65536"/>
                <a:gd name="T7" fmla="*/ 0 60000 65536"/>
                <a:gd name="T8" fmla="*/ 0 60000 65536"/>
                <a:gd name="T9" fmla="*/ 0 w 20078"/>
                <a:gd name="T10" fmla="*/ 0 h 21600"/>
                <a:gd name="T11" fmla="*/ 20078 w 20078"/>
                <a:gd name="T12" fmla="*/ 21600 h 21600"/>
              </a:gdLst>
              <a:ahLst/>
              <a:cxnLst>
                <a:cxn ang="T6">
                  <a:pos x="T0" y="T1"/>
                </a:cxn>
                <a:cxn ang="T7">
                  <a:pos x="T2" y="T3"/>
                </a:cxn>
                <a:cxn ang="T8">
                  <a:pos x="T4" y="T5"/>
                </a:cxn>
              </a:cxnLst>
              <a:rect l="T9" t="T10" r="T11" b="T12"/>
              <a:pathLst>
                <a:path w="20078" h="21600" fill="none" extrusionOk="0">
                  <a:moveTo>
                    <a:pt x="-1" y="0"/>
                  </a:moveTo>
                  <a:cubicBezTo>
                    <a:pt x="8854" y="0"/>
                    <a:pt x="16812" y="5404"/>
                    <a:pt x="20077" y="13635"/>
                  </a:cubicBezTo>
                </a:path>
                <a:path w="20078" h="21600" stroke="0" extrusionOk="0">
                  <a:moveTo>
                    <a:pt x="-1" y="0"/>
                  </a:moveTo>
                  <a:cubicBezTo>
                    <a:pt x="8854" y="0"/>
                    <a:pt x="16812" y="5404"/>
                    <a:pt x="20077" y="13635"/>
                  </a:cubicBezTo>
                  <a:lnTo>
                    <a:pt x="0" y="21600"/>
                  </a:lnTo>
                  <a:lnTo>
                    <a:pt x="-1" y="0"/>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78" name="Arc 88"/>
            <p:cNvSpPr>
              <a:spLocks/>
            </p:cNvSpPr>
            <p:nvPr/>
          </p:nvSpPr>
          <p:spPr bwMode="auto">
            <a:xfrm flipH="1" flipV="1">
              <a:off x="1639" y="1177"/>
              <a:ext cx="141" cy="88"/>
            </a:xfrm>
            <a:custGeom>
              <a:avLst/>
              <a:gdLst>
                <a:gd name="T0" fmla="*/ 0 w 21769"/>
                <a:gd name="T1" fmla="*/ 0 h 21600"/>
                <a:gd name="T2" fmla="*/ 0 w 21769"/>
                <a:gd name="T3" fmla="*/ 0 h 21600"/>
                <a:gd name="T4" fmla="*/ 0 w 21769"/>
                <a:gd name="T5" fmla="*/ 0 h 21600"/>
                <a:gd name="T6" fmla="*/ 0 60000 65536"/>
                <a:gd name="T7" fmla="*/ 0 60000 65536"/>
                <a:gd name="T8" fmla="*/ 0 60000 65536"/>
                <a:gd name="T9" fmla="*/ 0 w 21769"/>
                <a:gd name="T10" fmla="*/ 0 h 21600"/>
                <a:gd name="T11" fmla="*/ 21769 w 21769"/>
                <a:gd name="T12" fmla="*/ 21600 h 21600"/>
              </a:gdLst>
              <a:ahLst/>
              <a:cxnLst>
                <a:cxn ang="T6">
                  <a:pos x="T0" y="T1"/>
                </a:cxn>
                <a:cxn ang="T7">
                  <a:pos x="T2" y="T3"/>
                </a:cxn>
                <a:cxn ang="T8">
                  <a:pos x="T4" y="T5"/>
                </a:cxn>
              </a:cxnLst>
              <a:rect l="T9" t="T10" r="T11" b="T12"/>
              <a:pathLst>
                <a:path w="21769" h="21600" fill="none" extrusionOk="0">
                  <a:moveTo>
                    <a:pt x="0" y="15797"/>
                  </a:moveTo>
                  <a:cubicBezTo>
                    <a:pt x="2604" y="6458"/>
                    <a:pt x="11111" y="-1"/>
                    <a:pt x="20806" y="0"/>
                  </a:cubicBezTo>
                  <a:cubicBezTo>
                    <a:pt x="21127" y="0"/>
                    <a:pt x="21448" y="7"/>
                    <a:pt x="21768" y="21"/>
                  </a:cubicBezTo>
                </a:path>
                <a:path w="21769" h="21600" stroke="0" extrusionOk="0">
                  <a:moveTo>
                    <a:pt x="0" y="15797"/>
                  </a:moveTo>
                  <a:cubicBezTo>
                    <a:pt x="2604" y="6458"/>
                    <a:pt x="11111" y="-1"/>
                    <a:pt x="20806" y="0"/>
                  </a:cubicBezTo>
                  <a:cubicBezTo>
                    <a:pt x="21127" y="0"/>
                    <a:pt x="21448" y="7"/>
                    <a:pt x="21768" y="21"/>
                  </a:cubicBezTo>
                  <a:lnTo>
                    <a:pt x="20806" y="21600"/>
                  </a:lnTo>
                  <a:lnTo>
                    <a:pt x="0" y="15797"/>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79" name="Line 89"/>
            <p:cNvSpPr>
              <a:spLocks noChangeShapeType="1"/>
            </p:cNvSpPr>
            <p:nvPr/>
          </p:nvSpPr>
          <p:spPr bwMode="auto">
            <a:xfrm>
              <a:off x="1562" y="1040"/>
              <a:ext cx="22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80" name="Line 90"/>
            <p:cNvSpPr>
              <a:spLocks noChangeShapeType="1"/>
            </p:cNvSpPr>
            <p:nvPr/>
          </p:nvSpPr>
          <p:spPr bwMode="auto">
            <a:xfrm flipH="1">
              <a:off x="1360" y="1742"/>
              <a:ext cx="37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81" name="Arc 91"/>
            <p:cNvSpPr>
              <a:spLocks/>
            </p:cNvSpPr>
            <p:nvPr/>
          </p:nvSpPr>
          <p:spPr bwMode="auto">
            <a:xfrm flipH="1">
              <a:off x="1772" y="1525"/>
              <a:ext cx="69" cy="38"/>
            </a:xfrm>
            <a:custGeom>
              <a:avLst/>
              <a:gdLst>
                <a:gd name="T0" fmla="*/ 0 w 20078"/>
                <a:gd name="T1" fmla="*/ 0 h 21600"/>
                <a:gd name="T2" fmla="*/ 0 w 20078"/>
                <a:gd name="T3" fmla="*/ 0 h 21600"/>
                <a:gd name="T4" fmla="*/ 0 w 20078"/>
                <a:gd name="T5" fmla="*/ 0 h 21600"/>
                <a:gd name="T6" fmla="*/ 0 60000 65536"/>
                <a:gd name="T7" fmla="*/ 0 60000 65536"/>
                <a:gd name="T8" fmla="*/ 0 60000 65536"/>
                <a:gd name="T9" fmla="*/ 0 w 20078"/>
                <a:gd name="T10" fmla="*/ 0 h 21600"/>
                <a:gd name="T11" fmla="*/ 20078 w 20078"/>
                <a:gd name="T12" fmla="*/ 21600 h 21600"/>
              </a:gdLst>
              <a:ahLst/>
              <a:cxnLst>
                <a:cxn ang="T6">
                  <a:pos x="T0" y="T1"/>
                </a:cxn>
                <a:cxn ang="T7">
                  <a:pos x="T2" y="T3"/>
                </a:cxn>
                <a:cxn ang="T8">
                  <a:pos x="T4" y="T5"/>
                </a:cxn>
              </a:cxnLst>
              <a:rect l="T9" t="T10" r="T11" b="T12"/>
              <a:pathLst>
                <a:path w="20078" h="21600" fill="none" extrusionOk="0">
                  <a:moveTo>
                    <a:pt x="-1" y="0"/>
                  </a:moveTo>
                  <a:cubicBezTo>
                    <a:pt x="8854" y="0"/>
                    <a:pt x="16812" y="5404"/>
                    <a:pt x="20077" y="13635"/>
                  </a:cubicBezTo>
                </a:path>
                <a:path w="20078" h="21600" stroke="0" extrusionOk="0">
                  <a:moveTo>
                    <a:pt x="-1" y="0"/>
                  </a:moveTo>
                  <a:cubicBezTo>
                    <a:pt x="8854" y="0"/>
                    <a:pt x="16812" y="5404"/>
                    <a:pt x="20077" y="13635"/>
                  </a:cubicBezTo>
                  <a:lnTo>
                    <a:pt x="0" y="21600"/>
                  </a:lnTo>
                  <a:lnTo>
                    <a:pt x="-1" y="0"/>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82" name="Arc 92"/>
            <p:cNvSpPr>
              <a:spLocks/>
            </p:cNvSpPr>
            <p:nvPr/>
          </p:nvSpPr>
          <p:spPr bwMode="auto">
            <a:xfrm flipH="1" flipV="1">
              <a:off x="1614" y="1524"/>
              <a:ext cx="159" cy="91"/>
            </a:xfrm>
            <a:custGeom>
              <a:avLst/>
              <a:gdLst>
                <a:gd name="T0" fmla="*/ 0 w 21769"/>
                <a:gd name="T1" fmla="*/ 0 h 21600"/>
                <a:gd name="T2" fmla="*/ 0 w 21769"/>
                <a:gd name="T3" fmla="*/ 0 h 21600"/>
                <a:gd name="T4" fmla="*/ 0 w 21769"/>
                <a:gd name="T5" fmla="*/ 0 h 21600"/>
                <a:gd name="T6" fmla="*/ 0 60000 65536"/>
                <a:gd name="T7" fmla="*/ 0 60000 65536"/>
                <a:gd name="T8" fmla="*/ 0 60000 65536"/>
                <a:gd name="T9" fmla="*/ 0 w 21769"/>
                <a:gd name="T10" fmla="*/ 0 h 21600"/>
                <a:gd name="T11" fmla="*/ 21769 w 21769"/>
                <a:gd name="T12" fmla="*/ 21600 h 21600"/>
              </a:gdLst>
              <a:ahLst/>
              <a:cxnLst>
                <a:cxn ang="T6">
                  <a:pos x="T0" y="T1"/>
                </a:cxn>
                <a:cxn ang="T7">
                  <a:pos x="T2" y="T3"/>
                </a:cxn>
                <a:cxn ang="T8">
                  <a:pos x="T4" y="T5"/>
                </a:cxn>
              </a:cxnLst>
              <a:rect l="T9" t="T10" r="T11" b="T12"/>
              <a:pathLst>
                <a:path w="21769" h="21600" fill="none" extrusionOk="0">
                  <a:moveTo>
                    <a:pt x="0" y="15797"/>
                  </a:moveTo>
                  <a:cubicBezTo>
                    <a:pt x="2604" y="6458"/>
                    <a:pt x="11111" y="-1"/>
                    <a:pt x="20806" y="0"/>
                  </a:cubicBezTo>
                  <a:cubicBezTo>
                    <a:pt x="21127" y="0"/>
                    <a:pt x="21448" y="7"/>
                    <a:pt x="21768" y="21"/>
                  </a:cubicBezTo>
                </a:path>
                <a:path w="21769" h="21600" stroke="0" extrusionOk="0">
                  <a:moveTo>
                    <a:pt x="0" y="15797"/>
                  </a:moveTo>
                  <a:cubicBezTo>
                    <a:pt x="2604" y="6458"/>
                    <a:pt x="11111" y="-1"/>
                    <a:pt x="20806" y="0"/>
                  </a:cubicBezTo>
                  <a:cubicBezTo>
                    <a:pt x="21127" y="0"/>
                    <a:pt x="21448" y="7"/>
                    <a:pt x="21768" y="21"/>
                  </a:cubicBezTo>
                  <a:lnTo>
                    <a:pt x="20806" y="21600"/>
                  </a:lnTo>
                  <a:lnTo>
                    <a:pt x="0" y="15797"/>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83" name="Line 93"/>
            <p:cNvSpPr>
              <a:spLocks noChangeShapeType="1"/>
            </p:cNvSpPr>
            <p:nvPr/>
          </p:nvSpPr>
          <p:spPr bwMode="auto">
            <a:xfrm>
              <a:off x="1091" y="1266"/>
              <a:ext cx="559"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4" name="Text Box 94"/>
            <p:cNvSpPr txBox="1">
              <a:spLocks noChangeArrowheads="1"/>
            </p:cNvSpPr>
            <p:nvPr/>
          </p:nvSpPr>
          <p:spPr bwMode="auto">
            <a:xfrm flipH="1">
              <a:off x="2976" y="1792"/>
              <a:ext cx="2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200"/>
                <a:t>CB</a:t>
              </a:r>
            </a:p>
          </p:txBody>
        </p:sp>
        <p:grpSp>
          <p:nvGrpSpPr>
            <p:cNvPr id="5185" name="Group 95"/>
            <p:cNvGrpSpPr>
              <a:grpSpLocks/>
            </p:cNvGrpSpPr>
            <p:nvPr/>
          </p:nvGrpSpPr>
          <p:grpSpPr bwMode="auto">
            <a:xfrm>
              <a:off x="1859" y="1519"/>
              <a:ext cx="116" cy="212"/>
              <a:chOff x="2762" y="2762"/>
              <a:chExt cx="194" cy="355"/>
            </a:xfrm>
          </p:grpSpPr>
          <p:sp>
            <p:nvSpPr>
              <p:cNvPr id="5262" name="Text Box 96"/>
              <p:cNvSpPr txBox="1">
                <a:spLocks noChangeArrowheads="1"/>
              </p:cNvSpPr>
              <p:nvPr/>
            </p:nvSpPr>
            <p:spPr bwMode="auto">
              <a:xfrm>
                <a:off x="2762" y="2762"/>
                <a:ext cx="19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5263" name="Oval 97"/>
              <p:cNvSpPr>
                <a:spLocks noChangeArrowheads="1"/>
              </p:cNvSpPr>
              <p:nvPr/>
            </p:nvSpPr>
            <p:spPr bwMode="auto">
              <a:xfrm>
                <a:off x="2820" y="2818"/>
                <a:ext cx="96"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grpSp>
          <p:nvGrpSpPr>
            <p:cNvPr id="5186" name="Group 98"/>
            <p:cNvGrpSpPr>
              <a:grpSpLocks/>
            </p:cNvGrpSpPr>
            <p:nvPr/>
          </p:nvGrpSpPr>
          <p:grpSpPr bwMode="auto">
            <a:xfrm>
              <a:off x="1961" y="1532"/>
              <a:ext cx="116" cy="212"/>
              <a:chOff x="2762" y="2762"/>
              <a:chExt cx="194" cy="355"/>
            </a:xfrm>
          </p:grpSpPr>
          <p:sp>
            <p:nvSpPr>
              <p:cNvPr id="5260" name="Text Box 99"/>
              <p:cNvSpPr txBox="1">
                <a:spLocks noChangeArrowheads="1"/>
              </p:cNvSpPr>
              <p:nvPr/>
            </p:nvSpPr>
            <p:spPr bwMode="auto">
              <a:xfrm>
                <a:off x="2762" y="2762"/>
                <a:ext cx="19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5261" name="Oval 100"/>
              <p:cNvSpPr>
                <a:spLocks noChangeArrowheads="1"/>
              </p:cNvSpPr>
              <p:nvPr/>
            </p:nvSpPr>
            <p:spPr bwMode="auto">
              <a:xfrm>
                <a:off x="2820" y="2818"/>
                <a:ext cx="96"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grpSp>
          <p:nvGrpSpPr>
            <p:cNvPr id="5187" name="Group 101"/>
            <p:cNvGrpSpPr>
              <a:grpSpLocks/>
            </p:cNvGrpSpPr>
            <p:nvPr/>
          </p:nvGrpSpPr>
          <p:grpSpPr bwMode="auto">
            <a:xfrm>
              <a:off x="2010" y="1633"/>
              <a:ext cx="115" cy="213"/>
              <a:chOff x="2762" y="2762"/>
              <a:chExt cx="192" cy="355"/>
            </a:xfrm>
          </p:grpSpPr>
          <p:sp>
            <p:nvSpPr>
              <p:cNvPr id="5258" name="Text Box 102"/>
              <p:cNvSpPr txBox="1">
                <a:spLocks noChangeArrowheads="1"/>
              </p:cNvSpPr>
              <p:nvPr/>
            </p:nvSpPr>
            <p:spPr bwMode="auto">
              <a:xfrm>
                <a:off x="2762" y="2762"/>
                <a:ext cx="19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5259" name="Oval 103"/>
              <p:cNvSpPr>
                <a:spLocks noChangeArrowheads="1"/>
              </p:cNvSpPr>
              <p:nvPr/>
            </p:nvSpPr>
            <p:spPr bwMode="auto">
              <a:xfrm>
                <a:off x="2820" y="2818"/>
                <a:ext cx="96"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grpSp>
          <p:nvGrpSpPr>
            <p:cNvPr id="5188" name="Group 104"/>
            <p:cNvGrpSpPr>
              <a:grpSpLocks/>
            </p:cNvGrpSpPr>
            <p:nvPr/>
          </p:nvGrpSpPr>
          <p:grpSpPr bwMode="auto">
            <a:xfrm>
              <a:off x="1783" y="1576"/>
              <a:ext cx="116" cy="212"/>
              <a:chOff x="2912" y="2662"/>
              <a:chExt cx="195" cy="354"/>
            </a:xfrm>
          </p:grpSpPr>
          <p:sp>
            <p:nvSpPr>
              <p:cNvPr id="5256" name="Text Box 105"/>
              <p:cNvSpPr txBox="1">
                <a:spLocks noChangeArrowheads="1"/>
              </p:cNvSpPr>
              <p:nvPr/>
            </p:nvSpPr>
            <p:spPr bwMode="auto">
              <a:xfrm>
                <a:off x="2912" y="2662"/>
                <a:ext cx="195"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5257" name="Oval 106"/>
              <p:cNvSpPr>
                <a:spLocks noChangeArrowheads="1"/>
              </p:cNvSpPr>
              <p:nvPr/>
            </p:nvSpPr>
            <p:spPr bwMode="auto">
              <a:xfrm>
                <a:off x="2976" y="2726"/>
                <a:ext cx="98"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grpSp>
          <p:nvGrpSpPr>
            <p:cNvPr id="5189" name="Group 107"/>
            <p:cNvGrpSpPr>
              <a:grpSpLocks/>
            </p:cNvGrpSpPr>
            <p:nvPr/>
          </p:nvGrpSpPr>
          <p:grpSpPr bwMode="auto">
            <a:xfrm>
              <a:off x="1864" y="1589"/>
              <a:ext cx="115" cy="212"/>
              <a:chOff x="2912" y="2662"/>
              <a:chExt cx="193" cy="354"/>
            </a:xfrm>
          </p:grpSpPr>
          <p:sp>
            <p:nvSpPr>
              <p:cNvPr id="5254" name="Text Box 108"/>
              <p:cNvSpPr txBox="1">
                <a:spLocks noChangeArrowheads="1"/>
              </p:cNvSpPr>
              <p:nvPr/>
            </p:nvSpPr>
            <p:spPr bwMode="auto">
              <a:xfrm>
                <a:off x="2912" y="2662"/>
                <a:ext cx="19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5255" name="Oval 109"/>
              <p:cNvSpPr>
                <a:spLocks noChangeArrowheads="1"/>
              </p:cNvSpPr>
              <p:nvPr/>
            </p:nvSpPr>
            <p:spPr bwMode="auto">
              <a:xfrm>
                <a:off x="2976" y="2726"/>
                <a:ext cx="98"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grpSp>
          <p:nvGrpSpPr>
            <p:cNvPr id="5190" name="Group 110"/>
            <p:cNvGrpSpPr>
              <a:grpSpLocks/>
            </p:cNvGrpSpPr>
            <p:nvPr/>
          </p:nvGrpSpPr>
          <p:grpSpPr bwMode="auto">
            <a:xfrm>
              <a:off x="1929" y="1624"/>
              <a:ext cx="116" cy="213"/>
              <a:chOff x="2912" y="2662"/>
              <a:chExt cx="195" cy="357"/>
            </a:xfrm>
          </p:grpSpPr>
          <p:sp>
            <p:nvSpPr>
              <p:cNvPr id="5252" name="Text Box 111"/>
              <p:cNvSpPr txBox="1">
                <a:spLocks noChangeArrowheads="1"/>
              </p:cNvSpPr>
              <p:nvPr/>
            </p:nvSpPr>
            <p:spPr bwMode="auto">
              <a:xfrm>
                <a:off x="2912" y="2662"/>
                <a:ext cx="195"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5253" name="Oval 112"/>
              <p:cNvSpPr>
                <a:spLocks noChangeArrowheads="1"/>
              </p:cNvSpPr>
              <p:nvPr/>
            </p:nvSpPr>
            <p:spPr bwMode="auto">
              <a:xfrm>
                <a:off x="2976" y="2726"/>
                <a:ext cx="98"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grpSp>
          <p:nvGrpSpPr>
            <p:cNvPr id="5191" name="Group 113"/>
            <p:cNvGrpSpPr>
              <a:grpSpLocks/>
            </p:cNvGrpSpPr>
            <p:nvPr/>
          </p:nvGrpSpPr>
          <p:grpSpPr bwMode="auto">
            <a:xfrm>
              <a:off x="1615" y="1603"/>
              <a:ext cx="116" cy="213"/>
              <a:chOff x="2912" y="2662"/>
              <a:chExt cx="195" cy="357"/>
            </a:xfrm>
          </p:grpSpPr>
          <p:sp>
            <p:nvSpPr>
              <p:cNvPr id="5250" name="Text Box 114"/>
              <p:cNvSpPr txBox="1">
                <a:spLocks noChangeArrowheads="1"/>
              </p:cNvSpPr>
              <p:nvPr/>
            </p:nvSpPr>
            <p:spPr bwMode="auto">
              <a:xfrm>
                <a:off x="2912" y="2662"/>
                <a:ext cx="195"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5251" name="Oval 115"/>
              <p:cNvSpPr>
                <a:spLocks noChangeArrowheads="1"/>
              </p:cNvSpPr>
              <p:nvPr/>
            </p:nvSpPr>
            <p:spPr bwMode="auto">
              <a:xfrm>
                <a:off x="2976" y="2726"/>
                <a:ext cx="98"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grpSp>
          <p:nvGrpSpPr>
            <p:cNvPr id="5192" name="Group 116"/>
            <p:cNvGrpSpPr>
              <a:grpSpLocks/>
            </p:cNvGrpSpPr>
            <p:nvPr/>
          </p:nvGrpSpPr>
          <p:grpSpPr bwMode="auto">
            <a:xfrm>
              <a:off x="1509" y="1603"/>
              <a:ext cx="116" cy="212"/>
              <a:chOff x="2912" y="2662"/>
              <a:chExt cx="193" cy="354"/>
            </a:xfrm>
          </p:grpSpPr>
          <p:sp>
            <p:nvSpPr>
              <p:cNvPr id="5248" name="Text Box 117"/>
              <p:cNvSpPr txBox="1">
                <a:spLocks noChangeArrowheads="1"/>
              </p:cNvSpPr>
              <p:nvPr/>
            </p:nvSpPr>
            <p:spPr bwMode="auto">
              <a:xfrm>
                <a:off x="2912" y="2662"/>
                <a:ext cx="19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5249" name="Oval 118"/>
              <p:cNvSpPr>
                <a:spLocks noChangeArrowheads="1"/>
              </p:cNvSpPr>
              <p:nvPr/>
            </p:nvSpPr>
            <p:spPr bwMode="auto">
              <a:xfrm>
                <a:off x="2976" y="2726"/>
                <a:ext cx="98"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grpSp>
          <p:nvGrpSpPr>
            <p:cNvPr id="5193" name="Group 119"/>
            <p:cNvGrpSpPr>
              <a:grpSpLocks/>
            </p:cNvGrpSpPr>
            <p:nvPr/>
          </p:nvGrpSpPr>
          <p:grpSpPr bwMode="auto">
            <a:xfrm>
              <a:off x="1366" y="1613"/>
              <a:ext cx="116" cy="212"/>
              <a:chOff x="2912" y="2662"/>
              <a:chExt cx="193" cy="354"/>
            </a:xfrm>
          </p:grpSpPr>
          <p:sp>
            <p:nvSpPr>
              <p:cNvPr id="5246" name="Text Box 120"/>
              <p:cNvSpPr txBox="1">
                <a:spLocks noChangeArrowheads="1"/>
              </p:cNvSpPr>
              <p:nvPr/>
            </p:nvSpPr>
            <p:spPr bwMode="auto">
              <a:xfrm>
                <a:off x="2912" y="2662"/>
                <a:ext cx="19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5247" name="Oval 121"/>
              <p:cNvSpPr>
                <a:spLocks noChangeArrowheads="1"/>
              </p:cNvSpPr>
              <p:nvPr/>
            </p:nvSpPr>
            <p:spPr bwMode="auto">
              <a:xfrm>
                <a:off x="2976" y="2726"/>
                <a:ext cx="98"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grpSp>
          <p:nvGrpSpPr>
            <p:cNvPr id="5194" name="Group 122"/>
            <p:cNvGrpSpPr>
              <a:grpSpLocks/>
            </p:cNvGrpSpPr>
            <p:nvPr/>
          </p:nvGrpSpPr>
          <p:grpSpPr bwMode="auto">
            <a:xfrm>
              <a:off x="1533" y="1045"/>
              <a:ext cx="116" cy="231"/>
              <a:chOff x="2312" y="1741"/>
              <a:chExt cx="194" cy="387"/>
            </a:xfrm>
          </p:grpSpPr>
          <p:sp>
            <p:nvSpPr>
              <p:cNvPr id="5244" name="Oval 123"/>
              <p:cNvSpPr>
                <a:spLocks noChangeArrowheads="1"/>
              </p:cNvSpPr>
              <p:nvPr/>
            </p:nvSpPr>
            <p:spPr bwMode="auto">
              <a:xfrm>
                <a:off x="2355" y="1823"/>
                <a:ext cx="97" cy="9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245" name="Text Box 124"/>
              <p:cNvSpPr txBox="1">
                <a:spLocks noChangeArrowheads="1"/>
              </p:cNvSpPr>
              <p:nvPr/>
            </p:nvSpPr>
            <p:spPr bwMode="auto">
              <a:xfrm>
                <a:off x="2312" y="1741"/>
                <a:ext cx="194"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grpSp>
          <p:nvGrpSpPr>
            <p:cNvPr id="5195" name="Group 125"/>
            <p:cNvGrpSpPr>
              <a:grpSpLocks/>
            </p:cNvGrpSpPr>
            <p:nvPr/>
          </p:nvGrpSpPr>
          <p:grpSpPr bwMode="auto">
            <a:xfrm>
              <a:off x="1388" y="1055"/>
              <a:ext cx="116" cy="231"/>
              <a:chOff x="2312" y="1741"/>
              <a:chExt cx="194" cy="387"/>
            </a:xfrm>
          </p:grpSpPr>
          <p:sp>
            <p:nvSpPr>
              <p:cNvPr id="5242" name="Oval 126"/>
              <p:cNvSpPr>
                <a:spLocks noChangeArrowheads="1"/>
              </p:cNvSpPr>
              <p:nvPr/>
            </p:nvSpPr>
            <p:spPr bwMode="auto">
              <a:xfrm>
                <a:off x="2355" y="1823"/>
                <a:ext cx="97" cy="9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243" name="Text Box 127"/>
              <p:cNvSpPr txBox="1">
                <a:spLocks noChangeArrowheads="1"/>
              </p:cNvSpPr>
              <p:nvPr/>
            </p:nvSpPr>
            <p:spPr bwMode="auto">
              <a:xfrm>
                <a:off x="2312" y="1741"/>
                <a:ext cx="194"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grpSp>
          <p:nvGrpSpPr>
            <p:cNvPr id="5196" name="Group 128"/>
            <p:cNvGrpSpPr>
              <a:grpSpLocks/>
            </p:cNvGrpSpPr>
            <p:nvPr/>
          </p:nvGrpSpPr>
          <p:grpSpPr bwMode="auto">
            <a:xfrm>
              <a:off x="1695" y="1057"/>
              <a:ext cx="116" cy="231"/>
              <a:chOff x="2312" y="1741"/>
              <a:chExt cx="194" cy="387"/>
            </a:xfrm>
          </p:grpSpPr>
          <p:sp>
            <p:nvSpPr>
              <p:cNvPr id="5240" name="Oval 129"/>
              <p:cNvSpPr>
                <a:spLocks noChangeArrowheads="1"/>
              </p:cNvSpPr>
              <p:nvPr/>
            </p:nvSpPr>
            <p:spPr bwMode="auto">
              <a:xfrm>
                <a:off x="2355" y="1823"/>
                <a:ext cx="97" cy="9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241" name="Text Box 130"/>
              <p:cNvSpPr txBox="1">
                <a:spLocks noChangeArrowheads="1"/>
              </p:cNvSpPr>
              <p:nvPr/>
            </p:nvSpPr>
            <p:spPr bwMode="auto">
              <a:xfrm>
                <a:off x="2312" y="1741"/>
                <a:ext cx="194"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grpSp>
          <p:nvGrpSpPr>
            <p:cNvPr id="5197" name="Group 131"/>
            <p:cNvGrpSpPr>
              <a:grpSpLocks/>
            </p:cNvGrpSpPr>
            <p:nvPr/>
          </p:nvGrpSpPr>
          <p:grpSpPr bwMode="auto">
            <a:xfrm>
              <a:off x="1262" y="1061"/>
              <a:ext cx="116" cy="231"/>
              <a:chOff x="3016" y="1461"/>
              <a:chExt cx="193" cy="387"/>
            </a:xfrm>
          </p:grpSpPr>
          <p:sp>
            <p:nvSpPr>
              <p:cNvPr id="5238" name="Oval 132"/>
              <p:cNvSpPr>
                <a:spLocks noChangeArrowheads="1"/>
              </p:cNvSpPr>
              <p:nvPr/>
            </p:nvSpPr>
            <p:spPr bwMode="auto">
              <a:xfrm>
                <a:off x="3065" y="154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239" name="Text Box 133"/>
              <p:cNvSpPr txBox="1">
                <a:spLocks noChangeArrowheads="1"/>
              </p:cNvSpPr>
              <p:nvPr/>
            </p:nvSpPr>
            <p:spPr bwMode="auto">
              <a:xfrm>
                <a:off x="3016" y="1461"/>
                <a:ext cx="19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grpSp>
          <p:nvGrpSpPr>
            <p:cNvPr id="5198" name="Group 134"/>
            <p:cNvGrpSpPr>
              <a:grpSpLocks/>
            </p:cNvGrpSpPr>
            <p:nvPr/>
          </p:nvGrpSpPr>
          <p:grpSpPr bwMode="auto">
            <a:xfrm>
              <a:off x="1335" y="1004"/>
              <a:ext cx="116" cy="231"/>
              <a:chOff x="3016" y="1461"/>
              <a:chExt cx="193" cy="387"/>
            </a:xfrm>
          </p:grpSpPr>
          <p:sp>
            <p:nvSpPr>
              <p:cNvPr id="5236" name="Oval 135"/>
              <p:cNvSpPr>
                <a:spLocks noChangeArrowheads="1"/>
              </p:cNvSpPr>
              <p:nvPr/>
            </p:nvSpPr>
            <p:spPr bwMode="auto">
              <a:xfrm>
                <a:off x="3065" y="154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237" name="Text Box 136"/>
              <p:cNvSpPr txBox="1">
                <a:spLocks noChangeArrowheads="1"/>
              </p:cNvSpPr>
              <p:nvPr/>
            </p:nvSpPr>
            <p:spPr bwMode="auto">
              <a:xfrm>
                <a:off x="3016" y="1461"/>
                <a:ext cx="19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grpSp>
          <p:nvGrpSpPr>
            <p:cNvPr id="5199" name="Group 137"/>
            <p:cNvGrpSpPr>
              <a:grpSpLocks/>
            </p:cNvGrpSpPr>
            <p:nvPr/>
          </p:nvGrpSpPr>
          <p:grpSpPr bwMode="auto">
            <a:xfrm>
              <a:off x="2220" y="1253"/>
              <a:ext cx="116" cy="230"/>
              <a:chOff x="3016" y="1461"/>
              <a:chExt cx="193" cy="384"/>
            </a:xfrm>
          </p:grpSpPr>
          <p:sp>
            <p:nvSpPr>
              <p:cNvPr id="5234" name="Oval 138"/>
              <p:cNvSpPr>
                <a:spLocks noChangeArrowheads="1"/>
              </p:cNvSpPr>
              <p:nvPr/>
            </p:nvSpPr>
            <p:spPr bwMode="auto">
              <a:xfrm>
                <a:off x="3065" y="154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235" name="Text Box 139"/>
              <p:cNvSpPr txBox="1">
                <a:spLocks noChangeArrowheads="1"/>
              </p:cNvSpPr>
              <p:nvPr/>
            </p:nvSpPr>
            <p:spPr bwMode="auto">
              <a:xfrm>
                <a:off x="3016" y="1461"/>
                <a:ext cx="19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grpSp>
          <p:nvGrpSpPr>
            <p:cNvPr id="5200" name="Group 140"/>
            <p:cNvGrpSpPr>
              <a:grpSpLocks/>
            </p:cNvGrpSpPr>
            <p:nvPr/>
          </p:nvGrpSpPr>
          <p:grpSpPr bwMode="auto">
            <a:xfrm>
              <a:off x="2088" y="1177"/>
              <a:ext cx="333" cy="707"/>
              <a:chOff x="2985" y="1523"/>
              <a:chExt cx="556" cy="1181"/>
            </a:xfrm>
          </p:grpSpPr>
          <p:sp>
            <p:nvSpPr>
              <p:cNvPr id="5231" name="Arc 141"/>
              <p:cNvSpPr>
                <a:spLocks/>
              </p:cNvSpPr>
              <p:nvPr/>
            </p:nvSpPr>
            <p:spPr bwMode="auto">
              <a:xfrm>
                <a:off x="2985" y="1523"/>
                <a:ext cx="137" cy="469"/>
              </a:xfrm>
              <a:custGeom>
                <a:avLst/>
                <a:gdLst>
                  <a:gd name="T0" fmla="*/ 0 w 17243"/>
                  <a:gd name="T1" fmla="*/ 0 h 21525"/>
                  <a:gd name="T2" fmla="*/ 0 w 17243"/>
                  <a:gd name="T3" fmla="*/ 0 h 21525"/>
                  <a:gd name="T4" fmla="*/ 0 w 17243"/>
                  <a:gd name="T5" fmla="*/ 0 h 21525"/>
                  <a:gd name="T6" fmla="*/ 0 60000 65536"/>
                  <a:gd name="T7" fmla="*/ 0 60000 65536"/>
                  <a:gd name="T8" fmla="*/ 0 60000 65536"/>
                  <a:gd name="T9" fmla="*/ 0 w 17243"/>
                  <a:gd name="T10" fmla="*/ 0 h 21525"/>
                  <a:gd name="T11" fmla="*/ 17243 w 17243"/>
                  <a:gd name="T12" fmla="*/ 21525 h 21525"/>
                </a:gdLst>
                <a:ahLst/>
                <a:cxnLst>
                  <a:cxn ang="T6">
                    <a:pos x="T0" y="T1"/>
                  </a:cxn>
                  <a:cxn ang="T7">
                    <a:pos x="T2" y="T3"/>
                  </a:cxn>
                  <a:cxn ang="T8">
                    <a:pos x="T4" y="T5"/>
                  </a:cxn>
                </a:cxnLst>
                <a:rect l="T9" t="T10" r="T11" b="T12"/>
                <a:pathLst>
                  <a:path w="17243" h="21525" fill="none" extrusionOk="0">
                    <a:moveTo>
                      <a:pt x="1798" y="0"/>
                    </a:moveTo>
                    <a:cubicBezTo>
                      <a:pt x="7924" y="511"/>
                      <a:pt x="13541" y="3609"/>
                      <a:pt x="17243" y="8515"/>
                    </a:cubicBezTo>
                  </a:path>
                  <a:path w="17243" h="21525" stroke="0" extrusionOk="0">
                    <a:moveTo>
                      <a:pt x="1798" y="0"/>
                    </a:moveTo>
                    <a:cubicBezTo>
                      <a:pt x="7924" y="511"/>
                      <a:pt x="13541" y="3609"/>
                      <a:pt x="17243" y="8515"/>
                    </a:cubicBezTo>
                    <a:lnTo>
                      <a:pt x="0" y="21525"/>
                    </a:lnTo>
                    <a:lnTo>
                      <a:pt x="1798" y="0"/>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32" name="Arc 142"/>
              <p:cNvSpPr>
                <a:spLocks/>
              </p:cNvSpPr>
              <p:nvPr/>
            </p:nvSpPr>
            <p:spPr bwMode="auto">
              <a:xfrm flipV="1">
                <a:off x="3197" y="1562"/>
                <a:ext cx="344" cy="1142"/>
              </a:xfrm>
              <a:custGeom>
                <a:avLst/>
                <a:gdLst>
                  <a:gd name="T0" fmla="*/ 0 w 20245"/>
                  <a:gd name="T1" fmla="*/ 0 h 21600"/>
                  <a:gd name="T2" fmla="*/ 0 w 20245"/>
                  <a:gd name="T3" fmla="*/ 0 h 21600"/>
                  <a:gd name="T4" fmla="*/ 0 w 20245"/>
                  <a:gd name="T5" fmla="*/ 0 h 21600"/>
                  <a:gd name="T6" fmla="*/ 0 60000 65536"/>
                  <a:gd name="T7" fmla="*/ 0 60000 65536"/>
                  <a:gd name="T8" fmla="*/ 0 60000 65536"/>
                  <a:gd name="T9" fmla="*/ 0 w 20245"/>
                  <a:gd name="T10" fmla="*/ 0 h 21600"/>
                  <a:gd name="T11" fmla="*/ 20245 w 20245"/>
                  <a:gd name="T12" fmla="*/ 21600 h 21600"/>
                </a:gdLst>
                <a:ahLst/>
                <a:cxnLst>
                  <a:cxn ang="T6">
                    <a:pos x="T0" y="T1"/>
                  </a:cxn>
                  <a:cxn ang="T7">
                    <a:pos x="T2" y="T3"/>
                  </a:cxn>
                  <a:cxn ang="T8">
                    <a:pos x="T4" y="T5"/>
                  </a:cxn>
                </a:cxnLst>
                <a:rect l="T9" t="T10" r="T11" b="T12"/>
                <a:pathLst>
                  <a:path w="20245" h="21600" fill="none" extrusionOk="0">
                    <a:moveTo>
                      <a:pt x="0" y="11865"/>
                    </a:moveTo>
                    <a:cubicBezTo>
                      <a:pt x="3673" y="4588"/>
                      <a:pt x="11130" y="-1"/>
                      <a:pt x="19282" y="0"/>
                    </a:cubicBezTo>
                    <a:cubicBezTo>
                      <a:pt x="19603" y="0"/>
                      <a:pt x="19924" y="7"/>
                      <a:pt x="20244" y="21"/>
                    </a:cubicBezTo>
                  </a:path>
                  <a:path w="20245" h="21600" stroke="0" extrusionOk="0">
                    <a:moveTo>
                      <a:pt x="0" y="11865"/>
                    </a:moveTo>
                    <a:cubicBezTo>
                      <a:pt x="3673" y="4588"/>
                      <a:pt x="11130" y="-1"/>
                      <a:pt x="19282" y="0"/>
                    </a:cubicBezTo>
                    <a:cubicBezTo>
                      <a:pt x="19603" y="0"/>
                      <a:pt x="19924" y="7"/>
                      <a:pt x="20244" y="21"/>
                    </a:cubicBezTo>
                    <a:lnTo>
                      <a:pt x="19282" y="21600"/>
                    </a:lnTo>
                    <a:lnTo>
                      <a:pt x="0" y="11865"/>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33" name="Line 143"/>
              <p:cNvSpPr>
                <a:spLocks noChangeShapeType="1"/>
              </p:cNvSpPr>
              <p:nvPr/>
            </p:nvSpPr>
            <p:spPr bwMode="auto">
              <a:xfrm>
                <a:off x="3121" y="1708"/>
                <a:ext cx="77" cy="369"/>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201" name="Group 144"/>
            <p:cNvGrpSpPr>
              <a:grpSpLocks/>
            </p:cNvGrpSpPr>
            <p:nvPr/>
          </p:nvGrpSpPr>
          <p:grpSpPr bwMode="auto">
            <a:xfrm>
              <a:off x="2090" y="1526"/>
              <a:ext cx="322" cy="707"/>
              <a:chOff x="2985" y="1523"/>
              <a:chExt cx="556" cy="1181"/>
            </a:xfrm>
          </p:grpSpPr>
          <p:sp>
            <p:nvSpPr>
              <p:cNvPr id="5228" name="Arc 145"/>
              <p:cNvSpPr>
                <a:spLocks/>
              </p:cNvSpPr>
              <p:nvPr/>
            </p:nvSpPr>
            <p:spPr bwMode="auto">
              <a:xfrm>
                <a:off x="2985" y="1523"/>
                <a:ext cx="137" cy="469"/>
              </a:xfrm>
              <a:custGeom>
                <a:avLst/>
                <a:gdLst>
                  <a:gd name="T0" fmla="*/ 0 w 17243"/>
                  <a:gd name="T1" fmla="*/ 0 h 21525"/>
                  <a:gd name="T2" fmla="*/ 0 w 17243"/>
                  <a:gd name="T3" fmla="*/ 0 h 21525"/>
                  <a:gd name="T4" fmla="*/ 0 w 17243"/>
                  <a:gd name="T5" fmla="*/ 0 h 21525"/>
                  <a:gd name="T6" fmla="*/ 0 60000 65536"/>
                  <a:gd name="T7" fmla="*/ 0 60000 65536"/>
                  <a:gd name="T8" fmla="*/ 0 60000 65536"/>
                  <a:gd name="T9" fmla="*/ 0 w 17243"/>
                  <a:gd name="T10" fmla="*/ 0 h 21525"/>
                  <a:gd name="T11" fmla="*/ 17243 w 17243"/>
                  <a:gd name="T12" fmla="*/ 21525 h 21525"/>
                </a:gdLst>
                <a:ahLst/>
                <a:cxnLst>
                  <a:cxn ang="T6">
                    <a:pos x="T0" y="T1"/>
                  </a:cxn>
                  <a:cxn ang="T7">
                    <a:pos x="T2" y="T3"/>
                  </a:cxn>
                  <a:cxn ang="T8">
                    <a:pos x="T4" y="T5"/>
                  </a:cxn>
                </a:cxnLst>
                <a:rect l="T9" t="T10" r="T11" b="T12"/>
                <a:pathLst>
                  <a:path w="17243" h="21525" fill="none" extrusionOk="0">
                    <a:moveTo>
                      <a:pt x="1798" y="0"/>
                    </a:moveTo>
                    <a:cubicBezTo>
                      <a:pt x="7924" y="511"/>
                      <a:pt x="13541" y="3609"/>
                      <a:pt x="17243" y="8515"/>
                    </a:cubicBezTo>
                  </a:path>
                  <a:path w="17243" h="21525" stroke="0" extrusionOk="0">
                    <a:moveTo>
                      <a:pt x="1798" y="0"/>
                    </a:moveTo>
                    <a:cubicBezTo>
                      <a:pt x="7924" y="511"/>
                      <a:pt x="13541" y="3609"/>
                      <a:pt x="17243" y="8515"/>
                    </a:cubicBezTo>
                    <a:lnTo>
                      <a:pt x="0" y="21525"/>
                    </a:lnTo>
                    <a:lnTo>
                      <a:pt x="1798" y="0"/>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29" name="Arc 146"/>
              <p:cNvSpPr>
                <a:spLocks/>
              </p:cNvSpPr>
              <p:nvPr/>
            </p:nvSpPr>
            <p:spPr bwMode="auto">
              <a:xfrm flipV="1">
                <a:off x="3197" y="1562"/>
                <a:ext cx="344" cy="1142"/>
              </a:xfrm>
              <a:custGeom>
                <a:avLst/>
                <a:gdLst>
                  <a:gd name="T0" fmla="*/ 0 w 20245"/>
                  <a:gd name="T1" fmla="*/ 0 h 21600"/>
                  <a:gd name="T2" fmla="*/ 0 w 20245"/>
                  <a:gd name="T3" fmla="*/ 0 h 21600"/>
                  <a:gd name="T4" fmla="*/ 0 w 20245"/>
                  <a:gd name="T5" fmla="*/ 0 h 21600"/>
                  <a:gd name="T6" fmla="*/ 0 60000 65536"/>
                  <a:gd name="T7" fmla="*/ 0 60000 65536"/>
                  <a:gd name="T8" fmla="*/ 0 60000 65536"/>
                  <a:gd name="T9" fmla="*/ 0 w 20245"/>
                  <a:gd name="T10" fmla="*/ 0 h 21600"/>
                  <a:gd name="T11" fmla="*/ 20245 w 20245"/>
                  <a:gd name="T12" fmla="*/ 21600 h 21600"/>
                </a:gdLst>
                <a:ahLst/>
                <a:cxnLst>
                  <a:cxn ang="T6">
                    <a:pos x="T0" y="T1"/>
                  </a:cxn>
                  <a:cxn ang="T7">
                    <a:pos x="T2" y="T3"/>
                  </a:cxn>
                  <a:cxn ang="T8">
                    <a:pos x="T4" y="T5"/>
                  </a:cxn>
                </a:cxnLst>
                <a:rect l="T9" t="T10" r="T11" b="T12"/>
                <a:pathLst>
                  <a:path w="20245" h="21600" fill="none" extrusionOk="0">
                    <a:moveTo>
                      <a:pt x="0" y="11865"/>
                    </a:moveTo>
                    <a:cubicBezTo>
                      <a:pt x="3673" y="4588"/>
                      <a:pt x="11130" y="-1"/>
                      <a:pt x="19282" y="0"/>
                    </a:cubicBezTo>
                    <a:cubicBezTo>
                      <a:pt x="19603" y="0"/>
                      <a:pt x="19924" y="7"/>
                      <a:pt x="20244" y="21"/>
                    </a:cubicBezTo>
                  </a:path>
                  <a:path w="20245" h="21600" stroke="0" extrusionOk="0">
                    <a:moveTo>
                      <a:pt x="0" y="11865"/>
                    </a:moveTo>
                    <a:cubicBezTo>
                      <a:pt x="3673" y="4588"/>
                      <a:pt x="11130" y="-1"/>
                      <a:pt x="19282" y="0"/>
                    </a:cubicBezTo>
                    <a:cubicBezTo>
                      <a:pt x="19603" y="0"/>
                      <a:pt x="19924" y="7"/>
                      <a:pt x="20244" y="21"/>
                    </a:cubicBezTo>
                    <a:lnTo>
                      <a:pt x="19282" y="21600"/>
                    </a:lnTo>
                    <a:lnTo>
                      <a:pt x="0" y="11865"/>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30" name="Line 147"/>
              <p:cNvSpPr>
                <a:spLocks noChangeShapeType="1"/>
              </p:cNvSpPr>
              <p:nvPr/>
            </p:nvSpPr>
            <p:spPr bwMode="auto">
              <a:xfrm>
                <a:off x="3121" y="1708"/>
                <a:ext cx="77" cy="369"/>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202" name="Group 148"/>
            <p:cNvGrpSpPr>
              <a:grpSpLocks/>
            </p:cNvGrpSpPr>
            <p:nvPr/>
          </p:nvGrpSpPr>
          <p:grpSpPr bwMode="auto">
            <a:xfrm>
              <a:off x="1628" y="1018"/>
              <a:ext cx="116" cy="232"/>
              <a:chOff x="3016" y="1461"/>
              <a:chExt cx="193" cy="387"/>
            </a:xfrm>
          </p:grpSpPr>
          <p:sp>
            <p:nvSpPr>
              <p:cNvPr id="5226" name="Oval 149"/>
              <p:cNvSpPr>
                <a:spLocks noChangeArrowheads="1"/>
              </p:cNvSpPr>
              <p:nvPr/>
            </p:nvSpPr>
            <p:spPr bwMode="auto">
              <a:xfrm>
                <a:off x="3065" y="154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227" name="Text Box 150"/>
              <p:cNvSpPr txBox="1">
                <a:spLocks noChangeArrowheads="1"/>
              </p:cNvSpPr>
              <p:nvPr/>
            </p:nvSpPr>
            <p:spPr bwMode="auto">
              <a:xfrm>
                <a:off x="3016" y="1461"/>
                <a:ext cx="19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grpSp>
          <p:nvGrpSpPr>
            <p:cNvPr id="5203" name="Group 151"/>
            <p:cNvGrpSpPr>
              <a:grpSpLocks/>
            </p:cNvGrpSpPr>
            <p:nvPr/>
          </p:nvGrpSpPr>
          <p:grpSpPr bwMode="auto">
            <a:xfrm>
              <a:off x="1811" y="1017"/>
              <a:ext cx="116" cy="232"/>
              <a:chOff x="3016" y="1461"/>
              <a:chExt cx="193" cy="387"/>
            </a:xfrm>
          </p:grpSpPr>
          <p:sp>
            <p:nvSpPr>
              <p:cNvPr id="5224" name="Oval 152"/>
              <p:cNvSpPr>
                <a:spLocks noChangeArrowheads="1"/>
              </p:cNvSpPr>
              <p:nvPr/>
            </p:nvSpPr>
            <p:spPr bwMode="auto">
              <a:xfrm>
                <a:off x="3065" y="154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225" name="Text Box 153"/>
              <p:cNvSpPr txBox="1">
                <a:spLocks noChangeArrowheads="1"/>
              </p:cNvSpPr>
              <p:nvPr/>
            </p:nvSpPr>
            <p:spPr bwMode="auto">
              <a:xfrm>
                <a:off x="3016" y="1461"/>
                <a:ext cx="19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sp>
          <p:nvSpPr>
            <p:cNvPr id="5204" name="Arc 154"/>
            <p:cNvSpPr>
              <a:spLocks/>
            </p:cNvSpPr>
            <p:nvPr/>
          </p:nvSpPr>
          <p:spPr bwMode="auto">
            <a:xfrm>
              <a:off x="2034" y="1114"/>
              <a:ext cx="171" cy="172"/>
            </a:xfrm>
            <a:custGeom>
              <a:avLst/>
              <a:gdLst>
                <a:gd name="T0" fmla="*/ 0 w 19945"/>
                <a:gd name="T1" fmla="*/ 0 h 20525"/>
                <a:gd name="T2" fmla="*/ 0 w 19945"/>
                <a:gd name="T3" fmla="*/ 0 h 20525"/>
                <a:gd name="T4" fmla="*/ 0 w 19945"/>
                <a:gd name="T5" fmla="*/ 0 h 20525"/>
                <a:gd name="T6" fmla="*/ 0 60000 65536"/>
                <a:gd name="T7" fmla="*/ 0 60000 65536"/>
                <a:gd name="T8" fmla="*/ 0 60000 65536"/>
                <a:gd name="T9" fmla="*/ 0 w 19945"/>
                <a:gd name="T10" fmla="*/ 0 h 20525"/>
                <a:gd name="T11" fmla="*/ 19945 w 19945"/>
                <a:gd name="T12" fmla="*/ 20525 h 20525"/>
              </a:gdLst>
              <a:ahLst/>
              <a:cxnLst>
                <a:cxn ang="T6">
                  <a:pos x="T0" y="T1"/>
                </a:cxn>
                <a:cxn ang="T7">
                  <a:pos x="T2" y="T3"/>
                </a:cxn>
                <a:cxn ang="T8">
                  <a:pos x="T4" y="T5"/>
                </a:cxn>
              </a:cxnLst>
              <a:rect l="T9" t="T10" r="T11" b="T12"/>
              <a:pathLst>
                <a:path w="19945" h="20525" fill="none" extrusionOk="0">
                  <a:moveTo>
                    <a:pt x="6729" y="0"/>
                  </a:moveTo>
                  <a:cubicBezTo>
                    <a:pt x="12705" y="1959"/>
                    <a:pt x="17530" y="6426"/>
                    <a:pt x="19944" y="12233"/>
                  </a:cubicBezTo>
                </a:path>
                <a:path w="19945" h="20525" stroke="0" extrusionOk="0">
                  <a:moveTo>
                    <a:pt x="6729" y="0"/>
                  </a:moveTo>
                  <a:cubicBezTo>
                    <a:pt x="12705" y="1959"/>
                    <a:pt x="17530" y="6426"/>
                    <a:pt x="19944" y="12233"/>
                  </a:cubicBezTo>
                  <a:lnTo>
                    <a:pt x="0" y="20525"/>
                  </a:lnTo>
                  <a:lnTo>
                    <a:pt x="6729" y="0"/>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5205" name="Group 155"/>
            <p:cNvGrpSpPr>
              <a:grpSpLocks/>
            </p:cNvGrpSpPr>
            <p:nvPr/>
          </p:nvGrpSpPr>
          <p:grpSpPr bwMode="auto">
            <a:xfrm>
              <a:off x="1178" y="1027"/>
              <a:ext cx="115" cy="231"/>
              <a:chOff x="3016" y="1461"/>
              <a:chExt cx="193" cy="387"/>
            </a:xfrm>
          </p:grpSpPr>
          <p:sp>
            <p:nvSpPr>
              <p:cNvPr id="5222" name="Oval 156"/>
              <p:cNvSpPr>
                <a:spLocks noChangeArrowheads="1"/>
              </p:cNvSpPr>
              <p:nvPr/>
            </p:nvSpPr>
            <p:spPr bwMode="auto">
              <a:xfrm>
                <a:off x="3065" y="154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223" name="Text Box 157"/>
              <p:cNvSpPr txBox="1">
                <a:spLocks noChangeArrowheads="1"/>
              </p:cNvSpPr>
              <p:nvPr/>
            </p:nvSpPr>
            <p:spPr bwMode="auto">
              <a:xfrm>
                <a:off x="3016" y="1461"/>
                <a:ext cx="19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sp>
          <p:nvSpPr>
            <p:cNvPr id="5206" name="Line 158"/>
            <p:cNvSpPr>
              <a:spLocks noChangeShapeType="1"/>
            </p:cNvSpPr>
            <p:nvPr/>
          </p:nvSpPr>
          <p:spPr bwMode="auto">
            <a:xfrm>
              <a:off x="2655" y="1673"/>
              <a:ext cx="22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07" name="Line 159"/>
            <p:cNvSpPr>
              <a:spLocks noChangeShapeType="1"/>
            </p:cNvSpPr>
            <p:nvPr/>
          </p:nvSpPr>
          <p:spPr bwMode="auto">
            <a:xfrm>
              <a:off x="983" y="1043"/>
              <a:ext cx="22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08" name="Text Box 160"/>
            <p:cNvSpPr txBox="1">
              <a:spLocks noChangeArrowheads="1"/>
            </p:cNvSpPr>
            <p:nvPr/>
          </p:nvSpPr>
          <p:spPr bwMode="auto">
            <a:xfrm flipH="1">
              <a:off x="759" y="906"/>
              <a:ext cx="2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I</a:t>
              </a:r>
              <a:r>
                <a:rPr lang="en-GB" altLang="en-US" sz="1800" baseline="-25000"/>
                <a:t>E</a:t>
              </a:r>
            </a:p>
          </p:txBody>
        </p:sp>
        <p:sp>
          <p:nvSpPr>
            <p:cNvPr id="5209" name="Text Box 161"/>
            <p:cNvSpPr txBox="1">
              <a:spLocks noChangeArrowheads="1"/>
            </p:cNvSpPr>
            <p:nvPr/>
          </p:nvSpPr>
          <p:spPr bwMode="auto">
            <a:xfrm flipH="1">
              <a:off x="2989" y="2143"/>
              <a:ext cx="26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200"/>
                <a:t>VB</a:t>
              </a:r>
            </a:p>
          </p:txBody>
        </p:sp>
        <p:sp>
          <p:nvSpPr>
            <p:cNvPr id="5210" name="Text Box 162"/>
            <p:cNvSpPr txBox="1">
              <a:spLocks noChangeArrowheads="1"/>
            </p:cNvSpPr>
            <p:nvPr/>
          </p:nvSpPr>
          <p:spPr bwMode="auto">
            <a:xfrm flipH="1">
              <a:off x="828" y="1526"/>
              <a:ext cx="27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200"/>
                <a:t>VB</a:t>
              </a:r>
            </a:p>
          </p:txBody>
        </p:sp>
        <p:grpSp>
          <p:nvGrpSpPr>
            <p:cNvPr id="5211" name="Group 163"/>
            <p:cNvGrpSpPr>
              <a:grpSpLocks/>
            </p:cNvGrpSpPr>
            <p:nvPr/>
          </p:nvGrpSpPr>
          <p:grpSpPr bwMode="auto">
            <a:xfrm>
              <a:off x="2073" y="1490"/>
              <a:ext cx="325" cy="536"/>
              <a:chOff x="2959" y="1919"/>
              <a:chExt cx="544" cy="896"/>
            </a:xfrm>
          </p:grpSpPr>
          <p:grpSp>
            <p:nvGrpSpPr>
              <p:cNvPr id="5213" name="Group 164"/>
              <p:cNvGrpSpPr>
                <a:grpSpLocks/>
              </p:cNvGrpSpPr>
              <p:nvPr/>
            </p:nvGrpSpPr>
            <p:grpSpPr bwMode="auto">
              <a:xfrm>
                <a:off x="3310" y="2089"/>
                <a:ext cx="193" cy="387"/>
                <a:chOff x="3016" y="1461"/>
                <a:chExt cx="193" cy="387"/>
              </a:xfrm>
            </p:grpSpPr>
            <p:sp>
              <p:nvSpPr>
                <p:cNvPr id="5220" name="Oval 165"/>
                <p:cNvSpPr>
                  <a:spLocks noChangeArrowheads="1"/>
                </p:cNvSpPr>
                <p:nvPr/>
              </p:nvSpPr>
              <p:spPr bwMode="auto">
                <a:xfrm>
                  <a:off x="3065" y="154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5221" name="Text Box 166"/>
                <p:cNvSpPr txBox="1">
                  <a:spLocks noChangeArrowheads="1"/>
                </p:cNvSpPr>
                <p:nvPr/>
              </p:nvSpPr>
              <p:spPr bwMode="auto">
                <a:xfrm>
                  <a:off x="3016" y="1461"/>
                  <a:ext cx="19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sp>
            <p:nvSpPr>
              <p:cNvPr id="5214" name="Arc 167"/>
              <p:cNvSpPr>
                <a:spLocks/>
              </p:cNvSpPr>
              <p:nvPr/>
            </p:nvSpPr>
            <p:spPr bwMode="auto">
              <a:xfrm flipH="1" flipV="1">
                <a:off x="3100" y="2436"/>
                <a:ext cx="164" cy="370"/>
              </a:xfrm>
              <a:custGeom>
                <a:avLst/>
                <a:gdLst>
                  <a:gd name="T0" fmla="*/ 0 w 38046"/>
                  <a:gd name="T1" fmla="*/ 0 h 21600"/>
                  <a:gd name="T2" fmla="*/ 0 w 38046"/>
                  <a:gd name="T3" fmla="*/ 0 h 21600"/>
                  <a:gd name="T4" fmla="*/ 0 w 38046"/>
                  <a:gd name="T5" fmla="*/ 0 h 21600"/>
                  <a:gd name="T6" fmla="*/ 0 60000 65536"/>
                  <a:gd name="T7" fmla="*/ 0 60000 65536"/>
                  <a:gd name="T8" fmla="*/ 0 60000 65536"/>
                  <a:gd name="T9" fmla="*/ 0 w 38046"/>
                  <a:gd name="T10" fmla="*/ 0 h 21600"/>
                  <a:gd name="T11" fmla="*/ 38046 w 38046"/>
                  <a:gd name="T12" fmla="*/ 21600 h 21600"/>
                </a:gdLst>
                <a:ahLst/>
                <a:cxnLst>
                  <a:cxn ang="T6">
                    <a:pos x="T0" y="T1"/>
                  </a:cxn>
                  <a:cxn ang="T7">
                    <a:pos x="T2" y="T3"/>
                  </a:cxn>
                  <a:cxn ang="T8">
                    <a:pos x="T4" y="T5"/>
                  </a:cxn>
                </a:cxnLst>
                <a:rect l="T9" t="T10" r="T11" b="T12"/>
                <a:pathLst>
                  <a:path w="38046" h="21600" fill="none" extrusionOk="0">
                    <a:moveTo>
                      <a:pt x="0" y="15028"/>
                    </a:moveTo>
                    <a:cubicBezTo>
                      <a:pt x="2859" y="6076"/>
                      <a:pt x="11178" y="-1"/>
                      <a:pt x="20576" y="0"/>
                    </a:cubicBezTo>
                    <a:cubicBezTo>
                      <a:pt x="27487" y="0"/>
                      <a:pt x="33981" y="3307"/>
                      <a:pt x="38045" y="8897"/>
                    </a:cubicBezTo>
                  </a:path>
                  <a:path w="38046" h="21600" stroke="0" extrusionOk="0">
                    <a:moveTo>
                      <a:pt x="0" y="15028"/>
                    </a:moveTo>
                    <a:cubicBezTo>
                      <a:pt x="2859" y="6076"/>
                      <a:pt x="11178" y="-1"/>
                      <a:pt x="20576" y="0"/>
                    </a:cubicBezTo>
                    <a:cubicBezTo>
                      <a:pt x="27487" y="0"/>
                      <a:pt x="33981" y="3307"/>
                      <a:pt x="38045" y="8897"/>
                    </a:cubicBezTo>
                    <a:lnTo>
                      <a:pt x="20576" y="21600"/>
                    </a:lnTo>
                    <a:lnTo>
                      <a:pt x="0" y="15028"/>
                    </a:lnTo>
                    <a:close/>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15" name="Arc 168"/>
              <p:cNvSpPr>
                <a:spLocks/>
              </p:cNvSpPr>
              <p:nvPr/>
            </p:nvSpPr>
            <p:spPr bwMode="auto">
              <a:xfrm>
                <a:off x="3264" y="1919"/>
                <a:ext cx="125" cy="517"/>
              </a:xfrm>
              <a:custGeom>
                <a:avLst/>
                <a:gdLst>
                  <a:gd name="T0" fmla="*/ 0 w 39066"/>
                  <a:gd name="T1" fmla="*/ 0 h 21600"/>
                  <a:gd name="T2" fmla="*/ 0 w 39066"/>
                  <a:gd name="T3" fmla="*/ 0 h 21600"/>
                  <a:gd name="T4" fmla="*/ 0 w 39066"/>
                  <a:gd name="T5" fmla="*/ 0 h 21600"/>
                  <a:gd name="T6" fmla="*/ 0 60000 65536"/>
                  <a:gd name="T7" fmla="*/ 0 60000 65536"/>
                  <a:gd name="T8" fmla="*/ 0 60000 65536"/>
                  <a:gd name="T9" fmla="*/ 0 w 39066"/>
                  <a:gd name="T10" fmla="*/ 0 h 21600"/>
                  <a:gd name="T11" fmla="*/ 39066 w 39066"/>
                  <a:gd name="T12" fmla="*/ 21600 h 21600"/>
                </a:gdLst>
                <a:ahLst/>
                <a:cxnLst>
                  <a:cxn ang="T6">
                    <a:pos x="T0" y="T1"/>
                  </a:cxn>
                  <a:cxn ang="T7">
                    <a:pos x="T2" y="T3"/>
                  </a:cxn>
                  <a:cxn ang="T8">
                    <a:pos x="T4" y="T5"/>
                  </a:cxn>
                </a:cxnLst>
                <a:rect l="T9" t="T10" r="T11" b="T12"/>
                <a:pathLst>
                  <a:path w="39066" h="21600" fill="none" extrusionOk="0">
                    <a:moveTo>
                      <a:pt x="0" y="21166"/>
                    </a:moveTo>
                    <a:cubicBezTo>
                      <a:pt x="236" y="9408"/>
                      <a:pt x="9835" y="-1"/>
                      <a:pt x="21596" y="0"/>
                    </a:cubicBezTo>
                    <a:cubicBezTo>
                      <a:pt x="28507" y="0"/>
                      <a:pt x="35001" y="3307"/>
                      <a:pt x="39065" y="8897"/>
                    </a:cubicBezTo>
                  </a:path>
                  <a:path w="39066" h="21600" stroke="0" extrusionOk="0">
                    <a:moveTo>
                      <a:pt x="0" y="21166"/>
                    </a:moveTo>
                    <a:cubicBezTo>
                      <a:pt x="236" y="9408"/>
                      <a:pt x="9835" y="-1"/>
                      <a:pt x="21596" y="0"/>
                    </a:cubicBezTo>
                    <a:cubicBezTo>
                      <a:pt x="28507" y="0"/>
                      <a:pt x="35001" y="3307"/>
                      <a:pt x="39065" y="8897"/>
                    </a:cubicBezTo>
                    <a:lnTo>
                      <a:pt x="21596" y="21600"/>
                    </a:lnTo>
                    <a:lnTo>
                      <a:pt x="0" y="21166"/>
                    </a:lnTo>
                    <a:close/>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5216" name="Group 169"/>
              <p:cNvGrpSpPr>
                <a:grpSpLocks/>
              </p:cNvGrpSpPr>
              <p:nvPr/>
            </p:nvGrpSpPr>
            <p:grpSpPr bwMode="auto">
              <a:xfrm>
                <a:off x="2959" y="2461"/>
                <a:ext cx="193" cy="354"/>
                <a:chOff x="2912" y="2662"/>
                <a:chExt cx="193" cy="354"/>
              </a:xfrm>
            </p:grpSpPr>
            <p:sp>
              <p:nvSpPr>
                <p:cNvPr id="5218" name="Text Box 170"/>
                <p:cNvSpPr txBox="1">
                  <a:spLocks noChangeArrowheads="1"/>
                </p:cNvSpPr>
                <p:nvPr/>
              </p:nvSpPr>
              <p:spPr bwMode="auto">
                <a:xfrm>
                  <a:off x="2912" y="2662"/>
                  <a:ext cx="19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5219" name="Oval 171"/>
                <p:cNvSpPr>
                  <a:spLocks noChangeArrowheads="1"/>
                </p:cNvSpPr>
                <p:nvPr/>
              </p:nvSpPr>
              <p:spPr bwMode="auto">
                <a:xfrm>
                  <a:off x="2976" y="2726"/>
                  <a:ext cx="98"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sp>
            <p:nvSpPr>
              <p:cNvPr id="5217" name="Line 172"/>
              <p:cNvSpPr>
                <a:spLocks noChangeShapeType="1"/>
              </p:cNvSpPr>
              <p:nvPr/>
            </p:nvSpPr>
            <p:spPr bwMode="auto">
              <a:xfrm flipH="1">
                <a:off x="3238" y="2484"/>
                <a:ext cx="74"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12" name="Text Box 173"/>
            <p:cNvSpPr txBox="1">
              <a:spLocks noChangeArrowheads="1"/>
            </p:cNvSpPr>
            <p:nvPr/>
          </p:nvSpPr>
          <p:spPr bwMode="auto">
            <a:xfrm flipH="1">
              <a:off x="2906" y="1504"/>
              <a:ext cx="2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I</a:t>
              </a:r>
              <a:r>
                <a:rPr lang="en-GB" altLang="en-US" sz="1800" baseline="-25000"/>
                <a:t>C</a:t>
              </a:r>
            </a:p>
          </p:txBody>
        </p:sp>
      </p:grpSp>
      <p:sp>
        <p:nvSpPr>
          <p:cNvPr id="5127" name="Text Box 178"/>
          <p:cNvSpPr txBox="1">
            <a:spLocks noChangeArrowheads="1"/>
          </p:cNvSpPr>
          <p:nvPr/>
        </p:nvSpPr>
        <p:spPr bwMode="auto">
          <a:xfrm>
            <a:off x="3513138" y="1408113"/>
            <a:ext cx="5176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US" altLang="en-US" sz="1800"/>
              <a:t>‘Leakage’ current in the base-collector junction</a:t>
            </a:r>
            <a:endParaRPr lang="el-GR" altLang="en-US" sz="1800">
              <a:latin typeface="Times New Roman" pitchFamily="18" charset="0"/>
            </a:endParaRPr>
          </a:p>
        </p:txBody>
      </p:sp>
      <p:sp>
        <p:nvSpPr>
          <p:cNvPr id="5128" name="Line 183"/>
          <p:cNvSpPr>
            <a:spLocks noChangeShapeType="1"/>
          </p:cNvSpPr>
          <p:nvPr/>
        </p:nvSpPr>
        <p:spPr bwMode="auto">
          <a:xfrm flipH="1">
            <a:off x="5365750" y="2024063"/>
            <a:ext cx="704850" cy="17240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9" name="Line 184"/>
          <p:cNvSpPr>
            <a:spLocks noChangeShapeType="1"/>
          </p:cNvSpPr>
          <p:nvPr/>
        </p:nvSpPr>
        <p:spPr bwMode="auto">
          <a:xfrm flipH="1">
            <a:off x="5756275" y="2159000"/>
            <a:ext cx="523875" cy="35369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8B59E2-26E7-4439-A8DB-6455F83168F8}" type="slidenum">
              <a:rPr lang="en-GB" altLang="en-US" smtClean="0"/>
              <a:pPr>
                <a:defRPr/>
              </a:pPr>
              <a:t>50</a:t>
            </a:fld>
            <a:endParaRPr lang="en-GB" altLang="en-US"/>
          </a:p>
        </p:txBody>
      </p:sp>
      <p:sp>
        <p:nvSpPr>
          <p:cNvPr id="5"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a:lstStyle>
          <a:p>
            <a:pPr eaLnBrk="1" hangingPunct="1"/>
            <a:r>
              <a:rPr lang="en-GB" altLang="en-US" sz="2000" kern="0" smtClean="0"/>
              <a:t>Electronic Circuits and Systems			   	EEE211</a:t>
            </a:r>
            <a:endParaRPr lang="en-GB" altLang="en-US" sz="2000" kern="0" dirty="0" smtClean="0"/>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541" y="1201511"/>
            <a:ext cx="5502592" cy="2471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866276" y="4210594"/>
            <a:ext cx="7389223" cy="1323439"/>
          </a:xfrm>
          <a:prstGeom prst="rect">
            <a:avLst/>
          </a:prstGeom>
        </p:spPr>
        <p:txBody>
          <a:bodyPr wrap="square">
            <a:spAutoFit/>
          </a:bodyPr>
          <a:lstStyle/>
          <a:p>
            <a:r>
              <a:rPr lang="en-US" b="1" dirty="0" smtClean="0">
                <a:solidFill>
                  <a:srgbClr val="7030A0"/>
                </a:solidFill>
              </a:rPr>
              <a:t>Mid-band Range</a:t>
            </a:r>
            <a:r>
              <a:rPr lang="en-US" dirty="0" smtClean="0"/>
              <a:t>: </a:t>
            </a:r>
          </a:p>
          <a:p>
            <a:endParaRPr lang="en-US" dirty="0"/>
          </a:p>
          <a:p>
            <a:r>
              <a:rPr lang="en-US" dirty="0" smtClean="0"/>
              <a:t>The coupling and bypass </a:t>
            </a:r>
            <a:r>
              <a:rPr lang="en-US" dirty="0"/>
              <a:t>capacitors in this region are treated as short circuits. The stray and </a:t>
            </a:r>
            <a:r>
              <a:rPr lang="en-US" dirty="0" smtClean="0"/>
              <a:t>transistor capacitances </a:t>
            </a:r>
            <a:r>
              <a:rPr lang="en-US" dirty="0"/>
              <a:t>are treated as open circuits. In this frequency range, there are no </a:t>
            </a:r>
            <a:r>
              <a:rPr lang="en-US" dirty="0" smtClean="0"/>
              <a:t>capacitances in </a:t>
            </a:r>
            <a:r>
              <a:rPr lang="en-US" dirty="0"/>
              <a:t>the equivalent circuit.</a:t>
            </a:r>
          </a:p>
        </p:txBody>
      </p:sp>
    </p:spTree>
    <p:extLst>
      <p:ext uri="{BB962C8B-B14F-4D97-AF65-F5344CB8AC3E}">
        <p14:creationId xmlns:p14="http://schemas.microsoft.com/office/powerpoint/2010/main" val="2819818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8B59E2-26E7-4439-A8DB-6455F83168F8}" type="slidenum">
              <a:rPr lang="en-GB" altLang="en-US" smtClean="0"/>
              <a:pPr>
                <a:defRPr/>
              </a:pPr>
              <a:t>51</a:t>
            </a:fld>
            <a:endParaRPr lang="en-GB" altLang="en-US"/>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594" y="1518766"/>
            <a:ext cx="4363073" cy="3183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a:lstStyle>
          <a:p>
            <a:pPr eaLnBrk="1" hangingPunct="1"/>
            <a:r>
              <a:rPr lang="en-GB" altLang="en-US" sz="2000" kern="0" dirty="0" smtClean="0"/>
              <a:t>Electronic Circuits and Systems			   	EEE211</a:t>
            </a:r>
          </a:p>
        </p:txBody>
      </p:sp>
      <p:pic>
        <p:nvPicPr>
          <p:cNvPr id="47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2115" y="4409664"/>
            <a:ext cx="3237030" cy="1670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Bent-Up Arrow 4"/>
          <p:cNvSpPr/>
          <p:nvPr/>
        </p:nvSpPr>
        <p:spPr>
          <a:xfrm rot="5400000">
            <a:off x="1654627" y="4345577"/>
            <a:ext cx="1915886" cy="418011"/>
          </a:xfrm>
          <a:prstGeom prst="bentUpArrow">
            <a:avLst>
              <a:gd name="adj1" fmla="val 25000"/>
              <a:gd name="adj2" fmla="val 27083"/>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8" name="Rectangle 7"/>
          <p:cNvSpPr/>
          <p:nvPr/>
        </p:nvSpPr>
        <p:spPr>
          <a:xfrm>
            <a:off x="4763667" y="1225147"/>
            <a:ext cx="4271478" cy="2308324"/>
          </a:xfrm>
          <a:prstGeom prst="rect">
            <a:avLst/>
          </a:prstGeom>
        </p:spPr>
        <p:txBody>
          <a:bodyPr wrap="square">
            <a:spAutoFit/>
          </a:bodyPr>
          <a:lstStyle/>
          <a:p>
            <a:r>
              <a:rPr lang="en-US" b="1" dirty="0" smtClean="0">
                <a:solidFill>
                  <a:srgbClr val="7030A0"/>
                </a:solidFill>
              </a:rPr>
              <a:t>High-Frequency Range:</a:t>
            </a:r>
          </a:p>
          <a:p>
            <a:endParaRPr lang="en-US" dirty="0"/>
          </a:p>
          <a:p>
            <a:pPr algn="just"/>
            <a:r>
              <a:rPr lang="en-US" dirty="0"/>
              <a:t>W</a:t>
            </a:r>
            <a:r>
              <a:rPr lang="en-US" dirty="0" smtClean="0"/>
              <a:t>e </a:t>
            </a:r>
            <a:r>
              <a:rPr lang="en-US" dirty="0"/>
              <a:t>use a high-frequency equivalent circuit. In this </a:t>
            </a:r>
            <a:r>
              <a:rPr lang="en-US" dirty="0" smtClean="0"/>
              <a:t>region, </a:t>
            </a:r>
            <a:r>
              <a:rPr lang="en-US" dirty="0" smtClean="0">
                <a:solidFill>
                  <a:srgbClr val="7030A0"/>
                </a:solidFill>
              </a:rPr>
              <a:t>coupling </a:t>
            </a:r>
            <a:r>
              <a:rPr lang="en-US" dirty="0">
                <a:solidFill>
                  <a:srgbClr val="7030A0"/>
                </a:solidFill>
              </a:rPr>
              <a:t>and bypass capacitors</a:t>
            </a:r>
            <a:r>
              <a:rPr lang="en-US" dirty="0"/>
              <a:t> are treated as short circuits. The </a:t>
            </a:r>
            <a:r>
              <a:rPr lang="en-US" dirty="0">
                <a:solidFill>
                  <a:srgbClr val="7030A0"/>
                </a:solidFill>
              </a:rPr>
              <a:t>transistor </a:t>
            </a:r>
            <a:r>
              <a:rPr lang="en-US" dirty="0" smtClean="0">
                <a:solidFill>
                  <a:srgbClr val="7030A0"/>
                </a:solidFill>
              </a:rPr>
              <a:t>and any </a:t>
            </a:r>
            <a:r>
              <a:rPr lang="en-US" dirty="0">
                <a:solidFill>
                  <a:srgbClr val="7030A0"/>
                </a:solidFill>
              </a:rPr>
              <a:t>parasitic or load </a:t>
            </a:r>
            <a:r>
              <a:rPr lang="en-US" dirty="0" smtClean="0">
                <a:solidFill>
                  <a:srgbClr val="7030A0"/>
                </a:solidFill>
              </a:rPr>
              <a:t>capacitances</a:t>
            </a:r>
            <a:r>
              <a:rPr lang="en-US" dirty="0" smtClean="0"/>
              <a:t> </a:t>
            </a:r>
            <a:r>
              <a:rPr lang="en-US" dirty="0"/>
              <a:t>must be taken into account in this equivalent</a:t>
            </a:r>
          </a:p>
          <a:p>
            <a:pPr algn="just"/>
            <a:r>
              <a:rPr lang="en-US" dirty="0"/>
              <a:t>circuit.</a:t>
            </a:r>
          </a:p>
        </p:txBody>
      </p:sp>
    </p:spTree>
    <p:extLst>
      <p:ext uri="{BB962C8B-B14F-4D97-AF65-F5344CB8AC3E}">
        <p14:creationId xmlns:p14="http://schemas.microsoft.com/office/powerpoint/2010/main" val="14047348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8B59E2-26E7-4439-A8DB-6455F83168F8}" type="slidenum">
              <a:rPr lang="en-GB" altLang="en-US" smtClean="0"/>
              <a:pPr>
                <a:defRPr/>
              </a:pPr>
              <a:t>52</a:t>
            </a:fld>
            <a:endParaRPr lang="en-GB" altLang="en-US"/>
          </a:p>
        </p:txBody>
      </p:sp>
      <p:sp>
        <p:nvSpPr>
          <p:cNvPr id="5"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a:lstStyle>
          <a:p>
            <a:pPr eaLnBrk="1" hangingPunct="1"/>
            <a:r>
              <a:rPr lang="en-GB" altLang="en-US" sz="2000" kern="0" smtClean="0"/>
              <a:t>Electronic Circuits and Systems			   	EEE211</a:t>
            </a:r>
            <a:endParaRPr lang="en-GB" altLang="en-US" sz="2000" kern="0" dirty="0" smtClean="0"/>
          </a:p>
        </p:txBody>
      </p:sp>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1589723"/>
            <a:ext cx="7470128" cy="349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94424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8B59E2-26E7-4439-A8DB-6455F83168F8}" type="slidenum">
              <a:rPr lang="en-GB" altLang="en-US" smtClean="0"/>
              <a:pPr>
                <a:defRPr/>
              </a:pPr>
              <a:t>53</a:t>
            </a:fld>
            <a:endParaRPr lang="en-GB" altLang="en-US"/>
          </a:p>
        </p:txBody>
      </p:sp>
      <p:sp>
        <p:nvSpPr>
          <p:cNvPr id="5"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a:lstStyle>
          <a:p>
            <a:pPr eaLnBrk="1" hangingPunct="1"/>
            <a:r>
              <a:rPr lang="en-GB" altLang="en-US" sz="2000" kern="0" smtClean="0"/>
              <a:t>Electronic Circuits and Systems			   	EEE211</a:t>
            </a:r>
            <a:endParaRPr lang="en-GB" altLang="en-US" sz="2000" kern="0" dirty="0" smtClean="0"/>
          </a:p>
        </p:txBody>
      </p:sp>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348" y="1532708"/>
            <a:ext cx="7681080" cy="3567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80053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8B59E2-26E7-4439-A8DB-6455F83168F8}" type="slidenum">
              <a:rPr lang="en-GB" altLang="en-US" smtClean="0"/>
              <a:pPr>
                <a:defRPr/>
              </a:pPr>
              <a:t>54</a:t>
            </a:fld>
            <a:endParaRPr lang="en-GB" altLang="en-US"/>
          </a:p>
        </p:txBody>
      </p:sp>
      <p:sp>
        <p:nvSpPr>
          <p:cNvPr id="5"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a:lstStyle>
          <a:p>
            <a:pPr eaLnBrk="1" hangingPunct="1"/>
            <a:r>
              <a:rPr lang="en-GB" altLang="en-US" sz="2000" kern="0" smtClean="0"/>
              <a:t>Electronic Circuits and Systems			   	EEE211</a:t>
            </a:r>
            <a:endParaRPr lang="en-GB" altLang="en-US" sz="2000" kern="0" dirty="0" smtClean="0"/>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978" y="813812"/>
            <a:ext cx="4351645" cy="2940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735" y="4459195"/>
            <a:ext cx="5419708" cy="904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15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51034" y="5668326"/>
            <a:ext cx="1545465" cy="279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15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60888" y="5580785"/>
            <a:ext cx="1596526" cy="367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349829" y="3754699"/>
            <a:ext cx="5987143" cy="584775"/>
          </a:xfrm>
          <a:prstGeom prst="rect">
            <a:avLst/>
          </a:prstGeom>
        </p:spPr>
        <p:txBody>
          <a:bodyPr wrap="square">
            <a:spAutoFit/>
          </a:bodyPr>
          <a:lstStyle/>
          <a:p>
            <a:r>
              <a:rPr lang="en-US" dirty="0" smtClean="0"/>
              <a:t>Figure:  Circuit </a:t>
            </a:r>
            <a:r>
              <a:rPr lang="en-US" dirty="0"/>
              <a:t>with both a series coupling and a parallel load capacitor</a:t>
            </a:r>
          </a:p>
        </p:txBody>
      </p:sp>
    </p:spTree>
    <p:extLst>
      <p:ext uri="{BB962C8B-B14F-4D97-AF65-F5344CB8AC3E}">
        <p14:creationId xmlns:p14="http://schemas.microsoft.com/office/powerpoint/2010/main" val="28587731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8B59E2-26E7-4439-A8DB-6455F83168F8}" type="slidenum">
              <a:rPr lang="en-GB" altLang="en-US" smtClean="0"/>
              <a:pPr>
                <a:defRPr/>
              </a:pPr>
              <a:t>55</a:t>
            </a:fld>
            <a:endParaRPr lang="en-GB" altLang="en-US"/>
          </a:p>
        </p:txBody>
      </p:sp>
      <p:sp>
        <p:nvSpPr>
          <p:cNvPr id="5"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a:lstStyle>
          <a:p>
            <a:pPr eaLnBrk="1" hangingPunct="1"/>
            <a:r>
              <a:rPr lang="en-GB" altLang="en-US" sz="2000" kern="0" smtClean="0"/>
              <a:t>Electronic Circuits and Systems			   	EEE211</a:t>
            </a:r>
            <a:endParaRPr lang="en-GB" altLang="en-US" sz="2000" kern="0" dirty="0"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088" y="1367159"/>
            <a:ext cx="5237985" cy="3055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1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7776" y="4867140"/>
            <a:ext cx="1736544" cy="953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1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3531" y="4848956"/>
            <a:ext cx="1772000" cy="989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78648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8B59E2-26E7-4439-A8DB-6455F83168F8}" type="slidenum">
              <a:rPr lang="en-GB" altLang="en-US" smtClean="0"/>
              <a:pPr>
                <a:defRPr/>
              </a:pPr>
              <a:t>56</a:t>
            </a:fld>
            <a:endParaRPr lang="en-GB" altLang="en-US"/>
          </a:p>
        </p:txBody>
      </p:sp>
      <p:sp>
        <p:nvSpPr>
          <p:cNvPr id="5"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a:lstStyle>
          <a:p>
            <a:pPr eaLnBrk="1" hangingPunct="1"/>
            <a:r>
              <a:rPr lang="en-GB" altLang="en-US" sz="2000" kern="0" smtClean="0"/>
              <a:t>Electronic Circuits and Systems			   	EEE211</a:t>
            </a:r>
            <a:endParaRPr lang="en-GB" altLang="en-US" sz="2000" kern="0" dirty="0" smtClean="0"/>
          </a:p>
        </p:txBody>
      </p:sp>
      <p:pic>
        <p:nvPicPr>
          <p:cNvPr id="532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62" y="1060072"/>
            <a:ext cx="8205101" cy="4772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62127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8B59E2-26E7-4439-A8DB-6455F83168F8}" type="slidenum">
              <a:rPr lang="en-GB" altLang="en-US" smtClean="0"/>
              <a:pPr>
                <a:defRPr/>
              </a:pPr>
              <a:t>57</a:t>
            </a:fld>
            <a:endParaRPr lang="en-GB" altLang="en-US"/>
          </a:p>
        </p:txBody>
      </p:sp>
      <p:sp>
        <p:nvSpPr>
          <p:cNvPr id="5"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a:lstStyle>
          <a:p>
            <a:pPr eaLnBrk="1" hangingPunct="1"/>
            <a:r>
              <a:rPr lang="en-GB" altLang="en-US" sz="2000" kern="0" smtClean="0"/>
              <a:t>Electronic Circuits and Systems			   	EEE211</a:t>
            </a:r>
            <a:endParaRPr lang="en-GB" altLang="en-US" sz="2000" kern="0" dirty="0" smtClean="0"/>
          </a:p>
        </p:txBody>
      </p:sp>
      <mc:AlternateContent xmlns:mc="http://schemas.openxmlformats.org/markup-compatibility/2006" xmlns:a14="http://schemas.microsoft.com/office/drawing/2010/main">
        <mc:Choice Requires="a14">
          <p:sp>
            <p:nvSpPr>
              <p:cNvPr id="2" name="Rectangle 1"/>
              <p:cNvSpPr/>
              <p:nvPr/>
            </p:nvSpPr>
            <p:spPr>
              <a:xfrm>
                <a:off x="5651863" y="1097280"/>
                <a:ext cx="2351313" cy="2820709"/>
              </a:xfrm>
              <a:prstGeom prst="rect">
                <a:avLst/>
              </a:prstGeom>
            </p:spPr>
            <p:txBody>
              <a:bodyPr wrap="square">
                <a:spAutoFit/>
              </a:bodyPr>
              <a:lstStyle/>
              <a:p>
                <a:r>
                  <a:rPr lang="en-GB" dirty="0"/>
                  <a:t>In the circuit in Figure 2, the transistor parameters are: </a:t>
                </a:r>
                <a14:m>
                  <m:oMath xmlns:m="http://schemas.openxmlformats.org/officeDocument/2006/math">
                    <m:r>
                      <m:rPr>
                        <m:sty m:val="p"/>
                      </m:rPr>
                      <a:rPr lang="en-GB">
                        <a:latin typeface="Cambria Math"/>
                      </a:rPr>
                      <m:t>β</m:t>
                    </m:r>
                    <m:r>
                      <a:rPr lang="en-GB">
                        <a:latin typeface="Cambria Math"/>
                      </a:rPr>
                      <m:t>=120</m:t>
                    </m:r>
                  </m:oMath>
                </a14:m>
                <a:r>
                  <a:rPr lang="en-GB" dirty="0"/>
                  <a:t>, </a:t>
                </a:r>
                <a14:m>
                  <m:oMath xmlns:m="http://schemas.openxmlformats.org/officeDocument/2006/math">
                    <m:sSub>
                      <m:sSubPr>
                        <m:ctrlPr>
                          <a:rPr lang="en-US" i="1">
                            <a:latin typeface="Cambria Math"/>
                          </a:rPr>
                        </m:ctrlPr>
                      </m:sSubPr>
                      <m:e>
                        <m:r>
                          <m:rPr>
                            <m:sty m:val="p"/>
                          </m:rPr>
                          <a:rPr lang="en-GB">
                            <a:latin typeface="Cambria Math"/>
                          </a:rPr>
                          <m:t>V</m:t>
                        </m:r>
                      </m:e>
                      <m:sub>
                        <m:r>
                          <m:rPr>
                            <m:sty m:val="p"/>
                          </m:rPr>
                          <a:rPr lang="en-GB">
                            <a:latin typeface="Cambria Math"/>
                          </a:rPr>
                          <m:t>BE</m:t>
                        </m:r>
                      </m:sub>
                    </m:sSub>
                    <m:d>
                      <m:dPr>
                        <m:ctrlPr>
                          <a:rPr lang="en-US" i="1">
                            <a:latin typeface="Cambria Math"/>
                          </a:rPr>
                        </m:ctrlPr>
                      </m:dPr>
                      <m:e>
                        <m:r>
                          <a:rPr lang="en-GB" i="1">
                            <a:latin typeface="Cambria Math"/>
                          </a:rPr>
                          <m:t>𝑜𝑛</m:t>
                        </m:r>
                      </m:e>
                    </m:d>
                    <m:r>
                      <a:rPr lang="en-GB" i="1">
                        <a:latin typeface="Cambria Math"/>
                      </a:rPr>
                      <m:t>=0.7 </m:t>
                    </m:r>
                    <m:r>
                      <a:rPr lang="en-GB" i="1">
                        <a:latin typeface="Cambria Math"/>
                      </a:rPr>
                      <m:t>𝑉</m:t>
                    </m:r>
                  </m:oMath>
                </a14:m>
                <a:r>
                  <a:rPr lang="en-GB" dirty="0"/>
                  <a:t>, </a:t>
                </a:r>
                <a14:m>
                  <m:oMath xmlns:m="http://schemas.openxmlformats.org/officeDocument/2006/math">
                    <m:sSub>
                      <m:sSubPr>
                        <m:ctrlPr>
                          <a:rPr lang="en-US" i="1">
                            <a:latin typeface="Cambria Math"/>
                          </a:rPr>
                        </m:ctrlPr>
                      </m:sSubPr>
                      <m:e>
                        <m:r>
                          <m:rPr>
                            <m:sty m:val="p"/>
                          </m:rPr>
                          <a:rPr lang="en-GB">
                            <a:latin typeface="Cambria Math"/>
                          </a:rPr>
                          <m:t>V</m:t>
                        </m:r>
                      </m:e>
                      <m:sub>
                        <m:r>
                          <m:rPr>
                            <m:sty m:val="p"/>
                          </m:rPr>
                          <a:rPr lang="en-GB">
                            <a:latin typeface="Cambria Math"/>
                          </a:rPr>
                          <m:t>A</m:t>
                        </m:r>
                      </m:sub>
                    </m:sSub>
                    <m:r>
                      <a:rPr lang="en-GB" i="1">
                        <a:latin typeface="Cambria Math"/>
                      </a:rPr>
                      <m:t>=∞</m:t>
                    </m:r>
                  </m:oMath>
                </a14:m>
                <a:r>
                  <a:rPr lang="en-GB" dirty="0"/>
                  <a:t>, </a:t>
                </a:r>
                <a14:m>
                  <m:oMath xmlns:m="http://schemas.openxmlformats.org/officeDocument/2006/math">
                    <m:sSub>
                      <m:sSubPr>
                        <m:ctrlPr>
                          <a:rPr lang="en-US" i="1">
                            <a:latin typeface="Cambria Math"/>
                          </a:rPr>
                        </m:ctrlPr>
                      </m:sSubPr>
                      <m:e>
                        <m:r>
                          <m:rPr>
                            <m:sty m:val="p"/>
                          </m:rPr>
                          <a:rPr lang="en-GB">
                            <a:latin typeface="Cambria Math"/>
                          </a:rPr>
                          <m:t>C</m:t>
                        </m:r>
                      </m:e>
                      <m:sub>
                        <m:r>
                          <m:rPr>
                            <m:sty m:val="p"/>
                          </m:rPr>
                          <a:rPr lang="en-GB">
                            <a:latin typeface="Cambria Math"/>
                          </a:rPr>
                          <m:t>μ</m:t>
                        </m:r>
                      </m:sub>
                    </m:sSub>
                    <m:r>
                      <a:rPr lang="en-GB">
                        <a:latin typeface="Cambria Math"/>
                      </a:rPr>
                      <m:t>=3 </m:t>
                    </m:r>
                    <m:r>
                      <m:rPr>
                        <m:sty m:val="p"/>
                      </m:rPr>
                      <a:rPr lang="en-GB">
                        <a:latin typeface="Cambria Math"/>
                      </a:rPr>
                      <m:t>pF</m:t>
                    </m:r>
                  </m:oMath>
                </a14:m>
                <a:r>
                  <a:rPr lang="en-GB" dirty="0"/>
                  <a:t>, and </a:t>
                </a:r>
                <a14:m>
                  <m:oMath xmlns:m="http://schemas.openxmlformats.org/officeDocument/2006/math">
                    <m:sSub>
                      <m:sSubPr>
                        <m:ctrlPr>
                          <a:rPr lang="en-US" i="1">
                            <a:latin typeface="Cambria Math"/>
                          </a:rPr>
                        </m:ctrlPr>
                      </m:sSubPr>
                      <m:e>
                        <m:r>
                          <m:rPr>
                            <m:sty m:val="p"/>
                          </m:rPr>
                          <a:rPr lang="en-GB">
                            <a:latin typeface="Cambria Math"/>
                          </a:rPr>
                          <m:t>f</m:t>
                        </m:r>
                      </m:e>
                      <m:sub>
                        <m:r>
                          <m:rPr>
                            <m:sty m:val="p"/>
                          </m:rPr>
                          <a:rPr lang="en-GB">
                            <a:latin typeface="Cambria Math"/>
                          </a:rPr>
                          <m:t>T</m:t>
                        </m:r>
                      </m:sub>
                    </m:sSub>
                    <m:r>
                      <a:rPr lang="en-GB" i="1">
                        <a:latin typeface="Cambria Math"/>
                      </a:rPr>
                      <m:t>=250 </m:t>
                    </m:r>
                    <m:r>
                      <a:rPr lang="en-GB" i="1">
                        <a:latin typeface="Cambria Math"/>
                      </a:rPr>
                      <m:t>𝑀𝐻𝑧</m:t>
                    </m:r>
                  </m:oMath>
                </a14:m>
                <a:r>
                  <a:rPr lang="en-GB" dirty="0"/>
                  <a:t>. Assume the emitter bypass capacitor </a:t>
                </a:r>
                <a14:m>
                  <m:oMath xmlns:m="http://schemas.openxmlformats.org/officeDocument/2006/math">
                    <m:sSub>
                      <m:sSubPr>
                        <m:ctrlPr>
                          <a:rPr lang="en-US" i="1">
                            <a:latin typeface="Cambria Math"/>
                          </a:rPr>
                        </m:ctrlPr>
                      </m:sSubPr>
                      <m:e>
                        <m:r>
                          <m:rPr>
                            <m:sty m:val="p"/>
                          </m:rPr>
                          <a:rPr lang="en-GB">
                            <a:latin typeface="Cambria Math"/>
                          </a:rPr>
                          <m:t>C</m:t>
                        </m:r>
                      </m:e>
                      <m:sub>
                        <m:r>
                          <m:rPr>
                            <m:sty m:val="p"/>
                          </m:rPr>
                          <a:rPr lang="en-GB">
                            <a:latin typeface="Cambria Math"/>
                          </a:rPr>
                          <m:t>E</m:t>
                        </m:r>
                      </m:sub>
                    </m:sSub>
                  </m:oMath>
                </a14:m>
                <a:r>
                  <a:rPr lang="en-GB" dirty="0"/>
                  <a:t> and the coupling capacitor </a:t>
                </a:r>
                <a14:m>
                  <m:oMath xmlns:m="http://schemas.openxmlformats.org/officeDocument/2006/math">
                    <m:sSub>
                      <m:sSubPr>
                        <m:ctrlPr>
                          <a:rPr lang="en-US" i="1">
                            <a:latin typeface="Cambria Math"/>
                          </a:rPr>
                        </m:ctrlPr>
                      </m:sSubPr>
                      <m:e>
                        <m:r>
                          <m:rPr>
                            <m:sty m:val="p"/>
                          </m:rPr>
                          <a:rPr lang="en-GB">
                            <a:latin typeface="Cambria Math"/>
                          </a:rPr>
                          <m:t>C</m:t>
                        </m:r>
                      </m:e>
                      <m:sub>
                        <m:r>
                          <m:rPr>
                            <m:sty m:val="p"/>
                          </m:rPr>
                          <a:rPr lang="en-GB">
                            <a:latin typeface="Cambria Math"/>
                          </a:rPr>
                          <m:t>C</m:t>
                        </m:r>
                        <m:r>
                          <a:rPr lang="en-GB">
                            <a:latin typeface="Cambria Math"/>
                          </a:rPr>
                          <m:t>2</m:t>
                        </m:r>
                      </m:sub>
                    </m:sSub>
                  </m:oMath>
                </a14:m>
                <a:r>
                  <a:rPr lang="en-GB" dirty="0"/>
                  <a:t> are very large. </a:t>
                </a:r>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5651863" y="1097280"/>
                <a:ext cx="2351313" cy="2820709"/>
              </a:xfrm>
              <a:prstGeom prst="rect">
                <a:avLst/>
              </a:prstGeom>
              <a:blipFill rotWithShape="1">
                <a:blip r:embed="rId2"/>
                <a:stretch>
                  <a:fillRect l="-1295" t="-648" b="-1944"/>
                </a:stretch>
              </a:blipFill>
            </p:spPr>
            <p:txBody>
              <a:bodyPr/>
              <a:lstStyle/>
              <a:p>
                <a:r>
                  <a:rPr lang="en-US">
                    <a:noFill/>
                  </a:rPr>
                  <a:t> </a:t>
                </a:r>
              </a:p>
            </p:txBody>
          </p:sp>
        </mc:Fallback>
      </mc:AlternateContent>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989443"/>
            <a:ext cx="4862700" cy="3660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 name="Rectangle 2"/>
              <p:cNvSpPr/>
              <p:nvPr/>
            </p:nvSpPr>
            <p:spPr>
              <a:xfrm>
                <a:off x="5675585" y="4084656"/>
                <a:ext cx="2327591" cy="1323439"/>
              </a:xfrm>
              <a:prstGeom prst="rect">
                <a:avLst/>
              </a:prstGeom>
            </p:spPr>
            <p:txBody>
              <a:bodyPr wrap="square">
                <a:spAutoFit/>
              </a:bodyPr>
              <a:lstStyle/>
              <a:p>
                <a:r>
                  <a:rPr lang="en-GB" dirty="0"/>
                  <a:t>1</a:t>
                </a:r>
                <a:r>
                  <a:rPr lang="en-GB" dirty="0" smtClean="0"/>
                  <a:t>) </a:t>
                </a:r>
                <a:r>
                  <a:rPr lang="en-GB" dirty="0"/>
                  <a:t>Determine the lower and upper 3dB frequency. Use the simplified hybrid-</a:t>
                </a:r>
                <a14:m>
                  <m:oMath xmlns:m="http://schemas.openxmlformats.org/officeDocument/2006/math">
                    <m:r>
                      <m:rPr>
                        <m:sty m:val="p"/>
                      </m:rPr>
                      <a:rPr lang="en-GB">
                        <a:latin typeface="Cambria Math"/>
                      </a:rPr>
                      <m:t>π</m:t>
                    </m:r>
                  </m:oMath>
                </a14:m>
                <a:r>
                  <a:rPr lang="en-GB" dirty="0"/>
                  <a:t> model for the transistor. </a:t>
                </a:r>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5675585" y="4084656"/>
                <a:ext cx="2327591" cy="1323439"/>
              </a:xfrm>
              <a:prstGeom prst="rect">
                <a:avLst/>
              </a:prstGeom>
              <a:blipFill rotWithShape="1">
                <a:blip r:embed="rId4"/>
                <a:stretch>
                  <a:fillRect l="-1309" t="-1382" r="-3141" b="-5069"/>
                </a:stretch>
              </a:blipFill>
            </p:spPr>
            <p:txBody>
              <a:bodyPr/>
              <a:lstStyle/>
              <a:p>
                <a:r>
                  <a:rPr lang="en-US">
                    <a:noFill/>
                  </a:rPr>
                  <a:t> </a:t>
                </a:r>
              </a:p>
            </p:txBody>
          </p:sp>
        </mc:Fallback>
      </mc:AlternateContent>
    </p:spTree>
    <p:extLst>
      <p:ext uri="{BB962C8B-B14F-4D97-AF65-F5344CB8AC3E}">
        <p14:creationId xmlns:p14="http://schemas.microsoft.com/office/powerpoint/2010/main" val="38513429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8B59E2-26E7-4439-A8DB-6455F83168F8}" type="slidenum">
              <a:rPr lang="en-GB" altLang="en-US" smtClean="0"/>
              <a:pPr>
                <a:defRPr/>
              </a:pPr>
              <a:t>58</a:t>
            </a:fld>
            <a:endParaRPr lang="en-GB" altLang="en-US"/>
          </a:p>
        </p:txBody>
      </p:sp>
      <p:sp>
        <p:nvSpPr>
          <p:cNvPr id="5"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a:lstStyle>
          <a:p>
            <a:pPr eaLnBrk="1" hangingPunct="1"/>
            <a:r>
              <a:rPr lang="en-GB" altLang="en-US" sz="2000" kern="0" smtClean="0"/>
              <a:t>Electronic Circuits and Systems			   	EEE211</a:t>
            </a:r>
            <a:endParaRPr lang="en-GB" altLang="en-US" sz="2000" kern="0" dirty="0" smtClean="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012" y="1956094"/>
            <a:ext cx="3509325" cy="2642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916" y="1367246"/>
            <a:ext cx="3927990" cy="4627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229916" y="925513"/>
            <a:ext cx="1039067" cy="338554"/>
          </a:xfrm>
          <a:prstGeom prst="rect">
            <a:avLst/>
          </a:prstGeom>
          <a:noFill/>
        </p:spPr>
        <p:txBody>
          <a:bodyPr wrap="none" rtlCol="0">
            <a:spAutoFit/>
          </a:bodyPr>
          <a:lstStyle/>
          <a:p>
            <a:r>
              <a:rPr lang="en-US" dirty="0" smtClean="0"/>
              <a:t>Solution: </a:t>
            </a:r>
            <a:endParaRPr lang="en-US" dirty="0"/>
          </a:p>
        </p:txBody>
      </p:sp>
    </p:spTree>
    <p:extLst>
      <p:ext uri="{BB962C8B-B14F-4D97-AF65-F5344CB8AC3E}">
        <p14:creationId xmlns:p14="http://schemas.microsoft.com/office/powerpoint/2010/main" val="16457598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8B59E2-26E7-4439-A8DB-6455F83168F8}" type="slidenum">
              <a:rPr lang="en-GB" altLang="en-US" smtClean="0"/>
              <a:pPr>
                <a:defRPr/>
              </a:pPr>
              <a:t>59</a:t>
            </a:fld>
            <a:endParaRPr lang="en-GB" altLang="en-US"/>
          </a:p>
        </p:txBody>
      </p:sp>
      <p:sp>
        <p:nvSpPr>
          <p:cNvPr id="5"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a:lstStyle>
          <a:p>
            <a:pPr eaLnBrk="1" hangingPunct="1"/>
            <a:r>
              <a:rPr lang="en-GB" altLang="en-US" sz="2000" kern="0" smtClean="0"/>
              <a:t>Electronic Circuits and Systems			   	EEE211</a:t>
            </a:r>
            <a:endParaRPr lang="en-GB" altLang="en-US" sz="2000" kern="0" dirty="0" smtClean="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6771" y="925513"/>
            <a:ext cx="3509325" cy="2642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67559" y="3563731"/>
            <a:ext cx="981359" cy="338554"/>
          </a:xfrm>
          <a:prstGeom prst="rect">
            <a:avLst/>
          </a:prstGeom>
          <a:noFill/>
        </p:spPr>
        <p:txBody>
          <a:bodyPr wrap="none" rtlCol="0">
            <a:spAutoFit/>
          </a:bodyPr>
          <a:lstStyle/>
          <a:p>
            <a:r>
              <a:rPr lang="en-US" dirty="0" smtClean="0"/>
              <a:t>Solution:</a:t>
            </a:r>
          </a:p>
        </p:txBody>
      </p:sp>
      <p:pic>
        <p:nvPicPr>
          <p:cNvPr id="56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559" y="4162657"/>
            <a:ext cx="2964996" cy="78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63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6385" y="1155065"/>
            <a:ext cx="1633412" cy="421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63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6385" y="1780923"/>
            <a:ext cx="3243521" cy="3705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158238" y="5115823"/>
            <a:ext cx="2090124" cy="338554"/>
          </a:xfrm>
          <a:prstGeom prst="rect">
            <a:avLst/>
          </a:prstGeom>
          <a:noFill/>
        </p:spPr>
        <p:txBody>
          <a:bodyPr wrap="none" rtlCol="0">
            <a:spAutoFit/>
          </a:bodyPr>
          <a:lstStyle/>
          <a:p>
            <a:r>
              <a:rPr lang="en-US" dirty="0" smtClean="0"/>
              <a:t>=== Miller Effect ===</a:t>
            </a:r>
            <a:endParaRPr lang="en-US" dirty="0"/>
          </a:p>
        </p:txBody>
      </p:sp>
    </p:spTree>
    <p:extLst>
      <p:ext uri="{BB962C8B-B14F-4D97-AF65-F5344CB8AC3E}">
        <p14:creationId xmlns:p14="http://schemas.microsoft.com/office/powerpoint/2010/main" val="299986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5062DE93-1F94-4405-9F73-E5FBC934E5F7}" type="slidenum">
              <a:rPr lang="en-GB" altLang="en-US" sz="1200" smtClean="0">
                <a:latin typeface="Garamond" pitchFamily="18" charset="0"/>
              </a:rPr>
              <a:pPr eaLnBrk="1" hangingPunct="1">
                <a:spcBef>
                  <a:spcPct val="0"/>
                </a:spcBef>
                <a:buClrTx/>
                <a:buSzTx/>
                <a:buFontTx/>
                <a:buNone/>
              </a:pPr>
              <a:t>6</a:t>
            </a:fld>
            <a:endParaRPr lang="en-GB" altLang="en-US" sz="1200" smtClean="0">
              <a:latin typeface="Garamond" pitchFamily="18" charset="0"/>
            </a:endParaRPr>
          </a:p>
        </p:txBody>
      </p:sp>
      <p:sp>
        <p:nvSpPr>
          <p:cNvPr id="6147"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614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6149"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6150" name="Text Box 5"/>
          <p:cNvSpPr txBox="1">
            <a:spLocks noChangeArrowheads="1"/>
          </p:cNvSpPr>
          <p:nvPr/>
        </p:nvSpPr>
        <p:spPr bwMode="auto">
          <a:xfrm>
            <a:off x="530225" y="3449638"/>
            <a:ext cx="8151813"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US" altLang="en-US" sz="1800"/>
              <a:t>This component represents the capacitance of the forward biased emitter-base junction. This is made up of two components: a diffusion capacitance C</a:t>
            </a:r>
            <a:r>
              <a:rPr lang="en-US" altLang="en-US" sz="1800" baseline="-25000"/>
              <a:t>diff</a:t>
            </a:r>
            <a:r>
              <a:rPr lang="en-US" altLang="en-US" sz="1800"/>
              <a:t> and a space charge region capacitance C</a:t>
            </a:r>
            <a:r>
              <a:rPr lang="en-US" altLang="en-US" sz="1800" baseline="-25000"/>
              <a:t>dep</a:t>
            </a:r>
            <a:r>
              <a:rPr lang="en-US" altLang="en-US" sz="1800"/>
              <a:t>. The diffusion capacitance usually dominates and occurs because a change of the density of mobile charge passing through the base region is required whenever the emitter-base junction voltage is changed, hence C</a:t>
            </a:r>
            <a:r>
              <a:rPr lang="el-GR" altLang="en-US" sz="1800" baseline="-25000">
                <a:latin typeface="Times New Roman" pitchFamily="18" charset="0"/>
                <a:cs typeface="Times New Roman" pitchFamily="18" charset="0"/>
              </a:rPr>
              <a:t>π</a:t>
            </a:r>
            <a:r>
              <a:rPr lang="en-US" altLang="en-US" sz="1800"/>
              <a:t> </a:t>
            </a:r>
            <a:r>
              <a:rPr lang="en-US" altLang="en-US" sz="1800">
                <a:cs typeface="Arial" charset="0"/>
              </a:rPr>
              <a:t>~</a:t>
            </a:r>
            <a:r>
              <a:rPr lang="en-US" altLang="en-US" sz="1800"/>
              <a:t> </a:t>
            </a:r>
            <a:r>
              <a:rPr lang="en-US" altLang="en-US" sz="1800">
                <a:cs typeface="Arial" charset="0"/>
              </a:rPr>
              <a:t>∆Q</a:t>
            </a:r>
            <a:r>
              <a:rPr lang="en-US" altLang="en-US" sz="1800" baseline="-25000">
                <a:cs typeface="Arial" charset="0"/>
              </a:rPr>
              <a:t>B</a:t>
            </a:r>
            <a:r>
              <a:rPr lang="en-US" altLang="en-US" sz="1800">
                <a:cs typeface="Arial" charset="0"/>
              </a:rPr>
              <a:t>/ </a:t>
            </a:r>
            <a:r>
              <a:rPr lang="en-US" altLang="en-US" sz="1800"/>
              <a:t>∆V</a:t>
            </a:r>
            <a:r>
              <a:rPr lang="en-US" altLang="en-US" sz="1800" baseline="-25000"/>
              <a:t>BE</a:t>
            </a:r>
          </a:p>
        </p:txBody>
      </p:sp>
      <p:sp>
        <p:nvSpPr>
          <p:cNvPr id="6151" name="Text Box 6"/>
          <p:cNvSpPr txBox="1">
            <a:spLocks noChangeArrowheads="1"/>
          </p:cNvSpPr>
          <p:nvPr/>
        </p:nvSpPr>
        <p:spPr bwMode="auto">
          <a:xfrm>
            <a:off x="554038" y="809625"/>
            <a:ext cx="408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US" altLang="en-US" sz="1800" b="1"/>
              <a:t>Base- emitter capacitance, C</a:t>
            </a:r>
            <a:r>
              <a:rPr lang="el-GR" altLang="en-US" sz="1800" b="1" baseline="-25000">
                <a:latin typeface="Times New Roman" pitchFamily="18" charset="0"/>
                <a:cs typeface="Times New Roman" pitchFamily="18" charset="0"/>
              </a:rPr>
              <a:t>π</a:t>
            </a:r>
          </a:p>
        </p:txBody>
      </p:sp>
      <p:grpSp>
        <p:nvGrpSpPr>
          <p:cNvPr id="6152" name="Group 59"/>
          <p:cNvGrpSpPr>
            <a:grpSpLocks/>
          </p:cNvGrpSpPr>
          <p:nvPr/>
        </p:nvGrpSpPr>
        <p:grpSpPr bwMode="auto">
          <a:xfrm>
            <a:off x="1325563" y="1209675"/>
            <a:ext cx="6116637" cy="2066925"/>
            <a:chOff x="1325563" y="1350963"/>
            <a:chExt cx="6116637" cy="2066925"/>
          </a:xfrm>
        </p:grpSpPr>
        <p:sp>
          <p:nvSpPr>
            <p:cNvPr id="6154" name="Freeform 8"/>
            <p:cNvSpPr>
              <a:spLocks/>
            </p:cNvSpPr>
            <p:nvPr/>
          </p:nvSpPr>
          <p:spPr bwMode="auto">
            <a:xfrm>
              <a:off x="5316538" y="1984375"/>
              <a:ext cx="374650" cy="558800"/>
            </a:xfrm>
            <a:custGeom>
              <a:avLst/>
              <a:gdLst>
                <a:gd name="T0" fmla="*/ 2147483647 w 224"/>
                <a:gd name="T1" fmla="*/ 0 h 350"/>
                <a:gd name="T2" fmla="*/ 0 w 224"/>
                <a:gd name="T3" fmla="*/ 2147483647 h 350"/>
                <a:gd name="T4" fmla="*/ 2147483647 w 224"/>
                <a:gd name="T5" fmla="*/ 2147483647 h 350"/>
                <a:gd name="T6" fmla="*/ 2147483647 w 224"/>
                <a:gd name="T7" fmla="*/ 2147483647 h 350"/>
                <a:gd name="T8" fmla="*/ 2147483647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5" name="Freeform 9"/>
            <p:cNvSpPr>
              <a:spLocks/>
            </p:cNvSpPr>
            <p:nvPr/>
          </p:nvSpPr>
          <p:spPr bwMode="auto">
            <a:xfrm>
              <a:off x="5324475" y="1984375"/>
              <a:ext cx="374650" cy="558800"/>
            </a:xfrm>
            <a:custGeom>
              <a:avLst/>
              <a:gdLst>
                <a:gd name="T0" fmla="*/ 2147483647 w 224"/>
                <a:gd name="T1" fmla="*/ 0 h 350"/>
                <a:gd name="T2" fmla="*/ 0 w 224"/>
                <a:gd name="T3" fmla="*/ 2147483647 h 350"/>
                <a:gd name="T4" fmla="*/ 2147483647 w 224"/>
                <a:gd name="T5" fmla="*/ 2147483647 h 350"/>
                <a:gd name="T6" fmla="*/ 2147483647 w 224"/>
                <a:gd name="T7" fmla="*/ 2147483647 h 350"/>
                <a:gd name="T8" fmla="*/ 2147483647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6" name="Line 10"/>
            <p:cNvSpPr>
              <a:spLocks noChangeShapeType="1"/>
            </p:cNvSpPr>
            <p:nvPr/>
          </p:nvSpPr>
          <p:spPr bwMode="auto">
            <a:xfrm>
              <a:off x="1830388" y="2828925"/>
              <a:ext cx="5257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7" name="Line 12"/>
            <p:cNvSpPr>
              <a:spLocks noChangeShapeType="1"/>
            </p:cNvSpPr>
            <p:nvPr/>
          </p:nvSpPr>
          <p:spPr bwMode="auto">
            <a:xfrm>
              <a:off x="4449763" y="2540000"/>
              <a:ext cx="0" cy="2952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8" name="Freeform 13"/>
            <p:cNvSpPr>
              <a:spLocks noEditPoints="1"/>
            </p:cNvSpPr>
            <p:nvPr/>
          </p:nvSpPr>
          <p:spPr bwMode="auto">
            <a:xfrm>
              <a:off x="5495925" y="2125663"/>
              <a:ext cx="55563" cy="271462"/>
            </a:xfrm>
            <a:custGeom>
              <a:avLst/>
              <a:gdLst>
                <a:gd name="T0" fmla="*/ 2147483647 w 33"/>
                <a:gd name="T1" fmla="*/ 2147483647 h 170"/>
                <a:gd name="T2" fmla="*/ 2147483647 w 33"/>
                <a:gd name="T3" fmla="*/ 2147483647 h 170"/>
                <a:gd name="T4" fmla="*/ 2147483647 w 33"/>
                <a:gd name="T5" fmla="*/ 2147483647 h 170"/>
                <a:gd name="T6" fmla="*/ 2147483647 w 33"/>
                <a:gd name="T7" fmla="*/ 2147483647 h 170"/>
                <a:gd name="T8" fmla="*/ 2147483647 w 33"/>
                <a:gd name="T9" fmla="*/ 2147483647 h 170"/>
                <a:gd name="T10" fmla="*/ 2147483647 w 33"/>
                <a:gd name="T11" fmla="*/ 2147483647 h 170"/>
                <a:gd name="T12" fmla="*/ 2147483647 w 33"/>
                <a:gd name="T13" fmla="*/ 2147483647 h 170"/>
                <a:gd name="T14" fmla="*/ 2147483647 w 33"/>
                <a:gd name="T15" fmla="*/ 2147483647 h 170"/>
                <a:gd name="T16" fmla="*/ 2147483647 w 33"/>
                <a:gd name="T17" fmla="*/ 2147483647 h 170"/>
                <a:gd name="T18" fmla="*/ 2147483647 w 33"/>
                <a:gd name="T19" fmla="*/ 2147483647 h 170"/>
                <a:gd name="T20" fmla="*/ 2147483647 w 33"/>
                <a:gd name="T21" fmla="*/ 2147483647 h 170"/>
                <a:gd name="T22" fmla="*/ 2147483647 w 33"/>
                <a:gd name="T23" fmla="*/ 2147483647 h 170"/>
                <a:gd name="T24" fmla="*/ 2147483647 w 33"/>
                <a:gd name="T25" fmla="*/ 0 h 170"/>
                <a:gd name="T26" fmla="*/ 2147483647 w 33"/>
                <a:gd name="T27" fmla="*/ 0 h 170"/>
                <a:gd name="T28" fmla="*/ 2147483647 w 33"/>
                <a:gd name="T29" fmla="*/ 2147483647 h 170"/>
                <a:gd name="T30" fmla="*/ 2147483647 w 33"/>
                <a:gd name="T31" fmla="*/ 2147483647 h 170"/>
                <a:gd name="T32" fmla="*/ 2147483647 w 33"/>
                <a:gd name="T33" fmla="*/ 2147483647 h 170"/>
                <a:gd name="T34" fmla="*/ 2147483647 w 33"/>
                <a:gd name="T35" fmla="*/ 2147483647 h 170"/>
                <a:gd name="T36" fmla="*/ 2147483647 w 33"/>
                <a:gd name="T37" fmla="*/ 2147483647 h 170"/>
                <a:gd name="T38" fmla="*/ 0 w 33"/>
                <a:gd name="T39" fmla="*/ 2147483647 h 170"/>
                <a:gd name="T40" fmla="*/ 2147483647 w 33"/>
                <a:gd name="T41" fmla="*/ 2147483647 h 1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70"/>
                <a:gd name="T65" fmla="*/ 33 w 33"/>
                <a:gd name="T66" fmla="*/ 170 h 1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70">
                  <a:moveTo>
                    <a:pt x="19" y="3"/>
                  </a:moveTo>
                  <a:lnTo>
                    <a:pt x="19" y="147"/>
                  </a:lnTo>
                  <a:lnTo>
                    <a:pt x="19" y="149"/>
                  </a:lnTo>
                  <a:lnTo>
                    <a:pt x="17" y="149"/>
                  </a:lnTo>
                  <a:lnTo>
                    <a:pt x="16" y="149"/>
                  </a:lnTo>
                  <a:lnTo>
                    <a:pt x="14" y="149"/>
                  </a:lnTo>
                  <a:lnTo>
                    <a:pt x="14" y="147"/>
                  </a:lnTo>
                  <a:lnTo>
                    <a:pt x="14" y="3"/>
                  </a:lnTo>
                  <a:lnTo>
                    <a:pt x="14" y="2"/>
                  </a:lnTo>
                  <a:lnTo>
                    <a:pt x="16" y="0"/>
                  </a:lnTo>
                  <a:lnTo>
                    <a:pt x="17" y="0"/>
                  </a:lnTo>
                  <a:lnTo>
                    <a:pt x="17" y="2"/>
                  </a:lnTo>
                  <a:lnTo>
                    <a:pt x="19" y="3"/>
                  </a:lnTo>
                  <a:close/>
                  <a:moveTo>
                    <a:pt x="33" y="139"/>
                  </a:moveTo>
                  <a:lnTo>
                    <a:pt x="17" y="170"/>
                  </a:lnTo>
                  <a:lnTo>
                    <a:pt x="0" y="139"/>
                  </a:lnTo>
                  <a:lnTo>
                    <a:pt x="33" y="139"/>
                  </a:lnTo>
                  <a:close/>
                </a:path>
              </a:pathLst>
            </a:custGeom>
            <a:solidFill>
              <a:srgbClr val="000000"/>
            </a:solidFill>
            <a:ln w="3175">
              <a:solidFill>
                <a:srgbClr val="000000"/>
              </a:solidFill>
              <a:prstDash val="solid"/>
              <a:round/>
              <a:headEnd/>
              <a:tailEnd/>
            </a:ln>
          </p:spPr>
          <p:txBody>
            <a:bodyPr/>
            <a:lstStyle/>
            <a:p>
              <a:endParaRPr lang="en-US"/>
            </a:p>
          </p:txBody>
        </p:sp>
        <p:sp>
          <p:nvSpPr>
            <p:cNvPr id="6159" name="Line 14"/>
            <p:cNvSpPr>
              <a:spLocks noChangeShapeType="1"/>
            </p:cNvSpPr>
            <p:nvPr/>
          </p:nvSpPr>
          <p:spPr bwMode="auto">
            <a:xfrm>
              <a:off x="5514975" y="2546350"/>
              <a:ext cx="1588" cy="2778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0" name="Line 15"/>
            <p:cNvSpPr>
              <a:spLocks noChangeShapeType="1"/>
            </p:cNvSpPr>
            <p:nvPr/>
          </p:nvSpPr>
          <p:spPr bwMode="auto">
            <a:xfrm flipV="1">
              <a:off x="5511800" y="1801813"/>
              <a:ext cx="0" cy="1825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1" name="Line 16"/>
            <p:cNvSpPr>
              <a:spLocks noChangeShapeType="1"/>
            </p:cNvSpPr>
            <p:nvPr/>
          </p:nvSpPr>
          <p:spPr bwMode="auto">
            <a:xfrm flipH="1" flipV="1">
              <a:off x="6554788" y="1797050"/>
              <a:ext cx="4762" cy="266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2" name="Line 17"/>
            <p:cNvSpPr>
              <a:spLocks noChangeShapeType="1"/>
            </p:cNvSpPr>
            <p:nvPr/>
          </p:nvSpPr>
          <p:spPr bwMode="auto">
            <a:xfrm>
              <a:off x="6554788" y="2524125"/>
              <a:ext cx="0" cy="303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3" name="Line 18"/>
            <p:cNvSpPr>
              <a:spLocks noChangeShapeType="1"/>
            </p:cNvSpPr>
            <p:nvPr/>
          </p:nvSpPr>
          <p:spPr bwMode="auto">
            <a:xfrm flipV="1">
              <a:off x="4441825" y="1801813"/>
              <a:ext cx="1588" cy="2889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4" name="Line 19"/>
            <p:cNvSpPr>
              <a:spLocks noChangeShapeType="1"/>
            </p:cNvSpPr>
            <p:nvPr/>
          </p:nvSpPr>
          <p:spPr bwMode="auto">
            <a:xfrm>
              <a:off x="4449763" y="2540000"/>
              <a:ext cx="0" cy="2952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5" name="Line 20"/>
            <p:cNvSpPr>
              <a:spLocks noChangeShapeType="1"/>
            </p:cNvSpPr>
            <p:nvPr/>
          </p:nvSpPr>
          <p:spPr bwMode="auto">
            <a:xfrm>
              <a:off x="5508625" y="1782763"/>
              <a:ext cx="15779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6" name="Rectangle 21"/>
            <p:cNvSpPr>
              <a:spLocks noChangeArrowheads="1"/>
            </p:cNvSpPr>
            <p:nvPr/>
          </p:nvSpPr>
          <p:spPr bwMode="auto">
            <a:xfrm>
              <a:off x="4622800" y="2155825"/>
              <a:ext cx="252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r</a:t>
              </a:r>
              <a:r>
                <a:rPr lang="en-US" altLang="en-US" sz="2000" baseline="-25000">
                  <a:solidFill>
                    <a:srgbClr val="000000"/>
                  </a:solidFill>
                  <a:latin typeface="Times New Roman" pitchFamily="18" charset="0"/>
                  <a:sym typeface="Symbol" pitchFamily="18" charset="2"/>
                </a:rPr>
                <a:t></a:t>
              </a:r>
            </a:p>
          </p:txBody>
        </p:sp>
        <p:sp>
          <p:nvSpPr>
            <p:cNvPr id="6167" name="Rectangle 22"/>
            <p:cNvSpPr>
              <a:spLocks noChangeArrowheads="1"/>
            </p:cNvSpPr>
            <p:nvPr/>
          </p:nvSpPr>
          <p:spPr bwMode="auto">
            <a:xfrm>
              <a:off x="5762625" y="2168525"/>
              <a:ext cx="512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2000">
                  <a:solidFill>
                    <a:srgbClr val="000000"/>
                  </a:solidFill>
                  <a:latin typeface="Times New Roman" pitchFamily="18" charset="0"/>
                  <a:cs typeface="Times New Roman" pitchFamily="18" charset="0"/>
                </a:rPr>
                <a:t>g</a:t>
              </a:r>
              <a:r>
                <a:rPr lang="en-GB" altLang="en-US" sz="2000" baseline="-25000">
                  <a:solidFill>
                    <a:srgbClr val="000000"/>
                  </a:solidFill>
                  <a:latin typeface="Times New Roman" pitchFamily="18" charset="0"/>
                  <a:cs typeface="Times New Roman" pitchFamily="18" charset="0"/>
                </a:rPr>
                <a:t>m</a:t>
              </a: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endParaRPr lang="en-US" altLang="en-US" sz="2000">
                <a:sym typeface="Symbol" pitchFamily="18" charset="2"/>
              </a:endParaRPr>
            </a:p>
          </p:txBody>
        </p:sp>
        <p:sp>
          <p:nvSpPr>
            <p:cNvPr id="6168" name="Rectangle 23"/>
            <p:cNvSpPr>
              <a:spLocks noChangeArrowheads="1"/>
            </p:cNvSpPr>
            <p:nvPr/>
          </p:nvSpPr>
          <p:spPr bwMode="auto">
            <a:xfrm>
              <a:off x="6732588" y="2095500"/>
              <a:ext cx="166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latin typeface="Times New Roman" pitchFamily="18" charset="0"/>
                </a:rPr>
                <a:t>r</a:t>
              </a:r>
              <a:r>
                <a:rPr lang="en-US" altLang="en-US" sz="2000" baseline="-25000">
                  <a:latin typeface="Times New Roman" pitchFamily="18" charset="0"/>
                </a:rPr>
                <a:t>o</a:t>
              </a:r>
            </a:p>
          </p:txBody>
        </p:sp>
        <p:sp>
          <p:nvSpPr>
            <p:cNvPr id="6169" name="Rectangle 24"/>
            <p:cNvSpPr>
              <a:spLocks noChangeArrowheads="1"/>
            </p:cNvSpPr>
            <p:nvPr/>
          </p:nvSpPr>
          <p:spPr bwMode="auto">
            <a:xfrm>
              <a:off x="1544638" y="1630363"/>
              <a:ext cx="141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6170" name="Rectangle 25"/>
            <p:cNvSpPr>
              <a:spLocks noChangeArrowheads="1"/>
            </p:cNvSpPr>
            <p:nvPr/>
          </p:nvSpPr>
          <p:spPr bwMode="auto">
            <a:xfrm>
              <a:off x="1557338" y="2635250"/>
              <a:ext cx="1000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a:p>
          </p:txBody>
        </p:sp>
        <p:sp>
          <p:nvSpPr>
            <p:cNvPr id="6171" name="Rectangle 26"/>
            <p:cNvSpPr>
              <a:spLocks noChangeArrowheads="1"/>
            </p:cNvSpPr>
            <p:nvPr/>
          </p:nvSpPr>
          <p:spPr bwMode="auto">
            <a:xfrm>
              <a:off x="2606675" y="2125663"/>
              <a:ext cx="227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p>
          </p:txBody>
        </p:sp>
        <p:sp>
          <p:nvSpPr>
            <p:cNvPr id="6172" name="Rectangle 27"/>
            <p:cNvSpPr>
              <a:spLocks noChangeArrowheads="1"/>
            </p:cNvSpPr>
            <p:nvPr/>
          </p:nvSpPr>
          <p:spPr bwMode="auto">
            <a:xfrm>
              <a:off x="6483350" y="2068513"/>
              <a:ext cx="155575" cy="4508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6173" name="Oval 28"/>
            <p:cNvSpPr>
              <a:spLocks noChangeArrowheads="1"/>
            </p:cNvSpPr>
            <p:nvPr/>
          </p:nvSpPr>
          <p:spPr bwMode="auto">
            <a:xfrm>
              <a:off x="1801813" y="1766888"/>
              <a:ext cx="74612" cy="76200"/>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6174" name="Oval 29"/>
            <p:cNvSpPr>
              <a:spLocks noChangeArrowheads="1"/>
            </p:cNvSpPr>
            <p:nvPr/>
          </p:nvSpPr>
          <p:spPr bwMode="auto">
            <a:xfrm>
              <a:off x="1793875" y="2786063"/>
              <a:ext cx="74613" cy="74612"/>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6175" name="Oval 30"/>
            <p:cNvSpPr>
              <a:spLocks noChangeArrowheads="1"/>
            </p:cNvSpPr>
            <p:nvPr/>
          </p:nvSpPr>
          <p:spPr bwMode="auto">
            <a:xfrm>
              <a:off x="7058025" y="1765300"/>
              <a:ext cx="74613" cy="74613"/>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6176" name="Oval 31"/>
            <p:cNvSpPr>
              <a:spLocks noChangeArrowheads="1"/>
            </p:cNvSpPr>
            <p:nvPr/>
          </p:nvSpPr>
          <p:spPr bwMode="auto">
            <a:xfrm>
              <a:off x="7054850" y="2782888"/>
              <a:ext cx="74613" cy="74612"/>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6177" name="Rectangle 32"/>
            <p:cNvSpPr>
              <a:spLocks noChangeArrowheads="1"/>
            </p:cNvSpPr>
            <p:nvPr/>
          </p:nvSpPr>
          <p:spPr bwMode="auto">
            <a:xfrm>
              <a:off x="4370388" y="2092325"/>
              <a:ext cx="150812" cy="450850"/>
            </a:xfrm>
            <a:prstGeom prst="rect">
              <a:avLst/>
            </a:prstGeom>
            <a:solidFill>
              <a:schemeClr val="bg1"/>
            </a:solidFill>
            <a:ln w="19050">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6178" name="Line 35"/>
            <p:cNvSpPr>
              <a:spLocks noChangeShapeType="1"/>
            </p:cNvSpPr>
            <p:nvPr/>
          </p:nvSpPr>
          <p:spPr bwMode="auto">
            <a:xfrm flipV="1">
              <a:off x="2889250" y="2014538"/>
              <a:ext cx="0" cy="592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79" name="Rectangle 36"/>
            <p:cNvSpPr>
              <a:spLocks noChangeArrowheads="1"/>
            </p:cNvSpPr>
            <p:nvPr/>
          </p:nvSpPr>
          <p:spPr bwMode="auto">
            <a:xfrm>
              <a:off x="4910138" y="1354138"/>
              <a:ext cx="173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latin typeface="Times New Roman" pitchFamily="18" charset="0"/>
                </a:rPr>
                <a:t>r</a:t>
              </a:r>
              <a:r>
                <a:rPr lang="el-GR" altLang="en-US" sz="2000" baseline="-25000">
                  <a:latin typeface="Times New Roman" pitchFamily="18" charset="0"/>
                  <a:cs typeface="Times New Roman" pitchFamily="18" charset="0"/>
                </a:rPr>
                <a:t>μ</a:t>
              </a:r>
            </a:p>
          </p:txBody>
        </p:sp>
        <p:grpSp>
          <p:nvGrpSpPr>
            <p:cNvPr id="6180" name="Group 37"/>
            <p:cNvGrpSpPr>
              <a:grpSpLocks/>
            </p:cNvGrpSpPr>
            <p:nvPr/>
          </p:nvGrpSpPr>
          <p:grpSpPr bwMode="auto">
            <a:xfrm rot="5400000">
              <a:off x="4901406" y="1275557"/>
              <a:ext cx="155575" cy="1030288"/>
              <a:chOff x="3069" y="1380"/>
              <a:chExt cx="98" cy="649"/>
            </a:xfrm>
          </p:grpSpPr>
          <p:sp>
            <p:nvSpPr>
              <p:cNvPr id="6202" name="Line 38"/>
              <p:cNvSpPr>
                <a:spLocks noChangeShapeType="1"/>
              </p:cNvSpPr>
              <p:nvPr/>
            </p:nvSpPr>
            <p:spPr bwMode="auto">
              <a:xfrm flipV="1">
                <a:off x="3114" y="1380"/>
                <a:ext cx="3" cy="16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3" name="Line 39"/>
              <p:cNvSpPr>
                <a:spLocks noChangeShapeType="1"/>
              </p:cNvSpPr>
              <p:nvPr/>
            </p:nvSpPr>
            <p:spPr bwMode="auto">
              <a:xfrm flipH="1">
                <a:off x="3114" y="1838"/>
                <a:ext cx="0" cy="1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4" name="Rectangle 40"/>
              <p:cNvSpPr>
                <a:spLocks noChangeArrowheads="1"/>
              </p:cNvSpPr>
              <p:nvPr/>
            </p:nvSpPr>
            <p:spPr bwMode="auto">
              <a:xfrm flipH="1">
                <a:off x="3069" y="1551"/>
                <a:ext cx="98" cy="2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sp>
          <p:nvSpPr>
            <p:cNvPr id="6181" name="Line 43"/>
            <p:cNvSpPr>
              <a:spLocks noChangeShapeType="1"/>
            </p:cNvSpPr>
            <p:nvPr/>
          </p:nvSpPr>
          <p:spPr bwMode="auto">
            <a:xfrm rot="5400000" flipH="1">
              <a:off x="3202782" y="435768"/>
              <a:ext cx="0" cy="2716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2" name="Rectangle 45"/>
            <p:cNvSpPr>
              <a:spLocks noChangeArrowheads="1"/>
            </p:cNvSpPr>
            <p:nvPr/>
          </p:nvSpPr>
          <p:spPr bwMode="auto">
            <a:xfrm>
              <a:off x="2663825" y="1350963"/>
              <a:ext cx="166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latin typeface="Times New Roman" pitchFamily="18" charset="0"/>
                </a:rPr>
                <a:t>r</a:t>
              </a:r>
              <a:r>
                <a:rPr lang="en-US" altLang="en-US" sz="2000" baseline="-25000">
                  <a:latin typeface="Times New Roman" pitchFamily="18" charset="0"/>
                  <a:cs typeface="Times New Roman" pitchFamily="18" charset="0"/>
                </a:rPr>
                <a:t>b</a:t>
              </a:r>
              <a:endParaRPr lang="el-GR" altLang="en-US" sz="2000" baseline="-25000">
                <a:latin typeface="Times New Roman" pitchFamily="18" charset="0"/>
                <a:cs typeface="Times New Roman" pitchFamily="18" charset="0"/>
              </a:endParaRPr>
            </a:p>
          </p:txBody>
        </p:sp>
        <p:sp>
          <p:nvSpPr>
            <p:cNvPr id="6183" name="Rectangle 46"/>
            <p:cNvSpPr>
              <a:spLocks noChangeArrowheads="1"/>
            </p:cNvSpPr>
            <p:nvPr/>
          </p:nvSpPr>
          <p:spPr bwMode="auto">
            <a:xfrm>
              <a:off x="4338638" y="1439863"/>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6184" name="Rectangle 47"/>
            <p:cNvSpPr>
              <a:spLocks noChangeArrowheads="1"/>
            </p:cNvSpPr>
            <p:nvPr/>
          </p:nvSpPr>
          <p:spPr bwMode="auto">
            <a:xfrm>
              <a:off x="1631950" y="2149475"/>
              <a:ext cx="331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be</a:t>
              </a:r>
            </a:p>
          </p:txBody>
        </p:sp>
        <p:sp>
          <p:nvSpPr>
            <p:cNvPr id="6185" name="Line 48"/>
            <p:cNvSpPr>
              <a:spLocks noChangeShapeType="1"/>
            </p:cNvSpPr>
            <p:nvPr/>
          </p:nvSpPr>
          <p:spPr bwMode="auto">
            <a:xfrm flipV="1">
              <a:off x="2020888" y="2036763"/>
              <a:ext cx="0" cy="592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86" name="Rectangle 49"/>
            <p:cNvSpPr>
              <a:spLocks noChangeArrowheads="1"/>
            </p:cNvSpPr>
            <p:nvPr/>
          </p:nvSpPr>
          <p:spPr bwMode="auto">
            <a:xfrm>
              <a:off x="7316788" y="1565275"/>
              <a:ext cx="112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c</a:t>
              </a:r>
              <a:endParaRPr lang="en-US" altLang="en-US" sz="2000" b="1"/>
            </a:p>
          </p:txBody>
        </p:sp>
        <p:sp>
          <p:nvSpPr>
            <p:cNvPr id="6187" name="Rectangle 50"/>
            <p:cNvSpPr>
              <a:spLocks noChangeArrowheads="1"/>
            </p:cNvSpPr>
            <p:nvPr/>
          </p:nvSpPr>
          <p:spPr bwMode="auto">
            <a:xfrm>
              <a:off x="7337425" y="2608263"/>
              <a:ext cx="104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b="1"/>
            </a:p>
          </p:txBody>
        </p:sp>
        <p:sp>
          <p:nvSpPr>
            <p:cNvPr id="6188" name="Rectangle 44"/>
            <p:cNvSpPr>
              <a:spLocks noChangeArrowheads="1"/>
            </p:cNvSpPr>
            <p:nvPr/>
          </p:nvSpPr>
          <p:spPr bwMode="auto">
            <a:xfrm rot="5400000" flipH="1">
              <a:off x="2303462" y="1574801"/>
              <a:ext cx="155575" cy="450850"/>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6189" name="Line 304"/>
            <p:cNvSpPr>
              <a:spLocks noChangeShapeType="1"/>
            </p:cNvSpPr>
            <p:nvPr/>
          </p:nvSpPr>
          <p:spPr bwMode="auto">
            <a:xfrm>
              <a:off x="4016375" y="1784350"/>
              <a:ext cx="0" cy="46513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0" name="Line 305"/>
            <p:cNvSpPr>
              <a:spLocks noChangeShapeType="1"/>
            </p:cNvSpPr>
            <p:nvPr/>
          </p:nvSpPr>
          <p:spPr bwMode="auto">
            <a:xfrm>
              <a:off x="4017963" y="2355850"/>
              <a:ext cx="0" cy="479425"/>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1" name="Line 306"/>
            <p:cNvSpPr>
              <a:spLocks noChangeShapeType="1"/>
            </p:cNvSpPr>
            <p:nvPr/>
          </p:nvSpPr>
          <p:spPr bwMode="auto">
            <a:xfrm flipH="1">
              <a:off x="3836988" y="2276475"/>
              <a:ext cx="314325"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2" name="Line 307"/>
            <p:cNvSpPr>
              <a:spLocks noChangeShapeType="1"/>
            </p:cNvSpPr>
            <p:nvPr/>
          </p:nvSpPr>
          <p:spPr bwMode="auto">
            <a:xfrm flipH="1">
              <a:off x="3838575" y="2349500"/>
              <a:ext cx="314325"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3" name="Rectangle 308"/>
            <p:cNvSpPr>
              <a:spLocks noChangeArrowheads="1"/>
            </p:cNvSpPr>
            <p:nvPr/>
          </p:nvSpPr>
          <p:spPr bwMode="auto">
            <a:xfrm>
              <a:off x="1325563" y="3113088"/>
              <a:ext cx="1870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C</a:t>
              </a:r>
              <a:r>
                <a:rPr lang="el-GR" altLang="en-US" sz="2000" baseline="-25000">
                  <a:solidFill>
                    <a:srgbClr val="000000"/>
                  </a:solidFill>
                  <a:latin typeface="Times New Roman" pitchFamily="18" charset="0"/>
                  <a:cs typeface="Times New Roman" pitchFamily="18" charset="0"/>
                  <a:sym typeface="Symbol" pitchFamily="18" charset="2"/>
                </a:rPr>
                <a:t>π</a:t>
              </a:r>
              <a:r>
                <a:rPr lang="en-US" altLang="en-US" sz="2000">
                  <a:solidFill>
                    <a:srgbClr val="000000"/>
                  </a:solidFill>
                  <a:latin typeface="Times New Roman" pitchFamily="18" charset="0"/>
                  <a:sym typeface="Symbol" pitchFamily="18" charset="2"/>
                </a:rPr>
                <a:t> = C</a:t>
              </a:r>
              <a:r>
                <a:rPr lang="en-US" altLang="en-US" sz="2000" baseline="-25000">
                  <a:solidFill>
                    <a:srgbClr val="000000"/>
                  </a:solidFill>
                  <a:latin typeface="Times New Roman" pitchFamily="18" charset="0"/>
                  <a:sym typeface="Symbol" pitchFamily="18" charset="2"/>
                </a:rPr>
                <a:t>diff </a:t>
              </a:r>
              <a:r>
                <a:rPr lang="en-US" altLang="en-US" sz="2000">
                  <a:solidFill>
                    <a:srgbClr val="000000"/>
                  </a:solidFill>
                  <a:latin typeface="Times New Roman" pitchFamily="18" charset="0"/>
                  <a:sym typeface="Symbol" pitchFamily="18" charset="2"/>
                </a:rPr>
                <a:t>+ C</a:t>
              </a:r>
              <a:r>
                <a:rPr lang="en-US" altLang="en-US" sz="2000" baseline="-25000">
                  <a:solidFill>
                    <a:srgbClr val="000000"/>
                  </a:solidFill>
                  <a:latin typeface="Times New Roman" pitchFamily="18" charset="0"/>
                  <a:sym typeface="Symbol" pitchFamily="18" charset="2"/>
                </a:rPr>
                <a:t>dep</a:t>
              </a:r>
            </a:p>
          </p:txBody>
        </p:sp>
        <p:sp>
          <p:nvSpPr>
            <p:cNvPr id="6194" name="Rectangle 309"/>
            <p:cNvSpPr>
              <a:spLocks noChangeArrowheads="1"/>
            </p:cNvSpPr>
            <p:nvPr/>
          </p:nvSpPr>
          <p:spPr bwMode="auto">
            <a:xfrm>
              <a:off x="3602038" y="1912938"/>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FF3300"/>
                  </a:solidFill>
                  <a:latin typeface="Times New Roman" pitchFamily="18" charset="0"/>
                </a:rPr>
                <a:t>C</a:t>
              </a:r>
              <a:r>
                <a:rPr lang="en-US" altLang="en-US" sz="2000" baseline="-25000">
                  <a:solidFill>
                    <a:srgbClr val="FF3300"/>
                  </a:solidFill>
                  <a:latin typeface="Times New Roman" pitchFamily="18" charset="0"/>
                  <a:sym typeface="Symbol" pitchFamily="18" charset="2"/>
                </a:rPr>
                <a:t>dep</a:t>
              </a:r>
            </a:p>
          </p:txBody>
        </p:sp>
        <p:sp>
          <p:nvSpPr>
            <p:cNvPr id="6195" name="Line 310"/>
            <p:cNvSpPr>
              <a:spLocks noChangeShapeType="1"/>
            </p:cNvSpPr>
            <p:nvPr/>
          </p:nvSpPr>
          <p:spPr bwMode="auto">
            <a:xfrm>
              <a:off x="3513138" y="1790700"/>
              <a:ext cx="0" cy="46513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6" name="Line 311"/>
            <p:cNvSpPr>
              <a:spLocks noChangeShapeType="1"/>
            </p:cNvSpPr>
            <p:nvPr/>
          </p:nvSpPr>
          <p:spPr bwMode="auto">
            <a:xfrm>
              <a:off x="3514725" y="2362200"/>
              <a:ext cx="0" cy="479425"/>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7" name="Line 312"/>
            <p:cNvSpPr>
              <a:spLocks noChangeShapeType="1"/>
            </p:cNvSpPr>
            <p:nvPr/>
          </p:nvSpPr>
          <p:spPr bwMode="auto">
            <a:xfrm flipH="1">
              <a:off x="3333750" y="2282825"/>
              <a:ext cx="314325"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8" name="Line 313"/>
            <p:cNvSpPr>
              <a:spLocks noChangeShapeType="1"/>
            </p:cNvSpPr>
            <p:nvPr/>
          </p:nvSpPr>
          <p:spPr bwMode="auto">
            <a:xfrm flipH="1">
              <a:off x="3335338" y="2355850"/>
              <a:ext cx="314325"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9" name="Rectangle 314"/>
            <p:cNvSpPr>
              <a:spLocks noChangeArrowheads="1"/>
            </p:cNvSpPr>
            <p:nvPr/>
          </p:nvSpPr>
          <p:spPr bwMode="auto">
            <a:xfrm>
              <a:off x="3068638" y="1933575"/>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FF3300"/>
                  </a:solidFill>
                  <a:latin typeface="Times New Roman" pitchFamily="18" charset="0"/>
                </a:rPr>
                <a:t>C</a:t>
              </a:r>
              <a:r>
                <a:rPr lang="en-US" altLang="en-US" sz="2000" baseline="-25000">
                  <a:solidFill>
                    <a:srgbClr val="FF3300"/>
                  </a:solidFill>
                  <a:latin typeface="Times New Roman" pitchFamily="18" charset="0"/>
                  <a:sym typeface="Symbol" pitchFamily="18" charset="2"/>
                </a:rPr>
                <a:t>diff</a:t>
              </a:r>
            </a:p>
          </p:txBody>
        </p:sp>
        <p:sp>
          <p:nvSpPr>
            <p:cNvPr id="6200" name="Oval 315"/>
            <p:cNvSpPr>
              <a:spLocks noChangeArrowheads="1"/>
            </p:cNvSpPr>
            <p:nvPr/>
          </p:nvSpPr>
          <p:spPr bwMode="auto">
            <a:xfrm>
              <a:off x="3236913" y="1603375"/>
              <a:ext cx="1033462" cy="1544638"/>
            </a:xfrm>
            <a:prstGeom prst="ellipse">
              <a:avLst/>
            </a:prstGeom>
            <a:noFill/>
            <a:ln w="9525">
              <a:solidFill>
                <a:srgbClr val="6666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6201" name="Line 316"/>
            <p:cNvSpPr>
              <a:spLocks noChangeShapeType="1"/>
            </p:cNvSpPr>
            <p:nvPr/>
          </p:nvSpPr>
          <p:spPr bwMode="auto">
            <a:xfrm flipV="1">
              <a:off x="2924175" y="2998788"/>
              <a:ext cx="508000" cy="261937"/>
            </a:xfrm>
            <a:prstGeom prst="line">
              <a:avLst/>
            </a:prstGeom>
            <a:noFill/>
            <a:ln w="9525">
              <a:solidFill>
                <a:srgbClr val="66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153" name="Text Box 318"/>
          <p:cNvSpPr txBox="1">
            <a:spLocks noChangeArrowheads="1"/>
          </p:cNvSpPr>
          <p:nvPr/>
        </p:nvSpPr>
        <p:spPr bwMode="auto">
          <a:xfrm>
            <a:off x="498475" y="5257800"/>
            <a:ext cx="841216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US" altLang="en-US" sz="1800"/>
              <a:t>Note that C</a:t>
            </a:r>
            <a:r>
              <a:rPr lang="el-GR" altLang="en-US" sz="1800" baseline="-25000">
                <a:latin typeface="Times New Roman" pitchFamily="18" charset="0"/>
                <a:cs typeface="Times New Roman" pitchFamily="18" charset="0"/>
              </a:rPr>
              <a:t>π</a:t>
            </a:r>
            <a:r>
              <a:rPr lang="en-US" altLang="en-US" sz="1800"/>
              <a:t> must be charged and discharged through r</a:t>
            </a:r>
            <a:r>
              <a:rPr lang="en-US" altLang="en-US" sz="1800" baseline="-25000"/>
              <a:t>b</a:t>
            </a:r>
            <a:r>
              <a:rPr lang="en-US" altLang="en-US" sz="1800"/>
              <a:t> – hence r</a:t>
            </a:r>
            <a:r>
              <a:rPr lang="en-US" altLang="en-US" sz="1800" baseline="-25000"/>
              <a:t>b</a:t>
            </a:r>
            <a:r>
              <a:rPr lang="en-US" altLang="en-US" sz="1800"/>
              <a:t> becomes very important at high frequencies. Transistors designed for HF applications are specially designed to reduce this resistance to a minimum..</a:t>
            </a:r>
            <a:endParaRPr lang="el-GR" altLang="en-US" sz="1800">
              <a:latin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8B59E2-26E7-4439-A8DB-6455F83168F8}" type="slidenum">
              <a:rPr lang="en-GB" altLang="en-US" smtClean="0"/>
              <a:pPr>
                <a:defRPr/>
              </a:pPr>
              <a:t>60</a:t>
            </a:fld>
            <a:endParaRPr lang="en-GB" altLang="en-US"/>
          </a:p>
        </p:txBody>
      </p:sp>
      <p:sp>
        <p:nvSpPr>
          <p:cNvPr id="5"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a:lstStyle>
          <a:p>
            <a:pPr eaLnBrk="1" hangingPunct="1"/>
            <a:r>
              <a:rPr lang="en-GB" altLang="en-US" sz="2000" kern="0" smtClean="0"/>
              <a:t>Electronic Circuits and Systems			   	EEE211</a:t>
            </a:r>
            <a:endParaRPr lang="en-GB" altLang="en-US" sz="2000" kern="0" dirty="0" smtClean="0"/>
          </a:p>
        </p:txBody>
      </p:sp>
      <mc:AlternateContent xmlns:mc="http://schemas.openxmlformats.org/markup-compatibility/2006" xmlns:a14="http://schemas.microsoft.com/office/drawing/2010/main">
        <mc:Choice Requires="a14">
          <p:sp>
            <p:nvSpPr>
              <p:cNvPr id="2" name="Rectangle 1"/>
              <p:cNvSpPr/>
              <p:nvPr/>
            </p:nvSpPr>
            <p:spPr>
              <a:xfrm>
                <a:off x="5651863" y="1097280"/>
                <a:ext cx="2351313" cy="2820709"/>
              </a:xfrm>
              <a:prstGeom prst="rect">
                <a:avLst/>
              </a:prstGeom>
            </p:spPr>
            <p:txBody>
              <a:bodyPr wrap="square">
                <a:spAutoFit/>
              </a:bodyPr>
              <a:lstStyle/>
              <a:p>
                <a:r>
                  <a:rPr lang="en-GB" dirty="0"/>
                  <a:t>In the circuit in Figure 2, the transistor parameters are: </a:t>
                </a:r>
                <a14:m>
                  <m:oMath xmlns:m="http://schemas.openxmlformats.org/officeDocument/2006/math">
                    <m:r>
                      <m:rPr>
                        <m:sty m:val="p"/>
                      </m:rPr>
                      <a:rPr lang="en-GB">
                        <a:latin typeface="Cambria Math"/>
                      </a:rPr>
                      <m:t>β</m:t>
                    </m:r>
                    <m:r>
                      <a:rPr lang="en-GB">
                        <a:latin typeface="Cambria Math"/>
                      </a:rPr>
                      <m:t>=120</m:t>
                    </m:r>
                  </m:oMath>
                </a14:m>
                <a:r>
                  <a:rPr lang="en-GB" dirty="0"/>
                  <a:t>, </a:t>
                </a:r>
                <a14:m>
                  <m:oMath xmlns:m="http://schemas.openxmlformats.org/officeDocument/2006/math">
                    <m:sSub>
                      <m:sSubPr>
                        <m:ctrlPr>
                          <a:rPr lang="en-US" i="1">
                            <a:latin typeface="Cambria Math"/>
                          </a:rPr>
                        </m:ctrlPr>
                      </m:sSubPr>
                      <m:e>
                        <m:r>
                          <m:rPr>
                            <m:sty m:val="p"/>
                          </m:rPr>
                          <a:rPr lang="en-GB">
                            <a:latin typeface="Cambria Math"/>
                          </a:rPr>
                          <m:t>V</m:t>
                        </m:r>
                      </m:e>
                      <m:sub>
                        <m:r>
                          <m:rPr>
                            <m:sty m:val="p"/>
                          </m:rPr>
                          <a:rPr lang="en-GB">
                            <a:latin typeface="Cambria Math"/>
                          </a:rPr>
                          <m:t>BE</m:t>
                        </m:r>
                      </m:sub>
                    </m:sSub>
                    <m:d>
                      <m:dPr>
                        <m:ctrlPr>
                          <a:rPr lang="en-US" i="1">
                            <a:latin typeface="Cambria Math"/>
                          </a:rPr>
                        </m:ctrlPr>
                      </m:dPr>
                      <m:e>
                        <m:r>
                          <a:rPr lang="en-GB" i="1">
                            <a:latin typeface="Cambria Math"/>
                          </a:rPr>
                          <m:t>𝑜𝑛</m:t>
                        </m:r>
                      </m:e>
                    </m:d>
                    <m:r>
                      <a:rPr lang="en-GB" i="1">
                        <a:latin typeface="Cambria Math"/>
                      </a:rPr>
                      <m:t>=0.7 </m:t>
                    </m:r>
                    <m:r>
                      <a:rPr lang="en-GB" i="1">
                        <a:latin typeface="Cambria Math"/>
                      </a:rPr>
                      <m:t>𝑉</m:t>
                    </m:r>
                  </m:oMath>
                </a14:m>
                <a:r>
                  <a:rPr lang="en-GB" dirty="0"/>
                  <a:t>, </a:t>
                </a:r>
                <a14:m>
                  <m:oMath xmlns:m="http://schemas.openxmlformats.org/officeDocument/2006/math">
                    <m:sSub>
                      <m:sSubPr>
                        <m:ctrlPr>
                          <a:rPr lang="en-US" i="1">
                            <a:latin typeface="Cambria Math"/>
                          </a:rPr>
                        </m:ctrlPr>
                      </m:sSubPr>
                      <m:e>
                        <m:r>
                          <m:rPr>
                            <m:sty m:val="p"/>
                          </m:rPr>
                          <a:rPr lang="en-GB">
                            <a:latin typeface="Cambria Math"/>
                          </a:rPr>
                          <m:t>V</m:t>
                        </m:r>
                      </m:e>
                      <m:sub>
                        <m:r>
                          <m:rPr>
                            <m:sty m:val="p"/>
                          </m:rPr>
                          <a:rPr lang="en-GB">
                            <a:latin typeface="Cambria Math"/>
                          </a:rPr>
                          <m:t>A</m:t>
                        </m:r>
                      </m:sub>
                    </m:sSub>
                    <m:r>
                      <a:rPr lang="en-GB" i="1">
                        <a:latin typeface="Cambria Math"/>
                      </a:rPr>
                      <m:t>=∞</m:t>
                    </m:r>
                  </m:oMath>
                </a14:m>
                <a:r>
                  <a:rPr lang="en-GB" dirty="0"/>
                  <a:t>, </a:t>
                </a:r>
                <a14:m>
                  <m:oMath xmlns:m="http://schemas.openxmlformats.org/officeDocument/2006/math">
                    <m:sSub>
                      <m:sSubPr>
                        <m:ctrlPr>
                          <a:rPr lang="en-US" i="1">
                            <a:latin typeface="Cambria Math"/>
                          </a:rPr>
                        </m:ctrlPr>
                      </m:sSubPr>
                      <m:e>
                        <m:r>
                          <m:rPr>
                            <m:sty m:val="p"/>
                          </m:rPr>
                          <a:rPr lang="en-GB">
                            <a:latin typeface="Cambria Math"/>
                          </a:rPr>
                          <m:t>C</m:t>
                        </m:r>
                      </m:e>
                      <m:sub>
                        <m:r>
                          <m:rPr>
                            <m:sty m:val="p"/>
                          </m:rPr>
                          <a:rPr lang="en-GB">
                            <a:latin typeface="Cambria Math"/>
                          </a:rPr>
                          <m:t>μ</m:t>
                        </m:r>
                      </m:sub>
                    </m:sSub>
                    <m:r>
                      <a:rPr lang="en-GB">
                        <a:latin typeface="Cambria Math"/>
                      </a:rPr>
                      <m:t>=3 </m:t>
                    </m:r>
                    <m:r>
                      <m:rPr>
                        <m:sty m:val="p"/>
                      </m:rPr>
                      <a:rPr lang="en-GB">
                        <a:latin typeface="Cambria Math"/>
                      </a:rPr>
                      <m:t>pF</m:t>
                    </m:r>
                  </m:oMath>
                </a14:m>
                <a:r>
                  <a:rPr lang="en-GB" dirty="0"/>
                  <a:t>, and </a:t>
                </a:r>
                <a14:m>
                  <m:oMath xmlns:m="http://schemas.openxmlformats.org/officeDocument/2006/math">
                    <m:sSub>
                      <m:sSubPr>
                        <m:ctrlPr>
                          <a:rPr lang="en-US" i="1">
                            <a:latin typeface="Cambria Math"/>
                          </a:rPr>
                        </m:ctrlPr>
                      </m:sSubPr>
                      <m:e>
                        <m:r>
                          <m:rPr>
                            <m:sty m:val="p"/>
                          </m:rPr>
                          <a:rPr lang="en-GB">
                            <a:latin typeface="Cambria Math"/>
                          </a:rPr>
                          <m:t>f</m:t>
                        </m:r>
                      </m:e>
                      <m:sub>
                        <m:r>
                          <m:rPr>
                            <m:sty m:val="p"/>
                          </m:rPr>
                          <a:rPr lang="en-GB">
                            <a:latin typeface="Cambria Math"/>
                          </a:rPr>
                          <m:t>T</m:t>
                        </m:r>
                      </m:sub>
                    </m:sSub>
                    <m:r>
                      <a:rPr lang="en-GB" i="1">
                        <a:latin typeface="Cambria Math"/>
                      </a:rPr>
                      <m:t>=250 </m:t>
                    </m:r>
                    <m:r>
                      <a:rPr lang="en-GB" i="1">
                        <a:latin typeface="Cambria Math"/>
                      </a:rPr>
                      <m:t>𝑀𝐻𝑧</m:t>
                    </m:r>
                  </m:oMath>
                </a14:m>
                <a:r>
                  <a:rPr lang="en-GB" dirty="0"/>
                  <a:t>. Assume the emitter bypass capacitor </a:t>
                </a:r>
                <a14:m>
                  <m:oMath xmlns:m="http://schemas.openxmlformats.org/officeDocument/2006/math">
                    <m:sSub>
                      <m:sSubPr>
                        <m:ctrlPr>
                          <a:rPr lang="en-US" i="1">
                            <a:latin typeface="Cambria Math"/>
                          </a:rPr>
                        </m:ctrlPr>
                      </m:sSubPr>
                      <m:e>
                        <m:r>
                          <m:rPr>
                            <m:sty m:val="p"/>
                          </m:rPr>
                          <a:rPr lang="en-GB">
                            <a:latin typeface="Cambria Math"/>
                          </a:rPr>
                          <m:t>C</m:t>
                        </m:r>
                      </m:e>
                      <m:sub>
                        <m:r>
                          <m:rPr>
                            <m:sty m:val="p"/>
                          </m:rPr>
                          <a:rPr lang="en-GB">
                            <a:latin typeface="Cambria Math"/>
                          </a:rPr>
                          <m:t>E</m:t>
                        </m:r>
                      </m:sub>
                    </m:sSub>
                  </m:oMath>
                </a14:m>
                <a:r>
                  <a:rPr lang="en-GB" dirty="0"/>
                  <a:t> and the coupling capacitor </a:t>
                </a:r>
                <a14:m>
                  <m:oMath xmlns:m="http://schemas.openxmlformats.org/officeDocument/2006/math">
                    <m:sSub>
                      <m:sSubPr>
                        <m:ctrlPr>
                          <a:rPr lang="en-US" i="1">
                            <a:latin typeface="Cambria Math"/>
                          </a:rPr>
                        </m:ctrlPr>
                      </m:sSubPr>
                      <m:e>
                        <m:r>
                          <m:rPr>
                            <m:sty m:val="p"/>
                          </m:rPr>
                          <a:rPr lang="en-GB">
                            <a:latin typeface="Cambria Math"/>
                          </a:rPr>
                          <m:t>C</m:t>
                        </m:r>
                      </m:e>
                      <m:sub>
                        <m:r>
                          <m:rPr>
                            <m:sty m:val="p"/>
                          </m:rPr>
                          <a:rPr lang="en-GB">
                            <a:latin typeface="Cambria Math"/>
                          </a:rPr>
                          <m:t>C</m:t>
                        </m:r>
                        <m:r>
                          <a:rPr lang="en-GB">
                            <a:latin typeface="Cambria Math"/>
                          </a:rPr>
                          <m:t>2</m:t>
                        </m:r>
                      </m:sub>
                    </m:sSub>
                  </m:oMath>
                </a14:m>
                <a:r>
                  <a:rPr lang="en-GB" dirty="0"/>
                  <a:t> are very large. </a:t>
                </a:r>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5651863" y="1097280"/>
                <a:ext cx="2351313" cy="2820709"/>
              </a:xfrm>
              <a:prstGeom prst="rect">
                <a:avLst/>
              </a:prstGeom>
              <a:blipFill rotWithShape="1">
                <a:blip r:embed="rId2"/>
                <a:stretch>
                  <a:fillRect l="-1295" t="-648" b="-1944"/>
                </a:stretch>
              </a:blipFill>
            </p:spPr>
            <p:txBody>
              <a:bodyPr/>
              <a:lstStyle/>
              <a:p>
                <a:r>
                  <a:rPr lang="en-US">
                    <a:noFill/>
                  </a:rPr>
                  <a:t> </a:t>
                </a:r>
              </a:p>
            </p:txBody>
          </p:sp>
        </mc:Fallback>
      </mc:AlternateContent>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989443"/>
            <a:ext cx="4862700" cy="3660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651863" y="4489990"/>
            <a:ext cx="2152741" cy="830997"/>
          </a:xfrm>
          <a:prstGeom prst="rect">
            <a:avLst/>
          </a:prstGeom>
        </p:spPr>
        <p:txBody>
          <a:bodyPr wrap="square">
            <a:spAutoFit/>
          </a:bodyPr>
          <a:lstStyle/>
          <a:p>
            <a:r>
              <a:rPr lang="en-GB" dirty="0" smtClean="0"/>
              <a:t>2)   Sketch </a:t>
            </a:r>
            <a:r>
              <a:rPr lang="en-GB" dirty="0"/>
              <a:t>the Bode plot of the voltage gain magnitude</a:t>
            </a:r>
            <a:endParaRPr lang="en-US" dirty="0"/>
          </a:p>
        </p:txBody>
      </p:sp>
    </p:spTree>
    <p:extLst>
      <p:ext uri="{BB962C8B-B14F-4D97-AF65-F5344CB8AC3E}">
        <p14:creationId xmlns:p14="http://schemas.microsoft.com/office/powerpoint/2010/main" val="20893592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8B59E2-26E7-4439-A8DB-6455F83168F8}" type="slidenum">
              <a:rPr lang="en-GB" altLang="en-US" smtClean="0"/>
              <a:pPr>
                <a:defRPr/>
              </a:pPr>
              <a:t>61</a:t>
            </a:fld>
            <a:endParaRPr lang="en-GB" altLang="en-US"/>
          </a:p>
        </p:txBody>
      </p:sp>
      <p:sp>
        <p:nvSpPr>
          <p:cNvPr id="5"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a:lstStyle>
          <a:p>
            <a:pPr eaLnBrk="1" hangingPunct="1"/>
            <a:r>
              <a:rPr lang="en-GB" altLang="en-US" sz="2000" kern="0" smtClean="0"/>
              <a:t>Electronic Circuits and Systems			   	EEE211</a:t>
            </a:r>
            <a:endParaRPr lang="en-GB" altLang="en-US" sz="2000" kern="0" dirty="0" smtClean="0"/>
          </a:p>
        </p:txBody>
      </p:sp>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2793" y="1442222"/>
            <a:ext cx="3947970" cy="4348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26" y="1658165"/>
            <a:ext cx="4020726" cy="3027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818821" y="756236"/>
            <a:ext cx="1039067" cy="338554"/>
          </a:xfrm>
          <a:prstGeom prst="rect">
            <a:avLst/>
          </a:prstGeom>
          <a:noFill/>
        </p:spPr>
        <p:txBody>
          <a:bodyPr wrap="none" rtlCol="0">
            <a:spAutoFit/>
          </a:bodyPr>
          <a:lstStyle/>
          <a:p>
            <a:r>
              <a:rPr lang="en-US" dirty="0" smtClean="0"/>
              <a:t>Solution: </a:t>
            </a:r>
            <a:endParaRPr lang="en-US" dirty="0"/>
          </a:p>
        </p:txBody>
      </p:sp>
    </p:spTree>
    <p:extLst>
      <p:ext uri="{BB962C8B-B14F-4D97-AF65-F5344CB8AC3E}">
        <p14:creationId xmlns:p14="http://schemas.microsoft.com/office/powerpoint/2010/main" val="34416059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C376DE89-1A02-4861-8A13-8F42A55617DD}" type="slidenum">
              <a:rPr lang="en-GB" altLang="en-US" sz="1200" smtClean="0">
                <a:latin typeface="Garamond" pitchFamily="18" charset="0"/>
              </a:rPr>
              <a:pPr eaLnBrk="1" hangingPunct="1">
                <a:spcBef>
                  <a:spcPct val="0"/>
                </a:spcBef>
                <a:buClrTx/>
                <a:buSzTx/>
                <a:buFontTx/>
                <a:buNone/>
              </a:pPr>
              <a:t>62</a:t>
            </a:fld>
            <a:endParaRPr lang="en-GB" altLang="en-US" sz="1200" smtClean="0">
              <a:latin typeface="Garamond" pitchFamily="18" charset="0"/>
            </a:endParaRPr>
          </a:p>
        </p:txBody>
      </p:sp>
      <p:sp>
        <p:nvSpPr>
          <p:cNvPr id="41987"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4198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41989"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41990" name="Text Box 5"/>
          <p:cNvSpPr txBox="1">
            <a:spLocks noChangeArrowheads="1"/>
          </p:cNvSpPr>
          <p:nvPr/>
        </p:nvSpPr>
        <p:spPr bwMode="auto">
          <a:xfrm>
            <a:off x="484188" y="1730375"/>
            <a:ext cx="272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spcBef>
                <a:spcPct val="50000"/>
              </a:spcBef>
              <a:buClrTx/>
              <a:buSzTx/>
              <a:buFontTx/>
              <a:buNone/>
            </a:pPr>
            <a:r>
              <a:rPr lang="en-GB" altLang="en-US" sz="1800"/>
              <a:t>In this lecture we have:</a:t>
            </a:r>
            <a:endParaRPr lang="el-GR" altLang="en-US" sz="2000" baseline="30000">
              <a:cs typeface="Times New Roman" pitchFamily="18" charset="0"/>
            </a:endParaRPr>
          </a:p>
        </p:txBody>
      </p:sp>
      <p:sp>
        <p:nvSpPr>
          <p:cNvPr id="41991" name="Text Box 8"/>
          <p:cNvSpPr txBox="1">
            <a:spLocks noChangeArrowheads="1"/>
          </p:cNvSpPr>
          <p:nvPr/>
        </p:nvSpPr>
        <p:spPr bwMode="auto">
          <a:xfrm>
            <a:off x="803275" y="2365375"/>
            <a:ext cx="78787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1963" indent="-461963"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spcBef>
                <a:spcPct val="50000"/>
              </a:spcBef>
              <a:buClrTx/>
              <a:buSzTx/>
              <a:buFontTx/>
              <a:buNone/>
            </a:pPr>
            <a:r>
              <a:rPr lang="en-GB" altLang="en-US" sz="1800"/>
              <a:t>1)	shown that the common base circuit is not affected by the Miller Effect and therefore has good high frequency performance</a:t>
            </a:r>
            <a:endParaRPr lang="el-GR" altLang="en-US" sz="2000" baseline="30000">
              <a:cs typeface="Times New Roman" pitchFamily="18" charset="0"/>
            </a:endParaRPr>
          </a:p>
        </p:txBody>
      </p:sp>
      <p:sp>
        <p:nvSpPr>
          <p:cNvPr id="41992" name="Text Box 9"/>
          <p:cNvSpPr txBox="1">
            <a:spLocks noChangeArrowheads="1"/>
          </p:cNvSpPr>
          <p:nvPr/>
        </p:nvSpPr>
        <p:spPr bwMode="auto">
          <a:xfrm>
            <a:off x="779463" y="3216275"/>
            <a:ext cx="7878762"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1963" indent="-461963"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spcBef>
                <a:spcPct val="50000"/>
              </a:spcBef>
              <a:buClrTx/>
              <a:buSzTx/>
              <a:buFontTx/>
              <a:buNone/>
            </a:pPr>
            <a:r>
              <a:rPr lang="en-GB" altLang="en-US" sz="1800"/>
              <a:t>2)	reviewed some special circuits that incorporate the common base configuration to combine high voltage gain with good high frequency performance</a:t>
            </a:r>
            <a:endParaRPr lang="el-GR" altLang="en-US" sz="1800"/>
          </a:p>
        </p:txBody>
      </p:sp>
      <p:sp>
        <p:nvSpPr>
          <p:cNvPr id="41993" name="Text Box 9"/>
          <p:cNvSpPr txBox="1">
            <a:spLocks noChangeArrowheads="1"/>
          </p:cNvSpPr>
          <p:nvPr/>
        </p:nvSpPr>
        <p:spPr bwMode="auto">
          <a:xfrm>
            <a:off x="765175" y="4268788"/>
            <a:ext cx="78787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1963" indent="-461963"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spcBef>
                <a:spcPct val="50000"/>
              </a:spcBef>
              <a:buClrTx/>
              <a:buSzTx/>
              <a:buFontTx/>
              <a:buNone/>
            </a:pPr>
            <a:r>
              <a:rPr lang="en-GB" altLang="en-US" sz="1800"/>
              <a:t>3)	Noted that the common collector circuit also has good high frequency performance</a:t>
            </a:r>
            <a:endParaRPr lang="el-GR" altLang="en-US" sz="180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C376DE89-1A02-4861-8A13-8F42A55617DD}" type="slidenum">
              <a:rPr lang="en-GB" altLang="en-US" sz="1200" smtClean="0">
                <a:latin typeface="Garamond" pitchFamily="18" charset="0"/>
              </a:rPr>
              <a:pPr eaLnBrk="1" hangingPunct="1">
                <a:spcBef>
                  <a:spcPct val="0"/>
                </a:spcBef>
                <a:buClrTx/>
                <a:buSzTx/>
                <a:buFontTx/>
                <a:buNone/>
              </a:pPr>
              <a:t>63</a:t>
            </a:fld>
            <a:endParaRPr lang="en-GB" altLang="en-US" sz="1200" smtClean="0">
              <a:latin typeface="Garamond" pitchFamily="18" charset="0"/>
            </a:endParaRPr>
          </a:p>
        </p:txBody>
      </p:sp>
      <p:sp>
        <p:nvSpPr>
          <p:cNvPr id="41987"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4198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41989"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41993" name="Text Box 9"/>
          <p:cNvSpPr txBox="1">
            <a:spLocks noChangeArrowheads="1"/>
          </p:cNvSpPr>
          <p:nvPr/>
        </p:nvSpPr>
        <p:spPr bwMode="auto">
          <a:xfrm>
            <a:off x="632618" y="1913214"/>
            <a:ext cx="78787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1963" indent="-461963"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spcBef>
                <a:spcPct val="50000"/>
              </a:spcBef>
              <a:buClrTx/>
              <a:buSzTx/>
              <a:buFontTx/>
              <a:buNone/>
            </a:pPr>
            <a:r>
              <a:rPr lang="en-US" altLang="en-US" sz="1800" dirty="0" smtClean="0"/>
              <a:t>In next lecture, we will study another two transistor circuits – differential amplifier and current mirror,  which could be used to build operational amplifier</a:t>
            </a:r>
            <a:endParaRPr lang="el-GR" altLang="en-US" sz="1800" dirty="0"/>
          </a:p>
        </p:txBody>
      </p:sp>
    </p:spTree>
    <p:extLst>
      <p:ext uri="{BB962C8B-B14F-4D97-AF65-F5344CB8AC3E}">
        <p14:creationId xmlns:p14="http://schemas.microsoft.com/office/powerpoint/2010/main" val="4079029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7A3E9A26-4B6E-4443-83E5-034D91FD38B6}" type="slidenum">
              <a:rPr lang="en-GB" altLang="en-US" sz="1200" smtClean="0">
                <a:latin typeface="Garamond" pitchFamily="18" charset="0"/>
              </a:rPr>
              <a:pPr eaLnBrk="1" hangingPunct="1">
                <a:spcBef>
                  <a:spcPct val="0"/>
                </a:spcBef>
                <a:buClrTx/>
                <a:buSzTx/>
                <a:buFontTx/>
                <a:buNone/>
              </a:pPr>
              <a:t>7</a:t>
            </a:fld>
            <a:endParaRPr lang="en-GB" altLang="en-US" sz="1200" smtClean="0">
              <a:latin typeface="Garamond" pitchFamily="18" charset="0"/>
            </a:endParaRPr>
          </a:p>
        </p:txBody>
      </p:sp>
      <p:sp>
        <p:nvSpPr>
          <p:cNvPr id="7171"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7172"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173"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nvGrpSpPr>
          <p:cNvPr id="7174" name="Group 224"/>
          <p:cNvGrpSpPr>
            <a:grpSpLocks/>
          </p:cNvGrpSpPr>
          <p:nvPr/>
        </p:nvGrpSpPr>
        <p:grpSpPr bwMode="auto">
          <a:xfrm>
            <a:off x="304800" y="823913"/>
            <a:ext cx="5330825" cy="3613150"/>
            <a:chOff x="1114" y="942"/>
            <a:chExt cx="2361" cy="1565"/>
          </a:xfrm>
        </p:grpSpPr>
        <p:sp>
          <p:nvSpPr>
            <p:cNvPr id="7182" name="Line 50"/>
            <p:cNvSpPr>
              <a:spLocks noChangeShapeType="1"/>
            </p:cNvSpPr>
            <p:nvPr/>
          </p:nvSpPr>
          <p:spPr bwMode="auto">
            <a:xfrm flipH="1">
              <a:off x="2056" y="1262"/>
              <a:ext cx="26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3" name="Oval 51"/>
            <p:cNvSpPr>
              <a:spLocks noChangeArrowheads="1"/>
            </p:cNvSpPr>
            <p:nvPr/>
          </p:nvSpPr>
          <p:spPr bwMode="auto">
            <a:xfrm>
              <a:off x="2143" y="1191"/>
              <a:ext cx="58" cy="5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184" name="Text Box 52"/>
            <p:cNvSpPr txBox="1">
              <a:spLocks noChangeArrowheads="1"/>
            </p:cNvSpPr>
            <p:nvPr/>
          </p:nvSpPr>
          <p:spPr bwMode="auto">
            <a:xfrm>
              <a:off x="2112" y="1142"/>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sp>
          <p:nvSpPr>
            <p:cNvPr id="7185" name="Text Box 53"/>
            <p:cNvSpPr txBox="1">
              <a:spLocks noChangeArrowheads="1"/>
            </p:cNvSpPr>
            <p:nvPr/>
          </p:nvSpPr>
          <p:spPr bwMode="auto">
            <a:xfrm>
              <a:off x="2923" y="2295"/>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7186" name="Oval 54"/>
            <p:cNvSpPr>
              <a:spLocks noChangeArrowheads="1"/>
            </p:cNvSpPr>
            <p:nvPr/>
          </p:nvSpPr>
          <p:spPr bwMode="auto">
            <a:xfrm>
              <a:off x="2961" y="2333"/>
              <a:ext cx="58" cy="57"/>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187" name="Oval 55"/>
            <p:cNvSpPr>
              <a:spLocks noChangeArrowheads="1"/>
            </p:cNvSpPr>
            <p:nvPr/>
          </p:nvSpPr>
          <p:spPr bwMode="auto">
            <a:xfrm>
              <a:off x="2770" y="1878"/>
              <a:ext cx="57" cy="5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188" name="Text Box 56"/>
            <p:cNvSpPr txBox="1">
              <a:spLocks noChangeArrowheads="1"/>
            </p:cNvSpPr>
            <p:nvPr/>
          </p:nvSpPr>
          <p:spPr bwMode="auto">
            <a:xfrm>
              <a:off x="2741" y="1829"/>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sp>
          <p:nvSpPr>
            <p:cNvPr id="7189" name="Oval 57"/>
            <p:cNvSpPr>
              <a:spLocks noChangeArrowheads="1"/>
            </p:cNvSpPr>
            <p:nvPr/>
          </p:nvSpPr>
          <p:spPr bwMode="auto">
            <a:xfrm>
              <a:off x="2861" y="1886"/>
              <a:ext cx="58" cy="5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190" name="Text Box 58"/>
            <p:cNvSpPr txBox="1">
              <a:spLocks noChangeArrowheads="1"/>
            </p:cNvSpPr>
            <p:nvPr/>
          </p:nvSpPr>
          <p:spPr bwMode="auto">
            <a:xfrm>
              <a:off x="2835" y="1837"/>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sp>
          <p:nvSpPr>
            <p:cNvPr id="7191" name="Oval 59"/>
            <p:cNvSpPr>
              <a:spLocks noChangeArrowheads="1"/>
            </p:cNvSpPr>
            <p:nvPr/>
          </p:nvSpPr>
          <p:spPr bwMode="auto">
            <a:xfrm>
              <a:off x="2961" y="1873"/>
              <a:ext cx="58" cy="5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192" name="Text Box 60"/>
            <p:cNvSpPr txBox="1">
              <a:spLocks noChangeArrowheads="1"/>
            </p:cNvSpPr>
            <p:nvPr/>
          </p:nvSpPr>
          <p:spPr bwMode="auto">
            <a:xfrm>
              <a:off x="2931" y="1824"/>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sp>
          <p:nvSpPr>
            <p:cNvPr id="7193" name="Oval 61"/>
            <p:cNvSpPr>
              <a:spLocks noChangeArrowheads="1"/>
            </p:cNvSpPr>
            <p:nvPr/>
          </p:nvSpPr>
          <p:spPr bwMode="auto">
            <a:xfrm>
              <a:off x="3050" y="1887"/>
              <a:ext cx="58" cy="5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194" name="Text Box 62"/>
            <p:cNvSpPr txBox="1">
              <a:spLocks noChangeArrowheads="1"/>
            </p:cNvSpPr>
            <p:nvPr/>
          </p:nvSpPr>
          <p:spPr bwMode="auto">
            <a:xfrm>
              <a:off x="3023" y="1838"/>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sp>
          <p:nvSpPr>
            <p:cNvPr id="7195" name="Oval 63"/>
            <p:cNvSpPr>
              <a:spLocks noChangeArrowheads="1"/>
            </p:cNvSpPr>
            <p:nvPr/>
          </p:nvSpPr>
          <p:spPr bwMode="auto">
            <a:xfrm>
              <a:off x="3013" y="1807"/>
              <a:ext cx="58" cy="5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196" name="Text Box 64"/>
            <p:cNvSpPr txBox="1">
              <a:spLocks noChangeArrowheads="1"/>
            </p:cNvSpPr>
            <p:nvPr/>
          </p:nvSpPr>
          <p:spPr bwMode="auto">
            <a:xfrm>
              <a:off x="2983" y="1758"/>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sp>
          <p:nvSpPr>
            <p:cNvPr id="7197" name="Oval 65"/>
            <p:cNvSpPr>
              <a:spLocks noChangeArrowheads="1"/>
            </p:cNvSpPr>
            <p:nvPr/>
          </p:nvSpPr>
          <p:spPr bwMode="auto">
            <a:xfrm>
              <a:off x="2898" y="1813"/>
              <a:ext cx="58" cy="5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198" name="Text Box 66"/>
            <p:cNvSpPr txBox="1">
              <a:spLocks noChangeArrowheads="1"/>
            </p:cNvSpPr>
            <p:nvPr/>
          </p:nvSpPr>
          <p:spPr bwMode="auto">
            <a:xfrm>
              <a:off x="2869" y="1764"/>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nvGrpSpPr>
            <p:cNvPr id="7199" name="Group 67"/>
            <p:cNvGrpSpPr>
              <a:grpSpLocks/>
            </p:cNvGrpSpPr>
            <p:nvPr/>
          </p:nvGrpSpPr>
          <p:grpSpPr bwMode="auto">
            <a:xfrm>
              <a:off x="1671" y="1195"/>
              <a:ext cx="116" cy="231"/>
              <a:chOff x="2312" y="1741"/>
              <a:chExt cx="194" cy="387"/>
            </a:xfrm>
          </p:grpSpPr>
          <p:sp>
            <p:nvSpPr>
              <p:cNvPr id="7349" name="Oval 68"/>
              <p:cNvSpPr>
                <a:spLocks noChangeArrowheads="1"/>
              </p:cNvSpPr>
              <p:nvPr/>
            </p:nvSpPr>
            <p:spPr bwMode="auto">
              <a:xfrm>
                <a:off x="2355" y="1823"/>
                <a:ext cx="97" cy="9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350" name="Text Box 69"/>
              <p:cNvSpPr txBox="1">
                <a:spLocks noChangeArrowheads="1"/>
              </p:cNvSpPr>
              <p:nvPr/>
            </p:nvSpPr>
            <p:spPr bwMode="auto">
              <a:xfrm>
                <a:off x="2312" y="1741"/>
                <a:ext cx="194"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grpSp>
          <p:nvGrpSpPr>
            <p:cNvPr id="7200" name="Group 70"/>
            <p:cNvGrpSpPr>
              <a:grpSpLocks/>
            </p:cNvGrpSpPr>
            <p:nvPr/>
          </p:nvGrpSpPr>
          <p:grpSpPr bwMode="auto">
            <a:xfrm>
              <a:off x="1550" y="1200"/>
              <a:ext cx="115" cy="232"/>
              <a:chOff x="4374" y="2226"/>
              <a:chExt cx="193" cy="387"/>
            </a:xfrm>
          </p:grpSpPr>
          <p:sp>
            <p:nvSpPr>
              <p:cNvPr id="7347" name="Oval 71"/>
              <p:cNvSpPr>
                <a:spLocks noChangeArrowheads="1"/>
              </p:cNvSpPr>
              <p:nvPr/>
            </p:nvSpPr>
            <p:spPr bwMode="auto">
              <a:xfrm>
                <a:off x="4418" y="2308"/>
                <a:ext cx="97" cy="9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348" name="Text Box 72"/>
              <p:cNvSpPr txBox="1">
                <a:spLocks noChangeArrowheads="1"/>
              </p:cNvSpPr>
              <p:nvPr/>
            </p:nvSpPr>
            <p:spPr bwMode="auto">
              <a:xfrm>
                <a:off x="4374" y="2226"/>
                <a:ext cx="19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sp>
          <p:nvSpPr>
            <p:cNvPr id="7201" name="Oval 73"/>
            <p:cNvSpPr>
              <a:spLocks noChangeArrowheads="1"/>
            </p:cNvSpPr>
            <p:nvPr/>
          </p:nvSpPr>
          <p:spPr bwMode="auto">
            <a:xfrm>
              <a:off x="2643" y="1816"/>
              <a:ext cx="58" cy="5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202" name="Text Box 74"/>
            <p:cNvSpPr txBox="1">
              <a:spLocks noChangeArrowheads="1"/>
            </p:cNvSpPr>
            <p:nvPr/>
          </p:nvSpPr>
          <p:spPr bwMode="auto">
            <a:xfrm>
              <a:off x="2613" y="1767"/>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sp>
          <p:nvSpPr>
            <p:cNvPr id="7203" name="Text Box 75"/>
            <p:cNvSpPr txBox="1">
              <a:spLocks noChangeArrowheads="1"/>
            </p:cNvSpPr>
            <p:nvPr/>
          </p:nvSpPr>
          <p:spPr bwMode="auto">
            <a:xfrm>
              <a:off x="1963" y="1602"/>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7204" name="Oval 76"/>
            <p:cNvSpPr>
              <a:spLocks noChangeArrowheads="1"/>
            </p:cNvSpPr>
            <p:nvPr/>
          </p:nvSpPr>
          <p:spPr bwMode="auto">
            <a:xfrm>
              <a:off x="2001" y="1633"/>
              <a:ext cx="58" cy="57"/>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205" name="Text Box 77"/>
            <p:cNvSpPr txBox="1">
              <a:spLocks noChangeArrowheads="1"/>
            </p:cNvSpPr>
            <p:nvPr/>
          </p:nvSpPr>
          <p:spPr bwMode="auto">
            <a:xfrm>
              <a:off x="2269" y="1602"/>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7206" name="Oval 78"/>
            <p:cNvSpPr>
              <a:spLocks noChangeArrowheads="1"/>
            </p:cNvSpPr>
            <p:nvPr/>
          </p:nvSpPr>
          <p:spPr bwMode="auto">
            <a:xfrm>
              <a:off x="2308" y="1633"/>
              <a:ext cx="57" cy="57"/>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207" name="Text Box 79"/>
            <p:cNvSpPr txBox="1">
              <a:spLocks noChangeArrowheads="1"/>
            </p:cNvSpPr>
            <p:nvPr/>
          </p:nvSpPr>
          <p:spPr bwMode="auto">
            <a:xfrm>
              <a:off x="2300" y="1668"/>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7208" name="Oval 80"/>
            <p:cNvSpPr>
              <a:spLocks noChangeArrowheads="1"/>
            </p:cNvSpPr>
            <p:nvPr/>
          </p:nvSpPr>
          <p:spPr bwMode="auto">
            <a:xfrm>
              <a:off x="2338" y="1702"/>
              <a:ext cx="58" cy="57"/>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209" name="Line 81"/>
            <p:cNvSpPr>
              <a:spLocks noChangeShapeType="1"/>
            </p:cNvSpPr>
            <p:nvPr/>
          </p:nvSpPr>
          <p:spPr bwMode="auto">
            <a:xfrm flipH="1">
              <a:off x="2615" y="1971"/>
              <a:ext cx="546"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0" name="Line 82"/>
            <p:cNvSpPr>
              <a:spLocks noChangeShapeType="1"/>
            </p:cNvSpPr>
            <p:nvPr/>
          </p:nvSpPr>
          <p:spPr bwMode="auto">
            <a:xfrm flipH="1">
              <a:off x="2631" y="2318"/>
              <a:ext cx="559"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211" name="Group 83"/>
            <p:cNvGrpSpPr>
              <a:grpSpLocks/>
            </p:cNvGrpSpPr>
            <p:nvPr/>
          </p:nvGrpSpPr>
          <p:grpSpPr bwMode="auto">
            <a:xfrm>
              <a:off x="1414" y="1203"/>
              <a:ext cx="116" cy="231"/>
              <a:chOff x="3016" y="1461"/>
              <a:chExt cx="195" cy="387"/>
            </a:xfrm>
          </p:grpSpPr>
          <p:sp>
            <p:nvSpPr>
              <p:cNvPr id="7345" name="Oval 84"/>
              <p:cNvSpPr>
                <a:spLocks noChangeArrowheads="1"/>
              </p:cNvSpPr>
              <p:nvPr/>
            </p:nvSpPr>
            <p:spPr bwMode="auto">
              <a:xfrm>
                <a:off x="3065" y="154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346" name="Text Box 85"/>
              <p:cNvSpPr txBox="1">
                <a:spLocks noChangeArrowheads="1"/>
              </p:cNvSpPr>
              <p:nvPr/>
            </p:nvSpPr>
            <p:spPr bwMode="auto">
              <a:xfrm>
                <a:off x="3016" y="1461"/>
                <a:ext cx="195"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sp>
          <p:nvSpPr>
            <p:cNvPr id="7212" name="Oval 86"/>
            <p:cNvSpPr>
              <a:spLocks noChangeArrowheads="1"/>
            </p:cNvSpPr>
            <p:nvPr/>
          </p:nvSpPr>
          <p:spPr bwMode="auto">
            <a:xfrm>
              <a:off x="2668" y="1896"/>
              <a:ext cx="57" cy="5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213" name="Text Box 87"/>
            <p:cNvSpPr txBox="1">
              <a:spLocks noChangeArrowheads="1"/>
            </p:cNvSpPr>
            <p:nvPr/>
          </p:nvSpPr>
          <p:spPr bwMode="auto">
            <a:xfrm>
              <a:off x="2638" y="1847"/>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sp>
          <p:nvSpPr>
            <p:cNvPr id="7214" name="Oval 88"/>
            <p:cNvSpPr>
              <a:spLocks noChangeArrowheads="1"/>
            </p:cNvSpPr>
            <p:nvPr/>
          </p:nvSpPr>
          <p:spPr bwMode="auto">
            <a:xfrm>
              <a:off x="2576" y="1887"/>
              <a:ext cx="58" cy="5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215" name="Text Box 89"/>
            <p:cNvSpPr txBox="1">
              <a:spLocks noChangeArrowheads="1"/>
            </p:cNvSpPr>
            <p:nvPr/>
          </p:nvSpPr>
          <p:spPr bwMode="auto">
            <a:xfrm>
              <a:off x="2546" y="1838"/>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nvGrpSpPr>
            <p:cNvPr id="7216" name="Group 90"/>
            <p:cNvGrpSpPr>
              <a:grpSpLocks/>
            </p:cNvGrpSpPr>
            <p:nvPr/>
          </p:nvGrpSpPr>
          <p:grpSpPr bwMode="auto">
            <a:xfrm>
              <a:off x="1785" y="1197"/>
              <a:ext cx="116" cy="232"/>
              <a:chOff x="4153" y="1818"/>
              <a:chExt cx="194" cy="387"/>
            </a:xfrm>
          </p:grpSpPr>
          <p:sp>
            <p:nvSpPr>
              <p:cNvPr id="7343" name="Oval 91"/>
              <p:cNvSpPr>
                <a:spLocks noChangeArrowheads="1"/>
              </p:cNvSpPr>
              <p:nvPr/>
            </p:nvSpPr>
            <p:spPr bwMode="auto">
              <a:xfrm>
                <a:off x="4208" y="1908"/>
                <a:ext cx="97" cy="9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344" name="Text Box 92"/>
              <p:cNvSpPr txBox="1">
                <a:spLocks noChangeArrowheads="1"/>
              </p:cNvSpPr>
              <p:nvPr/>
            </p:nvSpPr>
            <p:spPr bwMode="auto">
              <a:xfrm>
                <a:off x="4153" y="1818"/>
                <a:ext cx="194"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grpSp>
          <p:nvGrpSpPr>
            <p:cNvPr id="7217" name="Group 93"/>
            <p:cNvGrpSpPr>
              <a:grpSpLocks/>
            </p:cNvGrpSpPr>
            <p:nvPr/>
          </p:nvGrpSpPr>
          <p:grpSpPr bwMode="auto">
            <a:xfrm>
              <a:off x="1921" y="1676"/>
              <a:ext cx="116" cy="211"/>
              <a:chOff x="2912" y="2662"/>
              <a:chExt cx="193" cy="354"/>
            </a:xfrm>
          </p:grpSpPr>
          <p:sp>
            <p:nvSpPr>
              <p:cNvPr id="7341" name="Text Box 94"/>
              <p:cNvSpPr txBox="1">
                <a:spLocks noChangeArrowheads="1"/>
              </p:cNvSpPr>
              <p:nvPr/>
            </p:nvSpPr>
            <p:spPr bwMode="auto">
              <a:xfrm>
                <a:off x="2912" y="2662"/>
                <a:ext cx="19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7342" name="Oval 95"/>
              <p:cNvSpPr>
                <a:spLocks noChangeArrowheads="1"/>
              </p:cNvSpPr>
              <p:nvPr/>
            </p:nvSpPr>
            <p:spPr bwMode="auto">
              <a:xfrm>
                <a:off x="2976" y="2726"/>
                <a:ext cx="98"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sp>
          <p:nvSpPr>
            <p:cNvPr id="7218" name="Line 96"/>
            <p:cNvSpPr>
              <a:spLocks noChangeShapeType="1"/>
            </p:cNvSpPr>
            <p:nvPr/>
          </p:nvSpPr>
          <p:spPr bwMode="auto">
            <a:xfrm flipH="1">
              <a:off x="2555" y="2362"/>
              <a:ext cx="347"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19" name="Line 97"/>
            <p:cNvSpPr>
              <a:spLocks noChangeShapeType="1"/>
            </p:cNvSpPr>
            <p:nvPr/>
          </p:nvSpPr>
          <p:spPr bwMode="auto">
            <a:xfrm flipH="1">
              <a:off x="2628" y="1969"/>
              <a:ext cx="559"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220" name="Group 98"/>
            <p:cNvGrpSpPr>
              <a:grpSpLocks/>
            </p:cNvGrpSpPr>
            <p:nvPr/>
          </p:nvGrpSpPr>
          <p:grpSpPr bwMode="auto">
            <a:xfrm>
              <a:off x="2505" y="1975"/>
              <a:ext cx="623" cy="240"/>
              <a:chOff x="1752" y="2022"/>
              <a:chExt cx="1154" cy="444"/>
            </a:xfrm>
          </p:grpSpPr>
          <p:grpSp>
            <p:nvGrpSpPr>
              <p:cNvPr id="7327" name="Group 99"/>
              <p:cNvGrpSpPr>
                <a:grpSpLocks/>
              </p:cNvGrpSpPr>
              <p:nvPr/>
            </p:nvGrpSpPr>
            <p:grpSpPr bwMode="auto">
              <a:xfrm>
                <a:off x="1941" y="2022"/>
                <a:ext cx="216" cy="427"/>
                <a:chOff x="3845" y="2419"/>
                <a:chExt cx="238" cy="472"/>
              </a:xfrm>
            </p:grpSpPr>
            <p:sp>
              <p:nvSpPr>
                <p:cNvPr id="7339" name="Line 100"/>
                <p:cNvSpPr>
                  <a:spLocks noChangeShapeType="1"/>
                </p:cNvSpPr>
                <p:nvPr/>
              </p:nvSpPr>
              <p:spPr bwMode="auto">
                <a:xfrm flipH="1">
                  <a:off x="3895" y="248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40" name="Text Box 101"/>
                <p:cNvSpPr txBox="1">
                  <a:spLocks noChangeArrowheads="1"/>
                </p:cNvSpPr>
                <p:nvPr/>
              </p:nvSpPr>
              <p:spPr bwMode="auto">
                <a:xfrm>
                  <a:off x="3845" y="2419"/>
                  <a:ext cx="23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solidFill>
                        <a:srgbClr val="B2B2B2"/>
                      </a:solidFill>
                    </a:rPr>
                    <a:t>+</a:t>
                  </a:r>
                </a:p>
              </p:txBody>
            </p:sp>
          </p:grpSp>
          <p:sp>
            <p:nvSpPr>
              <p:cNvPr id="7328" name="Line 102"/>
              <p:cNvSpPr>
                <a:spLocks noChangeShapeType="1"/>
              </p:cNvSpPr>
              <p:nvPr/>
            </p:nvSpPr>
            <p:spPr bwMode="auto">
              <a:xfrm flipH="1">
                <a:off x="2169" y="2081"/>
                <a:ext cx="131"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29" name="Text Box 103"/>
              <p:cNvSpPr txBox="1">
                <a:spLocks noChangeArrowheads="1"/>
              </p:cNvSpPr>
              <p:nvPr/>
            </p:nvSpPr>
            <p:spPr bwMode="auto">
              <a:xfrm>
                <a:off x="2134" y="2031"/>
                <a:ext cx="214"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solidFill>
                      <a:srgbClr val="B2B2B2"/>
                    </a:solidFill>
                  </a:rPr>
                  <a:t>+</a:t>
                </a:r>
              </a:p>
            </p:txBody>
          </p:sp>
          <p:sp>
            <p:nvSpPr>
              <p:cNvPr id="7330" name="Line 104"/>
              <p:cNvSpPr>
                <a:spLocks noChangeShapeType="1"/>
              </p:cNvSpPr>
              <p:nvPr/>
            </p:nvSpPr>
            <p:spPr bwMode="auto">
              <a:xfrm flipH="1">
                <a:off x="2367" y="2079"/>
                <a:ext cx="131"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31" name="Text Box 105"/>
              <p:cNvSpPr txBox="1">
                <a:spLocks noChangeArrowheads="1"/>
              </p:cNvSpPr>
              <p:nvPr/>
            </p:nvSpPr>
            <p:spPr bwMode="auto">
              <a:xfrm>
                <a:off x="2332" y="2035"/>
                <a:ext cx="21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solidFill>
                      <a:srgbClr val="B2B2B2"/>
                    </a:solidFill>
                  </a:rPr>
                  <a:t>+</a:t>
                </a:r>
              </a:p>
            </p:txBody>
          </p:sp>
          <p:sp>
            <p:nvSpPr>
              <p:cNvPr id="7332" name="Line 106"/>
              <p:cNvSpPr>
                <a:spLocks noChangeShapeType="1"/>
              </p:cNvSpPr>
              <p:nvPr/>
            </p:nvSpPr>
            <p:spPr bwMode="auto">
              <a:xfrm flipH="1">
                <a:off x="2550" y="2083"/>
                <a:ext cx="130"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33" name="Text Box 107"/>
              <p:cNvSpPr txBox="1">
                <a:spLocks noChangeArrowheads="1"/>
              </p:cNvSpPr>
              <p:nvPr/>
            </p:nvSpPr>
            <p:spPr bwMode="auto">
              <a:xfrm>
                <a:off x="2504" y="2033"/>
                <a:ext cx="21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solidFill>
                      <a:srgbClr val="B2B2B2"/>
                    </a:solidFill>
                  </a:rPr>
                  <a:t>+</a:t>
                </a:r>
              </a:p>
            </p:txBody>
          </p:sp>
          <p:sp>
            <p:nvSpPr>
              <p:cNvPr id="7334" name="Line 108"/>
              <p:cNvSpPr>
                <a:spLocks noChangeShapeType="1"/>
              </p:cNvSpPr>
              <p:nvPr/>
            </p:nvSpPr>
            <p:spPr bwMode="auto">
              <a:xfrm flipH="1">
                <a:off x="2737" y="2081"/>
                <a:ext cx="131"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35" name="Text Box 109"/>
              <p:cNvSpPr txBox="1">
                <a:spLocks noChangeArrowheads="1"/>
              </p:cNvSpPr>
              <p:nvPr/>
            </p:nvSpPr>
            <p:spPr bwMode="auto">
              <a:xfrm>
                <a:off x="2691" y="2039"/>
                <a:ext cx="21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solidFill>
                      <a:srgbClr val="B2B2B2"/>
                    </a:solidFill>
                  </a:rPr>
                  <a:t>+</a:t>
                </a:r>
              </a:p>
            </p:txBody>
          </p:sp>
          <p:grpSp>
            <p:nvGrpSpPr>
              <p:cNvPr id="7336" name="Group 110"/>
              <p:cNvGrpSpPr>
                <a:grpSpLocks/>
              </p:cNvGrpSpPr>
              <p:nvPr/>
            </p:nvGrpSpPr>
            <p:grpSpPr bwMode="auto">
              <a:xfrm>
                <a:off x="1752" y="2024"/>
                <a:ext cx="215" cy="425"/>
                <a:chOff x="3843" y="2419"/>
                <a:chExt cx="240" cy="472"/>
              </a:xfrm>
            </p:grpSpPr>
            <p:sp>
              <p:nvSpPr>
                <p:cNvPr id="7337" name="Line 111"/>
                <p:cNvSpPr>
                  <a:spLocks noChangeShapeType="1"/>
                </p:cNvSpPr>
                <p:nvPr/>
              </p:nvSpPr>
              <p:spPr bwMode="auto">
                <a:xfrm flipH="1">
                  <a:off x="3895" y="248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38" name="Text Box 112"/>
                <p:cNvSpPr txBox="1">
                  <a:spLocks noChangeArrowheads="1"/>
                </p:cNvSpPr>
                <p:nvPr/>
              </p:nvSpPr>
              <p:spPr bwMode="auto">
                <a:xfrm>
                  <a:off x="3843" y="2419"/>
                  <a:ext cx="240"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solidFill>
                        <a:srgbClr val="B2B2B2"/>
                      </a:solidFill>
                    </a:rPr>
                    <a:t>+</a:t>
                  </a:r>
                </a:p>
              </p:txBody>
            </p:sp>
          </p:grpSp>
        </p:grpSp>
        <p:sp>
          <p:nvSpPr>
            <p:cNvPr id="7221" name="Line 113"/>
            <p:cNvSpPr>
              <a:spLocks noChangeShapeType="1"/>
            </p:cNvSpPr>
            <p:nvPr/>
          </p:nvSpPr>
          <p:spPr bwMode="auto">
            <a:xfrm flipH="1">
              <a:off x="2061" y="1610"/>
              <a:ext cx="259"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222" name="Group 114"/>
            <p:cNvGrpSpPr>
              <a:grpSpLocks/>
            </p:cNvGrpSpPr>
            <p:nvPr/>
          </p:nvGrpSpPr>
          <p:grpSpPr bwMode="auto">
            <a:xfrm>
              <a:off x="1870" y="1466"/>
              <a:ext cx="115" cy="231"/>
              <a:chOff x="2375" y="2601"/>
              <a:chExt cx="224" cy="372"/>
            </a:xfrm>
          </p:grpSpPr>
          <p:sp>
            <p:nvSpPr>
              <p:cNvPr id="7325" name="Line 115"/>
              <p:cNvSpPr>
                <a:spLocks noChangeShapeType="1"/>
              </p:cNvSpPr>
              <p:nvPr/>
            </p:nvSpPr>
            <p:spPr bwMode="auto">
              <a:xfrm flipH="1">
                <a:off x="2407" y="277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26" name="Text Box 116"/>
              <p:cNvSpPr txBox="1">
                <a:spLocks noChangeArrowheads="1"/>
              </p:cNvSpPr>
              <p:nvPr/>
            </p:nvSpPr>
            <p:spPr bwMode="auto">
              <a:xfrm>
                <a:off x="2375" y="2601"/>
                <a:ext cx="22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solidFill>
                      <a:srgbClr val="B2B2B2"/>
                    </a:solidFill>
                  </a:rPr>
                  <a:t>-</a:t>
                </a:r>
              </a:p>
            </p:txBody>
          </p:sp>
        </p:grpSp>
        <p:grpSp>
          <p:nvGrpSpPr>
            <p:cNvPr id="7223" name="Group 117"/>
            <p:cNvGrpSpPr>
              <a:grpSpLocks/>
            </p:cNvGrpSpPr>
            <p:nvPr/>
          </p:nvGrpSpPr>
          <p:grpSpPr bwMode="auto">
            <a:xfrm>
              <a:off x="1973" y="1465"/>
              <a:ext cx="118" cy="231"/>
              <a:chOff x="2374" y="2601"/>
              <a:chExt cx="228" cy="372"/>
            </a:xfrm>
          </p:grpSpPr>
          <p:sp>
            <p:nvSpPr>
              <p:cNvPr id="7323" name="Line 118"/>
              <p:cNvSpPr>
                <a:spLocks noChangeShapeType="1"/>
              </p:cNvSpPr>
              <p:nvPr/>
            </p:nvSpPr>
            <p:spPr bwMode="auto">
              <a:xfrm flipH="1">
                <a:off x="2407" y="277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24" name="Text Box 119"/>
              <p:cNvSpPr txBox="1">
                <a:spLocks noChangeArrowheads="1"/>
              </p:cNvSpPr>
              <p:nvPr/>
            </p:nvSpPr>
            <p:spPr bwMode="auto">
              <a:xfrm>
                <a:off x="2374" y="2601"/>
                <a:ext cx="22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solidFill>
                      <a:srgbClr val="B2B2B2"/>
                    </a:solidFill>
                  </a:rPr>
                  <a:t>-</a:t>
                </a:r>
              </a:p>
            </p:txBody>
          </p:sp>
        </p:grpSp>
        <p:grpSp>
          <p:nvGrpSpPr>
            <p:cNvPr id="7224" name="Group 120"/>
            <p:cNvGrpSpPr>
              <a:grpSpLocks/>
            </p:cNvGrpSpPr>
            <p:nvPr/>
          </p:nvGrpSpPr>
          <p:grpSpPr bwMode="auto">
            <a:xfrm>
              <a:off x="2088" y="1463"/>
              <a:ext cx="115" cy="230"/>
              <a:chOff x="2375" y="2601"/>
              <a:chExt cx="224" cy="369"/>
            </a:xfrm>
          </p:grpSpPr>
          <p:sp>
            <p:nvSpPr>
              <p:cNvPr id="7321" name="Line 121"/>
              <p:cNvSpPr>
                <a:spLocks noChangeShapeType="1"/>
              </p:cNvSpPr>
              <p:nvPr/>
            </p:nvSpPr>
            <p:spPr bwMode="auto">
              <a:xfrm flipH="1">
                <a:off x="2407" y="277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22" name="Text Box 122"/>
              <p:cNvSpPr txBox="1">
                <a:spLocks noChangeArrowheads="1"/>
              </p:cNvSpPr>
              <p:nvPr/>
            </p:nvSpPr>
            <p:spPr bwMode="auto">
              <a:xfrm>
                <a:off x="2375" y="2601"/>
                <a:ext cx="22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solidFill>
                      <a:srgbClr val="B2B2B2"/>
                    </a:solidFill>
                  </a:rPr>
                  <a:t>-</a:t>
                </a:r>
              </a:p>
            </p:txBody>
          </p:sp>
        </p:grpSp>
        <p:grpSp>
          <p:nvGrpSpPr>
            <p:cNvPr id="7225" name="Group 123"/>
            <p:cNvGrpSpPr>
              <a:grpSpLocks/>
            </p:cNvGrpSpPr>
            <p:nvPr/>
          </p:nvGrpSpPr>
          <p:grpSpPr bwMode="auto">
            <a:xfrm>
              <a:off x="2201" y="1462"/>
              <a:ext cx="116" cy="232"/>
              <a:chOff x="2375" y="2601"/>
              <a:chExt cx="224" cy="372"/>
            </a:xfrm>
          </p:grpSpPr>
          <p:sp>
            <p:nvSpPr>
              <p:cNvPr id="7319" name="Line 124"/>
              <p:cNvSpPr>
                <a:spLocks noChangeShapeType="1"/>
              </p:cNvSpPr>
              <p:nvPr/>
            </p:nvSpPr>
            <p:spPr bwMode="auto">
              <a:xfrm flipH="1">
                <a:off x="2407" y="277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20" name="Text Box 125"/>
              <p:cNvSpPr txBox="1">
                <a:spLocks noChangeArrowheads="1"/>
              </p:cNvSpPr>
              <p:nvPr/>
            </p:nvSpPr>
            <p:spPr bwMode="auto">
              <a:xfrm>
                <a:off x="2375" y="2601"/>
                <a:ext cx="22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solidFill>
                      <a:srgbClr val="B2B2B2"/>
                    </a:solidFill>
                  </a:rPr>
                  <a:t>-</a:t>
                </a:r>
              </a:p>
            </p:txBody>
          </p:sp>
        </p:grpSp>
        <p:grpSp>
          <p:nvGrpSpPr>
            <p:cNvPr id="7226" name="Group 126"/>
            <p:cNvGrpSpPr>
              <a:grpSpLocks/>
            </p:cNvGrpSpPr>
            <p:nvPr/>
          </p:nvGrpSpPr>
          <p:grpSpPr bwMode="auto">
            <a:xfrm>
              <a:off x="2314" y="1465"/>
              <a:ext cx="116" cy="231"/>
              <a:chOff x="2375" y="2601"/>
              <a:chExt cx="224" cy="372"/>
            </a:xfrm>
          </p:grpSpPr>
          <p:sp>
            <p:nvSpPr>
              <p:cNvPr id="7317" name="Line 127"/>
              <p:cNvSpPr>
                <a:spLocks noChangeShapeType="1"/>
              </p:cNvSpPr>
              <p:nvPr/>
            </p:nvSpPr>
            <p:spPr bwMode="auto">
              <a:xfrm flipH="1">
                <a:off x="2407" y="277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18" name="Text Box 128"/>
              <p:cNvSpPr txBox="1">
                <a:spLocks noChangeArrowheads="1"/>
              </p:cNvSpPr>
              <p:nvPr/>
            </p:nvSpPr>
            <p:spPr bwMode="auto">
              <a:xfrm>
                <a:off x="2375" y="2601"/>
                <a:ext cx="22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solidFill>
                      <a:srgbClr val="B2B2B2"/>
                    </a:solidFill>
                  </a:rPr>
                  <a:t>-</a:t>
                </a:r>
              </a:p>
            </p:txBody>
          </p:sp>
        </p:grpSp>
        <p:sp>
          <p:nvSpPr>
            <p:cNvPr id="7227" name="Text Box 129"/>
            <p:cNvSpPr txBox="1">
              <a:spLocks noChangeArrowheads="1"/>
            </p:cNvSpPr>
            <p:nvPr/>
          </p:nvSpPr>
          <p:spPr bwMode="auto">
            <a:xfrm flipH="1">
              <a:off x="1128" y="1273"/>
              <a:ext cx="3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200"/>
                <a:t>CB</a:t>
              </a:r>
            </a:p>
          </p:txBody>
        </p:sp>
        <p:sp>
          <p:nvSpPr>
            <p:cNvPr id="7228" name="Line 130"/>
            <p:cNvSpPr>
              <a:spLocks noChangeShapeType="1"/>
            </p:cNvSpPr>
            <p:nvPr/>
          </p:nvSpPr>
          <p:spPr bwMode="auto">
            <a:xfrm>
              <a:off x="1275" y="1701"/>
              <a:ext cx="56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9" name="Arc 131"/>
            <p:cNvSpPr>
              <a:spLocks/>
            </p:cNvSpPr>
            <p:nvPr/>
          </p:nvSpPr>
          <p:spPr bwMode="auto">
            <a:xfrm flipH="1">
              <a:off x="2000" y="1264"/>
              <a:ext cx="60" cy="35"/>
            </a:xfrm>
            <a:custGeom>
              <a:avLst/>
              <a:gdLst>
                <a:gd name="T0" fmla="*/ 0 w 20078"/>
                <a:gd name="T1" fmla="*/ 0 h 21600"/>
                <a:gd name="T2" fmla="*/ 0 w 20078"/>
                <a:gd name="T3" fmla="*/ 0 h 21600"/>
                <a:gd name="T4" fmla="*/ 0 w 20078"/>
                <a:gd name="T5" fmla="*/ 0 h 21600"/>
                <a:gd name="T6" fmla="*/ 0 60000 65536"/>
                <a:gd name="T7" fmla="*/ 0 60000 65536"/>
                <a:gd name="T8" fmla="*/ 0 60000 65536"/>
                <a:gd name="T9" fmla="*/ 0 w 20078"/>
                <a:gd name="T10" fmla="*/ 0 h 21600"/>
                <a:gd name="T11" fmla="*/ 20078 w 20078"/>
                <a:gd name="T12" fmla="*/ 21600 h 21600"/>
              </a:gdLst>
              <a:ahLst/>
              <a:cxnLst>
                <a:cxn ang="T6">
                  <a:pos x="T0" y="T1"/>
                </a:cxn>
                <a:cxn ang="T7">
                  <a:pos x="T2" y="T3"/>
                </a:cxn>
                <a:cxn ang="T8">
                  <a:pos x="T4" y="T5"/>
                </a:cxn>
              </a:cxnLst>
              <a:rect l="T9" t="T10" r="T11" b="T12"/>
              <a:pathLst>
                <a:path w="20078" h="21600" fill="none" extrusionOk="0">
                  <a:moveTo>
                    <a:pt x="-1" y="0"/>
                  </a:moveTo>
                  <a:cubicBezTo>
                    <a:pt x="8854" y="0"/>
                    <a:pt x="16812" y="5404"/>
                    <a:pt x="20077" y="13635"/>
                  </a:cubicBezTo>
                </a:path>
                <a:path w="20078" h="21600" stroke="0" extrusionOk="0">
                  <a:moveTo>
                    <a:pt x="-1" y="0"/>
                  </a:moveTo>
                  <a:cubicBezTo>
                    <a:pt x="8854" y="0"/>
                    <a:pt x="16812" y="5404"/>
                    <a:pt x="20077" y="13635"/>
                  </a:cubicBezTo>
                  <a:lnTo>
                    <a:pt x="0" y="21600"/>
                  </a:lnTo>
                  <a:lnTo>
                    <a:pt x="-1" y="0"/>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30" name="Arc 132"/>
            <p:cNvSpPr>
              <a:spLocks/>
            </p:cNvSpPr>
            <p:nvPr/>
          </p:nvSpPr>
          <p:spPr bwMode="auto">
            <a:xfrm flipH="1" flipV="1">
              <a:off x="1859" y="1262"/>
              <a:ext cx="141" cy="88"/>
            </a:xfrm>
            <a:custGeom>
              <a:avLst/>
              <a:gdLst>
                <a:gd name="T0" fmla="*/ 0 w 21769"/>
                <a:gd name="T1" fmla="*/ 0 h 21600"/>
                <a:gd name="T2" fmla="*/ 0 w 21769"/>
                <a:gd name="T3" fmla="*/ 0 h 21600"/>
                <a:gd name="T4" fmla="*/ 0 w 21769"/>
                <a:gd name="T5" fmla="*/ 0 h 21600"/>
                <a:gd name="T6" fmla="*/ 0 60000 65536"/>
                <a:gd name="T7" fmla="*/ 0 60000 65536"/>
                <a:gd name="T8" fmla="*/ 0 60000 65536"/>
                <a:gd name="T9" fmla="*/ 0 w 21769"/>
                <a:gd name="T10" fmla="*/ 0 h 21600"/>
                <a:gd name="T11" fmla="*/ 21769 w 21769"/>
                <a:gd name="T12" fmla="*/ 21600 h 21600"/>
              </a:gdLst>
              <a:ahLst/>
              <a:cxnLst>
                <a:cxn ang="T6">
                  <a:pos x="T0" y="T1"/>
                </a:cxn>
                <a:cxn ang="T7">
                  <a:pos x="T2" y="T3"/>
                </a:cxn>
                <a:cxn ang="T8">
                  <a:pos x="T4" y="T5"/>
                </a:cxn>
              </a:cxnLst>
              <a:rect l="T9" t="T10" r="T11" b="T12"/>
              <a:pathLst>
                <a:path w="21769" h="21600" fill="none" extrusionOk="0">
                  <a:moveTo>
                    <a:pt x="0" y="15797"/>
                  </a:moveTo>
                  <a:cubicBezTo>
                    <a:pt x="2604" y="6458"/>
                    <a:pt x="11111" y="-1"/>
                    <a:pt x="20806" y="0"/>
                  </a:cubicBezTo>
                  <a:cubicBezTo>
                    <a:pt x="21127" y="0"/>
                    <a:pt x="21448" y="7"/>
                    <a:pt x="21768" y="21"/>
                  </a:cubicBezTo>
                </a:path>
                <a:path w="21769" h="21600" stroke="0" extrusionOk="0">
                  <a:moveTo>
                    <a:pt x="0" y="15797"/>
                  </a:moveTo>
                  <a:cubicBezTo>
                    <a:pt x="2604" y="6458"/>
                    <a:pt x="11111" y="-1"/>
                    <a:pt x="20806" y="0"/>
                  </a:cubicBezTo>
                  <a:cubicBezTo>
                    <a:pt x="21127" y="0"/>
                    <a:pt x="21448" y="7"/>
                    <a:pt x="21768" y="21"/>
                  </a:cubicBezTo>
                  <a:lnTo>
                    <a:pt x="20806" y="21600"/>
                  </a:lnTo>
                  <a:lnTo>
                    <a:pt x="0" y="15797"/>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31" name="Line 133"/>
            <p:cNvSpPr>
              <a:spLocks noChangeShapeType="1"/>
            </p:cNvSpPr>
            <p:nvPr/>
          </p:nvSpPr>
          <p:spPr bwMode="auto">
            <a:xfrm>
              <a:off x="1782" y="1125"/>
              <a:ext cx="22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32" name="Line 134"/>
            <p:cNvSpPr>
              <a:spLocks noChangeShapeType="1"/>
            </p:cNvSpPr>
            <p:nvPr/>
          </p:nvSpPr>
          <p:spPr bwMode="auto">
            <a:xfrm flipH="1">
              <a:off x="1580" y="1827"/>
              <a:ext cx="37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33" name="Arc 135"/>
            <p:cNvSpPr>
              <a:spLocks/>
            </p:cNvSpPr>
            <p:nvPr/>
          </p:nvSpPr>
          <p:spPr bwMode="auto">
            <a:xfrm flipH="1">
              <a:off x="1992" y="1610"/>
              <a:ext cx="69" cy="38"/>
            </a:xfrm>
            <a:custGeom>
              <a:avLst/>
              <a:gdLst>
                <a:gd name="T0" fmla="*/ 0 w 20078"/>
                <a:gd name="T1" fmla="*/ 0 h 21600"/>
                <a:gd name="T2" fmla="*/ 0 w 20078"/>
                <a:gd name="T3" fmla="*/ 0 h 21600"/>
                <a:gd name="T4" fmla="*/ 0 w 20078"/>
                <a:gd name="T5" fmla="*/ 0 h 21600"/>
                <a:gd name="T6" fmla="*/ 0 60000 65536"/>
                <a:gd name="T7" fmla="*/ 0 60000 65536"/>
                <a:gd name="T8" fmla="*/ 0 60000 65536"/>
                <a:gd name="T9" fmla="*/ 0 w 20078"/>
                <a:gd name="T10" fmla="*/ 0 h 21600"/>
                <a:gd name="T11" fmla="*/ 20078 w 20078"/>
                <a:gd name="T12" fmla="*/ 21600 h 21600"/>
              </a:gdLst>
              <a:ahLst/>
              <a:cxnLst>
                <a:cxn ang="T6">
                  <a:pos x="T0" y="T1"/>
                </a:cxn>
                <a:cxn ang="T7">
                  <a:pos x="T2" y="T3"/>
                </a:cxn>
                <a:cxn ang="T8">
                  <a:pos x="T4" y="T5"/>
                </a:cxn>
              </a:cxnLst>
              <a:rect l="T9" t="T10" r="T11" b="T12"/>
              <a:pathLst>
                <a:path w="20078" h="21600" fill="none" extrusionOk="0">
                  <a:moveTo>
                    <a:pt x="-1" y="0"/>
                  </a:moveTo>
                  <a:cubicBezTo>
                    <a:pt x="8854" y="0"/>
                    <a:pt x="16812" y="5404"/>
                    <a:pt x="20077" y="13635"/>
                  </a:cubicBezTo>
                </a:path>
                <a:path w="20078" h="21600" stroke="0" extrusionOk="0">
                  <a:moveTo>
                    <a:pt x="-1" y="0"/>
                  </a:moveTo>
                  <a:cubicBezTo>
                    <a:pt x="8854" y="0"/>
                    <a:pt x="16812" y="5404"/>
                    <a:pt x="20077" y="13635"/>
                  </a:cubicBezTo>
                  <a:lnTo>
                    <a:pt x="0" y="21600"/>
                  </a:lnTo>
                  <a:lnTo>
                    <a:pt x="-1" y="0"/>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34" name="Arc 136"/>
            <p:cNvSpPr>
              <a:spLocks/>
            </p:cNvSpPr>
            <p:nvPr/>
          </p:nvSpPr>
          <p:spPr bwMode="auto">
            <a:xfrm flipH="1" flipV="1">
              <a:off x="1834" y="1609"/>
              <a:ext cx="159" cy="91"/>
            </a:xfrm>
            <a:custGeom>
              <a:avLst/>
              <a:gdLst>
                <a:gd name="T0" fmla="*/ 0 w 21769"/>
                <a:gd name="T1" fmla="*/ 0 h 21600"/>
                <a:gd name="T2" fmla="*/ 0 w 21769"/>
                <a:gd name="T3" fmla="*/ 0 h 21600"/>
                <a:gd name="T4" fmla="*/ 0 w 21769"/>
                <a:gd name="T5" fmla="*/ 0 h 21600"/>
                <a:gd name="T6" fmla="*/ 0 60000 65536"/>
                <a:gd name="T7" fmla="*/ 0 60000 65536"/>
                <a:gd name="T8" fmla="*/ 0 60000 65536"/>
                <a:gd name="T9" fmla="*/ 0 w 21769"/>
                <a:gd name="T10" fmla="*/ 0 h 21600"/>
                <a:gd name="T11" fmla="*/ 21769 w 21769"/>
                <a:gd name="T12" fmla="*/ 21600 h 21600"/>
              </a:gdLst>
              <a:ahLst/>
              <a:cxnLst>
                <a:cxn ang="T6">
                  <a:pos x="T0" y="T1"/>
                </a:cxn>
                <a:cxn ang="T7">
                  <a:pos x="T2" y="T3"/>
                </a:cxn>
                <a:cxn ang="T8">
                  <a:pos x="T4" y="T5"/>
                </a:cxn>
              </a:cxnLst>
              <a:rect l="T9" t="T10" r="T11" b="T12"/>
              <a:pathLst>
                <a:path w="21769" h="21600" fill="none" extrusionOk="0">
                  <a:moveTo>
                    <a:pt x="0" y="15797"/>
                  </a:moveTo>
                  <a:cubicBezTo>
                    <a:pt x="2604" y="6458"/>
                    <a:pt x="11111" y="-1"/>
                    <a:pt x="20806" y="0"/>
                  </a:cubicBezTo>
                  <a:cubicBezTo>
                    <a:pt x="21127" y="0"/>
                    <a:pt x="21448" y="7"/>
                    <a:pt x="21768" y="21"/>
                  </a:cubicBezTo>
                </a:path>
                <a:path w="21769" h="21600" stroke="0" extrusionOk="0">
                  <a:moveTo>
                    <a:pt x="0" y="15797"/>
                  </a:moveTo>
                  <a:cubicBezTo>
                    <a:pt x="2604" y="6458"/>
                    <a:pt x="11111" y="-1"/>
                    <a:pt x="20806" y="0"/>
                  </a:cubicBezTo>
                  <a:cubicBezTo>
                    <a:pt x="21127" y="0"/>
                    <a:pt x="21448" y="7"/>
                    <a:pt x="21768" y="21"/>
                  </a:cubicBezTo>
                  <a:lnTo>
                    <a:pt x="20806" y="21600"/>
                  </a:lnTo>
                  <a:lnTo>
                    <a:pt x="0" y="15797"/>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35" name="Line 137"/>
            <p:cNvSpPr>
              <a:spLocks noChangeShapeType="1"/>
            </p:cNvSpPr>
            <p:nvPr/>
          </p:nvSpPr>
          <p:spPr bwMode="auto">
            <a:xfrm>
              <a:off x="1311" y="1351"/>
              <a:ext cx="559"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6" name="Text Box 138"/>
            <p:cNvSpPr txBox="1">
              <a:spLocks noChangeArrowheads="1"/>
            </p:cNvSpPr>
            <p:nvPr/>
          </p:nvSpPr>
          <p:spPr bwMode="auto">
            <a:xfrm flipH="1">
              <a:off x="3196" y="1877"/>
              <a:ext cx="2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200"/>
                <a:t>CB</a:t>
              </a:r>
            </a:p>
          </p:txBody>
        </p:sp>
        <p:grpSp>
          <p:nvGrpSpPr>
            <p:cNvPr id="7237" name="Group 139"/>
            <p:cNvGrpSpPr>
              <a:grpSpLocks/>
            </p:cNvGrpSpPr>
            <p:nvPr/>
          </p:nvGrpSpPr>
          <p:grpSpPr bwMode="auto">
            <a:xfrm>
              <a:off x="2079" y="1604"/>
              <a:ext cx="116" cy="212"/>
              <a:chOff x="2762" y="2762"/>
              <a:chExt cx="194" cy="355"/>
            </a:xfrm>
          </p:grpSpPr>
          <p:sp>
            <p:nvSpPr>
              <p:cNvPr id="7315" name="Text Box 140"/>
              <p:cNvSpPr txBox="1">
                <a:spLocks noChangeArrowheads="1"/>
              </p:cNvSpPr>
              <p:nvPr/>
            </p:nvSpPr>
            <p:spPr bwMode="auto">
              <a:xfrm>
                <a:off x="2762" y="2762"/>
                <a:ext cx="19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7316" name="Oval 141"/>
              <p:cNvSpPr>
                <a:spLocks noChangeArrowheads="1"/>
              </p:cNvSpPr>
              <p:nvPr/>
            </p:nvSpPr>
            <p:spPr bwMode="auto">
              <a:xfrm>
                <a:off x="2820" y="2818"/>
                <a:ext cx="96"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grpSp>
          <p:nvGrpSpPr>
            <p:cNvPr id="7238" name="Group 142"/>
            <p:cNvGrpSpPr>
              <a:grpSpLocks/>
            </p:cNvGrpSpPr>
            <p:nvPr/>
          </p:nvGrpSpPr>
          <p:grpSpPr bwMode="auto">
            <a:xfrm>
              <a:off x="2181" y="1617"/>
              <a:ext cx="116" cy="212"/>
              <a:chOff x="2762" y="2762"/>
              <a:chExt cx="194" cy="355"/>
            </a:xfrm>
          </p:grpSpPr>
          <p:sp>
            <p:nvSpPr>
              <p:cNvPr id="7313" name="Text Box 143"/>
              <p:cNvSpPr txBox="1">
                <a:spLocks noChangeArrowheads="1"/>
              </p:cNvSpPr>
              <p:nvPr/>
            </p:nvSpPr>
            <p:spPr bwMode="auto">
              <a:xfrm>
                <a:off x="2762" y="2762"/>
                <a:ext cx="19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7314" name="Oval 144"/>
              <p:cNvSpPr>
                <a:spLocks noChangeArrowheads="1"/>
              </p:cNvSpPr>
              <p:nvPr/>
            </p:nvSpPr>
            <p:spPr bwMode="auto">
              <a:xfrm>
                <a:off x="2820" y="2818"/>
                <a:ext cx="96"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grpSp>
          <p:nvGrpSpPr>
            <p:cNvPr id="7239" name="Group 145"/>
            <p:cNvGrpSpPr>
              <a:grpSpLocks/>
            </p:cNvGrpSpPr>
            <p:nvPr/>
          </p:nvGrpSpPr>
          <p:grpSpPr bwMode="auto">
            <a:xfrm>
              <a:off x="2230" y="1718"/>
              <a:ext cx="115" cy="213"/>
              <a:chOff x="2762" y="2762"/>
              <a:chExt cx="192" cy="355"/>
            </a:xfrm>
          </p:grpSpPr>
          <p:sp>
            <p:nvSpPr>
              <p:cNvPr id="7311" name="Text Box 146"/>
              <p:cNvSpPr txBox="1">
                <a:spLocks noChangeArrowheads="1"/>
              </p:cNvSpPr>
              <p:nvPr/>
            </p:nvSpPr>
            <p:spPr bwMode="auto">
              <a:xfrm>
                <a:off x="2762" y="2762"/>
                <a:ext cx="19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7312" name="Oval 147"/>
              <p:cNvSpPr>
                <a:spLocks noChangeArrowheads="1"/>
              </p:cNvSpPr>
              <p:nvPr/>
            </p:nvSpPr>
            <p:spPr bwMode="auto">
              <a:xfrm>
                <a:off x="2820" y="2818"/>
                <a:ext cx="96"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grpSp>
          <p:nvGrpSpPr>
            <p:cNvPr id="7240" name="Group 148"/>
            <p:cNvGrpSpPr>
              <a:grpSpLocks/>
            </p:cNvGrpSpPr>
            <p:nvPr/>
          </p:nvGrpSpPr>
          <p:grpSpPr bwMode="auto">
            <a:xfrm>
              <a:off x="2003" y="1661"/>
              <a:ext cx="116" cy="212"/>
              <a:chOff x="2912" y="2662"/>
              <a:chExt cx="195" cy="354"/>
            </a:xfrm>
          </p:grpSpPr>
          <p:sp>
            <p:nvSpPr>
              <p:cNvPr id="7309" name="Text Box 149"/>
              <p:cNvSpPr txBox="1">
                <a:spLocks noChangeArrowheads="1"/>
              </p:cNvSpPr>
              <p:nvPr/>
            </p:nvSpPr>
            <p:spPr bwMode="auto">
              <a:xfrm>
                <a:off x="2912" y="2662"/>
                <a:ext cx="195"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7310" name="Oval 150"/>
              <p:cNvSpPr>
                <a:spLocks noChangeArrowheads="1"/>
              </p:cNvSpPr>
              <p:nvPr/>
            </p:nvSpPr>
            <p:spPr bwMode="auto">
              <a:xfrm>
                <a:off x="2976" y="2726"/>
                <a:ext cx="98"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grpSp>
          <p:nvGrpSpPr>
            <p:cNvPr id="7241" name="Group 151"/>
            <p:cNvGrpSpPr>
              <a:grpSpLocks/>
            </p:cNvGrpSpPr>
            <p:nvPr/>
          </p:nvGrpSpPr>
          <p:grpSpPr bwMode="auto">
            <a:xfrm>
              <a:off x="2084" y="1674"/>
              <a:ext cx="115" cy="212"/>
              <a:chOff x="2912" y="2662"/>
              <a:chExt cx="193" cy="354"/>
            </a:xfrm>
          </p:grpSpPr>
          <p:sp>
            <p:nvSpPr>
              <p:cNvPr id="7307" name="Text Box 152"/>
              <p:cNvSpPr txBox="1">
                <a:spLocks noChangeArrowheads="1"/>
              </p:cNvSpPr>
              <p:nvPr/>
            </p:nvSpPr>
            <p:spPr bwMode="auto">
              <a:xfrm>
                <a:off x="2912" y="2662"/>
                <a:ext cx="19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7308" name="Oval 153"/>
              <p:cNvSpPr>
                <a:spLocks noChangeArrowheads="1"/>
              </p:cNvSpPr>
              <p:nvPr/>
            </p:nvSpPr>
            <p:spPr bwMode="auto">
              <a:xfrm>
                <a:off x="2976" y="2726"/>
                <a:ext cx="98"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grpSp>
          <p:nvGrpSpPr>
            <p:cNvPr id="7242" name="Group 154"/>
            <p:cNvGrpSpPr>
              <a:grpSpLocks/>
            </p:cNvGrpSpPr>
            <p:nvPr/>
          </p:nvGrpSpPr>
          <p:grpSpPr bwMode="auto">
            <a:xfrm>
              <a:off x="2149" y="1709"/>
              <a:ext cx="116" cy="213"/>
              <a:chOff x="2912" y="2662"/>
              <a:chExt cx="195" cy="357"/>
            </a:xfrm>
          </p:grpSpPr>
          <p:sp>
            <p:nvSpPr>
              <p:cNvPr id="7305" name="Text Box 155"/>
              <p:cNvSpPr txBox="1">
                <a:spLocks noChangeArrowheads="1"/>
              </p:cNvSpPr>
              <p:nvPr/>
            </p:nvSpPr>
            <p:spPr bwMode="auto">
              <a:xfrm>
                <a:off x="2912" y="2662"/>
                <a:ext cx="195"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7306" name="Oval 156"/>
              <p:cNvSpPr>
                <a:spLocks noChangeArrowheads="1"/>
              </p:cNvSpPr>
              <p:nvPr/>
            </p:nvSpPr>
            <p:spPr bwMode="auto">
              <a:xfrm>
                <a:off x="2976" y="2726"/>
                <a:ext cx="98"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grpSp>
          <p:nvGrpSpPr>
            <p:cNvPr id="7243" name="Group 157"/>
            <p:cNvGrpSpPr>
              <a:grpSpLocks/>
            </p:cNvGrpSpPr>
            <p:nvPr/>
          </p:nvGrpSpPr>
          <p:grpSpPr bwMode="auto">
            <a:xfrm>
              <a:off x="1835" y="1688"/>
              <a:ext cx="116" cy="213"/>
              <a:chOff x="2912" y="2662"/>
              <a:chExt cx="195" cy="357"/>
            </a:xfrm>
          </p:grpSpPr>
          <p:sp>
            <p:nvSpPr>
              <p:cNvPr id="7303" name="Text Box 158"/>
              <p:cNvSpPr txBox="1">
                <a:spLocks noChangeArrowheads="1"/>
              </p:cNvSpPr>
              <p:nvPr/>
            </p:nvSpPr>
            <p:spPr bwMode="auto">
              <a:xfrm>
                <a:off x="2912" y="2662"/>
                <a:ext cx="195"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7304" name="Oval 159"/>
              <p:cNvSpPr>
                <a:spLocks noChangeArrowheads="1"/>
              </p:cNvSpPr>
              <p:nvPr/>
            </p:nvSpPr>
            <p:spPr bwMode="auto">
              <a:xfrm>
                <a:off x="2976" y="2726"/>
                <a:ext cx="98"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grpSp>
          <p:nvGrpSpPr>
            <p:cNvPr id="7244" name="Group 160"/>
            <p:cNvGrpSpPr>
              <a:grpSpLocks/>
            </p:cNvGrpSpPr>
            <p:nvPr/>
          </p:nvGrpSpPr>
          <p:grpSpPr bwMode="auto">
            <a:xfrm>
              <a:off x="1729" y="1688"/>
              <a:ext cx="116" cy="212"/>
              <a:chOff x="2912" y="2662"/>
              <a:chExt cx="193" cy="354"/>
            </a:xfrm>
          </p:grpSpPr>
          <p:sp>
            <p:nvSpPr>
              <p:cNvPr id="7301" name="Text Box 161"/>
              <p:cNvSpPr txBox="1">
                <a:spLocks noChangeArrowheads="1"/>
              </p:cNvSpPr>
              <p:nvPr/>
            </p:nvSpPr>
            <p:spPr bwMode="auto">
              <a:xfrm>
                <a:off x="2912" y="2662"/>
                <a:ext cx="19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7302" name="Oval 162"/>
              <p:cNvSpPr>
                <a:spLocks noChangeArrowheads="1"/>
              </p:cNvSpPr>
              <p:nvPr/>
            </p:nvSpPr>
            <p:spPr bwMode="auto">
              <a:xfrm>
                <a:off x="2976" y="2726"/>
                <a:ext cx="98"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grpSp>
          <p:nvGrpSpPr>
            <p:cNvPr id="7245" name="Group 163"/>
            <p:cNvGrpSpPr>
              <a:grpSpLocks/>
            </p:cNvGrpSpPr>
            <p:nvPr/>
          </p:nvGrpSpPr>
          <p:grpSpPr bwMode="auto">
            <a:xfrm>
              <a:off x="1586" y="1698"/>
              <a:ext cx="116" cy="212"/>
              <a:chOff x="2912" y="2662"/>
              <a:chExt cx="193" cy="354"/>
            </a:xfrm>
          </p:grpSpPr>
          <p:sp>
            <p:nvSpPr>
              <p:cNvPr id="7299" name="Text Box 164"/>
              <p:cNvSpPr txBox="1">
                <a:spLocks noChangeArrowheads="1"/>
              </p:cNvSpPr>
              <p:nvPr/>
            </p:nvSpPr>
            <p:spPr bwMode="auto">
              <a:xfrm>
                <a:off x="2912" y="2662"/>
                <a:ext cx="19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7300" name="Oval 165"/>
              <p:cNvSpPr>
                <a:spLocks noChangeArrowheads="1"/>
              </p:cNvSpPr>
              <p:nvPr/>
            </p:nvSpPr>
            <p:spPr bwMode="auto">
              <a:xfrm>
                <a:off x="2976" y="2726"/>
                <a:ext cx="98"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grpSp>
          <p:nvGrpSpPr>
            <p:cNvPr id="7246" name="Group 166"/>
            <p:cNvGrpSpPr>
              <a:grpSpLocks/>
            </p:cNvGrpSpPr>
            <p:nvPr/>
          </p:nvGrpSpPr>
          <p:grpSpPr bwMode="auto">
            <a:xfrm>
              <a:off x="1753" y="1130"/>
              <a:ext cx="116" cy="231"/>
              <a:chOff x="2312" y="1741"/>
              <a:chExt cx="194" cy="387"/>
            </a:xfrm>
          </p:grpSpPr>
          <p:sp>
            <p:nvSpPr>
              <p:cNvPr id="7297" name="Oval 167"/>
              <p:cNvSpPr>
                <a:spLocks noChangeArrowheads="1"/>
              </p:cNvSpPr>
              <p:nvPr/>
            </p:nvSpPr>
            <p:spPr bwMode="auto">
              <a:xfrm>
                <a:off x="2355" y="1823"/>
                <a:ext cx="97" cy="9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298" name="Text Box 168"/>
              <p:cNvSpPr txBox="1">
                <a:spLocks noChangeArrowheads="1"/>
              </p:cNvSpPr>
              <p:nvPr/>
            </p:nvSpPr>
            <p:spPr bwMode="auto">
              <a:xfrm>
                <a:off x="2312" y="1741"/>
                <a:ext cx="194"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grpSp>
          <p:nvGrpSpPr>
            <p:cNvPr id="7247" name="Group 169"/>
            <p:cNvGrpSpPr>
              <a:grpSpLocks/>
            </p:cNvGrpSpPr>
            <p:nvPr/>
          </p:nvGrpSpPr>
          <p:grpSpPr bwMode="auto">
            <a:xfrm>
              <a:off x="1608" y="1140"/>
              <a:ext cx="116" cy="231"/>
              <a:chOff x="2312" y="1741"/>
              <a:chExt cx="194" cy="387"/>
            </a:xfrm>
          </p:grpSpPr>
          <p:sp>
            <p:nvSpPr>
              <p:cNvPr id="7295" name="Oval 170"/>
              <p:cNvSpPr>
                <a:spLocks noChangeArrowheads="1"/>
              </p:cNvSpPr>
              <p:nvPr/>
            </p:nvSpPr>
            <p:spPr bwMode="auto">
              <a:xfrm>
                <a:off x="2355" y="1823"/>
                <a:ext cx="97" cy="9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296" name="Text Box 171"/>
              <p:cNvSpPr txBox="1">
                <a:spLocks noChangeArrowheads="1"/>
              </p:cNvSpPr>
              <p:nvPr/>
            </p:nvSpPr>
            <p:spPr bwMode="auto">
              <a:xfrm>
                <a:off x="2312" y="1741"/>
                <a:ext cx="194"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grpSp>
          <p:nvGrpSpPr>
            <p:cNvPr id="7248" name="Group 172"/>
            <p:cNvGrpSpPr>
              <a:grpSpLocks/>
            </p:cNvGrpSpPr>
            <p:nvPr/>
          </p:nvGrpSpPr>
          <p:grpSpPr bwMode="auto">
            <a:xfrm>
              <a:off x="1915" y="1142"/>
              <a:ext cx="116" cy="231"/>
              <a:chOff x="2312" y="1741"/>
              <a:chExt cx="194" cy="387"/>
            </a:xfrm>
          </p:grpSpPr>
          <p:sp>
            <p:nvSpPr>
              <p:cNvPr id="7293" name="Oval 173"/>
              <p:cNvSpPr>
                <a:spLocks noChangeArrowheads="1"/>
              </p:cNvSpPr>
              <p:nvPr/>
            </p:nvSpPr>
            <p:spPr bwMode="auto">
              <a:xfrm>
                <a:off x="2355" y="1823"/>
                <a:ext cx="97" cy="9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294" name="Text Box 174"/>
              <p:cNvSpPr txBox="1">
                <a:spLocks noChangeArrowheads="1"/>
              </p:cNvSpPr>
              <p:nvPr/>
            </p:nvSpPr>
            <p:spPr bwMode="auto">
              <a:xfrm>
                <a:off x="2312" y="1741"/>
                <a:ext cx="194"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grpSp>
          <p:nvGrpSpPr>
            <p:cNvPr id="7249" name="Group 175"/>
            <p:cNvGrpSpPr>
              <a:grpSpLocks/>
            </p:cNvGrpSpPr>
            <p:nvPr/>
          </p:nvGrpSpPr>
          <p:grpSpPr bwMode="auto">
            <a:xfrm>
              <a:off x="1482" y="1146"/>
              <a:ext cx="116" cy="231"/>
              <a:chOff x="3016" y="1461"/>
              <a:chExt cx="193" cy="387"/>
            </a:xfrm>
          </p:grpSpPr>
          <p:sp>
            <p:nvSpPr>
              <p:cNvPr id="7291" name="Oval 176"/>
              <p:cNvSpPr>
                <a:spLocks noChangeArrowheads="1"/>
              </p:cNvSpPr>
              <p:nvPr/>
            </p:nvSpPr>
            <p:spPr bwMode="auto">
              <a:xfrm>
                <a:off x="3065" y="154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292" name="Text Box 177"/>
              <p:cNvSpPr txBox="1">
                <a:spLocks noChangeArrowheads="1"/>
              </p:cNvSpPr>
              <p:nvPr/>
            </p:nvSpPr>
            <p:spPr bwMode="auto">
              <a:xfrm>
                <a:off x="3016" y="1461"/>
                <a:ext cx="19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grpSp>
          <p:nvGrpSpPr>
            <p:cNvPr id="7250" name="Group 178"/>
            <p:cNvGrpSpPr>
              <a:grpSpLocks/>
            </p:cNvGrpSpPr>
            <p:nvPr/>
          </p:nvGrpSpPr>
          <p:grpSpPr bwMode="auto">
            <a:xfrm>
              <a:off x="1555" y="1089"/>
              <a:ext cx="116" cy="231"/>
              <a:chOff x="3016" y="1461"/>
              <a:chExt cx="193" cy="387"/>
            </a:xfrm>
          </p:grpSpPr>
          <p:sp>
            <p:nvSpPr>
              <p:cNvPr id="7289" name="Oval 179"/>
              <p:cNvSpPr>
                <a:spLocks noChangeArrowheads="1"/>
              </p:cNvSpPr>
              <p:nvPr/>
            </p:nvSpPr>
            <p:spPr bwMode="auto">
              <a:xfrm>
                <a:off x="3065" y="154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290" name="Text Box 180"/>
              <p:cNvSpPr txBox="1">
                <a:spLocks noChangeArrowheads="1"/>
              </p:cNvSpPr>
              <p:nvPr/>
            </p:nvSpPr>
            <p:spPr bwMode="auto">
              <a:xfrm>
                <a:off x="3016" y="1461"/>
                <a:ext cx="19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grpSp>
          <p:nvGrpSpPr>
            <p:cNvPr id="7251" name="Group 181"/>
            <p:cNvGrpSpPr>
              <a:grpSpLocks/>
            </p:cNvGrpSpPr>
            <p:nvPr/>
          </p:nvGrpSpPr>
          <p:grpSpPr bwMode="auto">
            <a:xfrm>
              <a:off x="2440" y="1338"/>
              <a:ext cx="116" cy="230"/>
              <a:chOff x="3016" y="1461"/>
              <a:chExt cx="193" cy="384"/>
            </a:xfrm>
          </p:grpSpPr>
          <p:sp>
            <p:nvSpPr>
              <p:cNvPr id="7287" name="Oval 182"/>
              <p:cNvSpPr>
                <a:spLocks noChangeArrowheads="1"/>
              </p:cNvSpPr>
              <p:nvPr/>
            </p:nvSpPr>
            <p:spPr bwMode="auto">
              <a:xfrm>
                <a:off x="3065" y="154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288" name="Text Box 183"/>
              <p:cNvSpPr txBox="1">
                <a:spLocks noChangeArrowheads="1"/>
              </p:cNvSpPr>
              <p:nvPr/>
            </p:nvSpPr>
            <p:spPr bwMode="auto">
              <a:xfrm>
                <a:off x="3016" y="1461"/>
                <a:ext cx="19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grpSp>
          <p:nvGrpSpPr>
            <p:cNvPr id="7252" name="Group 184"/>
            <p:cNvGrpSpPr>
              <a:grpSpLocks/>
            </p:cNvGrpSpPr>
            <p:nvPr/>
          </p:nvGrpSpPr>
          <p:grpSpPr bwMode="auto">
            <a:xfrm>
              <a:off x="2308" y="1262"/>
              <a:ext cx="333" cy="707"/>
              <a:chOff x="2985" y="1523"/>
              <a:chExt cx="556" cy="1181"/>
            </a:xfrm>
          </p:grpSpPr>
          <p:sp>
            <p:nvSpPr>
              <p:cNvPr id="7284" name="Arc 185"/>
              <p:cNvSpPr>
                <a:spLocks/>
              </p:cNvSpPr>
              <p:nvPr/>
            </p:nvSpPr>
            <p:spPr bwMode="auto">
              <a:xfrm>
                <a:off x="2985" y="1523"/>
                <a:ext cx="137" cy="469"/>
              </a:xfrm>
              <a:custGeom>
                <a:avLst/>
                <a:gdLst>
                  <a:gd name="T0" fmla="*/ 0 w 17243"/>
                  <a:gd name="T1" fmla="*/ 0 h 21525"/>
                  <a:gd name="T2" fmla="*/ 0 w 17243"/>
                  <a:gd name="T3" fmla="*/ 0 h 21525"/>
                  <a:gd name="T4" fmla="*/ 0 w 17243"/>
                  <a:gd name="T5" fmla="*/ 0 h 21525"/>
                  <a:gd name="T6" fmla="*/ 0 60000 65536"/>
                  <a:gd name="T7" fmla="*/ 0 60000 65536"/>
                  <a:gd name="T8" fmla="*/ 0 60000 65536"/>
                  <a:gd name="T9" fmla="*/ 0 w 17243"/>
                  <a:gd name="T10" fmla="*/ 0 h 21525"/>
                  <a:gd name="T11" fmla="*/ 17243 w 17243"/>
                  <a:gd name="T12" fmla="*/ 21525 h 21525"/>
                </a:gdLst>
                <a:ahLst/>
                <a:cxnLst>
                  <a:cxn ang="T6">
                    <a:pos x="T0" y="T1"/>
                  </a:cxn>
                  <a:cxn ang="T7">
                    <a:pos x="T2" y="T3"/>
                  </a:cxn>
                  <a:cxn ang="T8">
                    <a:pos x="T4" y="T5"/>
                  </a:cxn>
                </a:cxnLst>
                <a:rect l="T9" t="T10" r="T11" b="T12"/>
                <a:pathLst>
                  <a:path w="17243" h="21525" fill="none" extrusionOk="0">
                    <a:moveTo>
                      <a:pt x="1798" y="0"/>
                    </a:moveTo>
                    <a:cubicBezTo>
                      <a:pt x="7924" y="511"/>
                      <a:pt x="13541" y="3609"/>
                      <a:pt x="17243" y="8515"/>
                    </a:cubicBezTo>
                  </a:path>
                  <a:path w="17243" h="21525" stroke="0" extrusionOk="0">
                    <a:moveTo>
                      <a:pt x="1798" y="0"/>
                    </a:moveTo>
                    <a:cubicBezTo>
                      <a:pt x="7924" y="511"/>
                      <a:pt x="13541" y="3609"/>
                      <a:pt x="17243" y="8515"/>
                    </a:cubicBezTo>
                    <a:lnTo>
                      <a:pt x="0" y="21525"/>
                    </a:lnTo>
                    <a:lnTo>
                      <a:pt x="1798" y="0"/>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85" name="Arc 186"/>
              <p:cNvSpPr>
                <a:spLocks/>
              </p:cNvSpPr>
              <p:nvPr/>
            </p:nvSpPr>
            <p:spPr bwMode="auto">
              <a:xfrm flipV="1">
                <a:off x="3197" y="1562"/>
                <a:ext cx="344" cy="1142"/>
              </a:xfrm>
              <a:custGeom>
                <a:avLst/>
                <a:gdLst>
                  <a:gd name="T0" fmla="*/ 0 w 20245"/>
                  <a:gd name="T1" fmla="*/ 0 h 21600"/>
                  <a:gd name="T2" fmla="*/ 0 w 20245"/>
                  <a:gd name="T3" fmla="*/ 0 h 21600"/>
                  <a:gd name="T4" fmla="*/ 0 w 20245"/>
                  <a:gd name="T5" fmla="*/ 0 h 21600"/>
                  <a:gd name="T6" fmla="*/ 0 60000 65536"/>
                  <a:gd name="T7" fmla="*/ 0 60000 65536"/>
                  <a:gd name="T8" fmla="*/ 0 60000 65536"/>
                  <a:gd name="T9" fmla="*/ 0 w 20245"/>
                  <a:gd name="T10" fmla="*/ 0 h 21600"/>
                  <a:gd name="T11" fmla="*/ 20245 w 20245"/>
                  <a:gd name="T12" fmla="*/ 21600 h 21600"/>
                </a:gdLst>
                <a:ahLst/>
                <a:cxnLst>
                  <a:cxn ang="T6">
                    <a:pos x="T0" y="T1"/>
                  </a:cxn>
                  <a:cxn ang="T7">
                    <a:pos x="T2" y="T3"/>
                  </a:cxn>
                  <a:cxn ang="T8">
                    <a:pos x="T4" y="T5"/>
                  </a:cxn>
                </a:cxnLst>
                <a:rect l="T9" t="T10" r="T11" b="T12"/>
                <a:pathLst>
                  <a:path w="20245" h="21600" fill="none" extrusionOk="0">
                    <a:moveTo>
                      <a:pt x="0" y="11865"/>
                    </a:moveTo>
                    <a:cubicBezTo>
                      <a:pt x="3673" y="4588"/>
                      <a:pt x="11130" y="-1"/>
                      <a:pt x="19282" y="0"/>
                    </a:cubicBezTo>
                    <a:cubicBezTo>
                      <a:pt x="19603" y="0"/>
                      <a:pt x="19924" y="7"/>
                      <a:pt x="20244" y="21"/>
                    </a:cubicBezTo>
                  </a:path>
                  <a:path w="20245" h="21600" stroke="0" extrusionOk="0">
                    <a:moveTo>
                      <a:pt x="0" y="11865"/>
                    </a:moveTo>
                    <a:cubicBezTo>
                      <a:pt x="3673" y="4588"/>
                      <a:pt x="11130" y="-1"/>
                      <a:pt x="19282" y="0"/>
                    </a:cubicBezTo>
                    <a:cubicBezTo>
                      <a:pt x="19603" y="0"/>
                      <a:pt x="19924" y="7"/>
                      <a:pt x="20244" y="21"/>
                    </a:cubicBezTo>
                    <a:lnTo>
                      <a:pt x="19282" y="21600"/>
                    </a:lnTo>
                    <a:lnTo>
                      <a:pt x="0" y="11865"/>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86" name="Line 187"/>
              <p:cNvSpPr>
                <a:spLocks noChangeShapeType="1"/>
              </p:cNvSpPr>
              <p:nvPr/>
            </p:nvSpPr>
            <p:spPr bwMode="auto">
              <a:xfrm>
                <a:off x="3121" y="1708"/>
                <a:ext cx="77" cy="369"/>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253" name="Group 188"/>
            <p:cNvGrpSpPr>
              <a:grpSpLocks/>
            </p:cNvGrpSpPr>
            <p:nvPr/>
          </p:nvGrpSpPr>
          <p:grpSpPr bwMode="auto">
            <a:xfrm>
              <a:off x="2310" y="1611"/>
              <a:ext cx="322" cy="707"/>
              <a:chOff x="2985" y="1523"/>
              <a:chExt cx="556" cy="1181"/>
            </a:xfrm>
          </p:grpSpPr>
          <p:sp>
            <p:nvSpPr>
              <p:cNvPr id="7281" name="Arc 189"/>
              <p:cNvSpPr>
                <a:spLocks/>
              </p:cNvSpPr>
              <p:nvPr/>
            </p:nvSpPr>
            <p:spPr bwMode="auto">
              <a:xfrm>
                <a:off x="2985" y="1523"/>
                <a:ext cx="137" cy="469"/>
              </a:xfrm>
              <a:custGeom>
                <a:avLst/>
                <a:gdLst>
                  <a:gd name="T0" fmla="*/ 0 w 17243"/>
                  <a:gd name="T1" fmla="*/ 0 h 21525"/>
                  <a:gd name="T2" fmla="*/ 0 w 17243"/>
                  <a:gd name="T3" fmla="*/ 0 h 21525"/>
                  <a:gd name="T4" fmla="*/ 0 w 17243"/>
                  <a:gd name="T5" fmla="*/ 0 h 21525"/>
                  <a:gd name="T6" fmla="*/ 0 60000 65536"/>
                  <a:gd name="T7" fmla="*/ 0 60000 65536"/>
                  <a:gd name="T8" fmla="*/ 0 60000 65536"/>
                  <a:gd name="T9" fmla="*/ 0 w 17243"/>
                  <a:gd name="T10" fmla="*/ 0 h 21525"/>
                  <a:gd name="T11" fmla="*/ 17243 w 17243"/>
                  <a:gd name="T12" fmla="*/ 21525 h 21525"/>
                </a:gdLst>
                <a:ahLst/>
                <a:cxnLst>
                  <a:cxn ang="T6">
                    <a:pos x="T0" y="T1"/>
                  </a:cxn>
                  <a:cxn ang="T7">
                    <a:pos x="T2" y="T3"/>
                  </a:cxn>
                  <a:cxn ang="T8">
                    <a:pos x="T4" y="T5"/>
                  </a:cxn>
                </a:cxnLst>
                <a:rect l="T9" t="T10" r="T11" b="T12"/>
                <a:pathLst>
                  <a:path w="17243" h="21525" fill="none" extrusionOk="0">
                    <a:moveTo>
                      <a:pt x="1798" y="0"/>
                    </a:moveTo>
                    <a:cubicBezTo>
                      <a:pt x="7924" y="511"/>
                      <a:pt x="13541" y="3609"/>
                      <a:pt x="17243" y="8515"/>
                    </a:cubicBezTo>
                  </a:path>
                  <a:path w="17243" h="21525" stroke="0" extrusionOk="0">
                    <a:moveTo>
                      <a:pt x="1798" y="0"/>
                    </a:moveTo>
                    <a:cubicBezTo>
                      <a:pt x="7924" y="511"/>
                      <a:pt x="13541" y="3609"/>
                      <a:pt x="17243" y="8515"/>
                    </a:cubicBezTo>
                    <a:lnTo>
                      <a:pt x="0" y="21525"/>
                    </a:lnTo>
                    <a:lnTo>
                      <a:pt x="1798" y="0"/>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82" name="Arc 190"/>
              <p:cNvSpPr>
                <a:spLocks/>
              </p:cNvSpPr>
              <p:nvPr/>
            </p:nvSpPr>
            <p:spPr bwMode="auto">
              <a:xfrm flipV="1">
                <a:off x="3197" y="1562"/>
                <a:ext cx="344" cy="1142"/>
              </a:xfrm>
              <a:custGeom>
                <a:avLst/>
                <a:gdLst>
                  <a:gd name="T0" fmla="*/ 0 w 20245"/>
                  <a:gd name="T1" fmla="*/ 0 h 21600"/>
                  <a:gd name="T2" fmla="*/ 0 w 20245"/>
                  <a:gd name="T3" fmla="*/ 0 h 21600"/>
                  <a:gd name="T4" fmla="*/ 0 w 20245"/>
                  <a:gd name="T5" fmla="*/ 0 h 21600"/>
                  <a:gd name="T6" fmla="*/ 0 60000 65536"/>
                  <a:gd name="T7" fmla="*/ 0 60000 65536"/>
                  <a:gd name="T8" fmla="*/ 0 60000 65536"/>
                  <a:gd name="T9" fmla="*/ 0 w 20245"/>
                  <a:gd name="T10" fmla="*/ 0 h 21600"/>
                  <a:gd name="T11" fmla="*/ 20245 w 20245"/>
                  <a:gd name="T12" fmla="*/ 21600 h 21600"/>
                </a:gdLst>
                <a:ahLst/>
                <a:cxnLst>
                  <a:cxn ang="T6">
                    <a:pos x="T0" y="T1"/>
                  </a:cxn>
                  <a:cxn ang="T7">
                    <a:pos x="T2" y="T3"/>
                  </a:cxn>
                  <a:cxn ang="T8">
                    <a:pos x="T4" y="T5"/>
                  </a:cxn>
                </a:cxnLst>
                <a:rect l="T9" t="T10" r="T11" b="T12"/>
                <a:pathLst>
                  <a:path w="20245" h="21600" fill="none" extrusionOk="0">
                    <a:moveTo>
                      <a:pt x="0" y="11865"/>
                    </a:moveTo>
                    <a:cubicBezTo>
                      <a:pt x="3673" y="4588"/>
                      <a:pt x="11130" y="-1"/>
                      <a:pt x="19282" y="0"/>
                    </a:cubicBezTo>
                    <a:cubicBezTo>
                      <a:pt x="19603" y="0"/>
                      <a:pt x="19924" y="7"/>
                      <a:pt x="20244" y="21"/>
                    </a:cubicBezTo>
                  </a:path>
                  <a:path w="20245" h="21600" stroke="0" extrusionOk="0">
                    <a:moveTo>
                      <a:pt x="0" y="11865"/>
                    </a:moveTo>
                    <a:cubicBezTo>
                      <a:pt x="3673" y="4588"/>
                      <a:pt x="11130" y="-1"/>
                      <a:pt x="19282" y="0"/>
                    </a:cubicBezTo>
                    <a:cubicBezTo>
                      <a:pt x="19603" y="0"/>
                      <a:pt x="19924" y="7"/>
                      <a:pt x="20244" y="21"/>
                    </a:cubicBezTo>
                    <a:lnTo>
                      <a:pt x="19282" y="21600"/>
                    </a:lnTo>
                    <a:lnTo>
                      <a:pt x="0" y="11865"/>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83" name="Line 191"/>
              <p:cNvSpPr>
                <a:spLocks noChangeShapeType="1"/>
              </p:cNvSpPr>
              <p:nvPr/>
            </p:nvSpPr>
            <p:spPr bwMode="auto">
              <a:xfrm>
                <a:off x="3121" y="1708"/>
                <a:ext cx="77" cy="369"/>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254" name="Group 192"/>
            <p:cNvGrpSpPr>
              <a:grpSpLocks/>
            </p:cNvGrpSpPr>
            <p:nvPr/>
          </p:nvGrpSpPr>
          <p:grpSpPr bwMode="auto">
            <a:xfrm>
              <a:off x="1848" y="1103"/>
              <a:ext cx="116" cy="232"/>
              <a:chOff x="3016" y="1461"/>
              <a:chExt cx="193" cy="387"/>
            </a:xfrm>
          </p:grpSpPr>
          <p:sp>
            <p:nvSpPr>
              <p:cNvPr id="7279" name="Oval 193"/>
              <p:cNvSpPr>
                <a:spLocks noChangeArrowheads="1"/>
              </p:cNvSpPr>
              <p:nvPr/>
            </p:nvSpPr>
            <p:spPr bwMode="auto">
              <a:xfrm>
                <a:off x="3065" y="154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280" name="Text Box 194"/>
              <p:cNvSpPr txBox="1">
                <a:spLocks noChangeArrowheads="1"/>
              </p:cNvSpPr>
              <p:nvPr/>
            </p:nvSpPr>
            <p:spPr bwMode="auto">
              <a:xfrm>
                <a:off x="3016" y="1461"/>
                <a:ext cx="19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grpSp>
          <p:nvGrpSpPr>
            <p:cNvPr id="7255" name="Group 195"/>
            <p:cNvGrpSpPr>
              <a:grpSpLocks/>
            </p:cNvGrpSpPr>
            <p:nvPr/>
          </p:nvGrpSpPr>
          <p:grpSpPr bwMode="auto">
            <a:xfrm>
              <a:off x="2031" y="1102"/>
              <a:ext cx="116" cy="232"/>
              <a:chOff x="3016" y="1461"/>
              <a:chExt cx="193" cy="387"/>
            </a:xfrm>
          </p:grpSpPr>
          <p:sp>
            <p:nvSpPr>
              <p:cNvPr id="7277" name="Oval 196"/>
              <p:cNvSpPr>
                <a:spLocks noChangeArrowheads="1"/>
              </p:cNvSpPr>
              <p:nvPr/>
            </p:nvSpPr>
            <p:spPr bwMode="auto">
              <a:xfrm>
                <a:off x="3065" y="154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278" name="Text Box 197"/>
              <p:cNvSpPr txBox="1">
                <a:spLocks noChangeArrowheads="1"/>
              </p:cNvSpPr>
              <p:nvPr/>
            </p:nvSpPr>
            <p:spPr bwMode="auto">
              <a:xfrm>
                <a:off x="3016" y="1461"/>
                <a:ext cx="19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sp>
          <p:nvSpPr>
            <p:cNvPr id="7256" name="Arc 198"/>
            <p:cNvSpPr>
              <a:spLocks/>
            </p:cNvSpPr>
            <p:nvPr/>
          </p:nvSpPr>
          <p:spPr bwMode="auto">
            <a:xfrm>
              <a:off x="2254" y="1199"/>
              <a:ext cx="171" cy="172"/>
            </a:xfrm>
            <a:custGeom>
              <a:avLst/>
              <a:gdLst>
                <a:gd name="T0" fmla="*/ 0 w 19945"/>
                <a:gd name="T1" fmla="*/ 0 h 20525"/>
                <a:gd name="T2" fmla="*/ 0 w 19945"/>
                <a:gd name="T3" fmla="*/ 0 h 20525"/>
                <a:gd name="T4" fmla="*/ 0 w 19945"/>
                <a:gd name="T5" fmla="*/ 0 h 20525"/>
                <a:gd name="T6" fmla="*/ 0 60000 65536"/>
                <a:gd name="T7" fmla="*/ 0 60000 65536"/>
                <a:gd name="T8" fmla="*/ 0 60000 65536"/>
                <a:gd name="T9" fmla="*/ 0 w 19945"/>
                <a:gd name="T10" fmla="*/ 0 h 20525"/>
                <a:gd name="T11" fmla="*/ 19945 w 19945"/>
                <a:gd name="T12" fmla="*/ 20525 h 20525"/>
              </a:gdLst>
              <a:ahLst/>
              <a:cxnLst>
                <a:cxn ang="T6">
                  <a:pos x="T0" y="T1"/>
                </a:cxn>
                <a:cxn ang="T7">
                  <a:pos x="T2" y="T3"/>
                </a:cxn>
                <a:cxn ang="T8">
                  <a:pos x="T4" y="T5"/>
                </a:cxn>
              </a:cxnLst>
              <a:rect l="T9" t="T10" r="T11" b="T12"/>
              <a:pathLst>
                <a:path w="19945" h="20525" fill="none" extrusionOk="0">
                  <a:moveTo>
                    <a:pt x="6729" y="0"/>
                  </a:moveTo>
                  <a:cubicBezTo>
                    <a:pt x="12705" y="1959"/>
                    <a:pt x="17530" y="6426"/>
                    <a:pt x="19944" y="12233"/>
                  </a:cubicBezTo>
                </a:path>
                <a:path w="19945" h="20525" stroke="0" extrusionOk="0">
                  <a:moveTo>
                    <a:pt x="6729" y="0"/>
                  </a:moveTo>
                  <a:cubicBezTo>
                    <a:pt x="12705" y="1959"/>
                    <a:pt x="17530" y="6426"/>
                    <a:pt x="19944" y="12233"/>
                  </a:cubicBezTo>
                  <a:lnTo>
                    <a:pt x="0" y="20525"/>
                  </a:lnTo>
                  <a:lnTo>
                    <a:pt x="6729" y="0"/>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7257" name="Group 199"/>
            <p:cNvGrpSpPr>
              <a:grpSpLocks/>
            </p:cNvGrpSpPr>
            <p:nvPr/>
          </p:nvGrpSpPr>
          <p:grpSpPr bwMode="auto">
            <a:xfrm>
              <a:off x="1398" y="1112"/>
              <a:ext cx="115" cy="231"/>
              <a:chOff x="3016" y="1461"/>
              <a:chExt cx="193" cy="387"/>
            </a:xfrm>
          </p:grpSpPr>
          <p:sp>
            <p:nvSpPr>
              <p:cNvPr id="7275" name="Oval 200"/>
              <p:cNvSpPr>
                <a:spLocks noChangeArrowheads="1"/>
              </p:cNvSpPr>
              <p:nvPr/>
            </p:nvSpPr>
            <p:spPr bwMode="auto">
              <a:xfrm>
                <a:off x="3065" y="154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276" name="Text Box 201"/>
              <p:cNvSpPr txBox="1">
                <a:spLocks noChangeArrowheads="1"/>
              </p:cNvSpPr>
              <p:nvPr/>
            </p:nvSpPr>
            <p:spPr bwMode="auto">
              <a:xfrm>
                <a:off x="3016" y="1461"/>
                <a:ext cx="19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sp>
          <p:nvSpPr>
            <p:cNvPr id="7258" name="Line 202"/>
            <p:cNvSpPr>
              <a:spLocks noChangeShapeType="1"/>
            </p:cNvSpPr>
            <p:nvPr/>
          </p:nvSpPr>
          <p:spPr bwMode="auto">
            <a:xfrm>
              <a:off x="2875" y="1758"/>
              <a:ext cx="22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59" name="Line 203"/>
            <p:cNvSpPr>
              <a:spLocks noChangeShapeType="1"/>
            </p:cNvSpPr>
            <p:nvPr/>
          </p:nvSpPr>
          <p:spPr bwMode="auto">
            <a:xfrm>
              <a:off x="1203" y="1128"/>
              <a:ext cx="22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60" name="Text Box 204"/>
            <p:cNvSpPr txBox="1">
              <a:spLocks noChangeArrowheads="1"/>
            </p:cNvSpPr>
            <p:nvPr/>
          </p:nvSpPr>
          <p:spPr bwMode="auto">
            <a:xfrm flipH="1">
              <a:off x="1172" y="946"/>
              <a:ext cx="2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I</a:t>
              </a:r>
              <a:r>
                <a:rPr lang="en-GB" altLang="en-US" sz="1800" baseline="-25000"/>
                <a:t>E</a:t>
              </a:r>
            </a:p>
          </p:txBody>
        </p:sp>
        <p:sp>
          <p:nvSpPr>
            <p:cNvPr id="7261" name="Text Box 205"/>
            <p:cNvSpPr txBox="1">
              <a:spLocks noChangeArrowheads="1"/>
            </p:cNvSpPr>
            <p:nvPr/>
          </p:nvSpPr>
          <p:spPr bwMode="auto">
            <a:xfrm flipH="1">
              <a:off x="3209" y="2228"/>
              <a:ext cx="26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200"/>
                <a:t>VB</a:t>
              </a:r>
            </a:p>
          </p:txBody>
        </p:sp>
        <p:sp>
          <p:nvSpPr>
            <p:cNvPr id="7262" name="Text Box 206"/>
            <p:cNvSpPr txBox="1">
              <a:spLocks noChangeArrowheads="1"/>
            </p:cNvSpPr>
            <p:nvPr/>
          </p:nvSpPr>
          <p:spPr bwMode="auto">
            <a:xfrm flipH="1">
              <a:off x="1114" y="1617"/>
              <a:ext cx="27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200"/>
                <a:t>VB</a:t>
              </a:r>
            </a:p>
          </p:txBody>
        </p:sp>
        <p:grpSp>
          <p:nvGrpSpPr>
            <p:cNvPr id="7263" name="Group 207"/>
            <p:cNvGrpSpPr>
              <a:grpSpLocks/>
            </p:cNvGrpSpPr>
            <p:nvPr/>
          </p:nvGrpSpPr>
          <p:grpSpPr bwMode="auto">
            <a:xfrm>
              <a:off x="2293" y="1575"/>
              <a:ext cx="325" cy="536"/>
              <a:chOff x="2959" y="1919"/>
              <a:chExt cx="544" cy="896"/>
            </a:xfrm>
          </p:grpSpPr>
          <p:grpSp>
            <p:nvGrpSpPr>
              <p:cNvPr id="7266" name="Group 208"/>
              <p:cNvGrpSpPr>
                <a:grpSpLocks/>
              </p:cNvGrpSpPr>
              <p:nvPr/>
            </p:nvGrpSpPr>
            <p:grpSpPr bwMode="auto">
              <a:xfrm>
                <a:off x="3310" y="2089"/>
                <a:ext cx="193" cy="387"/>
                <a:chOff x="3016" y="1461"/>
                <a:chExt cx="193" cy="387"/>
              </a:xfrm>
            </p:grpSpPr>
            <p:sp>
              <p:nvSpPr>
                <p:cNvPr id="7273" name="Oval 209"/>
                <p:cNvSpPr>
                  <a:spLocks noChangeArrowheads="1"/>
                </p:cNvSpPr>
                <p:nvPr/>
              </p:nvSpPr>
              <p:spPr bwMode="auto">
                <a:xfrm>
                  <a:off x="3065" y="154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7274" name="Text Box 210"/>
                <p:cNvSpPr txBox="1">
                  <a:spLocks noChangeArrowheads="1"/>
                </p:cNvSpPr>
                <p:nvPr/>
              </p:nvSpPr>
              <p:spPr bwMode="auto">
                <a:xfrm>
                  <a:off x="3016" y="1461"/>
                  <a:ext cx="19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a:t>
                  </a:r>
                </a:p>
              </p:txBody>
            </p:sp>
          </p:grpSp>
          <p:sp>
            <p:nvSpPr>
              <p:cNvPr id="7267" name="Arc 211"/>
              <p:cNvSpPr>
                <a:spLocks/>
              </p:cNvSpPr>
              <p:nvPr/>
            </p:nvSpPr>
            <p:spPr bwMode="auto">
              <a:xfrm flipH="1" flipV="1">
                <a:off x="3100" y="2436"/>
                <a:ext cx="164" cy="370"/>
              </a:xfrm>
              <a:custGeom>
                <a:avLst/>
                <a:gdLst>
                  <a:gd name="T0" fmla="*/ 0 w 38046"/>
                  <a:gd name="T1" fmla="*/ 0 h 21600"/>
                  <a:gd name="T2" fmla="*/ 0 w 38046"/>
                  <a:gd name="T3" fmla="*/ 0 h 21600"/>
                  <a:gd name="T4" fmla="*/ 0 w 38046"/>
                  <a:gd name="T5" fmla="*/ 0 h 21600"/>
                  <a:gd name="T6" fmla="*/ 0 60000 65536"/>
                  <a:gd name="T7" fmla="*/ 0 60000 65536"/>
                  <a:gd name="T8" fmla="*/ 0 60000 65536"/>
                  <a:gd name="T9" fmla="*/ 0 w 38046"/>
                  <a:gd name="T10" fmla="*/ 0 h 21600"/>
                  <a:gd name="T11" fmla="*/ 38046 w 38046"/>
                  <a:gd name="T12" fmla="*/ 21600 h 21600"/>
                </a:gdLst>
                <a:ahLst/>
                <a:cxnLst>
                  <a:cxn ang="T6">
                    <a:pos x="T0" y="T1"/>
                  </a:cxn>
                  <a:cxn ang="T7">
                    <a:pos x="T2" y="T3"/>
                  </a:cxn>
                  <a:cxn ang="T8">
                    <a:pos x="T4" y="T5"/>
                  </a:cxn>
                </a:cxnLst>
                <a:rect l="T9" t="T10" r="T11" b="T12"/>
                <a:pathLst>
                  <a:path w="38046" h="21600" fill="none" extrusionOk="0">
                    <a:moveTo>
                      <a:pt x="0" y="15028"/>
                    </a:moveTo>
                    <a:cubicBezTo>
                      <a:pt x="2859" y="6076"/>
                      <a:pt x="11178" y="-1"/>
                      <a:pt x="20576" y="0"/>
                    </a:cubicBezTo>
                    <a:cubicBezTo>
                      <a:pt x="27487" y="0"/>
                      <a:pt x="33981" y="3307"/>
                      <a:pt x="38045" y="8897"/>
                    </a:cubicBezTo>
                  </a:path>
                  <a:path w="38046" h="21600" stroke="0" extrusionOk="0">
                    <a:moveTo>
                      <a:pt x="0" y="15028"/>
                    </a:moveTo>
                    <a:cubicBezTo>
                      <a:pt x="2859" y="6076"/>
                      <a:pt x="11178" y="-1"/>
                      <a:pt x="20576" y="0"/>
                    </a:cubicBezTo>
                    <a:cubicBezTo>
                      <a:pt x="27487" y="0"/>
                      <a:pt x="33981" y="3307"/>
                      <a:pt x="38045" y="8897"/>
                    </a:cubicBezTo>
                    <a:lnTo>
                      <a:pt x="20576" y="21600"/>
                    </a:lnTo>
                    <a:lnTo>
                      <a:pt x="0" y="15028"/>
                    </a:lnTo>
                    <a:close/>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68" name="Arc 212"/>
              <p:cNvSpPr>
                <a:spLocks/>
              </p:cNvSpPr>
              <p:nvPr/>
            </p:nvSpPr>
            <p:spPr bwMode="auto">
              <a:xfrm>
                <a:off x="3264" y="1919"/>
                <a:ext cx="125" cy="517"/>
              </a:xfrm>
              <a:custGeom>
                <a:avLst/>
                <a:gdLst>
                  <a:gd name="T0" fmla="*/ 0 w 39066"/>
                  <a:gd name="T1" fmla="*/ 0 h 21600"/>
                  <a:gd name="T2" fmla="*/ 0 w 39066"/>
                  <a:gd name="T3" fmla="*/ 0 h 21600"/>
                  <a:gd name="T4" fmla="*/ 0 w 39066"/>
                  <a:gd name="T5" fmla="*/ 0 h 21600"/>
                  <a:gd name="T6" fmla="*/ 0 60000 65536"/>
                  <a:gd name="T7" fmla="*/ 0 60000 65536"/>
                  <a:gd name="T8" fmla="*/ 0 60000 65536"/>
                  <a:gd name="T9" fmla="*/ 0 w 39066"/>
                  <a:gd name="T10" fmla="*/ 0 h 21600"/>
                  <a:gd name="T11" fmla="*/ 39066 w 39066"/>
                  <a:gd name="T12" fmla="*/ 21600 h 21600"/>
                </a:gdLst>
                <a:ahLst/>
                <a:cxnLst>
                  <a:cxn ang="T6">
                    <a:pos x="T0" y="T1"/>
                  </a:cxn>
                  <a:cxn ang="T7">
                    <a:pos x="T2" y="T3"/>
                  </a:cxn>
                  <a:cxn ang="T8">
                    <a:pos x="T4" y="T5"/>
                  </a:cxn>
                </a:cxnLst>
                <a:rect l="T9" t="T10" r="T11" b="T12"/>
                <a:pathLst>
                  <a:path w="39066" h="21600" fill="none" extrusionOk="0">
                    <a:moveTo>
                      <a:pt x="0" y="21166"/>
                    </a:moveTo>
                    <a:cubicBezTo>
                      <a:pt x="236" y="9408"/>
                      <a:pt x="9835" y="-1"/>
                      <a:pt x="21596" y="0"/>
                    </a:cubicBezTo>
                    <a:cubicBezTo>
                      <a:pt x="28507" y="0"/>
                      <a:pt x="35001" y="3307"/>
                      <a:pt x="39065" y="8897"/>
                    </a:cubicBezTo>
                  </a:path>
                  <a:path w="39066" h="21600" stroke="0" extrusionOk="0">
                    <a:moveTo>
                      <a:pt x="0" y="21166"/>
                    </a:moveTo>
                    <a:cubicBezTo>
                      <a:pt x="236" y="9408"/>
                      <a:pt x="9835" y="-1"/>
                      <a:pt x="21596" y="0"/>
                    </a:cubicBezTo>
                    <a:cubicBezTo>
                      <a:pt x="28507" y="0"/>
                      <a:pt x="35001" y="3307"/>
                      <a:pt x="39065" y="8897"/>
                    </a:cubicBezTo>
                    <a:lnTo>
                      <a:pt x="21596" y="21600"/>
                    </a:lnTo>
                    <a:lnTo>
                      <a:pt x="0" y="21166"/>
                    </a:lnTo>
                    <a:close/>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7269" name="Group 213"/>
              <p:cNvGrpSpPr>
                <a:grpSpLocks/>
              </p:cNvGrpSpPr>
              <p:nvPr/>
            </p:nvGrpSpPr>
            <p:grpSpPr bwMode="auto">
              <a:xfrm>
                <a:off x="2959" y="2461"/>
                <a:ext cx="193" cy="354"/>
                <a:chOff x="2912" y="2662"/>
                <a:chExt cx="193" cy="354"/>
              </a:xfrm>
            </p:grpSpPr>
            <p:sp>
              <p:nvSpPr>
                <p:cNvPr id="7271" name="Text Box 214"/>
                <p:cNvSpPr txBox="1">
                  <a:spLocks noChangeArrowheads="1"/>
                </p:cNvSpPr>
                <p:nvPr/>
              </p:nvSpPr>
              <p:spPr bwMode="auto">
                <a:xfrm>
                  <a:off x="2912" y="2662"/>
                  <a:ext cx="19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a:t>
                  </a:r>
                </a:p>
              </p:txBody>
            </p:sp>
            <p:sp>
              <p:nvSpPr>
                <p:cNvPr id="7272" name="Oval 215"/>
                <p:cNvSpPr>
                  <a:spLocks noChangeArrowheads="1"/>
                </p:cNvSpPr>
                <p:nvPr/>
              </p:nvSpPr>
              <p:spPr bwMode="auto">
                <a:xfrm>
                  <a:off x="2976" y="2726"/>
                  <a:ext cx="98"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sp>
            <p:nvSpPr>
              <p:cNvPr id="7270" name="Line 216"/>
              <p:cNvSpPr>
                <a:spLocks noChangeShapeType="1"/>
              </p:cNvSpPr>
              <p:nvPr/>
            </p:nvSpPr>
            <p:spPr bwMode="auto">
              <a:xfrm flipH="1">
                <a:off x="3238" y="2484"/>
                <a:ext cx="74"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264" name="Text Box 217"/>
            <p:cNvSpPr txBox="1">
              <a:spLocks noChangeArrowheads="1"/>
            </p:cNvSpPr>
            <p:nvPr/>
          </p:nvSpPr>
          <p:spPr bwMode="auto">
            <a:xfrm flipH="1">
              <a:off x="3126" y="1589"/>
              <a:ext cx="2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800"/>
                <a:t>I</a:t>
              </a:r>
              <a:r>
                <a:rPr lang="en-GB" altLang="en-US" sz="1800" baseline="-25000"/>
                <a:t>C</a:t>
              </a:r>
            </a:p>
          </p:txBody>
        </p:sp>
        <p:sp>
          <p:nvSpPr>
            <p:cNvPr id="7265" name="Oval 218"/>
            <p:cNvSpPr>
              <a:spLocks noChangeArrowheads="1"/>
            </p:cNvSpPr>
            <p:nvPr/>
          </p:nvSpPr>
          <p:spPr bwMode="auto">
            <a:xfrm>
              <a:off x="1841" y="942"/>
              <a:ext cx="661" cy="500"/>
            </a:xfrm>
            <a:prstGeom prst="ellipse">
              <a:avLst/>
            </a:prstGeom>
            <a:noFill/>
            <a:ln w="9525">
              <a:solidFill>
                <a:srgbClr val="6666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sp>
        <p:nvSpPr>
          <p:cNvPr id="7175" name="Line 219"/>
          <p:cNvSpPr>
            <a:spLocks noChangeShapeType="1"/>
          </p:cNvSpPr>
          <p:nvPr/>
        </p:nvSpPr>
        <p:spPr bwMode="auto">
          <a:xfrm flipV="1">
            <a:off x="3492500" y="1454150"/>
            <a:ext cx="2008188" cy="119063"/>
          </a:xfrm>
          <a:prstGeom prst="line">
            <a:avLst/>
          </a:prstGeom>
          <a:noFill/>
          <a:ln w="9525">
            <a:solidFill>
              <a:srgbClr val="6666FF"/>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176" name="Text Box 220"/>
          <p:cNvSpPr txBox="1">
            <a:spLocks noChangeArrowheads="1"/>
          </p:cNvSpPr>
          <p:nvPr/>
        </p:nvSpPr>
        <p:spPr bwMode="auto">
          <a:xfrm>
            <a:off x="5561013" y="1150938"/>
            <a:ext cx="30734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US" altLang="en-US" sz="1800"/>
              <a:t>This charge Q</a:t>
            </a:r>
            <a:r>
              <a:rPr lang="en-US" altLang="en-US" sz="1800" baseline="-25000"/>
              <a:t>B</a:t>
            </a:r>
            <a:r>
              <a:rPr lang="en-US" altLang="en-US" sz="1800"/>
              <a:t> is in transit through the base region and gives rise to both C</a:t>
            </a:r>
            <a:r>
              <a:rPr lang="en-US" altLang="en-US" sz="1800" baseline="-25000"/>
              <a:t>diff</a:t>
            </a:r>
            <a:r>
              <a:rPr lang="en-US" altLang="en-US" sz="1800"/>
              <a:t> and  I</a:t>
            </a:r>
            <a:r>
              <a:rPr lang="en-US" altLang="en-US" sz="1800" baseline="-25000"/>
              <a:t>C</a:t>
            </a:r>
            <a:r>
              <a:rPr lang="en-US" altLang="en-US" sz="1800"/>
              <a:t>. If the average transit time = </a:t>
            </a:r>
            <a:r>
              <a:rPr lang="el-GR" altLang="en-US" sz="1800">
                <a:cs typeface="Times New Roman" pitchFamily="18" charset="0"/>
              </a:rPr>
              <a:t>τ</a:t>
            </a:r>
            <a:r>
              <a:rPr lang="en-GB" altLang="en-US" sz="1800" baseline="-25000">
                <a:cs typeface="Times New Roman" pitchFamily="18" charset="0"/>
              </a:rPr>
              <a:t>B</a:t>
            </a:r>
            <a:r>
              <a:rPr lang="en-US" altLang="en-US" sz="1800">
                <a:cs typeface="Times New Roman" pitchFamily="18" charset="0"/>
              </a:rPr>
              <a:t>, then I</a:t>
            </a:r>
            <a:r>
              <a:rPr lang="en-US" altLang="en-US" sz="1800" baseline="-25000">
                <a:cs typeface="Times New Roman" pitchFamily="18" charset="0"/>
              </a:rPr>
              <a:t>C</a:t>
            </a:r>
            <a:r>
              <a:rPr lang="en-US" altLang="en-US" sz="1800">
                <a:cs typeface="Times New Roman" pitchFamily="18" charset="0"/>
              </a:rPr>
              <a:t> = Q</a:t>
            </a:r>
            <a:r>
              <a:rPr lang="en-US" altLang="en-US" sz="1800" baseline="-25000">
                <a:cs typeface="Times New Roman" pitchFamily="18" charset="0"/>
              </a:rPr>
              <a:t>B</a:t>
            </a:r>
            <a:r>
              <a:rPr lang="en-US" altLang="en-US" sz="1800">
                <a:cs typeface="Times New Roman" pitchFamily="18" charset="0"/>
              </a:rPr>
              <a:t>/</a:t>
            </a:r>
            <a:r>
              <a:rPr lang="el-GR" altLang="en-US" sz="1800"/>
              <a:t>τ</a:t>
            </a:r>
            <a:r>
              <a:rPr lang="en-GB" altLang="en-US" sz="1800" baseline="-25000"/>
              <a:t>B</a:t>
            </a:r>
            <a:endParaRPr lang="el-GR" altLang="en-US" sz="1800" baseline="-25000"/>
          </a:p>
        </p:txBody>
      </p:sp>
      <p:graphicFrame>
        <p:nvGraphicFramePr>
          <p:cNvPr id="7177" name="Object 2"/>
          <p:cNvGraphicFramePr>
            <a:graphicFrameLocks noChangeAspect="1"/>
          </p:cNvGraphicFramePr>
          <p:nvPr/>
        </p:nvGraphicFramePr>
        <p:xfrm>
          <a:off x="914400" y="4295775"/>
          <a:ext cx="3032125" cy="715963"/>
        </p:xfrm>
        <a:graphic>
          <a:graphicData uri="http://schemas.openxmlformats.org/presentationml/2006/ole">
            <mc:AlternateContent xmlns:mc="http://schemas.openxmlformats.org/markup-compatibility/2006">
              <mc:Choice xmlns:v="urn:schemas-microsoft-com:vml" Requires="v">
                <p:oleObj spid="_x0000_s7399" name="Equation" r:id="rId4" imgW="1828800" imgH="431800" progId="Equation.3">
                  <p:embed/>
                </p:oleObj>
              </mc:Choice>
              <mc:Fallback>
                <p:oleObj name="Equation" r:id="rId4" imgW="1828800" imgH="431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295775"/>
                        <a:ext cx="3032125" cy="71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8" name="Text Box 223"/>
          <p:cNvSpPr txBox="1">
            <a:spLocks noChangeArrowheads="1"/>
          </p:cNvSpPr>
          <p:nvPr/>
        </p:nvSpPr>
        <p:spPr bwMode="auto">
          <a:xfrm>
            <a:off x="479425" y="5159375"/>
            <a:ext cx="82105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US" altLang="en-US" sz="1800"/>
              <a:t>Remembering that g</a:t>
            </a:r>
            <a:r>
              <a:rPr lang="en-US" altLang="en-US" sz="1800" baseline="-25000"/>
              <a:t>m</a:t>
            </a:r>
            <a:r>
              <a:rPr lang="en-US" altLang="en-US" sz="1800"/>
              <a:t> = 40I</a:t>
            </a:r>
            <a:r>
              <a:rPr lang="en-US" altLang="en-US" sz="1800" baseline="-25000"/>
              <a:t>C</a:t>
            </a:r>
            <a:r>
              <a:rPr lang="en-US" altLang="en-US" sz="1800"/>
              <a:t> (at room temperature) then it will be clear that C</a:t>
            </a:r>
            <a:r>
              <a:rPr lang="en-US" altLang="en-US" sz="1800" baseline="-25000"/>
              <a:t>diff</a:t>
            </a:r>
            <a:r>
              <a:rPr lang="en-US" altLang="en-US" sz="1800"/>
              <a:t> increases with the collector current. This has a significant effect on the high frequency performance of the transistor. </a:t>
            </a:r>
            <a:endParaRPr lang="el-GR" altLang="en-US" sz="1800">
              <a:latin typeface="Times New Roman" pitchFamily="18" charset="0"/>
            </a:endParaRPr>
          </a:p>
        </p:txBody>
      </p:sp>
      <p:sp>
        <p:nvSpPr>
          <p:cNvPr id="7179" name="Text Box 225"/>
          <p:cNvSpPr txBox="1">
            <a:spLocks noChangeArrowheads="1"/>
          </p:cNvSpPr>
          <p:nvPr/>
        </p:nvSpPr>
        <p:spPr bwMode="auto">
          <a:xfrm>
            <a:off x="3757613" y="846138"/>
            <a:ext cx="509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GB" altLang="en-US" sz="1600"/>
              <a:t>Q</a:t>
            </a:r>
            <a:r>
              <a:rPr lang="en-GB" altLang="en-US" sz="1600" baseline="-25000"/>
              <a:t>B</a:t>
            </a:r>
          </a:p>
        </p:txBody>
      </p:sp>
      <p:sp>
        <p:nvSpPr>
          <p:cNvPr id="7180" name="Line 226"/>
          <p:cNvSpPr>
            <a:spLocks noChangeShapeType="1"/>
          </p:cNvSpPr>
          <p:nvPr/>
        </p:nvSpPr>
        <p:spPr bwMode="auto">
          <a:xfrm flipH="1">
            <a:off x="3455988" y="1068388"/>
            <a:ext cx="312737" cy="207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7181" name="Object 3"/>
          <p:cNvGraphicFramePr>
            <a:graphicFrameLocks noChangeAspect="1"/>
          </p:cNvGraphicFramePr>
          <p:nvPr/>
        </p:nvGraphicFramePr>
        <p:xfrm>
          <a:off x="4632325" y="4233863"/>
          <a:ext cx="3325813" cy="715962"/>
        </p:xfrm>
        <a:graphic>
          <a:graphicData uri="http://schemas.openxmlformats.org/presentationml/2006/ole">
            <mc:AlternateContent xmlns:mc="http://schemas.openxmlformats.org/markup-compatibility/2006">
              <mc:Choice xmlns:v="urn:schemas-microsoft-com:vml" Requires="v">
                <p:oleObj spid="_x0000_s7400" name="Equation" r:id="rId6" imgW="2006600" imgH="431800" progId="Equation.3">
                  <p:embed/>
                </p:oleObj>
              </mc:Choice>
              <mc:Fallback>
                <p:oleObj name="Equation" r:id="rId6" imgW="2006600" imgH="4318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2325" y="4233863"/>
                        <a:ext cx="3325813" cy="71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5D94755F-AC65-4E86-8A45-1A93A62DA1D0}" type="slidenum">
              <a:rPr lang="en-GB" altLang="en-US" sz="1200" smtClean="0">
                <a:latin typeface="Garamond" pitchFamily="18" charset="0"/>
              </a:rPr>
              <a:pPr eaLnBrk="1" hangingPunct="1">
                <a:spcBef>
                  <a:spcPct val="0"/>
                </a:spcBef>
                <a:buClrTx/>
                <a:buSzTx/>
                <a:buFontTx/>
                <a:buNone/>
              </a:pPr>
              <a:t>8</a:t>
            </a:fld>
            <a:endParaRPr lang="en-GB" altLang="en-US" sz="1200" smtClean="0">
              <a:latin typeface="Garamond" pitchFamily="18" charset="0"/>
            </a:endParaRPr>
          </a:p>
        </p:txBody>
      </p:sp>
      <p:sp>
        <p:nvSpPr>
          <p:cNvPr id="8195"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819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8197"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8198" name="Text Box 5"/>
          <p:cNvSpPr txBox="1">
            <a:spLocks noChangeArrowheads="1"/>
          </p:cNvSpPr>
          <p:nvPr/>
        </p:nvSpPr>
        <p:spPr bwMode="auto">
          <a:xfrm>
            <a:off x="517524" y="4563291"/>
            <a:ext cx="815181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US" altLang="en-US" sz="1800" dirty="0"/>
              <a:t>This component represents the capacitance of the reverse biased collector-base junction. It is small but cannot always be neglected because its effect is magnified by the ‘Miller effect’ (more on this later)</a:t>
            </a:r>
            <a:endParaRPr lang="en-US" altLang="en-US" sz="1800" baseline="-25000" dirty="0"/>
          </a:p>
        </p:txBody>
      </p:sp>
      <p:sp>
        <p:nvSpPr>
          <p:cNvPr id="31751" name="Text Box 6"/>
          <p:cNvSpPr txBox="1">
            <a:spLocks noRot="1" noChangeAspect="1" noMove="1" noResize="1" noEditPoints="1" noAdjustHandles="1" noChangeArrowheads="1" noChangeShapeType="1" noTextEdit="1"/>
          </p:cNvSpPr>
          <p:nvPr/>
        </p:nvSpPr>
        <p:spPr bwMode="auto">
          <a:xfrm>
            <a:off x="596900" y="922338"/>
            <a:ext cx="4089400" cy="369332"/>
          </a:xfrm>
          <a:prstGeom prst="rect">
            <a:avLst/>
          </a:prstGeom>
          <a:blipFill rotWithShape="1">
            <a:blip r:embed="rId3"/>
            <a:stretch>
              <a:fillRect l="-1341" t="-8197" b="-24590"/>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noFill/>
              </a:rPr>
              <a:t> </a:t>
            </a:r>
          </a:p>
        </p:txBody>
      </p:sp>
      <p:grpSp>
        <p:nvGrpSpPr>
          <p:cNvPr id="8200" name="Group 59"/>
          <p:cNvGrpSpPr>
            <a:grpSpLocks/>
          </p:cNvGrpSpPr>
          <p:nvPr/>
        </p:nvGrpSpPr>
        <p:grpSpPr bwMode="auto">
          <a:xfrm>
            <a:off x="1302749" y="1903389"/>
            <a:ext cx="5897562" cy="2335212"/>
            <a:chOff x="1544638" y="1176338"/>
            <a:chExt cx="5897562" cy="2335212"/>
          </a:xfrm>
        </p:grpSpPr>
        <p:sp>
          <p:nvSpPr>
            <p:cNvPr id="8202" name="Freeform 7"/>
            <p:cNvSpPr>
              <a:spLocks/>
            </p:cNvSpPr>
            <p:nvPr/>
          </p:nvSpPr>
          <p:spPr bwMode="auto">
            <a:xfrm>
              <a:off x="5316538" y="2555875"/>
              <a:ext cx="374650" cy="558800"/>
            </a:xfrm>
            <a:custGeom>
              <a:avLst/>
              <a:gdLst>
                <a:gd name="T0" fmla="*/ 2147483647 w 224"/>
                <a:gd name="T1" fmla="*/ 0 h 350"/>
                <a:gd name="T2" fmla="*/ 0 w 224"/>
                <a:gd name="T3" fmla="*/ 2147483647 h 350"/>
                <a:gd name="T4" fmla="*/ 2147483647 w 224"/>
                <a:gd name="T5" fmla="*/ 2147483647 h 350"/>
                <a:gd name="T6" fmla="*/ 2147483647 w 224"/>
                <a:gd name="T7" fmla="*/ 2147483647 h 350"/>
                <a:gd name="T8" fmla="*/ 2147483647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03" name="Freeform 8"/>
            <p:cNvSpPr>
              <a:spLocks/>
            </p:cNvSpPr>
            <p:nvPr/>
          </p:nvSpPr>
          <p:spPr bwMode="auto">
            <a:xfrm>
              <a:off x="5324475" y="2555875"/>
              <a:ext cx="374650" cy="558800"/>
            </a:xfrm>
            <a:custGeom>
              <a:avLst/>
              <a:gdLst>
                <a:gd name="T0" fmla="*/ 2147483647 w 224"/>
                <a:gd name="T1" fmla="*/ 0 h 350"/>
                <a:gd name="T2" fmla="*/ 0 w 224"/>
                <a:gd name="T3" fmla="*/ 2147483647 h 350"/>
                <a:gd name="T4" fmla="*/ 2147483647 w 224"/>
                <a:gd name="T5" fmla="*/ 2147483647 h 350"/>
                <a:gd name="T6" fmla="*/ 2147483647 w 224"/>
                <a:gd name="T7" fmla="*/ 2147483647 h 350"/>
                <a:gd name="T8" fmla="*/ 2147483647 w 224"/>
                <a:gd name="T9" fmla="*/ 0 h 350"/>
                <a:gd name="T10" fmla="*/ 0 60000 65536"/>
                <a:gd name="T11" fmla="*/ 0 60000 65536"/>
                <a:gd name="T12" fmla="*/ 0 60000 65536"/>
                <a:gd name="T13" fmla="*/ 0 60000 65536"/>
                <a:gd name="T14" fmla="*/ 0 60000 65536"/>
                <a:gd name="T15" fmla="*/ 0 w 224"/>
                <a:gd name="T16" fmla="*/ 0 h 350"/>
                <a:gd name="T17" fmla="*/ 224 w 224"/>
                <a:gd name="T18" fmla="*/ 350 h 350"/>
              </a:gdLst>
              <a:ahLst/>
              <a:cxnLst>
                <a:cxn ang="T10">
                  <a:pos x="T0" y="T1"/>
                </a:cxn>
                <a:cxn ang="T11">
                  <a:pos x="T2" y="T3"/>
                </a:cxn>
                <a:cxn ang="T12">
                  <a:pos x="T4" y="T5"/>
                </a:cxn>
                <a:cxn ang="T13">
                  <a:pos x="T6" y="T7"/>
                </a:cxn>
                <a:cxn ang="T14">
                  <a:pos x="T8" y="T9"/>
                </a:cxn>
              </a:cxnLst>
              <a:rect l="T15" t="T16" r="T17" b="T18"/>
              <a:pathLst>
                <a:path w="224" h="350">
                  <a:moveTo>
                    <a:pt x="113" y="0"/>
                  </a:moveTo>
                  <a:lnTo>
                    <a:pt x="0" y="174"/>
                  </a:lnTo>
                  <a:lnTo>
                    <a:pt x="113" y="350"/>
                  </a:lnTo>
                  <a:lnTo>
                    <a:pt x="224" y="174"/>
                  </a:lnTo>
                  <a:lnTo>
                    <a:pt x="113" y="0"/>
                  </a:lnTo>
                  <a:close/>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4" name="Line 9"/>
            <p:cNvSpPr>
              <a:spLocks noChangeShapeType="1"/>
            </p:cNvSpPr>
            <p:nvPr/>
          </p:nvSpPr>
          <p:spPr bwMode="auto">
            <a:xfrm>
              <a:off x="1830388" y="3400425"/>
              <a:ext cx="5257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5" name="Line 10"/>
            <p:cNvSpPr>
              <a:spLocks noChangeShapeType="1"/>
            </p:cNvSpPr>
            <p:nvPr/>
          </p:nvSpPr>
          <p:spPr bwMode="auto">
            <a:xfrm>
              <a:off x="4449763" y="3111500"/>
              <a:ext cx="0" cy="2952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6" name="Freeform 11"/>
            <p:cNvSpPr>
              <a:spLocks noEditPoints="1"/>
            </p:cNvSpPr>
            <p:nvPr/>
          </p:nvSpPr>
          <p:spPr bwMode="auto">
            <a:xfrm>
              <a:off x="5495925" y="2697163"/>
              <a:ext cx="55563" cy="271462"/>
            </a:xfrm>
            <a:custGeom>
              <a:avLst/>
              <a:gdLst>
                <a:gd name="T0" fmla="*/ 2147483647 w 33"/>
                <a:gd name="T1" fmla="*/ 2147483647 h 170"/>
                <a:gd name="T2" fmla="*/ 2147483647 w 33"/>
                <a:gd name="T3" fmla="*/ 2147483647 h 170"/>
                <a:gd name="T4" fmla="*/ 2147483647 w 33"/>
                <a:gd name="T5" fmla="*/ 2147483647 h 170"/>
                <a:gd name="T6" fmla="*/ 2147483647 w 33"/>
                <a:gd name="T7" fmla="*/ 2147483647 h 170"/>
                <a:gd name="T8" fmla="*/ 2147483647 w 33"/>
                <a:gd name="T9" fmla="*/ 2147483647 h 170"/>
                <a:gd name="T10" fmla="*/ 2147483647 w 33"/>
                <a:gd name="T11" fmla="*/ 2147483647 h 170"/>
                <a:gd name="T12" fmla="*/ 2147483647 w 33"/>
                <a:gd name="T13" fmla="*/ 2147483647 h 170"/>
                <a:gd name="T14" fmla="*/ 2147483647 w 33"/>
                <a:gd name="T15" fmla="*/ 2147483647 h 170"/>
                <a:gd name="T16" fmla="*/ 2147483647 w 33"/>
                <a:gd name="T17" fmla="*/ 2147483647 h 170"/>
                <a:gd name="T18" fmla="*/ 2147483647 w 33"/>
                <a:gd name="T19" fmla="*/ 2147483647 h 170"/>
                <a:gd name="T20" fmla="*/ 2147483647 w 33"/>
                <a:gd name="T21" fmla="*/ 2147483647 h 170"/>
                <a:gd name="T22" fmla="*/ 2147483647 w 33"/>
                <a:gd name="T23" fmla="*/ 2147483647 h 170"/>
                <a:gd name="T24" fmla="*/ 2147483647 w 33"/>
                <a:gd name="T25" fmla="*/ 0 h 170"/>
                <a:gd name="T26" fmla="*/ 2147483647 w 33"/>
                <a:gd name="T27" fmla="*/ 0 h 170"/>
                <a:gd name="T28" fmla="*/ 2147483647 w 33"/>
                <a:gd name="T29" fmla="*/ 2147483647 h 170"/>
                <a:gd name="T30" fmla="*/ 2147483647 w 33"/>
                <a:gd name="T31" fmla="*/ 2147483647 h 170"/>
                <a:gd name="T32" fmla="*/ 2147483647 w 33"/>
                <a:gd name="T33" fmla="*/ 2147483647 h 170"/>
                <a:gd name="T34" fmla="*/ 2147483647 w 33"/>
                <a:gd name="T35" fmla="*/ 2147483647 h 170"/>
                <a:gd name="T36" fmla="*/ 2147483647 w 33"/>
                <a:gd name="T37" fmla="*/ 2147483647 h 170"/>
                <a:gd name="T38" fmla="*/ 0 w 33"/>
                <a:gd name="T39" fmla="*/ 2147483647 h 170"/>
                <a:gd name="T40" fmla="*/ 2147483647 w 33"/>
                <a:gd name="T41" fmla="*/ 2147483647 h 1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70"/>
                <a:gd name="T65" fmla="*/ 33 w 33"/>
                <a:gd name="T66" fmla="*/ 170 h 1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70">
                  <a:moveTo>
                    <a:pt x="19" y="3"/>
                  </a:moveTo>
                  <a:lnTo>
                    <a:pt x="19" y="147"/>
                  </a:lnTo>
                  <a:lnTo>
                    <a:pt x="19" y="149"/>
                  </a:lnTo>
                  <a:lnTo>
                    <a:pt x="17" y="149"/>
                  </a:lnTo>
                  <a:lnTo>
                    <a:pt x="16" y="149"/>
                  </a:lnTo>
                  <a:lnTo>
                    <a:pt x="14" y="149"/>
                  </a:lnTo>
                  <a:lnTo>
                    <a:pt x="14" y="147"/>
                  </a:lnTo>
                  <a:lnTo>
                    <a:pt x="14" y="3"/>
                  </a:lnTo>
                  <a:lnTo>
                    <a:pt x="14" y="2"/>
                  </a:lnTo>
                  <a:lnTo>
                    <a:pt x="16" y="0"/>
                  </a:lnTo>
                  <a:lnTo>
                    <a:pt x="17" y="0"/>
                  </a:lnTo>
                  <a:lnTo>
                    <a:pt x="17" y="2"/>
                  </a:lnTo>
                  <a:lnTo>
                    <a:pt x="19" y="3"/>
                  </a:lnTo>
                  <a:close/>
                  <a:moveTo>
                    <a:pt x="33" y="139"/>
                  </a:moveTo>
                  <a:lnTo>
                    <a:pt x="17" y="170"/>
                  </a:lnTo>
                  <a:lnTo>
                    <a:pt x="0" y="139"/>
                  </a:lnTo>
                  <a:lnTo>
                    <a:pt x="33" y="139"/>
                  </a:lnTo>
                  <a:close/>
                </a:path>
              </a:pathLst>
            </a:custGeom>
            <a:solidFill>
              <a:srgbClr val="000000"/>
            </a:solidFill>
            <a:ln w="3175">
              <a:solidFill>
                <a:srgbClr val="000000"/>
              </a:solidFill>
              <a:prstDash val="solid"/>
              <a:round/>
              <a:headEnd/>
              <a:tailEnd/>
            </a:ln>
          </p:spPr>
          <p:txBody>
            <a:bodyPr/>
            <a:lstStyle/>
            <a:p>
              <a:endParaRPr lang="en-US"/>
            </a:p>
          </p:txBody>
        </p:sp>
        <p:sp>
          <p:nvSpPr>
            <p:cNvPr id="8207" name="Line 12"/>
            <p:cNvSpPr>
              <a:spLocks noChangeShapeType="1"/>
            </p:cNvSpPr>
            <p:nvPr/>
          </p:nvSpPr>
          <p:spPr bwMode="auto">
            <a:xfrm>
              <a:off x="5514975" y="3117850"/>
              <a:ext cx="1588" cy="2778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8" name="Line 13"/>
            <p:cNvSpPr>
              <a:spLocks noChangeShapeType="1"/>
            </p:cNvSpPr>
            <p:nvPr/>
          </p:nvSpPr>
          <p:spPr bwMode="auto">
            <a:xfrm flipV="1">
              <a:off x="5511800" y="2359025"/>
              <a:ext cx="0" cy="1968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9" name="Line 14"/>
            <p:cNvSpPr>
              <a:spLocks noChangeShapeType="1"/>
            </p:cNvSpPr>
            <p:nvPr/>
          </p:nvSpPr>
          <p:spPr bwMode="auto">
            <a:xfrm flipH="1" flipV="1">
              <a:off x="6554788" y="2368550"/>
              <a:ext cx="4762" cy="266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0" name="Line 15"/>
            <p:cNvSpPr>
              <a:spLocks noChangeShapeType="1"/>
            </p:cNvSpPr>
            <p:nvPr/>
          </p:nvSpPr>
          <p:spPr bwMode="auto">
            <a:xfrm>
              <a:off x="6554788" y="3095625"/>
              <a:ext cx="0" cy="303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1" name="Line 16"/>
            <p:cNvSpPr>
              <a:spLocks noChangeShapeType="1"/>
            </p:cNvSpPr>
            <p:nvPr/>
          </p:nvSpPr>
          <p:spPr bwMode="auto">
            <a:xfrm flipV="1">
              <a:off x="4441825" y="2346325"/>
              <a:ext cx="0" cy="3159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2" name="Line 17"/>
            <p:cNvSpPr>
              <a:spLocks noChangeShapeType="1"/>
            </p:cNvSpPr>
            <p:nvPr/>
          </p:nvSpPr>
          <p:spPr bwMode="auto">
            <a:xfrm>
              <a:off x="4449763" y="3111500"/>
              <a:ext cx="0" cy="2952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3" name="Line 18"/>
            <p:cNvSpPr>
              <a:spLocks noChangeShapeType="1"/>
            </p:cNvSpPr>
            <p:nvPr/>
          </p:nvSpPr>
          <p:spPr bwMode="auto">
            <a:xfrm>
              <a:off x="5508625" y="2357438"/>
              <a:ext cx="15779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4" name="Rectangle 19"/>
            <p:cNvSpPr>
              <a:spLocks noChangeArrowheads="1"/>
            </p:cNvSpPr>
            <p:nvPr/>
          </p:nvSpPr>
          <p:spPr bwMode="auto">
            <a:xfrm>
              <a:off x="4622800" y="2727325"/>
              <a:ext cx="252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r</a:t>
              </a:r>
              <a:r>
                <a:rPr lang="en-US" altLang="en-US" sz="2000" baseline="-25000">
                  <a:solidFill>
                    <a:srgbClr val="000000"/>
                  </a:solidFill>
                  <a:latin typeface="Times New Roman" pitchFamily="18" charset="0"/>
                  <a:sym typeface="Symbol" pitchFamily="18" charset="2"/>
                </a:rPr>
                <a:t></a:t>
              </a:r>
            </a:p>
          </p:txBody>
        </p:sp>
        <p:sp>
          <p:nvSpPr>
            <p:cNvPr id="8215" name="Rectangle 20"/>
            <p:cNvSpPr>
              <a:spLocks noChangeArrowheads="1"/>
            </p:cNvSpPr>
            <p:nvPr/>
          </p:nvSpPr>
          <p:spPr bwMode="auto">
            <a:xfrm>
              <a:off x="5762625" y="2740025"/>
              <a:ext cx="512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GB" altLang="en-US" sz="2000">
                  <a:solidFill>
                    <a:srgbClr val="000000"/>
                  </a:solidFill>
                  <a:latin typeface="Times New Roman" pitchFamily="18" charset="0"/>
                  <a:cs typeface="Times New Roman" pitchFamily="18" charset="0"/>
                </a:rPr>
                <a:t>g</a:t>
              </a:r>
              <a:r>
                <a:rPr lang="en-GB" altLang="en-US" sz="2000" baseline="-25000">
                  <a:solidFill>
                    <a:srgbClr val="000000"/>
                  </a:solidFill>
                  <a:latin typeface="Times New Roman" pitchFamily="18" charset="0"/>
                  <a:cs typeface="Times New Roman" pitchFamily="18" charset="0"/>
                </a:rPr>
                <a:t>m</a:t>
              </a: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endParaRPr lang="en-US" altLang="en-US" sz="2000">
                <a:sym typeface="Symbol" pitchFamily="18" charset="2"/>
              </a:endParaRPr>
            </a:p>
          </p:txBody>
        </p:sp>
        <p:sp>
          <p:nvSpPr>
            <p:cNvPr id="8216" name="Rectangle 21"/>
            <p:cNvSpPr>
              <a:spLocks noChangeArrowheads="1"/>
            </p:cNvSpPr>
            <p:nvPr/>
          </p:nvSpPr>
          <p:spPr bwMode="auto">
            <a:xfrm>
              <a:off x="6732588" y="2667000"/>
              <a:ext cx="166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latin typeface="Times New Roman" pitchFamily="18" charset="0"/>
                </a:rPr>
                <a:t>r</a:t>
              </a:r>
              <a:r>
                <a:rPr lang="en-US" altLang="en-US" sz="2000" baseline="-25000">
                  <a:latin typeface="Times New Roman" pitchFamily="18" charset="0"/>
                </a:rPr>
                <a:t>o</a:t>
              </a:r>
            </a:p>
          </p:txBody>
        </p:sp>
        <p:sp>
          <p:nvSpPr>
            <p:cNvPr id="8217" name="Rectangle 22"/>
            <p:cNvSpPr>
              <a:spLocks noChangeArrowheads="1"/>
            </p:cNvSpPr>
            <p:nvPr/>
          </p:nvSpPr>
          <p:spPr bwMode="auto">
            <a:xfrm>
              <a:off x="1544638" y="2201863"/>
              <a:ext cx="141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8218" name="Rectangle 23"/>
            <p:cNvSpPr>
              <a:spLocks noChangeArrowheads="1"/>
            </p:cNvSpPr>
            <p:nvPr/>
          </p:nvSpPr>
          <p:spPr bwMode="auto">
            <a:xfrm>
              <a:off x="1557338" y="3206750"/>
              <a:ext cx="1000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a:p>
          </p:txBody>
        </p:sp>
        <p:sp>
          <p:nvSpPr>
            <p:cNvPr id="8219" name="Rectangle 24"/>
            <p:cNvSpPr>
              <a:spLocks noChangeArrowheads="1"/>
            </p:cNvSpPr>
            <p:nvPr/>
          </p:nvSpPr>
          <p:spPr bwMode="auto">
            <a:xfrm>
              <a:off x="2606675" y="2697163"/>
              <a:ext cx="227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a:t>
              </a:r>
            </a:p>
          </p:txBody>
        </p:sp>
        <p:sp>
          <p:nvSpPr>
            <p:cNvPr id="8220" name="Rectangle 25"/>
            <p:cNvSpPr>
              <a:spLocks noChangeArrowheads="1"/>
            </p:cNvSpPr>
            <p:nvPr/>
          </p:nvSpPr>
          <p:spPr bwMode="auto">
            <a:xfrm>
              <a:off x="6483350" y="2640013"/>
              <a:ext cx="155575" cy="4508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8221" name="Oval 26"/>
            <p:cNvSpPr>
              <a:spLocks noChangeArrowheads="1"/>
            </p:cNvSpPr>
            <p:nvPr/>
          </p:nvSpPr>
          <p:spPr bwMode="auto">
            <a:xfrm>
              <a:off x="1801813" y="2338388"/>
              <a:ext cx="74612" cy="76200"/>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8222" name="Oval 27"/>
            <p:cNvSpPr>
              <a:spLocks noChangeArrowheads="1"/>
            </p:cNvSpPr>
            <p:nvPr/>
          </p:nvSpPr>
          <p:spPr bwMode="auto">
            <a:xfrm>
              <a:off x="1793875" y="3357563"/>
              <a:ext cx="74613" cy="74612"/>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8223" name="Oval 28"/>
            <p:cNvSpPr>
              <a:spLocks noChangeArrowheads="1"/>
            </p:cNvSpPr>
            <p:nvPr/>
          </p:nvSpPr>
          <p:spPr bwMode="auto">
            <a:xfrm>
              <a:off x="7058025" y="2336800"/>
              <a:ext cx="74613" cy="74613"/>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8224" name="Oval 29"/>
            <p:cNvSpPr>
              <a:spLocks noChangeArrowheads="1"/>
            </p:cNvSpPr>
            <p:nvPr/>
          </p:nvSpPr>
          <p:spPr bwMode="auto">
            <a:xfrm>
              <a:off x="7054850" y="3354388"/>
              <a:ext cx="74613" cy="74612"/>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8225" name="Rectangle 30"/>
            <p:cNvSpPr>
              <a:spLocks noChangeArrowheads="1"/>
            </p:cNvSpPr>
            <p:nvPr/>
          </p:nvSpPr>
          <p:spPr bwMode="auto">
            <a:xfrm>
              <a:off x="4370388" y="2663825"/>
              <a:ext cx="150812" cy="450850"/>
            </a:xfrm>
            <a:prstGeom prst="rect">
              <a:avLst/>
            </a:prstGeom>
            <a:solidFill>
              <a:schemeClr val="bg1"/>
            </a:solidFill>
            <a:ln w="19050">
              <a:solidFill>
                <a:srgbClr val="000000"/>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8226" name="Line 33"/>
            <p:cNvSpPr>
              <a:spLocks noChangeShapeType="1"/>
            </p:cNvSpPr>
            <p:nvPr/>
          </p:nvSpPr>
          <p:spPr bwMode="auto">
            <a:xfrm flipV="1">
              <a:off x="2889250" y="2586038"/>
              <a:ext cx="0" cy="592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27" name="Rectangle 34"/>
            <p:cNvSpPr>
              <a:spLocks noChangeArrowheads="1"/>
            </p:cNvSpPr>
            <p:nvPr/>
          </p:nvSpPr>
          <p:spPr bwMode="auto">
            <a:xfrm>
              <a:off x="4910138" y="1925638"/>
              <a:ext cx="173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latin typeface="Times New Roman" pitchFamily="18" charset="0"/>
                </a:rPr>
                <a:t>r</a:t>
              </a:r>
              <a:r>
                <a:rPr lang="el-GR" altLang="en-US" sz="2000" baseline="-25000">
                  <a:latin typeface="Times New Roman" pitchFamily="18" charset="0"/>
                  <a:cs typeface="Times New Roman" pitchFamily="18" charset="0"/>
                </a:rPr>
                <a:t>μ</a:t>
              </a:r>
            </a:p>
          </p:txBody>
        </p:sp>
        <p:sp>
          <p:nvSpPr>
            <p:cNvPr id="8228" name="Line 36"/>
            <p:cNvSpPr>
              <a:spLocks noChangeShapeType="1"/>
            </p:cNvSpPr>
            <p:nvPr/>
          </p:nvSpPr>
          <p:spPr bwMode="auto">
            <a:xfrm rot="5400000" flipV="1">
              <a:off x="5360193" y="2228057"/>
              <a:ext cx="4763" cy="266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9" name="Line 37"/>
            <p:cNvSpPr>
              <a:spLocks noChangeShapeType="1"/>
            </p:cNvSpPr>
            <p:nvPr/>
          </p:nvSpPr>
          <p:spPr bwMode="auto">
            <a:xfrm rot="5400000" flipH="1">
              <a:off x="4615657" y="2223293"/>
              <a:ext cx="0" cy="303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30" name="Rectangle 38"/>
            <p:cNvSpPr>
              <a:spLocks noChangeArrowheads="1"/>
            </p:cNvSpPr>
            <p:nvPr/>
          </p:nvSpPr>
          <p:spPr bwMode="auto">
            <a:xfrm rot="5400000" flipH="1">
              <a:off x="4921250" y="2139951"/>
              <a:ext cx="155575" cy="4508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sp>
          <p:nvSpPr>
            <p:cNvPr id="8231" name="Line 39"/>
            <p:cNvSpPr>
              <a:spLocks noChangeShapeType="1"/>
            </p:cNvSpPr>
            <p:nvPr/>
          </p:nvSpPr>
          <p:spPr bwMode="auto">
            <a:xfrm rot="5400000" flipH="1">
              <a:off x="3202782" y="1021556"/>
              <a:ext cx="0" cy="2716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32" name="Rectangle 40"/>
            <p:cNvSpPr>
              <a:spLocks noChangeArrowheads="1"/>
            </p:cNvSpPr>
            <p:nvPr/>
          </p:nvSpPr>
          <p:spPr bwMode="auto">
            <a:xfrm>
              <a:off x="2663825" y="1922463"/>
              <a:ext cx="166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latin typeface="Times New Roman" pitchFamily="18" charset="0"/>
                </a:rPr>
                <a:t>r</a:t>
              </a:r>
              <a:r>
                <a:rPr lang="en-US" altLang="en-US" sz="2000" baseline="-25000">
                  <a:latin typeface="Times New Roman" pitchFamily="18" charset="0"/>
                  <a:cs typeface="Times New Roman" pitchFamily="18" charset="0"/>
                </a:rPr>
                <a:t>b</a:t>
              </a:r>
              <a:endParaRPr lang="el-GR" altLang="en-US" sz="2000" baseline="-25000">
                <a:latin typeface="Times New Roman" pitchFamily="18" charset="0"/>
                <a:cs typeface="Times New Roman" pitchFamily="18" charset="0"/>
              </a:endParaRPr>
            </a:p>
          </p:txBody>
        </p:sp>
        <p:sp>
          <p:nvSpPr>
            <p:cNvPr id="8233" name="Rectangle 41"/>
            <p:cNvSpPr>
              <a:spLocks noChangeArrowheads="1"/>
            </p:cNvSpPr>
            <p:nvPr/>
          </p:nvSpPr>
          <p:spPr bwMode="auto">
            <a:xfrm>
              <a:off x="4111625" y="206533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b’</a:t>
              </a:r>
              <a:endParaRPr lang="en-US" altLang="en-US" sz="2000"/>
            </a:p>
          </p:txBody>
        </p:sp>
        <p:sp>
          <p:nvSpPr>
            <p:cNvPr id="8234" name="Rectangle 42"/>
            <p:cNvSpPr>
              <a:spLocks noChangeArrowheads="1"/>
            </p:cNvSpPr>
            <p:nvPr/>
          </p:nvSpPr>
          <p:spPr bwMode="auto">
            <a:xfrm>
              <a:off x="1631950" y="2720975"/>
              <a:ext cx="331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sym typeface="Symbol" pitchFamily="18" charset="2"/>
                </a:rPr>
                <a:t>be</a:t>
              </a:r>
            </a:p>
          </p:txBody>
        </p:sp>
        <p:sp>
          <p:nvSpPr>
            <p:cNvPr id="8235" name="Line 43"/>
            <p:cNvSpPr>
              <a:spLocks noChangeShapeType="1"/>
            </p:cNvSpPr>
            <p:nvPr/>
          </p:nvSpPr>
          <p:spPr bwMode="auto">
            <a:xfrm flipV="1">
              <a:off x="2020888" y="2608263"/>
              <a:ext cx="0" cy="592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6" name="Rectangle 44"/>
            <p:cNvSpPr>
              <a:spLocks noChangeArrowheads="1"/>
            </p:cNvSpPr>
            <p:nvPr/>
          </p:nvSpPr>
          <p:spPr bwMode="auto">
            <a:xfrm>
              <a:off x="7316788" y="2136775"/>
              <a:ext cx="112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c</a:t>
              </a:r>
              <a:endParaRPr lang="en-US" altLang="en-US" sz="2000" b="1"/>
            </a:p>
          </p:txBody>
        </p:sp>
        <p:sp>
          <p:nvSpPr>
            <p:cNvPr id="8237" name="Rectangle 45"/>
            <p:cNvSpPr>
              <a:spLocks noChangeArrowheads="1"/>
            </p:cNvSpPr>
            <p:nvPr/>
          </p:nvSpPr>
          <p:spPr bwMode="auto">
            <a:xfrm>
              <a:off x="7337425" y="3179763"/>
              <a:ext cx="104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solidFill>
                    <a:srgbClr val="000000"/>
                  </a:solidFill>
                  <a:latin typeface="Times New Roman" pitchFamily="18" charset="0"/>
                </a:rPr>
                <a:t>e</a:t>
              </a:r>
              <a:endParaRPr lang="en-US" altLang="en-US" sz="2000" b="1"/>
            </a:p>
          </p:txBody>
        </p:sp>
        <p:sp>
          <p:nvSpPr>
            <p:cNvPr id="8238" name="Rectangle 46"/>
            <p:cNvSpPr>
              <a:spLocks noChangeArrowheads="1"/>
            </p:cNvSpPr>
            <p:nvPr/>
          </p:nvSpPr>
          <p:spPr bwMode="auto">
            <a:xfrm rot="5400000" flipH="1">
              <a:off x="2303462" y="2146301"/>
              <a:ext cx="155575" cy="450850"/>
            </a:xfrm>
            <a:prstGeom prst="rect">
              <a:avLst/>
            </a:prstGeom>
            <a:solidFill>
              <a:schemeClr val="bg1"/>
            </a:solidFill>
            <a:ln w="19050">
              <a:solidFill>
                <a:schemeClr val="tx1"/>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600"/>
            </a:p>
          </p:txBody>
        </p:sp>
        <p:grpSp>
          <p:nvGrpSpPr>
            <p:cNvPr id="8239" name="Group 62"/>
            <p:cNvGrpSpPr>
              <a:grpSpLocks/>
            </p:cNvGrpSpPr>
            <p:nvPr/>
          </p:nvGrpSpPr>
          <p:grpSpPr bwMode="auto">
            <a:xfrm>
              <a:off x="3575050" y="2362200"/>
              <a:ext cx="315913" cy="1050925"/>
              <a:chOff x="2252" y="1128"/>
              <a:chExt cx="199" cy="662"/>
            </a:xfrm>
          </p:grpSpPr>
          <p:sp>
            <p:nvSpPr>
              <p:cNvPr id="8249" name="Line 53"/>
              <p:cNvSpPr>
                <a:spLocks noChangeShapeType="1"/>
              </p:cNvSpPr>
              <p:nvPr/>
            </p:nvSpPr>
            <p:spPr bwMode="auto">
              <a:xfrm>
                <a:off x="2365" y="1128"/>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0" name="Line 54"/>
              <p:cNvSpPr>
                <a:spLocks noChangeShapeType="1"/>
              </p:cNvSpPr>
              <p:nvPr/>
            </p:nvSpPr>
            <p:spPr bwMode="auto">
              <a:xfrm>
                <a:off x="2366" y="1488"/>
                <a:ext cx="0" cy="3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1" name="Line 55"/>
              <p:cNvSpPr>
                <a:spLocks noChangeShapeType="1"/>
              </p:cNvSpPr>
              <p:nvPr/>
            </p:nvSpPr>
            <p:spPr bwMode="auto">
              <a:xfrm flipH="1">
                <a:off x="2252" y="1438"/>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2" name="Line 56"/>
              <p:cNvSpPr>
                <a:spLocks noChangeShapeType="1"/>
              </p:cNvSpPr>
              <p:nvPr/>
            </p:nvSpPr>
            <p:spPr bwMode="auto">
              <a:xfrm flipH="1">
                <a:off x="2253" y="1484"/>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40" name="Rectangle 57"/>
            <p:cNvSpPr>
              <a:spLocks noChangeArrowheads="1"/>
            </p:cNvSpPr>
            <p:nvPr/>
          </p:nvSpPr>
          <p:spPr bwMode="auto">
            <a:xfrm>
              <a:off x="3201988" y="2720975"/>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latin typeface="Times New Roman" pitchFamily="18" charset="0"/>
                </a:rPr>
                <a:t>C</a:t>
              </a:r>
              <a:r>
                <a:rPr lang="el-GR" altLang="en-US" sz="2000" baseline="-25000">
                  <a:latin typeface="Times New Roman" pitchFamily="18" charset="0"/>
                  <a:cs typeface="Times New Roman" pitchFamily="18" charset="0"/>
                </a:rPr>
                <a:t>π</a:t>
              </a:r>
            </a:p>
          </p:txBody>
        </p:sp>
        <p:grpSp>
          <p:nvGrpSpPr>
            <p:cNvPr id="8241" name="Group 63"/>
            <p:cNvGrpSpPr>
              <a:grpSpLocks/>
            </p:cNvGrpSpPr>
            <p:nvPr/>
          </p:nvGrpSpPr>
          <p:grpSpPr bwMode="auto">
            <a:xfrm rot="5400000">
              <a:off x="4815682" y="1231106"/>
              <a:ext cx="315912" cy="1050925"/>
              <a:chOff x="2252" y="1128"/>
              <a:chExt cx="199" cy="662"/>
            </a:xfrm>
          </p:grpSpPr>
          <p:sp>
            <p:nvSpPr>
              <p:cNvPr id="8245" name="Line 64"/>
              <p:cNvSpPr>
                <a:spLocks noChangeShapeType="1"/>
              </p:cNvSpPr>
              <p:nvPr/>
            </p:nvSpPr>
            <p:spPr bwMode="auto">
              <a:xfrm>
                <a:off x="2365" y="1128"/>
                <a:ext cx="0" cy="293"/>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6" name="Line 65"/>
              <p:cNvSpPr>
                <a:spLocks noChangeShapeType="1"/>
              </p:cNvSpPr>
              <p:nvPr/>
            </p:nvSpPr>
            <p:spPr bwMode="auto">
              <a:xfrm>
                <a:off x="2366" y="1488"/>
                <a:ext cx="0" cy="30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7" name="Line 66"/>
              <p:cNvSpPr>
                <a:spLocks noChangeShapeType="1"/>
              </p:cNvSpPr>
              <p:nvPr/>
            </p:nvSpPr>
            <p:spPr bwMode="auto">
              <a:xfrm flipH="1">
                <a:off x="2252" y="1438"/>
                <a:ext cx="19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8" name="Line 67"/>
              <p:cNvSpPr>
                <a:spLocks noChangeShapeType="1"/>
              </p:cNvSpPr>
              <p:nvPr/>
            </p:nvSpPr>
            <p:spPr bwMode="auto">
              <a:xfrm flipH="1">
                <a:off x="2253" y="1484"/>
                <a:ext cx="19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42" name="Rectangle 68"/>
            <p:cNvSpPr>
              <a:spLocks noChangeArrowheads="1"/>
            </p:cNvSpPr>
            <p:nvPr/>
          </p:nvSpPr>
          <p:spPr bwMode="auto">
            <a:xfrm>
              <a:off x="4845050" y="1176338"/>
              <a:ext cx="325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a:solidFill>
                    <a:srgbClr val="FF3300"/>
                  </a:solidFill>
                  <a:latin typeface="Times New Roman" pitchFamily="18" charset="0"/>
                </a:rPr>
                <a:t>C</a:t>
              </a:r>
              <a:r>
                <a:rPr lang="el-GR" altLang="en-US" sz="2000" baseline="-25000">
                  <a:solidFill>
                    <a:srgbClr val="FF3300"/>
                  </a:solidFill>
                  <a:latin typeface="Times New Roman" pitchFamily="18" charset="0"/>
                  <a:cs typeface="Times New Roman" pitchFamily="18" charset="0"/>
                </a:rPr>
                <a:t>μ</a:t>
              </a:r>
            </a:p>
          </p:txBody>
        </p:sp>
        <p:sp>
          <p:nvSpPr>
            <p:cNvPr id="8243" name="Line 69"/>
            <p:cNvSpPr>
              <a:spLocks noChangeShapeType="1"/>
            </p:cNvSpPr>
            <p:nvPr/>
          </p:nvSpPr>
          <p:spPr bwMode="auto">
            <a:xfrm flipV="1">
              <a:off x="5499100" y="1768475"/>
              <a:ext cx="0" cy="59213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4" name="Line 70"/>
            <p:cNvSpPr>
              <a:spLocks noChangeShapeType="1"/>
            </p:cNvSpPr>
            <p:nvPr/>
          </p:nvSpPr>
          <p:spPr bwMode="auto">
            <a:xfrm flipV="1">
              <a:off x="4449763" y="1768475"/>
              <a:ext cx="0" cy="59213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F22B303-645B-462E-BA40-7183A30613CD}" type="slidenum">
              <a:rPr lang="en-GB" altLang="en-US" smtClean="0"/>
              <a:pPr>
                <a:defRPr/>
              </a:pPr>
              <a:t>9</a:t>
            </a:fld>
            <a:endParaRPr lang="en-GB" altLang="en-US"/>
          </a:p>
        </p:txBody>
      </p:sp>
      <p:pic>
        <p:nvPicPr>
          <p:cNvPr id="5" name="Picture 7" descr="nea2362X_073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57252" y="1282771"/>
            <a:ext cx="4687389" cy="3004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a:lstStyle>
          <a:p>
            <a:pPr eaLnBrk="1" hangingPunct="1"/>
            <a:r>
              <a:rPr lang="en-GB" altLang="en-US" sz="2000" kern="0" smtClean="0"/>
              <a:t>Electronic Circuits and Systems			   	EEE211</a:t>
            </a:r>
            <a:endParaRPr lang="en-GB" altLang="en-US" sz="2000" kern="0" dirty="0" smtClean="0"/>
          </a:p>
        </p:txBody>
      </p:sp>
      <p:sp>
        <p:nvSpPr>
          <p:cNvPr id="7" name="Text Box 71"/>
          <p:cNvSpPr txBox="1">
            <a:spLocks noChangeArrowheads="1"/>
          </p:cNvSpPr>
          <p:nvPr/>
        </p:nvSpPr>
        <p:spPr bwMode="auto">
          <a:xfrm>
            <a:off x="481013" y="4181158"/>
            <a:ext cx="8367713"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US" altLang="en-US" sz="1800" dirty="0"/>
              <a:t>There are other components that can be added – especially if the transistor is part of an integrated circuit – to represent the capacitances with the substrate </a:t>
            </a:r>
            <a:r>
              <a:rPr lang="en-US" altLang="en-US" sz="1800" u="sng" dirty="0"/>
              <a:t>or the package</a:t>
            </a:r>
            <a:r>
              <a:rPr lang="en-US" altLang="en-US" sz="1800" dirty="0"/>
              <a:t> etc. Thankfully, we will not get involved with these in this course, but they can be important, especially at high frequencies.  </a:t>
            </a:r>
            <a:endParaRPr lang="en-US" altLang="en-US" sz="1800" dirty="0" smtClean="0"/>
          </a:p>
          <a:p>
            <a:pPr eaLnBrk="1" hangingPunct="1">
              <a:spcBef>
                <a:spcPct val="50000"/>
              </a:spcBef>
              <a:buClrTx/>
              <a:buSzTx/>
              <a:buFontTx/>
              <a:buNone/>
            </a:pPr>
            <a:r>
              <a:rPr lang="en-US" altLang="en-US" sz="1800" dirty="0" smtClean="0"/>
              <a:t>Most </a:t>
            </a:r>
            <a:r>
              <a:rPr lang="en-US" altLang="en-US" sz="1800" dirty="0"/>
              <a:t>transistors have computer models provided by the manufacturer for use in </a:t>
            </a:r>
            <a:r>
              <a:rPr lang="en-US" altLang="en-US" sz="1800" dirty="0" err="1"/>
              <a:t>Pspice</a:t>
            </a:r>
            <a:r>
              <a:rPr lang="en-US" altLang="en-US" sz="1800" dirty="0"/>
              <a:t> etc. </a:t>
            </a:r>
            <a:endParaRPr lang="en-US" altLang="en-US" sz="1800" baseline="-25000" dirty="0"/>
          </a:p>
        </p:txBody>
      </p:sp>
    </p:spTree>
    <p:extLst>
      <p:ext uri="{BB962C8B-B14F-4D97-AF65-F5344CB8AC3E}">
        <p14:creationId xmlns:p14="http://schemas.microsoft.com/office/powerpoint/2010/main" val="422190007"/>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17690</TotalTime>
  <Words>4301</Words>
  <Application>Microsoft Office PowerPoint</Application>
  <PresentationFormat>On-screen Show (4:3)</PresentationFormat>
  <Paragraphs>936</Paragraphs>
  <Slides>63</Slides>
  <Notes>47</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63</vt:i4>
      </vt:variant>
    </vt:vector>
  </HeadingPairs>
  <TitlesOfParts>
    <vt:vector size="67" baseType="lpstr">
      <vt:lpstr>Edge</vt:lpstr>
      <vt:lpstr>Equation</vt:lpstr>
      <vt:lpstr>Picture</vt:lpstr>
      <vt:lpstr>Microsoft Equation 3.0</vt:lpstr>
      <vt:lpstr>Electronic Circuits and Systems       EEE211</vt:lpstr>
      <vt:lpstr>Electronic Circuits and Systems       EEE211</vt:lpstr>
      <vt:lpstr>PowerPoint Presentation</vt:lpstr>
      <vt:lpstr>Electronic Circuits and Systems       EEE211</vt:lpstr>
      <vt:lpstr>Electronic Circuits and Systems       EE211</vt:lpstr>
      <vt:lpstr>Electronic Circuits and Systems       EEE211</vt:lpstr>
      <vt:lpstr>Electronic Circuits and Systems       EEE211</vt:lpstr>
      <vt:lpstr>Electronic Circuits and Systems       EEE211</vt:lpstr>
      <vt:lpstr>PowerPoint Presentation</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PowerPoint Presentation</vt:lpstr>
      <vt:lpstr>PowerPoint Presentation</vt:lpstr>
      <vt:lpstr>Electronic Circuits and Systems       EEE211</vt:lpstr>
      <vt:lpstr>PowerPoint Presentation</vt:lpstr>
      <vt:lpstr>Electronic Circuits and Systems       EEE211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Electronic Circuits and Systems       EEE211</vt:lpstr>
      <vt:lpstr>Electronic Circuits and Systems       EEE211</vt:lpstr>
    </vt:vector>
  </TitlesOfParts>
  <Company>The University of Liverpool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Avionics Systems Design</dc:title>
  <dc:creator>Keith Nuttall</dc:creator>
  <cp:lastModifiedBy>Yujia Zhai</cp:lastModifiedBy>
  <cp:revision>271</cp:revision>
  <cp:lastPrinted>2011-11-01T10:42:13Z</cp:lastPrinted>
  <dcterms:created xsi:type="dcterms:W3CDTF">2007-12-30T16:32:35Z</dcterms:created>
  <dcterms:modified xsi:type="dcterms:W3CDTF">2015-07-30T07:54:40Z</dcterms:modified>
</cp:coreProperties>
</file>